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sldIdLst>
    <p:sldId id="289" r:id="rId2"/>
    <p:sldId id="257" r:id="rId3"/>
    <p:sldId id="258" r:id="rId4"/>
    <p:sldId id="292" r:id="rId5"/>
    <p:sldId id="296" r:id="rId6"/>
    <p:sldId id="260" r:id="rId7"/>
    <p:sldId id="261" r:id="rId8"/>
    <p:sldId id="262" r:id="rId9"/>
    <p:sldId id="291" r:id="rId10"/>
    <p:sldId id="263" r:id="rId11"/>
    <p:sldId id="264" r:id="rId12"/>
    <p:sldId id="265" r:id="rId13"/>
    <p:sldId id="297" r:id="rId14"/>
    <p:sldId id="271" r:id="rId15"/>
    <p:sldId id="272" r:id="rId16"/>
    <p:sldId id="273" r:id="rId17"/>
    <p:sldId id="274"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285" r:id="rId46"/>
    <p:sldId id="286" r:id="rId47"/>
    <p:sldId id="325" r:id="rId48"/>
    <p:sldId id="326" r:id="rId49"/>
    <p:sldId id="327" r:id="rId50"/>
    <p:sldId id="328" r:id="rId51"/>
    <p:sldId id="329" r:id="rId52"/>
    <p:sldId id="330" r:id="rId53"/>
    <p:sldId id="331" r:id="rId54"/>
    <p:sldId id="333" r:id="rId55"/>
    <p:sldId id="334" r:id="rId56"/>
    <p:sldId id="335" r:id="rId57"/>
    <p:sldId id="336" r:id="rId58"/>
    <p:sldId id="337" r:id="rId59"/>
    <p:sldId id="338" r:id="rId60"/>
    <p:sldId id="340" r:id="rId61"/>
    <p:sldId id="339" r:id="rId62"/>
    <p:sldId id="341" r:id="rId63"/>
    <p:sldId id="342" r:id="rId64"/>
    <p:sldId id="343" r:id="rId65"/>
    <p:sldId id="344" r:id="rId66"/>
    <p:sldId id="345" r:id="rId67"/>
    <p:sldId id="346" r:id="rId68"/>
    <p:sldId id="347" r:id="rId69"/>
    <p:sldId id="290" r:id="rId70"/>
  </p:sldIdLst>
  <p:sldSz cx="9144000" cy="6858000" type="screen4x3"/>
  <p:notesSz cx="6858000" cy="9144000"/>
  <p:defaultTextStyle>
    <a:defPPr lvl="0">
      <a:defRPr lang="en-CA"/>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3016">
          <p15:clr>
            <a:srgbClr val="000000"/>
          </p15:clr>
        </p15:guide>
        <p15:guide id="2" pos="232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1446" y="-96"/>
      </p:cViewPr>
      <p:guideLst>
        <p:guide orient="horz" pos="3016"/>
        <p:guide pos="232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88523B-E035-4CAE-A96A-58211FC229D1}" type="datetimeFigureOut">
              <a:rPr lang="en-US" smtClean="0"/>
              <a:pPr/>
              <a:t>4/3/2023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8523B-E035-4CAE-A96A-58211FC229D1}" type="datetimeFigureOut">
              <a:rPr lang="en-US" smtClean="0"/>
              <a:pPr/>
              <a:t>4/3/2023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8523B-E035-4CAE-A96A-58211FC229D1}" type="datetimeFigureOut">
              <a:rPr lang="en-US" smtClean="0"/>
              <a:pPr/>
              <a:t>4/3/2023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8523B-E035-4CAE-A96A-58211FC229D1}" type="datetimeFigureOut">
              <a:rPr lang="en-US" smtClean="0"/>
              <a:pPr/>
              <a:t>4/3/2023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8523B-E035-4CAE-A96A-58211FC229D1}" type="datetimeFigureOut">
              <a:rPr lang="en-US" smtClean="0"/>
              <a:pPr/>
              <a:t>4/3/2023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88523B-E035-4CAE-A96A-58211FC229D1}" type="datetimeFigureOut">
              <a:rPr lang="en-US" smtClean="0"/>
              <a:pPr/>
              <a:t>4/3/2023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88523B-E035-4CAE-A96A-58211FC229D1}" type="datetimeFigureOut">
              <a:rPr lang="en-US" smtClean="0"/>
              <a:pPr/>
              <a:t>4/3/2023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88523B-E035-4CAE-A96A-58211FC229D1}" type="datetimeFigureOut">
              <a:rPr lang="en-US" smtClean="0"/>
              <a:pPr/>
              <a:t>4/3/2023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8523B-E035-4CAE-A96A-58211FC229D1}" type="datetimeFigureOut">
              <a:rPr lang="en-US" smtClean="0"/>
              <a:pPr/>
              <a:t>4/3/2023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4/3/2023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4/3/2023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8523B-E035-4CAE-A96A-58211FC229D1}" type="datetimeFigureOut">
              <a:rPr lang="en-US" smtClean="0"/>
              <a:pPr/>
              <a:t>4/3/2023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DFF54-6BA4-4515-87CA-28703F84499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0596" y="1492268"/>
            <a:ext cx="6261100" cy="2052590"/>
          </a:xfrm>
        </p:spPr>
        <p:txBody>
          <a:bodyPr/>
          <a:lstStyle/>
          <a:p>
            <a:r>
              <a:rPr lang="en-GB" dirty="0" smtClean="0"/>
              <a:t>CARDIAC AMYLOIDOSIS</a:t>
            </a:r>
            <a:endParaRPr lang="en-GB" dirty="0"/>
          </a:p>
        </p:txBody>
      </p:sp>
      <p:sp>
        <p:nvSpPr>
          <p:cNvPr id="3" name="Subtitle 2"/>
          <p:cNvSpPr>
            <a:spLocks noGrp="1"/>
          </p:cNvSpPr>
          <p:nvPr>
            <p:ph type="subTitle" idx="1"/>
          </p:nvPr>
        </p:nvSpPr>
        <p:spPr>
          <a:xfrm>
            <a:off x="3157806" y="3803601"/>
            <a:ext cx="5156200" cy="2447149"/>
          </a:xfrm>
        </p:spPr>
        <p:txBody>
          <a:bodyPr/>
          <a:lstStyle/>
          <a:p>
            <a:pPr algn="r"/>
            <a:r>
              <a:rPr lang="en-GB" dirty="0" smtClean="0">
                <a:solidFill>
                  <a:schemeClr val="tx1"/>
                </a:solidFill>
              </a:rPr>
              <a:t>DR SREEDEV ARAVIND</a:t>
            </a:r>
            <a:endParaRPr lang="en-GB" dirty="0" smtClean="0">
              <a:solidFill>
                <a:schemeClr val="tx1"/>
              </a:solidFill>
            </a:endParaRPr>
          </a:p>
          <a:p>
            <a:endParaRPr lang="en-GB" dirty="0"/>
          </a:p>
        </p:txBody>
      </p:sp>
    </p:spTree>
    <p:extLst>
      <p:ext uri="{BB962C8B-B14F-4D97-AF65-F5344CB8AC3E}">
        <p14:creationId xmlns:p14="http://schemas.microsoft.com/office/powerpoint/2010/main" xmlns="" val="2543348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8" name="TextBox 2"/>
          <p:cNvSpPr txBox="1"/>
          <p:nvPr/>
        </p:nvSpPr>
        <p:spPr>
          <a:xfrm>
            <a:off x="546100" y="571500"/>
            <a:ext cx="8597900" cy="508000"/>
          </a:xfrm>
          <a:prstGeom prst="rect">
            <a:avLst/>
          </a:prstGeom>
          <a:noFill/>
        </p:spPr>
        <p:txBody>
          <a:bodyPr vert="horz" wrap="none" lIns="0" tIns="0" rIns="0" bIns="0" rtlCol="0">
            <a:spAutoFit/>
          </a:bodyPr>
          <a:lstStyle/>
          <a:p>
            <a:pPr>
              <a:lnSpc>
                <a:spcPts val="3220"/>
              </a:lnSpc>
            </a:pPr>
            <a:r>
              <a:rPr lang="en-CA" sz="2805" b="1" smtClean="0">
                <a:solidFill>
                  <a:srgbClr val="000000"/>
                </a:solidFill>
                <a:latin typeface="Calibri Bold Italic"/>
                <a:cs typeface="Calibri Bold Italic"/>
              </a:rPr>
              <a:t>The commonly diagnosed types of cardiac amyloidosis</a:t>
            </a:r>
          </a:p>
          <a:p>
            <a:pPr>
              <a:lnSpc>
                <a:spcPts val="3220"/>
              </a:lnSpc>
            </a:pPr>
            <a:endParaRPr lang="en-CA" sz="2795">
              <a:solidFill>
                <a:srgbClr val="000000"/>
              </a:solidFill>
            </a:endParaRPr>
          </a:p>
        </p:txBody>
      </p:sp>
      <p:sp>
        <p:nvSpPr>
          <p:cNvPr id="3" name="TextBox 3"/>
          <p:cNvSpPr txBox="1"/>
          <p:nvPr/>
        </p:nvSpPr>
        <p:spPr>
          <a:xfrm>
            <a:off x="546100" y="1473200"/>
            <a:ext cx="8597900" cy="508000"/>
          </a:xfrm>
          <a:prstGeom prst="rect">
            <a:avLst/>
          </a:prstGeom>
          <a:noFill/>
        </p:spPr>
        <p:txBody>
          <a:bodyPr vert="horz" wrap="none" lIns="0" tIns="0" rIns="0" bIns="0" rtlCol="0">
            <a:spAutoFit/>
          </a:bodyPr>
          <a:lstStyle/>
          <a:p>
            <a:pPr>
              <a:lnSpc>
                <a:spcPts val="3220"/>
              </a:lnSpc>
            </a:pPr>
            <a:r>
              <a:rPr lang="en-CA" sz="2795" smtClean="0">
                <a:solidFill>
                  <a:srgbClr val="000000"/>
                </a:solidFill>
                <a:latin typeface="Calibri"/>
                <a:cs typeface="Calibri"/>
              </a:rPr>
              <a:t>Some types of amyloid have a greater predilection</a:t>
            </a:r>
          </a:p>
          <a:p>
            <a:pPr>
              <a:lnSpc>
                <a:spcPts val="3220"/>
              </a:lnSpc>
            </a:pPr>
            <a:endParaRPr lang="en-CA" sz="2795">
              <a:solidFill>
                <a:srgbClr val="000000"/>
              </a:solidFill>
            </a:endParaRPr>
          </a:p>
        </p:txBody>
      </p:sp>
      <p:sp>
        <p:nvSpPr>
          <p:cNvPr id="4" name="TextBox 4"/>
          <p:cNvSpPr txBox="1"/>
          <p:nvPr/>
        </p:nvSpPr>
        <p:spPr>
          <a:xfrm>
            <a:off x="546100" y="1905000"/>
            <a:ext cx="8597900" cy="508000"/>
          </a:xfrm>
          <a:prstGeom prst="rect">
            <a:avLst/>
          </a:prstGeom>
          <a:noFill/>
        </p:spPr>
        <p:txBody>
          <a:bodyPr vert="horz" wrap="none" lIns="0" tIns="0" rIns="0" bIns="0" rtlCol="0">
            <a:spAutoFit/>
          </a:bodyPr>
          <a:lstStyle/>
          <a:p>
            <a:pPr>
              <a:lnSpc>
                <a:spcPts val="3220"/>
              </a:lnSpc>
            </a:pPr>
            <a:r>
              <a:rPr lang="en-CA" sz="2798" smtClean="0">
                <a:solidFill>
                  <a:srgbClr val="000000"/>
                </a:solidFill>
                <a:latin typeface="Calibri"/>
                <a:cs typeface="Calibri"/>
              </a:rPr>
              <a:t>for the heart than others.</a:t>
            </a:r>
          </a:p>
          <a:p>
            <a:pPr>
              <a:lnSpc>
                <a:spcPts val="3220"/>
              </a:lnSpc>
            </a:pPr>
            <a:endParaRPr lang="en-CA" sz="2798">
              <a:solidFill>
                <a:srgbClr val="000000"/>
              </a:solidFill>
            </a:endParaRPr>
          </a:p>
        </p:txBody>
      </p:sp>
      <p:sp>
        <p:nvSpPr>
          <p:cNvPr id="5" name="TextBox 5"/>
          <p:cNvSpPr txBox="1"/>
          <p:nvPr/>
        </p:nvSpPr>
        <p:spPr>
          <a:xfrm>
            <a:off x="546100" y="2755900"/>
            <a:ext cx="8597900" cy="838200"/>
          </a:xfrm>
          <a:prstGeom prst="rect">
            <a:avLst/>
          </a:prstGeom>
          <a:noFill/>
        </p:spPr>
        <p:txBody>
          <a:bodyPr vert="horz" wrap="none" lIns="0" tIns="0" rIns="0" bIns="0" rtlCol="0">
            <a:spAutoFit/>
          </a:bodyPr>
          <a:lstStyle/>
          <a:p>
            <a:pPr>
              <a:lnSpc>
                <a:spcPts val="2900"/>
              </a:lnSpc>
            </a:pPr>
            <a:r>
              <a:rPr lang="en-CA" sz="2400" smtClean="0">
                <a:solidFill>
                  <a:srgbClr val="000000"/>
                </a:solidFill>
                <a:latin typeface="Times New Roman Italic"/>
                <a:cs typeface="Times New Roman Italic"/>
              </a:rPr>
              <a:t>The two most common forms of cardiac amyloidosis are the AL</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000000"/>
                </a:solidFill>
                <a:latin typeface="Times New Roman Italic"/>
                <a:cs typeface="Times New Roman Italic"/>
              </a:rPr>
              <a:t>and ATTR types.</a:t>
            </a:r>
          </a:p>
          <a:p>
            <a:pPr>
              <a:lnSpc>
                <a:spcPts val="2900"/>
              </a:lnSpc>
            </a:pPr>
            <a:endParaRPr lang="en-CA" sz="2400">
              <a:solidFill>
                <a:srgbClr val="000000"/>
              </a:solidFill>
            </a:endParaRPr>
          </a:p>
        </p:txBody>
      </p:sp>
      <p:sp>
        <p:nvSpPr>
          <p:cNvPr id="6" name="TextBox 6"/>
          <p:cNvSpPr txBox="1"/>
          <p:nvPr/>
        </p:nvSpPr>
        <p:spPr>
          <a:xfrm>
            <a:off x="546100" y="3835400"/>
            <a:ext cx="8597900" cy="1219200"/>
          </a:xfrm>
          <a:prstGeom prst="rect">
            <a:avLst/>
          </a:prstGeom>
          <a:noFill/>
        </p:spPr>
        <p:txBody>
          <a:bodyPr vert="horz" wrap="none" lIns="0" tIns="0" rIns="0" bIns="0" rtlCol="0">
            <a:spAutoFit/>
          </a:bodyPr>
          <a:lstStyle/>
          <a:p>
            <a:pPr indent="478840">
              <a:lnSpc>
                <a:spcPts val="2900"/>
              </a:lnSpc>
            </a:pPr>
            <a:r>
              <a:rPr lang="en-CA" sz="2410" b="1" smtClean="0">
                <a:solidFill>
                  <a:srgbClr val="000000"/>
                </a:solidFill>
                <a:latin typeface="Aharoni Bold"/>
                <a:cs typeface="Aharoni Bold"/>
              </a:rPr>
              <a:t>AL amyloidosis </a:t>
            </a:r>
            <a:r>
              <a:rPr lang="en-CA" sz="2400" smtClean="0">
                <a:solidFill>
                  <a:srgbClr val="000000"/>
                </a:solidFill>
                <a:latin typeface="Calibri"/>
                <a:cs typeface="Calibri"/>
              </a:rPr>
              <a:t>may involve almost any other organ in the</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000000"/>
                </a:solidFill>
                <a:latin typeface="Calibri"/>
                <a:cs typeface="Calibri"/>
              </a:rPr>
              <a:t>body, whereas </a:t>
            </a:r>
            <a:r>
              <a:rPr lang="en-CA" sz="2410" b="1" smtClean="0">
                <a:solidFill>
                  <a:srgbClr val="000000"/>
                </a:solidFill>
                <a:latin typeface="Aharoni Bold"/>
                <a:cs typeface="Aharoni Bold"/>
              </a:rPr>
              <a:t>inherited ATTR amyloidosis </a:t>
            </a:r>
            <a:r>
              <a:rPr lang="en-CA" sz="2400" smtClean="0">
                <a:solidFill>
                  <a:srgbClr val="000000"/>
                </a:solidFill>
                <a:latin typeface="Calibri"/>
                <a:cs typeface="Calibri"/>
              </a:rPr>
              <a:t>variably involves</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000000"/>
                </a:solidFill>
                <a:latin typeface="Calibri"/>
                <a:cs typeface="Calibri"/>
              </a:rPr>
              <a:t>the heart and autonomic and peripheral nerves.</a:t>
            </a:r>
          </a:p>
          <a:p>
            <a:pPr>
              <a:lnSpc>
                <a:spcPts val="2900"/>
              </a:lnSpc>
            </a:pPr>
            <a:endParaRPr lang="en-CA" sz="2400">
              <a:solidFill>
                <a:srgbClr val="000000"/>
              </a:solidFill>
            </a:endParaRPr>
          </a:p>
        </p:txBody>
      </p:sp>
      <p:sp>
        <p:nvSpPr>
          <p:cNvPr id="7" name="TextBox 7"/>
          <p:cNvSpPr txBox="1"/>
          <p:nvPr/>
        </p:nvSpPr>
        <p:spPr>
          <a:xfrm>
            <a:off x="546100" y="5283200"/>
            <a:ext cx="8597900" cy="863600"/>
          </a:xfrm>
          <a:prstGeom prst="rect">
            <a:avLst/>
          </a:prstGeom>
          <a:noFill/>
        </p:spPr>
        <p:txBody>
          <a:bodyPr vert="horz" wrap="none" lIns="0" tIns="0" rIns="0" bIns="0" rtlCol="0">
            <a:spAutoFit/>
          </a:bodyPr>
          <a:lstStyle/>
          <a:p>
            <a:pPr indent="420928">
              <a:lnSpc>
                <a:spcPts val="3000"/>
              </a:lnSpc>
            </a:pPr>
            <a:r>
              <a:rPr lang="en-CA" sz="2410" b="1" smtClean="0">
                <a:solidFill>
                  <a:srgbClr val="000000"/>
                </a:solidFill>
                <a:latin typeface="Aharoni Bold"/>
                <a:cs typeface="Aharoni Bold"/>
              </a:rPr>
              <a:t>Nonhereditary ATTR </a:t>
            </a:r>
            <a:r>
              <a:rPr lang="en-CA" sz="2400" smtClean="0">
                <a:solidFill>
                  <a:srgbClr val="000000"/>
                </a:solidFill>
                <a:latin typeface="Calibri"/>
                <a:cs typeface="Calibri"/>
              </a:rPr>
              <a:t>amyloidosis has almost exclusively a</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000000"/>
                </a:solidFill>
                <a:latin typeface="Calibri"/>
                <a:cs typeface="Calibri"/>
              </a:rPr>
              <a:t>cardiac phenotype.</a:t>
            </a:r>
          </a:p>
          <a:p>
            <a:pPr>
              <a:lnSpc>
                <a:spcPts val="3000"/>
              </a:lnSpc>
            </a:pPr>
            <a:endParaRPr lang="en-CA" sz="240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7" name="Google Shape;47;p1"/>
          <p:cNvPicPr preferRelativeResize="0"/>
          <p:nvPr/>
        </p:nvPicPr>
        <p:blipFill rotWithShape="1">
          <a:blip r:embed="rId2">
            <a:alphaModFix/>
          </a:blip>
          <a:srcRect/>
          <a:stretch/>
        </p:blipFill>
        <p:spPr>
          <a:xfrm>
            <a:off x="-12600" y="0"/>
            <a:ext cx="9144000" cy="6845300"/>
          </a:xfrm>
          <a:prstGeom prst="rect">
            <a:avLst/>
          </a:prstGeom>
          <a:noFill/>
          <a:ln>
            <a:noFill/>
          </a:ln>
        </p:spPr>
      </p:pic>
      <p:sp>
        <p:nvSpPr>
          <p:cNvPr id="48" name="Google Shape;48;p1"/>
          <p:cNvSpPr txBox="1"/>
          <p:nvPr/>
        </p:nvSpPr>
        <p:spPr>
          <a:xfrm>
            <a:off x="469900" y="266700"/>
            <a:ext cx="8674200" cy="507900"/>
          </a:xfrm>
          <a:prstGeom prst="rect">
            <a:avLst/>
          </a:prstGeom>
          <a:noFill/>
          <a:ln>
            <a:noFill/>
          </a:ln>
        </p:spPr>
        <p:txBody>
          <a:bodyPr spcFirstLastPara="1" wrap="square" lIns="0" tIns="0" rIns="0" bIns="0" anchor="t" anchorCtr="0">
            <a:spAutoFit/>
          </a:bodyPr>
          <a:lstStyle/>
          <a:p>
            <a:pPr marL="0" marR="0" lvl="0" indent="0" algn="l" rtl="0">
              <a:lnSpc>
                <a:spcPct val="114672"/>
              </a:lnSpc>
              <a:spcBef>
                <a:spcPts val="0"/>
              </a:spcBef>
              <a:spcAft>
                <a:spcPts val="0"/>
              </a:spcAft>
              <a:buNone/>
            </a:pPr>
            <a:r>
              <a:rPr lang="en-CA" sz="2808" b="1" i="1" u="none" strike="noStrike" cap="none" dirty="0">
                <a:solidFill>
                  <a:srgbClr val="000000"/>
                </a:solidFill>
                <a:latin typeface="Calibri"/>
                <a:ea typeface="Calibri"/>
                <a:cs typeface="Calibri"/>
                <a:sym typeface="Calibri"/>
              </a:rPr>
              <a:t>The commonly diagnosed types of cardiac amyloidosis</a:t>
            </a:r>
            <a:endParaRPr dirty="0"/>
          </a:p>
          <a:p>
            <a:pPr marL="0" marR="0" lvl="0" indent="0" algn="l" rtl="0">
              <a:lnSpc>
                <a:spcPct val="115082"/>
              </a:lnSpc>
              <a:spcBef>
                <a:spcPts val="0"/>
              </a:spcBef>
              <a:spcAft>
                <a:spcPts val="0"/>
              </a:spcAft>
              <a:buNone/>
            </a:pPr>
            <a:endParaRPr sz="2798" b="0" i="0" u="none" strike="noStrike" cap="none" dirty="0">
              <a:solidFill>
                <a:srgbClr val="000000"/>
              </a:solidFill>
              <a:latin typeface="Calibri"/>
              <a:ea typeface="Calibri"/>
              <a:cs typeface="Calibri"/>
              <a:sym typeface="Calibri"/>
            </a:endParaRPr>
          </a:p>
        </p:txBody>
      </p:sp>
      <p:sp>
        <p:nvSpPr>
          <p:cNvPr id="49" name="Google Shape;49;p1"/>
          <p:cNvSpPr txBox="1"/>
          <p:nvPr/>
        </p:nvSpPr>
        <p:spPr>
          <a:xfrm>
            <a:off x="1765300" y="1244600"/>
            <a:ext cx="1511400" cy="3429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FFFFFF"/>
                </a:solidFill>
                <a:latin typeface="Calibri"/>
                <a:ea typeface="Calibri"/>
                <a:cs typeface="Calibri"/>
                <a:sym typeface="Calibri"/>
              </a:rPr>
              <a:t>Primary (AL)</a:t>
            </a:r>
            <a:endParaRPr/>
          </a:p>
          <a:p>
            <a:pPr marL="0" marR="0" lvl="0" indent="0" algn="l" rtl="0">
              <a:lnSpc>
                <a:spcPct val="114364"/>
              </a:lnSpc>
              <a:spcBef>
                <a:spcPts val="0"/>
              </a:spcBef>
              <a:spcAft>
                <a:spcPts val="0"/>
              </a:spcAft>
              <a:buNone/>
            </a:pPr>
            <a:endParaRPr sz="1810" b="1" i="0" u="none" strike="noStrike" cap="none">
              <a:solidFill>
                <a:srgbClr val="FFFFFF"/>
              </a:solidFill>
              <a:latin typeface="Calibri"/>
              <a:ea typeface="Calibri"/>
              <a:cs typeface="Calibri"/>
              <a:sym typeface="Calibri"/>
            </a:endParaRPr>
          </a:p>
        </p:txBody>
      </p:sp>
      <p:sp>
        <p:nvSpPr>
          <p:cNvPr id="50" name="Google Shape;50;p1"/>
          <p:cNvSpPr txBox="1"/>
          <p:nvPr/>
        </p:nvSpPr>
        <p:spPr>
          <a:xfrm>
            <a:off x="3467100" y="1244600"/>
            <a:ext cx="978000" cy="2667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FFFFFF"/>
                </a:solidFill>
                <a:latin typeface="Calibri"/>
                <a:ea typeface="Calibri"/>
                <a:cs typeface="Calibri"/>
                <a:sym typeface="Calibri"/>
              </a:rPr>
              <a:t>ATTRwt</a:t>
            </a:r>
            <a:endParaRPr/>
          </a:p>
          <a:p>
            <a:pPr marL="0" marR="0" lvl="0" indent="0" algn="l" rtl="0">
              <a:lnSpc>
                <a:spcPct val="114364"/>
              </a:lnSpc>
              <a:spcBef>
                <a:spcPts val="0"/>
              </a:spcBef>
              <a:spcAft>
                <a:spcPts val="0"/>
              </a:spcAft>
              <a:buNone/>
            </a:pPr>
            <a:endParaRPr sz="1810" b="1" i="0" u="none" strike="noStrike" cap="none">
              <a:solidFill>
                <a:srgbClr val="FFFFFF"/>
              </a:solidFill>
              <a:latin typeface="Calibri"/>
              <a:ea typeface="Calibri"/>
              <a:cs typeface="Calibri"/>
              <a:sym typeface="Calibri"/>
            </a:endParaRPr>
          </a:p>
        </p:txBody>
      </p:sp>
      <p:sp>
        <p:nvSpPr>
          <p:cNvPr id="51" name="Google Shape;51;p1"/>
          <p:cNvSpPr txBox="1"/>
          <p:nvPr/>
        </p:nvSpPr>
        <p:spPr>
          <a:xfrm>
            <a:off x="4762500" y="1244600"/>
            <a:ext cx="1409700" cy="3429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FFFFFF"/>
                </a:solidFill>
                <a:latin typeface="Calibri"/>
                <a:ea typeface="Calibri"/>
                <a:cs typeface="Calibri"/>
                <a:sym typeface="Calibri"/>
              </a:rPr>
              <a:t>ATTR V122I</a:t>
            </a:r>
            <a:endParaRPr/>
          </a:p>
          <a:p>
            <a:pPr marL="0" marR="0" lvl="0" indent="0" algn="l" rtl="0">
              <a:lnSpc>
                <a:spcPct val="114364"/>
              </a:lnSpc>
              <a:spcBef>
                <a:spcPts val="0"/>
              </a:spcBef>
              <a:spcAft>
                <a:spcPts val="0"/>
              </a:spcAft>
              <a:buNone/>
            </a:pPr>
            <a:endParaRPr sz="1810" b="1" i="0" u="none" strike="noStrike" cap="none">
              <a:solidFill>
                <a:srgbClr val="FFFFFF"/>
              </a:solidFill>
              <a:latin typeface="Calibri"/>
              <a:ea typeface="Calibri"/>
              <a:cs typeface="Calibri"/>
              <a:sym typeface="Calibri"/>
            </a:endParaRPr>
          </a:p>
        </p:txBody>
      </p:sp>
      <p:sp>
        <p:nvSpPr>
          <p:cNvPr id="52" name="Google Shape;52;p1"/>
          <p:cNvSpPr txBox="1"/>
          <p:nvPr/>
        </p:nvSpPr>
        <p:spPr>
          <a:xfrm>
            <a:off x="6273800" y="1244600"/>
            <a:ext cx="1346100" cy="3429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FFFFFF"/>
                </a:solidFill>
                <a:latin typeface="Calibri"/>
                <a:ea typeface="Calibri"/>
                <a:cs typeface="Calibri"/>
                <a:sym typeface="Calibri"/>
              </a:rPr>
              <a:t>ATTR T60A</a:t>
            </a:r>
            <a:endParaRPr/>
          </a:p>
          <a:p>
            <a:pPr marL="0" marR="0" lvl="0" indent="0" algn="l" rtl="0">
              <a:lnSpc>
                <a:spcPct val="114364"/>
              </a:lnSpc>
              <a:spcBef>
                <a:spcPts val="0"/>
              </a:spcBef>
              <a:spcAft>
                <a:spcPts val="0"/>
              </a:spcAft>
              <a:buNone/>
            </a:pPr>
            <a:endParaRPr sz="1810" b="1" i="0" u="none" strike="noStrike" cap="none">
              <a:solidFill>
                <a:srgbClr val="FFFFFF"/>
              </a:solidFill>
              <a:latin typeface="Calibri"/>
              <a:ea typeface="Calibri"/>
              <a:cs typeface="Calibri"/>
              <a:sym typeface="Calibri"/>
            </a:endParaRPr>
          </a:p>
        </p:txBody>
      </p:sp>
      <p:sp>
        <p:nvSpPr>
          <p:cNvPr id="53" name="Google Shape;53;p1"/>
          <p:cNvSpPr txBox="1"/>
          <p:nvPr/>
        </p:nvSpPr>
        <p:spPr>
          <a:xfrm>
            <a:off x="7696200" y="1244600"/>
            <a:ext cx="1435200" cy="3429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FFFFFF"/>
                </a:solidFill>
                <a:latin typeface="Calibri"/>
                <a:ea typeface="Calibri"/>
                <a:cs typeface="Calibri"/>
                <a:sym typeface="Calibri"/>
              </a:rPr>
              <a:t>ATTR V30M</a:t>
            </a:r>
            <a:endParaRPr/>
          </a:p>
          <a:p>
            <a:pPr marL="0" marR="0" lvl="0" indent="0" algn="l" rtl="0">
              <a:lnSpc>
                <a:spcPct val="114364"/>
              </a:lnSpc>
              <a:spcBef>
                <a:spcPts val="0"/>
              </a:spcBef>
              <a:spcAft>
                <a:spcPts val="0"/>
              </a:spcAft>
              <a:buNone/>
            </a:pPr>
            <a:endParaRPr sz="1810" b="1" i="0" u="none" strike="noStrike" cap="none">
              <a:solidFill>
                <a:srgbClr val="FFFFFF"/>
              </a:solidFill>
              <a:latin typeface="Calibri"/>
              <a:ea typeface="Calibri"/>
              <a:cs typeface="Calibri"/>
              <a:sym typeface="Calibri"/>
            </a:endParaRPr>
          </a:p>
        </p:txBody>
      </p:sp>
      <p:sp>
        <p:nvSpPr>
          <p:cNvPr id="54" name="Google Shape;54;p1"/>
          <p:cNvSpPr txBox="1"/>
          <p:nvPr/>
        </p:nvSpPr>
        <p:spPr>
          <a:xfrm>
            <a:off x="3314700" y="1524000"/>
            <a:ext cx="1359000" cy="3429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FFFFFF"/>
                </a:solidFill>
                <a:latin typeface="Calibri"/>
                <a:ea typeface="Calibri"/>
                <a:cs typeface="Calibri"/>
                <a:sym typeface="Calibri"/>
              </a:rPr>
              <a:t>(Senile CA)</a:t>
            </a:r>
            <a:endParaRPr/>
          </a:p>
          <a:p>
            <a:pPr marL="0" marR="0" lvl="0" indent="0" algn="l" rtl="0">
              <a:lnSpc>
                <a:spcPct val="114364"/>
              </a:lnSpc>
              <a:spcBef>
                <a:spcPts val="0"/>
              </a:spcBef>
              <a:spcAft>
                <a:spcPts val="0"/>
              </a:spcAft>
              <a:buNone/>
            </a:pPr>
            <a:endParaRPr sz="1810" b="1" i="0" u="none" strike="noStrike" cap="none">
              <a:solidFill>
                <a:srgbClr val="FFFFFF"/>
              </a:solidFill>
              <a:latin typeface="Calibri"/>
              <a:ea typeface="Calibri"/>
              <a:cs typeface="Calibri"/>
              <a:sym typeface="Calibri"/>
            </a:endParaRPr>
          </a:p>
        </p:txBody>
      </p:sp>
      <p:sp>
        <p:nvSpPr>
          <p:cNvPr id="55" name="Google Shape;55;p1"/>
          <p:cNvSpPr txBox="1"/>
          <p:nvPr/>
        </p:nvSpPr>
        <p:spPr>
          <a:xfrm>
            <a:off x="165100" y="1905000"/>
            <a:ext cx="1193700" cy="2667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Precursor/</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56" name="Google Shape;56;p1"/>
          <p:cNvSpPr txBox="1"/>
          <p:nvPr/>
        </p:nvSpPr>
        <p:spPr>
          <a:xfrm>
            <a:off x="1714500" y="1905000"/>
            <a:ext cx="1295400" cy="2667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Monoclonal</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57" name="Google Shape;57;p1"/>
          <p:cNvSpPr txBox="1"/>
          <p:nvPr/>
        </p:nvSpPr>
        <p:spPr>
          <a:xfrm>
            <a:off x="3187700" y="1905000"/>
            <a:ext cx="1104900" cy="2667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Wild-type</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58" name="Google Shape;58;p1"/>
          <p:cNvSpPr txBox="1"/>
          <p:nvPr/>
        </p:nvSpPr>
        <p:spPr>
          <a:xfrm>
            <a:off x="4660900" y="1905000"/>
            <a:ext cx="888900" cy="2667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Variant</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59" name="Google Shape;59;p1"/>
          <p:cNvSpPr txBox="1"/>
          <p:nvPr/>
        </p:nvSpPr>
        <p:spPr>
          <a:xfrm>
            <a:off x="6134100" y="1905000"/>
            <a:ext cx="888900" cy="2667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Variant</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60" name="Google Shape;60;p1"/>
          <p:cNvSpPr txBox="1"/>
          <p:nvPr/>
        </p:nvSpPr>
        <p:spPr>
          <a:xfrm>
            <a:off x="7607300" y="1905000"/>
            <a:ext cx="888900" cy="2667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Variant</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61" name="Google Shape;61;p1"/>
          <p:cNvSpPr txBox="1"/>
          <p:nvPr/>
        </p:nvSpPr>
        <p:spPr>
          <a:xfrm>
            <a:off x="165100" y="2184400"/>
            <a:ext cx="1562100" cy="2541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amyloidogenic</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62" name="Google Shape;62;p1"/>
          <p:cNvSpPr txBox="1"/>
          <p:nvPr/>
        </p:nvSpPr>
        <p:spPr>
          <a:xfrm>
            <a:off x="1714500" y="2184400"/>
            <a:ext cx="1041300" cy="2541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Immuno-</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63" name="Google Shape;63;p1"/>
          <p:cNvSpPr txBox="1"/>
          <p:nvPr/>
        </p:nvSpPr>
        <p:spPr>
          <a:xfrm>
            <a:off x="3187700" y="2184400"/>
            <a:ext cx="1485900" cy="3429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transthyretin</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64" name="Google Shape;64;p1"/>
          <p:cNvSpPr txBox="1"/>
          <p:nvPr/>
        </p:nvSpPr>
        <p:spPr>
          <a:xfrm>
            <a:off x="4660900" y="2184400"/>
            <a:ext cx="1485900" cy="3429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transthyretin</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65" name="Google Shape;65;p1"/>
          <p:cNvSpPr txBox="1"/>
          <p:nvPr/>
        </p:nvSpPr>
        <p:spPr>
          <a:xfrm>
            <a:off x="6134100" y="2184400"/>
            <a:ext cx="1485900" cy="3429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transthyretin</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66" name="Google Shape;66;p1"/>
          <p:cNvSpPr txBox="1"/>
          <p:nvPr/>
        </p:nvSpPr>
        <p:spPr>
          <a:xfrm>
            <a:off x="7607300" y="2184400"/>
            <a:ext cx="1485900" cy="3429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transthyretin</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67" name="Google Shape;67;p1"/>
          <p:cNvSpPr txBox="1"/>
          <p:nvPr/>
        </p:nvSpPr>
        <p:spPr>
          <a:xfrm>
            <a:off x="165100" y="2451100"/>
            <a:ext cx="965100" cy="3429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protein</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68" name="Google Shape;68;p1"/>
          <p:cNvSpPr txBox="1"/>
          <p:nvPr/>
        </p:nvSpPr>
        <p:spPr>
          <a:xfrm>
            <a:off x="1714500" y="2451100"/>
            <a:ext cx="990600" cy="2667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globulin</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69" name="Google Shape;69;p1"/>
          <p:cNvSpPr txBox="1"/>
          <p:nvPr/>
        </p:nvSpPr>
        <p:spPr>
          <a:xfrm>
            <a:off x="1714500" y="2730500"/>
            <a:ext cx="1269900" cy="3429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light chain</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70" name="Google Shape;70;p1"/>
          <p:cNvSpPr txBox="1"/>
          <p:nvPr/>
        </p:nvSpPr>
        <p:spPr>
          <a:xfrm>
            <a:off x="165100" y="3314700"/>
            <a:ext cx="1574700" cy="2541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Average age at</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71" name="Google Shape;71;p1"/>
          <p:cNvSpPr txBox="1"/>
          <p:nvPr/>
        </p:nvSpPr>
        <p:spPr>
          <a:xfrm>
            <a:off x="1714500" y="3314700"/>
            <a:ext cx="1397100" cy="3429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60-70 years</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72" name="Google Shape;72;p1"/>
          <p:cNvSpPr txBox="1"/>
          <p:nvPr/>
        </p:nvSpPr>
        <p:spPr>
          <a:xfrm>
            <a:off x="3187700" y="3314700"/>
            <a:ext cx="1397100" cy="3429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70-80 years</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73" name="Google Shape;73;p1"/>
          <p:cNvSpPr txBox="1"/>
          <p:nvPr/>
        </p:nvSpPr>
        <p:spPr>
          <a:xfrm>
            <a:off x="4660900" y="3314700"/>
            <a:ext cx="1206600" cy="3429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≥60 years</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74" name="Google Shape;74;p1"/>
          <p:cNvSpPr txBox="1"/>
          <p:nvPr/>
        </p:nvSpPr>
        <p:spPr>
          <a:xfrm>
            <a:off x="6134100" y="3314700"/>
            <a:ext cx="1206600" cy="3429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≥60 years</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75" name="Google Shape;75;p1"/>
          <p:cNvSpPr txBox="1"/>
          <p:nvPr/>
        </p:nvSpPr>
        <p:spPr>
          <a:xfrm>
            <a:off x="7607300" y="3314700"/>
            <a:ext cx="1371600" cy="2541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30-40 or 50-</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76" name="Google Shape;76;p1"/>
          <p:cNvSpPr txBox="1"/>
          <p:nvPr/>
        </p:nvSpPr>
        <p:spPr>
          <a:xfrm>
            <a:off x="165100" y="3581400"/>
            <a:ext cx="1460400" cy="342900"/>
          </a:xfrm>
          <a:prstGeom prst="rect">
            <a:avLst/>
          </a:prstGeom>
          <a:noFill/>
          <a:ln>
            <a:noFill/>
          </a:ln>
        </p:spPr>
        <p:txBody>
          <a:bodyPr spcFirstLastPara="1" wrap="square" lIns="0" tIns="0" rIns="0" bIns="0" anchor="t" anchorCtr="0">
            <a:spAutoFit/>
          </a:bodyPr>
          <a:lstStyle/>
          <a:p>
            <a:pPr marL="0" marR="0" lvl="0" indent="0" algn="l" rtl="0">
              <a:lnSpc>
                <a:spcPct val="114238"/>
              </a:lnSpc>
              <a:spcBef>
                <a:spcPts val="0"/>
              </a:spcBef>
              <a:spcAft>
                <a:spcPts val="0"/>
              </a:spcAft>
              <a:buNone/>
            </a:pPr>
            <a:r>
              <a:rPr lang="en-CA" sz="1812" b="1" i="0" u="none" strike="noStrike" cap="none">
                <a:solidFill>
                  <a:srgbClr val="000000"/>
                </a:solidFill>
                <a:latin typeface="Arial Narrow"/>
                <a:ea typeface="Arial Narrow"/>
                <a:cs typeface="Arial Narrow"/>
                <a:sym typeface="Arial Narrow"/>
              </a:rPr>
              <a:t>presentation</a:t>
            </a:r>
            <a:endParaRPr/>
          </a:p>
          <a:p>
            <a:pPr marL="0" marR="0" lvl="0" indent="0" algn="l" rtl="0">
              <a:lnSpc>
                <a:spcPct val="114238"/>
              </a:lnSpc>
              <a:spcBef>
                <a:spcPts val="0"/>
              </a:spcBef>
              <a:spcAft>
                <a:spcPts val="0"/>
              </a:spcAft>
              <a:buNone/>
            </a:pPr>
            <a:endParaRPr sz="1812" b="1" i="0" u="none" strike="noStrike" cap="none">
              <a:solidFill>
                <a:srgbClr val="000000"/>
              </a:solidFill>
              <a:latin typeface="Arial Narrow"/>
              <a:ea typeface="Arial Narrow"/>
              <a:cs typeface="Arial Narrow"/>
              <a:sym typeface="Arial Narrow"/>
            </a:endParaRPr>
          </a:p>
        </p:txBody>
      </p:sp>
      <p:sp>
        <p:nvSpPr>
          <p:cNvPr id="77" name="Google Shape;77;p1"/>
          <p:cNvSpPr txBox="1"/>
          <p:nvPr/>
        </p:nvSpPr>
        <p:spPr>
          <a:xfrm>
            <a:off x="7607300" y="3581400"/>
            <a:ext cx="469800" cy="266700"/>
          </a:xfrm>
          <a:prstGeom prst="rect">
            <a:avLst/>
          </a:prstGeom>
          <a:noFill/>
          <a:ln>
            <a:noFill/>
          </a:ln>
        </p:spPr>
        <p:txBody>
          <a:bodyPr spcFirstLastPara="1" wrap="square" lIns="0" tIns="0" rIns="0" bIns="0" anchor="t" anchorCtr="0">
            <a:spAutoFit/>
          </a:bodyPr>
          <a:lstStyle/>
          <a:p>
            <a:pPr marL="0" marR="0" lvl="0" indent="0" algn="l" rtl="0">
              <a:lnSpc>
                <a:spcPct val="114238"/>
              </a:lnSpc>
              <a:spcBef>
                <a:spcPts val="0"/>
              </a:spcBef>
              <a:spcAft>
                <a:spcPts val="0"/>
              </a:spcAft>
              <a:buNone/>
            </a:pPr>
            <a:r>
              <a:rPr lang="en-CA" sz="1812" b="1" i="0" u="none" strike="noStrike" cap="none">
                <a:solidFill>
                  <a:srgbClr val="000000"/>
                </a:solidFill>
                <a:latin typeface="Arial Narrow"/>
                <a:ea typeface="Arial Narrow"/>
                <a:cs typeface="Arial Narrow"/>
                <a:sym typeface="Arial Narrow"/>
              </a:rPr>
              <a:t>60</a:t>
            </a:r>
            <a:endParaRPr/>
          </a:p>
          <a:p>
            <a:pPr marL="0" marR="0" lvl="0" indent="0" algn="l" rtl="0">
              <a:lnSpc>
                <a:spcPct val="114238"/>
              </a:lnSpc>
              <a:spcBef>
                <a:spcPts val="0"/>
              </a:spcBef>
              <a:spcAft>
                <a:spcPts val="0"/>
              </a:spcAft>
              <a:buNone/>
            </a:pPr>
            <a:endParaRPr sz="1812" b="1" i="0" u="none" strike="noStrike" cap="none">
              <a:solidFill>
                <a:srgbClr val="000000"/>
              </a:solidFill>
              <a:latin typeface="Arial Narrow"/>
              <a:ea typeface="Arial Narrow"/>
              <a:cs typeface="Arial Narrow"/>
              <a:sym typeface="Arial Narrow"/>
            </a:endParaRPr>
          </a:p>
        </p:txBody>
      </p:sp>
      <p:sp>
        <p:nvSpPr>
          <p:cNvPr id="78" name="Google Shape;78;p1"/>
          <p:cNvSpPr txBox="1"/>
          <p:nvPr/>
        </p:nvSpPr>
        <p:spPr>
          <a:xfrm>
            <a:off x="7607300" y="3860800"/>
            <a:ext cx="825600" cy="3429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years</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79" name="Google Shape;79;p1"/>
          <p:cNvSpPr txBox="1"/>
          <p:nvPr/>
        </p:nvSpPr>
        <p:spPr>
          <a:xfrm>
            <a:off x="165100" y="4521200"/>
            <a:ext cx="1054200" cy="2541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Common</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80" name="Google Shape;80;p1"/>
          <p:cNvSpPr txBox="1"/>
          <p:nvPr/>
        </p:nvSpPr>
        <p:spPr>
          <a:xfrm>
            <a:off x="1714500" y="4521200"/>
            <a:ext cx="685800" cy="3429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Any</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81" name="Google Shape;81;p1"/>
          <p:cNvSpPr txBox="1"/>
          <p:nvPr/>
        </p:nvSpPr>
        <p:spPr>
          <a:xfrm>
            <a:off x="3187700" y="4521200"/>
            <a:ext cx="1269900" cy="3429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Caucasian</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82" name="Google Shape;82;p1"/>
          <p:cNvSpPr txBox="1"/>
          <p:nvPr/>
        </p:nvSpPr>
        <p:spPr>
          <a:xfrm>
            <a:off x="4660900" y="4521200"/>
            <a:ext cx="939900" cy="2541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African/</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83" name="Google Shape;83;p1"/>
          <p:cNvSpPr txBox="1"/>
          <p:nvPr/>
        </p:nvSpPr>
        <p:spPr>
          <a:xfrm>
            <a:off x="6134100" y="4521200"/>
            <a:ext cx="1181100" cy="2541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Caucasian</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84" name="Google Shape;84;p1"/>
          <p:cNvSpPr txBox="1"/>
          <p:nvPr/>
        </p:nvSpPr>
        <p:spPr>
          <a:xfrm>
            <a:off x="7607300" y="4521200"/>
            <a:ext cx="597000" cy="2541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Any</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85" name="Google Shape;85;p1"/>
          <p:cNvSpPr txBox="1"/>
          <p:nvPr/>
        </p:nvSpPr>
        <p:spPr>
          <a:xfrm>
            <a:off x="165100" y="4787900"/>
            <a:ext cx="1104900" cy="3429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ethnicity</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86" name="Google Shape;86;p1"/>
          <p:cNvSpPr txBox="1"/>
          <p:nvPr/>
        </p:nvSpPr>
        <p:spPr>
          <a:xfrm>
            <a:off x="4660900" y="4787900"/>
            <a:ext cx="1257300" cy="3429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Caribbean</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87" name="Google Shape;87;p1"/>
          <p:cNvSpPr txBox="1"/>
          <p:nvPr/>
        </p:nvSpPr>
        <p:spPr>
          <a:xfrm>
            <a:off x="6134100" y="4787900"/>
            <a:ext cx="800100" cy="3429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(Irish</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88" name="Google Shape;88;p1"/>
          <p:cNvSpPr txBox="1"/>
          <p:nvPr/>
        </p:nvSpPr>
        <p:spPr>
          <a:xfrm>
            <a:off x="7607300" y="4787900"/>
            <a:ext cx="1409700" cy="2667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(Portuguese,</a:t>
            </a:r>
            <a:endParaRPr/>
          </a:p>
          <a:p>
            <a:pPr marL="0" marR="0" lvl="0" indent="0" algn="l" rtl="0">
              <a:lnSpc>
                <a:spcPct val="114364"/>
              </a:lnSpc>
              <a:spcBef>
                <a:spcPts val="0"/>
              </a:spcBef>
              <a:spcAft>
                <a:spcPts val="0"/>
              </a:spcAft>
              <a:buNone/>
            </a:pPr>
            <a:endParaRPr sz="1810" b="1" i="0" u="none" strike="noStrike" cap="none">
              <a:solidFill>
                <a:srgbClr val="000000"/>
              </a:solidFill>
              <a:latin typeface="Arial Narrow"/>
              <a:ea typeface="Arial Narrow"/>
              <a:cs typeface="Arial Narrow"/>
              <a:sym typeface="Arial Narrow"/>
            </a:endParaRPr>
          </a:p>
        </p:txBody>
      </p:sp>
      <p:sp>
        <p:nvSpPr>
          <p:cNvPr id="89" name="Google Shape;89;p1"/>
          <p:cNvSpPr txBox="1"/>
          <p:nvPr/>
        </p:nvSpPr>
        <p:spPr>
          <a:xfrm>
            <a:off x="7607300" y="5080000"/>
            <a:ext cx="1536600" cy="342900"/>
          </a:xfrm>
          <a:prstGeom prst="rect">
            <a:avLst/>
          </a:prstGeom>
          <a:noFill/>
          <a:ln>
            <a:noFill/>
          </a:ln>
        </p:spPr>
        <p:txBody>
          <a:bodyPr spcFirstLastPara="1" wrap="square" lIns="0" tIns="0" rIns="0" bIns="0" anchor="t" anchorCtr="0">
            <a:spAutoFit/>
          </a:bodyPr>
          <a:lstStyle/>
          <a:p>
            <a:pPr marL="0" marR="0" lvl="0" indent="0" algn="l" rtl="0">
              <a:lnSpc>
                <a:spcPct val="114238"/>
              </a:lnSpc>
              <a:spcBef>
                <a:spcPts val="0"/>
              </a:spcBef>
              <a:spcAft>
                <a:spcPts val="0"/>
              </a:spcAft>
              <a:buNone/>
            </a:pPr>
            <a:r>
              <a:rPr lang="en-CA" sz="1812" b="1" i="0" u="none" strike="noStrike" cap="none">
                <a:solidFill>
                  <a:srgbClr val="000000"/>
                </a:solidFill>
                <a:latin typeface="Arial Narrow"/>
                <a:ea typeface="Arial Narrow"/>
                <a:cs typeface="Arial Narrow"/>
                <a:sym typeface="Arial Narrow"/>
              </a:rPr>
              <a:t>Swedish,</a:t>
            </a:r>
            <a:endParaRPr/>
          </a:p>
          <a:p>
            <a:pPr marL="0" marR="0" lvl="0" indent="0" algn="l" rtl="0">
              <a:lnSpc>
                <a:spcPct val="114872"/>
              </a:lnSpc>
              <a:spcBef>
                <a:spcPts val="0"/>
              </a:spcBef>
              <a:spcAft>
                <a:spcPts val="0"/>
              </a:spcAft>
              <a:buNone/>
            </a:pPr>
            <a:endParaRPr sz="1802" b="0" i="0" u="none" strike="noStrike" cap="none">
              <a:solidFill>
                <a:srgbClr val="000000"/>
              </a:solidFill>
              <a:latin typeface="Calibri"/>
              <a:ea typeface="Calibri"/>
              <a:cs typeface="Calibri"/>
              <a:sym typeface="Calibri"/>
            </a:endParaRPr>
          </a:p>
        </p:txBody>
      </p:sp>
      <p:sp>
        <p:nvSpPr>
          <p:cNvPr id="90" name="Google Shape;90;p1"/>
          <p:cNvSpPr txBox="1"/>
          <p:nvPr/>
        </p:nvSpPr>
        <p:spPr>
          <a:xfrm>
            <a:off x="7607300" y="5346700"/>
            <a:ext cx="1536600" cy="342900"/>
          </a:xfrm>
          <a:prstGeom prst="rect">
            <a:avLst/>
          </a:prstGeom>
          <a:noFill/>
          <a:ln>
            <a:noFill/>
          </a:ln>
        </p:spPr>
        <p:txBody>
          <a:bodyPr spcFirstLastPara="1" wrap="square" lIns="0" tIns="0" rIns="0" bIns="0" anchor="t" anchorCtr="0">
            <a:spAutoFit/>
          </a:bodyPr>
          <a:lstStyle/>
          <a:p>
            <a:pPr marL="0" marR="0" lvl="0" indent="0" algn="l" rtl="0">
              <a:lnSpc>
                <a:spcPct val="114364"/>
              </a:lnSpc>
              <a:spcBef>
                <a:spcPts val="0"/>
              </a:spcBef>
              <a:spcAft>
                <a:spcPts val="0"/>
              </a:spcAft>
              <a:buNone/>
            </a:pPr>
            <a:r>
              <a:rPr lang="en-CA" sz="1810" b="1" i="0" u="none" strike="noStrike" cap="none">
                <a:solidFill>
                  <a:srgbClr val="000000"/>
                </a:solidFill>
                <a:latin typeface="Arial Narrow"/>
                <a:ea typeface="Arial Narrow"/>
                <a:cs typeface="Arial Narrow"/>
                <a:sym typeface="Arial Narrow"/>
              </a:rPr>
              <a:t>Japanese</a:t>
            </a:r>
            <a:endParaRPr/>
          </a:p>
          <a:p>
            <a:pPr marL="0" marR="0" lvl="0" indent="0" algn="l" rtl="0">
              <a:lnSpc>
                <a:spcPct val="115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36" name="TextBox 2"/>
          <p:cNvSpPr txBox="1"/>
          <p:nvPr/>
        </p:nvSpPr>
        <p:spPr>
          <a:xfrm>
            <a:off x="393700" y="406400"/>
            <a:ext cx="8750300" cy="508000"/>
          </a:xfrm>
          <a:prstGeom prst="rect">
            <a:avLst/>
          </a:prstGeom>
          <a:noFill/>
        </p:spPr>
        <p:txBody>
          <a:bodyPr vert="horz" wrap="none" lIns="0" tIns="0" rIns="0" bIns="0" rtlCol="0">
            <a:spAutoFit/>
          </a:bodyPr>
          <a:lstStyle/>
          <a:p>
            <a:pPr>
              <a:lnSpc>
                <a:spcPts val="3220"/>
              </a:lnSpc>
            </a:pPr>
            <a:r>
              <a:rPr lang="en-CA" sz="2805" b="1" smtClean="0">
                <a:solidFill>
                  <a:srgbClr val="000000"/>
                </a:solidFill>
                <a:latin typeface="Calibri Bold Italic"/>
                <a:cs typeface="Calibri Bold Italic"/>
              </a:rPr>
              <a:t>The commonly diagnosed types of cardiac amyloidosis</a:t>
            </a:r>
          </a:p>
          <a:p>
            <a:pPr>
              <a:lnSpc>
                <a:spcPts val="3220"/>
              </a:lnSpc>
            </a:pPr>
            <a:endParaRPr lang="en-CA" sz="2795">
              <a:solidFill>
                <a:srgbClr val="000000"/>
              </a:solidFill>
            </a:endParaRPr>
          </a:p>
        </p:txBody>
      </p:sp>
      <p:sp>
        <p:nvSpPr>
          <p:cNvPr id="3" name="TextBox 3"/>
          <p:cNvSpPr txBox="1"/>
          <p:nvPr/>
        </p:nvSpPr>
        <p:spPr>
          <a:xfrm>
            <a:off x="1841500" y="1397000"/>
            <a:ext cx="1511300" cy="342900"/>
          </a:xfrm>
          <a:prstGeom prst="rect">
            <a:avLst/>
          </a:prstGeom>
          <a:noFill/>
        </p:spPr>
        <p:txBody>
          <a:bodyPr vert="horz" wrap="none" lIns="0" tIns="0" rIns="0" bIns="0" rtlCol="0">
            <a:spAutoFit/>
          </a:bodyPr>
          <a:lstStyle/>
          <a:p>
            <a:pPr>
              <a:lnSpc>
                <a:spcPts val="2070"/>
              </a:lnSpc>
            </a:pPr>
            <a:r>
              <a:rPr lang="en-CA" sz="1810" b="1" smtClean="0">
                <a:solidFill>
                  <a:srgbClr val="FFFFFF"/>
                </a:solidFill>
                <a:latin typeface="Calibri Bold"/>
                <a:cs typeface="Calibri Bold"/>
              </a:rPr>
              <a:t>Primary (AL)</a:t>
            </a:r>
          </a:p>
          <a:p>
            <a:pPr>
              <a:lnSpc>
                <a:spcPts val="2070"/>
              </a:lnSpc>
            </a:pPr>
            <a:endParaRPr lang="en-CA" sz="1810" b="1" smtClean="0">
              <a:solidFill>
                <a:srgbClr val="FFFFFF"/>
              </a:solidFill>
              <a:latin typeface="Calibri Bold"/>
              <a:cs typeface="Calibri Bold"/>
            </a:endParaRPr>
          </a:p>
        </p:txBody>
      </p:sp>
      <p:sp>
        <p:nvSpPr>
          <p:cNvPr id="4" name="TextBox 4"/>
          <p:cNvSpPr txBox="1"/>
          <p:nvPr/>
        </p:nvSpPr>
        <p:spPr>
          <a:xfrm>
            <a:off x="3441700" y="1397000"/>
            <a:ext cx="977900" cy="266700"/>
          </a:xfrm>
          <a:prstGeom prst="rect">
            <a:avLst/>
          </a:prstGeom>
          <a:noFill/>
        </p:spPr>
        <p:txBody>
          <a:bodyPr vert="horz" wrap="none" lIns="0" tIns="0" rIns="0" bIns="0" rtlCol="0">
            <a:spAutoFit/>
          </a:bodyPr>
          <a:lstStyle/>
          <a:p>
            <a:pPr>
              <a:lnSpc>
                <a:spcPts val="2070"/>
              </a:lnSpc>
            </a:pPr>
            <a:r>
              <a:rPr lang="en-CA" sz="1810" b="1" smtClean="0">
                <a:solidFill>
                  <a:srgbClr val="FFFFFF"/>
                </a:solidFill>
                <a:latin typeface="Calibri Bold"/>
                <a:cs typeface="Calibri Bold"/>
              </a:rPr>
              <a:t>ATTRwt</a:t>
            </a:r>
          </a:p>
          <a:p>
            <a:pPr>
              <a:lnSpc>
                <a:spcPts val="2070"/>
              </a:lnSpc>
            </a:pPr>
            <a:endParaRPr lang="en-CA" sz="1810" b="1" smtClean="0">
              <a:solidFill>
                <a:srgbClr val="FFFFFF"/>
              </a:solidFill>
              <a:latin typeface="Calibri Bold"/>
              <a:cs typeface="Calibri Bold"/>
            </a:endParaRPr>
          </a:p>
        </p:txBody>
      </p:sp>
      <p:sp>
        <p:nvSpPr>
          <p:cNvPr id="5" name="TextBox 5"/>
          <p:cNvSpPr txBox="1"/>
          <p:nvPr/>
        </p:nvSpPr>
        <p:spPr>
          <a:xfrm>
            <a:off x="4635500" y="1397000"/>
            <a:ext cx="1409700" cy="342900"/>
          </a:xfrm>
          <a:prstGeom prst="rect">
            <a:avLst/>
          </a:prstGeom>
          <a:noFill/>
        </p:spPr>
        <p:txBody>
          <a:bodyPr vert="horz" wrap="none" lIns="0" tIns="0" rIns="0" bIns="0" rtlCol="0">
            <a:spAutoFit/>
          </a:bodyPr>
          <a:lstStyle/>
          <a:p>
            <a:pPr>
              <a:lnSpc>
                <a:spcPts val="2070"/>
              </a:lnSpc>
            </a:pPr>
            <a:r>
              <a:rPr lang="en-CA" sz="1810" b="1" smtClean="0">
                <a:solidFill>
                  <a:srgbClr val="FFFFFF"/>
                </a:solidFill>
                <a:latin typeface="Calibri Bold"/>
                <a:cs typeface="Calibri Bold"/>
              </a:rPr>
              <a:t>ATTR V122I</a:t>
            </a:r>
          </a:p>
          <a:p>
            <a:pPr>
              <a:lnSpc>
                <a:spcPts val="2070"/>
              </a:lnSpc>
            </a:pPr>
            <a:endParaRPr lang="en-CA" sz="1810" b="1" smtClean="0">
              <a:solidFill>
                <a:srgbClr val="FFFFFF"/>
              </a:solidFill>
              <a:latin typeface="Calibri Bold"/>
              <a:cs typeface="Calibri Bold"/>
            </a:endParaRPr>
          </a:p>
        </p:txBody>
      </p:sp>
      <p:sp>
        <p:nvSpPr>
          <p:cNvPr id="6" name="TextBox 6"/>
          <p:cNvSpPr txBox="1"/>
          <p:nvPr/>
        </p:nvSpPr>
        <p:spPr>
          <a:xfrm>
            <a:off x="6045200" y="1397000"/>
            <a:ext cx="1346200" cy="342900"/>
          </a:xfrm>
          <a:prstGeom prst="rect">
            <a:avLst/>
          </a:prstGeom>
          <a:noFill/>
        </p:spPr>
        <p:txBody>
          <a:bodyPr vert="horz" wrap="none" lIns="0" tIns="0" rIns="0" bIns="0" rtlCol="0">
            <a:spAutoFit/>
          </a:bodyPr>
          <a:lstStyle/>
          <a:p>
            <a:pPr>
              <a:lnSpc>
                <a:spcPts val="2070"/>
              </a:lnSpc>
            </a:pPr>
            <a:r>
              <a:rPr lang="en-CA" sz="1810" b="1" smtClean="0">
                <a:solidFill>
                  <a:srgbClr val="FFFFFF"/>
                </a:solidFill>
                <a:latin typeface="Calibri Bold"/>
                <a:cs typeface="Calibri Bold"/>
              </a:rPr>
              <a:t>ATTR T60A</a:t>
            </a:r>
          </a:p>
          <a:p>
            <a:pPr>
              <a:lnSpc>
                <a:spcPts val="2070"/>
              </a:lnSpc>
            </a:pPr>
            <a:endParaRPr lang="en-CA" sz="1810" b="1" smtClean="0">
              <a:solidFill>
                <a:srgbClr val="FFFFFF"/>
              </a:solidFill>
              <a:latin typeface="Calibri Bold"/>
              <a:cs typeface="Calibri Bold"/>
            </a:endParaRPr>
          </a:p>
        </p:txBody>
      </p:sp>
      <p:sp>
        <p:nvSpPr>
          <p:cNvPr id="7" name="TextBox 7"/>
          <p:cNvSpPr txBox="1"/>
          <p:nvPr/>
        </p:nvSpPr>
        <p:spPr>
          <a:xfrm>
            <a:off x="7366000" y="1397000"/>
            <a:ext cx="1435100" cy="342900"/>
          </a:xfrm>
          <a:prstGeom prst="rect">
            <a:avLst/>
          </a:prstGeom>
          <a:noFill/>
        </p:spPr>
        <p:txBody>
          <a:bodyPr vert="horz" wrap="none" lIns="0" tIns="0" rIns="0" bIns="0" rtlCol="0">
            <a:spAutoFit/>
          </a:bodyPr>
          <a:lstStyle/>
          <a:p>
            <a:pPr>
              <a:lnSpc>
                <a:spcPts val="2070"/>
              </a:lnSpc>
            </a:pPr>
            <a:r>
              <a:rPr lang="en-CA" sz="1810" b="1" smtClean="0">
                <a:solidFill>
                  <a:srgbClr val="FFFFFF"/>
                </a:solidFill>
                <a:latin typeface="Calibri Bold"/>
                <a:cs typeface="Calibri Bold"/>
              </a:rPr>
              <a:t>ATTR V30M</a:t>
            </a:r>
          </a:p>
          <a:p>
            <a:pPr>
              <a:lnSpc>
                <a:spcPts val="2070"/>
              </a:lnSpc>
            </a:pPr>
            <a:endParaRPr lang="en-CA" sz="1810" b="1" smtClean="0">
              <a:solidFill>
                <a:srgbClr val="FFFFFF"/>
              </a:solidFill>
              <a:latin typeface="Calibri Bold"/>
              <a:cs typeface="Calibri Bold"/>
            </a:endParaRPr>
          </a:p>
        </p:txBody>
      </p:sp>
      <p:sp>
        <p:nvSpPr>
          <p:cNvPr id="8" name="TextBox 8"/>
          <p:cNvSpPr txBox="1"/>
          <p:nvPr/>
        </p:nvSpPr>
        <p:spPr>
          <a:xfrm>
            <a:off x="3289300" y="1676400"/>
            <a:ext cx="1358900" cy="342900"/>
          </a:xfrm>
          <a:prstGeom prst="rect">
            <a:avLst/>
          </a:prstGeom>
          <a:noFill/>
        </p:spPr>
        <p:txBody>
          <a:bodyPr vert="horz" wrap="none" lIns="0" tIns="0" rIns="0" bIns="0" rtlCol="0">
            <a:spAutoFit/>
          </a:bodyPr>
          <a:lstStyle/>
          <a:p>
            <a:pPr>
              <a:lnSpc>
                <a:spcPts val="2070"/>
              </a:lnSpc>
            </a:pPr>
            <a:r>
              <a:rPr lang="en-CA" sz="1810" b="1" smtClean="0">
                <a:solidFill>
                  <a:srgbClr val="FFFFFF"/>
                </a:solidFill>
                <a:latin typeface="Calibri Bold"/>
                <a:cs typeface="Calibri Bold"/>
              </a:rPr>
              <a:t>(Senile CA)</a:t>
            </a:r>
          </a:p>
          <a:p>
            <a:pPr>
              <a:lnSpc>
                <a:spcPts val="2070"/>
              </a:lnSpc>
            </a:pPr>
            <a:endParaRPr lang="en-CA" sz="1810" b="1" smtClean="0">
              <a:solidFill>
                <a:srgbClr val="FFFFFF"/>
              </a:solidFill>
              <a:latin typeface="Calibri Bold"/>
              <a:cs typeface="Calibri Bold"/>
            </a:endParaRPr>
          </a:p>
        </p:txBody>
      </p:sp>
      <p:sp>
        <p:nvSpPr>
          <p:cNvPr id="9" name="TextBox 9"/>
          <p:cNvSpPr txBox="1"/>
          <p:nvPr/>
        </p:nvSpPr>
        <p:spPr>
          <a:xfrm>
            <a:off x="469900" y="2044700"/>
            <a:ext cx="1435100" cy="266700"/>
          </a:xfrm>
          <a:prstGeom prst="rect">
            <a:avLst/>
          </a:prstGeom>
          <a:noFill/>
        </p:spPr>
        <p:txBody>
          <a:bodyPr vert="horz" wrap="none" lIns="0" tIns="0" rIns="0" bIns="0" rtlCol="0">
            <a:spAutoFit/>
          </a:bodyPr>
          <a:lstStyle/>
          <a:p>
            <a:pPr>
              <a:lnSpc>
                <a:spcPts val="2070"/>
              </a:lnSpc>
            </a:pPr>
            <a:r>
              <a:rPr lang="en-CA" sz="1812" b="1" smtClean="0">
                <a:solidFill>
                  <a:srgbClr val="000000"/>
                </a:solidFill>
                <a:latin typeface="Arial Narrow Bold"/>
                <a:cs typeface="Arial Narrow Bold"/>
              </a:rPr>
              <a:t>Frequency of</a:t>
            </a:r>
          </a:p>
          <a:p>
            <a:pPr>
              <a:lnSpc>
                <a:spcPts val="2070"/>
              </a:lnSpc>
            </a:pPr>
            <a:endParaRPr lang="en-CA" sz="1812" b="1" smtClean="0">
              <a:solidFill>
                <a:srgbClr val="000000"/>
              </a:solidFill>
              <a:latin typeface="Arial Narrow Bold"/>
              <a:cs typeface="Arial Narrow Bold"/>
            </a:endParaRPr>
          </a:p>
        </p:txBody>
      </p:sp>
      <p:sp>
        <p:nvSpPr>
          <p:cNvPr id="10" name="TextBox 10"/>
          <p:cNvSpPr txBox="1"/>
          <p:nvPr/>
        </p:nvSpPr>
        <p:spPr>
          <a:xfrm>
            <a:off x="1841500" y="2044700"/>
            <a:ext cx="1016000" cy="342900"/>
          </a:xfrm>
          <a:prstGeom prst="rect">
            <a:avLst/>
          </a:prstGeom>
          <a:noFill/>
        </p:spPr>
        <p:txBody>
          <a:bodyPr vert="horz" wrap="none" lIns="0" tIns="0" rIns="0" bIns="0" rtlCol="0">
            <a:spAutoFit/>
          </a:bodyPr>
          <a:lstStyle/>
          <a:p>
            <a:pPr>
              <a:lnSpc>
                <a:spcPts val="2070"/>
              </a:lnSpc>
            </a:pPr>
            <a:r>
              <a:rPr lang="en-CA" sz="1812" b="1" smtClean="0">
                <a:solidFill>
                  <a:srgbClr val="000000"/>
                </a:solidFill>
                <a:latin typeface="Arial Narrow Bold"/>
                <a:cs typeface="Arial Narrow Bold"/>
              </a:rPr>
              <a:t>40-50%</a:t>
            </a:r>
          </a:p>
          <a:p>
            <a:pPr>
              <a:lnSpc>
                <a:spcPts val="2070"/>
              </a:lnSpc>
            </a:pPr>
            <a:endParaRPr lang="en-CA" sz="1812" b="1" smtClean="0">
              <a:solidFill>
                <a:srgbClr val="000000"/>
              </a:solidFill>
              <a:latin typeface="Arial Narrow Bold"/>
              <a:cs typeface="Arial Narrow Bold"/>
            </a:endParaRPr>
          </a:p>
        </p:txBody>
      </p:sp>
      <p:sp>
        <p:nvSpPr>
          <p:cNvPr id="11" name="TextBox 11"/>
          <p:cNvSpPr txBox="1"/>
          <p:nvPr/>
        </p:nvSpPr>
        <p:spPr>
          <a:xfrm>
            <a:off x="3213100" y="2044700"/>
            <a:ext cx="1498600" cy="342900"/>
          </a:xfrm>
          <a:prstGeom prst="rect">
            <a:avLst/>
          </a:prstGeom>
          <a:noFill/>
        </p:spPr>
        <p:txBody>
          <a:bodyPr vert="horz" wrap="none" lIns="0" tIns="0" rIns="0" bIns="0" rtlCol="0">
            <a:spAutoFit/>
          </a:bodyPr>
          <a:lstStyle/>
          <a:p>
            <a:pPr>
              <a:lnSpc>
                <a:spcPts val="2070"/>
              </a:lnSpc>
            </a:pPr>
            <a:r>
              <a:rPr lang="en-CA" sz="1812" b="1" smtClean="0">
                <a:solidFill>
                  <a:srgbClr val="000000"/>
                </a:solidFill>
                <a:latin typeface="Arial Narrow Bold"/>
                <a:cs typeface="Arial Narrow Bold"/>
              </a:rPr>
              <a:t>Almost 100%</a:t>
            </a:r>
          </a:p>
          <a:p>
            <a:pPr>
              <a:lnSpc>
                <a:spcPts val="2070"/>
              </a:lnSpc>
            </a:pPr>
            <a:endParaRPr lang="en-CA" sz="1812" b="1" smtClean="0">
              <a:solidFill>
                <a:srgbClr val="000000"/>
              </a:solidFill>
              <a:latin typeface="Arial Narrow Bold"/>
              <a:cs typeface="Arial Narrow Bold"/>
            </a:endParaRPr>
          </a:p>
        </p:txBody>
      </p:sp>
      <p:sp>
        <p:nvSpPr>
          <p:cNvPr id="12" name="TextBox 12"/>
          <p:cNvSpPr txBox="1"/>
          <p:nvPr/>
        </p:nvSpPr>
        <p:spPr>
          <a:xfrm>
            <a:off x="4584700" y="2044700"/>
            <a:ext cx="1498600" cy="342900"/>
          </a:xfrm>
          <a:prstGeom prst="rect">
            <a:avLst/>
          </a:prstGeom>
          <a:noFill/>
        </p:spPr>
        <p:txBody>
          <a:bodyPr vert="horz" wrap="none" lIns="0" tIns="0" rIns="0" bIns="0" rtlCol="0">
            <a:spAutoFit/>
          </a:bodyPr>
          <a:lstStyle/>
          <a:p>
            <a:pPr>
              <a:lnSpc>
                <a:spcPts val="2070"/>
              </a:lnSpc>
            </a:pPr>
            <a:r>
              <a:rPr lang="en-CA" sz="1812" b="1" smtClean="0">
                <a:solidFill>
                  <a:srgbClr val="000000"/>
                </a:solidFill>
                <a:latin typeface="Arial Narrow Bold"/>
                <a:cs typeface="Arial Narrow Bold"/>
              </a:rPr>
              <a:t>Almost 100%</a:t>
            </a:r>
          </a:p>
          <a:p>
            <a:pPr>
              <a:lnSpc>
                <a:spcPts val="2070"/>
              </a:lnSpc>
            </a:pPr>
            <a:endParaRPr lang="en-CA" sz="1812" b="1" smtClean="0">
              <a:solidFill>
                <a:srgbClr val="000000"/>
              </a:solidFill>
              <a:latin typeface="Arial Narrow Bold"/>
              <a:cs typeface="Arial Narrow Bold"/>
            </a:endParaRPr>
          </a:p>
        </p:txBody>
      </p:sp>
      <p:sp>
        <p:nvSpPr>
          <p:cNvPr id="13" name="TextBox 13"/>
          <p:cNvSpPr txBox="1"/>
          <p:nvPr/>
        </p:nvSpPr>
        <p:spPr>
          <a:xfrm>
            <a:off x="5956300" y="2044700"/>
            <a:ext cx="1422400" cy="266700"/>
          </a:xfrm>
          <a:prstGeom prst="rect">
            <a:avLst/>
          </a:prstGeom>
          <a:noFill/>
        </p:spPr>
        <p:txBody>
          <a:bodyPr vert="horz" wrap="none" lIns="0" tIns="0" rIns="0" bIns="0" rtlCol="0">
            <a:spAutoFit/>
          </a:bodyPr>
          <a:lstStyle/>
          <a:p>
            <a:pPr>
              <a:lnSpc>
                <a:spcPts val="2070"/>
              </a:lnSpc>
            </a:pPr>
            <a:r>
              <a:rPr lang="en-CA" sz="1812" b="1" smtClean="0">
                <a:solidFill>
                  <a:srgbClr val="000000"/>
                </a:solidFill>
                <a:latin typeface="Arial Narrow Bold"/>
                <a:cs typeface="Arial Narrow Bold"/>
              </a:rPr>
              <a:t>Detectable in</a:t>
            </a:r>
          </a:p>
          <a:p>
            <a:pPr>
              <a:lnSpc>
                <a:spcPts val="2070"/>
              </a:lnSpc>
            </a:pPr>
            <a:endParaRPr lang="en-CA" sz="1812" b="1" smtClean="0">
              <a:solidFill>
                <a:srgbClr val="000000"/>
              </a:solidFill>
              <a:latin typeface="Arial Narrow Bold"/>
              <a:cs typeface="Arial Narrow Bold"/>
            </a:endParaRPr>
          </a:p>
        </p:txBody>
      </p:sp>
      <p:sp>
        <p:nvSpPr>
          <p:cNvPr id="14" name="TextBox 14"/>
          <p:cNvSpPr txBox="1"/>
          <p:nvPr/>
        </p:nvSpPr>
        <p:spPr>
          <a:xfrm>
            <a:off x="7327900" y="2044700"/>
            <a:ext cx="1371600" cy="342900"/>
          </a:xfrm>
          <a:prstGeom prst="rect">
            <a:avLst/>
          </a:prstGeom>
          <a:noFill/>
        </p:spPr>
        <p:txBody>
          <a:bodyPr vert="horz" wrap="none" lIns="0" tIns="0" rIns="0" bIns="0" rtlCol="0">
            <a:spAutoFit/>
          </a:bodyPr>
          <a:lstStyle/>
          <a:p>
            <a:pPr>
              <a:lnSpc>
                <a:spcPts val="2070"/>
              </a:lnSpc>
            </a:pPr>
            <a:r>
              <a:rPr lang="en-CA" sz="1812" b="1" smtClean="0">
                <a:solidFill>
                  <a:srgbClr val="000000"/>
                </a:solidFill>
                <a:latin typeface="Arial Narrow Bold"/>
                <a:cs typeface="Arial Narrow Bold"/>
              </a:rPr>
              <a:t>Uncommon</a:t>
            </a:r>
          </a:p>
          <a:p>
            <a:pPr>
              <a:lnSpc>
                <a:spcPts val="2070"/>
              </a:lnSpc>
            </a:pPr>
            <a:endParaRPr lang="en-CA" sz="1812" b="1" smtClean="0">
              <a:solidFill>
                <a:srgbClr val="000000"/>
              </a:solidFill>
              <a:latin typeface="Arial Narrow Bold"/>
              <a:cs typeface="Arial Narrow Bold"/>
            </a:endParaRPr>
          </a:p>
        </p:txBody>
      </p:sp>
      <p:sp>
        <p:nvSpPr>
          <p:cNvPr id="15" name="TextBox 15"/>
          <p:cNvSpPr txBox="1"/>
          <p:nvPr/>
        </p:nvSpPr>
        <p:spPr>
          <a:xfrm>
            <a:off x="469900" y="2324100"/>
            <a:ext cx="914400" cy="266700"/>
          </a:xfrm>
          <a:prstGeom prst="rect">
            <a:avLst/>
          </a:prstGeom>
          <a:noFill/>
        </p:spPr>
        <p:txBody>
          <a:bodyPr vert="horz" wrap="none" lIns="0" tIns="0" rIns="0" bIns="0" rtlCol="0">
            <a:spAutoFit/>
          </a:bodyPr>
          <a:lstStyle/>
          <a:p>
            <a:pPr>
              <a:lnSpc>
                <a:spcPts val="2070"/>
              </a:lnSpc>
            </a:pPr>
            <a:r>
              <a:rPr lang="en-CA" sz="1810" b="1" smtClean="0">
                <a:solidFill>
                  <a:srgbClr val="000000"/>
                </a:solidFill>
                <a:latin typeface="Arial Narrow Bold"/>
                <a:cs typeface="Arial Narrow Bold"/>
              </a:rPr>
              <a:t>cardiac</a:t>
            </a:r>
          </a:p>
          <a:p>
            <a:pPr>
              <a:lnSpc>
                <a:spcPts val="2070"/>
              </a:lnSpc>
            </a:pPr>
            <a:endParaRPr lang="en-CA" sz="1810" b="1" smtClean="0">
              <a:solidFill>
                <a:srgbClr val="000000"/>
              </a:solidFill>
              <a:latin typeface="Arial Narrow Bold"/>
              <a:cs typeface="Arial Narrow Bold"/>
            </a:endParaRPr>
          </a:p>
        </p:txBody>
      </p:sp>
      <p:sp>
        <p:nvSpPr>
          <p:cNvPr id="16" name="TextBox 16"/>
          <p:cNvSpPr txBox="1"/>
          <p:nvPr/>
        </p:nvSpPr>
        <p:spPr>
          <a:xfrm>
            <a:off x="5956300" y="2324100"/>
            <a:ext cx="1409700" cy="342900"/>
          </a:xfrm>
          <a:prstGeom prst="rect">
            <a:avLst/>
          </a:prstGeom>
          <a:noFill/>
        </p:spPr>
        <p:txBody>
          <a:bodyPr vert="horz" wrap="none" lIns="0" tIns="0" rIns="0" bIns="0" rtlCol="0">
            <a:spAutoFit/>
          </a:bodyPr>
          <a:lstStyle/>
          <a:p>
            <a:pPr>
              <a:lnSpc>
                <a:spcPts val="2070"/>
              </a:lnSpc>
            </a:pPr>
            <a:r>
              <a:rPr lang="en-CA" sz="1810" b="1" smtClean="0">
                <a:solidFill>
                  <a:srgbClr val="000000"/>
                </a:solidFill>
                <a:latin typeface="Arial Narrow Bold"/>
                <a:cs typeface="Arial Narrow Bold"/>
              </a:rPr>
              <a:t>at least 90%</a:t>
            </a:r>
          </a:p>
          <a:p>
            <a:pPr>
              <a:lnSpc>
                <a:spcPts val="2070"/>
              </a:lnSpc>
            </a:pPr>
            <a:endParaRPr lang="en-CA" sz="1810" b="1" smtClean="0">
              <a:solidFill>
                <a:srgbClr val="000000"/>
              </a:solidFill>
              <a:latin typeface="Arial Narrow Bold"/>
              <a:cs typeface="Arial Narrow Bold"/>
            </a:endParaRPr>
          </a:p>
        </p:txBody>
      </p:sp>
      <p:sp>
        <p:nvSpPr>
          <p:cNvPr id="17" name="TextBox 17"/>
          <p:cNvSpPr txBox="1"/>
          <p:nvPr/>
        </p:nvSpPr>
        <p:spPr>
          <a:xfrm>
            <a:off x="469900" y="2603500"/>
            <a:ext cx="1422400" cy="342900"/>
          </a:xfrm>
          <a:prstGeom prst="rect">
            <a:avLst/>
          </a:prstGeom>
          <a:noFill/>
        </p:spPr>
        <p:txBody>
          <a:bodyPr vert="horz" wrap="none" lIns="0" tIns="0" rIns="0" bIns="0" rtlCol="0">
            <a:spAutoFit/>
          </a:bodyPr>
          <a:lstStyle/>
          <a:p>
            <a:pPr>
              <a:lnSpc>
                <a:spcPts val="2070"/>
              </a:lnSpc>
            </a:pPr>
            <a:r>
              <a:rPr lang="en-CA" sz="1810" b="1" smtClean="0">
                <a:solidFill>
                  <a:srgbClr val="000000"/>
                </a:solidFill>
                <a:latin typeface="Arial Narrow Bold"/>
                <a:cs typeface="Arial Narrow Bold"/>
              </a:rPr>
              <a:t>involvement</a:t>
            </a:r>
          </a:p>
          <a:p>
            <a:pPr>
              <a:lnSpc>
                <a:spcPts val="2070"/>
              </a:lnSpc>
            </a:pPr>
            <a:endParaRPr lang="en-CA" sz="1810" b="1" smtClean="0">
              <a:solidFill>
                <a:srgbClr val="000000"/>
              </a:solidFill>
              <a:latin typeface="Arial Narrow Bold"/>
              <a:cs typeface="Arial Narrow Bold"/>
            </a:endParaRPr>
          </a:p>
        </p:txBody>
      </p:sp>
      <p:sp>
        <p:nvSpPr>
          <p:cNvPr id="18" name="TextBox 18"/>
          <p:cNvSpPr txBox="1"/>
          <p:nvPr/>
        </p:nvSpPr>
        <p:spPr>
          <a:xfrm>
            <a:off x="469900" y="3517900"/>
            <a:ext cx="762000" cy="266700"/>
          </a:xfrm>
          <a:prstGeom prst="rect">
            <a:avLst/>
          </a:prstGeom>
          <a:noFill/>
        </p:spPr>
        <p:txBody>
          <a:bodyPr vert="horz" wrap="none" lIns="0" tIns="0" rIns="0" bIns="0" rtlCol="0">
            <a:spAutoFit/>
          </a:bodyPr>
          <a:lstStyle/>
          <a:p>
            <a:pPr>
              <a:lnSpc>
                <a:spcPts val="2070"/>
              </a:lnSpc>
            </a:pPr>
            <a:r>
              <a:rPr lang="en-CA" sz="1810" b="1" smtClean="0">
                <a:solidFill>
                  <a:srgbClr val="000000"/>
                </a:solidFill>
                <a:latin typeface="Arial Narrow Bold"/>
                <a:cs typeface="Arial Narrow Bold"/>
              </a:rPr>
              <a:t>Other</a:t>
            </a:r>
          </a:p>
          <a:p>
            <a:pPr>
              <a:lnSpc>
                <a:spcPts val="2070"/>
              </a:lnSpc>
            </a:pPr>
            <a:endParaRPr lang="en-CA" sz="1810" b="1" smtClean="0">
              <a:solidFill>
                <a:srgbClr val="000000"/>
              </a:solidFill>
              <a:latin typeface="Arial Narrow Bold"/>
              <a:cs typeface="Arial Narrow Bold"/>
            </a:endParaRPr>
          </a:p>
        </p:txBody>
      </p:sp>
      <p:sp>
        <p:nvSpPr>
          <p:cNvPr id="19" name="TextBox 19"/>
          <p:cNvSpPr txBox="1"/>
          <p:nvPr/>
        </p:nvSpPr>
        <p:spPr>
          <a:xfrm>
            <a:off x="1841500" y="3517900"/>
            <a:ext cx="1397000" cy="266700"/>
          </a:xfrm>
          <a:prstGeom prst="rect">
            <a:avLst/>
          </a:prstGeom>
          <a:noFill/>
        </p:spPr>
        <p:txBody>
          <a:bodyPr vert="horz" wrap="none" lIns="0" tIns="0" rIns="0" bIns="0" rtlCol="0">
            <a:spAutoFit/>
          </a:bodyPr>
          <a:lstStyle/>
          <a:p>
            <a:pPr>
              <a:lnSpc>
                <a:spcPts val="2070"/>
              </a:lnSpc>
            </a:pPr>
            <a:r>
              <a:rPr lang="en-CA" sz="1810" b="1" smtClean="0">
                <a:solidFill>
                  <a:srgbClr val="000000"/>
                </a:solidFill>
                <a:latin typeface="Arial Narrow Bold"/>
                <a:cs typeface="Arial Narrow Bold"/>
              </a:rPr>
              <a:t>Kidney, liver,</a:t>
            </a:r>
          </a:p>
          <a:p>
            <a:pPr>
              <a:lnSpc>
                <a:spcPts val="2070"/>
              </a:lnSpc>
            </a:pPr>
            <a:endParaRPr lang="en-CA" sz="1810" b="1" smtClean="0">
              <a:solidFill>
                <a:srgbClr val="000000"/>
              </a:solidFill>
              <a:latin typeface="Arial Narrow Bold"/>
              <a:cs typeface="Arial Narrow Bold"/>
            </a:endParaRPr>
          </a:p>
        </p:txBody>
      </p:sp>
      <p:sp>
        <p:nvSpPr>
          <p:cNvPr id="20" name="TextBox 20"/>
          <p:cNvSpPr txBox="1"/>
          <p:nvPr/>
        </p:nvSpPr>
        <p:spPr>
          <a:xfrm>
            <a:off x="3213100" y="3517900"/>
            <a:ext cx="838200" cy="266700"/>
          </a:xfrm>
          <a:prstGeom prst="rect">
            <a:avLst/>
          </a:prstGeom>
          <a:noFill/>
        </p:spPr>
        <p:txBody>
          <a:bodyPr vert="horz" wrap="none" lIns="0" tIns="0" rIns="0" bIns="0" rtlCol="0">
            <a:spAutoFit/>
          </a:bodyPr>
          <a:lstStyle/>
          <a:p>
            <a:pPr>
              <a:lnSpc>
                <a:spcPts val="2070"/>
              </a:lnSpc>
            </a:pPr>
            <a:r>
              <a:rPr lang="en-CA" sz="1810" b="1" smtClean="0">
                <a:solidFill>
                  <a:srgbClr val="000000"/>
                </a:solidFill>
                <a:latin typeface="Arial Narrow Bold"/>
                <a:cs typeface="Arial Narrow Bold"/>
              </a:rPr>
              <a:t>Carpal</a:t>
            </a:r>
          </a:p>
          <a:p>
            <a:pPr>
              <a:lnSpc>
                <a:spcPts val="2070"/>
              </a:lnSpc>
            </a:pPr>
            <a:endParaRPr lang="en-CA" sz="1810" b="1" smtClean="0">
              <a:solidFill>
                <a:srgbClr val="000000"/>
              </a:solidFill>
              <a:latin typeface="Arial Narrow Bold"/>
              <a:cs typeface="Arial Narrow Bold"/>
            </a:endParaRPr>
          </a:p>
        </p:txBody>
      </p:sp>
      <p:sp>
        <p:nvSpPr>
          <p:cNvPr id="21" name="TextBox 21"/>
          <p:cNvSpPr txBox="1"/>
          <p:nvPr/>
        </p:nvSpPr>
        <p:spPr>
          <a:xfrm>
            <a:off x="4584700" y="3517900"/>
            <a:ext cx="838200" cy="266700"/>
          </a:xfrm>
          <a:prstGeom prst="rect">
            <a:avLst/>
          </a:prstGeom>
          <a:noFill/>
        </p:spPr>
        <p:txBody>
          <a:bodyPr vert="horz" wrap="none" lIns="0" tIns="0" rIns="0" bIns="0" rtlCol="0">
            <a:spAutoFit/>
          </a:bodyPr>
          <a:lstStyle/>
          <a:p>
            <a:pPr>
              <a:lnSpc>
                <a:spcPts val="2070"/>
              </a:lnSpc>
            </a:pPr>
            <a:r>
              <a:rPr lang="en-CA" sz="1810" b="1" smtClean="0">
                <a:solidFill>
                  <a:srgbClr val="000000"/>
                </a:solidFill>
                <a:latin typeface="Arial Narrow Bold"/>
                <a:cs typeface="Arial Narrow Bold"/>
              </a:rPr>
              <a:t>Carpal</a:t>
            </a:r>
          </a:p>
          <a:p>
            <a:pPr>
              <a:lnSpc>
                <a:spcPts val="2070"/>
              </a:lnSpc>
            </a:pPr>
            <a:endParaRPr lang="en-CA" sz="1810" b="1" smtClean="0">
              <a:solidFill>
                <a:srgbClr val="000000"/>
              </a:solidFill>
              <a:latin typeface="Arial Narrow Bold"/>
              <a:cs typeface="Arial Narrow Bold"/>
            </a:endParaRPr>
          </a:p>
        </p:txBody>
      </p:sp>
      <p:sp>
        <p:nvSpPr>
          <p:cNvPr id="22" name="TextBox 22"/>
          <p:cNvSpPr txBox="1"/>
          <p:nvPr/>
        </p:nvSpPr>
        <p:spPr>
          <a:xfrm>
            <a:off x="5956300" y="3517900"/>
            <a:ext cx="965200" cy="342900"/>
          </a:xfrm>
          <a:prstGeom prst="rect">
            <a:avLst/>
          </a:prstGeom>
          <a:noFill/>
        </p:spPr>
        <p:txBody>
          <a:bodyPr vert="horz" wrap="none" lIns="0" tIns="0" rIns="0" bIns="0" rtlCol="0">
            <a:spAutoFit/>
          </a:bodyPr>
          <a:lstStyle/>
          <a:p>
            <a:pPr>
              <a:lnSpc>
                <a:spcPts val="2070"/>
              </a:lnSpc>
            </a:pPr>
            <a:r>
              <a:rPr lang="en-CA" sz="1810" b="1" smtClean="0">
                <a:solidFill>
                  <a:srgbClr val="000000"/>
                </a:solidFill>
                <a:latin typeface="Arial Narrow Bold"/>
                <a:cs typeface="Arial Narrow Bold"/>
              </a:rPr>
              <a:t>Nerves</a:t>
            </a:r>
          </a:p>
          <a:p>
            <a:pPr>
              <a:lnSpc>
                <a:spcPts val="2070"/>
              </a:lnSpc>
            </a:pPr>
            <a:endParaRPr lang="en-CA" sz="1810" b="1" smtClean="0">
              <a:solidFill>
                <a:srgbClr val="000000"/>
              </a:solidFill>
              <a:latin typeface="Arial Narrow Bold"/>
              <a:cs typeface="Arial Narrow Bold"/>
            </a:endParaRPr>
          </a:p>
        </p:txBody>
      </p:sp>
      <p:sp>
        <p:nvSpPr>
          <p:cNvPr id="23" name="TextBox 23"/>
          <p:cNvSpPr txBox="1"/>
          <p:nvPr/>
        </p:nvSpPr>
        <p:spPr>
          <a:xfrm>
            <a:off x="7327900" y="3517900"/>
            <a:ext cx="965200" cy="342900"/>
          </a:xfrm>
          <a:prstGeom prst="rect">
            <a:avLst/>
          </a:prstGeom>
          <a:noFill/>
        </p:spPr>
        <p:txBody>
          <a:bodyPr vert="horz" wrap="none" lIns="0" tIns="0" rIns="0" bIns="0" rtlCol="0">
            <a:spAutoFit/>
          </a:bodyPr>
          <a:lstStyle/>
          <a:p>
            <a:pPr>
              <a:lnSpc>
                <a:spcPts val="2070"/>
              </a:lnSpc>
            </a:pPr>
            <a:r>
              <a:rPr lang="en-CA" sz="1810" b="1" smtClean="0">
                <a:solidFill>
                  <a:srgbClr val="000000"/>
                </a:solidFill>
                <a:latin typeface="Arial Narrow Bold"/>
                <a:cs typeface="Arial Narrow Bold"/>
              </a:rPr>
              <a:t>Nerves</a:t>
            </a:r>
          </a:p>
          <a:p>
            <a:pPr>
              <a:lnSpc>
                <a:spcPts val="2070"/>
              </a:lnSpc>
            </a:pPr>
            <a:endParaRPr lang="en-CA" sz="1810" b="1" smtClean="0">
              <a:solidFill>
                <a:srgbClr val="000000"/>
              </a:solidFill>
              <a:latin typeface="Arial Narrow Bold"/>
              <a:cs typeface="Arial Narrow Bold"/>
            </a:endParaRPr>
          </a:p>
        </p:txBody>
      </p:sp>
      <p:sp>
        <p:nvSpPr>
          <p:cNvPr id="24" name="TextBox 24"/>
          <p:cNvSpPr txBox="1"/>
          <p:nvPr/>
        </p:nvSpPr>
        <p:spPr>
          <a:xfrm>
            <a:off x="469900" y="3797300"/>
            <a:ext cx="1054100" cy="266700"/>
          </a:xfrm>
          <a:prstGeom prst="rect">
            <a:avLst/>
          </a:prstGeom>
          <a:noFill/>
        </p:spPr>
        <p:txBody>
          <a:bodyPr vert="horz" wrap="none" lIns="0" tIns="0" rIns="0" bIns="0" rtlCol="0">
            <a:spAutoFit/>
          </a:bodyPr>
          <a:lstStyle/>
          <a:p>
            <a:pPr>
              <a:lnSpc>
                <a:spcPts val="2070"/>
              </a:lnSpc>
            </a:pPr>
            <a:r>
              <a:rPr lang="en-CA" sz="1810" b="1" smtClean="0">
                <a:solidFill>
                  <a:srgbClr val="000000"/>
                </a:solidFill>
                <a:latin typeface="Arial Narrow Bold"/>
                <a:cs typeface="Arial Narrow Bold"/>
              </a:rPr>
              <a:t>systemic</a:t>
            </a:r>
          </a:p>
          <a:p>
            <a:pPr>
              <a:lnSpc>
                <a:spcPts val="2070"/>
              </a:lnSpc>
            </a:pPr>
            <a:endParaRPr lang="en-CA" sz="1810" b="1" smtClean="0">
              <a:solidFill>
                <a:srgbClr val="000000"/>
              </a:solidFill>
              <a:latin typeface="Arial Narrow Bold"/>
              <a:cs typeface="Arial Narrow Bold"/>
            </a:endParaRPr>
          </a:p>
        </p:txBody>
      </p:sp>
      <p:sp>
        <p:nvSpPr>
          <p:cNvPr id="25" name="TextBox 25"/>
          <p:cNvSpPr txBox="1"/>
          <p:nvPr/>
        </p:nvSpPr>
        <p:spPr>
          <a:xfrm>
            <a:off x="1841500" y="3797300"/>
            <a:ext cx="596900" cy="266700"/>
          </a:xfrm>
          <a:prstGeom prst="rect">
            <a:avLst/>
          </a:prstGeom>
          <a:noFill/>
        </p:spPr>
        <p:txBody>
          <a:bodyPr vert="horz" wrap="none" lIns="0" tIns="0" rIns="0" bIns="0" rtlCol="0">
            <a:spAutoFit/>
          </a:bodyPr>
          <a:lstStyle/>
          <a:p>
            <a:pPr>
              <a:lnSpc>
                <a:spcPts val="2070"/>
              </a:lnSpc>
            </a:pPr>
            <a:r>
              <a:rPr lang="en-CA" sz="1810" b="1" smtClean="0">
                <a:solidFill>
                  <a:srgbClr val="000000"/>
                </a:solidFill>
                <a:latin typeface="Arial Narrow Bold"/>
                <a:cs typeface="Arial Narrow Bold"/>
              </a:rPr>
              <a:t>soft</a:t>
            </a:r>
          </a:p>
          <a:p>
            <a:pPr>
              <a:lnSpc>
                <a:spcPts val="2070"/>
              </a:lnSpc>
            </a:pPr>
            <a:endParaRPr lang="en-CA" sz="1810" b="1" smtClean="0">
              <a:solidFill>
                <a:srgbClr val="000000"/>
              </a:solidFill>
              <a:latin typeface="Arial Narrow Bold"/>
              <a:cs typeface="Arial Narrow Bold"/>
            </a:endParaRPr>
          </a:p>
        </p:txBody>
      </p:sp>
      <p:sp>
        <p:nvSpPr>
          <p:cNvPr id="26" name="TextBox 26"/>
          <p:cNvSpPr txBox="1"/>
          <p:nvPr/>
        </p:nvSpPr>
        <p:spPr>
          <a:xfrm>
            <a:off x="3213100" y="3797300"/>
            <a:ext cx="825500" cy="266700"/>
          </a:xfrm>
          <a:prstGeom prst="rect">
            <a:avLst/>
          </a:prstGeom>
          <a:noFill/>
        </p:spPr>
        <p:txBody>
          <a:bodyPr vert="horz" wrap="none" lIns="0" tIns="0" rIns="0" bIns="0" rtlCol="0">
            <a:spAutoFit/>
          </a:bodyPr>
          <a:lstStyle/>
          <a:p>
            <a:pPr>
              <a:lnSpc>
                <a:spcPts val="2070"/>
              </a:lnSpc>
            </a:pPr>
            <a:r>
              <a:rPr lang="en-CA" sz="1810" b="1" smtClean="0">
                <a:solidFill>
                  <a:srgbClr val="000000"/>
                </a:solidFill>
                <a:latin typeface="Arial Narrow Bold"/>
                <a:cs typeface="Arial Narrow Bold"/>
              </a:rPr>
              <a:t>tunnel</a:t>
            </a:r>
          </a:p>
          <a:p>
            <a:pPr>
              <a:lnSpc>
                <a:spcPts val="2070"/>
              </a:lnSpc>
            </a:pPr>
            <a:endParaRPr lang="en-CA" sz="1810" b="1" smtClean="0">
              <a:solidFill>
                <a:srgbClr val="000000"/>
              </a:solidFill>
              <a:latin typeface="Arial Narrow Bold"/>
              <a:cs typeface="Arial Narrow Bold"/>
            </a:endParaRPr>
          </a:p>
        </p:txBody>
      </p:sp>
      <p:sp>
        <p:nvSpPr>
          <p:cNvPr id="27" name="TextBox 27"/>
          <p:cNvSpPr txBox="1"/>
          <p:nvPr/>
        </p:nvSpPr>
        <p:spPr>
          <a:xfrm>
            <a:off x="4584700" y="3797300"/>
            <a:ext cx="901700" cy="342900"/>
          </a:xfrm>
          <a:prstGeom prst="rect">
            <a:avLst/>
          </a:prstGeom>
          <a:noFill/>
        </p:spPr>
        <p:txBody>
          <a:bodyPr vert="horz" wrap="none" lIns="0" tIns="0" rIns="0" bIns="0" rtlCol="0">
            <a:spAutoFit/>
          </a:bodyPr>
          <a:lstStyle/>
          <a:p>
            <a:pPr>
              <a:lnSpc>
                <a:spcPts val="2070"/>
              </a:lnSpc>
            </a:pPr>
            <a:r>
              <a:rPr lang="en-CA" sz="1810" b="1" smtClean="0">
                <a:solidFill>
                  <a:srgbClr val="000000"/>
                </a:solidFill>
                <a:latin typeface="Arial Narrow Bold"/>
                <a:cs typeface="Arial Narrow Bold"/>
              </a:rPr>
              <a:t>tunnel</a:t>
            </a:r>
          </a:p>
          <a:p>
            <a:pPr>
              <a:lnSpc>
                <a:spcPts val="2070"/>
              </a:lnSpc>
            </a:pPr>
            <a:endParaRPr lang="en-CA" sz="1810" b="1" smtClean="0">
              <a:solidFill>
                <a:srgbClr val="000000"/>
              </a:solidFill>
              <a:latin typeface="Arial Narrow Bold"/>
              <a:cs typeface="Arial Narrow Bold"/>
            </a:endParaRPr>
          </a:p>
        </p:txBody>
      </p:sp>
      <p:sp>
        <p:nvSpPr>
          <p:cNvPr id="28" name="TextBox 28"/>
          <p:cNvSpPr txBox="1"/>
          <p:nvPr/>
        </p:nvSpPr>
        <p:spPr>
          <a:xfrm>
            <a:off x="469900" y="4076700"/>
            <a:ext cx="1422400" cy="342900"/>
          </a:xfrm>
          <a:prstGeom prst="rect">
            <a:avLst/>
          </a:prstGeom>
          <a:noFill/>
        </p:spPr>
        <p:txBody>
          <a:bodyPr vert="horz" wrap="none" lIns="0" tIns="0" rIns="0" bIns="0" rtlCol="0">
            <a:spAutoFit/>
          </a:bodyPr>
          <a:lstStyle/>
          <a:p>
            <a:pPr>
              <a:lnSpc>
                <a:spcPts val="2070"/>
              </a:lnSpc>
            </a:pPr>
            <a:r>
              <a:rPr lang="en-CA" sz="1812" b="1" smtClean="0">
                <a:solidFill>
                  <a:srgbClr val="000000"/>
                </a:solidFill>
                <a:latin typeface="Arial Narrow Bold"/>
                <a:cs typeface="Arial Narrow Bold"/>
              </a:rPr>
              <a:t>involvement</a:t>
            </a:r>
          </a:p>
          <a:p>
            <a:pPr>
              <a:lnSpc>
                <a:spcPts val="2070"/>
              </a:lnSpc>
            </a:pPr>
            <a:endParaRPr lang="en-CA" sz="1812" b="1" smtClean="0">
              <a:solidFill>
                <a:srgbClr val="000000"/>
              </a:solidFill>
              <a:latin typeface="Arial Narrow Bold"/>
              <a:cs typeface="Arial Narrow Bold"/>
            </a:endParaRPr>
          </a:p>
        </p:txBody>
      </p:sp>
      <p:sp>
        <p:nvSpPr>
          <p:cNvPr id="29" name="TextBox 29"/>
          <p:cNvSpPr txBox="1"/>
          <p:nvPr/>
        </p:nvSpPr>
        <p:spPr>
          <a:xfrm>
            <a:off x="1841500" y="4076700"/>
            <a:ext cx="838200" cy="254000"/>
          </a:xfrm>
          <a:prstGeom prst="rect">
            <a:avLst/>
          </a:prstGeom>
          <a:noFill/>
        </p:spPr>
        <p:txBody>
          <a:bodyPr vert="horz" wrap="none" lIns="0" tIns="0" rIns="0" bIns="0" rtlCol="0">
            <a:spAutoFit/>
          </a:bodyPr>
          <a:lstStyle/>
          <a:p>
            <a:pPr>
              <a:lnSpc>
                <a:spcPts val="2070"/>
              </a:lnSpc>
            </a:pPr>
            <a:r>
              <a:rPr lang="en-CA" sz="1812" b="1" smtClean="0">
                <a:solidFill>
                  <a:srgbClr val="000000"/>
                </a:solidFill>
                <a:latin typeface="Arial Narrow Bold"/>
                <a:cs typeface="Arial Narrow Bold"/>
              </a:rPr>
              <a:t>tissue,</a:t>
            </a:r>
          </a:p>
          <a:p>
            <a:pPr>
              <a:lnSpc>
                <a:spcPts val="2070"/>
              </a:lnSpc>
            </a:pPr>
            <a:endParaRPr lang="en-CA" sz="1812" b="1" smtClean="0">
              <a:solidFill>
                <a:srgbClr val="000000"/>
              </a:solidFill>
              <a:latin typeface="Arial Narrow Bold"/>
              <a:cs typeface="Arial Narrow Bold"/>
            </a:endParaRPr>
          </a:p>
        </p:txBody>
      </p:sp>
      <p:sp>
        <p:nvSpPr>
          <p:cNvPr id="30" name="TextBox 30"/>
          <p:cNvSpPr txBox="1"/>
          <p:nvPr/>
        </p:nvSpPr>
        <p:spPr>
          <a:xfrm>
            <a:off x="3213100" y="4076700"/>
            <a:ext cx="1028700" cy="254000"/>
          </a:xfrm>
          <a:prstGeom prst="rect">
            <a:avLst/>
          </a:prstGeom>
          <a:noFill/>
        </p:spPr>
        <p:txBody>
          <a:bodyPr vert="horz" wrap="none" lIns="0" tIns="0" rIns="0" bIns="0" rtlCol="0">
            <a:spAutoFit/>
          </a:bodyPr>
          <a:lstStyle/>
          <a:p>
            <a:pPr>
              <a:lnSpc>
                <a:spcPts val="2070"/>
              </a:lnSpc>
            </a:pPr>
            <a:r>
              <a:rPr lang="en-CA" sz="1812" b="1" smtClean="0">
                <a:solidFill>
                  <a:srgbClr val="000000"/>
                </a:solidFill>
                <a:latin typeface="Arial Narrow Bold"/>
                <a:cs typeface="Arial Narrow Bold"/>
              </a:rPr>
              <a:t>(bladder,</a:t>
            </a:r>
          </a:p>
          <a:p>
            <a:pPr>
              <a:lnSpc>
                <a:spcPts val="2070"/>
              </a:lnSpc>
            </a:pPr>
            <a:endParaRPr lang="en-CA" sz="1812" b="1" smtClean="0">
              <a:solidFill>
                <a:srgbClr val="000000"/>
              </a:solidFill>
              <a:latin typeface="Arial Narrow Bold"/>
              <a:cs typeface="Arial Narrow Bold"/>
            </a:endParaRPr>
          </a:p>
        </p:txBody>
      </p:sp>
      <p:sp>
        <p:nvSpPr>
          <p:cNvPr id="31" name="TextBox 31"/>
          <p:cNvSpPr txBox="1"/>
          <p:nvPr/>
        </p:nvSpPr>
        <p:spPr>
          <a:xfrm>
            <a:off x="1841500" y="4343400"/>
            <a:ext cx="914400" cy="266700"/>
          </a:xfrm>
          <a:prstGeom prst="rect">
            <a:avLst/>
          </a:prstGeom>
          <a:noFill/>
        </p:spPr>
        <p:txBody>
          <a:bodyPr vert="horz" wrap="none" lIns="0" tIns="0" rIns="0" bIns="0" rtlCol="0">
            <a:spAutoFit/>
          </a:bodyPr>
          <a:lstStyle/>
          <a:p>
            <a:pPr>
              <a:lnSpc>
                <a:spcPts val="2070"/>
              </a:lnSpc>
            </a:pPr>
            <a:r>
              <a:rPr lang="en-CA" sz="1810" b="1" smtClean="0">
                <a:solidFill>
                  <a:srgbClr val="000000"/>
                </a:solidFill>
                <a:latin typeface="Arial Narrow Bold"/>
                <a:cs typeface="Arial Narrow Bold"/>
              </a:rPr>
              <a:t>nerves,</a:t>
            </a:r>
          </a:p>
          <a:p>
            <a:pPr>
              <a:lnSpc>
                <a:spcPts val="2070"/>
              </a:lnSpc>
            </a:pPr>
            <a:endParaRPr lang="en-CA" sz="1810" b="1" smtClean="0">
              <a:solidFill>
                <a:srgbClr val="000000"/>
              </a:solidFill>
              <a:latin typeface="Arial Narrow Bold"/>
              <a:cs typeface="Arial Narrow Bold"/>
            </a:endParaRPr>
          </a:p>
        </p:txBody>
      </p:sp>
      <p:sp>
        <p:nvSpPr>
          <p:cNvPr id="32" name="TextBox 32"/>
          <p:cNvSpPr txBox="1"/>
          <p:nvPr/>
        </p:nvSpPr>
        <p:spPr>
          <a:xfrm>
            <a:off x="3213100" y="4343400"/>
            <a:ext cx="889000" cy="342900"/>
          </a:xfrm>
          <a:prstGeom prst="rect">
            <a:avLst/>
          </a:prstGeom>
          <a:noFill/>
        </p:spPr>
        <p:txBody>
          <a:bodyPr vert="horz" wrap="none" lIns="0" tIns="0" rIns="0" bIns="0" rtlCol="0">
            <a:spAutoFit/>
          </a:bodyPr>
          <a:lstStyle/>
          <a:p>
            <a:pPr>
              <a:lnSpc>
                <a:spcPts val="2070"/>
              </a:lnSpc>
            </a:pPr>
            <a:r>
              <a:rPr lang="en-CA" sz="1810" b="1" smtClean="0">
                <a:solidFill>
                  <a:srgbClr val="000000"/>
                </a:solidFill>
                <a:latin typeface="Arial Narrow Bold"/>
                <a:cs typeface="Arial Narrow Bold"/>
              </a:rPr>
              <a:t>spine)</a:t>
            </a:r>
          </a:p>
          <a:p>
            <a:pPr>
              <a:lnSpc>
                <a:spcPts val="2070"/>
              </a:lnSpc>
            </a:pPr>
            <a:endParaRPr lang="en-CA" sz="1810" b="1" smtClean="0">
              <a:solidFill>
                <a:srgbClr val="000000"/>
              </a:solidFill>
              <a:latin typeface="Arial Narrow Bold"/>
              <a:cs typeface="Arial Narrow Bold"/>
            </a:endParaRPr>
          </a:p>
        </p:txBody>
      </p:sp>
      <p:sp>
        <p:nvSpPr>
          <p:cNvPr id="33" name="TextBox 33"/>
          <p:cNvSpPr txBox="1"/>
          <p:nvPr/>
        </p:nvSpPr>
        <p:spPr>
          <a:xfrm>
            <a:off x="1841500" y="4635500"/>
            <a:ext cx="7302500" cy="342900"/>
          </a:xfrm>
          <a:prstGeom prst="rect">
            <a:avLst/>
          </a:prstGeom>
          <a:noFill/>
        </p:spPr>
        <p:txBody>
          <a:bodyPr vert="horz" wrap="none" lIns="0" tIns="0" rIns="0" bIns="0" rtlCol="0">
            <a:spAutoFit/>
          </a:bodyPr>
          <a:lstStyle/>
          <a:p>
            <a:pPr>
              <a:lnSpc>
                <a:spcPts val="2070"/>
              </a:lnSpc>
            </a:pPr>
            <a:r>
              <a:rPr lang="en-CA" sz="1810" b="1" smtClean="0">
                <a:solidFill>
                  <a:srgbClr val="000000"/>
                </a:solidFill>
                <a:latin typeface="Arial Narrow Bold"/>
                <a:cs typeface="Arial Narrow Bold"/>
              </a:rPr>
              <a:t>spleen</a:t>
            </a:r>
          </a:p>
          <a:p>
            <a:pPr>
              <a:lnSpc>
                <a:spcPts val="2070"/>
              </a:lnSpc>
            </a:pPr>
            <a:endParaRPr lang="en-CA" sz="1800">
              <a:solidFill>
                <a:srgbClr val="000000"/>
              </a:solidFill>
            </a:endParaRPr>
          </a:p>
        </p:txBody>
      </p:sp>
      <p:sp>
        <p:nvSpPr>
          <p:cNvPr id="34" name="TextBox 34"/>
          <p:cNvSpPr txBox="1"/>
          <p:nvPr/>
        </p:nvSpPr>
        <p:spPr>
          <a:xfrm>
            <a:off x="622300" y="5283200"/>
            <a:ext cx="8521700" cy="635000"/>
          </a:xfrm>
          <a:prstGeom prst="rect">
            <a:avLst/>
          </a:prstGeom>
          <a:noFill/>
        </p:spPr>
        <p:txBody>
          <a:bodyPr vert="horz" wrap="none" lIns="0" tIns="0" rIns="0" bIns="0" rtlCol="0">
            <a:spAutoFit/>
          </a:bodyPr>
          <a:lstStyle/>
          <a:p>
            <a:pPr>
              <a:lnSpc>
                <a:spcPts val="2200"/>
              </a:lnSpc>
            </a:pPr>
            <a:r>
              <a:rPr lang="en-CA" sz="1800" smtClean="0">
                <a:solidFill>
                  <a:srgbClr val="C00000"/>
                </a:solidFill>
                <a:latin typeface="Calibri"/>
                <a:cs typeface="Calibri"/>
              </a:rPr>
              <a:t>AL</a:t>
            </a:r>
            <a:r>
              <a:rPr lang="en-CA" sz="1800" smtClean="0">
                <a:solidFill>
                  <a:srgbClr val="000000"/>
                </a:solidFill>
                <a:latin typeface="Calibri"/>
                <a:cs typeface="Calibri"/>
              </a:rPr>
              <a:t>, monoclonal immunoglobulin light chain amyloidosis;</a:t>
            </a:r>
            <a:r>
              <a:rPr lang="en-CA" sz="1800" smtClean="0">
                <a:solidFill>
                  <a:srgbClr val="000000"/>
                </a:solidFill>
                <a:latin typeface="Times New Roman"/>
              </a:rPr>
              <a:t/>
            </a:r>
            <a:br>
              <a:rPr lang="en-CA" sz="1800" smtClean="0">
                <a:solidFill>
                  <a:srgbClr val="000000"/>
                </a:solidFill>
                <a:latin typeface="Times New Roman"/>
              </a:rPr>
            </a:br>
            <a:r>
              <a:rPr lang="en-CA" sz="1800" smtClean="0">
                <a:solidFill>
                  <a:srgbClr val="C00000"/>
                </a:solidFill>
                <a:latin typeface="Calibri"/>
                <a:cs typeface="Calibri"/>
              </a:rPr>
              <a:t>ATTR</a:t>
            </a:r>
            <a:r>
              <a:rPr lang="en-CA" sz="1800" smtClean="0">
                <a:solidFill>
                  <a:srgbClr val="000000"/>
                </a:solidFill>
                <a:latin typeface="Calibri"/>
                <a:cs typeface="Calibri"/>
              </a:rPr>
              <a:t>, transthyretin amyloidosis;</a:t>
            </a:r>
          </a:p>
          <a:p>
            <a:pPr>
              <a:lnSpc>
                <a:spcPts val="2200"/>
              </a:lnSpc>
            </a:pPr>
            <a:endParaRPr lang="en-CA" sz="1800">
              <a:solidFill>
                <a:srgbClr val="000000"/>
              </a:solidFill>
            </a:endParaRPr>
          </a:p>
        </p:txBody>
      </p:sp>
      <p:sp>
        <p:nvSpPr>
          <p:cNvPr id="35" name="TextBox 35"/>
          <p:cNvSpPr txBox="1"/>
          <p:nvPr/>
        </p:nvSpPr>
        <p:spPr>
          <a:xfrm>
            <a:off x="622300" y="5829300"/>
            <a:ext cx="8521700" cy="635000"/>
          </a:xfrm>
          <a:prstGeom prst="rect">
            <a:avLst/>
          </a:prstGeom>
          <a:noFill/>
        </p:spPr>
        <p:txBody>
          <a:bodyPr vert="horz" wrap="none" lIns="0" tIns="0" rIns="0" bIns="0" rtlCol="0">
            <a:spAutoFit/>
          </a:bodyPr>
          <a:lstStyle/>
          <a:p>
            <a:pPr>
              <a:lnSpc>
                <a:spcPts val="2200"/>
              </a:lnSpc>
            </a:pPr>
            <a:r>
              <a:rPr lang="en-CA" sz="1800" smtClean="0">
                <a:solidFill>
                  <a:srgbClr val="C00000"/>
                </a:solidFill>
                <a:latin typeface="Calibri"/>
                <a:cs typeface="Calibri"/>
              </a:rPr>
              <a:t>ATTRwt</a:t>
            </a:r>
            <a:r>
              <a:rPr lang="en-CA" sz="1800" smtClean="0">
                <a:solidFill>
                  <a:srgbClr val="000000"/>
                </a:solidFill>
                <a:latin typeface="Calibri"/>
                <a:cs typeface="Calibri"/>
              </a:rPr>
              <a:t>; transthyretin amyloidosis associated with wild-type transthyretin;</a:t>
            </a:r>
            <a:r>
              <a:rPr lang="en-CA" sz="1800" smtClean="0">
                <a:solidFill>
                  <a:srgbClr val="000000"/>
                </a:solidFill>
                <a:latin typeface="Times New Roman"/>
              </a:rPr>
              <a:t/>
            </a:r>
            <a:br>
              <a:rPr lang="en-CA" sz="1800" smtClean="0">
                <a:solidFill>
                  <a:srgbClr val="000000"/>
                </a:solidFill>
                <a:latin typeface="Times New Roman"/>
              </a:rPr>
            </a:br>
            <a:r>
              <a:rPr lang="en-CA" sz="1800" smtClean="0">
                <a:solidFill>
                  <a:srgbClr val="C00000"/>
                </a:solidFill>
                <a:latin typeface="Calibri"/>
                <a:cs typeface="Calibri"/>
              </a:rPr>
              <a:t>SCA</a:t>
            </a:r>
            <a:r>
              <a:rPr lang="en-CA" sz="1800" smtClean="0">
                <a:solidFill>
                  <a:srgbClr val="000000"/>
                </a:solidFill>
                <a:latin typeface="Calibri"/>
                <a:cs typeface="Calibri"/>
              </a:rPr>
              <a:t>, senile cardiac amyloidosis</a:t>
            </a:r>
          </a:p>
          <a:p>
            <a:pPr>
              <a:lnSpc>
                <a:spcPts val="2200"/>
              </a:lnSpc>
            </a:pPr>
            <a:endParaRPr lang="en-CA" sz="180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AMYLOIDOSIS </a:t>
            </a:r>
            <a:endParaRPr lang="en-US" dirty="0"/>
          </a:p>
        </p:txBody>
      </p:sp>
      <p:sp>
        <p:nvSpPr>
          <p:cNvPr id="3" name="Content Placeholder 2"/>
          <p:cNvSpPr>
            <a:spLocks noGrp="1"/>
          </p:cNvSpPr>
          <p:nvPr>
            <p:ph idx="1"/>
          </p:nvPr>
        </p:nvSpPr>
        <p:spPr/>
        <p:txBody>
          <a:bodyPr/>
          <a:lstStyle/>
          <a:p>
            <a:r>
              <a:rPr lang="en-US" dirty="0" smtClean="0"/>
              <a:t>High index of suspicion </a:t>
            </a:r>
          </a:p>
          <a:p>
            <a:r>
              <a:rPr lang="en-US" dirty="0" smtClean="0"/>
              <a:t>Variable signs and symptoms-</a:t>
            </a:r>
            <a:r>
              <a:rPr lang="en-US" dirty="0" err="1" smtClean="0"/>
              <a:t>fatigue,weightloss,HF,nephrotic</a:t>
            </a:r>
            <a:r>
              <a:rPr lang="en-US" dirty="0" smtClean="0"/>
              <a:t> </a:t>
            </a:r>
            <a:r>
              <a:rPr lang="en-US" dirty="0" err="1" smtClean="0"/>
              <a:t>syndrome,non</a:t>
            </a:r>
            <a:r>
              <a:rPr lang="en-US" dirty="0" smtClean="0"/>
              <a:t> diabetic peripheral </a:t>
            </a:r>
            <a:r>
              <a:rPr lang="en-US" dirty="0" err="1" smtClean="0"/>
              <a:t>neuropathy,autonomic</a:t>
            </a:r>
            <a:r>
              <a:rPr lang="en-US" dirty="0" smtClean="0"/>
              <a:t> </a:t>
            </a:r>
            <a:r>
              <a:rPr lang="en-US" dirty="0" err="1" smtClean="0"/>
              <a:t>neuropathy,hepatomegaly,macroglossia</a:t>
            </a:r>
            <a:r>
              <a:rPr lang="en-US" dirty="0" smtClean="0"/>
              <a:t>, </a:t>
            </a:r>
            <a:r>
              <a:rPr lang="en-US" dirty="0" err="1" smtClean="0"/>
              <a:t>purpura,carpal</a:t>
            </a:r>
            <a:r>
              <a:rPr lang="en-US" dirty="0" smtClean="0"/>
              <a:t> tunnel syndrome and jaw </a:t>
            </a:r>
            <a:r>
              <a:rPr lang="en-US" dirty="0" err="1" smtClean="0"/>
              <a:t>claudicatio</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12" name="TextBox 2"/>
          <p:cNvSpPr txBox="1"/>
          <p:nvPr/>
        </p:nvSpPr>
        <p:spPr>
          <a:xfrm>
            <a:off x="546100" y="165100"/>
            <a:ext cx="8597900" cy="685800"/>
          </a:xfrm>
          <a:prstGeom prst="rect">
            <a:avLst/>
          </a:prstGeom>
          <a:noFill/>
        </p:spPr>
        <p:txBody>
          <a:bodyPr vert="horz" wrap="none" lIns="0" tIns="0" rIns="0" bIns="0" rtlCol="0">
            <a:spAutoFit/>
          </a:bodyPr>
          <a:lstStyle/>
          <a:p>
            <a:pPr>
              <a:lnSpc>
                <a:spcPts val="4140"/>
              </a:lnSpc>
            </a:pPr>
            <a:r>
              <a:rPr lang="en-CA" sz="3612" b="1" smtClean="0">
                <a:solidFill>
                  <a:srgbClr val="000000"/>
                </a:solidFill>
                <a:latin typeface="Aharoni Bold"/>
                <a:cs typeface="Aharoni Bold"/>
              </a:rPr>
              <a:t>Factors leading to misdiagnosis</a:t>
            </a:r>
          </a:p>
          <a:p>
            <a:pPr>
              <a:lnSpc>
                <a:spcPts val="4140"/>
              </a:lnSpc>
            </a:pPr>
            <a:endParaRPr lang="en-CA" sz="3602">
              <a:solidFill>
                <a:srgbClr val="000000"/>
              </a:solidFill>
            </a:endParaRPr>
          </a:p>
        </p:txBody>
      </p:sp>
      <p:sp>
        <p:nvSpPr>
          <p:cNvPr id="3" name="TextBox 3"/>
          <p:cNvSpPr txBox="1"/>
          <p:nvPr/>
        </p:nvSpPr>
        <p:spPr>
          <a:xfrm>
            <a:off x="2374900" y="863600"/>
            <a:ext cx="6769100" cy="609600"/>
          </a:xfrm>
          <a:prstGeom prst="rect">
            <a:avLst/>
          </a:prstGeom>
          <a:noFill/>
        </p:spPr>
        <p:txBody>
          <a:bodyPr vert="horz" wrap="none" lIns="0" tIns="0" rIns="0" bIns="0" rtlCol="0">
            <a:spAutoFit/>
          </a:bodyPr>
          <a:lstStyle/>
          <a:p>
            <a:pPr>
              <a:lnSpc>
                <a:spcPts val="3680"/>
              </a:lnSpc>
            </a:pPr>
            <a:r>
              <a:rPr lang="en-CA" sz="3204" smtClean="0">
                <a:solidFill>
                  <a:srgbClr val="000000"/>
                </a:solidFill>
                <a:latin typeface="Calibri Italic"/>
                <a:cs typeface="Calibri Italic"/>
              </a:rPr>
              <a:t>Physician-related factors</a:t>
            </a:r>
          </a:p>
          <a:p>
            <a:pPr>
              <a:lnSpc>
                <a:spcPts val="3680"/>
              </a:lnSpc>
            </a:pPr>
            <a:endParaRPr lang="en-CA" sz="3204">
              <a:solidFill>
                <a:srgbClr val="000000"/>
              </a:solidFill>
            </a:endParaRPr>
          </a:p>
        </p:txBody>
      </p:sp>
      <p:sp>
        <p:nvSpPr>
          <p:cNvPr id="4" name="TextBox 4"/>
          <p:cNvSpPr txBox="1"/>
          <p:nvPr/>
        </p:nvSpPr>
        <p:spPr>
          <a:xfrm>
            <a:off x="215900" y="1460500"/>
            <a:ext cx="8928100" cy="990600"/>
          </a:xfrm>
          <a:prstGeom prst="rect">
            <a:avLst/>
          </a:prstGeom>
          <a:noFill/>
        </p:spPr>
        <p:txBody>
          <a:bodyPr vert="horz" wrap="none" lIns="0" tIns="0" rIns="0" bIns="0" rtlCol="0">
            <a:spAutoFit/>
          </a:bodyPr>
          <a:lstStyle/>
          <a:p>
            <a:pPr>
              <a:lnSpc>
                <a:spcPts val="3400"/>
              </a:lnSpc>
              <a:tabLst>
                <a:tab pos="457200" algn="l"/>
              </a:tabLst>
            </a:pPr>
            <a:r>
              <a:rPr lang="en-CA" sz="2795" smtClean="0">
                <a:solidFill>
                  <a:srgbClr val="C00000"/>
                </a:solidFill>
                <a:latin typeface="Arial Unicode MS"/>
                <a:cs typeface="Arial Unicode MS"/>
              </a:rPr>
              <a:t></a:t>
            </a:r>
            <a:r>
              <a:rPr lang="en-CA" sz="2795" smtClean="0">
                <a:solidFill>
                  <a:srgbClr val="C00000"/>
                </a:solidFill>
                <a:latin typeface="Arial"/>
                <a:cs typeface="Arial"/>
              </a:rPr>
              <a:t> Common misconceptions </a:t>
            </a:r>
            <a:r>
              <a:rPr lang="en-CA" sz="2795" smtClean="0">
                <a:solidFill>
                  <a:srgbClr val="000000"/>
                </a:solidFill>
                <a:latin typeface="Arial"/>
                <a:cs typeface="Arial"/>
              </a:rPr>
              <a:t>about diagnosing and</a:t>
            </a:r>
            <a:r>
              <a:rPr lang="en-CA" sz="2798" smtClean="0">
                <a:solidFill>
                  <a:srgbClr val="000000"/>
                </a:solidFill>
                <a:latin typeface="Times New Roman"/>
              </a:rPr>
              <a:t/>
            </a:r>
            <a:br>
              <a:rPr lang="en-CA" sz="2798" smtClean="0">
                <a:solidFill>
                  <a:srgbClr val="000000"/>
                </a:solidFill>
                <a:latin typeface="Times New Roman"/>
              </a:rPr>
            </a:br>
            <a:r>
              <a:rPr lang="en-CA" sz="2798" smtClean="0">
                <a:solidFill>
                  <a:srgbClr val="000000"/>
                </a:solidFill>
                <a:latin typeface="Arial"/>
                <a:cs typeface="Arial"/>
              </a:rPr>
              <a:t>	typing amyloid</a:t>
            </a:r>
          </a:p>
          <a:p>
            <a:pPr>
              <a:lnSpc>
                <a:spcPts val="3400"/>
              </a:lnSpc>
            </a:pPr>
            <a:endParaRPr lang="en-CA" sz="2798">
              <a:solidFill>
                <a:srgbClr val="000000"/>
              </a:solidFill>
            </a:endParaRPr>
          </a:p>
        </p:txBody>
      </p:sp>
      <p:sp>
        <p:nvSpPr>
          <p:cNvPr id="5" name="TextBox 5"/>
          <p:cNvSpPr txBox="1"/>
          <p:nvPr/>
        </p:nvSpPr>
        <p:spPr>
          <a:xfrm>
            <a:off x="215900" y="2298700"/>
            <a:ext cx="8928100" cy="1130300"/>
          </a:xfrm>
          <a:prstGeom prst="rect">
            <a:avLst/>
          </a:prstGeom>
          <a:noFill/>
        </p:spPr>
        <p:txBody>
          <a:bodyPr vert="horz" wrap="none" lIns="0" tIns="0" rIns="0" bIns="0" rtlCol="0">
            <a:spAutoFit/>
          </a:bodyPr>
          <a:lstStyle/>
          <a:p>
            <a:pPr>
              <a:lnSpc>
                <a:spcPts val="3900"/>
              </a:lnSpc>
            </a:pPr>
            <a:r>
              <a:rPr lang="en-CA" sz="2795" smtClean="0">
                <a:solidFill>
                  <a:srgbClr val="000000"/>
                </a:solidFill>
                <a:latin typeface="Calibri"/>
                <a:cs typeface="Calibri"/>
              </a:rPr>
              <a:t>• </a:t>
            </a:r>
            <a:r>
              <a:rPr lang="en-CA" sz="3204" smtClean="0">
                <a:solidFill>
                  <a:srgbClr val="000000"/>
                </a:solidFill>
                <a:latin typeface="Calibri"/>
                <a:cs typeface="Calibri"/>
              </a:rPr>
              <a:t>Low voltage is not sensitive nor specific finding in</a:t>
            </a:r>
            <a:r>
              <a:rPr lang="en-CA" sz="3204" smtClean="0">
                <a:solidFill>
                  <a:srgbClr val="000000"/>
                </a:solidFill>
                <a:latin typeface="Times New Roman"/>
              </a:rPr>
              <a:t/>
            </a:r>
            <a:br>
              <a:rPr lang="en-CA" sz="3204" smtClean="0">
                <a:solidFill>
                  <a:srgbClr val="000000"/>
                </a:solidFill>
                <a:latin typeface="Times New Roman"/>
              </a:rPr>
            </a:br>
            <a:r>
              <a:rPr lang="en-CA" sz="3204" smtClean="0">
                <a:solidFill>
                  <a:srgbClr val="000000"/>
                </a:solidFill>
                <a:latin typeface="Calibri"/>
                <a:cs typeface="Calibri"/>
              </a:rPr>
              <a:t>isolation to exclude the presence of CA</a:t>
            </a:r>
          </a:p>
          <a:p>
            <a:pPr>
              <a:lnSpc>
                <a:spcPts val="3900"/>
              </a:lnSpc>
            </a:pPr>
            <a:endParaRPr lang="en-CA" sz="3204">
              <a:solidFill>
                <a:srgbClr val="000000"/>
              </a:solidFill>
            </a:endParaRPr>
          </a:p>
        </p:txBody>
      </p:sp>
      <p:sp>
        <p:nvSpPr>
          <p:cNvPr id="6" name="TextBox 6"/>
          <p:cNvSpPr txBox="1"/>
          <p:nvPr/>
        </p:nvSpPr>
        <p:spPr>
          <a:xfrm>
            <a:off x="215900" y="3314700"/>
            <a:ext cx="8928100" cy="609600"/>
          </a:xfrm>
          <a:prstGeom prst="rect">
            <a:avLst/>
          </a:prstGeom>
          <a:noFill/>
        </p:spPr>
        <p:txBody>
          <a:bodyPr vert="horz" wrap="none" lIns="0" tIns="0" rIns="0" bIns="0" rtlCol="0">
            <a:spAutoFit/>
          </a:bodyPr>
          <a:lstStyle/>
          <a:p>
            <a:pPr>
              <a:lnSpc>
                <a:spcPts val="3520"/>
              </a:lnSpc>
            </a:pPr>
            <a:r>
              <a:rPr lang="en-CA" sz="3204" smtClean="0">
                <a:solidFill>
                  <a:srgbClr val="000000"/>
                </a:solidFill>
                <a:latin typeface="Calibri"/>
                <a:cs typeface="Calibri"/>
              </a:rPr>
              <a:t>• Serum protein electrophoresis is not a sufficient</a:t>
            </a:r>
          </a:p>
          <a:p>
            <a:pPr>
              <a:lnSpc>
                <a:spcPts val="3520"/>
              </a:lnSpc>
            </a:pPr>
            <a:endParaRPr lang="en-CA" sz="3204">
              <a:solidFill>
                <a:srgbClr val="000000"/>
              </a:solidFill>
            </a:endParaRPr>
          </a:p>
        </p:txBody>
      </p:sp>
      <p:sp>
        <p:nvSpPr>
          <p:cNvPr id="7" name="TextBox 7"/>
          <p:cNvSpPr txBox="1"/>
          <p:nvPr/>
        </p:nvSpPr>
        <p:spPr>
          <a:xfrm>
            <a:off x="215900" y="3784600"/>
            <a:ext cx="8928100" cy="609600"/>
          </a:xfrm>
          <a:prstGeom prst="rect">
            <a:avLst/>
          </a:prstGeom>
          <a:noFill/>
        </p:spPr>
        <p:txBody>
          <a:bodyPr vert="horz" wrap="none" lIns="0" tIns="0" rIns="0" bIns="0" rtlCol="0">
            <a:spAutoFit/>
          </a:bodyPr>
          <a:lstStyle/>
          <a:p>
            <a:pPr>
              <a:lnSpc>
                <a:spcPts val="3680"/>
              </a:lnSpc>
            </a:pPr>
            <a:r>
              <a:rPr lang="en-CA" sz="3206" smtClean="0">
                <a:solidFill>
                  <a:srgbClr val="000000"/>
                </a:solidFill>
                <a:latin typeface="Calibri"/>
                <a:cs typeface="Calibri"/>
              </a:rPr>
              <a:t>screening test to exclude the presence of a plasma</a:t>
            </a:r>
          </a:p>
          <a:p>
            <a:pPr>
              <a:lnSpc>
                <a:spcPts val="3680"/>
              </a:lnSpc>
            </a:pPr>
            <a:endParaRPr lang="en-CA" sz="3206">
              <a:solidFill>
                <a:srgbClr val="000000"/>
              </a:solidFill>
            </a:endParaRPr>
          </a:p>
        </p:txBody>
      </p:sp>
      <p:sp>
        <p:nvSpPr>
          <p:cNvPr id="8" name="TextBox 8"/>
          <p:cNvSpPr txBox="1"/>
          <p:nvPr/>
        </p:nvSpPr>
        <p:spPr>
          <a:xfrm>
            <a:off x="215900" y="4267200"/>
            <a:ext cx="8928100" cy="609600"/>
          </a:xfrm>
          <a:prstGeom prst="rect">
            <a:avLst/>
          </a:prstGeom>
          <a:noFill/>
        </p:spPr>
        <p:txBody>
          <a:bodyPr vert="horz" wrap="none" lIns="0" tIns="0" rIns="0" bIns="0" rtlCol="0">
            <a:spAutoFit/>
          </a:bodyPr>
          <a:lstStyle/>
          <a:p>
            <a:pPr>
              <a:lnSpc>
                <a:spcPts val="3680"/>
              </a:lnSpc>
            </a:pPr>
            <a:r>
              <a:rPr lang="en-CA" sz="3204" smtClean="0">
                <a:solidFill>
                  <a:srgbClr val="000000"/>
                </a:solidFill>
                <a:latin typeface="Calibri"/>
                <a:cs typeface="Calibri"/>
              </a:rPr>
              <a:t>cell disorder that can cause AL amyloid</a:t>
            </a:r>
          </a:p>
          <a:p>
            <a:pPr>
              <a:lnSpc>
                <a:spcPts val="3680"/>
              </a:lnSpc>
            </a:pPr>
            <a:endParaRPr lang="en-CA" sz="3204">
              <a:solidFill>
                <a:srgbClr val="000000"/>
              </a:solidFill>
            </a:endParaRPr>
          </a:p>
        </p:txBody>
      </p:sp>
      <p:sp>
        <p:nvSpPr>
          <p:cNvPr id="9" name="TextBox 9"/>
          <p:cNvSpPr txBox="1"/>
          <p:nvPr/>
        </p:nvSpPr>
        <p:spPr>
          <a:xfrm>
            <a:off x="215900" y="4762500"/>
            <a:ext cx="8928100" cy="609600"/>
          </a:xfrm>
          <a:prstGeom prst="rect">
            <a:avLst/>
          </a:prstGeom>
          <a:noFill/>
        </p:spPr>
        <p:txBody>
          <a:bodyPr vert="horz" wrap="none" lIns="0" tIns="0" rIns="0" bIns="0" rtlCol="0">
            <a:spAutoFit/>
          </a:bodyPr>
          <a:lstStyle/>
          <a:p>
            <a:pPr>
              <a:lnSpc>
                <a:spcPts val="3680"/>
              </a:lnSpc>
            </a:pPr>
            <a:r>
              <a:rPr lang="en-CA" sz="3204" smtClean="0">
                <a:solidFill>
                  <a:srgbClr val="000000"/>
                </a:solidFill>
                <a:latin typeface="Calibri"/>
                <a:cs typeface="Calibri"/>
              </a:rPr>
              <a:t>• A fat pad biopsy has a sensitivity for AL amyloid of</a:t>
            </a:r>
          </a:p>
          <a:p>
            <a:pPr>
              <a:lnSpc>
                <a:spcPts val="3680"/>
              </a:lnSpc>
            </a:pPr>
            <a:endParaRPr lang="en-CA" sz="3204">
              <a:solidFill>
                <a:srgbClr val="000000"/>
              </a:solidFill>
            </a:endParaRPr>
          </a:p>
        </p:txBody>
      </p:sp>
      <p:sp>
        <p:nvSpPr>
          <p:cNvPr id="10" name="TextBox 10"/>
          <p:cNvSpPr txBox="1"/>
          <p:nvPr/>
        </p:nvSpPr>
        <p:spPr>
          <a:xfrm>
            <a:off x="215900" y="5245100"/>
            <a:ext cx="8928100" cy="609600"/>
          </a:xfrm>
          <a:prstGeom prst="rect">
            <a:avLst/>
          </a:prstGeom>
          <a:noFill/>
        </p:spPr>
        <p:txBody>
          <a:bodyPr vert="horz" wrap="none" lIns="0" tIns="0" rIns="0" bIns="0" rtlCol="0">
            <a:spAutoFit/>
          </a:bodyPr>
          <a:lstStyle/>
          <a:p>
            <a:pPr>
              <a:lnSpc>
                <a:spcPts val="3680"/>
              </a:lnSpc>
            </a:pPr>
            <a:r>
              <a:rPr lang="en-CA" sz="3206" smtClean="0">
                <a:solidFill>
                  <a:srgbClr val="000000"/>
                </a:solidFill>
                <a:latin typeface="Calibri"/>
                <a:cs typeface="Calibri"/>
              </a:rPr>
              <a:t>70 % at best and is positive in&lt;50 % of subjects with</a:t>
            </a:r>
          </a:p>
          <a:p>
            <a:pPr>
              <a:lnSpc>
                <a:spcPts val="3680"/>
              </a:lnSpc>
            </a:pPr>
            <a:endParaRPr lang="en-CA" sz="3206">
              <a:solidFill>
                <a:srgbClr val="000000"/>
              </a:solidFill>
            </a:endParaRPr>
          </a:p>
        </p:txBody>
      </p:sp>
      <p:sp>
        <p:nvSpPr>
          <p:cNvPr id="11" name="TextBox 11"/>
          <p:cNvSpPr txBox="1"/>
          <p:nvPr/>
        </p:nvSpPr>
        <p:spPr>
          <a:xfrm>
            <a:off x="215900" y="5740400"/>
            <a:ext cx="8928100" cy="609600"/>
          </a:xfrm>
          <a:prstGeom prst="rect">
            <a:avLst/>
          </a:prstGeom>
          <a:noFill/>
        </p:spPr>
        <p:txBody>
          <a:bodyPr vert="horz" wrap="none" lIns="0" tIns="0" rIns="0" bIns="0" rtlCol="0">
            <a:spAutoFit/>
          </a:bodyPr>
          <a:lstStyle/>
          <a:p>
            <a:pPr>
              <a:lnSpc>
                <a:spcPts val="3680"/>
              </a:lnSpc>
            </a:pPr>
            <a:r>
              <a:rPr lang="en-CA" sz="3204" smtClean="0">
                <a:solidFill>
                  <a:srgbClr val="000000"/>
                </a:solidFill>
                <a:latin typeface="Calibri"/>
                <a:cs typeface="Calibri"/>
              </a:rPr>
              <a:t>ATTR CA</a:t>
            </a:r>
          </a:p>
          <a:p>
            <a:pPr>
              <a:lnSpc>
                <a:spcPts val="3680"/>
              </a:lnSpc>
            </a:pPr>
            <a:endParaRPr lang="en-CA" sz="3204">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7" name="TextBox 2"/>
          <p:cNvSpPr txBox="1"/>
          <p:nvPr/>
        </p:nvSpPr>
        <p:spPr>
          <a:xfrm>
            <a:off x="1155700" y="317500"/>
            <a:ext cx="7988300" cy="685800"/>
          </a:xfrm>
          <a:prstGeom prst="rect">
            <a:avLst/>
          </a:prstGeom>
          <a:noFill/>
        </p:spPr>
        <p:txBody>
          <a:bodyPr vert="horz" wrap="none" lIns="0" tIns="0" rIns="0" bIns="0" rtlCol="0">
            <a:spAutoFit/>
          </a:bodyPr>
          <a:lstStyle/>
          <a:p>
            <a:pPr>
              <a:lnSpc>
                <a:spcPts val="4140"/>
              </a:lnSpc>
            </a:pPr>
            <a:r>
              <a:rPr lang="en-CA" sz="3610" b="1" smtClean="0">
                <a:solidFill>
                  <a:srgbClr val="000000"/>
                </a:solidFill>
                <a:latin typeface="Aharoni Bold"/>
                <a:cs typeface="Aharoni Bold"/>
              </a:rPr>
              <a:t>Factors leading to misdiagnosis</a:t>
            </a:r>
          </a:p>
          <a:p>
            <a:pPr>
              <a:lnSpc>
                <a:spcPts val="4140"/>
              </a:lnSpc>
            </a:pPr>
            <a:endParaRPr lang="en-CA" sz="3600">
              <a:solidFill>
                <a:srgbClr val="000000"/>
              </a:solidFill>
            </a:endParaRPr>
          </a:p>
        </p:txBody>
      </p:sp>
      <p:sp>
        <p:nvSpPr>
          <p:cNvPr id="3" name="TextBox 3"/>
          <p:cNvSpPr txBox="1"/>
          <p:nvPr/>
        </p:nvSpPr>
        <p:spPr>
          <a:xfrm>
            <a:off x="2984500" y="1104900"/>
            <a:ext cx="6159500" cy="609600"/>
          </a:xfrm>
          <a:prstGeom prst="rect">
            <a:avLst/>
          </a:prstGeom>
          <a:noFill/>
        </p:spPr>
        <p:txBody>
          <a:bodyPr vert="horz" wrap="none" lIns="0" tIns="0" rIns="0" bIns="0" rtlCol="0">
            <a:spAutoFit/>
          </a:bodyPr>
          <a:lstStyle/>
          <a:p>
            <a:pPr>
              <a:lnSpc>
                <a:spcPts val="3680"/>
              </a:lnSpc>
            </a:pPr>
            <a:r>
              <a:rPr lang="en-CA" sz="3043" spc="-10" smtClean="0">
                <a:solidFill>
                  <a:srgbClr val="000000"/>
                </a:solidFill>
                <a:latin typeface="Calibri Italic"/>
                <a:cs typeface="Calibri Italic"/>
              </a:rPr>
              <a:t>Disease-related factors</a:t>
            </a:r>
          </a:p>
          <a:p>
            <a:pPr>
              <a:lnSpc>
                <a:spcPts val="3680"/>
              </a:lnSpc>
            </a:pPr>
            <a:endParaRPr lang="en-CA" sz="3204">
              <a:solidFill>
                <a:srgbClr val="000000"/>
              </a:solidFill>
            </a:endParaRPr>
          </a:p>
        </p:txBody>
      </p:sp>
      <p:sp>
        <p:nvSpPr>
          <p:cNvPr id="4" name="TextBox 4"/>
          <p:cNvSpPr txBox="1"/>
          <p:nvPr/>
        </p:nvSpPr>
        <p:spPr>
          <a:xfrm>
            <a:off x="698500" y="2095500"/>
            <a:ext cx="8445500" cy="609600"/>
          </a:xfrm>
          <a:prstGeom prst="rect">
            <a:avLst/>
          </a:prstGeom>
          <a:noFill/>
        </p:spPr>
        <p:txBody>
          <a:bodyPr vert="horz" wrap="none" lIns="0" tIns="0" rIns="0" bIns="0" rtlCol="0">
            <a:spAutoFit/>
          </a:bodyPr>
          <a:lstStyle/>
          <a:p>
            <a:pPr>
              <a:lnSpc>
                <a:spcPts val="3680"/>
              </a:lnSpc>
            </a:pPr>
            <a:r>
              <a:rPr lang="en-CA" sz="3043" spc="-10" smtClean="0">
                <a:solidFill>
                  <a:srgbClr val="000000"/>
                </a:solidFill>
                <a:latin typeface="Arial Unicode MS"/>
                <a:cs typeface="Arial Unicode MS"/>
              </a:rPr>
              <a:t></a:t>
            </a:r>
            <a:r>
              <a:rPr lang="en-CA" sz="3043" spc="-10" smtClean="0">
                <a:solidFill>
                  <a:srgbClr val="000000"/>
                </a:solidFill>
                <a:latin typeface="Calibri"/>
                <a:cs typeface="Calibri"/>
              </a:rPr>
              <a:t> Rarity</a:t>
            </a:r>
          </a:p>
          <a:p>
            <a:pPr>
              <a:lnSpc>
                <a:spcPts val="3680"/>
              </a:lnSpc>
            </a:pPr>
            <a:endParaRPr lang="en-CA" sz="3204">
              <a:solidFill>
                <a:srgbClr val="000000"/>
              </a:solidFill>
            </a:endParaRPr>
          </a:p>
        </p:txBody>
      </p:sp>
      <p:sp>
        <p:nvSpPr>
          <p:cNvPr id="5" name="TextBox 5"/>
          <p:cNvSpPr txBox="1"/>
          <p:nvPr/>
        </p:nvSpPr>
        <p:spPr>
          <a:xfrm>
            <a:off x="698500" y="2641600"/>
            <a:ext cx="8445500" cy="1854200"/>
          </a:xfrm>
          <a:prstGeom prst="rect">
            <a:avLst/>
          </a:prstGeom>
          <a:noFill/>
        </p:spPr>
        <p:txBody>
          <a:bodyPr vert="horz" wrap="none" lIns="0" tIns="0" rIns="0" bIns="0" rtlCol="0">
            <a:spAutoFit/>
          </a:bodyPr>
          <a:lstStyle/>
          <a:p>
            <a:pPr>
              <a:lnSpc>
                <a:spcPts val="7700"/>
              </a:lnSpc>
            </a:pPr>
            <a:r>
              <a:rPr lang="en-CA" sz="3046" spc="-10" smtClean="0">
                <a:solidFill>
                  <a:srgbClr val="000000"/>
                </a:solidFill>
                <a:latin typeface="Arial Unicode MS"/>
                <a:cs typeface="Arial Unicode MS"/>
              </a:rPr>
              <a:t></a:t>
            </a:r>
            <a:r>
              <a:rPr lang="en-CA" sz="3046" spc="-10" smtClean="0">
                <a:solidFill>
                  <a:srgbClr val="000000"/>
                </a:solidFill>
                <a:latin typeface="Calibri"/>
                <a:cs typeface="Calibri"/>
              </a:rPr>
              <a:t> Intrinsic </a:t>
            </a:r>
            <a:r>
              <a:rPr lang="en-CA" sz="3046" spc="-10" smtClean="0">
                <a:solidFill>
                  <a:srgbClr val="C00000"/>
                </a:solidFill>
                <a:latin typeface="Calibri"/>
                <a:cs typeface="Calibri"/>
              </a:rPr>
              <a:t>phenotypic heterogeneity</a:t>
            </a:r>
            <a:r>
              <a:rPr lang="en-CA" sz="3204" smtClean="0">
                <a:solidFill>
                  <a:srgbClr val="000000"/>
                </a:solidFill>
                <a:latin typeface="Times New Roman"/>
              </a:rPr>
              <a:t/>
            </a:r>
            <a:br>
              <a:rPr lang="en-CA" sz="3204" smtClean="0">
                <a:solidFill>
                  <a:srgbClr val="000000"/>
                </a:solidFill>
                <a:latin typeface="Times New Roman"/>
              </a:rPr>
            </a:br>
            <a:r>
              <a:rPr lang="en-CA" sz="3043" spc="-10" smtClean="0">
                <a:solidFill>
                  <a:srgbClr val="C00000"/>
                </a:solidFill>
                <a:latin typeface="Arial Unicode MS"/>
                <a:cs typeface="Arial Unicode MS"/>
              </a:rPr>
              <a:t></a:t>
            </a:r>
            <a:r>
              <a:rPr lang="en-CA" sz="3043" spc="-10" smtClean="0">
                <a:solidFill>
                  <a:srgbClr val="C00000"/>
                </a:solidFill>
                <a:latin typeface="Calibri"/>
                <a:cs typeface="Calibri"/>
              </a:rPr>
              <a:t> Genotypic heterogeneity </a:t>
            </a:r>
            <a:r>
              <a:rPr lang="en-CA" sz="3043" spc="-10" smtClean="0">
                <a:solidFill>
                  <a:srgbClr val="000000"/>
                </a:solidFill>
                <a:latin typeface="Calibri"/>
                <a:cs typeface="Calibri"/>
              </a:rPr>
              <a:t>in ATTR</a:t>
            </a:r>
          </a:p>
          <a:p>
            <a:pPr>
              <a:lnSpc>
                <a:spcPts val="7700"/>
              </a:lnSpc>
            </a:pPr>
            <a:endParaRPr lang="en-CA" sz="3204">
              <a:solidFill>
                <a:srgbClr val="000000"/>
              </a:solidFill>
            </a:endParaRPr>
          </a:p>
        </p:txBody>
      </p:sp>
      <p:sp>
        <p:nvSpPr>
          <p:cNvPr id="6" name="TextBox 6"/>
          <p:cNvSpPr txBox="1"/>
          <p:nvPr/>
        </p:nvSpPr>
        <p:spPr>
          <a:xfrm>
            <a:off x="698500" y="5003800"/>
            <a:ext cx="8445500" cy="1130300"/>
          </a:xfrm>
          <a:prstGeom prst="rect">
            <a:avLst/>
          </a:prstGeom>
          <a:noFill/>
        </p:spPr>
        <p:txBody>
          <a:bodyPr vert="horz" wrap="none" lIns="0" tIns="0" rIns="0" bIns="0" rtlCol="0">
            <a:spAutoFit/>
          </a:bodyPr>
          <a:lstStyle/>
          <a:p>
            <a:pPr>
              <a:lnSpc>
                <a:spcPts val="3800"/>
              </a:lnSpc>
            </a:pPr>
            <a:r>
              <a:rPr lang="en-CA" sz="3043" spc="-10" smtClean="0">
                <a:solidFill>
                  <a:srgbClr val="000000"/>
                </a:solidFill>
                <a:latin typeface="Arial Unicode MS"/>
                <a:cs typeface="Arial Unicode MS"/>
              </a:rPr>
              <a:t></a:t>
            </a:r>
            <a:r>
              <a:rPr lang="en-CA" sz="3043" spc="-10" smtClean="0">
                <a:solidFill>
                  <a:srgbClr val="000000"/>
                </a:solidFill>
                <a:latin typeface="Calibri"/>
                <a:cs typeface="Calibri"/>
              </a:rPr>
              <a:t> Necessity of target organ tissue histological</a:t>
            </a:r>
            <a:r>
              <a:rPr lang="en-CA" sz="3204" smtClean="0">
                <a:solidFill>
                  <a:srgbClr val="000000"/>
                </a:solidFill>
                <a:latin typeface="Times New Roman"/>
              </a:rPr>
              <a:t/>
            </a:r>
            <a:br>
              <a:rPr lang="en-CA" sz="3204" smtClean="0">
                <a:solidFill>
                  <a:srgbClr val="000000"/>
                </a:solidFill>
                <a:latin typeface="Times New Roman"/>
              </a:rPr>
            </a:br>
            <a:r>
              <a:rPr lang="en-CA" sz="3043" spc="-10" smtClean="0">
                <a:solidFill>
                  <a:srgbClr val="000000"/>
                </a:solidFill>
                <a:latin typeface="Calibri"/>
                <a:cs typeface="Calibri"/>
              </a:rPr>
              <a:t>diagnosis in the vast majority of cases</a:t>
            </a:r>
          </a:p>
          <a:p>
            <a:pPr>
              <a:lnSpc>
                <a:spcPts val="3800"/>
              </a:lnSpc>
            </a:pPr>
            <a:endParaRPr lang="en-CA" sz="3204">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4" name="TextBox 2"/>
          <p:cNvSpPr txBox="1"/>
          <p:nvPr/>
        </p:nvSpPr>
        <p:spPr>
          <a:xfrm>
            <a:off x="2654300" y="304800"/>
            <a:ext cx="6489700" cy="457200"/>
          </a:xfrm>
          <a:prstGeom prst="rect">
            <a:avLst/>
          </a:prstGeom>
          <a:noFill/>
        </p:spPr>
        <p:txBody>
          <a:bodyPr vert="horz" wrap="none" lIns="0" tIns="0" rIns="0" bIns="0" rtlCol="0">
            <a:spAutoFit/>
          </a:bodyPr>
          <a:lstStyle/>
          <a:p>
            <a:pPr>
              <a:lnSpc>
                <a:spcPts val="2760"/>
              </a:lnSpc>
            </a:pPr>
            <a:r>
              <a:rPr lang="en-CA" sz="2400" smtClean="0">
                <a:solidFill>
                  <a:srgbClr val="000000"/>
                </a:solidFill>
                <a:latin typeface="Arial Italic"/>
                <a:cs typeface="Arial Italic"/>
              </a:rPr>
              <a:t>Main known determinants of</a:t>
            </a:r>
          </a:p>
          <a:p>
            <a:pPr>
              <a:lnSpc>
                <a:spcPts val="2760"/>
              </a:lnSpc>
            </a:pPr>
            <a:endParaRPr lang="en-CA" sz="2400">
              <a:solidFill>
                <a:srgbClr val="000000"/>
              </a:solidFill>
            </a:endParaRPr>
          </a:p>
        </p:txBody>
      </p:sp>
      <p:sp>
        <p:nvSpPr>
          <p:cNvPr id="3" name="TextBox 3"/>
          <p:cNvSpPr txBox="1"/>
          <p:nvPr/>
        </p:nvSpPr>
        <p:spPr>
          <a:xfrm>
            <a:off x="2235200" y="660400"/>
            <a:ext cx="6908800" cy="457200"/>
          </a:xfrm>
          <a:prstGeom prst="rect">
            <a:avLst/>
          </a:prstGeom>
          <a:noFill/>
        </p:spPr>
        <p:txBody>
          <a:bodyPr vert="horz" wrap="none" lIns="0" tIns="0" rIns="0" bIns="0" rtlCol="0">
            <a:spAutoFit/>
          </a:bodyPr>
          <a:lstStyle/>
          <a:p>
            <a:pPr>
              <a:lnSpc>
                <a:spcPts val="2760"/>
              </a:lnSpc>
            </a:pPr>
            <a:r>
              <a:rPr lang="en-CA" sz="2402" smtClean="0">
                <a:solidFill>
                  <a:srgbClr val="000000"/>
                </a:solidFill>
                <a:latin typeface="Arial Italic"/>
                <a:cs typeface="Arial Italic"/>
              </a:rPr>
              <a:t>phenotypic heterogeneity in ATTR.</a:t>
            </a:r>
          </a:p>
          <a:p>
            <a:pPr>
              <a:lnSpc>
                <a:spcPts val="2760"/>
              </a:lnSpc>
            </a:pPr>
            <a:endParaRPr lang="en-CA" sz="2402">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6" name="TextBox 2"/>
          <p:cNvSpPr txBox="1"/>
          <p:nvPr/>
        </p:nvSpPr>
        <p:spPr>
          <a:xfrm>
            <a:off x="622300" y="279400"/>
            <a:ext cx="8521700" cy="609600"/>
          </a:xfrm>
          <a:prstGeom prst="rect">
            <a:avLst/>
          </a:prstGeom>
          <a:noFill/>
        </p:spPr>
        <p:txBody>
          <a:bodyPr vert="horz" wrap="none" lIns="0" tIns="0" rIns="0" bIns="0" rtlCol="0">
            <a:spAutoFit/>
          </a:bodyPr>
          <a:lstStyle/>
          <a:p>
            <a:pPr>
              <a:lnSpc>
                <a:spcPts val="3680"/>
              </a:lnSpc>
            </a:pPr>
            <a:r>
              <a:rPr lang="en-CA" sz="3206" smtClean="0">
                <a:solidFill>
                  <a:srgbClr val="000000"/>
                </a:solidFill>
                <a:latin typeface="Arial"/>
                <a:cs typeface="Arial"/>
              </a:rPr>
              <a:t>Genotype-phenotype correlation in ATTR.</a:t>
            </a:r>
          </a:p>
          <a:p>
            <a:pPr>
              <a:lnSpc>
                <a:spcPts val="3680"/>
              </a:lnSpc>
            </a:pPr>
            <a:endParaRPr lang="en-CA" sz="3206">
              <a:solidFill>
                <a:srgbClr val="000000"/>
              </a:solidFill>
            </a:endParaRPr>
          </a:p>
        </p:txBody>
      </p:sp>
      <p:sp>
        <p:nvSpPr>
          <p:cNvPr id="3" name="TextBox 3"/>
          <p:cNvSpPr txBox="1"/>
          <p:nvPr/>
        </p:nvSpPr>
        <p:spPr>
          <a:xfrm>
            <a:off x="254000" y="5321300"/>
            <a:ext cx="8890000" cy="381000"/>
          </a:xfrm>
          <a:prstGeom prst="rect">
            <a:avLst/>
          </a:prstGeom>
          <a:noFill/>
        </p:spPr>
        <p:txBody>
          <a:bodyPr vert="horz" wrap="none" lIns="0" tIns="0" rIns="0" bIns="0" rtlCol="0">
            <a:spAutoFit/>
          </a:bodyPr>
          <a:lstStyle/>
          <a:p>
            <a:pPr>
              <a:lnSpc>
                <a:spcPts val="2300"/>
              </a:lnSpc>
            </a:pPr>
            <a:r>
              <a:rPr lang="en-CA" sz="2014" b="1" smtClean="0">
                <a:solidFill>
                  <a:srgbClr val="000000"/>
                </a:solidFill>
                <a:latin typeface="Aharoni Bold"/>
                <a:cs typeface="Aharoni Bold"/>
              </a:rPr>
              <a:t>Some mutations are associated with both neurological and cardiac</a:t>
            </a:r>
          </a:p>
          <a:p>
            <a:pPr>
              <a:lnSpc>
                <a:spcPts val="2300"/>
              </a:lnSpc>
            </a:pPr>
            <a:endParaRPr lang="en-CA" sz="2004">
              <a:solidFill>
                <a:srgbClr val="000000"/>
              </a:solidFill>
            </a:endParaRPr>
          </a:p>
        </p:txBody>
      </p:sp>
      <p:sp>
        <p:nvSpPr>
          <p:cNvPr id="4" name="TextBox 4"/>
          <p:cNvSpPr txBox="1"/>
          <p:nvPr/>
        </p:nvSpPr>
        <p:spPr>
          <a:xfrm>
            <a:off x="254000" y="5626100"/>
            <a:ext cx="8890000" cy="381000"/>
          </a:xfrm>
          <a:prstGeom prst="rect">
            <a:avLst/>
          </a:prstGeom>
          <a:noFill/>
        </p:spPr>
        <p:txBody>
          <a:bodyPr vert="horz" wrap="none" lIns="0" tIns="0" rIns="0" bIns="0" rtlCol="0">
            <a:spAutoFit/>
          </a:bodyPr>
          <a:lstStyle/>
          <a:p>
            <a:pPr>
              <a:lnSpc>
                <a:spcPts val="2300"/>
              </a:lnSpc>
            </a:pPr>
            <a:r>
              <a:rPr lang="en-CA" sz="2016" b="1" smtClean="0">
                <a:solidFill>
                  <a:srgbClr val="000000"/>
                </a:solidFill>
                <a:latin typeface="Aharoni Bold"/>
                <a:cs typeface="Aharoni Bold"/>
              </a:rPr>
              <a:t>manifestations, whereas others lead to an exclusively neurological</a:t>
            </a:r>
          </a:p>
          <a:p>
            <a:pPr>
              <a:lnSpc>
                <a:spcPts val="2300"/>
              </a:lnSpc>
            </a:pPr>
            <a:endParaRPr lang="en-CA" sz="2006">
              <a:solidFill>
                <a:srgbClr val="000000"/>
              </a:solidFill>
            </a:endParaRPr>
          </a:p>
        </p:txBody>
      </p:sp>
      <p:sp>
        <p:nvSpPr>
          <p:cNvPr id="5" name="TextBox 5"/>
          <p:cNvSpPr txBox="1"/>
          <p:nvPr/>
        </p:nvSpPr>
        <p:spPr>
          <a:xfrm>
            <a:off x="254000" y="5918200"/>
            <a:ext cx="8890000" cy="711200"/>
          </a:xfrm>
          <a:prstGeom prst="rect">
            <a:avLst/>
          </a:prstGeom>
          <a:noFill/>
        </p:spPr>
        <p:txBody>
          <a:bodyPr vert="horz" wrap="none" lIns="0" tIns="0" rIns="0" bIns="0" rtlCol="0">
            <a:spAutoFit/>
          </a:bodyPr>
          <a:lstStyle/>
          <a:p>
            <a:pPr>
              <a:lnSpc>
                <a:spcPts val="2400"/>
              </a:lnSpc>
            </a:pPr>
            <a:r>
              <a:rPr lang="en-CA" sz="2014" b="1" smtClean="0">
                <a:solidFill>
                  <a:srgbClr val="000000"/>
                </a:solidFill>
                <a:latin typeface="Aharoni Bold"/>
                <a:cs typeface="Aharoni Bold"/>
              </a:rPr>
              <a:t>disease and a small number are associated with an exclusively</a:t>
            </a:r>
            <a:r>
              <a:rPr lang="en-CA" sz="2004" smtClean="0">
                <a:solidFill>
                  <a:srgbClr val="000000"/>
                </a:solidFill>
                <a:latin typeface="Times New Roman"/>
              </a:rPr>
              <a:t/>
            </a:r>
            <a:br>
              <a:rPr lang="en-CA" sz="2004" smtClean="0">
                <a:solidFill>
                  <a:srgbClr val="000000"/>
                </a:solidFill>
                <a:latin typeface="Times New Roman"/>
              </a:rPr>
            </a:br>
            <a:r>
              <a:rPr lang="en-CA" sz="2014" b="1" smtClean="0">
                <a:solidFill>
                  <a:srgbClr val="000000"/>
                </a:solidFill>
                <a:latin typeface="Aharoni Bold"/>
                <a:cs typeface="Aharoni Bold"/>
              </a:rPr>
              <a:t>cardiological phenotype.</a:t>
            </a:r>
          </a:p>
          <a:p>
            <a:pPr>
              <a:lnSpc>
                <a:spcPts val="2400"/>
              </a:lnSpc>
            </a:pPr>
            <a:endParaRPr lang="en-CA" sz="2004">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CARDIOLOGY EVALUATION</a:t>
            </a:r>
            <a:endParaRPr lang="en-US" dirty="0"/>
          </a:p>
        </p:txBody>
      </p:sp>
      <p:sp>
        <p:nvSpPr>
          <p:cNvPr id="3" name="Content Placeholder 2"/>
          <p:cNvSpPr>
            <a:spLocks noGrp="1"/>
          </p:cNvSpPr>
          <p:nvPr>
            <p:ph idx="1"/>
          </p:nvPr>
        </p:nvSpPr>
        <p:spPr/>
        <p:txBody>
          <a:bodyPr>
            <a:normAutofit lnSpcReduction="10000"/>
          </a:bodyPr>
          <a:lstStyle/>
          <a:p>
            <a:r>
              <a:rPr lang="en-US" dirty="0" smtClean="0"/>
              <a:t>PHYSICAL EXAMINATION</a:t>
            </a:r>
          </a:p>
          <a:p>
            <a:r>
              <a:rPr lang="en-US" dirty="0" smtClean="0"/>
              <a:t>ECG</a:t>
            </a:r>
          </a:p>
          <a:p>
            <a:r>
              <a:rPr lang="en-US" dirty="0" smtClean="0"/>
              <a:t>ECHO</a:t>
            </a:r>
          </a:p>
          <a:p>
            <a:r>
              <a:rPr lang="en-US" dirty="0" smtClean="0"/>
              <a:t>BIOCHEMICAL TESTING</a:t>
            </a:r>
          </a:p>
          <a:p>
            <a:r>
              <a:rPr lang="en-US" dirty="0" smtClean="0"/>
              <a:t>CMR</a:t>
            </a:r>
          </a:p>
          <a:p>
            <a:r>
              <a:rPr lang="en-US" dirty="0" smtClean="0"/>
              <a:t>SCINTIGRAPHY</a:t>
            </a:r>
          </a:p>
          <a:p>
            <a:r>
              <a:rPr lang="en-US" dirty="0" smtClean="0"/>
              <a:t>CT </a:t>
            </a:r>
          </a:p>
          <a:p>
            <a:r>
              <a:rPr lang="en-US" dirty="0" smtClean="0"/>
              <a:t>TISSUE BIOPSY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&amp; SIGNS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Non specific symptoms</a:t>
            </a:r>
          </a:p>
          <a:p>
            <a:r>
              <a:rPr lang="en-US" dirty="0" smtClean="0"/>
              <a:t>Paroxysms of AF</a:t>
            </a:r>
          </a:p>
          <a:p>
            <a:r>
              <a:rPr lang="en-US" dirty="0" smtClean="0"/>
              <a:t>Non cardiac traits </a:t>
            </a:r>
            <a:r>
              <a:rPr lang="en-US" dirty="0" err="1" smtClean="0"/>
              <a:t>asso</a:t>
            </a:r>
            <a:r>
              <a:rPr lang="en-US" dirty="0" smtClean="0"/>
              <a:t> with AL </a:t>
            </a:r>
            <a:r>
              <a:rPr lang="en-US" dirty="0" err="1" smtClean="0"/>
              <a:t>amyloidosis</a:t>
            </a:r>
            <a:r>
              <a:rPr lang="en-US" dirty="0" smtClean="0"/>
              <a:t>-skin </a:t>
            </a:r>
            <a:r>
              <a:rPr lang="en-US" dirty="0" err="1" smtClean="0"/>
              <a:t>dyschromia,macroglossia,purpura</a:t>
            </a:r>
            <a:r>
              <a:rPr lang="en-US" dirty="0" smtClean="0"/>
              <a:t> of eyelids jaw </a:t>
            </a:r>
            <a:r>
              <a:rPr lang="en-US" dirty="0" err="1" smtClean="0"/>
              <a:t>claudication,gastroparesis,polyarthralgia</a:t>
            </a:r>
            <a:r>
              <a:rPr lang="en-US" dirty="0" smtClean="0"/>
              <a:t>, </a:t>
            </a:r>
            <a:r>
              <a:rPr lang="en-US" dirty="0" err="1" smtClean="0"/>
              <a:t>xerostomia</a:t>
            </a:r>
            <a:r>
              <a:rPr lang="en-US" dirty="0" smtClean="0"/>
              <a:t>, alopecia</a:t>
            </a:r>
          </a:p>
          <a:p>
            <a:r>
              <a:rPr lang="en-US" dirty="0" smtClean="0"/>
              <a:t>Peripheral neuropathy can occur in both AL and ATTR</a:t>
            </a:r>
          </a:p>
          <a:p>
            <a:r>
              <a:rPr lang="en-US" dirty="0" smtClean="0"/>
              <a:t>Carpal tunnel </a:t>
            </a:r>
            <a:r>
              <a:rPr lang="en-US" dirty="0" err="1" smtClean="0"/>
              <a:t>sx</a:t>
            </a:r>
            <a:r>
              <a:rPr lang="en-US" dirty="0" smtClean="0"/>
              <a:t>- early in ATTR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6" name="TextBox 2"/>
          <p:cNvSpPr txBox="1"/>
          <p:nvPr/>
        </p:nvSpPr>
        <p:spPr>
          <a:xfrm>
            <a:off x="1384300" y="1206500"/>
            <a:ext cx="7759700" cy="838200"/>
          </a:xfrm>
          <a:prstGeom prst="rect">
            <a:avLst/>
          </a:prstGeom>
          <a:noFill/>
        </p:spPr>
        <p:txBody>
          <a:bodyPr vert="horz" wrap="none" lIns="0" tIns="0" rIns="0" bIns="0" rtlCol="0">
            <a:spAutoFit/>
          </a:bodyPr>
          <a:lstStyle/>
          <a:p>
            <a:pPr>
              <a:lnSpc>
                <a:spcPts val="5060"/>
              </a:lnSpc>
            </a:pPr>
            <a:r>
              <a:rPr lang="en-CA" sz="4406" smtClean="0">
                <a:solidFill>
                  <a:srgbClr val="000000"/>
                </a:solidFill>
                <a:latin typeface="Calibri"/>
                <a:cs typeface="Calibri"/>
              </a:rPr>
              <a:t>Amyloid</a:t>
            </a:r>
          </a:p>
          <a:p>
            <a:pPr>
              <a:lnSpc>
                <a:spcPts val="5060"/>
              </a:lnSpc>
            </a:pPr>
            <a:endParaRPr lang="en-CA" sz="4406">
              <a:solidFill>
                <a:srgbClr val="000000"/>
              </a:solidFill>
            </a:endParaRPr>
          </a:p>
        </p:txBody>
      </p:sp>
      <p:sp>
        <p:nvSpPr>
          <p:cNvPr id="3" name="TextBox 3"/>
          <p:cNvSpPr txBox="1"/>
          <p:nvPr/>
        </p:nvSpPr>
        <p:spPr>
          <a:xfrm>
            <a:off x="469900" y="2438400"/>
            <a:ext cx="3880871" cy="2314736"/>
          </a:xfrm>
          <a:prstGeom prst="rect">
            <a:avLst/>
          </a:prstGeom>
          <a:noFill/>
        </p:spPr>
        <p:txBody>
          <a:bodyPr vert="horz" wrap="none" lIns="0" tIns="0" rIns="0" bIns="0" rtlCol="0">
            <a:spAutoFit/>
          </a:bodyPr>
          <a:lstStyle/>
          <a:p>
            <a:pPr>
              <a:lnSpc>
                <a:spcPts val="3665"/>
              </a:lnSpc>
            </a:pPr>
            <a:r>
              <a:rPr lang="en-CA" sz="1810" b="1" dirty="0" smtClean="0">
                <a:solidFill>
                  <a:srgbClr val="000000"/>
                </a:solidFill>
                <a:latin typeface="Arial Narrow Bold Italic"/>
                <a:cs typeface="Arial Narrow Bold Italic"/>
              </a:rPr>
              <a:t>Rudolph Virchow in </a:t>
            </a:r>
            <a:r>
              <a:rPr lang="en-CA" sz="1810" b="1" dirty="0" smtClean="0">
                <a:solidFill>
                  <a:srgbClr val="C00000"/>
                </a:solidFill>
                <a:latin typeface="Arial Narrow Bold Italic"/>
                <a:cs typeface="Arial Narrow Bold Italic"/>
              </a:rPr>
              <a:t>1854</a:t>
            </a:r>
            <a:r>
              <a:rPr lang="en-CA" sz="1810" b="1" dirty="0" smtClean="0">
                <a:solidFill>
                  <a:srgbClr val="000000"/>
                </a:solidFill>
                <a:latin typeface="Arial Narrow Bold Italic"/>
                <a:cs typeface="Arial Narrow Bold Italic"/>
              </a:rPr>
              <a:t> adopted the term</a:t>
            </a:r>
            <a:r>
              <a:rPr lang="en-CA" sz="1800" dirty="0" smtClean="0">
                <a:solidFill>
                  <a:srgbClr val="000000"/>
                </a:solidFill>
                <a:latin typeface="Times New Roman"/>
              </a:rPr>
              <a:t/>
            </a:r>
            <a:br>
              <a:rPr lang="en-CA" sz="1800" dirty="0" smtClean="0">
                <a:solidFill>
                  <a:srgbClr val="000000"/>
                </a:solidFill>
                <a:latin typeface="Times New Roman"/>
              </a:rPr>
            </a:br>
            <a:r>
              <a:rPr lang="en-CA" sz="1810" b="1" dirty="0" smtClean="0">
                <a:solidFill>
                  <a:srgbClr val="C00000"/>
                </a:solidFill>
                <a:latin typeface="Arial Narrow Bold Italic"/>
                <a:cs typeface="Arial Narrow Bold Italic"/>
              </a:rPr>
              <a:t>“amyloid”  </a:t>
            </a:r>
            <a:r>
              <a:rPr lang="en-CA" sz="1810" b="1" dirty="0" smtClean="0">
                <a:solidFill>
                  <a:srgbClr val="000000"/>
                </a:solidFill>
                <a:latin typeface="Arial Narrow Bold Italic"/>
                <a:cs typeface="Arial Narrow Bold Italic"/>
              </a:rPr>
              <a:t>to refer to tissue deposits of</a:t>
            </a:r>
            <a:r>
              <a:rPr lang="en-CA" sz="1802" dirty="0" smtClean="0">
                <a:solidFill>
                  <a:srgbClr val="000000"/>
                </a:solidFill>
                <a:latin typeface="Times New Roman"/>
              </a:rPr>
              <a:t/>
            </a:r>
            <a:br>
              <a:rPr lang="en-CA" sz="1802" dirty="0" smtClean="0">
                <a:solidFill>
                  <a:srgbClr val="000000"/>
                </a:solidFill>
                <a:latin typeface="Times New Roman"/>
              </a:rPr>
            </a:br>
            <a:r>
              <a:rPr lang="en-CA" sz="1812" b="1" dirty="0" smtClean="0">
                <a:solidFill>
                  <a:srgbClr val="000000"/>
                </a:solidFill>
                <a:latin typeface="Arial Narrow Bold Italic"/>
                <a:cs typeface="Arial Narrow Bold Italic"/>
              </a:rPr>
              <a:t>material that stained in a similar manner to</a:t>
            </a:r>
            <a:r>
              <a:rPr lang="en-CA" sz="1800" dirty="0" smtClean="0">
                <a:solidFill>
                  <a:srgbClr val="000000"/>
                </a:solidFill>
                <a:latin typeface="Times New Roman"/>
              </a:rPr>
              <a:t/>
            </a:r>
            <a:br>
              <a:rPr lang="en-CA" sz="1800" dirty="0" smtClean="0">
                <a:solidFill>
                  <a:srgbClr val="000000"/>
                </a:solidFill>
                <a:latin typeface="Times New Roman"/>
              </a:rPr>
            </a:br>
            <a:r>
              <a:rPr lang="en-CA" sz="1810" b="1" dirty="0" smtClean="0">
                <a:solidFill>
                  <a:srgbClr val="C00000"/>
                </a:solidFill>
                <a:latin typeface="Arial Narrow Bold Italic"/>
                <a:cs typeface="Arial Narrow Bold Italic"/>
              </a:rPr>
              <a:t>cellulose</a:t>
            </a:r>
            <a:r>
              <a:rPr lang="en-CA" sz="1810" b="1" dirty="0" smtClean="0">
                <a:solidFill>
                  <a:srgbClr val="000000"/>
                </a:solidFill>
                <a:latin typeface="Arial Narrow Bold Italic"/>
                <a:cs typeface="Arial Narrow Bold Italic"/>
              </a:rPr>
              <a:t> when exposed to iodine</a:t>
            </a:r>
          </a:p>
          <a:p>
            <a:pPr>
              <a:lnSpc>
                <a:spcPts val="3665"/>
              </a:lnSpc>
            </a:pPr>
            <a:endParaRPr lang="en-CA" sz="1800" dirty="0">
              <a:solidFill>
                <a:srgbClr val="000000"/>
              </a:solidFill>
            </a:endParaRPr>
          </a:p>
        </p:txBody>
      </p:sp>
      <p:sp>
        <p:nvSpPr>
          <p:cNvPr id="4" name="TextBox 4"/>
          <p:cNvSpPr txBox="1"/>
          <p:nvPr/>
        </p:nvSpPr>
        <p:spPr>
          <a:xfrm>
            <a:off x="4635500" y="5181600"/>
            <a:ext cx="4508500" cy="838200"/>
          </a:xfrm>
          <a:prstGeom prst="rect">
            <a:avLst/>
          </a:prstGeom>
          <a:noFill/>
        </p:spPr>
        <p:txBody>
          <a:bodyPr vert="horz" wrap="none" lIns="0" tIns="0" rIns="0" bIns="0" rtlCol="0">
            <a:spAutoFit/>
          </a:bodyPr>
          <a:lstStyle/>
          <a:p>
            <a:pPr>
              <a:lnSpc>
                <a:spcPts val="3200"/>
              </a:lnSpc>
              <a:tabLst>
                <a:tab pos="838200" algn="l"/>
              </a:tabLst>
            </a:pPr>
            <a:r>
              <a:rPr lang="en-CA" sz="1800" smtClean="0">
                <a:solidFill>
                  <a:srgbClr val="000000"/>
                </a:solidFill>
                <a:latin typeface="Calibri"/>
                <a:cs typeface="Calibri"/>
              </a:rPr>
              <a:t>Amyloid has blue staining with iodine .</a:t>
            </a:r>
            <a:r>
              <a:rPr lang="en-CA" sz="1800" smtClean="0">
                <a:solidFill>
                  <a:srgbClr val="000000"/>
                </a:solidFill>
                <a:latin typeface="Times New Roman"/>
              </a:rPr>
              <a:t/>
            </a:r>
            <a:br>
              <a:rPr lang="en-CA" sz="1800" smtClean="0">
                <a:solidFill>
                  <a:srgbClr val="000000"/>
                </a:solidFill>
                <a:latin typeface="Times New Roman"/>
              </a:rPr>
            </a:br>
            <a:r>
              <a:rPr lang="en-CA" sz="1800" smtClean="0">
                <a:solidFill>
                  <a:srgbClr val="000000"/>
                </a:solidFill>
                <a:latin typeface="Calibri"/>
                <a:cs typeface="Calibri"/>
              </a:rPr>
              <a:t>	(Virchow 1854)</a:t>
            </a:r>
          </a:p>
          <a:p>
            <a:pPr>
              <a:lnSpc>
                <a:spcPts val="3200"/>
              </a:lnSpc>
            </a:pPr>
            <a:endParaRPr lang="en-CA" sz="1800">
              <a:solidFill>
                <a:srgbClr val="000000"/>
              </a:solidFill>
            </a:endParaRPr>
          </a:p>
        </p:txBody>
      </p:sp>
      <p:sp>
        <p:nvSpPr>
          <p:cNvPr id="5" name="TextBox 5"/>
          <p:cNvSpPr txBox="1"/>
          <p:nvPr/>
        </p:nvSpPr>
        <p:spPr>
          <a:xfrm>
            <a:off x="4635500" y="6121400"/>
            <a:ext cx="45085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Cellulose (amylum) has the same staining.</a:t>
            </a:r>
          </a:p>
          <a:p>
            <a:pPr>
              <a:lnSpc>
                <a:spcPts val="2070"/>
              </a:lnSpc>
            </a:pPr>
            <a:endParaRPr lang="en-CA" sz="1800">
              <a:solidFill>
                <a:srgbClr val="000000"/>
              </a:solidFill>
            </a:endParaRPr>
          </a:p>
        </p:txBody>
      </p:sp>
      <p:pic>
        <p:nvPicPr>
          <p:cNvPr id="2050" name="Picture 2" descr="C:\Users\Naveen Gopikrishnan\images (8).jpe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6256" y="4641273"/>
            <a:ext cx="4184516" cy="205047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BIOCHEMICAL TESTING</a:t>
            </a:r>
            <a:endParaRPr lang="en-US" dirty="0"/>
          </a:p>
        </p:txBody>
      </p:sp>
      <p:sp>
        <p:nvSpPr>
          <p:cNvPr id="3" name="Content Placeholder 2"/>
          <p:cNvSpPr>
            <a:spLocks noGrp="1"/>
          </p:cNvSpPr>
          <p:nvPr>
            <p:ph idx="1"/>
          </p:nvPr>
        </p:nvSpPr>
        <p:spPr/>
        <p:txBody>
          <a:bodyPr>
            <a:normAutofit lnSpcReduction="10000"/>
          </a:bodyPr>
          <a:lstStyle/>
          <a:p>
            <a:r>
              <a:rPr lang="en-US" dirty="0" smtClean="0"/>
              <a:t>Evaluation of monoclonal protein production</a:t>
            </a:r>
          </a:p>
          <a:p>
            <a:r>
              <a:rPr lang="en-US" dirty="0" smtClean="0"/>
              <a:t>Serum </a:t>
            </a:r>
            <a:r>
              <a:rPr lang="en-US" dirty="0" err="1" smtClean="0"/>
              <a:t>immunofixation</a:t>
            </a:r>
            <a:r>
              <a:rPr lang="en-US" dirty="0" smtClean="0"/>
              <a:t> and electrophoresis</a:t>
            </a:r>
          </a:p>
          <a:p>
            <a:r>
              <a:rPr lang="en-US" dirty="0" smtClean="0"/>
              <a:t>Serum free light chain assay</a:t>
            </a:r>
          </a:p>
          <a:p>
            <a:r>
              <a:rPr lang="en-US" dirty="0" err="1" smtClean="0"/>
              <a:t>Proteinuria,serum</a:t>
            </a:r>
            <a:r>
              <a:rPr lang="en-US" dirty="0" smtClean="0"/>
              <a:t> </a:t>
            </a:r>
            <a:r>
              <a:rPr lang="en-US" dirty="0" err="1" smtClean="0"/>
              <a:t>creatinine</a:t>
            </a:r>
            <a:r>
              <a:rPr lang="en-US" dirty="0" smtClean="0"/>
              <a:t> and ALP</a:t>
            </a:r>
          </a:p>
          <a:p>
            <a:endParaRPr lang="en-US" dirty="0"/>
          </a:p>
          <a:p>
            <a:endParaRPr lang="en-US" dirty="0" smtClean="0"/>
          </a:p>
          <a:p>
            <a:r>
              <a:rPr lang="en-US" dirty="0" smtClean="0"/>
              <a:t>Negative test for monoclonal protein exclude AL </a:t>
            </a:r>
            <a:r>
              <a:rPr lang="en-US" dirty="0" err="1" smtClean="0"/>
              <a:t>amyloidosis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ECG</a:t>
            </a:r>
            <a:endParaRPr lang="en-US" dirty="0"/>
          </a:p>
        </p:txBody>
      </p:sp>
      <p:sp>
        <p:nvSpPr>
          <p:cNvPr id="3" name="Content Placeholder 2"/>
          <p:cNvSpPr>
            <a:spLocks noGrp="1"/>
          </p:cNvSpPr>
          <p:nvPr>
            <p:ph idx="1"/>
          </p:nvPr>
        </p:nvSpPr>
        <p:spPr>
          <a:xfrm>
            <a:off x="443132" y="1304778"/>
            <a:ext cx="8229600" cy="4525963"/>
          </a:xfrm>
        </p:spPr>
        <p:txBody>
          <a:bodyPr>
            <a:normAutofit/>
          </a:bodyPr>
          <a:lstStyle/>
          <a:p>
            <a:r>
              <a:rPr lang="en-US" sz="2800" dirty="0" smtClean="0"/>
              <a:t>Decreased QRS voltage in &gt; 50% of cardiac </a:t>
            </a:r>
            <a:r>
              <a:rPr lang="en-US" sz="2800" dirty="0" err="1" smtClean="0"/>
              <a:t>amyloidosis</a:t>
            </a:r>
            <a:endParaRPr lang="en-US" sz="2800" dirty="0" smtClean="0"/>
          </a:p>
          <a:p>
            <a:r>
              <a:rPr lang="en-US" sz="2800" dirty="0" smtClean="0"/>
              <a:t>Low voltages can be absent in ATTR WT</a:t>
            </a:r>
          </a:p>
          <a:p>
            <a:r>
              <a:rPr lang="en-US" sz="2800" dirty="0" smtClean="0"/>
              <a:t>AV block –can occur in HCM and cardiac </a:t>
            </a:r>
            <a:r>
              <a:rPr lang="en-US" sz="2800" dirty="0" err="1" smtClean="0"/>
              <a:t>amyloidosis</a:t>
            </a:r>
            <a:endParaRPr lang="en-US" sz="2800" dirty="0"/>
          </a:p>
        </p:txBody>
      </p:sp>
      <p:sp>
        <p:nvSpPr>
          <p:cNvPr id="2050" name="AutoShape 2" descr="Diagnostic approach to cardiac amyloidosis: A case report | Revista  Portuguesa de Cardiologia (English edi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iagnostic approach to cardiac amyloidosis: A case report | Revista  Portuguesa de Cardiologia (English edi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Diagnostic approach to cardiac amyloidosis: A case report | Revista  Portuguesa de Cardiologia (English edi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gr1.jpeg"/>
          <p:cNvPicPr>
            <a:picLocks noChangeAspect="1"/>
          </p:cNvPicPr>
          <p:nvPr/>
        </p:nvPicPr>
        <p:blipFill>
          <a:blip r:embed="rId2"/>
          <a:stretch>
            <a:fillRect/>
          </a:stretch>
        </p:blipFill>
        <p:spPr>
          <a:xfrm>
            <a:off x="1258180" y="3582938"/>
            <a:ext cx="5626286" cy="260684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a:t>
            </a:r>
            <a:r>
              <a:rPr lang="en-US" dirty="0"/>
              <a:t>E</a:t>
            </a:r>
            <a:r>
              <a:rPr lang="en-US" dirty="0" smtClean="0"/>
              <a:t>cho</a:t>
            </a:r>
            <a:endParaRPr lang="en-US" dirty="0"/>
          </a:p>
        </p:txBody>
      </p:sp>
      <p:sp>
        <p:nvSpPr>
          <p:cNvPr id="3" name="Content Placeholder 2"/>
          <p:cNvSpPr>
            <a:spLocks noGrp="1"/>
          </p:cNvSpPr>
          <p:nvPr>
            <p:ph idx="1"/>
          </p:nvPr>
        </p:nvSpPr>
        <p:spPr/>
        <p:txBody>
          <a:bodyPr/>
          <a:lstStyle/>
          <a:p>
            <a:r>
              <a:rPr lang="en-US" dirty="0" smtClean="0"/>
              <a:t>Symmetric LV hypertrophy</a:t>
            </a:r>
          </a:p>
          <a:p>
            <a:r>
              <a:rPr lang="en-US" dirty="0" smtClean="0"/>
              <a:t>Biventricular wall thickening</a:t>
            </a:r>
          </a:p>
          <a:p>
            <a:r>
              <a:rPr lang="en-US" dirty="0" err="1" smtClean="0"/>
              <a:t>Atrial</a:t>
            </a:r>
            <a:r>
              <a:rPr lang="en-US" dirty="0" smtClean="0"/>
              <a:t> septum thickening</a:t>
            </a:r>
          </a:p>
          <a:p>
            <a:r>
              <a:rPr lang="en-US" dirty="0" smtClean="0"/>
              <a:t>Slightly depressed LV systolic function </a:t>
            </a:r>
          </a:p>
          <a:p>
            <a:r>
              <a:rPr lang="en-US" dirty="0" smtClean="0"/>
              <a:t>Pericardial effusion</a:t>
            </a:r>
          </a:p>
          <a:p>
            <a:r>
              <a:rPr lang="en-US" dirty="0" smtClean="0"/>
              <a:t>AV valve thickening</a:t>
            </a:r>
          </a:p>
          <a:p>
            <a:r>
              <a:rPr lang="en-US" dirty="0" smtClean="0"/>
              <a:t>Typical granular sparking echo reflectance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0945.jpg"/>
          <p:cNvPicPr>
            <a:picLocks noGrp="1" noChangeAspect="1"/>
          </p:cNvPicPr>
          <p:nvPr>
            <p:ph idx="1"/>
          </p:nvPr>
        </p:nvPicPr>
        <p:blipFill>
          <a:blip r:embed="rId2"/>
          <a:stretch>
            <a:fillRect/>
          </a:stretch>
        </p:blipFill>
        <p:spPr>
          <a:xfrm>
            <a:off x="1617784" y="1290711"/>
            <a:ext cx="5458265" cy="52578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Current diagnostic imaging criteria for cardiac involvement includes a </a:t>
            </a:r>
            <a:r>
              <a:rPr lang="en-US" i="1" dirty="0" smtClean="0">
                <a:solidFill>
                  <a:srgbClr val="FF0000"/>
                </a:solidFill>
              </a:rPr>
              <a:t>mean LV wall thickness(septum + PW thickness/2)   greater than 12mm</a:t>
            </a:r>
            <a:r>
              <a:rPr lang="en-US" dirty="0" smtClean="0"/>
              <a:t> in the absence of alternative explanation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CMR</a:t>
            </a:r>
            <a:endParaRPr lang="en-US" dirty="0"/>
          </a:p>
        </p:txBody>
      </p:sp>
      <p:sp>
        <p:nvSpPr>
          <p:cNvPr id="3" name="Content Placeholder 2"/>
          <p:cNvSpPr>
            <a:spLocks noGrp="1"/>
          </p:cNvSpPr>
          <p:nvPr>
            <p:ph idx="1"/>
          </p:nvPr>
        </p:nvSpPr>
        <p:spPr/>
        <p:txBody>
          <a:bodyPr/>
          <a:lstStyle/>
          <a:p>
            <a:r>
              <a:rPr lang="en-US" dirty="0" smtClean="0"/>
              <a:t>Infiltrated myocardium has different gadolinium kinetics from that of normal myocardium</a:t>
            </a:r>
            <a:endParaRPr lang="en-US" dirty="0"/>
          </a:p>
        </p:txBody>
      </p:sp>
      <p:pic>
        <p:nvPicPr>
          <p:cNvPr id="4" name="Picture 3" descr="f7f4cabf45b8a4ca9a9331c467e5444ebd2a53b0.jpg"/>
          <p:cNvPicPr>
            <a:picLocks noChangeAspect="1"/>
          </p:cNvPicPr>
          <p:nvPr/>
        </p:nvPicPr>
        <p:blipFill>
          <a:blip r:embed="rId2"/>
          <a:stretch>
            <a:fillRect/>
          </a:stretch>
        </p:blipFill>
        <p:spPr>
          <a:xfrm>
            <a:off x="1786597" y="3474851"/>
            <a:ext cx="4951828" cy="247958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CT</a:t>
            </a:r>
            <a:endParaRPr lang="en-US" dirty="0"/>
          </a:p>
        </p:txBody>
      </p:sp>
      <p:sp>
        <p:nvSpPr>
          <p:cNvPr id="3" name="Content Placeholder 2"/>
          <p:cNvSpPr>
            <a:spLocks noGrp="1"/>
          </p:cNvSpPr>
          <p:nvPr>
            <p:ph idx="1"/>
          </p:nvPr>
        </p:nvSpPr>
        <p:spPr/>
        <p:txBody>
          <a:bodyPr/>
          <a:lstStyle/>
          <a:p>
            <a:r>
              <a:rPr lang="en-US" dirty="0" smtClean="0"/>
              <a:t>Diagnosis and quantification  of cardiac </a:t>
            </a:r>
            <a:r>
              <a:rPr lang="en-US" dirty="0" err="1" smtClean="0"/>
              <a:t>amyloidosis</a:t>
            </a:r>
            <a:r>
              <a:rPr lang="en-US" dirty="0" smtClean="0"/>
              <a:t> by measuring myocardial extracellular volume.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Scintigraphy</a:t>
            </a:r>
            <a:endParaRPr lang="en-US" dirty="0"/>
          </a:p>
        </p:txBody>
      </p:sp>
      <p:sp>
        <p:nvSpPr>
          <p:cNvPr id="3" name="Content Placeholder 2"/>
          <p:cNvSpPr>
            <a:spLocks noGrp="1"/>
          </p:cNvSpPr>
          <p:nvPr>
            <p:ph idx="1"/>
          </p:nvPr>
        </p:nvSpPr>
        <p:spPr/>
        <p:txBody>
          <a:bodyPr/>
          <a:lstStyle/>
          <a:p>
            <a:r>
              <a:rPr lang="en-US" dirty="0" smtClean="0"/>
              <a:t>Tc99 in ATTR </a:t>
            </a:r>
            <a:r>
              <a:rPr lang="en-US" dirty="0" err="1" smtClean="0"/>
              <a:t>amyloidosis</a:t>
            </a:r>
            <a:r>
              <a:rPr lang="en-US" dirty="0" smtClean="0"/>
              <a:t> used for diagnosis in asymptomatic carriers of ATTR mutations or in elderly patients with HF of unknown etiology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a:t>
            </a:r>
            <a:endParaRPr lang="en-US" dirty="0"/>
          </a:p>
        </p:txBody>
      </p:sp>
      <p:sp>
        <p:nvSpPr>
          <p:cNvPr id="3" name="Content Placeholder 2"/>
          <p:cNvSpPr>
            <a:spLocks noGrp="1"/>
          </p:cNvSpPr>
          <p:nvPr>
            <p:ph idx="1"/>
          </p:nvPr>
        </p:nvSpPr>
        <p:spPr/>
        <p:txBody>
          <a:bodyPr/>
          <a:lstStyle/>
          <a:p>
            <a:r>
              <a:rPr lang="en-US" dirty="0" smtClean="0"/>
              <a:t>Demonstrate </a:t>
            </a:r>
            <a:r>
              <a:rPr lang="en-US" dirty="0" err="1" smtClean="0"/>
              <a:t>amyloid</a:t>
            </a:r>
            <a:r>
              <a:rPr lang="en-US" dirty="0" smtClean="0"/>
              <a:t> deposition and allowing for immune </a:t>
            </a:r>
            <a:r>
              <a:rPr lang="en-US" dirty="0" err="1" smtClean="0"/>
              <a:t>characterisation</a:t>
            </a:r>
            <a:r>
              <a:rPr lang="en-US" dirty="0" smtClean="0"/>
              <a:t> of </a:t>
            </a:r>
            <a:r>
              <a:rPr lang="en-US" dirty="0" err="1" smtClean="0"/>
              <a:t>amyloidogenic</a:t>
            </a:r>
            <a:r>
              <a:rPr lang="en-US" dirty="0" smtClean="0"/>
              <a:t> protein</a:t>
            </a:r>
          </a:p>
          <a:p>
            <a:r>
              <a:rPr lang="en-US" dirty="0" smtClean="0"/>
              <a:t>Performed in suspected cases with a low </a:t>
            </a:r>
            <a:r>
              <a:rPr lang="en-US" dirty="0" err="1" smtClean="0"/>
              <a:t>scintigraphy</a:t>
            </a:r>
            <a:r>
              <a:rPr lang="en-US" dirty="0" smtClean="0"/>
              <a:t> score  or in the presence of monoclonal proteins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testing</a:t>
            </a:r>
            <a:endParaRPr lang="en-US" dirty="0"/>
          </a:p>
        </p:txBody>
      </p:sp>
      <p:sp>
        <p:nvSpPr>
          <p:cNvPr id="3" name="Content Placeholder 2"/>
          <p:cNvSpPr>
            <a:spLocks noGrp="1"/>
          </p:cNvSpPr>
          <p:nvPr>
            <p:ph idx="1"/>
          </p:nvPr>
        </p:nvSpPr>
        <p:spPr/>
        <p:txBody>
          <a:bodyPr/>
          <a:lstStyle/>
          <a:p>
            <a:r>
              <a:rPr lang="en-US" dirty="0" smtClean="0"/>
              <a:t>In all pts with non-AL </a:t>
            </a:r>
            <a:r>
              <a:rPr lang="en-US" dirty="0" err="1" smtClean="0"/>
              <a:t>amyloidosis</a:t>
            </a:r>
            <a:r>
              <a:rPr lang="en-US" dirty="0" smtClean="0"/>
              <a:t> to confirm results of tissue typing and to </a:t>
            </a:r>
            <a:r>
              <a:rPr lang="en-US" dirty="0" err="1" smtClean="0"/>
              <a:t>descriminate</a:t>
            </a:r>
            <a:r>
              <a:rPr lang="en-US" dirty="0" smtClean="0"/>
              <a:t> between hereditary and wild type ATTR</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10" name="TextBox 2"/>
          <p:cNvSpPr txBox="1"/>
          <p:nvPr/>
        </p:nvSpPr>
        <p:spPr>
          <a:xfrm>
            <a:off x="850900" y="4064000"/>
            <a:ext cx="3695700" cy="863600"/>
          </a:xfrm>
          <a:prstGeom prst="rect">
            <a:avLst/>
          </a:prstGeom>
          <a:noFill/>
        </p:spPr>
        <p:txBody>
          <a:bodyPr vert="horz" wrap="none" lIns="0" tIns="0" rIns="0" bIns="0" rtlCol="0">
            <a:spAutoFit/>
          </a:bodyPr>
          <a:lstStyle/>
          <a:p>
            <a:pPr>
              <a:lnSpc>
                <a:spcPts val="2900"/>
              </a:lnSpc>
            </a:pPr>
            <a:r>
              <a:rPr lang="en-CA" sz="2400" smtClean="0">
                <a:solidFill>
                  <a:srgbClr val="000000"/>
                </a:solidFill>
                <a:latin typeface="Calibri"/>
                <a:cs typeface="Calibri"/>
              </a:rPr>
              <a:t>(a) H and E stain showing</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000000"/>
                </a:solidFill>
                <a:latin typeface="Calibri"/>
                <a:cs typeface="Calibri"/>
              </a:rPr>
              <a:t>extensive amyloid</a:t>
            </a:r>
          </a:p>
          <a:p>
            <a:pPr>
              <a:lnSpc>
                <a:spcPts val="2880"/>
              </a:lnSpc>
            </a:pPr>
            <a:endParaRPr lang="en-CA" sz="2400">
              <a:solidFill>
                <a:srgbClr val="000000"/>
              </a:solidFill>
            </a:endParaRPr>
          </a:p>
        </p:txBody>
      </p:sp>
      <p:sp>
        <p:nvSpPr>
          <p:cNvPr id="3" name="TextBox 3"/>
          <p:cNvSpPr txBox="1"/>
          <p:nvPr/>
        </p:nvSpPr>
        <p:spPr>
          <a:xfrm>
            <a:off x="850900" y="4787900"/>
            <a:ext cx="3695700" cy="863600"/>
          </a:xfrm>
          <a:prstGeom prst="rect">
            <a:avLst/>
          </a:prstGeom>
          <a:noFill/>
        </p:spPr>
        <p:txBody>
          <a:bodyPr vert="horz" wrap="none" lIns="0" tIns="0" rIns="0" bIns="0" rtlCol="0">
            <a:spAutoFit/>
          </a:bodyPr>
          <a:lstStyle/>
          <a:p>
            <a:pPr>
              <a:lnSpc>
                <a:spcPts val="2900"/>
              </a:lnSpc>
            </a:pPr>
            <a:r>
              <a:rPr lang="en-CA" sz="2400" smtClean="0">
                <a:solidFill>
                  <a:srgbClr val="000000"/>
                </a:solidFill>
                <a:latin typeface="Calibri"/>
                <a:cs typeface="Calibri"/>
              </a:rPr>
              <a:t>infiltration of the</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000000"/>
                </a:solidFill>
                <a:latin typeface="Calibri"/>
                <a:cs typeface="Calibri"/>
              </a:rPr>
              <a:t>myocardium (light</a:t>
            </a:r>
          </a:p>
          <a:p>
            <a:pPr>
              <a:lnSpc>
                <a:spcPts val="2880"/>
              </a:lnSpc>
            </a:pPr>
            <a:endParaRPr lang="en-CA" sz="2400">
              <a:solidFill>
                <a:srgbClr val="000000"/>
              </a:solidFill>
            </a:endParaRPr>
          </a:p>
        </p:txBody>
      </p:sp>
      <p:sp>
        <p:nvSpPr>
          <p:cNvPr id="4" name="TextBox 4"/>
          <p:cNvSpPr txBox="1"/>
          <p:nvPr/>
        </p:nvSpPr>
        <p:spPr>
          <a:xfrm>
            <a:off x="850900" y="5524500"/>
            <a:ext cx="3695700" cy="1231900"/>
          </a:xfrm>
          <a:prstGeom prst="rect">
            <a:avLst/>
          </a:prstGeom>
          <a:noFill/>
        </p:spPr>
        <p:txBody>
          <a:bodyPr vert="horz" wrap="none" lIns="0" tIns="0" rIns="0" bIns="0" rtlCol="0">
            <a:spAutoFit/>
          </a:bodyPr>
          <a:lstStyle/>
          <a:p>
            <a:pPr>
              <a:lnSpc>
                <a:spcPts val="2900"/>
              </a:lnSpc>
            </a:pPr>
            <a:r>
              <a:rPr lang="en-CA" sz="2400" smtClean="0">
                <a:solidFill>
                  <a:srgbClr val="000000"/>
                </a:solidFill>
                <a:latin typeface="Calibri"/>
                <a:cs typeface="Calibri"/>
              </a:rPr>
              <a:t>pink) which distorts and</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000000"/>
                </a:solidFill>
                <a:latin typeface="Calibri"/>
                <a:cs typeface="Calibri"/>
              </a:rPr>
              <a:t>separates the myocytes</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000000"/>
                </a:solidFill>
                <a:latin typeface="Calibri"/>
                <a:cs typeface="Calibri"/>
              </a:rPr>
              <a:t>(darker pink).</a:t>
            </a:r>
          </a:p>
          <a:p>
            <a:pPr>
              <a:lnSpc>
                <a:spcPts val="2875"/>
              </a:lnSpc>
            </a:pPr>
            <a:endParaRPr lang="en-CA" sz="2400">
              <a:solidFill>
                <a:srgbClr val="000000"/>
              </a:solidFill>
            </a:endParaRPr>
          </a:p>
        </p:txBody>
      </p:sp>
      <p:sp>
        <p:nvSpPr>
          <p:cNvPr id="5" name="TextBox 5"/>
          <p:cNvSpPr txBox="1"/>
          <p:nvPr/>
        </p:nvSpPr>
        <p:spPr>
          <a:xfrm>
            <a:off x="4660900" y="4076700"/>
            <a:ext cx="4368800" cy="508000"/>
          </a:xfrm>
          <a:prstGeom prst="rect">
            <a:avLst/>
          </a:prstGeom>
          <a:noFill/>
        </p:spPr>
        <p:txBody>
          <a:bodyPr vert="horz" wrap="none" lIns="0" tIns="0" rIns="0" bIns="0" rtlCol="0">
            <a:spAutoFit/>
          </a:bodyPr>
          <a:lstStyle/>
          <a:p>
            <a:pPr>
              <a:lnSpc>
                <a:spcPts val="2700"/>
              </a:lnSpc>
            </a:pPr>
            <a:r>
              <a:rPr lang="en-CA" sz="2402" smtClean="0">
                <a:solidFill>
                  <a:srgbClr val="000000"/>
                </a:solidFill>
                <a:latin typeface="Calibri"/>
                <a:cs typeface="Calibri"/>
              </a:rPr>
              <a:t>(b) Staining with Sulfated</a:t>
            </a:r>
          </a:p>
          <a:p>
            <a:pPr>
              <a:lnSpc>
                <a:spcPts val="2760"/>
              </a:lnSpc>
            </a:pPr>
            <a:endParaRPr lang="en-CA" sz="2402">
              <a:solidFill>
                <a:srgbClr val="000000"/>
              </a:solidFill>
            </a:endParaRPr>
          </a:p>
        </p:txBody>
      </p:sp>
      <p:sp>
        <p:nvSpPr>
          <p:cNvPr id="6" name="TextBox 6"/>
          <p:cNvSpPr txBox="1"/>
          <p:nvPr/>
        </p:nvSpPr>
        <p:spPr>
          <a:xfrm>
            <a:off x="4660900" y="4432300"/>
            <a:ext cx="4368800" cy="863600"/>
          </a:xfrm>
          <a:prstGeom prst="rect">
            <a:avLst/>
          </a:prstGeom>
          <a:noFill/>
        </p:spPr>
        <p:txBody>
          <a:bodyPr vert="horz" wrap="none" lIns="0" tIns="0" rIns="0" bIns="0" rtlCol="0">
            <a:spAutoFit/>
          </a:bodyPr>
          <a:lstStyle/>
          <a:p>
            <a:pPr>
              <a:lnSpc>
                <a:spcPts val="2900"/>
              </a:lnSpc>
            </a:pPr>
            <a:r>
              <a:rPr lang="en-CA" sz="2400" smtClean="0">
                <a:solidFill>
                  <a:srgbClr val="000000"/>
                </a:solidFill>
                <a:latin typeface="Calibri"/>
                <a:cs typeface="Calibri"/>
              </a:rPr>
              <a:t>Alcian Blue (another patient)</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000000"/>
                </a:solidFill>
                <a:latin typeface="Calibri"/>
                <a:cs typeface="Calibri"/>
              </a:rPr>
              <a:t>shows typical amyloid</a:t>
            </a:r>
          </a:p>
          <a:p>
            <a:pPr>
              <a:lnSpc>
                <a:spcPts val="2880"/>
              </a:lnSpc>
            </a:pPr>
            <a:endParaRPr lang="en-CA" sz="2400">
              <a:solidFill>
                <a:srgbClr val="000000"/>
              </a:solidFill>
            </a:endParaRPr>
          </a:p>
        </p:txBody>
      </p:sp>
      <p:sp>
        <p:nvSpPr>
          <p:cNvPr id="7" name="TextBox 7"/>
          <p:cNvSpPr txBox="1"/>
          <p:nvPr/>
        </p:nvSpPr>
        <p:spPr>
          <a:xfrm>
            <a:off x="4660900" y="5181600"/>
            <a:ext cx="4368800" cy="508000"/>
          </a:xfrm>
          <a:prstGeom prst="rect">
            <a:avLst/>
          </a:prstGeom>
          <a:noFill/>
        </p:spPr>
        <p:txBody>
          <a:bodyPr vert="horz" wrap="none" lIns="0" tIns="0" rIns="0" bIns="0" rtlCol="0">
            <a:spAutoFit/>
          </a:bodyPr>
          <a:lstStyle/>
          <a:p>
            <a:pPr>
              <a:lnSpc>
                <a:spcPts val="2700"/>
              </a:lnSpc>
            </a:pPr>
            <a:r>
              <a:rPr lang="en-CA" sz="2400" smtClean="0">
                <a:solidFill>
                  <a:srgbClr val="000000"/>
                </a:solidFill>
                <a:latin typeface="Calibri"/>
                <a:cs typeface="Calibri"/>
              </a:rPr>
              <a:t>staining with turquoise</a:t>
            </a:r>
          </a:p>
          <a:p>
            <a:pPr>
              <a:lnSpc>
                <a:spcPts val="2760"/>
              </a:lnSpc>
            </a:pPr>
            <a:endParaRPr lang="en-CA" sz="2400">
              <a:solidFill>
                <a:srgbClr val="000000"/>
              </a:solidFill>
            </a:endParaRPr>
          </a:p>
        </p:txBody>
      </p:sp>
      <p:sp>
        <p:nvSpPr>
          <p:cNvPr id="8" name="TextBox 8"/>
          <p:cNvSpPr txBox="1"/>
          <p:nvPr/>
        </p:nvSpPr>
        <p:spPr>
          <a:xfrm>
            <a:off x="4660900" y="5549900"/>
            <a:ext cx="4368800" cy="508000"/>
          </a:xfrm>
          <a:prstGeom prst="rect">
            <a:avLst/>
          </a:prstGeom>
          <a:noFill/>
        </p:spPr>
        <p:txBody>
          <a:bodyPr vert="horz" wrap="none" lIns="0" tIns="0" rIns="0" bIns="0" rtlCol="0">
            <a:spAutoFit/>
          </a:bodyPr>
          <a:lstStyle/>
          <a:p>
            <a:pPr>
              <a:lnSpc>
                <a:spcPts val="2700"/>
              </a:lnSpc>
            </a:pPr>
            <a:r>
              <a:rPr lang="en-CA" sz="2402" smtClean="0">
                <a:solidFill>
                  <a:srgbClr val="000000"/>
                </a:solidFill>
                <a:latin typeface="Calibri"/>
                <a:cs typeface="Calibri"/>
              </a:rPr>
              <a:t>staining of the amyloid</a:t>
            </a:r>
          </a:p>
          <a:p>
            <a:pPr>
              <a:lnSpc>
                <a:spcPts val="2760"/>
              </a:lnSpc>
            </a:pPr>
            <a:endParaRPr lang="en-CA" sz="2402">
              <a:solidFill>
                <a:srgbClr val="000000"/>
              </a:solidFill>
            </a:endParaRPr>
          </a:p>
        </p:txBody>
      </p:sp>
      <p:sp>
        <p:nvSpPr>
          <p:cNvPr id="9" name="TextBox 9"/>
          <p:cNvSpPr txBox="1"/>
          <p:nvPr/>
        </p:nvSpPr>
        <p:spPr>
          <a:xfrm>
            <a:off x="4660900" y="5918200"/>
            <a:ext cx="4368800" cy="508000"/>
          </a:xfrm>
          <a:prstGeom prst="rect">
            <a:avLst/>
          </a:prstGeom>
          <a:noFill/>
        </p:spPr>
        <p:txBody>
          <a:bodyPr vert="horz" wrap="none" lIns="0" tIns="0" rIns="0" bIns="0" rtlCol="0">
            <a:spAutoFit/>
          </a:bodyPr>
          <a:lstStyle/>
          <a:p>
            <a:pPr>
              <a:lnSpc>
                <a:spcPts val="2700"/>
              </a:lnSpc>
            </a:pPr>
            <a:r>
              <a:rPr lang="en-CA" sz="2400" smtClean="0">
                <a:solidFill>
                  <a:srgbClr val="000000"/>
                </a:solidFill>
                <a:latin typeface="Calibri"/>
                <a:cs typeface="Calibri"/>
              </a:rPr>
              <a:t>and yellow myocyte staining.</a:t>
            </a:r>
          </a:p>
          <a:p>
            <a:pPr>
              <a:lnSpc>
                <a:spcPts val="2760"/>
              </a:lnSpc>
            </a:pPr>
            <a:endParaRPr lang="en-CA" sz="240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CARDIAC AMYLOIDOSIS: A PAN HEART DISEASE</a:t>
            </a:r>
            <a:endParaRPr lang="en-US" dirty="0"/>
          </a:p>
        </p:txBody>
      </p:sp>
      <p:sp>
        <p:nvSpPr>
          <p:cNvPr id="3" name="Content Placeholder 2"/>
          <p:cNvSpPr>
            <a:spLocks noGrp="1"/>
          </p:cNvSpPr>
          <p:nvPr>
            <p:ph idx="1"/>
          </p:nvPr>
        </p:nvSpPr>
        <p:spPr/>
        <p:txBody>
          <a:bodyPr>
            <a:normAutofit fontScale="92500"/>
          </a:bodyPr>
          <a:lstStyle/>
          <a:p>
            <a:r>
              <a:rPr lang="en-US" dirty="0" smtClean="0"/>
              <a:t>Affects </a:t>
            </a:r>
            <a:r>
              <a:rPr lang="en-US" dirty="0" err="1" smtClean="0"/>
              <a:t>myocardium,valves</a:t>
            </a:r>
            <a:r>
              <a:rPr lang="en-US" dirty="0" smtClean="0"/>
              <a:t> and vessels</a:t>
            </a:r>
          </a:p>
          <a:p>
            <a:r>
              <a:rPr lang="en-US" dirty="0" err="1" smtClean="0"/>
              <a:t>Endocardium</a:t>
            </a:r>
            <a:r>
              <a:rPr lang="en-US" dirty="0" smtClean="0"/>
              <a:t> and pericardium can be focally involved without significant functional consequence</a:t>
            </a:r>
          </a:p>
          <a:p>
            <a:r>
              <a:rPr lang="en-US" dirty="0" smtClean="0"/>
              <a:t>Damage exerted by </a:t>
            </a:r>
            <a:r>
              <a:rPr lang="en-US" dirty="0" err="1" smtClean="0"/>
              <a:t>amyloid</a:t>
            </a:r>
            <a:r>
              <a:rPr lang="en-US" dirty="0" smtClean="0"/>
              <a:t> deposition in cardiac structures is a result of infiltration of </a:t>
            </a:r>
            <a:r>
              <a:rPr lang="en-US" dirty="0" err="1" smtClean="0"/>
              <a:t>amyloid</a:t>
            </a:r>
            <a:r>
              <a:rPr lang="en-US" dirty="0" smtClean="0"/>
              <a:t> deposits that surround single </a:t>
            </a:r>
            <a:r>
              <a:rPr lang="en-US" dirty="0" err="1" smtClean="0"/>
              <a:t>myocytes</a:t>
            </a:r>
            <a:r>
              <a:rPr lang="en-US" dirty="0" smtClean="0"/>
              <a:t> or expand in </a:t>
            </a:r>
            <a:r>
              <a:rPr lang="en-US" dirty="0" err="1" smtClean="0"/>
              <a:t>interstitium</a:t>
            </a:r>
            <a:r>
              <a:rPr lang="en-US" dirty="0" smtClean="0"/>
              <a:t> at the </a:t>
            </a:r>
            <a:r>
              <a:rPr lang="en-US" dirty="0" err="1" smtClean="0"/>
              <a:t>endocardial</a:t>
            </a:r>
            <a:r>
              <a:rPr lang="en-US" dirty="0" smtClean="0"/>
              <a:t> and pericardial levels and in cardiac valves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Amyloid</a:t>
            </a:r>
            <a:r>
              <a:rPr lang="en-US" dirty="0" smtClean="0"/>
              <a:t> deposition leads to loss of patency of lumen.</a:t>
            </a:r>
          </a:p>
          <a:p>
            <a:r>
              <a:rPr lang="en-US" dirty="0" smtClean="0"/>
              <a:t>AL </a:t>
            </a:r>
            <a:r>
              <a:rPr lang="en-US" dirty="0" err="1" smtClean="0"/>
              <a:t>amyloidosis</a:t>
            </a:r>
            <a:r>
              <a:rPr lang="en-US" dirty="0" smtClean="0"/>
              <a:t> has additional direct </a:t>
            </a:r>
            <a:r>
              <a:rPr lang="en-US" dirty="0" err="1" smtClean="0"/>
              <a:t>cardiotoxic</a:t>
            </a:r>
            <a:r>
              <a:rPr lang="en-US" dirty="0" smtClean="0"/>
              <a:t> effect</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AL AMYLOIDOSIS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Incidence 3-5 per million</a:t>
            </a:r>
          </a:p>
          <a:p>
            <a:r>
              <a:rPr lang="en-US" dirty="0" smtClean="0"/>
              <a:t>Fibrils are constituted of </a:t>
            </a:r>
            <a:r>
              <a:rPr lang="en-US" dirty="0" err="1" smtClean="0"/>
              <a:t>Ig</a:t>
            </a:r>
            <a:r>
              <a:rPr lang="en-US" dirty="0" smtClean="0"/>
              <a:t> light chains produced by a </a:t>
            </a:r>
            <a:r>
              <a:rPr lang="en-US" dirty="0" err="1" smtClean="0"/>
              <a:t>clonal</a:t>
            </a:r>
            <a:r>
              <a:rPr lang="en-US" dirty="0" smtClean="0"/>
              <a:t> population of plasma cells</a:t>
            </a:r>
          </a:p>
          <a:p>
            <a:r>
              <a:rPr lang="en-US" dirty="0" smtClean="0"/>
              <a:t>In unrecognized AL </a:t>
            </a:r>
            <a:r>
              <a:rPr lang="en-US" dirty="0" err="1" smtClean="0"/>
              <a:t>amyloidosis</a:t>
            </a:r>
            <a:r>
              <a:rPr lang="en-US" dirty="0" smtClean="0"/>
              <a:t>, AF or HF or other cardiac symptoms can be the presenting phenotype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Cardiac dysfunction in AL </a:t>
            </a:r>
            <a:r>
              <a:rPr lang="en-US" dirty="0" err="1" smtClean="0"/>
              <a:t>amyloid</a:t>
            </a:r>
            <a:r>
              <a:rPr lang="en-US" dirty="0" smtClean="0"/>
              <a:t> results from both </a:t>
            </a:r>
            <a:r>
              <a:rPr lang="en-US" dirty="0" err="1" smtClean="0"/>
              <a:t>amyloid</a:t>
            </a:r>
            <a:r>
              <a:rPr lang="en-US" dirty="0" smtClean="0"/>
              <a:t> infiltration with disruption of myocardial architecture and from direct </a:t>
            </a:r>
            <a:r>
              <a:rPr lang="en-US" dirty="0" err="1" smtClean="0"/>
              <a:t>cytotoxic</a:t>
            </a:r>
            <a:r>
              <a:rPr lang="en-US" dirty="0" smtClean="0"/>
              <a:t> effect of </a:t>
            </a:r>
            <a:r>
              <a:rPr lang="en-US" dirty="0" err="1" smtClean="0"/>
              <a:t>amyloidogenic</a:t>
            </a:r>
            <a:r>
              <a:rPr lang="en-US" dirty="0" smtClean="0"/>
              <a:t> light chains</a:t>
            </a:r>
          </a:p>
          <a:p>
            <a:r>
              <a:rPr lang="en-US" dirty="0" err="1" smtClean="0"/>
              <a:t>Internalisation</a:t>
            </a:r>
            <a:r>
              <a:rPr lang="en-US" dirty="0" smtClean="0"/>
              <a:t> into </a:t>
            </a:r>
            <a:r>
              <a:rPr lang="en-US" dirty="0" err="1" smtClean="0"/>
              <a:t>lysosomal</a:t>
            </a:r>
            <a:r>
              <a:rPr lang="en-US" dirty="0" smtClean="0"/>
              <a:t> compartments of </a:t>
            </a:r>
            <a:r>
              <a:rPr lang="en-US" dirty="0" err="1" smtClean="0"/>
              <a:t>amyloidogenic</a:t>
            </a:r>
            <a:r>
              <a:rPr lang="en-US" dirty="0" smtClean="0"/>
              <a:t> light chains has been proposed as a possible </a:t>
            </a:r>
            <a:r>
              <a:rPr lang="en-US" dirty="0" err="1" smtClean="0"/>
              <a:t>myocyte</a:t>
            </a:r>
            <a:r>
              <a:rPr lang="en-US" dirty="0" smtClean="0"/>
              <a:t> toxic mechanism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Late diagnosis leads to about 30% mortality in 1 </a:t>
            </a:r>
            <a:r>
              <a:rPr lang="en-US" dirty="0" err="1" smtClean="0"/>
              <a:t>st</a:t>
            </a:r>
            <a:r>
              <a:rPr lang="en-US" dirty="0" smtClean="0"/>
              <a:t> year after diagnosis</a:t>
            </a:r>
          </a:p>
          <a:p>
            <a:r>
              <a:rPr lang="en-US" dirty="0" smtClean="0"/>
              <a:t>Cardiac biomarkers (</a:t>
            </a:r>
            <a:r>
              <a:rPr lang="en-US" dirty="0" err="1" smtClean="0"/>
              <a:t>troponin,NT</a:t>
            </a:r>
            <a:r>
              <a:rPr lang="en-US" dirty="0" smtClean="0"/>
              <a:t> pro BNP, BNP) should be tested in all patients for their role as marker for cardiac </a:t>
            </a:r>
            <a:r>
              <a:rPr lang="en-US" dirty="0" err="1" smtClean="0"/>
              <a:t>involvement,prognostic</a:t>
            </a:r>
            <a:r>
              <a:rPr lang="en-US" dirty="0" smtClean="0"/>
              <a:t> </a:t>
            </a:r>
            <a:r>
              <a:rPr lang="en-US" dirty="0" err="1" smtClean="0"/>
              <a:t>contributors,and</a:t>
            </a:r>
            <a:r>
              <a:rPr lang="en-US" dirty="0" smtClean="0"/>
              <a:t> indicator of cardiac response to therapy</a:t>
            </a:r>
          </a:p>
          <a:p>
            <a:r>
              <a:rPr lang="en-US" dirty="0" smtClean="0"/>
              <a:t>High </a:t>
            </a:r>
            <a:r>
              <a:rPr lang="en-US" dirty="0" err="1" smtClean="0"/>
              <a:t>conc</a:t>
            </a:r>
            <a:r>
              <a:rPr lang="en-US" dirty="0" smtClean="0"/>
              <a:t> of NT pro BNP has 100% sensitivity in diagnosing </a:t>
            </a:r>
            <a:r>
              <a:rPr lang="en-US" dirty="0" err="1" smtClean="0"/>
              <a:t>amyloidosis</a:t>
            </a:r>
            <a:r>
              <a:rPr lang="en-US" dirty="0" smtClean="0"/>
              <a:t> at </a:t>
            </a:r>
            <a:r>
              <a:rPr lang="en-US" dirty="0" err="1" smtClean="0"/>
              <a:t>presymptomatic</a:t>
            </a:r>
            <a:r>
              <a:rPr lang="en-US" dirty="0" smtClean="0"/>
              <a:t> stage</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Echo—granular sparkling feature in thickened myocardial wall</a:t>
            </a:r>
          </a:p>
          <a:p>
            <a:r>
              <a:rPr lang="en-US" dirty="0" smtClean="0"/>
              <a:t>Cardiac </a:t>
            </a:r>
            <a:r>
              <a:rPr lang="en-US" dirty="0" err="1" smtClean="0"/>
              <a:t>dysfn</a:t>
            </a:r>
            <a:r>
              <a:rPr lang="en-US" dirty="0" smtClean="0"/>
              <a:t> is primarily diastolic</a:t>
            </a:r>
          </a:p>
          <a:p>
            <a:r>
              <a:rPr lang="en-US" dirty="0" smtClean="0"/>
              <a:t>Late </a:t>
            </a:r>
            <a:r>
              <a:rPr lang="en-US" dirty="0" err="1" smtClean="0"/>
              <a:t>Gd</a:t>
            </a:r>
            <a:r>
              <a:rPr lang="en-US" dirty="0" smtClean="0"/>
              <a:t> enhancement has prognostic value :</a:t>
            </a:r>
            <a:r>
              <a:rPr lang="en-US" dirty="0" err="1" smtClean="0"/>
              <a:t>transmural</a:t>
            </a:r>
            <a:r>
              <a:rPr lang="en-US" dirty="0" smtClean="0"/>
              <a:t> extension is associated with advanced cardiac involvement and poorer survival.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 OF AL AMYLOIDOSIS</a:t>
            </a:r>
            <a:endParaRPr lang="en-US" dirty="0"/>
          </a:p>
        </p:txBody>
      </p:sp>
      <p:sp>
        <p:nvSpPr>
          <p:cNvPr id="3" name="Content Placeholder 2"/>
          <p:cNvSpPr>
            <a:spLocks noGrp="1"/>
          </p:cNvSpPr>
          <p:nvPr>
            <p:ph idx="1"/>
          </p:nvPr>
        </p:nvSpPr>
        <p:spPr/>
        <p:txBody>
          <a:bodyPr/>
          <a:lstStyle/>
          <a:p>
            <a:r>
              <a:rPr lang="en-US" dirty="0" smtClean="0"/>
              <a:t>Median survival –8 months </a:t>
            </a:r>
          </a:p>
          <a:p>
            <a:pPr>
              <a:buNone/>
            </a:pPr>
            <a:r>
              <a:rPr lang="en-US" dirty="0"/>
              <a:t> </a:t>
            </a:r>
            <a:r>
              <a:rPr lang="en-US" dirty="0" smtClean="0"/>
              <a:t> (24 to 66 months in TTR)</a:t>
            </a:r>
          </a:p>
          <a:p>
            <a:r>
              <a:rPr lang="en-US" dirty="0" smtClean="0"/>
              <a:t>Mayo staging system (prognostic scoring system)</a:t>
            </a:r>
          </a:p>
          <a:p>
            <a:pPr>
              <a:buNone/>
            </a:pPr>
            <a:r>
              <a:rPr lang="en-US" dirty="0"/>
              <a:t> </a:t>
            </a:r>
            <a:r>
              <a:rPr lang="en-US" dirty="0" smtClean="0"/>
              <a:t>            </a:t>
            </a:r>
            <a:r>
              <a:rPr lang="en-US" dirty="0" err="1" smtClean="0"/>
              <a:t>Troponin</a:t>
            </a:r>
            <a:r>
              <a:rPr lang="en-US" dirty="0" smtClean="0"/>
              <a:t> T≥0.035ng/ml </a:t>
            </a:r>
          </a:p>
          <a:p>
            <a:pPr>
              <a:buNone/>
            </a:pPr>
            <a:r>
              <a:rPr lang="en-US" dirty="0"/>
              <a:t> </a:t>
            </a:r>
            <a:r>
              <a:rPr lang="en-US" dirty="0" smtClean="0"/>
              <a:t>             NT pro BNP</a:t>
            </a:r>
            <a:r>
              <a:rPr lang="en-US" dirty="0" smtClean="0"/>
              <a:t> ≥332ng/L</a:t>
            </a:r>
          </a:p>
          <a:p>
            <a:pPr>
              <a:buNone/>
            </a:pPr>
            <a:r>
              <a:rPr lang="en-US" dirty="0" smtClean="0"/>
              <a:t>Stage III with biomarkers above cut off have a median survival from 3-6 months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Evaluation of cardiac response to treatment is based on  decrease of    NT pro BNP by&gt; 30% or by 300pg/ml when baseline NT pro BNP &gt;650pg/ml or improvement of NYHA scale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smtClean="0"/>
              <a:t>Treatment option depends on eligibility for </a:t>
            </a:r>
            <a:r>
              <a:rPr lang="en-US" dirty="0" err="1" smtClean="0"/>
              <a:t>autologous</a:t>
            </a:r>
            <a:r>
              <a:rPr lang="en-US" dirty="0" smtClean="0"/>
              <a:t> stem cell transplantation as well as tolerability of </a:t>
            </a:r>
            <a:r>
              <a:rPr lang="en-US" dirty="0" err="1" smtClean="0"/>
              <a:t>chematherapeutic</a:t>
            </a:r>
            <a:r>
              <a:rPr lang="en-US" dirty="0" smtClean="0"/>
              <a:t> agents </a:t>
            </a:r>
          </a:p>
          <a:p>
            <a:r>
              <a:rPr lang="en-US" dirty="0" smtClean="0"/>
              <a:t>Elevated cardiac biomarkers are considered exclusion criteria for stem cell transplantation</a:t>
            </a:r>
          </a:p>
          <a:p>
            <a:r>
              <a:rPr lang="en-US" dirty="0" smtClean="0"/>
              <a:t>Therapeutic agents include </a:t>
            </a:r>
            <a:r>
              <a:rPr lang="en-US" dirty="0" err="1" smtClean="0"/>
              <a:t>proteasome</a:t>
            </a:r>
            <a:r>
              <a:rPr lang="en-US" dirty="0" smtClean="0"/>
              <a:t> inhibitors (</a:t>
            </a:r>
            <a:r>
              <a:rPr lang="en-US" dirty="0" err="1" smtClean="0"/>
              <a:t>bortezomib</a:t>
            </a:r>
            <a:r>
              <a:rPr lang="en-US" dirty="0" smtClean="0"/>
              <a:t>), </a:t>
            </a:r>
            <a:r>
              <a:rPr lang="en-US" dirty="0" err="1" smtClean="0"/>
              <a:t>immunomodulators</a:t>
            </a:r>
            <a:r>
              <a:rPr lang="en-US" dirty="0" smtClean="0"/>
              <a:t> ( </a:t>
            </a:r>
            <a:r>
              <a:rPr lang="en-US" dirty="0" err="1" smtClean="0"/>
              <a:t>thalidomide,lenalidomide</a:t>
            </a:r>
            <a:r>
              <a:rPr lang="en-US" dirty="0" smtClean="0"/>
              <a:t> and </a:t>
            </a:r>
            <a:r>
              <a:rPr lang="en-US" dirty="0" err="1" smtClean="0"/>
              <a:t>pomalidomide</a:t>
            </a:r>
            <a:r>
              <a:rPr lang="en-US" dirty="0" smtClean="0"/>
              <a: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Loop diuretics and </a:t>
            </a:r>
            <a:r>
              <a:rPr lang="en-US" dirty="0" err="1" smtClean="0"/>
              <a:t>aldosterone</a:t>
            </a:r>
            <a:r>
              <a:rPr lang="en-US" dirty="0" smtClean="0"/>
              <a:t> antagonists are the mainstay of </a:t>
            </a:r>
            <a:r>
              <a:rPr lang="en-US" dirty="0" err="1" smtClean="0"/>
              <a:t>rx</a:t>
            </a:r>
            <a:endParaRPr lang="en-US" dirty="0" smtClean="0"/>
          </a:p>
          <a:p>
            <a:r>
              <a:rPr lang="en-US" dirty="0" smtClean="0"/>
              <a:t>ACE inhibitors/ARBs---limited use due to hypotension</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882" y="0"/>
            <a:ext cx="6629400" cy="1178037"/>
          </a:xfrm>
        </p:spPr>
        <p:txBody>
          <a:bodyPr/>
          <a:lstStyle/>
          <a:p>
            <a:r>
              <a:rPr lang="en-US" dirty="0" smtClean="0"/>
              <a:t>AMYLOIDOSIS</a:t>
            </a:r>
            <a:endParaRPr lang="en-US" dirty="0"/>
          </a:p>
        </p:txBody>
      </p:sp>
      <p:sp>
        <p:nvSpPr>
          <p:cNvPr id="3" name="Content Placeholder 2"/>
          <p:cNvSpPr>
            <a:spLocks noGrp="1"/>
          </p:cNvSpPr>
          <p:nvPr>
            <p:ph idx="1"/>
          </p:nvPr>
        </p:nvSpPr>
        <p:spPr>
          <a:xfrm>
            <a:off x="677788" y="1249618"/>
            <a:ext cx="7720623" cy="4405596"/>
          </a:xfrm>
        </p:spPr>
        <p:txBody>
          <a:bodyPr>
            <a:normAutofit lnSpcReduction="10000"/>
          </a:bodyPr>
          <a:lstStyle/>
          <a:p>
            <a:r>
              <a:rPr lang="en-US" dirty="0" smtClean="0"/>
              <a:t>Definition-</a:t>
            </a:r>
            <a:r>
              <a:rPr lang="en-US" i="1" dirty="0" smtClean="0"/>
              <a:t>Extracellular infiltration of </a:t>
            </a:r>
            <a:r>
              <a:rPr lang="en-US" i="1" dirty="0" err="1" smtClean="0"/>
              <a:t>amyloid</a:t>
            </a:r>
            <a:r>
              <a:rPr lang="en-US" i="1" dirty="0" smtClean="0"/>
              <a:t> fibrils originating from different precursor proteins that self-assemble with highly ordered but abnormal cross-beta sheet confirmation</a:t>
            </a:r>
          </a:p>
          <a:p>
            <a:r>
              <a:rPr lang="en-CA" dirty="0" smtClean="0">
                <a:solidFill>
                  <a:srgbClr val="000000"/>
                </a:solidFill>
                <a:cs typeface="Calibri"/>
              </a:rPr>
              <a:t>The hallmark of these diseases </a:t>
            </a:r>
            <a:r>
              <a:rPr lang="en-CA" dirty="0" smtClean="0">
                <a:solidFill>
                  <a:srgbClr val="000000"/>
                </a:solidFill>
                <a:cs typeface="Calibri"/>
              </a:rPr>
              <a:t>are </a:t>
            </a:r>
            <a:r>
              <a:rPr lang="en-CA" dirty="0" smtClean="0">
                <a:solidFill>
                  <a:srgbClr val="000000"/>
                </a:solidFill>
                <a:cs typeface="Calibri"/>
              </a:rPr>
              <a:t>the</a:t>
            </a:r>
            <a:r>
              <a:rPr lang="en-CA" dirty="0" smtClean="0">
                <a:solidFill>
                  <a:srgbClr val="000000"/>
                </a:solidFill>
                <a:latin typeface="Times New Roman"/>
              </a:rPr>
              <a:t/>
            </a:r>
            <a:br>
              <a:rPr lang="en-CA" dirty="0" smtClean="0">
                <a:solidFill>
                  <a:srgbClr val="000000"/>
                </a:solidFill>
                <a:latin typeface="Times New Roman"/>
              </a:rPr>
            </a:br>
            <a:r>
              <a:rPr lang="en-CA" dirty="0" smtClean="0">
                <a:solidFill>
                  <a:srgbClr val="000000"/>
                </a:solidFill>
                <a:cs typeface="Calibri"/>
              </a:rPr>
              <a:t>	aggregation and deposition </a:t>
            </a:r>
            <a:r>
              <a:rPr lang="en-CA" dirty="0" smtClean="0">
                <a:solidFill>
                  <a:srgbClr val="000000"/>
                </a:solidFill>
                <a:cs typeface="Calibri"/>
              </a:rPr>
              <a:t>of             </a:t>
            </a:r>
            <a:r>
              <a:rPr lang="en-CA" b="1" dirty="0" err="1" smtClean="0">
                <a:solidFill>
                  <a:srgbClr val="C00000"/>
                </a:solidFill>
                <a:latin typeface="Calibri Bold"/>
                <a:cs typeface="Calibri Bold"/>
              </a:rPr>
              <a:t>misfolded</a:t>
            </a:r>
            <a:r>
              <a:rPr lang="en-CA" b="1" dirty="0" smtClean="0">
                <a:solidFill>
                  <a:srgbClr val="C00000"/>
                </a:solidFill>
                <a:latin typeface="Calibri Bold"/>
                <a:cs typeface="Calibri Bold"/>
              </a:rPr>
              <a:t> protein </a:t>
            </a:r>
            <a:r>
              <a:rPr lang="en-CA" dirty="0" smtClean="0">
                <a:solidFill>
                  <a:srgbClr val="000000"/>
                </a:solidFill>
                <a:cs typeface="Calibri"/>
              </a:rPr>
              <a:t>as insoluble </a:t>
            </a:r>
            <a:r>
              <a:rPr lang="en-CA" dirty="0" err="1" smtClean="0">
                <a:solidFill>
                  <a:srgbClr val="000000"/>
                </a:solidFill>
                <a:cs typeface="Calibri"/>
              </a:rPr>
              <a:t>amyloid</a:t>
            </a:r>
            <a:r>
              <a:rPr lang="en-CA" dirty="0" smtClean="0">
                <a:solidFill>
                  <a:srgbClr val="000000"/>
                </a:solidFill>
                <a:cs typeface="Calibri"/>
              </a:rPr>
              <a:t> fibrils.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ATTR AMYLOIDOSIS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Mutation in TTR gene</a:t>
            </a:r>
          </a:p>
          <a:p>
            <a:r>
              <a:rPr lang="en-US" dirty="0" smtClean="0"/>
              <a:t>AD</a:t>
            </a:r>
          </a:p>
          <a:p>
            <a:r>
              <a:rPr lang="en-US" dirty="0" smtClean="0"/>
              <a:t>Predominant cardiac involvement in patients who carry p(Val1221le) and p(Leu111met)mutation</a:t>
            </a:r>
          </a:p>
          <a:p>
            <a:pPr>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Bone </a:t>
            </a:r>
            <a:r>
              <a:rPr lang="en-US" dirty="0" err="1" smtClean="0"/>
              <a:t>scintigraphy</a:t>
            </a:r>
            <a:r>
              <a:rPr lang="en-US" dirty="0" smtClean="0"/>
              <a:t> enables the diagnosis of cardiac ATTR </a:t>
            </a:r>
            <a:r>
              <a:rPr lang="en-US" dirty="0" err="1" smtClean="0"/>
              <a:t>amyloidosis</a:t>
            </a:r>
            <a:r>
              <a:rPr lang="en-US" dirty="0" smtClean="0"/>
              <a:t> without a biopsy</a:t>
            </a:r>
          </a:p>
          <a:p>
            <a:r>
              <a:rPr lang="en-US" dirty="0" smtClean="0"/>
              <a:t>Combined findings of grade 2 or 3 myocardial radiotracer uptake on bone </a:t>
            </a:r>
            <a:r>
              <a:rPr lang="en-US" dirty="0" err="1" smtClean="0"/>
              <a:t>scintigraphy</a:t>
            </a:r>
            <a:r>
              <a:rPr lang="en-US" dirty="0" smtClean="0"/>
              <a:t> and absence of a monoclonal protein in serum or urine result in a specificity and positive predictive value for cardiac ATTR </a:t>
            </a:r>
            <a:r>
              <a:rPr lang="en-US" dirty="0" err="1" smtClean="0"/>
              <a:t>amyloidsis</a:t>
            </a:r>
            <a:r>
              <a:rPr lang="en-US" dirty="0" smtClean="0"/>
              <a:t> of 100%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Echo shows a greater wall thickness and lower mortality in ATTR than in AL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Diuretics in pt with HF</a:t>
            </a:r>
          </a:p>
          <a:p>
            <a:r>
              <a:rPr lang="en-US" dirty="0" err="1" smtClean="0"/>
              <a:t>Digoxin,ACEI,ARBs,betablockers</a:t>
            </a:r>
            <a:r>
              <a:rPr lang="en-US" dirty="0" smtClean="0"/>
              <a:t> must be avoided</a:t>
            </a:r>
          </a:p>
          <a:p>
            <a:r>
              <a:rPr lang="en-US" dirty="0" smtClean="0"/>
              <a:t>ICDs and PPIs must be considered</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Liver transplantation can be considered </a:t>
            </a:r>
            <a:r>
              <a:rPr lang="en-US" dirty="0" err="1" smtClean="0"/>
              <a:t>bcoz</a:t>
            </a:r>
            <a:r>
              <a:rPr lang="en-US" dirty="0" smtClean="0"/>
              <a:t> 95% of TTR protein is produced by the liver.</a:t>
            </a:r>
          </a:p>
          <a:p>
            <a:r>
              <a:rPr lang="en-US" dirty="0" smtClean="0"/>
              <a:t>Combined heart and liver </a:t>
            </a:r>
            <a:r>
              <a:rPr lang="en-US" dirty="0" err="1" smtClean="0"/>
              <a:t>transplation</a:t>
            </a:r>
            <a:r>
              <a:rPr lang="en-US" dirty="0" smtClean="0"/>
              <a:t> is occasionally indicated for advanced disease</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3" name="TextBox 2"/>
          <p:cNvSpPr txBox="1"/>
          <p:nvPr/>
        </p:nvSpPr>
        <p:spPr>
          <a:xfrm>
            <a:off x="317500" y="876300"/>
            <a:ext cx="8826500" cy="508000"/>
          </a:xfrm>
          <a:prstGeom prst="rect">
            <a:avLst/>
          </a:prstGeom>
          <a:noFill/>
        </p:spPr>
        <p:txBody>
          <a:bodyPr vert="horz" wrap="none" lIns="0" tIns="0" rIns="0" bIns="0" rtlCol="0">
            <a:spAutoFit/>
          </a:bodyPr>
          <a:lstStyle/>
          <a:p>
            <a:pPr>
              <a:lnSpc>
                <a:spcPts val="3220"/>
              </a:lnSpc>
            </a:pPr>
            <a:r>
              <a:rPr lang="en-CA" sz="2795" smtClean="0">
                <a:solidFill>
                  <a:srgbClr val="000000"/>
                </a:solidFill>
                <a:latin typeface="Calibri"/>
                <a:cs typeface="Calibri"/>
              </a:rPr>
              <a:t>Emerging Therapies for Transthyretin Cardiac Amyloidosis</a:t>
            </a:r>
          </a:p>
          <a:p>
            <a:pPr>
              <a:lnSpc>
                <a:spcPts val="3220"/>
              </a:lnSpc>
            </a:pPr>
            <a:endParaRPr lang="en-CA" sz="2795">
              <a:solidFill>
                <a:srgbClr val="00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4"/>
          <p:cNvPicPr preferRelativeResize="0"/>
          <p:nvPr/>
        </p:nvPicPr>
        <p:blipFill rotWithShape="1">
          <a:blip r:embed="rId2">
            <a:alphaModFix/>
          </a:blip>
          <a:srcRect/>
          <a:stretch/>
        </p:blipFill>
        <p:spPr>
          <a:xfrm>
            <a:off x="-96992" y="-932646"/>
            <a:ext cx="9144000" cy="7943045"/>
          </a:xfrm>
          <a:prstGeom prst="rect">
            <a:avLst/>
          </a:prstGeom>
          <a:noFill/>
          <a:ln>
            <a:noFill/>
          </a:ln>
        </p:spPr>
      </p:pic>
      <p:sp>
        <p:nvSpPr>
          <p:cNvPr id="101" name="Google Shape;101;p4"/>
          <p:cNvSpPr txBox="1"/>
          <p:nvPr/>
        </p:nvSpPr>
        <p:spPr>
          <a:xfrm>
            <a:off x="1460500" y="139700"/>
            <a:ext cx="7683600" cy="3429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CA" sz="1800" b="0" i="0" u="none" strike="noStrike" cap="none">
                <a:solidFill>
                  <a:srgbClr val="000000"/>
                </a:solidFill>
                <a:latin typeface="Calibri"/>
                <a:ea typeface="Calibri"/>
                <a:cs typeface="Calibri"/>
                <a:sym typeface="Calibri"/>
              </a:rPr>
              <a:t>Emerging Therapies for Transthyretin Cardiac Amyloidosis</a:t>
            </a:r>
            <a:endParaRPr/>
          </a:p>
          <a:p>
            <a:pPr marL="0" marR="0" lvl="0" indent="0" algn="l" rtl="0">
              <a:lnSpc>
                <a:spcPct val="9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9E208-B1D1-2865-E6E5-D5B6B4F9FEFA}"/>
              </a:ext>
            </a:extLst>
          </p:cNvPr>
          <p:cNvSpPr>
            <a:spLocks noGrp="1"/>
          </p:cNvSpPr>
          <p:nvPr>
            <p:ph type="title"/>
          </p:nvPr>
        </p:nvSpPr>
        <p:spPr/>
        <p:txBody>
          <a:bodyPr>
            <a:normAutofit fontScale="90000"/>
          </a:bodyPr>
          <a:lstStyle/>
          <a:p>
            <a:r>
              <a:rPr lang="en-IN" dirty="0"/>
              <a:t>Amyloidosis and cardiac transplantation</a:t>
            </a:r>
            <a:endParaRPr lang="en-US" dirty="0"/>
          </a:p>
        </p:txBody>
      </p:sp>
      <p:sp>
        <p:nvSpPr>
          <p:cNvPr id="3" name="Content Placeholder 2">
            <a:extLst>
              <a:ext uri="{FF2B5EF4-FFF2-40B4-BE49-F238E27FC236}">
                <a16:creationId xmlns:a16="http://schemas.microsoft.com/office/drawing/2014/main" xmlns="" id="{D15E885F-9D83-6D81-C2DA-148C99BDC23A}"/>
              </a:ext>
            </a:extLst>
          </p:cNvPr>
          <p:cNvSpPr>
            <a:spLocks noGrp="1"/>
          </p:cNvSpPr>
          <p:nvPr>
            <p:ph idx="1"/>
          </p:nvPr>
        </p:nvSpPr>
        <p:spPr/>
        <p:txBody>
          <a:bodyPr>
            <a:normAutofit lnSpcReduction="10000"/>
          </a:bodyPr>
          <a:lstStyle/>
          <a:p>
            <a:r>
              <a:rPr lang="en-IN" b="0" i="0" u="none" strike="noStrike" dirty="0">
                <a:solidFill>
                  <a:srgbClr val="333333"/>
                </a:solidFill>
                <a:effectLst/>
                <a:latin typeface="Roboto" panose="020F0502020204030204" pitchFamily="34" charset="0"/>
              </a:rPr>
              <a:t>Although cardiac transplantation has been performed for patients with end-stage cardiac amyloidosis for decades, only in recent years has it garnered widespread acceptance</a:t>
            </a:r>
          </a:p>
          <a:p>
            <a:r>
              <a:rPr lang="en-IN" b="0" i="0" u="none" strike="noStrike" dirty="0">
                <a:solidFill>
                  <a:srgbClr val="333333"/>
                </a:solidFill>
                <a:effectLst/>
                <a:latin typeface="Roboto" panose="020F0502020204030204" pitchFamily="34" charset="0"/>
              </a:rPr>
              <a:t>Cardiac transplantation for amyloidosis was once considered contraindicated owing to unacceptably high morbidity/mortality rates.</a:t>
            </a:r>
            <a:endParaRPr lang="en-US" dirty="0"/>
          </a:p>
        </p:txBody>
      </p:sp>
    </p:spTree>
    <p:extLst>
      <p:ext uri="{BB962C8B-B14F-4D97-AF65-F5344CB8AC3E}">
        <p14:creationId xmlns:p14="http://schemas.microsoft.com/office/powerpoint/2010/main" xmlns="" val="37819720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F70D16-C3B3-62C6-6ED8-E5A78DDFA7A4}"/>
              </a:ext>
            </a:extLst>
          </p:cNvPr>
          <p:cNvSpPr>
            <a:spLocks noGrp="1"/>
          </p:cNvSpPr>
          <p:nvPr>
            <p:ph type="title"/>
          </p:nvPr>
        </p:nvSpPr>
        <p:spPr/>
        <p:txBody>
          <a:bodyPr>
            <a:normAutofit fontScale="90000"/>
          </a:bodyPr>
          <a:lstStyle/>
          <a:p>
            <a:r>
              <a:rPr lang="en-IN" b="1" i="0" u="none" strike="noStrike" dirty="0">
                <a:solidFill>
                  <a:srgbClr val="000000"/>
                </a:solidFill>
                <a:effectLst/>
                <a:latin typeface="Roboto" panose="02000000000000000000" pitchFamily="2" charset="0"/>
              </a:rPr>
              <a:t>Evolution of Transplant Outcomes</a:t>
            </a:r>
            <a:br>
              <a:rPr lang="en-IN" b="1" i="0" u="none" strike="noStrike" dirty="0">
                <a:solidFill>
                  <a:srgbClr val="000000"/>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xmlns="" id="{0D2EB45A-CD9E-1C94-8C16-79D9A1AE655C}"/>
              </a:ext>
            </a:extLst>
          </p:cNvPr>
          <p:cNvSpPr>
            <a:spLocks noGrp="1"/>
          </p:cNvSpPr>
          <p:nvPr>
            <p:ph idx="1"/>
          </p:nvPr>
        </p:nvSpPr>
        <p:spPr/>
        <p:txBody>
          <a:bodyPr>
            <a:normAutofit fontScale="70000" lnSpcReduction="20000"/>
          </a:bodyPr>
          <a:lstStyle/>
          <a:p>
            <a:r>
              <a:rPr lang="en-IN" b="0" i="0" u="none" strike="noStrike" dirty="0">
                <a:solidFill>
                  <a:srgbClr val="333333"/>
                </a:solidFill>
                <a:effectLst/>
                <a:latin typeface="Roboto" panose="02000000000000000000" pitchFamily="2" charset="0"/>
              </a:rPr>
              <a:t>In the 1980s and 1990s, cardiac transplant outcomes in amyloidosis were poor, with survival consistently worse than in the </a:t>
            </a:r>
            <a:r>
              <a:rPr lang="en-IN" b="0" i="0" u="none" strike="noStrike" dirty="0" err="1">
                <a:solidFill>
                  <a:srgbClr val="333333"/>
                </a:solidFill>
                <a:effectLst/>
                <a:latin typeface="Roboto" panose="02000000000000000000" pitchFamily="2" charset="0"/>
              </a:rPr>
              <a:t>nonamyloidosis</a:t>
            </a:r>
            <a:r>
              <a:rPr lang="en-IN" b="0" i="0" u="none" strike="noStrike" dirty="0">
                <a:solidFill>
                  <a:srgbClr val="333333"/>
                </a:solidFill>
                <a:effectLst/>
                <a:latin typeface="Roboto" panose="02000000000000000000" pitchFamily="2" charset="0"/>
              </a:rPr>
              <a:t> transplant population </a:t>
            </a:r>
          </a:p>
          <a:p>
            <a:r>
              <a:rPr lang="en-IN" dirty="0">
                <a:solidFill>
                  <a:srgbClr val="333333"/>
                </a:solidFill>
                <a:latin typeface="Roboto" panose="02000000000000000000" pitchFamily="2" charset="0"/>
              </a:rPr>
              <a:t>Factors —&gt;</a:t>
            </a:r>
            <a:endParaRPr lang="en-IN" b="0" i="0" u="none" strike="noStrike" dirty="0">
              <a:solidFill>
                <a:srgbClr val="333333"/>
              </a:solidFill>
              <a:effectLst/>
              <a:latin typeface="Roboto" panose="02000000000000000000" pitchFamily="2" charset="0"/>
            </a:endParaRPr>
          </a:p>
          <a:p>
            <a:r>
              <a:rPr lang="en-IN" dirty="0">
                <a:solidFill>
                  <a:srgbClr val="333333"/>
                </a:solidFill>
                <a:effectLst/>
              </a:rPr>
              <a:t>Most transplantations were for light chain (AL) amyloidosis, which has a higher risk of recurrent amyloid deposition in the transplanted heart.</a:t>
            </a:r>
          </a:p>
          <a:p>
            <a:r>
              <a:rPr lang="en-IN" dirty="0">
                <a:solidFill>
                  <a:srgbClr val="333333"/>
                </a:solidFill>
                <a:effectLst/>
              </a:rPr>
              <a:t>Patients were often transplanted with significant </a:t>
            </a:r>
            <a:r>
              <a:rPr lang="en-IN" dirty="0" err="1">
                <a:solidFill>
                  <a:srgbClr val="333333"/>
                </a:solidFill>
                <a:effectLst/>
              </a:rPr>
              <a:t>extracardiac</a:t>
            </a:r>
            <a:r>
              <a:rPr lang="en-IN" dirty="0">
                <a:solidFill>
                  <a:srgbClr val="333333"/>
                </a:solidFill>
                <a:effectLst/>
              </a:rPr>
              <a:t> organ involvement, and would often die from complications of </a:t>
            </a:r>
            <a:r>
              <a:rPr lang="en-IN" dirty="0" err="1">
                <a:solidFill>
                  <a:srgbClr val="333333"/>
                </a:solidFill>
                <a:effectLst/>
              </a:rPr>
              <a:t>multiorgan</a:t>
            </a:r>
            <a:r>
              <a:rPr lang="en-IN" dirty="0">
                <a:solidFill>
                  <a:srgbClr val="333333"/>
                </a:solidFill>
                <a:effectLst/>
              </a:rPr>
              <a:t> disease.</a:t>
            </a:r>
          </a:p>
          <a:p>
            <a:r>
              <a:rPr lang="en-IN" dirty="0">
                <a:solidFill>
                  <a:srgbClr val="333333"/>
                </a:solidFill>
                <a:effectLst/>
              </a:rPr>
              <a:t>Chemotherapy options were very limited, typically to </a:t>
            </a:r>
            <a:r>
              <a:rPr lang="en-IN" dirty="0" err="1">
                <a:solidFill>
                  <a:srgbClr val="333333"/>
                </a:solidFill>
                <a:effectLst/>
              </a:rPr>
              <a:t>alkylator</a:t>
            </a:r>
            <a:r>
              <a:rPr lang="en-IN" dirty="0">
                <a:solidFill>
                  <a:srgbClr val="333333"/>
                </a:solidFill>
                <a:effectLst/>
              </a:rPr>
              <a:t>/steroid combinations. Most patients were unable to achieve good long-term pathologic light chain control, and progressive amyloidosis in the transplanted heart (or in other vital organs) was common.</a:t>
            </a:r>
          </a:p>
          <a:p>
            <a:endParaRPr lang="en-US" dirty="0"/>
          </a:p>
        </p:txBody>
      </p:sp>
    </p:spTree>
    <p:extLst>
      <p:ext uri="{BB962C8B-B14F-4D97-AF65-F5344CB8AC3E}">
        <p14:creationId xmlns:p14="http://schemas.microsoft.com/office/powerpoint/2010/main" xmlns="" val="28641408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3C368D-331A-7C86-7C1D-759E36B137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218C0F0-21D6-88DB-0A33-A74F5E4AB84E}"/>
              </a:ext>
            </a:extLst>
          </p:cNvPr>
          <p:cNvSpPr>
            <a:spLocks noGrp="1"/>
          </p:cNvSpPr>
          <p:nvPr>
            <p:ph idx="1"/>
          </p:nvPr>
        </p:nvSpPr>
        <p:spPr/>
        <p:txBody>
          <a:bodyPr>
            <a:normAutofit fontScale="85000" lnSpcReduction="20000"/>
          </a:bodyPr>
          <a:lstStyle/>
          <a:p>
            <a:r>
              <a:rPr lang="en-IN" b="0" i="0" u="none" strike="noStrike" dirty="0" smtClean="0">
                <a:solidFill>
                  <a:srgbClr val="333333"/>
                </a:solidFill>
                <a:effectLst/>
                <a:latin typeface="Roboto" panose="02000000000000000000" pitchFamily="2" charset="0"/>
              </a:rPr>
              <a:t>The </a:t>
            </a:r>
            <a:r>
              <a:rPr lang="en-IN" b="0" i="0" u="none" strike="noStrike" dirty="0">
                <a:solidFill>
                  <a:srgbClr val="333333"/>
                </a:solidFill>
                <a:effectLst/>
                <a:latin typeface="Roboto" panose="02000000000000000000" pitchFamily="2" charset="0"/>
              </a:rPr>
              <a:t>landscape evolved considerably in the late 2000s, with 2007-2008 often regarded as a cutoff between an older “era 1” and a newer “era 2” based on 2 factors:</a:t>
            </a:r>
          </a:p>
          <a:p>
            <a:r>
              <a:rPr lang="en-IN" dirty="0">
                <a:effectLst/>
              </a:rPr>
              <a:t>•</a:t>
            </a:r>
            <a:r>
              <a:rPr lang="en-IN" dirty="0">
                <a:solidFill>
                  <a:srgbClr val="333333"/>
                </a:solidFill>
                <a:effectLst/>
              </a:rPr>
              <a:t>Availability of new chemotherapy options for light chain control in AL amyloidosis, including </a:t>
            </a:r>
            <a:r>
              <a:rPr lang="en-IN" dirty="0" err="1">
                <a:solidFill>
                  <a:srgbClr val="333333"/>
                </a:solidFill>
                <a:effectLst/>
              </a:rPr>
              <a:t>bortezomib</a:t>
            </a:r>
            <a:r>
              <a:rPr lang="en-IN" dirty="0">
                <a:solidFill>
                  <a:srgbClr val="333333"/>
                </a:solidFill>
                <a:effectLst/>
              </a:rPr>
              <a:t> and </a:t>
            </a:r>
            <a:r>
              <a:rPr lang="en-IN" dirty="0" err="1">
                <a:solidFill>
                  <a:srgbClr val="333333"/>
                </a:solidFill>
                <a:effectLst/>
              </a:rPr>
              <a:t>lenalidomide</a:t>
            </a:r>
            <a:r>
              <a:rPr lang="en-IN" dirty="0">
                <a:solidFill>
                  <a:srgbClr val="333333"/>
                </a:solidFill>
                <a:effectLst/>
              </a:rPr>
              <a:t>.</a:t>
            </a:r>
          </a:p>
          <a:p>
            <a:r>
              <a:rPr lang="en-IN" dirty="0">
                <a:effectLst/>
              </a:rPr>
              <a:t>•</a:t>
            </a:r>
            <a:r>
              <a:rPr lang="en-IN" dirty="0">
                <a:solidFill>
                  <a:srgbClr val="333333"/>
                </a:solidFill>
                <a:effectLst/>
              </a:rPr>
              <a:t>Publication of a protocol </a:t>
            </a:r>
            <a:r>
              <a:rPr lang="en-IN" dirty="0" err="1">
                <a:solidFill>
                  <a:srgbClr val="333333"/>
                </a:solidFill>
                <a:effectLst/>
              </a:rPr>
              <a:t>emphasizing</a:t>
            </a:r>
            <a:r>
              <a:rPr lang="en-IN" dirty="0">
                <a:solidFill>
                  <a:srgbClr val="333333"/>
                </a:solidFill>
                <a:effectLst/>
              </a:rPr>
              <a:t> both extensive pre-transplantation screening for </a:t>
            </a:r>
            <a:r>
              <a:rPr lang="en-IN" dirty="0" err="1">
                <a:solidFill>
                  <a:srgbClr val="333333"/>
                </a:solidFill>
                <a:effectLst/>
              </a:rPr>
              <a:t>extracardiac</a:t>
            </a:r>
            <a:r>
              <a:rPr lang="en-IN" dirty="0">
                <a:solidFill>
                  <a:srgbClr val="333333"/>
                </a:solidFill>
                <a:effectLst/>
              </a:rPr>
              <a:t> organ involvement and aggressive post-transplantation plasma cell–directed therapy, typically including autologous stem cell transplantation (ASCT)</a:t>
            </a:r>
          </a:p>
          <a:p>
            <a:endParaRPr lang="en-US" dirty="0"/>
          </a:p>
        </p:txBody>
      </p:sp>
    </p:spTree>
    <p:extLst>
      <p:ext uri="{BB962C8B-B14F-4D97-AF65-F5344CB8AC3E}">
        <p14:creationId xmlns:p14="http://schemas.microsoft.com/office/powerpoint/2010/main" xmlns="" val="203559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3558"/>
            <a:ext cx="8229600" cy="5802606"/>
          </a:xfrm>
        </p:spPr>
        <p:txBody>
          <a:bodyPr/>
          <a:lstStyle/>
          <a:p>
            <a:r>
              <a:rPr lang="en-US" dirty="0" err="1" smtClean="0"/>
              <a:t>Amyloidogenic</a:t>
            </a:r>
            <a:r>
              <a:rPr lang="en-US" dirty="0" smtClean="0"/>
              <a:t> protein can be</a:t>
            </a:r>
          </a:p>
          <a:p>
            <a:pPr>
              <a:buNone/>
            </a:pPr>
            <a:r>
              <a:rPr lang="en-US" dirty="0" smtClean="0"/>
              <a:t>                  -abnormal(AL </a:t>
            </a:r>
            <a:r>
              <a:rPr lang="en-US" dirty="0" err="1" smtClean="0"/>
              <a:t>amyloidosis</a:t>
            </a:r>
            <a:r>
              <a:rPr lang="en-US" dirty="0" smtClean="0"/>
              <a:t>)</a:t>
            </a:r>
          </a:p>
          <a:p>
            <a:pPr>
              <a:buNone/>
            </a:pPr>
            <a:r>
              <a:rPr lang="en-US" dirty="0"/>
              <a:t> </a:t>
            </a:r>
            <a:r>
              <a:rPr lang="en-US" dirty="0" smtClean="0"/>
              <a:t>                 -normal( reactive AA systemic </a:t>
            </a:r>
            <a:r>
              <a:rPr lang="en-US" dirty="0" err="1" smtClean="0"/>
              <a:t>amyloidosis</a:t>
            </a:r>
            <a:r>
              <a:rPr lang="en-US" dirty="0" smtClean="0"/>
              <a:t>, WT TTR </a:t>
            </a:r>
            <a:r>
              <a:rPr lang="en-US" dirty="0" err="1" smtClean="0"/>
              <a:t>amyloidosis</a:t>
            </a:r>
            <a:r>
              <a:rPr lang="en-US" dirty="0" smtClean="0"/>
              <a:t>)</a:t>
            </a:r>
          </a:p>
          <a:p>
            <a:pPr>
              <a:buNone/>
            </a:pPr>
            <a:r>
              <a:rPr lang="en-US" dirty="0"/>
              <a:t> </a:t>
            </a:r>
            <a:r>
              <a:rPr lang="en-US" dirty="0" smtClean="0"/>
              <a:t>                   -normal but abundantly produced for </a:t>
            </a:r>
            <a:r>
              <a:rPr lang="en-US" dirty="0" err="1" smtClean="0"/>
              <a:t>prolongrd</a:t>
            </a:r>
            <a:r>
              <a:rPr lang="en-US" dirty="0" smtClean="0"/>
              <a:t> times(beta 2 </a:t>
            </a:r>
            <a:r>
              <a:rPr lang="en-US" dirty="0" err="1" smtClean="0"/>
              <a:t>microglobulin</a:t>
            </a:r>
            <a:r>
              <a:rPr lang="en-US" dirty="0" smtClean="0"/>
              <a:t> dialysis related </a:t>
            </a:r>
            <a:r>
              <a:rPr lang="en-US" dirty="0" err="1" smtClean="0"/>
              <a:t>amyloidosis</a:t>
            </a:r>
            <a:r>
              <a:rPr lang="en-US" dirty="0" smtClean="0"/>
              <a:t>)</a:t>
            </a:r>
          </a:p>
          <a:p>
            <a:pPr>
              <a:buNone/>
            </a:pPr>
            <a:endParaRPr lang="en-US" dirty="0"/>
          </a:p>
        </p:txBody>
      </p:sp>
      <p:sp>
        <p:nvSpPr>
          <p:cNvPr id="4" name="Right Arrow 3"/>
          <p:cNvSpPr/>
          <p:nvPr/>
        </p:nvSpPr>
        <p:spPr>
          <a:xfrm>
            <a:off x="5922500" y="4881490"/>
            <a:ext cx="365759" cy="211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F17345-E79C-6994-695C-F613170966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FF25025-4941-AF9D-A3AE-3F481D34C84E}"/>
              </a:ext>
            </a:extLst>
          </p:cNvPr>
          <p:cNvSpPr>
            <a:spLocks noGrp="1"/>
          </p:cNvSpPr>
          <p:nvPr>
            <p:ph idx="1"/>
          </p:nvPr>
        </p:nvSpPr>
        <p:spPr/>
        <p:txBody>
          <a:bodyPr>
            <a:normAutofit fontScale="92500" lnSpcReduction="10000"/>
          </a:bodyPr>
          <a:lstStyle/>
          <a:p>
            <a:r>
              <a:rPr lang="en-IN" b="0" i="0" u="none" strike="noStrike" dirty="0">
                <a:solidFill>
                  <a:srgbClr val="333333"/>
                </a:solidFill>
                <a:effectLst/>
                <a:latin typeface="Roboto" panose="02000000000000000000" pitchFamily="2" charset="0"/>
              </a:rPr>
              <a:t>By the 2010s, 2 factors led to further improvements in outcomes:</a:t>
            </a:r>
          </a:p>
          <a:p>
            <a:r>
              <a:rPr lang="en-IN" dirty="0">
                <a:effectLst/>
              </a:rPr>
              <a:t>•</a:t>
            </a:r>
            <a:r>
              <a:rPr lang="en-IN" dirty="0">
                <a:solidFill>
                  <a:srgbClr val="333333"/>
                </a:solidFill>
                <a:effectLst/>
              </a:rPr>
              <a:t>Increased diagnosis of </a:t>
            </a:r>
            <a:r>
              <a:rPr lang="en-IN" dirty="0" err="1">
                <a:solidFill>
                  <a:srgbClr val="333333"/>
                </a:solidFill>
                <a:effectLst/>
              </a:rPr>
              <a:t>transthyretin</a:t>
            </a:r>
            <a:r>
              <a:rPr lang="en-IN" dirty="0">
                <a:solidFill>
                  <a:srgbClr val="333333"/>
                </a:solidFill>
                <a:effectLst/>
              </a:rPr>
              <a:t> (ATTR) amyloidosis, driven by the ability to make a noninvasive diagnosis with the use of bone scintigraphy and by newly approved therapeutic options (</a:t>
            </a:r>
            <a:r>
              <a:rPr lang="en-IN" dirty="0" err="1">
                <a:solidFill>
                  <a:srgbClr val="333333"/>
                </a:solidFill>
                <a:effectLst/>
              </a:rPr>
              <a:t>tafamidis</a:t>
            </a:r>
            <a:r>
              <a:rPr lang="en-IN" dirty="0">
                <a:solidFill>
                  <a:srgbClr val="333333"/>
                </a:solidFill>
                <a:effectLst/>
              </a:rPr>
              <a:t>, </a:t>
            </a:r>
            <a:r>
              <a:rPr lang="en-IN" dirty="0" err="1">
                <a:solidFill>
                  <a:srgbClr val="333333"/>
                </a:solidFill>
                <a:effectLst/>
              </a:rPr>
              <a:t>patisiran</a:t>
            </a:r>
            <a:r>
              <a:rPr lang="en-IN" dirty="0">
                <a:solidFill>
                  <a:srgbClr val="333333"/>
                </a:solidFill>
                <a:effectLst/>
              </a:rPr>
              <a:t>, </a:t>
            </a:r>
            <a:r>
              <a:rPr lang="en-IN" dirty="0" err="1">
                <a:solidFill>
                  <a:srgbClr val="333333"/>
                </a:solidFill>
                <a:effectLst/>
              </a:rPr>
              <a:t>inotersen</a:t>
            </a:r>
            <a:r>
              <a:rPr lang="en-IN" dirty="0">
                <a:solidFill>
                  <a:srgbClr val="333333"/>
                </a:solidFill>
                <a:effectLst/>
              </a:rPr>
              <a:t>).</a:t>
            </a:r>
          </a:p>
          <a:p>
            <a:r>
              <a:rPr lang="en-IN" dirty="0">
                <a:effectLst/>
              </a:rPr>
              <a:t>•</a:t>
            </a:r>
            <a:r>
              <a:rPr lang="en-IN" dirty="0">
                <a:solidFill>
                  <a:srgbClr val="333333"/>
                </a:solidFill>
                <a:effectLst/>
              </a:rPr>
              <a:t>Rapidly expanding options for plasma cell–directed therapies in AL amyloidosis (eg, </a:t>
            </a:r>
            <a:r>
              <a:rPr lang="en-IN" dirty="0" err="1">
                <a:solidFill>
                  <a:srgbClr val="333333"/>
                </a:solidFill>
                <a:effectLst/>
              </a:rPr>
              <a:t>daratumumab</a:t>
            </a:r>
            <a:r>
              <a:rPr lang="en-IN" dirty="0">
                <a:solidFill>
                  <a:srgbClr val="333333"/>
                </a:solidFill>
                <a:effectLst/>
              </a:rPr>
              <a:t>).</a:t>
            </a:r>
          </a:p>
          <a:p>
            <a:endParaRPr lang="en-US" dirty="0"/>
          </a:p>
        </p:txBody>
      </p:sp>
    </p:spTree>
    <p:extLst>
      <p:ext uri="{BB962C8B-B14F-4D97-AF65-F5344CB8AC3E}">
        <p14:creationId xmlns:p14="http://schemas.microsoft.com/office/powerpoint/2010/main" xmlns="" val="34294008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5D34CD-F172-283E-7205-2EFD2214A889}"/>
              </a:ext>
            </a:extLst>
          </p:cNvPr>
          <p:cNvSpPr>
            <a:spLocks noGrp="1"/>
          </p:cNvSpPr>
          <p:nvPr>
            <p:ph type="title"/>
          </p:nvPr>
        </p:nvSpPr>
        <p:spPr/>
        <p:txBody>
          <a:bodyPr>
            <a:normAutofit fontScale="90000"/>
          </a:bodyPr>
          <a:lstStyle/>
          <a:p>
            <a:r>
              <a:rPr lang="en-IN" dirty="0"/>
              <a:t>Special considerations in amyloidosis</a:t>
            </a:r>
            <a:endParaRPr lang="en-US" dirty="0"/>
          </a:p>
        </p:txBody>
      </p:sp>
      <p:sp>
        <p:nvSpPr>
          <p:cNvPr id="3" name="Content Placeholder 2">
            <a:extLst>
              <a:ext uri="{FF2B5EF4-FFF2-40B4-BE49-F238E27FC236}">
                <a16:creationId xmlns:a16="http://schemas.microsoft.com/office/drawing/2014/main" xmlns="" id="{1F02C568-A3B4-0CD0-D943-3192215ACB71}"/>
              </a:ext>
            </a:extLst>
          </p:cNvPr>
          <p:cNvSpPr>
            <a:spLocks noGrp="1"/>
          </p:cNvSpPr>
          <p:nvPr>
            <p:ph idx="1"/>
          </p:nvPr>
        </p:nvSpPr>
        <p:spPr/>
        <p:txBody>
          <a:bodyPr>
            <a:normAutofit lnSpcReduction="10000"/>
          </a:bodyPr>
          <a:lstStyle/>
          <a:p>
            <a:r>
              <a:rPr lang="en-IN" b="0" i="0" u="none" strike="noStrike" dirty="0">
                <a:solidFill>
                  <a:srgbClr val="333333"/>
                </a:solidFill>
                <a:effectLst/>
                <a:latin typeface="Roboto" panose="02000000000000000000" pitchFamily="2" charset="0"/>
              </a:rPr>
              <a:t>largely depending on the amyloidosis subtype.</a:t>
            </a:r>
          </a:p>
          <a:p>
            <a:r>
              <a:rPr lang="en-IN" b="0" i="0" u="none" strike="noStrike" dirty="0">
                <a:solidFill>
                  <a:srgbClr val="333333"/>
                </a:solidFill>
                <a:effectLst/>
                <a:latin typeface="Roboto" panose="02000000000000000000" pitchFamily="2" charset="0"/>
              </a:rPr>
              <a:t>For wild-type ATTR amyloidosis (ATTR-wt), there are no additional considerations for most patients, given the lack of other vital organ involvement typical of the disease, although cardiac transplantation is not a realistic option for most patients due to advanced patient age.</a:t>
            </a:r>
            <a:endParaRPr lang="en-IN" dirty="0">
              <a:solidFill>
                <a:srgbClr val="333333"/>
              </a:solidFill>
              <a:latin typeface="Roboto" panose="02000000000000000000" pitchFamily="2" charset="0"/>
            </a:endParaRPr>
          </a:p>
          <a:p>
            <a:endParaRPr lang="en-US" dirty="0"/>
          </a:p>
        </p:txBody>
      </p:sp>
    </p:spTree>
    <p:extLst>
      <p:ext uri="{BB962C8B-B14F-4D97-AF65-F5344CB8AC3E}">
        <p14:creationId xmlns:p14="http://schemas.microsoft.com/office/powerpoint/2010/main" xmlns="" val="16621527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842F48-E7CE-3B00-46AF-BE20DB6774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5664827E-E360-F78E-95A4-1A5B46ADF6A1}"/>
              </a:ext>
            </a:extLst>
          </p:cNvPr>
          <p:cNvSpPr>
            <a:spLocks noGrp="1"/>
          </p:cNvSpPr>
          <p:nvPr>
            <p:ph idx="1"/>
          </p:nvPr>
        </p:nvSpPr>
        <p:spPr/>
        <p:txBody>
          <a:bodyPr>
            <a:normAutofit fontScale="55000" lnSpcReduction="20000"/>
          </a:bodyPr>
          <a:lstStyle/>
          <a:p>
            <a:r>
              <a:rPr lang="en-IN" b="0" i="0" u="none" strike="noStrike" dirty="0">
                <a:solidFill>
                  <a:srgbClr val="333333"/>
                </a:solidFill>
                <a:effectLst/>
                <a:latin typeface="Roboto" panose="02000000000000000000" pitchFamily="2" charset="0"/>
              </a:rPr>
              <a:t>In variant/hereditary ATTR amyloidosis (ATTR-v), the situation is more complex and varies markedly by genotype</a:t>
            </a:r>
            <a:r>
              <a:rPr lang="en-IN" b="0" i="0" u="none" strike="noStrike" dirty="0" smtClean="0">
                <a:solidFill>
                  <a:srgbClr val="333333"/>
                </a:solidFill>
                <a:effectLst/>
                <a:latin typeface="Roboto" panose="02000000000000000000" pitchFamily="2" charset="0"/>
              </a:rPr>
              <a:t>.</a:t>
            </a:r>
            <a:endParaRPr lang="en-IN" dirty="0">
              <a:solidFill>
                <a:srgbClr val="333333"/>
              </a:solidFill>
              <a:latin typeface="Roboto" panose="02000000000000000000" pitchFamily="2" charset="0"/>
            </a:endParaRPr>
          </a:p>
          <a:p>
            <a:r>
              <a:rPr lang="en-IN" b="0" i="0" u="none" strike="noStrike" dirty="0" smtClean="0">
                <a:solidFill>
                  <a:srgbClr val="333333"/>
                </a:solidFill>
                <a:effectLst/>
                <a:latin typeface="Roboto" panose="02000000000000000000" pitchFamily="2" charset="0"/>
              </a:rPr>
              <a:t> </a:t>
            </a:r>
            <a:r>
              <a:rPr lang="en-IN" b="0" i="0" u="none" strike="noStrike" dirty="0">
                <a:solidFill>
                  <a:srgbClr val="333333"/>
                </a:solidFill>
                <a:effectLst/>
                <a:latin typeface="Roboto" panose="02000000000000000000" pitchFamily="2" charset="0"/>
              </a:rPr>
              <a:t>For genotypes that cause a predominantly “mixed” phenotype of cardiomyopathy and neuropathy (eg, V30M, T60A), cardiac transplantation alone will not prevent a progressive disabling </a:t>
            </a:r>
            <a:r>
              <a:rPr lang="en-IN" b="0" i="0" u="none" strike="noStrike" dirty="0" err="1">
                <a:solidFill>
                  <a:srgbClr val="333333"/>
                </a:solidFill>
                <a:effectLst/>
                <a:latin typeface="Roboto" panose="02000000000000000000" pitchFamily="2" charset="0"/>
              </a:rPr>
              <a:t>polyneuropathy</a:t>
            </a:r>
            <a:r>
              <a:rPr lang="en-IN" b="0" i="0" u="none" strike="noStrike" dirty="0" smtClean="0">
                <a:solidFill>
                  <a:srgbClr val="333333"/>
                </a:solidFill>
                <a:effectLst/>
                <a:latin typeface="Roboto" panose="02000000000000000000" pitchFamily="2" charset="0"/>
              </a:rPr>
              <a:t>.</a:t>
            </a:r>
          </a:p>
          <a:p>
            <a:r>
              <a:rPr lang="en-IN" b="0" i="0" u="none" strike="noStrike" dirty="0" smtClean="0">
                <a:solidFill>
                  <a:srgbClr val="333333"/>
                </a:solidFill>
                <a:effectLst/>
                <a:latin typeface="Roboto" panose="02000000000000000000" pitchFamily="2" charset="0"/>
              </a:rPr>
              <a:t> </a:t>
            </a:r>
            <a:r>
              <a:rPr lang="en-IN" b="0" i="0" u="none" strike="noStrike" dirty="0">
                <a:solidFill>
                  <a:srgbClr val="333333"/>
                </a:solidFill>
                <a:effectLst/>
                <a:latin typeface="Roboto" panose="02000000000000000000" pitchFamily="2" charset="0"/>
              </a:rPr>
              <a:t>For those patients, concomitant liver transplantation can be considered, with the goal being the removal of the source of the variant </a:t>
            </a:r>
            <a:r>
              <a:rPr lang="en-IN" b="0" i="0" u="none" strike="noStrike" dirty="0" err="1">
                <a:solidFill>
                  <a:srgbClr val="333333"/>
                </a:solidFill>
                <a:effectLst/>
                <a:latin typeface="Roboto" panose="02000000000000000000" pitchFamily="2" charset="0"/>
              </a:rPr>
              <a:t>transthyretin</a:t>
            </a:r>
            <a:r>
              <a:rPr lang="en-IN" b="0" i="0" u="none" strike="noStrike" dirty="0">
                <a:solidFill>
                  <a:srgbClr val="333333"/>
                </a:solidFill>
                <a:effectLst/>
                <a:latin typeface="Roboto" panose="02000000000000000000" pitchFamily="2" charset="0"/>
              </a:rPr>
              <a:t> protein. </a:t>
            </a:r>
            <a:endParaRPr lang="en-IN" b="0" i="0" u="none" strike="noStrike" dirty="0" smtClean="0">
              <a:solidFill>
                <a:srgbClr val="333333"/>
              </a:solidFill>
              <a:effectLst/>
              <a:latin typeface="Roboto" panose="02000000000000000000" pitchFamily="2" charset="0"/>
            </a:endParaRPr>
          </a:p>
          <a:p>
            <a:r>
              <a:rPr lang="en-IN" b="0" i="0" u="none" strike="noStrike" dirty="0" smtClean="0">
                <a:solidFill>
                  <a:srgbClr val="333333"/>
                </a:solidFill>
                <a:effectLst/>
                <a:latin typeface="Roboto" panose="02000000000000000000" pitchFamily="2" charset="0"/>
              </a:rPr>
              <a:t>However</a:t>
            </a:r>
            <a:r>
              <a:rPr lang="en-IN" b="0" i="0" u="none" strike="noStrike" dirty="0">
                <a:solidFill>
                  <a:srgbClr val="333333"/>
                </a:solidFill>
                <a:effectLst/>
                <a:latin typeface="Roboto" panose="02000000000000000000" pitchFamily="2" charset="0"/>
              </a:rPr>
              <a:t>, in the present era of effective pharmacologic therapies (eg, </a:t>
            </a:r>
            <a:r>
              <a:rPr lang="en-IN" b="0" i="0" u="none" strike="noStrike" dirty="0" err="1">
                <a:solidFill>
                  <a:srgbClr val="333333"/>
                </a:solidFill>
                <a:effectLst/>
                <a:latin typeface="Roboto" panose="02000000000000000000" pitchFamily="2" charset="0"/>
              </a:rPr>
              <a:t>patisiran</a:t>
            </a:r>
            <a:r>
              <a:rPr lang="en-IN" b="0" i="0" u="none" strike="noStrike" dirty="0">
                <a:solidFill>
                  <a:srgbClr val="333333"/>
                </a:solidFill>
                <a:effectLst/>
                <a:latin typeface="Roboto" panose="02000000000000000000" pitchFamily="2" charset="0"/>
              </a:rPr>
              <a:t>, </a:t>
            </a:r>
            <a:r>
              <a:rPr lang="en-IN" b="0" i="0" u="none" strike="noStrike" dirty="0" err="1">
                <a:solidFill>
                  <a:srgbClr val="333333"/>
                </a:solidFill>
                <a:effectLst/>
                <a:latin typeface="Roboto" panose="02000000000000000000" pitchFamily="2" charset="0"/>
              </a:rPr>
              <a:t>inotersen</a:t>
            </a:r>
            <a:r>
              <a:rPr lang="en-IN" b="0" i="0" u="none" strike="noStrike" dirty="0">
                <a:solidFill>
                  <a:srgbClr val="333333"/>
                </a:solidFill>
                <a:effectLst/>
                <a:latin typeface="Roboto" panose="02000000000000000000" pitchFamily="2" charset="0"/>
              </a:rPr>
              <a:t>), it is unclear if liver transplantation is still needed—versus an alternative approach of cardiac transplantation plus pharmacologic therapy</a:t>
            </a:r>
            <a:r>
              <a:rPr lang="en-IN" b="0" i="0" u="none" strike="noStrike" dirty="0" smtClean="0">
                <a:solidFill>
                  <a:srgbClr val="333333"/>
                </a:solidFill>
                <a:effectLst/>
                <a:latin typeface="Roboto" panose="02000000000000000000" pitchFamily="2" charset="0"/>
              </a:rPr>
              <a:t>.</a:t>
            </a:r>
          </a:p>
          <a:p>
            <a:r>
              <a:rPr lang="en-IN" b="0" i="0" u="none" strike="noStrike" dirty="0" smtClean="0">
                <a:solidFill>
                  <a:srgbClr val="333333"/>
                </a:solidFill>
                <a:effectLst/>
                <a:latin typeface="Roboto" panose="02000000000000000000" pitchFamily="2" charset="0"/>
              </a:rPr>
              <a:t> </a:t>
            </a:r>
            <a:r>
              <a:rPr lang="en-IN" b="0" i="0" u="none" strike="noStrike" dirty="0">
                <a:solidFill>
                  <a:srgbClr val="333333"/>
                </a:solidFill>
                <a:effectLst/>
                <a:latin typeface="Roboto" panose="02000000000000000000" pitchFamily="2" charset="0"/>
              </a:rPr>
              <a:t>Before cardiac transplantation is performed in patients with mutations associated with mixed-phenotype disease, it is important to perform a thorough neurologic evaluation to exclude clinically significant neuropathy. </a:t>
            </a:r>
            <a:endParaRPr lang="en-IN" b="0" i="0" u="none" strike="noStrike" dirty="0" smtClean="0">
              <a:solidFill>
                <a:srgbClr val="333333"/>
              </a:solidFill>
              <a:effectLst/>
              <a:latin typeface="Roboto" panose="02000000000000000000" pitchFamily="2" charset="0"/>
            </a:endParaRPr>
          </a:p>
          <a:p>
            <a:r>
              <a:rPr lang="en-IN" b="0" i="0" u="none" strike="noStrike" dirty="0" smtClean="0">
                <a:solidFill>
                  <a:srgbClr val="333333"/>
                </a:solidFill>
                <a:effectLst/>
                <a:latin typeface="Roboto" panose="02000000000000000000" pitchFamily="2" charset="0"/>
              </a:rPr>
              <a:t>Further </a:t>
            </a:r>
            <a:r>
              <a:rPr lang="en-IN" b="0" i="0" u="none" strike="noStrike" dirty="0">
                <a:solidFill>
                  <a:srgbClr val="333333"/>
                </a:solidFill>
                <a:effectLst/>
                <a:latin typeface="Roboto" panose="02000000000000000000" pitchFamily="2" charset="0"/>
              </a:rPr>
              <a:t>evaluations may be needed for patients with mutations characterized by other organ involvement, such as gastrointestinal evaluation in patients with the T60A mutation</a:t>
            </a:r>
            <a:endParaRPr lang="en-US" dirty="0"/>
          </a:p>
        </p:txBody>
      </p:sp>
    </p:spTree>
    <p:extLst>
      <p:ext uri="{BB962C8B-B14F-4D97-AF65-F5344CB8AC3E}">
        <p14:creationId xmlns:p14="http://schemas.microsoft.com/office/powerpoint/2010/main" xmlns="" val="197970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8327BE-722F-606D-2844-6CFBACED91C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F2C0024E-7E37-E65C-27F9-557539BCDD9A}"/>
              </a:ext>
            </a:extLst>
          </p:cNvPr>
          <p:cNvSpPr>
            <a:spLocks noGrp="1"/>
          </p:cNvSpPr>
          <p:nvPr>
            <p:ph idx="1"/>
          </p:nvPr>
        </p:nvSpPr>
        <p:spPr/>
        <p:txBody>
          <a:bodyPr>
            <a:normAutofit fontScale="70000" lnSpcReduction="20000"/>
          </a:bodyPr>
          <a:lstStyle/>
          <a:p>
            <a:pPr>
              <a:buNone/>
            </a:pPr>
            <a:r>
              <a:rPr lang="en-IN" dirty="0" smtClean="0">
                <a:solidFill>
                  <a:srgbClr val="333333"/>
                </a:solidFill>
              </a:rPr>
              <a:t> AL  AMYLOIDOSIS</a:t>
            </a:r>
          </a:p>
          <a:p>
            <a:r>
              <a:rPr lang="en-IN" dirty="0" smtClean="0">
                <a:solidFill>
                  <a:srgbClr val="333333"/>
                </a:solidFill>
                <a:effectLst/>
              </a:rPr>
              <a:t>Because </a:t>
            </a:r>
            <a:r>
              <a:rPr lang="en-IN" dirty="0" err="1">
                <a:solidFill>
                  <a:srgbClr val="333333"/>
                </a:solidFill>
                <a:effectLst/>
              </a:rPr>
              <a:t>multiorgan</a:t>
            </a:r>
            <a:r>
              <a:rPr lang="en-IN" dirty="0">
                <a:solidFill>
                  <a:srgbClr val="333333"/>
                </a:solidFill>
                <a:effectLst/>
              </a:rPr>
              <a:t> amyloid infiltration is a common characteristic of AL amyloidosis, it is crucial to screen for the presence of significant </a:t>
            </a:r>
            <a:r>
              <a:rPr lang="en-IN" dirty="0" err="1">
                <a:solidFill>
                  <a:srgbClr val="333333"/>
                </a:solidFill>
                <a:effectLst/>
              </a:rPr>
              <a:t>extracardiac</a:t>
            </a:r>
            <a:r>
              <a:rPr lang="en-IN" dirty="0">
                <a:solidFill>
                  <a:srgbClr val="333333"/>
                </a:solidFill>
                <a:effectLst/>
              </a:rPr>
              <a:t> organ involvement. While thresholds of “too much” involvement vary among institutions, the principle of extensive screening is widely accepted, with several protocols published by large amyloid </a:t>
            </a:r>
            <a:r>
              <a:rPr lang="en-IN" dirty="0" err="1">
                <a:solidFill>
                  <a:srgbClr val="333333"/>
                </a:solidFill>
                <a:effectLst/>
              </a:rPr>
              <a:t>centers</a:t>
            </a:r>
            <a:r>
              <a:rPr lang="en-IN" dirty="0">
                <a:solidFill>
                  <a:srgbClr val="333333"/>
                </a:solidFill>
                <a:effectLst/>
              </a:rPr>
              <a:t> </a:t>
            </a:r>
          </a:p>
          <a:p>
            <a:r>
              <a:rPr lang="en-IN" dirty="0">
                <a:solidFill>
                  <a:srgbClr val="333333"/>
                </a:solidFill>
                <a:effectLst/>
              </a:rPr>
              <a:t> Because progressive amyloid deposition is one of the most common causes of death after transplantation, it is </a:t>
            </a:r>
            <a:r>
              <a:rPr lang="en-IN" b="1" dirty="0">
                <a:solidFill>
                  <a:srgbClr val="333333"/>
                </a:solidFill>
                <a:effectLst/>
              </a:rPr>
              <a:t>important to show an adequate </a:t>
            </a:r>
            <a:r>
              <a:rPr lang="en-IN" b="1" dirty="0" err="1">
                <a:solidFill>
                  <a:srgbClr val="333333"/>
                </a:solidFill>
                <a:effectLst/>
              </a:rPr>
              <a:t>hematologic</a:t>
            </a:r>
            <a:r>
              <a:rPr lang="en-IN" b="1" dirty="0">
                <a:solidFill>
                  <a:srgbClr val="333333"/>
                </a:solidFill>
                <a:effectLst/>
              </a:rPr>
              <a:t> response to light chain suppressive therapy before transplantation whenever possible.</a:t>
            </a:r>
          </a:p>
          <a:p>
            <a:pPr>
              <a:buNone/>
            </a:pPr>
            <a:r>
              <a:rPr lang="en-IN" dirty="0"/>
              <a:t/>
            </a:r>
            <a:br>
              <a:rPr lang="en-IN" dirty="0"/>
            </a:br>
            <a:endParaRPr lang="en-US" dirty="0"/>
          </a:p>
        </p:txBody>
      </p:sp>
    </p:spTree>
    <p:extLst>
      <p:ext uri="{BB962C8B-B14F-4D97-AF65-F5344CB8AC3E}">
        <p14:creationId xmlns:p14="http://schemas.microsoft.com/office/powerpoint/2010/main" xmlns="" val="10947948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141540-997B-9F75-A888-12FA5D1679F7}"/>
              </a:ext>
            </a:extLst>
          </p:cNvPr>
          <p:cNvSpPr>
            <a:spLocks noGrp="1"/>
          </p:cNvSpPr>
          <p:nvPr>
            <p:ph type="title"/>
          </p:nvPr>
        </p:nvSpPr>
        <p:spPr/>
        <p:txBody>
          <a:bodyPr>
            <a:normAutofit fontScale="90000"/>
          </a:bodyPr>
          <a:lstStyle/>
          <a:p>
            <a:r>
              <a:rPr lang="en-IN" b="1" i="0" u="none" strike="noStrike" dirty="0">
                <a:solidFill>
                  <a:srgbClr val="000000"/>
                </a:solidFill>
                <a:effectLst/>
                <a:latin typeface="Roboto" panose="02000000000000000000" pitchFamily="2" charset="0"/>
              </a:rPr>
              <a:t>Post-transplantation Chemotherapy/Immunotherapy</a:t>
            </a:r>
            <a:br>
              <a:rPr lang="en-IN" b="1" i="0" u="none" strike="noStrike" dirty="0">
                <a:solidFill>
                  <a:srgbClr val="000000"/>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xmlns="" id="{435937DC-42A9-2CF8-C06E-C9F15D5C0B54}"/>
              </a:ext>
            </a:extLst>
          </p:cNvPr>
          <p:cNvSpPr>
            <a:spLocks noGrp="1"/>
          </p:cNvSpPr>
          <p:nvPr>
            <p:ph idx="1"/>
          </p:nvPr>
        </p:nvSpPr>
        <p:spPr/>
        <p:txBody>
          <a:bodyPr>
            <a:normAutofit fontScale="85000" lnSpcReduction="10000"/>
          </a:bodyPr>
          <a:lstStyle/>
          <a:p>
            <a:r>
              <a:rPr lang="en-IN" b="0" i="0" u="none" strike="noStrike" dirty="0">
                <a:solidFill>
                  <a:srgbClr val="333333"/>
                </a:solidFill>
                <a:effectLst/>
                <a:latin typeface="Roboto" panose="02000000000000000000" pitchFamily="2" charset="0"/>
              </a:rPr>
              <a:t>An extra consideration for patients transplanted for AL amyloidosis is the interaction of plasma cell–directed therapy with post-transplantation immunosuppression and rejection risks.</a:t>
            </a:r>
          </a:p>
          <a:p>
            <a:r>
              <a:rPr lang="en-IN" b="0" i="0" u="none" strike="noStrike" dirty="0">
                <a:solidFill>
                  <a:srgbClr val="333333"/>
                </a:solidFill>
                <a:effectLst/>
                <a:latin typeface="Roboto" panose="02000000000000000000" pitchFamily="2" charset="0"/>
              </a:rPr>
              <a:t>Although there is no clear signal in published case series , concomitant therapy with chemotherapy would be expected to raise the risk of infection.</a:t>
            </a:r>
          </a:p>
          <a:p>
            <a:r>
              <a:rPr lang="en-IN" b="0" i="0" u="none" strike="noStrike" dirty="0">
                <a:solidFill>
                  <a:srgbClr val="333333"/>
                </a:solidFill>
                <a:effectLst/>
                <a:latin typeface="Roboto" panose="02000000000000000000" pitchFamily="2" charset="0"/>
              </a:rPr>
              <a:t> At </a:t>
            </a:r>
            <a:r>
              <a:rPr lang="en-IN" b="0" i="0" u="none" strike="noStrike" dirty="0" err="1">
                <a:solidFill>
                  <a:srgbClr val="333333"/>
                </a:solidFill>
                <a:effectLst/>
                <a:latin typeface="Roboto" panose="02000000000000000000" pitchFamily="2" charset="0"/>
              </a:rPr>
              <a:t>centers</a:t>
            </a:r>
            <a:r>
              <a:rPr lang="en-IN" b="0" i="0" u="none" strike="noStrike" dirty="0">
                <a:solidFill>
                  <a:srgbClr val="333333"/>
                </a:solidFill>
                <a:effectLst/>
                <a:latin typeface="Roboto" panose="02000000000000000000" pitchFamily="2" charset="0"/>
              </a:rPr>
              <a:t> that routinely use ASCT after cardiac transplantation, complications (including infection) have contributed to mortality in some series </a:t>
            </a:r>
            <a:endParaRPr lang="en-IN" b="1" i="0" u="none" strike="noStrike"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xmlns="" val="17717591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9CD84B-2C1D-A545-076A-F13B003706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3CA4A29-A417-3849-F865-2FD4D4F77903}"/>
              </a:ext>
            </a:extLst>
          </p:cNvPr>
          <p:cNvSpPr>
            <a:spLocks noGrp="1"/>
          </p:cNvSpPr>
          <p:nvPr>
            <p:ph idx="1"/>
          </p:nvPr>
        </p:nvSpPr>
        <p:spPr/>
        <p:txBody>
          <a:bodyPr>
            <a:normAutofit fontScale="92500" lnSpcReduction="20000"/>
          </a:bodyPr>
          <a:lstStyle/>
          <a:p>
            <a:r>
              <a:rPr lang="en-IN" b="0" i="0" u="none" strike="noStrike" dirty="0">
                <a:solidFill>
                  <a:srgbClr val="333333"/>
                </a:solidFill>
                <a:effectLst/>
                <a:latin typeface="Roboto" panose="02000000000000000000" pitchFamily="2" charset="0"/>
              </a:rPr>
              <a:t>Treatment with light chain–directed therapies may serve to decrease the risk of rejection owing to their effects on immunoglobulin production</a:t>
            </a:r>
          </a:p>
          <a:p>
            <a:pPr>
              <a:buNone/>
            </a:pPr>
            <a:endParaRPr lang="en-IN" b="0" i="0" u="none" strike="noStrike" dirty="0">
              <a:solidFill>
                <a:srgbClr val="333333"/>
              </a:solidFill>
              <a:effectLst/>
              <a:latin typeface="Roboto" panose="02000000000000000000" pitchFamily="2" charset="0"/>
            </a:endParaRPr>
          </a:p>
          <a:p>
            <a:r>
              <a:rPr lang="en-IN" b="0" i="0" u="none" strike="noStrike" dirty="0">
                <a:solidFill>
                  <a:srgbClr val="333333"/>
                </a:solidFill>
                <a:effectLst/>
                <a:latin typeface="Roboto" panose="02000000000000000000" pitchFamily="2" charset="0"/>
              </a:rPr>
              <a:t>On the other hand, treatment with the anti–plasma cell immunomodulatory agent </a:t>
            </a:r>
            <a:r>
              <a:rPr lang="en-IN" b="0" i="0" u="none" strike="noStrike" dirty="0" err="1">
                <a:solidFill>
                  <a:srgbClr val="333333"/>
                </a:solidFill>
                <a:effectLst/>
                <a:latin typeface="Roboto" panose="02000000000000000000" pitchFamily="2" charset="0"/>
              </a:rPr>
              <a:t>lenalidomide</a:t>
            </a:r>
            <a:r>
              <a:rPr lang="en-IN" b="0" i="0" u="none" strike="noStrike" dirty="0">
                <a:solidFill>
                  <a:srgbClr val="333333"/>
                </a:solidFill>
                <a:effectLst/>
                <a:latin typeface="Roboto" panose="02000000000000000000" pitchFamily="2" charset="0"/>
              </a:rPr>
              <a:t> (and others in the “imid” class) has been temporally associated with rejection episodes in multiple case reports and should be avoided after transplantation if possible </a:t>
            </a:r>
            <a:endParaRPr lang="en-US" dirty="0"/>
          </a:p>
        </p:txBody>
      </p:sp>
    </p:spTree>
    <p:extLst>
      <p:ext uri="{BB962C8B-B14F-4D97-AF65-F5344CB8AC3E}">
        <p14:creationId xmlns:p14="http://schemas.microsoft.com/office/powerpoint/2010/main" xmlns="" val="39547490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A5CE00-FDE8-B626-DD40-169B9FF874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646FCE7-433C-2E44-55E8-8C85384EF9C9}"/>
              </a:ext>
            </a:extLst>
          </p:cNvPr>
          <p:cNvSpPr>
            <a:spLocks noGrp="1"/>
          </p:cNvSpPr>
          <p:nvPr>
            <p:ph idx="1"/>
          </p:nvPr>
        </p:nvSpPr>
        <p:spPr/>
        <p:txBody>
          <a:bodyPr>
            <a:normAutofit fontScale="77500" lnSpcReduction="20000"/>
          </a:bodyPr>
          <a:lstStyle/>
          <a:p>
            <a:r>
              <a:rPr lang="en-IN" b="0" i="0" u="none" strike="noStrike" dirty="0">
                <a:solidFill>
                  <a:srgbClr val="333333"/>
                </a:solidFill>
                <a:effectLst/>
                <a:latin typeface="Roboto" panose="02000000000000000000" pitchFamily="2" charset="0"/>
              </a:rPr>
              <a:t>Although the importance of effective light chain control after cardiac transplantation in AL amyloidosis is widely acknowledged, the best means of achieving control is unclear</a:t>
            </a:r>
          </a:p>
          <a:p>
            <a:r>
              <a:rPr lang="en-IN" b="0" i="0" u="none" strike="noStrike" dirty="0" smtClean="0">
                <a:solidFill>
                  <a:srgbClr val="333333"/>
                </a:solidFill>
                <a:effectLst/>
                <a:latin typeface="Roboto" panose="02000000000000000000" pitchFamily="2" charset="0"/>
              </a:rPr>
              <a:t> when chemotherapy/immunotherapy </a:t>
            </a:r>
            <a:r>
              <a:rPr lang="en-IN" b="0" i="0" u="none" strike="noStrike" dirty="0">
                <a:solidFill>
                  <a:srgbClr val="333333"/>
                </a:solidFill>
                <a:effectLst/>
                <a:latin typeface="Roboto" panose="02000000000000000000" pitchFamily="2" charset="0"/>
              </a:rPr>
              <a:t>options were limited, ASCT was typically the standard </a:t>
            </a:r>
          </a:p>
          <a:p>
            <a:r>
              <a:rPr lang="en-IN" b="0" i="0" u="none" strike="noStrike" dirty="0" smtClean="0">
                <a:solidFill>
                  <a:srgbClr val="333333"/>
                </a:solidFill>
                <a:effectLst/>
                <a:latin typeface="Roboto" panose="02000000000000000000" pitchFamily="2" charset="0"/>
              </a:rPr>
              <a:t>With </a:t>
            </a:r>
            <a:r>
              <a:rPr lang="en-IN" b="0" i="0" u="none" strike="noStrike" dirty="0">
                <a:solidFill>
                  <a:srgbClr val="333333"/>
                </a:solidFill>
                <a:effectLst/>
                <a:latin typeface="Roboto" panose="02000000000000000000" pitchFamily="2" charset="0"/>
              </a:rPr>
              <a:t>increased options available for light chain control (eg, </a:t>
            </a:r>
            <a:r>
              <a:rPr lang="en-IN" b="0" i="0" u="none" strike="noStrike" dirty="0" err="1">
                <a:solidFill>
                  <a:srgbClr val="333333"/>
                </a:solidFill>
                <a:effectLst/>
                <a:latin typeface="Roboto" panose="02000000000000000000" pitchFamily="2" charset="0"/>
              </a:rPr>
              <a:t>daratumumab</a:t>
            </a:r>
            <a:r>
              <a:rPr lang="en-IN" b="0" i="0" u="none" strike="noStrike" dirty="0">
                <a:solidFill>
                  <a:srgbClr val="333333"/>
                </a:solidFill>
                <a:effectLst/>
                <a:latin typeface="Roboto" panose="02000000000000000000" pitchFamily="2" charset="0"/>
              </a:rPr>
              <a:t>) and the nontrivial ASCT-related mortality rates reported, other </a:t>
            </a:r>
            <a:r>
              <a:rPr lang="en-IN" b="0" i="0" u="none" strike="noStrike" dirty="0" err="1">
                <a:solidFill>
                  <a:srgbClr val="333333"/>
                </a:solidFill>
                <a:effectLst/>
                <a:latin typeface="Roboto" panose="02000000000000000000" pitchFamily="2" charset="0"/>
              </a:rPr>
              <a:t>centers</a:t>
            </a:r>
            <a:r>
              <a:rPr lang="en-IN" b="0" i="0" u="none" strike="noStrike" dirty="0">
                <a:solidFill>
                  <a:srgbClr val="333333"/>
                </a:solidFill>
                <a:effectLst/>
                <a:latin typeface="Roboto" panose="02000000000000000000" pitchFamily="2" charset="0"/>
              </a:rPr>
              <a:t> have moved away from ASCT as a standard, reserving it for patients who have inadequate light chain control with other approaches</a:t>
            </a:r>
            <a:endParaRPr lang="en-US" dirty="0"/>
          </a:p>
        </p:txBody>
      </p:sp>
    </p:spTree>
    <p:extLst>
      <p:ext uri="{BB962C8B-B14F-4D97-AF65-F5344CB8AC3E}">
        <p14:creationId xmlns:p14="http://schemas.microsoft.com/office/powerpoint/2010/main" xmlns="" val="18733466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547E02-7841-B2A1-DBF7-A5784355BADE}"/>
              </a:ext>
            </a:extLst>
          </p:cNvPr>
          <p:cNvSpPr>
            <a:spLocks noGrp="1"/>
          </p:cNvSpPr>
          <p:nvPr>
            <p:ph type="title"/>
          </p:nvPr>
        </p:nvSpPr>
        <p:spPr/>
        <p:txBody>
          <a:bodyPr>
            <a:normAutofit fontScale="90000"/>
          </a:bodyPr>
          <a:lstStyle/>
          <a:p>
            <a:r>
              <a:rPr lang="en-IN" b="1" i="0" u="none" strike="noStrike" dirty="0">
                <a:solidFill>
                  <a:srgbClr val="000000"/>
                </a:solidFill>
                <a:effectLst/>
                <a:latin typeface="Roboto" panose="02000000000000000000" pitchFamily="2" charset="0"/>
              </a:rPr>
              <a:t>Mechanical Circulatory Support</a:t>
            </a:r>
            <a:br>
              <a:rPr lang="en-IN" b="1" i="0" u="none" strike="noStrike" dirty="0">
                <a:solidFill>
                  <a:srgbClr val="000000"/>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xmlns="" id="{B4FA6CA1-35AC-CA1E-30A3-6C3C87532DFA}"/>
              </a:ext>
            </a:extLst>
          </p:cNvPr>
          <p:cNvSpPr>
            <a:spLocks noGrp="1"/>
          </p:cNvSpPr>
          <p:nvPr>
            <p:ph idx="1"/>
          </p:nvPr>
        </p:nvSpPr>
        <p:spPr/>
        <p:txBody>
          <a:bodyPr>
            <a:normAutofit fontScale="85000" lnSpcReduction="20000"/>
          </a:bodyPr>
          <a:lstStyle/>
          <a:p>
            <a:r>
              <a:rPr lang="en-IN" b="0" i="0" u="none" strike="noStrike" dirty="0">
                <a:solidFill>
                  <a:srgbClr val="333333"/>
                </a:solidFill>
                <a:effectLst/>
                <a:latin typeface="Roboto" panose="02000000000000000000" pitchFamily="2" charset="0"/>
              </a:rPr>
              <a:t>Patients with cardiac-amyloidosis have multiple challenges for successful durable MCS. Factors include:</a:t>
            </a:r>
          </a:p>
          <a:p>
            <a:r>
              <a:rPr lang="en-IN" dirty="0">
                <a:effectLst/>
              </a:rPr>
              <a:t>•</a:t>
            </a:r>
            <a:r>
              <a:rPr lang="en-IN" dirty="0">
                <a:solidFill>
                  <a:srgbClr val="333333"/>
                </a:solidFill>
                <a:effectLst/>
              </a:rPr>
              <a:t>Small ventricular cavities leading to difficult inflow cannula placement and high risks for suction events.</a:t>
            </a:r>
          </a:p>
          <a:p>
            <a:r>
              <a:rPr lang="en-IN" dirty="0">
                <a:effectLst/>
              </a:rPr>
              <a:t>•</a:t>
            </a:r>
            <a:r>
              <a:rPr lang="en-IN" dirty="0">
                <a:solidFill>
                  <a:srgbClr val="333333"/>
                </a:solidFill>
                <a:effectLst/>
              </a:rPr>
              <a:t>Biventricular dysfunction leading to a high risk for right ventricular failure if left ventricular support devices are used alone.</a:t>
            </a:r>
          </a:p>
          <a:p>
            <a:r>
              <a:rPr lang="en-IN" dirty="0">
                <a:effectLst/>
              </a:rPr>
              <a:t>•</a:t>
            </a:r>
            <a:r>
              <a:rPr lang="en-IN" dirty="0">
                <a:solidFill>
                  <a:srgbClr val="333333"/>
                </a:solidFill>
                <a:effectLst/>
              </a:rPr>
              <a:t>Higher risk for infection for AL amyloidosis patients on active chemotherapy/immunotherapy.</a:t>
            </a:r>
          </a:p>
          <a:p>
            <a:r>
              <a:rPr lang="en-IN" b="0" i="0" u="none" strike="noStrike" dirty="0">
                <a:solidFill>
                  <a:srgbClr val="333333"/>
                </a:solidFill>
                <a:effectLst/>
                <a:latin typeface="Roboto" panose="02000000000000000000" pitchFamily="2" charset="0"/>
              </a:rPr>
              <a:t>Despite these limitations, MCS can be an option for selected patients.</a:t>
            </a:r>
            <a:endParaRPr lang="en-US" dirty="0"/>
          </a:p>
        </p:txBody>
      </p:sp>
    </p:spTree>
    <p:extLst>
      <p:ext uri="{BB962C8B-B14F-4D97-AF65-F5344CB8AC3E}">
        <p14:creationId xmlns:p14="http://schemas.microsoft.com/office/powerpoint/2010/main" xmlns="" val="30503964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D70240-8967-F3BA-AA77-F33F687EAAA9}"/>
              </a:ext>
            </a:extLst>
          </p:cNvPr>
          <p:cNvSpPr>
            <a:spLocks noGrp="1"/>
          </p:cNvSpPr>
          <p:nvPr>
            <p:ph type="title"/>
          </p:nvPr>
        </p:nvSpPr>
        <p:spPr/>
        <p:txBody>
          <a:bodyPr/>
          <a:lstStyle/>
          <a:p>
            <a:r>
              <a:rPr lang="en-IN" dirty="0"/>
              <a:t>Conclusion</a:t>
            </a:r>
            <a:endParaRPr lang="en-US" dirty="0"/>
          </a:p>
        </p:txBody>
      </p:sp>
      <p:sp>
        <p:nvSpPr>
          <p:cNvPr id="3" name="Content Placeholder 2">
            <a:extLst>
              <a:ext uri="{FF2B5EF4-FFF2-40B4-BE49-F238E27FC236}">
                <a16:creationId xmlns:a16="http://schemas.microsoft.com/office/drawing/2014/main" xmlns="" id="{FB7DAAB6-A218-139E-0485-55DB3439FCC9}"/>
              </a:ext>
            </a:extLst>
          </p:cNvPr>
          <p:cNvSpPr>
            <a:spLocks noGrp="1"/>
          </p:cNvSpPr>
          <p:nvPr>
            <p:ph idx="1"/>
          </p:nvPr>
        </p:nvSpPr>
        <p:spPr/>
        <p:txBody>
          <a:bodyPr>
            <a:normAutofit fontScale="70000" lnSpcReduction="20000"/>
          </a:bodyPr>
          <a:lstStyle/>
          <a:p>
            <a:r>
              <a:rPr lang="en-IN" b="0" i="0" u="none" strike="noStrike" dirty="0">
                <a:solidFill>
                  <a:srgbClr val="333333"/>
                </a:solidFill>
                <a:effectLst/>
                <a:latin typeface="Roboto" panose="02000000000000000000" pitchFamily="2" charset="0"/>
              </a:rPr>
              <a:t>Though cardiac transplantation poses unique challenges in systemic amyloidosis, tremendous improvements have been made over the past decade. </a:t>
            </a:r>
          </a:p>
          <a:p>
            <a:r>
              <a:rPr lang="en-IN" b="0" i="0" u="none" strike="noStrike" dirty="0">
                <a:solidFill>
                  <a:srgbClr val="333333"/>
                </a:solidFill>
                <a:effectLst/>
                <a:latin typeface="Roboto" panose="02000000000000000000" pitchFamily="2" charset="0"/>
              </a:rPr>
              <a:t>With careful patient selection, and with a focus on effective plasma cell–directed therapies before and after transplantation, outcomes in multiple institutional case series and national transplant databases have improved, approaching parity with outcomes for patients transplanted for other indications.</a:t>
            </a:r>
          </a:p>
          <a:p>
            <a:r>
              <a:rPr lang="en-IN" b="0" i="0" u="none" strike="noStrike" dirty="0">
                <a:solidFill>
                  <a:srgbClr val="333333"/>
                </a:solidFill>
                <a:effectLst/>
                <a:latin typeface="Roboto" panose="02000000000000000000" pitchFamily="2" charset="0"/>
              </a:rPr>
              <a:t>With the growing numbers of patients diagnosed with ATTR amyloidosis, and with continued improvement in pharmacologic therapy options for both AL and ATTR amyloidosis, cardiac transplantation for amyloidosis is likely to become increasingly common in the coming years.</a:t>
            </a:r>
            <a:endParaRPr lang="en-US" dirty="0"/>
          </a:p>
        </p:txBody>
      </p:sp>
    </p:spTree>
    <p:extLst>
      <p:ext uri="{BB962C8B-B14F-4D97-AF65-F5344CB8AC3E}">
        <p14:creationId xmlns:p14="http://schemas.microsoft.com/office/powerpoint/2010/main" xmlns="" val="17891367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1.Pick </a:t>
            </a:r>
            <a:r>
              <a:rPr lang="en-US" b="1" dirty="0"/>
              <a:t>the wrong statement:</a:t>
            </a:r>
            <a:r>
              <a:rPr lang="en-US" dirty="0" smtClean="0"/>
              <a:t/>
            </a:r>
            <a:br>
              <a:rPr lang="en-US" dirty="0" smtClean="0"/>
            </a:br>
            <a:r>
              <a:rPr lang="en-US" dirty="0"/>
              <a:t>a) Light chain cardiac </a:t>
            </a:r>
            <a:r>
              <a:rPr lang="en-US" dirty="0" err="1"/>
              <a:t>amyloidosis</a:t>
            </a:r>
            <a:r>
              <a:rPr lang="en-US" dirty="0"/>
              <a:t> has a better survival than </a:t>
            </a:r>
            <a:r>
              <a:rPr lang="en-US" dirty="0" err="1"/>
              <a:t>transthyretin</a:t>
            </a:r>
            <a:r>
              <a:rPr lang="en-US" dirty="0"/>
              <a:t> cardiac </a:t>
            </a:r>
            <a:r>
              <a:rPr lang="en-US" dirty="0" err="1"/>
              <a:t>amyloid</a:t>
            </a:r>
            <a:r>
              <a:rPr lang="en-US" dirty="0"/>
              <a:t> </a:t>
            </a:r>
            <a:r>
              <a:rPr lang="en-US" dirty="0" err="1"/>
              <a:t>amyloidosis</a:t>
            </a:r>
            <a:r>
              <a:rPr lang="en-US" dirty="0" smtClean="0"/>
              <a:t/>
            </a:r>
            <a:br>
              <a:rPr lang="en-US" dirty="0" smtClean="0"/>
            </a:br>
            <a:r>
              <a:rPr lang="en-US" dirty="0"/>
              <a:t>b) Light chain cardiac </a:t>
            </a:r>
            <a:r>
              <a:rPr lang="en-US" dirty="0" err="1"/>
              <a:t>amyloidosis</a:t>
            </a:r>
            <a:r>
              <a:rPr lang="en-US" dirty="0"/>
              <a:t> responds to chemotherapy</a:t>
            </a:r>
            <a:r>
              <a:rPr lang="en-US" dirty="0" smtClean="0"/>
              <a:t/>
            </a:r>
            <a:br>
              <a:rPr lang="en-US" dirty="0" smtClean="0"/>
            </a:br>
            <a:r>
              <a:rPr lang="en-US" dirty="0"/>
              <a:t>c) </a:t>
            </a:r>
            <a:r>
              <a:rPr lang="en-US" dirty="0" err="1"/>
              <a:t>Transthyretin</a:t>
            </a:r>
            <a:r>
              <a:rPr lang="en-US" dirty="0"/>
              <a:t> cardiac </a:t>
            </a:r>
            <a:r>
              <a:rPr lang="en-US" dirty="0" err="1"/>
              <a:t>amyloidosis</a:t>
            </a:r>
            <a:r>
              <a:rPr lang="en-US" dirty="0"/>
              <a:t> is associated with </a:t>
            </a:r>
            <a:r>
              <a:rPr lang="en-US" dirty="0" err="1"/>
              <a:t>sensorimotor</a:t>
            </a:r>
            <a:r>
              <a:rPr lang="en-US" dirty="0"/>
              <a:t> </a:t>
            </a:r>
            <a:r>
              <a:rPr lang="en-US" dirty="0" err="1"/>
              <a:t>polyneuropathy</a:t>
            </a:r>
            <a:r>
              <a:rPr lang="en-US" dirty="0" smtClean="0"/>
              <a:t/>
            </a:r>
            <a:br>
              <a:rPr lang="en-US" dirty="0" smtClean="0"/>
            </a:br>
            <a:r>
              <a:rPr lang="en-US" dirty="0"/>
              <a:t>d) </a:t>
            </a:r>
            <a:r>
              <a:rPr lang="en-US" dirty="0" err="1"/>
              <a:t>Transthyretin</a:t>
            </a:r>
            <a:r>
              <a:rPr lang="en-US" dirty="0"/>
              <a:t> cardiac </a:t>
            </a:r>
            <a:r>
              <a:rPr lang="en-US" dirty="0" err="1"/>
              <a:t>amyloidosis</a:t>
            </a:r>
            <a:r>
              <a:rPr lang="en-US" dirty="0"/>
              <a:t> can be detected by bone </a:t>
            </a:r>
            <a:r>
              <a:rPr lang="en-US" dirty="0" err="1"/>
              <a:t>scintigraphy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4" name="TextBox 2"/>
          <p:cNvSpPr txBox="1"/>
          <p:nvPr/>
        </p:nvSpPr>
        <p:spPr>
          <a:xfrm>
            <a:off x="1447800" y="266700"/>
            <a:ext cx="7696200" cy="381000"/>
          </a:xfrm>
          <a:prstGeom prst="rect">
            <a:avLst/>
          </a:prstGeom>
          <a:noFill/>
        </p:spPr>
        <p:txBody>
          <a:bodyPr vert="horz" wrap="none" lIns="0" tIns="0" rIns="0" bIns="0" rtlCol="0">
            <a:spAutoFit/>
          </a:bodyPr>
          <a:lstStyle/>
          <a:p>
            <a:pPr>
              <a:lnSpc>
                <a:spcPts val="2300"/>
              </a:lnSpc>
            </a:pPr>
            <a:r>
              <a:rPr lang="en-CA" sz="2014" b="1" smtClean="0">
                <a:solidFill>
                  <a:srgbClr val="000000"/>
                </a:solidFill>
                <a:latin typeface="Calibri Bold Italic"/>
                <a:cs typeface="Calibri Bold Italic"/>
              </a:rPr>
              <a:t>Pathogenetic steps in the development of amyloid diseases.</a:t>
            </a:r>
          </a:p>
          <a:p>
            <a:pPr>
              <a:lnSpc>
                <a:spcPts val="2300"/>
              </a:lnSpc>
            </a:pPr>
            <a:endParaRPr lang="en-CA" sz="2004">
              <a:solidFill>
                <a:srgbClr val="000000"/>
              </a:solidFill>
            </a:endParaRPr>
          </a:p>
        </p:txBody>
      </p:sp>
      <p:sp>
        <p:nvSpPr>
          <p:cNvPr id="3" name="TextBox 3"/>
          <p:cNvSpPr txBox="1"/>
          <p:nvPr/>
        </p:nvSpPr>
        <p:spPr>
          <a:xfrm>
            <a:off x="317500" y="711200"/>
            <a:ext cx="8826500" cy="381000"/>
          </a:xfrm>
          <a:prstGeom prst="rect">
            <a:avLst/>
          </a:prstGeom>
          <a:noFill/>
        </p:spPr>
        <p:txBody>
          <a:bodyPr vert="horz" wrap="none" lIns="0" tIns="0" rIns="0" bIns="0" rtlCol="0">
            <a:spAutoFit/>
          </a:bodyPr>
          <a:lstStyle/>
          <a:p>
            <a:pPr>
              <a:lnSpc>
                <a:spcPts val="2300"/>
              </a:lnSpc>
            </a:pPr>
            <a:r>
              <a:rPr lang="en-CA" sz="2016" b="1" smtClean="0">
                <a:solidFill>
                  <a:srgbClr val="000000"/>
                </a:solidFill>
                <a:latin typeface="Calibri Bold"/>
                <a:cs typeface="Calibri Bold"/>
              </a:rPr>
              <a:t>The two most common forms of cardiac amyloidosis are the AL and ATTR types.</a:t>
            </a:r>
          </a:p>
          <a:p>
            <a:pPr>
              <a:lnSpc>
                <a:spcPts val="2300"/>
              </a:lnSpc>
            </a:pPr>
            <a:endParaRPr lang="en-CA" sz="2006">
              <a:solidFill>
                <a:srgbClr val="0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ANS) </a:t>
            </a:r>
          </a:p>
          <a:p>
            <a:pPr>
              <a:buNone/>
            </a:pPr>
            <a:r>
              <a:rPr lang="en-US" dirty="0"/>
              <a:t> </a:t>
            </a:r>
            <a:r>
              <a:rPr lang="en-US" dirty="0" smtClean="0"/>
              <a:t> A)</a:t>
            </a:r>
            <a:r>
              <a:rPr lang="en-US" dirty="0" smtClean="0"/>
              <a:t>Light chain cardiac </a:t>
            </a:r>
            <a:r>
              <a:rPr lang="en-US" dirty="0" err="1" smtClean="0"/>
              <a:t>amyloidosis</a:t>
            </a:r>
            <a:r>
              <a:rPr lang="en-US" dirty="0" smtClean="0"/>
              <a:t> has a better survival than </a:t>
            </a:r>
            <a:r>
              <a:rPr lang="en-US" dirty="0" err="1" smtClean="0"/>
              <a:t>transthyretin</a:t>
            </a:r>
            <a:r>
              <a:rPr lang="en-US" dirty="0" smtClean="0"/>
              <a:t> cardiac </a:t>
            </a:r>
            <a:r>
              <a:rPr lang="en-US" dirty="0" err="1" smtClean="0"/>
              <a:t>amyloid</a:t>
            </a:r>
            <a:r>
              <a:rPr lang="en-US" dirty="0" smtClean="0"/>
              <a:t> </a:t>
            </a:r>
            <a:r>
              <a:rPr lang="en-US" dirty="0" err="1" smtClean="0"/>
              <a:t>amyloidosis</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2)All involve heart in </a:t>
            </a:r>
            <a:r>
              <a:rPr lang="en-US" dirty="0" err="1" smtClean="0"/>
              <a:t>amyloidosis</a:t>
            </a:r>
            <a:r>
              <a:rPr lang="en-US" dirty="0" smtClean="0"/>
              <a:t> predominantly except</a:t>
            </a:r>
          </a:p>
          <a:p>
            <a:pPr>
              <a:buNone/>
            </a:pPr>
            <a:r>
              <a:rPr lang="en-US" dirty="0" smtClean="0"/>
              <a:t>a)Light chains produced by plasma cell </a:t>
            </a:r>
            <a:r>
              <a:rPr lang="en-US" dirty="0" err="1" smtClean="0"/>
              <a:t>dyscrasia</a:t>
            </a:r>
            <a:endParaRPr lang="en-US" dirty="0" smtClean="0"/>
          </a:p>
          <a:p>
            <a:pPr>
              <a:buNone/>
            </a:pPr>
            <a:r>
              <a:rPr lang="en-US" dirty="0" smtClean="0"/>
              <a:t>(AL </a:t>
            </a:r>
            <a:r>
              <a:rPr lang="en-US" dirty="0" err="1" smtClean="0"/>
              <a:t>Amyloidosis</a:t>
            </a:r>
            <a:r>
              <a:rPr lang="en-US" dirty="0" smtClean="0"/>
              <a:t>)</a:t>
            </a:r>
          </a:p>
          <a:p>
            <a:pPr>
              <a:buNone/>
            </a:pPr>
            <a:r>
              <a:rPr lang="en-US" dirty="0" smtClean="0"/>
              <a:t>b)</a:t>
            </a:r>
            <a:r>
              <a:rPr lang="en-US" dirty="0" err="1" smtClean="0"/>
              <a:t>Amyloid</a:t>
            </a:r>
            <a:r>
              <a:rPr lang="en-US" dirty="0" smtClean="0"/>
              <a:t> derived from wild type </a:t>
            </a:r>
            <a:r>
              <a:rPr lang="en-US" dirty="0" err="1" smtClean="0"/>
              <a:t>transthyretin</a:t>
            </a:r>
            <a:endParaRPr lang="en-US" dirty="0" smtClean="0"/>
          </a:p>
          <a:p>
            <a:pPr>
              <a:buNone/>
            </a:pPr>
            <a:r>
              <a:rPr lang="en-US" dirty="0" smtClean="0"/>
              <a:t>c)</a:t>
            </a:r>
            <a:r>
              <a:rPr lang="en-US" dirty="0" err="1" smtClean="0"/>
              <a:t>Localised</a:t>
            </a:r>
            <a:r>
              <a:rPr lang="en-US" dirty="0" smtClean="0"/>
              <a:t> </a:t>
            </a:r>
            <a:r>
              <a:rPr lang="en-US" dirty="0" err="1" smtClean="0"/>
              <a:t>Atrial</a:t>
            </a:r>
            <a:r>
              <a:rPr lang="en-US" dirty="0" smtClean="0"/>
              <a:t> </a:t>
            </a:r>
            <a:r>
              <a:rPr lang="en-US" dirty="0" err="1" smtClean="0"/>
              <a:t>amyloid</a:t>
            </a:r>
            <a:endParaRPr lang="en-US" dirty="0" smtClean="0"/>
          </a:p>
          <a:p>
            <a:pPr>
              <a:buNone/>
            </a:pPr>
            <a:r>
              <a:rPr lang="en-US" dirty="0" smtClean="0"/>
              <a:t>d)Secondary (AA) </a:t>
            </a:r>
            <a:r>
              <a:rPr lang="en-US" dirty="0" err="1" smtClean="0"/>
              <a:t>amyloidosis</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ANS) D</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dirty="0" smtClean="0"/>
              <a:t>3)All can be seen on examination in AL </a:t>
            </a:r>
            <a:r>
              <a:rPr lang="en-US" dirty="0" err="1" smtClean="0"/>
              <a:t>amyloidosis</a:t>
            </a:r>
            <a:r>
              <a:rPr lang="en-US" dirty="0" smtClean="0"/>
              <a:t> except</a:t>
            </a:r>
          </a:p>
          <a:p>
            <a:pPr>
              <a:buNone/>
            </a:pPr>
            <a:r>
              <a:rPr lang="en-US" dirty="0" smtClean="0"/>
              <a:t>a)JVP may be markedly elevated and </a:t>
            </a:r>
            <a:r>
              <a:rPr lang="en-US" dirty="0" err="1" smtClean="0"/>
              <a:t>kussmauls</a:t>
            </a:r>
            <a:r>
              <a:rPr lang="en-US" dirty="0" smtClean="0"/>
              <a:t> sign is frequently present</a:t>
            </a:r>
          </a:p>
          <a:p>
            <a:pPr>
              <a:buNone/>
            </a:pPr>
            <a:r>
              <a:rPr lang="en-US" dirty="0" smtClean="0"/>
              <a:t>b)S4 is present and S3 may indicate RV dysfunction</a:t>
            </a:r>
          </a:p>
          <a:p>
            <a:pPr>
              <a:buNone/>
            </a:pPr>
            <a:r>
              <a:rPr lang="en-US" dirty="0" smtClean="0"/>
              <a:t>c)Apex beat is often </a:t>
            </a:r>
            <a:r>
              <a:rPr lang="en-US" dirty="0" err="1" smtClean="0"/>
              <a:t>impalpabe</a:t>
            </a:r>
            <a:r>
              <a:rPr lang="en-US" dirty="0" smtClean="0"/>
              <a:t> and heart sounds are generally normal</a:t>
            </a:r>
          </a:p>
          <a:p>
            <a:pPr>
              <a:buNone/>
            </a:pPr>
            <a:r>
              <a:rPr lang="en-US" dirty="0" smtClean="0"/>
              <a:t>d)A pleural effusion often </a:t>
            </a:r>
            <a:r>
              <a:rPr lang="en-US" dirty="0" err="1" smtClean="0"/>
              <a:t>deteted</a:t>
            </a:r>
            <a:r>
              <a:rPr lang="en-US" dirty="0" smtClean="0"/>
              <a:t> on physical examination and may be larger</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ANS B)</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4)All are frequently seen ECG findings in AL </a:t>
            </a:r>
            <a:r>
              <a:rPr lang="en-US" dirty="0" err="1" smtClean="0"/>
              <a:t>amyloidosis</a:t>
            </a:r>
            <a:r>
              <a:rPr lang="en-US" dirty="0" smtClean="0"/>
              <a:t> except </a:t>
            </a:r>
          </a:p>
          <a:p>
            <a:r>
              <a:rPr lang="en-US" dirty="0" smtClean="0"/>
              <a:t>A)low voltage limb leads, rightward axis</a:t>
            </a:r>
          </a:p>
          <a:p>
            <a:r>
              <a:rPr lang="en-US" dirty="0" smtClean="0"/>
              <a:t>B) first degree AV Block</a:t>
            </a:r>
          </a:p>
          <a:p>
            <a:r>
              <a:rPr lang="en-US" dirty="0" smtClean="0"/>
              <a:t>C)LBBB</a:t>
            </a:r>
          </a:p>
          <a:p>
            <a:r>
              <a:rPr lang="en-US" dirty="0" smtClean="0"/>
              <a:t>D) Q waves are seen in lead V1-V3</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ANS C)</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5) All are the echo findings in </a:t>
            </a:r>
            <a:r>
              <a:rPr lang="en-US" dirty="0" err="1" smtClean="0"/>
              <a:t>amyloidosis</a:t>
            </a:r>
            <a:r>
              <a:rPr lang="en-US" dirty="0" smtClean="0"/>
              <a:t> except</a:t>
            </a:r>
          </a:p>
          <a:p>
            <a:r>
              <a:rPr lang="en-US" dirty="0" smtClean="0"/>
              <a:t>A)speckle tracking shows a classic appearance of regional longitudinal dysfunction </a:t>
            </a:r>
            <a:r>
              <a:rPr lang="en-US" dirty="0" err="1" smtClean="0"/>
              <a:t>characterised</a:t>
            </a:r>
            <a:r>
              <a:rPr lang="en-US" dirty="0" smtClean="0"/>
              <a:t> by relative </a:t>
            </a:r>
            <a:r>
              <a:rPr lang="en-US" dirty="0" err="1" smtClean="0"/>
              <a:t>septal</a:t>
            </a:r>
            <a:r>
              <a:rPr lang="en-US" dirty="0" smtClean="0"/>
              <a:t> sparing and prolonged diastolic relaxation</a:t>
            </a:r>
          </a:p>
          <a:p>
            <a:r>
              <a:rPr lang="en-US" dirty="0" smtClean="0"/>
              <a:t>B)</a:t>
            </a:r>
            <a:r>
              <a:rPr lang="en-US" dirty="0" err="1" smtClean="0"/>
              <a:t>doppler</a:t>
            </a:r>
            <a:r>
              <a:rPr lang="en-US" dirty="0" smtClean="0"/>
              <a:t> tissue imaging frequently shows elevated LV filling pressure</a:t>
            </a:r>
          </a:p>
          <a:p>
            <a:r>
              <a:rPr lang="en-US" dirty="0" smtClean="0"/>
              <a:t>C)severely impaired longitudinal LV systolic function even with a near normal LV ejection fraction</a:t>
            </a:r>
          </a:p>
          <a:p>
            <a:r>
              <a:rPr lang="en-US" dirty="0" smtClean="0"/>
              <a:t>D)</a:t>
            </a:r>
            <a:r>
              <a:rPr lang="en-US" dirty="0" err="1" smtClean="0"/>
              <a:t>assymetrical</a:t>
            </a:r>
            <a:r>
              <a:rPr lang="en-US" dirty="0" smtClean="0"/>
              <a:t> </a:t>
            </a:r>
            <a:r>
              <a:rPr lang="en-US" dirty="0" err="1" smtClean="0"/>
              <a:t>septal</a:t>
            </a:r>
            <a:r>
              <a:rPr lang="en-US" dirty="0" smtClean="0"/>
              <a:t> thickening with a LVOT gradient may be present and mimic HCM</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ANS A)</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700" y="2503222"/>
            <a:ext cx="6629400" cy="1595967"/>
          </a:xfrm>
        </p:spPr>
        <p:txBody>
          <a:bodyPr/>
          <a:lstStyle/>
          <a:p>
            <a:r>
              <a:rPr lang="en-GB" dirty="0" smtClean="0"/>
              <a:t>THANK YOU</a:t>
            </a:r>
            <a:endParaRPr lang="en-GB" dirty="0"/>
          </a:p>
        </p:txBody>
      </p:sp>
    </p:spTree>
    <p:extLst>
      <p:ext uri="{BB962C8B-B14F-4D97-AF65-F5344CB8AC3E}">
        <p14:creationId xmlns:p14="http://schemas.microsoft.com/office/powerpoint/2010/main" xmlns="" val="2941745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8" name="TextBox 2"/>
          <p:cNvSpPr txBox="1"/>
          <p:nvPr/>
        </p:nvSpPr>
        <p:spPr>
          <a:xfrm>
            <a:off x="965200" y="292100"/>
            <a:ext cx="8178800" cy="457200"/>
          </a:xfrm>
          <a:prstGeom prst="rect">
            <a:avLst/>
          </a:prstGeom>
          <a:noFill/>
        </p:spPr>
        <p:txBody>
          <a:bodyPr vert="horz" wrap="none" lIns="0" tIns="0" rIns="0" bIns="0" rtlCol="0">
            <a:spAutoFit/>
          </a:bodyPr>
          <a:lstStyle/>
          <a:p>
            <a:pPr>
              <a:lnSpc>
                <a:spcPts val="2760"/>
              </a:lnSpc>
            </a:pPr>
            <a:r>
              <a:rPr lang="en-CA" sz="2410" b="1" smtClean="0">
                <a:solidFill>
                  <a:srgbClr val="000000"/>
                </a:solidFill>
                <a:latin typeface="Calibri Bold Italic"/>
                <a:cs typeface="Calibri Bold Italic"/>
              </a:rPr>
              <a:t>Pathogenetic steps in the development of amyloid diseases.</a:t>
            </a:r>
          </a:p>
          <a:p>
            <a:pPr>
              <a:lnSpc>
                <a:spcPts val="2760"/>
              </a:lnSpc>
            </a:pPr>
            <a:endParaRPr lang="en-CA" sz="2400">
              <a:solidFill>
                <a:srgbClr val="000000"/>
              </a:solidFill>
            </a:endParaRPr>
          </a:p>
        </p:txBody>
      </p:sp>
      <p:sp>
        <p:nvSpPr>
          <p:cNvPr id="3" name="TextBox 3"/>
          <p:cNvSpPr txBox="1"/>
          <p:nvPr/>
        </p:nvSpPr>
        <p:spPr>
          <a:xfrm>
            <a:off x="241300" y="4533900"/>
            <a:ext cx="8902700" cy="457200"/>
          </a:xfrm>
          <a:prstGeom prst="rect">
            <a:avLst/>
          </a:prstGeom>
          <a:noFill/>
        </p:spPr>
        <p:txBody>
          <a:bodyPr vert="horz" wrap="none" lIns="0" tIns="0" rIns="0" bIns="0" rtlCol="0">
            <a:spAutoFit/>
          </a:bodyPr>
          <a:lstStyle/>
          <a:p>
            <a:pPr>
              <a:lnSpc>
                <a:spcPts val="2760"/>
              </a:lnSpc>
            </a:pPr>
            <a:r>
              <a:rPr lang="en-CA" sz="2400" smtClean="0">
                <a:solidFill>
                  <a:srgbClr val="000000"/>
                </a:solidFill>
                <a:latin typeface="Calibri"/>
                <a:cs typeface="Calibri"/>
              </a:rPr>
              <a:t>Inherited mutations in transthyretin cardiac amyloidosis (ATTR) or the</a:t>
            </a:r>
          </a:p>
          <a:p>
            <a:pPr>
              <a:lnSpc>
                <a:spcPts val="2760"/>
              </a:lnSpc>
            </a:pPr>
            <a:endParaRPr lang="en-CA" sz="2400">
              <a:solidFill>
                <a:srgbClr val="000000"/>
              </a:solidFill>
            </a:endParaRPr>
          </a:p>
        </p:txBody>
      </p:sp>
      <p:sp>
        <p:nvSpPr>
          <p:cNvPr id="4" name="TextBox 4"/>
          <p:cNvSpPr txBox="1"/>
          <p:nvPr/>
        </p:nvSpPr>
        <p:spPr>
          <a:xfrm>
            <a:off x="241300" y="4902200"/>
            <a:ext cx="8902700" cy="457200"/>
          </a:xfrm>
          <a:prstGeom prst="rect">
            <a:avLst/>
          </a:prstGeom>
          <a:noFill/>
        </p:spPr>
        <p:txBody>
          <a:bodyPr vert="horz" wrap="none" lIns="0" tIns="0" rIns="0" bIns="0" rtlCol="0">
            <a:spAutoFit/>
          </a:bodyPr>
          <a:lstStyle/>
          <a:p>
            <a:pPr>
              <a:lnSpc>
                <a:spcPts val="2760"/>
              </a:lnSpc>
            </a:pPr>
            <a:r>
              <a:rPr lang="en-CA" sz="2402" smtClean="0">
                <a:solidFill>
                  <a:srgbClr val="000000"/>
                </a:solidFill>
                <a:latin typeface="Calibri"/>
                <a:cs typeface="Calibri"/>
              </a:rPr>
              <a:t>aging process in wild-type disease (ATTRwt) cause destabilization of</a:t>
            </a:r>
          </a:p>
          <a:p>
            <a:pPr>
              <a:lnSpc>
                <a:spcPts val="2760"/>
              </a:lnSpc>
            </a:pPr>
            <a:endParaRPr lang="en-CA" sz="2402">
              <a:solidFill>
                <a:srgbClr val="000000"/>
              </a:solidFill>
            </a:endParaRPr>
          </a:p>
        </p:txBody>
      </p:sp>
      <p:sp>
        <p:nvSpPr>
          <p:cNvPr id="5" name="TextBox 5"/>
          <p:cNvSpPr txBox="1"/>
          <p:nvPr/>
        </p:nvSpPr>
        <p:spPr>
          <a:xfrm>
            <a:off x="241300" y="5257800"/>
            <a:ext cx="8902700" cy="457200"/>
          </a:xfrm>
          <a:prstGeom prst="rect">
            <a:avLst/>
          </a:prstGeom>
          <a:noFill/>
        </p:spPr>
        <p:txBody>
          <a:bodyPr vert="horz" wrap="none" lIns="0" tIns="0" rIns="0" bIns="0" rtlCol="0">
            <a:spAutoFit/>
          </a:bodyPr>
          <a:lstStyle/>
          <a:p>
            <a:pPr>
              <a:lnSpc>
                <a:spcPts val="2760"/>
              </a:lnSpc>
            </a:pPr>
            <a:r>
              <a:rPr lang="en-CA" sz="2400" smtClean="0">
                <a:solidFill>
                  <a:srgbClr val="000000"/>
                </a:solidFill>
                <a:latin typeface="Calibri"/>
                <a:cs typeface="Calibri"/>
              </a:rPr>
              <a:t>the transthyretin (TTR) protein into monomers or oligomers, which</a:t>
            </a:r>
          </a:p>
          <a:p>
            <a:pPr>
              <a:lnSpc>
                <a:spcPts val="2760"/>
              </a:lnSpc>
            </a:pPr>
            <a:endParaRPr lang="en-CA" sz="2400">
              <a:solidFill>
                <a:srgbClr val="000000"/>
              </a:solidFill>
            </a:endParaRPr>
          </a:p>
        </p:txBody>
      </p:sp>
      <p:sp>
        <p:nvSpPr>
          <p:cNvPr id="6" name="TextBox 6"/>
          <p:cNvSpPr txBox="1"/>
          <p:nvPr/>
        </p:nvSpPr>
        <p:spPr>
          <a:xfrm>
            <a:off x="241300" y="5600700"/>
            <a:ext cx="8902700" cy="863600"/>
          </a:xfrm>
          <a:prstGeom prst="rect">
            <a:avLst/>
          </a:prstGeom>
          <a:noFill/>
        </p:spPr>
        <p:txBody>
          <a:bodyPr vert="horz" wrap="none" lIns="0" tIns="0" rIns="0" bIns="0" rtlCol="0">
            <a:spAutoFit/>
          </a:bodyPr>
          <a:lstStyle/>
          <a:p>
            <a:pPr>
              <a:lnSpc>
                <a:spcPts val="3000"/>
              </a:lnSpc>
            </a:pPr>
            <a:r>
              <a:rPr lang="en-CA" sz="2400" smtClean="0">
                <a:solidFill>
                  <a:srgbClr val="000000"/>
                </a:solidFill>
                <a:latin typeface="Calibri"/>
                <a:cs typeface="Calibri"/>
              </a:rPr>
              <a:t>aggregate into amyloid fibrils. </a:t>
            </a:r>
            <a:r>
              <a:rPr lang="en-CA" sz="2410" b="1" smtClean="0">
                <a:solidFill>
                  <a:srgbClr val="001F5F"/>
                </a:solidFill>
                <a:latin typeface="Arial Narrow Bold Italic"/>
                <a:cs typeface="Arial Narrow Bold Italic"/>
              </a:rPr>
              <a:t>These insoluble fibrils accumulate in the</a:t>
            </a:r>
            <a:r>
              <a:rPr lang="en-CA" sz="2400" smtClean="0">
                <a:solidFill>
                  <a:srgbClr val="000000"/>
                </a:solidFill>
                <a:latin typeface="Times New Roman"/>
              </a:rPr>
              <a:t/>
            </a:r>
            <a:br>
              <a:rPr lang="en-CA" sz="2400" smtClean="0">
                <a:solidFill>
                  <a:srgbClr val="000000"/>
                </a:solidFill>
                <a:latin typeface="Times New Roman"/>
              </a:rPr>
            </a:br>
            <a:r>
              <a:rPr lang="en-CA" sz="2410" b="1" smtClean="0">
                <a:solidFill>
                  <a:srgbClr val="001F5F"/>
                </a:solidFill>
                <a:latin typeface="Arial Narrow Bold Italic"/>
                <a:cs typeface="Arial Narrow Bold Italic"/>
              </a:rPr>
              <a:t>myocardium and result in diastolic dysfunction, restrictive</a:t>
            </a:r>
          </a:p>
          <a:p>
            <a:pPr>
              <a:lnSpc>
                <a:spcPts val="3000"/>
              </a:lnSpc>
            </a:pPr>
            <a:endParaRPr lang="en-CA" sz="2400">
              <a:solidFill>
                <a:srgbClr val="000000"/>
              </a:solidFill>
            </a:endParaRPr>
          </a:p>
        </p:txBody>
      </p:sp>
      <p:sp>
        <p:nvSpPr>
          <p:cNvPr id="7" name="TextBox 7"/>
          <p:cNvSpPr txBox="1"/>
          <p:nvPr/>
        </p:nvSpPr>
        <p:spPr>
          <a:xfrm>
            <a:off x="241300" y="6426200"/>
            <a:ext cx="8902700" cy="457200"/>
          </a:xfrm>
          <a:prstGeom prst="rect">
            <a:avLst/>
          </a:prstGeom>
          <a:noFill/>
        </p:spPr>
        <p:txBody>
          <a:bodyPr vert="horz" wrap="none" lIns="0" tIns="0" rIns="0" bIns="0" rtlCol="0">
            <a:spAutoFit/>
          </a:bodyPr>
          <a:lstStyle/>
          <a:p>
            <a:pPr>
              <a:lnSpc>
                <a:spcPts val="2230"/>
              </a:lnSpc>
            </a:pPr>
            <a:r>
              <a:rPr lang="en-CA" sz="2412" b="1" smtClean="0">
                <a:solidFill>
                  <a:srgbClr val="001F5F"/>
                </a:solidFill>
                <a:latin typeface="Arial Narrow Bold Italic"/>
                <a:cs typeface="Arial Narrow Bold Italic"/>
              </a:rPr>
              <a:t>cardiomyopathy, and eventual congestive heart failure</a:t>
            </a:r>
          </a:p>
          <a:p>
            <a:pPr>
              <a:lnSpc>
                <a:spcPts val="2230"/>
              </a:lnSpc>
            </a:pPr>
            <a:endParaRPr lang="en-CA" sz="2402">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10" name="TextBox 2"/>
          <p:cNvSpPr txBox="1"/>
          <p:nvPr/>
        </p:nvSpPr>
        <p:spPr>
          <a:xfrm>
            <a:off x="495300" y="3467100"/>
            <a:ext cx="8648700" cy="342900"/>
          </a:xfrm>
          <a:prstGeom prst="rect">
            <a:avLst/>
          </a:prstGeom>
          <a:noFill/>
        </p:spPr>
        <p:txBody>
          <a:bodyPr vert="horz" wrap="none" lIns="0" tIns="0" rIns="0" bIns="0" rtlCol="0">
            <a:spAutoFit/>
          </a:bodyPr>
          <a:lstStyle/>
          <a:p>
            <a:pPr>
              <a:lnSpc>
                <a:spcPts val="2070"/>
              </a:lnSpc>
            </a:pPr>
            <a:r>
              <a:rPr lang="en-CA" sz="1812" b="1" smtClean="0">
                <a:solidFill>
                  <a:srgbClr val="C00000"/>
                </a:solidFill>
                <a:latin typeface="Calibri Bold"/>
                <a:cs typeface="Calibri Bold"/>
              </a:rPr>
              <a:t>AL amyloidosis</a:t>
            </a:r>
          </a:p>
          <a:p>
            <a:pPr>
              <a:lnSpc>
                <a:spcPts val="2070"/>
              </a:lnSpc>
            </a:pPr>
            <a:endParaRPr lang="en-CA" sz="1802">
              <a:solidFill>
                <a:srgbClr val="000000"/>
              </a:solidFill>
            </a:endParaRPr>
          </a:p>
        </p:txBody>
      </p:sp>
      <p:sp>
        <p:nvSpPr>
          <p:cNvPr id="3" name="TextBox 3"/>
          <p:cNvSpPr txBox="1"/>
          <p:nvPr/>
        </p:nvSpPr>
        <p:spPr>
          <a:xfrm>
            <a:off x="495300" y="3733800"/>
            <a:ext cx="86487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A : Amyloid fibril protein &gt;&gt;&gt; derived from immunoglobulin light (L) chains</a:t>
            </a:r>
          </a:p>
          <a:p>
            <a:pPr>
              <a:lnSpc>
                <a:spcPts val="2070"/>
              </a:lnSpc>
            </a:pPr>
            <a:endParaRPr lang="en-CA" sz="1800">
              <a:solidFill>
                <a:srgbClr val="000000"/>
              </a:solidFill>
            </a:endParaRPr>
          </a:p>
        </p:txBody>
      </p:sp>
      <p:sp>
        <p:nvSpPr>
          <p:cNvPr id="4" name="TextBox 4"/>
          <p:cNvSpPr txBox="1"/>
          <p:nvPr/>
        </p:nvSpPr>
        <p:spPr>
          <a:xfrm>
            <a:off x="495300" y="4292600"/>
            <a:ext cx="8648700" cy="342900"/>
          </a:xfrm>
          <a:prstGeom prst="rect">
            <a:avLst/>
          </a:prstGeom>
          <a:noFill/>
        </p:spPr>
        <p:txBody>
          <a:bodyPr vert="horz" wrap="none" lIns="0" tIns="0" rIns="0" bIns="0" rtlCol="0">
            <a:spAutoFit/>
          </a:bodyPr>
          <a:lstStyle/>
          <a:p>
            <a:pPr>
              <a:lnSpc>
                <a:spcPts val="2070"/>
              </a:lnSpc>
            </a:pPr>
            <a:r>
              <a:rPr lang="en-CA" sz="1810" b="1" smtClean="0">
                <a:solidFill>
                  <a:srgbClr val="C00000"/>
                </a:solidFill>
                <a:latin typeface="Calibri Bold"/>
                <a:cs typeface="Calibri Bold"/>
              </a:rPr>
              <a:t>ATTR amyloidosis</a:t>
            </a:r>
          </a:p>
          <a:p>
            <a:pPr>
              <a:lnSpc>
                <a:spcPts val="2070"/>
              </a:lnSpc>
            </a:pPr>
            <a:endParaRPr lang="en-CA" sz="1800">
              <a:solidFill>
                <a:srgbClr val="000000"/>
              </a:solidFill>
            </a:endParaRPr>
          </a:p>
        </p:txBody>
      </p:sp>
      <p:sp>
        <p:nvSpPr>
          <p:cNvPr id="5" name="TextBox 5"/>
          <p:cNvSpPr txBox="1"/>
          <p:nvPr/>
        </p:nvSpPr>
        <p:spPr>
          <a:xfrm>
            <a:off x="495300" y="4559300"/>
            <a:ext cx="86487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A : Amyloid fibril protein &gt;&gt;&gt; derived from the plasma protein transthyretin ( TTR )</a:t>
            </a:r>
          </a:p>
          <a:p>
            <a:pPr>
              <a:lnSpc>
                <a:spcPts val="2070"/>
              </a:lnSpc>
            </a:pPr>
            <a:endParaRPr lang="en-CA" sz="1800">
              <a:solidFill>
                <a:srgbClr val="000000"/>
              </a:solidFill>
            </a:endParaRPr>
          </a:p>
        </p:txBody>
      </p:sp>
      <p:sp>
        <p:nvSpPr>
          <p:cNvPr id="6" name="TextBox 6"/>
          <p:cNvSpPr txBox="1"/>
          <p:nvPr/>
        </p:nvSpPr>
        <p:spPr>
          <a:xfrm>
            <a:off x="495300" y="5105400"/>
            <a:ext cx="8648700" cy="342900"/>
          </a:xfrm>
          <a:prstGeom prst="rect">
            <a:avLst/>
          </a:prstGeom>
          <a:noFill/>
        </p:spPr>
        <p:txBody>
          <a:bodyPr vert="horz" wrap="none" lIns="0" tIns="0" rIns="0" bIns="0" rtlCol="0">
            <a:spAutoFit/>
          </a:bodyPr>
          <a:lstStyle/>
          <a:p>
            <a:pPr>
              <a:lnSpc>
                <a:spcPts val="2070"/>
              </a:lnSpc>
            </a:pPr>
            <a:r>
              <a:rPr lang="en-CA" sz="1812" b="1" smtClean="0">
                <a:solidFill>
                  <a:srgbClr val="C00000"/>
                </a:solidFill>
                <a:latin typeface="Calibri Bold"/>
                <a:cs typeface="Calibri Bold"/>
              </a:rPr>
              <a:t>ATTRwt amyloidosis</a:t>
            </a:r>
          </a:p>
          <a:p>
            <a:pPr>
              <a:lnSpc>
                <a:spcPts val="2070"/>
              </a:lnSpc>
            </a:pPr>
            <a:endParaRPr lang="en-CA" sz="1802">
              <a:solidFill>
                <a:srgbClr val="000000"/>
              </a:solidFill>
            </a:endParaRPr>
          </a:p>
        </p:txBody>
      </p:sp>
      <p:sp>
        <p:nvSpPr>
          <p:cNvPr id="7" name="TextBox 7"/>
          <p:cNvSpPr txBox="1"/>
          <p:nvPr/>
        </p:nvSpPr>
        <p:spPr>
          <a:xfrm>
            <a:off x="495300" y="5384800"/>
            <a:ext cx="86487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Wild-type ATTR</a:t>
            </a:r>
          </a:p>
          <a:p>
            <a:pPr>
              <a:lnSpc>
                <a:spcPts val="2070"/>
              </a:lnSpc>
            </a:pPr>
            <a:endParaRPr lang="en-CA" sz="1800">
              <a:solidFill>
                <a:srgbClr val="000000"/>
              </a:solidFill>
            </a:endParaRPr>
          </a:p>
        </p:txBody>
      </p:sp>
      <p:sp>
        <p:nvSpPr>
          <p:cNvPr id="8" name="TextBox 8"/>
          <p:cNvSpPr txBox="1"/>
          <p:nvPr/>
        </p:nvSpPr>
        <p:spPr>
          <a:xfrm>
            <a:off x="495300" y="5930900"/>
            <a:ext cx="8648700" cy="342900"/>
          </a:xfrm>
          <a:prstGeom prst="rect">
            <a:avLst/>
          </a:prstGeom>
          <a:noFill/>
        </p:spPr>
        <p:txBody>
          <a:bodyPr vert="horz" wrap="none" lIns="0" tIns="0" rIns="0" bIns="0" rtlCol="0">
            <a:spAutoFit/>
          </a:bodyPr>
          <a:lstStyle/>
          <a:p>
            <a:pPr>
              <a:lnSpc>
                <a:spcPts val="2070"/>
              </a:lnSpc>
            </a:pPr>
            <a:r>
              <a:rPr lang="en-CA" sz="1810" b="1" smtClean="0">
                <a:solidFill>
                  <a:srgbClr val="C00000"/>
                </a:solidFill>
                <a:latin typeface="Calibri Bold"/>
                <a:cs typeface="Calibri Bold"/>
              </a:rPr>
              <a:t>ATTR V30M amyloidosis</a:t>
            </a:r>
          </a:p>
          <a:p>
            <a:pPr>
              <a:lnSpc>
                <a:spcPts val="2070"/>
              </a:lnSpc>
            </a:pPr>
            <a:endParaRPr lang="en-CA" sz="1800">
              <a:solidFill>
                <a:srgbClr val="000000"/>
              </a:solidFill>
            </a:endParaRPr>
          </a:p>
        </p:txBody>
      </p:sp>
      <p:sp>
        <p:nvSpPr>
          <p:cNvPr id="9" name="TextBox 9"/>
          <p:cNvSpPr txBox="1"/>
          <p:nvPr/>
        </p:nvSpPr>
        <p:spPr>
          <a:xfrm>
            <a:off x="495300" y="6210300"/>
            <a:ext cx="86487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Where the normal valine residue at position 30 has been substituted with methionine.</a:t>
            </a:r>
          </a:p>
          <a:p>
            <a:pPr>
              <a:lnSpc>
                <a:spcPts val="2070"/>
              </a:lnSpc>
            </a:pPr>
            <a:endParaRPr lang="en-CA" sz="180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aveen Gopikrishnan\classification-of-amyloidosis-3-63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72" y="1"/>
            <a:ext cx="9139228" cy="68615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24843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1491</TotalTime>
  <Words>2588</Words>
  <Application>Microsoft Office PowerPoint</Application>
  <PresentationFormat>On-screen Show (4:3)</PresentationFormat>
  <Paragraphs>316</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CARDIAC AMYLOIDOSIS</vt:lpstr>
      <vt:lpstr>Slide 2</vt:lpstr>
      <vt:lpstr>Slide 3</vt:lpstr>
      <vt:lpstr>AMYLOIDOSIS</vt:lpstr>
      <vt:lpstr>Slide 5</vt:lpstr>
      <vt:lpstr>Slide 6</vt:lpstr>
      <vt:lpstr>Slide 7</vt:lpstr>
      <vt:lpstr>Slide 8</vt:lpstr>
      <vt:lpstr>Slide 9</vt:lpstr>
      <vt:lpstr>Slide 10</vt:lpstr>
      <vt:lpstr>Slide 11</vt:lpstr>
      <vt:lpstr>Slide 12</vt:lpstr>
      <vt:lpstr>DIAGNOSIS OF AMYLOIDOSIS </vt:lpstr>
      <vt:lpstr>Slide 14</vt:lpstr>
      <vt:lpstr>Slide 15</vt:lpstr>
      <vt:lpstr>Slide 16</vt:lpstr>
      <vt:lpstr>Slide 17</vt:lpstr>
      <vt:lpstr>CARDIOLOGY EVALUATION</vt:lpstr>
      <vt:lpstr>SYMPTOMS &amp; SIGNS</vt:lpstr>
      <vt:lpstr>BIOCHEMICAL TESTING</vt:lpstr>
      <vt:lpstr>ECG</vt:lpstr>
      <vt:lpstr>2D Echo</vt:lpstr>
      <vt:lpstr>Slide 23</vt:lpstr>
      <vt:lpstr>Slide 24</vt:lpstr>
      <vt:lpstr>CMR</vt:lpstr>
      <vt:lpstr>Cardiac CT</vt:lpstr>
      <vt:lpstr>Scintigraphy</vt:lpstr>
      <vt:lpstr>EMB</vt:lpstr>
      <vt:lpstr>Genetic testing</vt:lpstr>
      <vt:lpstr>CARDIAC AMYLOIDOSIS: A PAN HEART DISEASE</vt:lpstr>
      <vt:lpstr>Slide 31</vt:lpstr>
      <vt:lpstr>AL AMYLOIDOSIS</vt:lpstr>
      <vt:lpstr>Slide 33</vt:lpstr>
      <vt:lpstr>Slide 34</vt:lpstr>
      <vt:lpstr>Slide 35</vt:lpstr>
      <vt:lpstr>PROGNOSIS OF AL AMYLOIDOSIS</vt:lpstr>
      <vt:lpstr>Slide 37</vt:lpstr>
      <vt:lpstr>MANAGEMENT</vt:lpstr>
      <vt:lpstr>Slide 39</vt:lpstr>
      <vt:lpstr>ATTR AMYLOIDOSIS</vt:lpstr>
      <vt:lpstr>Slide 41</vt:lpstr>
      <vt:lpstr>Slide 42</vt:lpstr>
      <vt:lpstr>TREATMENT</vt:lpstr>
      <vt:lpstr>Slide 44</vt:lpstr>
      <vt:lpstr>Slide 45</vt:lpstr>
      <vt:lpstr>Slide 46</vt:lpstr>
      <vt:lpstr>Amyloidosis and cardiac transplantation</vt:lpstr>
      <vt:lpstr>Evolution of Transplant Outcomes </vt:lpstr>
      <vt:lpstr>Slide 49</vt:lpstr>
      <vt:lpstr>Slide 50</vt:lpstr>
      <vt:lpstr>Special considerations in amyloidosis</vt:lpstr>
      <vt:lpstr>Slide 52</vt:lpstr>
      <vt:lpstr>Slide 53</vt:lpstr>
      <vt:lpstr>Post-transplantation Chemotherapy/Immunotherapy </vt:lpstr>
      <vt:lpstr>Slide 55</vt:lpstr>
      <vt:lpstr>Slide 56</vt:lpstr>
      <vt:lpstr>Mechanical Circulatory Support </vt:lpstr>
      <vt:lpstr>Conclusion</vt:lpstr>
      <vt:lpstr>MCQs</vt:lpstr>
      <vt:lpstr>Slide 60</vt:lpstr>
      <vt:lpstr>Slide 61</vt:lpstr>
      <vt:lpstr>Slide 62</vt:lpstr>
      <vt:lpstr>Slide 63</vt:lpstr>
      <vt:lpstr>Slide 64</vt:lpstr>
      <vt:lpstr>Slide 65</vt:lpstr>
      <vt:lpstr>Slide 66</vt:lpstr>
      <vt:lpstr>Slide 67</vt:lpstr>
      <vt:lpstr>Slide 68</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AMYLOIDOSIS</dc:title>
  <cp:lastModifiedBy>ADMIN</cp:lastModifiedBy>
  <cp:revision>66</cp:revision>
  <dcterms:modified xsi:type="dcterms:W3CDTF">2023-04-04T01:40:57Z</dcterms:modified>
</cp:coreProperties>
</file>