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95" r:id="rId5"/>
    <p:sldId id="276" r:id="rId6"/>
    <p:sldId id="278" r:id="rId7"/>
    <p:sldId id="297" r:id="rId8"/>
    <p:sldId id="274" r:id="rId9"/>
    <p:sldId id="296" r:id="rId10"/>
    <p:sldId id="277" r:id="rId11"/>
    <p:sldId id="303" r:id="rId12"/>
    <p:sldId id="294" r:id="rId13"/>
    <p:sldId id="280" r:id="rId14"/>
    <p:sldId id="265" r:id="rId15"/>
    <p:sldId id="257" r:id="rId16"/>
    <p:sldId id="279" r:id="rId17"/>
    <p:sldId id="282" r:id="rId18"/>
    <p:sldId id="264" r:id="rId19"/>
    <p:sldId id="266" r:id="rId20"/>
    <p:sldId id="281" r:id="rId21"/>
    <p:sldId id="283" r:id="rId22"/>
    <p:sldId id="284" r:id="rId23"/>
    <p:sldId id="285" r:id="rId24"/>
    <p:sldId id="287" r:id="rId25"/>
    <p:sldId id="286" r:id="rId26"/>
    <p:sldId id="288" r:id="rId27"/>
    <p:sldId id="289" r:id="rId28"/>
    <p:sldId id="290" r:id="rId29"/>
    <p:sldId id="291" r:id="rId30"/>
    <p:sldId id="292" r:id="rId31"/>
    <p:sldId id="261" r:id="rId32"/>
    <p:sldId id="263" r:id="rId33"/>
    <p:sldId id="293" r:id="rId34"/>
    <p:sldId id="259" r:id="rId35"/>
    <p:sldId id="262" r:id="rId36"/>
    <p:sldId id="301" r:id="rId37"/>
    <p:sldId id="302" r:id="rId38"/>
    <p:sldId id="299" r:id="rId39"/>
    <p:sldId id="300" r:id="rId40"/>
    <p:sldId id="298" r:id="rId41"/>
    <p:sldId id="304" r:id="rId42"/>
    <p:sldId id="305" r:id="rId43"/>
    <p:sldId id="306" r:id="rId44"/>
    <p:sldId id="307" r:id="rId45"/>
    <p:sldId id="308" r:id="rId46"/>
    <p:sldId id="311" r:id="rId47"/>
    <p:sldId id="309" r:id="rId48"/>
    <p:sldId id="310" r:id="rId49"/>
    <p:sldId id="31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89272-8BCD-4BEB-8A13-A48013D9A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F6368-D2CA-421A-A126-0693044BB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D4216-D8F5-43DA-8DE2-4FBAC69A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5E609-F24A-4434-9C31-002F968E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1EF4-070F-4DDA-BFF4-F19CF086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31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23FD-092D-4502-8D5A-2A3D89AE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17D64-46C3-423F-9261-4F704041F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0EDDD-8E2C-4256-8D69-40AA039B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2CDBC-C630-492C-854F-9667263A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B0400-6CB4-4B43-B064-C2AB9FF7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88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2EBA9-4872-4517-B1C1-14C79C7CA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4D1DC-29FF-4033-AC4F-B573417B2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4A584-3679-4850-9391-97A084C1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233E2-0B8E-4BD4-8B3F-89D7DACE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E02FB-9B12-4799-9397-1E108E8C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48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BE66-DFCE-49DF-B34A-847267E5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70DF-4798-4F50-979D-98F31E41F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43E8-5961-4688-9835-C534D6ED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F9954-F868-4D70-9F48-7B6DAA74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A0571-486F-4679-BFB7-8862475C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878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85E2-B464-4455-A7CD-F35E68ED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DBAB9-9F4E-4D54-A90E-8F4E72D47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BEFF1-F3A4-4CFC-935D-1C043517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599D5-1E03-4178-B1D3-AB04B9B3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DDA32-5424-475E-94D7-254DEB5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274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A373-BCC8-40E5-87F9-338EED49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3C07-7566-48F1-8B49-8972C091C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6D50E-D814-4B37-9FB7-286E4F352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EC2F2-B25A-4F21-B9DA-C6C68C5B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E537A-53EF-4576-BF62-850B7E97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00684-8A10-4452-9B47-94C6715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74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E4E2-1EA7-448A-9E30-20CDB733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A440E-9A54-4E13-B613-167B68693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2EF39-1AED-4AB6-93CC-A73DA717D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47979-E5A7-40E1-94BB-7074AB6AB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A7A84-DADA-41CE-B29B-20CF97C7C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DCDD3-BBF6-4258-AB26-6515C0AF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AD9E6-FDA6-4B36-9129-57F1A552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F3F41-9ED4-4B72-AE34-51370306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91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9112-2CD2-4E8C-86A2-9310F870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3AF64-8C59-4A59-8F8E-15F04321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3C902-466F-437F-BBBA-564AFF83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73427-491A-47A8-8493-69649A1B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07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AA195-1E39-4FCB-A280-07C8A248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36671-72FC-4BA9-8064-8B3A4C37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7FC8B-777D-4453-BC79-629EC28E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013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262A-58AC-41AC-9978-52658F59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8589-F416-4F56-91BB-F3491C8C1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88242-66CD-43BA-8663-16F5FB20B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F30B2-427B-4903-8BCF-6A948A64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9AEC9-C4C7-47E3-BE80-263CD815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44336-5730-4E79-B903-F3B46419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84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1901-2B82-4A20-B479-6EDF3F83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A333C-81D9-492A-80F5-0E95D42CF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ACE67-765D-4BF2-BD18-BDA9DA990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13F17-038C-420F-A6B3-96233516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C2E98-C37C-4890-9002-BE1277F1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0892-4261-4B59-8B4C-8581BA9B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51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65F3B-7C30-4A03-858B-736C84A4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6EBE-D52F-4C77-A188-F3A707825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EB237-41EA-4637-912F-B3AA3E4BE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9DA4-45B7-4519-AA80-126B7A715BB4}" type="datetimeFigureOut">
              <a:rPr lang="en-IN" smtClean="0"/>
              <a:t>04/05/23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0E028-C41B-4D9F-8612-1F7499080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BC75C-0D07-4D9B-9EF9-AB62DC866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84E6-9732-4537-9F46-CE5C998F15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844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rtrudk/21025318143/in/pool-floru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rtrudk/21025318143/in/pool-floru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rtrudk/21025318143/in/pool-floru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rtrudk/21025318143/in/pool-floru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8C9BF-7357-4C5D-A704-E74C2DEDF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RECENT COLCHICINE BASED TRIALS</a:t>
            </a:r>
            <a:endParaRPr lang="en-IN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5FAD4-62D0-4200-B411-ABD2AB96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Dr.</a:t>
            </a:r>
            <a:r>
              <a:rPr lang="en-IN" dirty="0"/>
              <a:t> Sanchna Dev S</a:t>
            </a:r>
            <a:endParaRPr lang="en-IN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4BE94D0-3630-5354-F7BD-8B4D1F853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 r="1" b="2118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586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C2999-2F54-47D1-89DD-F19FA27D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767"/>
            <a:ext cx="10515600" cy="590253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IN" sz="7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  <a:r>
              <a:rPr lang="en-I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 kidney failure .(10-20 excreted unchanged by the kidneys)</a:t>
            </a:r>
          </a:p>
          <a:p>
            <a:pPr>
              <a:lnSpc>
                <a:spcPct val="120000"/>
              </a:lnSpc>
            </a:pP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 </a:t>
            </a:r>
            <a:r>
              <a:rPr lang="en-IN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neuromyopathy</a:t>
            </a:r>
            <a:endParaRPr lang="en-I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IN" sz="8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Statins are generally well tolerated with colchicine despite their own risk of musculoskeletal effects, although rhabdomyolysis has been reported with combination therapy</a:t>
            </a:r>
            <a:endParaRPr lang="en-I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IN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Colchicine toxicity can be potentiated by the concomitant use of STATINS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N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</a:t>
            </a:r>
          </a:p>
          <a:p>
            <a:pPr>
              <a:lnSpc>
                <a:spcPct val="120000"/>
              </a:lnSpc>
            </a:pP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upset, </a:t>
            </a:r>
            <a:r>
              <a:rPr lang="en-IN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 neutropenia.</a:t>
            </a:r>
          </a:p>
          <a:p>
            <a:pPr>
              <a:lnSpc>
                <a:spcPct val="120000"/>
              </a:lnSpc>
            </a:pP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doses - bone marrow suppression ,</a:t>
            </a:r>
            <a:r>
              <a:rPr lang="en-IN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hair loss. </a:t>
            </a:r>
          </a:p>
          <a:p>
            <a:pPr>
              <a:lnSpc>
                <a:spcPct val="120000"/>
              </a:lnSpc>
            </a:pP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toxicity and rhabdomyolysis.</a:t>
            </a:r>
          </a:p>
          <a:p>
            <a:pPr>
              <a:lnSpc>
                <a:spcPct val="120000"/>
              </a:lnSpc>
            </a:pPr>
            <a:r>
              <a:rPr lang="en-IN" sz="8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8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comprehensive safety analysis of colchicine in 35 double-blind </a:t>
            </a:r>
            <a:r>
              <a:rPr lang="en-IN" sz="8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  <a:r>
              <a:rPr lang="en-IN" sz="8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trials including 8659 participants with various inflammatory conditions confirmed known gastrointestinal adverse events (relative risk [RR], 1.74 ) </a:t>
            </a:r>
            <a:r>
              <a:rPr lang="en-IN" sz="8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—&gt; </a:t>
            </a:r>
            <a:r>
              <a:rPr lang="en-IN" sz="8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 not demonstrate an increase in mortality or rate of adverse events related to the liver, neuropathy, muscle, infection, or </a:t>
            </a:r>
            <a:r>
              <a:rPr lang="en-IN" sz="8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hematologic</a:t>
            </a:r>
            <a:r>
              <a:rPr lang="en-IN" sz="8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disturbances</a:t>
            </a:r>
            <a:endParaRPr lang="en-IN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9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9052C-B134-F988-E5EE-10410EDF5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61" r="13818" b="59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1C8DF-6066-0B3C-17FB-E9FDE128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Colchicine in CAD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0983-FB88-C772-6216-E3FB16208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02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6965-D801-4FDA-A4D1-49F249A9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RECENT STUDIES ON COLCHICINE AND ITS USES IN CVS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1F64-5918-4013-BF0F-1D1FFB51C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: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DE573-6821-4BB9-8F36-0B8DDD99FF94}"/>
              </a:ext>
            </a:extLst>
          </p:cNvPr>
          <p:cNvSpPr/>
          <p:nvPr/>
        </p:nvSpPr>
        <p:spPr>
          <a:xfrm>
            <a:off x="2358887" y="2292626"/>
            <a:ext cx="5941997" cy="3370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IN" sz="3600" dirty="0"/>
              <a:t>COLCOT TRIAL 2019</a:t>
            </a:r>
          </a:p>
          <a:p>
            <a:pPr algn="just">
              <a:lnSpc>
                <a:spcPct val="150000"/>
              </a:lnSpc>
            </a:pPr>
            <a:r>
              <a:rPr lang="en-IN" sz="3600" dirty="0"/>
              <a:t>COPS TRIAL 2019</a:t>
            </a:r>
          </a:p>
          <a:p>
            <a:pPr algn="just">
              <a:lnSpc>
                <a:spcPct val="150000"/>
              </a:lnSpc>
            </a:pPr>
            <a:r>
              <a:rPr lang="en-IN" sz="3600" dirty="0"/>
              <a:t>LODOCO 2 TRIAL 2020</a:t>
            </a:r>
          </a:p>
          <a:p>
            <a:pPr algn="just">
              <a:lnSpc>
                <a:spcPct val="150000"/>
              </a:lnSpc>
            </a:pPr>
            <a:r>
              <a:rPr lang="en-IN" sz="3600" dirty="0"/>
              <a:t>COLCHICINEPCI TRIAL2020 </a:t>
            </a:r>
          </a:p>
        </p:txBody>
      </p:sp>
    </p:spTree>
    <p:extLst>
      <p:ext uri="{BB962C8B-B14F-4D97-AF65-F5344CB8AC3E}">
        <p14:creationId xmlns:p14="http://schemas.microsoft.com/office/powerpoint/2010/main" val="291823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08C4-AE86-4B69-88E5-89589166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3510-5475-4673-8763-AFE5C376B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6000" b="1" dirty="0">
                <a:solidFill>
                  <a:srgbClr val="FF0000"/>
                </a:solidFill>
              </a:rPr>
              <a:t>LODOCO 2 TRIAL</a:t>
            </a:r>
          </a:p>
          <a:p>
            <a:pPr marL="0" indent="0">
              <a:buNone/>
            </a:pPr>
            <a:r>
              <a:rPr lang="en-IN" sz="2400" b="1" dirty="0"/>
              <a:t>Dutch trial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0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CDC98-C9C5-4ABD-A4C4-2889648F9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63"/>
          <a:stretch/>
        </p:blipFill>
        <p:spPr>
          <a:xfrm>
            <a:off x="838201" y="789542"/>
            <a:ext cx="10409288" cy="5296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AAE8DD-802E-40C6-A67D-F27FA67A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497"/>
            <a:ext cx="10515600" cy="1325563"/>
          </a:xfrm>
        </p:spPr>
        <p:txBody>
          <a:bodyPr/>
          <a:lstStyle/>
          <a:p>
            <a:r>
              <a:rPr lang="en-IN" b="1" dirty="0"/>
              <a:t>LODOCO 2 TRIAL</a:t>
            </a:r>
          </a:p>
        </p:txBody>
      </p:sp>
    </p:spTree>
    <p:extLst>
      <p:ext uri="{BB962C8B-B14F-4D97-AF65-F5344CB8AC3E}">
        <p14:creationId xmlns:p14="http://schemas.microsoft.com/office/powerpoint/2010/main" val="67852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0456-4B2B-459F-B25A-E7C2579B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Inclusion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9C0A5-D5F2-4840-BA79-2FF6F9E8B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Age &gt;35 and &lt;80</a:t>
            </a:r>
          </a:p>
          <a:p>
            <a:r>
              <a:rPr lang="en-US" dirty="0"/>
              <a:t> Proven coronary artery disease; as evidenced by coronary angiography, CT coronary angiography or a Coronary Artery Calcium Score (</a:t>
            </a:r>
            <a:r>
              <a:rPr lang="en-US" dirty="0" err="1"/>
              <a:t>Agatston</a:t>
            </a:r>
            <a:r>
              <a:rPr lang="en-US" dirty="0"/>
              <a:t> score &gt;400).</a:t>
            </a:r>
          </a:p>
          <a:p>
            <a:r>
              <a:rPr lang="en-US" u="sng" dirty="0">
                <a:solidFill>
                  <a:srgbClr val="FF0000"/>
                </a:solidFill>
              </a:rPr>
              <a:t>Clinically stable for at least six months</a:t>
            </a:r>
            <a:endParaRPr lang="en-IN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0D4-1BFB-4EE8-B239-759A0E2D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A8F76-0667-4699-B0D7-13F536A2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1.Renal impairment (serum creatinine &gt;150 µmol/l or estimated glomerular filtration rate (eGFR) &lt; 50 )</a:t>
            </a:r>
          </a:p>
          <a:p>
            <a:r>
              <a:rPr lang="en-US" dirty="0"/>
              <a:t> 2. Peripheral neuritis, myositis or marked myo-sensitivity to statins</a:t>
            </a:r>
          </a:p>
          <a:p>
            <a:r>
              <a:rPr lang="en-US" dirty="0"/>
              <a:t>3 Severe heart failure – systolic or diastolic New York Heart Association Functional classification 3 or 4 </a:t>
            </a:r>
          </a:p>
          <a:p>
            <a:r>
              <a:rPr lang="en-US" dirty="0"/>
              <a:t>4. Moderate or severe valvular heart disease considered likely to require intervention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23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98B8-2BBA-4064-8BF1-D9BBAC31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Important Baseline characteristics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A2E07-3DCD-4AA5-AFCA-D61E578C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mean  age of the patients - </a:t>
            </a:r>
            <a:r>
              <a:rPr lang="en-US" b="0" i="0" dirty="0">
                <a:solidFill>
                  <a:srgbClr val="FF0000"/>
                </a:solidFill>
                <a:effectLst/>
                <a:latin typeface="ff-quadraat-web-pro"/>
              </a:rPr>
              <a:t>66±8.6 years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ff-quadraat-web-pro"/>
              </a:rPr>
              <a:t>15.3%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 were female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11.7% of the patients- current smokers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ff-quadraat-web-pro"/>
              </a:rPr>
              <a:t>18.2% 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- diabetes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ff-quadraat-web-pro"/>
              </a:rPr>
              <a:t>84.4%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- had a history of acute coronary syndrome(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ff-quadraat-web-pro"/>
              </a:rPr>
              <a:t>68% had ACS &gt;24 months)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ff-quadraat-web-pro"/>
              </a:rPr>
              <a:t>99.7%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 - antiplatelet agent or an anticoagulant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 96.6% -a lipid-lowering agent, 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62.1% -a beta-blocker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71.7% an inhibitor of the renin–angiotensin system.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0793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E0D239-395C-47C8-AA20-C6977706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96" y="419100"/>
            <a:ext cx="10706100" cy="601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FD6F7-632D-4E91-B71E-BD57AB62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C057C-B841-4793-95EC-8D6CBDE98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0773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B5AA88-B54D-4D11-B8AC-A71225F52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423862"/>
            <a:ext cx="10706100" cy="60102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7CB0EB-D882-4986-BEE5-2668357FEC14}"/>
              </a:ext>
            </a:extLst>
          </p:cNvPr>
          <p:cNvCxnSpPr/>
          <p:nvPr/>
        </p:nvCxnSpPr>
        <p:spPr>
          <a:xfrm>
            <a:off x="942975" y="5276850"/>
            <a:ext cx="7591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A13EF-D0EA-44D6-8E1F-E80D44B44DB1}"/>
              </a:ext>
            </a:extLst>
          </p:cNvPr>
          <p:cNvCxnSpPr/>
          <p:nvPr/>
        </p:nvCxnSpPr>
        <p:spPr>
          <a:xfrm>
            <a:off x="923925" y="5610225"/>
            <a:ext cx="7591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F225-C792-4B09-A54A-7D3369C0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AE9E3-2497-49C9-9E04-704C0F17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916" y="15968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History:</a:t>
            </a:r>
          </a:p>
          <a:p>
            <a:r>
              <a:rPr lang="en-IN" b="0" i="0" dirty="0">
                <a:solidFill>
                  <a:srgbClr val="333333"/>
                </a:solidFill>
                <a:effectLst/>
                <a:latin typeface="interfaceregular"/>
              </a:rPr>
              <a:t>Colchicine is a lipophilic tricyclic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alkaloid derived from Colchicum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autumnale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autumn crocus</a:t>
            </a:r>
            <a:endParaRPr lang="en-I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to temperate areas of Europe, Asia, and America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Described as early as 1550 BC –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Ebers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Papyrus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Poisonous plant, high concentrations in the corm or bulb</a:t>
            </a:r>
          </a:p>
          <a:p>
            <a:pPr marL="457200" lvl="1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ancient district of Colchis on the Eastern shore of the Black Sea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1B7BF-526B-499F-B22D-FE9B7BA56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8368" y="71950"/>
            <a:ext cx="2595716" cy="1946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FD199-2B5D-4F9C-8FC9-AB54C87E39E2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www.flickr.com/photos/gertrudk/21025318143/in/pool-florus/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nc-sa/3.0/"/>
              </a:rPr>
              <a:t>CC BY-SA-NC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3468204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EDF9-0FC9-4E91-8357-0DB89FBA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LODOCO2 Trial conclusion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BF6ED-DBE1-4DF3-A33F-C6CAF403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 Among patients with 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ff-quadraat-web-pro"/>
              </a:rPr>
              <a:t>chronic coronary disease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, most of whom were already receiving 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ff-quadraat-web-pro"/>
              </a:rPr>
              <a:t>proven secondary prevention therapies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, the occurrence of cardiovascular events was 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ff-quadraat-web-pro"/>
              </a:rPr>
              <a:t>significantly lower 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with low-dose colchicine than with placebo.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02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28E6-C07F-4D43-8256-D69A8A02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COPS trial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3419A-A144-4309-8FAC-253678E5F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Australian trial</a:t>
            </a:r>
            <a:endParaRPr lang="en-IN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IN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Study Design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Patients were randomized in a 1:1 fashion to either colchicine 0.5 mg BID for 1 month, followed by 0.5 mg daily for 11 months, or matching placebo.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795 patients(396 assigned to the colchicine group and 399 to the placebo</a:t>
            </a:r>
          </a:p>
          <a:p>
            <a:pPr marL="0" indent="0">
              <a:buNone/>
            </a:pP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u="sng" dirty="0">
                <a:solidFill>
                  <a:srgbClr val="FF0000"/>
                </a:solidFill>
                <a:effectLst/>
                <a:latin typeface="BlinkMacSystemFont"/>
              </a:rPr>
              <a:t>December 2015 and September 2018 </a:t>
            </a:r>
            <a:endParaRPr lang="en-IN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9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6CC9-8745-4FE4-9058-5A3F96B3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Inclusion criteria</a:t>
            </a:r>
            <a:r>
              <a:rPr lang="en-IN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1674-0973-46FB-AE8E-0F692EB3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Age ≥18 years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ACS 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managed with percutaneous coronary intervention (PCI) or medically within 30 days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Angiographic evidence of coronary artery disease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5185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76D0-D6AF-4C54-82A8-A3964E3E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Salient baseline characteristics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3D5BA-BF48-4F50-BB3A-90ADE0E3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mean age, 59.8±10.3 years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21% female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N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(STEMI): 50%, NSTEMI: 46%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N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PCI: 87%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6076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5E9B-7096-45E1-B1E4-4264931F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Principal Findings:</a:t>
            </a:r>
            <a:br>
              <a:rPr lang="en-IN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D52E4-ABB8-483C-9C2E-31675277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dirty="0">
                <a:solidFill>
                  <a:srgbClr val="FF0000"/>
                </a:solidFill>
                <a:latin typeface="Open Sans" panose="020B0606030504020204" pitchFamily="34" charset="0"/>
              </a:rPr>
              <a:t>P</a:t>
            </a:r>
            <a:r>
              <a:rPr lang="en-IN" b="0" i="0" u="sng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rimary outcome</a:t>
            </a:r>
            <a:r>
              <a:rPr lang="en-IN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,(death from any cause, acute coronary syndrome (STEMI/NSTEMI/unstable angina), ischemia-driven urgent revascularization and non-cardioembolic ischemic stroke) at 365 days for colchicine vs. placebo, </a:t>
            </a:r>
            <a:r>
              <a:rPr lang="en-IN" b="0" i="0" u="sng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was 6.1% vs. 9.5% (p = 0.09).</a:t>
            </a:r>
          </a:p>
          <a:p>
            <a:r>
              <a:rPr lang="en-IN" b="0" i="0" u="sng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Secondary outcomes</a:t>
            </a:r>
            <a:r>
              <a:rPr lang="en-IN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All-cause mortality: 8 vs. 1 (p = 0.055)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Non-CV death: 5 vs. 0 (p = 0.023)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Primary endpoint at 400 days: 24 vs. 41 events (p = 0.055)</a:t>
            </a:r>
          </a:p>
          <a:p>
            <a:pPr marL="0" indent="0">
              <a:buNone/>
            </a:pPr>
            <a:endParaRPr lang="en-IN" b="0" i="0" u="sng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endParaRPr lang="en-IN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31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876F-8F38-4CC9-8E4A-78832FE1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Conclusion of COPS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480E-20EB-48E2-856A-DB811B04C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The addition of colchicine to standard medical therapy 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BlinkMacSystemFont"/>
              </a:rPr>
              <a:t>did not significantly affect cardiovascular outcomes at 12 months 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in patients with </a:t>
            </a:r>
            <a:r>
              <a:rPr lang="en-US" b="0" i="0" dirty="0">
                <a:solidFill>
                  <a:srgbClr val="FF0000"/>
                </a:solidFill>
                <a:effectLst/>
                <a:latin typeface="BlinkMacSystemFont"/>
              </a:rPr>
              <a:t>ACS.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9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87D4-E932-4074-B3BC-ACA0DF1B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COLCOT TRIAL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3686-343D-4FEB-9943-0A7B0A988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Canadian Trial</a:t>
            </a:r>
          </a:p>
          <a:p>
            <a:r>
              <a:rPr lang="en-US" dirty="0">
                <a:solidFill>
                  <a:srgbClr val="FF0000"/>
                </a:solidFill>
              </a:rPr>
              <a:t>Duration of folowup-23 months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A204AB2-30EE-476B-BEA2-8AB8CDEB16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Content Placeholder 5" descr="Image">
            <a:extLst>
              <a:ext uri="{FF2B5EF4-FFF2-40B4-BE49-F238E27FC236}">
                <a16:creationId xmlns:a16="http://schemas.microsoft.com/office/drawing/2014/main" id="{E8FD12E5-43F6-4D80-989E-3C88BBFA9B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7615" y="779440"/>
            <a:ext cx="6129768" cy="53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3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98CE1E-4967-41CF-A06F-FF7F61B6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COLCOT TRIAL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2A847-56F5-4500-9729-B71388AFD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INCLUSION CRITERIA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CC6E1-753A-4823-96F7-A1B8F3F16D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 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ff-quadraat-web-pro"/>
              </a:rPr>
              <a:t>had a myocardial infarction within 30 days 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before enrollment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had completed any planned percutaneous revascularization procedures, and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 were treated according to national guidelines that included the intensive use of statins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3263C0-9341-4EC2-B3F8-AB6AC7E33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EXCLUSION CRITERIA</a:t>
            </a:r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DCC482-5B13-4193-9DB4-35DD5DE392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b="0" i="0" dirty="0">
                <a:solidFill>
                  <a:srgbClr val="4D4D4D"/>
                </a:solidFill>
                <a:effectLst/>
                <a:latin typeface="ff-quadraat-web-pro"/>
              </a:rPr>
              <a:t>S</a:t>
            </a:r>
            <a:r>
              <a:rPr lang="en-US" b="0" i="0" dirty="0" err="1">
                <a:solidFill>
                  <a:srgbClr val="4D4D4D"/>
                </a:solidFill>
                <a:effectLst/>
                <a:latin typeface="ff-quadraat-web-pro"/>
              </a:rPr>
              <a:t>evere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 heart failure, a left ventricular ejection fraction of less than 35%, 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stroke within the previous 3 months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coronary-bypass surgery either within the previous 3 years or planned, 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a history of </a:t>
            </a:r>
            <a:r>
              <a:rPr lang="en-US" b="0" i="0" dirty="0" err="1">
                <a:solidFill>
                  <a:srgbClr val="4D4D4D"/>
                </a:solidFill>
                <a:effectLst/>
                <a:latin typeface="ff-quadraat-web-pro"/>
              </a:rPr>
              <a:t>noncutaneous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 cancer within the previous 3 years, 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inflammatory bowel disease or 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chronic diarrhea,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0881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AE6324-676D-4907-804D-9E12E1BF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Baseline characteristics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1C28D9-287E-4664-B965-BB69E2846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mean age - </a:t>
            </a:r>
            <a:r>
              <a:rPr lang="en-US" b="0" i="0" dirty="0">
                <a:solidFill>
                  <a:srgbClr val="FF0000"/>
                </a:solidFill>
                <a:effectLst/>
                <a:latin typeface="ff-quadraat-web-pro"/>
              </a:rPr>
              <a:t>60.6 years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, 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ff-quadraat-web-pro"/>
              </a:rPr>
              <a:t>19.2%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 - women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ff-quadraat-web-pro"/>
              </a:rPr>
              <a:t>20.2%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 had diabetes. 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ff-quadraat-web-pro"/>
              </a:rPr>
              <a:t>93.0%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underwent percutaneous coronary intervention for their index myocardial infarction. </a:t>
            </a:r>
          </a:p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Aspirin, a different antiplatelet agent, and a statin were taken by 98.8%, 97.9% and 99.0% of the patients,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4469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6A4C-F2F4-4A5D-AB29-02935873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RESULT-COLCOT TRIAL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43AF7-00A6-4FB9-B2B6-EF158E837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13" y="1690688"/>
            <a:ext cx="7807373" cy="4687057"/>
          </a:xfrm>
        </p:spPr>
      </p:pic>
    </p:spTree>
    <p:extLst>
      <p:ext uri="{BB962C8B-B14F-4D97-AF65-F5344CB8AC3E}">
        <p14:creationId xmlns:p14="http://schemas.microsoft.com/office/powerpoint/2010/main" val="416666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C181-1F09-4F73-B0E5-A9C54CAD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Mechanism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6531-CB76-475D-B03C-609DB5959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968875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70000"/>
              </a:lnSpc>
            </a:pP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Binds to tubulin -</a:t>
            </a:r>
            <a:r>
              <a:rPr lang="en-IN" sz="8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Inhibits microtubule polymerization-</a:t>
            </a: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inhibit mitosis </a:t>
            </a:r>
          </a:p>
          <a:p>
            <a:pPr lvl="1">
              <a:lnSpc>
                <a:spcPct val="170000"/>
              </a:lnSpc>
            </a:pP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Preferentially accumulates in </a:t>
            </a:r>
            <a:r>
              <a:rPr lang="en-IN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meutrophils</a:t>
            </a: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of lack of p – glycoprotein efflux pump</a:t>
            </a:r>
          </a:p>
          <a:p>
            <a:pPr>
              <a:lnSpc>
                <a:spcPct val="170000"/>
              </a:lnSpc>
            </a:pPr>
            <a:r>
              <a:rPr lang="en-IN" sz="8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Inhibits activation and migration of neutrophils </a:t>
            </a: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sites of inflammation</a:t>
            </a:r>
          </a:p>
          <a:p>
            <a:pPr>
              <a:lnSpc>
                <a:spcPct val="170000"/>
              </a:lnSpc>
            </a:pP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Interferes with </a:t>
            </a:r>
            <a:r>
              <a:rPr lang="en-IN" sz="8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inflammasome complex </a:t>
            </a: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neutrophils and monocytes that mediate interleukin-1</a:t>
            </a:r>
            <a:r>
              <a:rPr lang="el-GR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 </a:t>
            </a: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activation, a component of inflammation</a:t>
            </a:r>
          </a:p>
          <a:p>
            <a:pPr>
              <a:lnSpc>
                <a:spcPct val="170000"/>
              </a:lnSpc>
            </a:pP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Inhibits </a:t>
            </a:r>
            <a:r>
              <a:rPr lang="en-IN" sz="8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superoxide anion production </a:t>
            </a: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urate crystals</a:t>
            </a:r>
          </a:p>
          <a:p>
            <a:pPr>
              <a:lnSpc>
                <a:spcPct val="170000"/>
              </a:lnSpc>
            </a:pP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Interrupts mast cell and lysosome degranulation</a:t>
            </a:r>
          </a:p>
          <a:p>
            <a:pPr>
              <a:lnSpc>
                <a:spcPct val="170000"/>
              </a:lnSpc>
            </a:pPr>
            <a:r>
              <a:rPr lang="en-IN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Inhibits release of glycoproteins that promote chemotaxis from synovial cells and neutrophils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38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1EB1-A2A5-401C-866D-B3AB9FAB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COLCOT trial conclusion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ACEE-776F-4E89-97FE-C3E19402C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 Among patients with a recent myocardial infarction, colchicine at a dose of 0.5 mg daily led to a 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ff-quadraat-web-pro"/>
              </a:rPr>
              <a:t>significantly lower percentage of patients with ischemic cardiovascular events than placebo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0237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1839-E69A-44DA-AA62-C248F6D9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COLCHICINE PCI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92D9E-0E57-47F6-82AA-56A344C56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IN" b="1" i="0" dirty="0">
                <a:solidFill>
                  <a:srgbClr val="000000"/>
                </a:solidFill>
                <a:effectLst/>
                <a:latin typeface="HelveticaNeueBoldCondensed"/>
              </a:rPr>
              <a:t>Background:</a:t>
            </a:r>
          </a:p>
          <a:p>
            <a:pPr algn="l"/>
            <a:r>
              <a:rPr lang="en-IN" b="0" i="0" dirty="0">
                <a:solidFill>
                  <a:srgbClr val="000000"/>
                </a:solidFill>
                <a:effectLst/>
                <a:latin typeface="HelveticaNeue"/>
              </a:rPr>
              <a:t>Vascular injury and inflammation during PCI are associated with increased risk of post-PCI adverse outcomes. Colchicine decreases neutrophil recruitment to sites of vascular injury. The </a:t>
            </a:r>
            <a:r>
              <a:rPr lang="en-IN" b="0" i="0" u="sng" dirty="0">
                <a:solidFill>
                  <a:srgbClr val="FF0000"/>
                </a:solidFill>
                <a:effectLst/>
                <a:latin typeface="HelveticaNeue"/>
              </a:rPr>
              <a:t>anti-inflammatory effects of acute colchicine administration before PCI on subsequent myocardial injury are unknown</a:t>
            </a:r>
            <a:r>
              <a:rPr lang="en-IN" b="0" i="0" dirty="0">
                <a:solidFill>
                  <a:srgbClr val="000000"/>
                </a:solidFill>
                <a:effectLst/>
                <a:latin typeface="HelveticaNeue"/>
              </a:rPr>
              <a:t>.</a:t>
            </a:r>
          </a:p>
          <a:p>
            <a:pPr algn="l"/>
            <a:r>
              <a:rPr lang="en-IN" b="1" i="0" dirty="0">
                <a:solidFill>
                  <a:srgbClr val="000000"/>
                </a:solidFill>
                <a:effectLst/>
                <a:latin typeface="HelveticaNeueBoldCondensed"/>
              </a:rPr>
              <a:t>Methods:</a:t>
            </a:r>
          </a:p>
          <a:p>
            <a:pPr algn="l"/>
            <a:r>
              <a:rPr lang="en-IN" dirty="0">
                <a:solidFill>
                  <a:srgbClr val="000000"/>
                </a:solidFill>
                <a:latin typeface="HelveticaNeue"/>
              </a:rPr>
              <a:t>A</a:t>
            </a:r>
            <a:r>
              <a:rPr lang="en-IN" b="0" i="0" dirty="0">
                <a:solidFill>
                  <a:srgbClr val="000000"/>
                </a:solidFill>
                <a:effectLst/>
                <a:latin typeface="HelveticaNeue"/>
              </a:rPr>
              <a:t> prospective, single-site trial, subjects referred for possible PCI (n=714) were randomized to acute preprocedural oral administration of colchicine </a:t>
            </a:r>
            <a:r>
              <a:rPr lang="en-IN" b="0" i="0" u="sng" dirty="0">
                <a:solidFill>
                  <a:srgbClr val="FF0000"/>
                </a:solidFill>
                <a:effectLst/>
                <a:latin typeface="HelveticaNeue"/>
              </a:rPr>
              <a:t>1.8 mg or placebo.</a:t>
            </a:r>
          </a:p>
          <a:p>
            <a:pPr algn="l"/>
            <a:endParaRPr lang="en-IN" b="0" i="0" dirty="0">
              <a:solidFill>
                <a:srgbClr val="000000"/>
              </a:solidFill>
              <a:effectLst/>
              <a:latin typeface="HelveticaNeue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0751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D093-2D2E-4C3E-9D8F-F65D7DE9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7BB2E-F69C-40ED-933F-FB30E02F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730F4-D631-4A59-968D-F2AA1870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92531"/>
            <a:ext cx="8039100" cy="63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73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6374-EBC9-4EB7-A2B9-D3DACBC6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EEF43C-AEBE-4EF1-BDA0-D0F3D4045A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4825" y="1381125"/>
          <a:ext cx="9325532" cy="4827038"/>
        </p:xfrm>
        <a:graphic>
          <a:graphicData uri="http://schemas.openxmlformats.org/drawingml/2006/table">
            <a:tbl>
              <a:tblPr/>
              <a:tblGrid>
                <a:gridCol w="2331383">
                  <a:extLst>
                    <a:ext uri="{9D8B030D-6E8A-4147-A177-3AD203B41FA5}">
                      <a16:colId xmlns:a16="http://schemas.microsoft.com/office/drawing/2014/main" val="2127187695"/>
                    </a:ext>
                  </a:extLst>
                </a:gridCol>
                <a:gridCol w="2331383">
                  <a:extLst>
                    <a:ext uri="{9D8B030D-6E8A-4147-A177-3AD203B41FA5}">
                      <a16:colId xmlns:a16="http://schemas.microsoft.com/office/drawing/2014/main" val="606745620"/>
                    </a:ext>
                  </a:extLst>
                </a:gridCol>
                <a:gridCol w="2331383">
                  <a:extLst>
                    <a:ext uri="{9D8B030D-6E8A-4147-A177-3AD203B41FA5}">
                      <a16:colId xmlns:a16="http://schemas.microsoft.com/office/drawing/2014/main" val="360064421"/>
                    </a:ext>
                  </a:extLst>
                </a:gridCol>
                <a:gridCol w="1559301">
                  <a:extLst>
                    <a:ext uri="{9D8B030D-6E8A-4147-A177-3AD203B41FA5}">
                      <a16:colId xmlns:a16="http://schemas.microsoft.com/office/drawing/2014/main" val="1304558718"/>
                    </a:ext>
                  </a:extLst>
                </a:gridCol>
                <a:gridCol w="772082">
                  <a:extLst>
                    <a:ext uri="{9D8B030D-6E8A-4147-A177-3AD203B41FA5}">
                      <a16:colId xmlns:a16="http://schemas.microsoft.com/office/drawing/2014/main" val="1375156619"/>
                    </a:ext>
                  </a:extLst>
                </a:gridCol>
              </a:tblGrid>
              <a:tr h="287699">
                <a:tc gridSpan="2"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                                                              Colchicine (n=206)</a:t>
                      </a:r>
                    </a:p>
                  </a:txBody>
                  <a:tcPr marL="64945" marR="64945" marT="32473" marB="32473" anchor="ctr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300" b="0">
                          <a:effectLst/>
                        </a:rPr>
                        <a:t>Placebo (n=194)</a:t>
                      </a:r>
                    </a:p>
                  </a:txBody>
                  <a:tcPr marL="64945" marR="64945" marT="32473" marB="32473" anchor="ctr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Placebo (n=194)</a:t>
                      </a:r>
                    </a:p>
                  </a:txBody>
                  <a:tcPr marL="64945" marR="64945" marT="32473" marB="32473" anchor="ctr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1" dirty="0">
                          <a:effectLst/>
                        </a:rPr>
                        <a:t>P</a:t>
                      </a:r>
                      <a:r>
                        <a:rPr lang="en-US" sz="1300" b="0" dirty="0">
                          <a:effectLst/>
                        </a:rPr>
                        <a:t> Value</a:t>
                      </a:r>
                      <a:endParaRPr lang="en-US" sz="1300" dirty="0"/>
                    </a:p>
                  </a:txBody>
                  <a:tcPr marL="64945" marR="64945" marT="32473" marB="32473" anchor="ctr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425109"/>
                  </a:ext>
                </a:extLst>
              </a:tr>
              <a:tr h="287699">
                <a:tc gridSpan="5"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Primary outcome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t"/>
                      <a:endParaRPr lang="en-US" sz="1300">
                        <a:effectLst/>
                      </a:endParaRP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913402"/>
                  </a:ext>
                </a:extLst>
              </a:tr>
              <a:tr h="50437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 PCI-related myocardial injury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118 (57.3)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122 (64.2)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0.19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sz="1300">
                        <a:effectLst/>
                      </a:endParaRP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16982"/>
                  </a:ext>
                </a:extLst>
              </a:tr>
              <a:tr h="287699">
                <a:tc gridSpan="5"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Secondary outcomes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t"/>
                      <a:endParaRPr lang="en-US" sz="1300">
                        <a:effectLst/>
                      </a:endParaRP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588452"/>
                  </a:ext>
                </a:extLst>
              </a:tr>
              <a:tr h="504371">
                <a:tc>
                  <a:txBody>
                    <a:bodyPr/>
                    <a:lstStyle/>
                    <a:p>
                      <a:pPr algn="l" fontAlgn="t"/>
                      <a:r>
                        <a:rPr lang="en-IN" sz="1300">
                          <a:effectLst/>
                        </a:rPr>
                        <a:t> 30-day major adverse cardiovascular events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24 (11.7)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25 (12.9)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0.82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sz="1300">
                        <a:effectLst/>
                      </a:endParaRP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59736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  Type 4a myocardial infarction (universal definition)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23 (11.2)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23 (12.1)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0.89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sz="1300">
                        <a:effectLst/>
                      </a:endParaRP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229170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  Type 1 myocardial infarction (universal definition)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0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1 (0.5)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0.49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sz="1300">
                        <a:effectLst/>
                      </a:endParaRP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253321"/>
                  </a:ext>
                </a:extLst>
              </a:tr>
              <a:tr h="50437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  Target vessel revascularization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0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0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…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sz="1300">
                        <a:effectLst/>
                      </a:endParaRP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312135"/>
                  </a:ext>
                </a:extLst>
              </a:tr>
              <a:tr h="28769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  All-cause mortality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1 (0.5)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1 (0.5)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0.99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sz="1300">
                        <a:effectLst/>
                      </a:endParaRP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4684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 PCI-related myocardial infarction (SCAI definition)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6 (2.9)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effectLst/>
                        </a:rPr>
                        <a:t>9 (4.7)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effectLst/>
                        </a:rPr>
                        <a:t>0.49</a:t>
                      </a: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sz="1300" dirty="0">
                        <a:effectLst/>
                      </a:endParaRPr>
                    </a:p>
                  </a:txBody>
                  <a:tcPr marL="64945" marR="64945" marT="32473" marB="32473">
                    <a:lnL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82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7E72DF-C5F9-4568-9220-FBEBAE7C4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43138" cy="67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97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36A9-1FC0-428D-B678-CC204AA5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31D63-3975-4ADB-B0B4-1B7EAD323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Acute preprocedural administration of colchicine attenuated the increase in interleukin-6 and high-sensitivity C-reactive protein concentrations after PCI when compared with placebo </a:t>
            </a:r>
            <a:r>
              <a:rPr lang="en-IN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did not lower the risk of PCI-related myocardial injury.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90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8523-0244-A993-7F25-73A238D4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 -CAD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5F2AD-695A-0B7E-CE08-B08B1E543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2021 ESC guidelines </a:t>
            </a:r>
            <a:endParaRPr lang="en-I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colchicine can be considered for the secondary prevention of cardiovascular disease, in particular for those with uncontrolled risk factors and recurrent cardiac events despite optimal medical therapy (</a:t>
            </a:r>
            <a:r>
              <a:rPr lang="en-IN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class </a:t>
            </a:r>
            <a:r>
              <a:rPr lang="en-IN" b="1" i="0" u="none" strike="noStrike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IIb</a:t>
            </a:r>
            <a:r>
              <a:rPr lang="en-IN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recommendation, level of evidence A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36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DD9E9-98E7-D96B-D8ED-E386F7879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61" r="13818" b="59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8509F-BE42-666D-43C9-B02A96E1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Colchicine in pericardial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8A1D-4014-AD44-0F45-96CC18F02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10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EECC-782B-689E-D4D9-4D463B1F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Colchicine in pericardial disease – evidence </a:t>
            </a:r>
            <a:r>
              <a:rPr lang="en-IN" sz="2800" dirty="0" err="1"/>
              <a:t>revew</a:t>
            </a:r>
            <a:endParaRPr lang="en-US" sz="28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8BB719E-0A6E-6EDF-6C83-A16FE816F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3" y="1339273"/>
            <a:ext cx="11660908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783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38F86A-2F6C-36B9-0C5C-59D8AF70A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4FB604A-E9B4-50B1-6CAC-D64BD4BE8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2" y="459036"/>
            <a:ext cx="11001566" cy="5717927"/>
          </a:xfrm>
        </p:spPr>
      </p:pic>
    </p:spTree>
    <p:extLst>
      <p:ext uri="{BB962C8B-B14F-4D97-AF65-F5344CB8AC3E}">
        <p14:creationId xmlns:p14="http://schemas.microsoft.com/office/powerpoint/2010/main" val="2050963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A673-1B51-DB90-A5C1-91B61D85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EB09-23DD-7EC9-9FB6-ED177AA3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 Society of Cardiology (ESC)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guidelines (</a:t>
            </a:r>
            <a:r>
              <a:rPr lang="en-IN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 I recommendation, level of evidence A</a:t>
            </a: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a first-line treatment for both acute and recurrent pericarditis and may be administered with conventional anti-inflammatory regimens (aspirin or </a:t>
            </a:r>
            <a:r>
              <a:rPr lang="en-IN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nonsteroidal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anti-inflammatory drugs).</a:t>
            </a:r>
            <a:endParaRPr lang="en-IN" baseline="30000" dirty="0">
              <a:solidFill>
                <a:srgbClr val="2B7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American College of Cardiology/American Heart Association 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guidelines </a:t>
            </a: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only recommend colchicine for pericarditis after myocardial infarction (MI; </a:t>
            </a:r>
            <a:r>
              <a:rPr lang="en-IN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IN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  <a:r>
              <a:rPr lang="en-IN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recommendation, level of evidence C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93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CF3E6-E3BE-6EDC-CEE3-FE9724B15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61" r="13818" b="59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FE882-120D-7BFE-560B-24707192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Post </a:t>
            </a:r>
            <a:r>
              <a:rPr lang="en-IN" sz="4800" dirty="0"/>
              <a:t>Operative</a:t>
            </a:r>
            <a:r>
              <a:rPr lang="en-US" sz="4800" dirty="0"/>
              <a:t> AF </a:t>
            </a:r>
            <a:r>
              <a:rPr lang="en-IN" sz="4800" dirty="0"/>
              <a:t>(POAF)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6414-BA5D-87EB-8BFB-02E40232D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89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9D13-95BF-9046-9CDC-E54629F3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Postoperative AF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D50C9-0C89-88A8-1304-64DB7B3A0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0.8% of patients undergoing </a:t>
            </a:r>
            <a:r>
              <a:rPr lang="en-IN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noncardiac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surgery </a:t>
            </a: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16% after cardiac surgery, </a:t>
            </a: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associated with significant morbidity - risk of embolic stroke, increased length of stay, and higher health care costs</a:t>
            </a: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Higher postoperative levels of inflammatory markers such as IL-6 and CRP are associated with POAF</a:t>
            </a:r>
            <a:endParaRPr lang="en-I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colchicine may suppress POAF through a variety of pathways, including the NLRP3 </a:t>
            </a:r>
            <a:r>
              <a:rPr lang="en-IN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inflammasome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cascade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4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F4B832-3254-68A1-3E80-B71ACF0B8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AF8860-0FA9-47CD-3399-3778EE0A3315}"/>
              </a:ext>
            </a:extLst>
          </p:cNvPr>
          <p:cNvSpPr txBox="1"/>
          <p:nvPr/>
        </p:nvSpPr>
        <p:spPr>
          <a:xfrm>
            <a:off x="54624" y="2930468"/>
            <a:ext cx="11689462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N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American College of Cardiology/American Heart Association guidelines suggest that colchicine can be considered for postoperative AF prevention (class </a:t>
            </a:r>
            <a:r>
              <a:rPr lang="en-IN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  <a:r>
              <a:rPr lang="en-IN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recommendation, level of evidence B), whereas ESC guidelines do not include colchicine treatment postoperatively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DFFE9FC-5E26-AF09-0B1B-8BF1C6745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831274"/>
            <a:ext cx="11591636" cy="4502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EE0A2-E613-08FE-116A-D1ECCB2378A8}"/>
              </a:ext>
            </a:extLst>
          </p:cNvPr>
          <p:cNvSpPr txBox="1"/>
          <p:nvPr/>
        </p:nvSpPr>
        <p:spPr>
          <a:xfrm>
            <a:off x="438727" y="5346911"/>
            <a:ext cx="11429999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IN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Evidence thus far is scarce, and there are currently no recommendations from scientific society guidelines that address AF after RFA PVI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5B85-7FDE-E631-6321-5A6F3D21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Clinical Implications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79A32-A12B-6496-971F-B465FEEB0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although not Food and Drug Administration–approved per se, the use of colchicine for pericarditis has strong evidence and is currently recommended by the practice guidelines</a:t>
            </a: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colchicine can effectively decrease AF and PPS after cardiac surgery; however, additional RCTs are warranted to determine colchicine’s effect after RFA PVI</a:t>
            </a: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recent large, well designed RCTs and meta-analyses have illustrated substantial benefit of colchicine in CAD</a:t>
            </a:r>
            <a:endParaRPr lang="en-I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larger RCTs should further examine the use and timing of colchicine in relation to PCI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42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085F-5A36-54EE-4A27-A804E4B0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53F27-BDB8-1864-13ED-1DAE45285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42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93B8-186D-0BFB-66D6-DE042F57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Which among the following can cause colchicine toxicity the most?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E8C80-920C-0FF6-44DE-DDC3F745F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IN" dirty="0"/>
              <a:t>Atorvastatin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err="1"/>
              <a:t>Clarithromycin</a:t>
            </a:r>
            <a:endParaRPr lang="en-IN" dirty="0"/>
          </a:p>
          <a:p>
            <a:pPr marL="514350" indent="-514350">
              <a:buFont typeface="+mj-lt"/>
              <a:buAutoNum type="alphaUcPeriod"/>
            </a:pPr>
            <a:r>
              <a:rPr lang="en-IN" dirty="0"/>
              <a:t>Erythromycin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/>
              <a:t>Ciprofloxacin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9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42BE8-4C5A-2095-FE05-8A8DFFF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Colchicine is obtained from a member of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0CFD-F859-C156-AA09-AD8A8A9D8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IN" dirty="0" err="1"/>
              <a:t>Solanacaea</a:t>
            </a:r>
            <a:endParaRPr lang="en-IN" dirty="0"/>
          </a:p>
          <a:p>
            <a:pPr marL="514350" indent="-514350">
              <a:buFont typeface="+mj-lt"/>
              <a:buAutoNum type="alphaUcPeriod"/>
            </a:pPr>
            <a:r>
              <a:rPr lang="en-IN" dirty="0" err="1"/>
              <a:t>Lilacaea</a:t>
            </a:r>
            <a:endParaRPr lang="en-IN" dirty="0"/>
          </a:p>
          <a:p>
            <a:pPr marL="514350" indent="-514350">
              <a:buFont typeface="+mj-lt"/>
              <a:buAutoNum type="alphaUcPeriod"/>
            </a:pPr>
            <a:r>
              <a:rPr lang="en-IN" dirty="0" err="1"/>
              <a:t>Fabaceae</a:t>
            </a:r>
            <a:endParaRPr lang="en-IN" dirty="0"/>
          </a:p>
          <a:p>
            <a:pPr marL="514350" indent="-514350">
              <a:buFont typeface="+mj-lt"/>
              <a:buAutoNum type="alphaUcPeriod"/>
            </a:pPr>
            <a:r>
              <a:rPr lang="en-IN" dirty="0" err="1"/>
              <a:t>Brassicaceae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2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EDE5-6C32-B32F-858B-F495AC97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Odd one 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20E2F-24B2-48FB-973D-1184D0B64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IN" dirty="0"/>
              <a:t>COLCOT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/>
              <a:t>COPS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/>
              <a:t>LODOCO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/>
              <a:t>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2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2292-210A-4496-925D-4E505930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3FB8B-4ADB-4CE9-8725-8BC97ACB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8" name="Picture 4" descr="Heartbeat: Colchicine and heart disease | Heart">
            <a:extLst>
              <a:ext uri="{FF2B5EF4-FFF2-40B4-BE49-F238E27FC236}">
                <a16:creationId xmlns:a16="http://schemas.microsoft.com/office/drawing/2014/main" id="{9F29D463-06AB-45F3-8B09-C95F679F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0"/>
            <a:ext cx="896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0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52FE-7D6D-4607-909B-9F3A92E2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sz="800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B02BA99-F965-479B-AECD-233804ABC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892695"/>
              </p:ext>
            </p:extLst>
          </p:nvPr>
        </p:nvGraphicFramePr>
        <p:xfrm>
          <a:off x="838200" y="365125"/>
          <a:ext cx="10515600" cy="6164812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47619778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4206429"/>
                    </a:ext>
                  </a:extLst>
                </a:gridCol>
              </a:tblGrid>
              <a:tr h="158867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IN" sz="3200" dirty="0">
                          <a:effectLst/>
                        </a:rPr>
                        <a:t>Pharmacokinetic data</a:t>
                      </a:r>
                    </a:p>
                    <a:p>
                      <a:pPr algn="ctr" fontAlgn="t"/>
                      <a:endParaRPr lang="en-IN" sz="2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094653"/>
                  </a:ext>
                </a:extLst>
              </a:tr>
              <a:tr h="907814">
                <a:tc>
                  <a:txBody>
                    <a:bodyPr/>
                    <a:lstStyle/>
                    <a:p>
                      <a:pPr algn="l" fontAlgn="t"/>
                      <a:r>
                        <a:rPr lang="en-IN" sz="2800" u="none" strike="noStrike" dirty="0">
                          <a:solidFill>
                            <a:srgbClr val="0645AD"/>
                          </a:solidFill>
                          <a:effectLst/>
                        </a:rPr>
                        <a:t>Bioavailability</a:t>
                      </a:r>
                      <a:endParaRPr lang="en-IN" sz="2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800">
                          <a:effectLst/>
                        </a:rPr>
                        <a:t>45%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40600"/>
                  </a:ext>
                </a:extLst>
              </a:tr>
              <a:tr h="907814">
                <a:tc>
                  <a:txBody>
                    <a:bodyPr/>
                    <a:lstStyle/>
                    <a:p>
                      <a:pPr algn="l" fontAlgn="t"/>
                      <a:r>
                        <a:rPr lang="en-IN" sz="2800" u="none" strike="noStrike" dirty="0">
                          <a:solidFill>
                            <a:srgbClr val="0645AD"/>
                          </a:solidFill>
                          <a:effectLst/>
                        </a:rPr>
                        <a:t>Protein binding</a:t>
                      </a:r>
                      <a:endParaRPr lang="en-IN" sz="2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800">
                          <a:effectLst/>
                        </a:rPr>
                        <a:t>35-44%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75481"/>
                  </a:ext>
                </a:extLst>
              </a:tr>
              <a:tr h="907814">
                <a:tc>
                  <a:txBody>
                    <a:bodyPr/>
                    <a:lstStyle/>
                    <a:p>
                      <a:pPr algn="l" fontAlgn="t"/>
                      <a:r>
                        <a:rPr lang="en-IN" sz="2800" u="none" strike="noStrike" dirty="0">
                          <a:solidFill>
                            <a:srgbClr val="0645AD"/>
                          </a:solidFill>
                          <a:effectLst/>
                        </a:rPr>
                        <a:t>Metabolism</a:t>
                      </a:r>
                      <a:endParaRPr lang="en-IN" sz="2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800" dirty="0">
                          <a:effectLst/>
                        </a:rPr>
                        <a:t>Mainly hepatic, partly by CYP3A4 cleared by p-glycoprotein efflux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18196"/>
                  </a:ext>
                </a:extLst>
              </a:tr>
              <a:tr h="907814">
                <a:tc>
                  <a:txBody>
                    <a:bodyPr/>
                    <a:lstStyle/>
                    <a:p>
                      <a:pPr algn="l" fontAlgn="t"/>
                      <a:r>
                        <a:rPr lang="en-IN" sz="2800" u="none" strike="noStrike" dirty="0">
                          <a:solidFill>
                            <a:srgbClr val="0645AD"/>
                          </a:solidFill>
                          <a:effectLst/>
                        </a:rPr>
                        <a:t>Elimination half-life</a:t>
                      </a:r>
                      <a:endParaRPr lang="en-IN" sz="2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800" dirty="0">
                          <a:effectLst/>
                        </a:rPr>
                        <a:t>26.6-31.2 hours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33215"/>
                  </a:ext>
                </a:extLst>
              </a:tr>
              <a:tr h="907814">
                <a:tc>
                  <a:txBody>
                    <a:bodyPr/>
                    <a:lstStyle/>
                    <a:p>
                      <a:pPr algn="l" fontAlgn="t"/>
                      <a:r>
                        <a:rPr lang="en-IN" sz="2800" u="none" strike="noStrike" dirty="0">
                          <a:solidFill>
                            <a:srgbClr val="0645AD"/>
                          </a:solidFill>
                          <a:effectLst/>
                        </a:rPr>
                        <a:t>Excretion</a:t>
                      </a:r>
                      <a:endParaRPr lang="en-IN" sz="2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800" dirty="0">
                          <a:effectLst/>
                        </a:rPr>
                        <a:t>Faeces (65%),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bile and urine. </a:t>
                      </a:r>
                      <a:endParaRPr lang="en-IN" sz="2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12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13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524BE0-6217-C529-995F-D82A1CB8E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95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7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EC45-BFFD-42A5-9B31-5A576120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2" y="312117"/>
            <a:ext cx="10515600" cy="1325563"/>
          </a:xfrm>
        </p:spPr>
        <p:txBody>
          <a:bodyPr/>
          <a:lstStyle/>
          <a:p>
            <a:r>
              <a:rPr lang="en-I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4E2C0-308D-422C-B8E1-AB9A0E7BD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Gouty arthritis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Familial Mediterranean fever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Scleroderma, amyloidosis,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Behcet’s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disease, Paget’s disease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 herpetiformis, Acute neutrophilic dermatosis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Erythema nodosum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leprosum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Condyloma acuminata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idiopathic thrombocytopenic purpura</a:t>
            </a:r>
          </a:p>
          <a:p>
            <a:pPr>
              <a:lnSpc>
                <a:spcPct val="150000"/>
              </a:lnSpc>
            </a:pPr>
            <a:r>
              <a:rPr lang="en-IN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Pericarditis</a:t>
            </a:r>
            <a:r>
              <a:rPr lang="en-IN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pulmonary fibrosis, biliary cirrhosis, various </a:t>
            </a:r>
            <a:r>
              <a:rPr lang="en-IN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vasculitides</a:t>
            </a:r>
            <a:r>
              <a:rPr lang="en-IN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pseudogout.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3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19845E4-AE6C-7BB3-6467-71E6FF248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643466"/>
            <a:ext cx="1061155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9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1167</Words>
  <Application>Microsoft Office PowerPoint</Application>
  <PresentationFormat>Widescreen</PresentationFormat>
  <Paragraphs>166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RECENT COLCHICINE BASED TRIALS</vt:lpstr>
      <vt:lpstr>INTRODUCTION:</vt:lpstr>
      <vt:lpstr>Mechanism of Action</vt:lpstr>
      <vt:lpstr>PowerPoint Presentation</vt:lpstr>
      <vt:lpstr>PowerPoint Presentation</vt:lpstr>
      <vt:lpstr>PowerPoint Presentation</vt:lpstr>
      <vt:lpstr>PowerPoint Presentation</vt:lpstr>
      <vt:lpstr>Indications:  </vt:lpstr>
      <vt:lpstr>PowerPoint Presentation</vt:lpstr>
      <vt:lpstr>PowerPoint Presentation</vt:lpstr>
      <vt:lpstr>Colchicine in CAD</vt:lpstr>
      <vt:lpstr>RECENT STUDIES ON COLCHICINE AND ITS USES IN CVS</vt:lpstr>
      <vt:lpstr>PowerPoint Presentation</vt:lpstr>
      <vt:lpstr>LODOCO 2 TRIAL</vt:lpstr>
      <vt:lpstr>Inclusion criteria</vt:lpstr>
      <vt:lpstr>Exclusion criteria</vt:lpstr>
      <vt:lpstr>Important Baseline characteristics</vt:lpstr>
      <vt:lpstr>PowerPoint Presentation</vt:lpstr>
      <vt:lpstr>PowerPoint Presentation</vt:lpstr>
      <vt:lpstr>LODOCO2 Trial conclusion</vt:lpstr>
      <vt:lpstr>COPS trial</vt:lpstr>
      <vt:lpstr>Inclusion criteria:</vt:lpstr>
      <vt:lpstr>Salient baseline characteristics</vt:lpstr>
      <vt:lpstr>Principal Findings: </vt:lpstr>
      <vt:lpstr>Conclusion of COPS</vt:lpstr>
      <vt:lpstr>COLCOT TRIAL</vt:lpstr>
      <vt:lpstr>COLCOT TRIAL</vt:lpstr>
      <vt:lpstr>Baseline characteristics</vt:lpstr>
      <vt:lpstr>RESULT-COLCOT TRIAL</vt:lpstr>
      <vt:lpstr>COLCOT trial conclusion</vt:lpstr>
      <vt:lpstr>COLCHICINE PCI TRIAL</vt:lpstr>
      <vt:lpstr>PowerPoint Presentation</vt:lpstr>
      <vt:lpstr>Results</vt:lpstr>
      <vt:lpstr>PowerPoint Presentation</vt:lpstr>
      <vt:lpstr>Conclusions:</vt:lpstr>
      <vt:lpstr>Recommendation -CAD</vt:lpstr>
      <vt:lpstr>Colchicine in pericardial disease</vt:lpstr>
      <vt:lpstr>Colchicine in pericardial disease – evidence revew</vt:lpstr>
      <vt:lpstr>PowerPoint Presentation</vt:lpstr>
      <vt:lpstr>PowerPoint Presentation</vt:lpstr>
      <vt:lpstr>Post Operative AF (POAF)</vt:lpstr>
      <vt:lpstr>Postoperative AF </vt:lpstr>
      <vt:lpstr>PowerPoint Presentation</vt:lpstr>
      <vt:lpstr>PowerPoint Presentation</vt:lpstr>
      <vt:lpstr>Clinical Implications</vt:lpstr>
      <vt:lpstr>Thank you</vt:lpstr>
      <vt:lpstr>Which among the following can cause colchicine toxicity the most? </vt:lpstr>
      <vt:lpstr>Colchicine is obtained from a member of</vt:lpstr>
      <vt:lpstr>Odd one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COLCHICINE BASED TRIALS</dc:title>
  <dc:creator>tanjos007@gmail.com</dc:creator>
  <cp:lastModifiedBy>Sanchna Dev</cp:lastModifiedBy>
  <cp:revision>14</cp:revision>
  <dcterms:created xsi:type="dcterms:W3CDTF">2021-10-20T21:45:26Z</dcterms:created>
  <dcterms:modified xsi:type="dcterms:W3CDTF">2023-05-05T01:53:00Z</dcterms:modified>
</cp:coreProperties>
</file>