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84" r:id="rId10"/>
    <p:sldId id="263" r:id="rId11"/>
    <p:sldId id="304" r:id="rId12"/>
    <p:sldId id="285" r:id="rId13"/>
    <p:sldId id="287" r:id="rId14"/>
    <p:sldId id="288" r:id="rId15"/>
    <p:sldId id="289" r:id="rId16"/>
    <p:sldId id="290" r:id="rId17"/>
    <p:sldId id="291" r:id="rId18"/>
    <p:sldId id="292" r:id="rId19"/>
    <p:sldId id="294" r:id="rId20"/>
    <p:sldId id="293" r:id="rId21"/>
    <p:sldId id="305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3" r:id="rId30"/>
    <p:sldId id="302" r:id="rId31"/>
    <p:sldId id="306" r:id="rId32"/>
    <p:sldId id="307" r:id="rId33"/>
    <p:sldId id="310" r:id="rId34"/>
    <p:sldId id="312" r:id="rId35"/>
    <p:sldId id="313" r:id="rId36"/>
    <p:sldId id="314" r:id="rId37"/>
    <p:sldId id="315" r:id="rId38"/>
    <p:sldId id="316" r:id="rId39"/>
    <p:sldId id="317" r:id="rId40"/>
    <p:sldId id="308" r:id="rId41"/>
    <p:sldId id="309" r:id="rId42"/>
    <p:sldId id="318" r:id="rId43"/>
    <p:sldId id="319" r:id="rId44"/>
    <p:sldId id="320" r:id="rId45"/>
    <p:sldId id="321" r:id="rId46"/>
    <p:sldId id="323" r:id="rId47"/>
    <p:sldId id="32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6T19:19:26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0 493 24575,'16'60'0,"0"0"0,3 23 0,-13-31 0,-6-24 0,0 3 0,2-1 0,5-5 0,-3-4 0,8 4 0,-7-1 0,1 1 0,-4-4 0,7-2 0,-7-2 0,15-15 0,-7 6 0,3-8 0,-1 0 0,1 0 0,6 0 0,0 0 0,0-2 0,0-4 0,6 0 0,0-13 0,18-2 0,1-11 0,15-10 0,4 4 0,2-11 0,-1 5 0,3-9 0,9 3 0,-7-5 0,1-2 0,2 5 0,10-5 0,-13 10 0,1-10 0,-9 17 0,-4-4 0,-4 12 0,-9 1 0,-2-3 0,-17 15 0,-6-2 0,-6 8 0,0-1 0,6 7 0,-7-5 0,1 5 0,8-24 0,8-1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6T19:19:31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1 702 24575,'26'94'0,"1"0"0,-2-7 0,-8-20 0,-17-48 0,0 0 0,0 0 0,0 0 0,8-9 0,3-1 0,8-9 0,-7 0 0,1 0 0,8-3 0,11-3 0,6-9 0,6-16 0,4-5 0,9-21 0,9 4 0,3-10 0,5 4 0,2 2 0,0-2 0,0-4 0,-1 10 0,1-4 0,-8 7 0,-5-1 0,0 5 0,-6 8 0,4-2 0,-10-4 0,1 10 0,-1-4 0,-7 13 0,-12-1 0,-5 12 0,-8 1 0,0 2 0,0-1 0,25-30 0,7 0 0</inkml:trace>
  <inkml:trace contextRef="#ctx0" brushRef="#br0" timeOffset="1450">77 1935 24575,'26'61'0,"1"0"0,4 28 0,-20-32 0,-11-13 0,0-17 0,0 5 0,2-13 0,4 6 0,-4-4 0,15-10 0,-6-3 0,8-8 0,-7 0 0,1 0 0,0 0 0,5 0 0,8-2 0,-1-4 0,15-17 0,-2-9 0,19-14 0,0 8 0,4-11 0,-4 5 0,15-9 0,3 3 0,-34 21 0,1-1 0,-1-5 0,0 0 0,-1 5 0,0-1 0,4-3 0,0-1 0,0 0 0,1 2 0,2 1 0,1 1 0,32-26 0,-4 6 0,-15 16 0,-4-3 0,-3 10 0,-9-3 0,-7 14 0,-7-2 0,-8 4 0,3-4 0,-12 9 0,-1 3 0,8-12 0,9-2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2-16T19:19:42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0 588 24575,'42'82'0,"1"0"0,-4-9 0,-11-15 0,-26-31 0,4-8 0,-1 0 0,7 0 0,-5-2 0,5-4 0,1-5 0,6-8 0,0 0 0,2 0 0,4 0 0,1-2 0,11-4 0,-1-9 0,15-16 0,8-3 0,10-17 0,7-8 0,-35 25 0,0-1 0,1-2 0,1 0 0,1-1 0,0 0 0,-2 4 0,-2 1 0,30-31 0,4 12 0,-5 1 0,-3 7 0,-3-7 0,0 9 0,-6-2 0,-4 12 0,-15 7 0,-3 6 0,-3 6 0,-11-1 0,-8 7 0,-1 1 0,41-19 0,8-7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DABF-8FAA-2F15-A4B1-264B861BB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CE7A0-BFCC-626D-F696-31CF4A6E3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FDEA1-3AE2-D2EF-C749-B54B7616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E7477-BACF-6669-4B8E-AF76FAA73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2FCCA-BD6C-244E-648E-B8085A6A7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84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C843A-51EB-6209-1DDE-8FBD31D8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B6292-5B73-A8E6-5E7A-0798890B8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F418D-8CE1-BABA-8548-C1C231B09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04708-857C-2058-BA8D-FC7C6CBE0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E5E06-F160-F9B9-9162-2272FFA07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5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38B733-3023-7BD7-B643-C130DA6A58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69717B-2C64-7FAE-7A93-DF277EA693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8BEC6-C678-935E-27B0-13A47E332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88920-2DC4-90BC-C4EE-7643BA8E9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468B8E-8003-BB29-3AEC-A001A091B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0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4AA06-654E-65AE-8C68-34697EC9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6F8B15-320C-5F10-CEAF-EC735768B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65EC0-2F61-FA16-0F43-4184489C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5CDFB4-9BBB-ADE3-B5FE-4FFC9C7E9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C3C0E-04B4-D51E-7C56-CA721097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8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1F6FF-14EB-A12D-A4C0-1CE78631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3A2D40-3B80-76DE-2095-A5306E454D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A4441-C109-9B62-8365-06105A9BF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9A4E-5840-1F16-80E7-394CADC44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6363-4E63-6D2D-AFB5-44CFCB80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57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95C5-416E-219A-D307-A3EC3C65D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6C916C-1FF4-8AE9-B50F-3933DEC29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1750C-4BBC-0A08-74DF-C2C2946D11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EB888-F922-D991-3F25-BA70D5D1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A06CB-4869-57B6-22BF-50D4BD5A5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41889-0503-E683-05C2-DF2C6377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5C7D0-1B11-DDA5-12DD-D3C0AAA18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8504F-4032-0DC9-D912-4C4838191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9706E-3976-3A8A-DBA6-919E3CE12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53E0B-1183-39F4-47F7-C04289428C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A9AE3-FD8D-FC6C-9B2E-1AC1C81BAF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1BABEA-BA8E-8827-7BE9-6F3115F29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CC9E92-3B45-6B5B-F9E6-0197A5039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53649-3B5F-B19A-1557-4364FC6BE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2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5E32E-09BE-F9E6-DE76-43D79AA13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F24FD5-CE24-DC7F-2D7E-1F2B40D00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9D9BA-2A7D-3CFC-CDC7-BD86ED35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586946-FFDD-3541-4CDE-CE0C013E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C37206-6EB8-1B6E-1C5A-E54B3EA61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ABFB74-8BAC-4417-1B53-D1212AD5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0C821-F59C-3C8F-1172-05616692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839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3E41F-478D-D58E-2899-C45D42CF9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49342-E6AA-EA41-1463-D65D1CD9B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FE8804-7117-FA48-6105-D7A859DF9A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CBDE2-DC87-8717-5F4A-94FB69518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889EB-5CF7-3772-C1B9-C99C24E80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32783F-DC81-87A6-7BB2-838D4DFB5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19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06902-03A0-BC2B-54AF-5D4C50FD5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42B849-C34F-380C-F826-1140FE9E54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EDC2D-7FB7-0E5A-1797-2B0CACF2A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B6C96-4DCA-821B-BE04-F51349349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AED5C-9030-B63A-43E9-FC3BF11CA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8EBC27-BA4D-F67C-B0F9-CD534D23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5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ECDDB8-94AF-4FBD-9CC7-1BC057AA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D753E-1A08-FD6F-DE0B-1EF40121C2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9C4B7-6A76-7F18-3D2E-33A632F5FD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D5C62-7D1A-4C4F-997B-A088C0E8C043}" type="datetimeFigureOut">
              <a:rPr lang="en-US" smtClean="0"/>
              <a:t>2/17/23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83542A-C489-2581-3993-923773418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D0BE5-F5C3-5ADE-CAC0-F6B6FA6C6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024DA-4CE3-0447-BC6B-AF23A4DE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3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ustomXml" Target="../ink/ink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1DC26-F85D-23DC-D613-98540F38E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455" y="1154545"/>
            <a:ext cx="11614727" cy="3394364"/>
          </a:xfrm>
        </p:spPr>
        <p:txBody>
          <a:bodyPr>
            <a:normAutofit/>
          </a:bodyPr>
          <a:lstStyle/>
          <a:p>
            <a:r>
              <a:rPr lang="en-IN" dirty="0"/>
              <a:t>Culprit versus Complete Revascularisation - in STEMI patients with </a:t>
            </a:r>
            <a:r>
              <a:rPr lang="en-IN" dirty="0" err="1"/>
              <a:t>Multivessel</a:t>
            </a:r>
            <a:r>
              <a:rPr lang="en-IN" dirty="0"/>
              <a:t> CAD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5DAFB-AA3D-6BAC-3F45-137C7352D7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735636"/>
            <a:ext cx="9144000" cy="96072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8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D11A-63DB-BBDD-868D-0BAD8DDE8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326E7B9-BFAF-3D2D-2CC8-9056BCD9A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571"/>
            <a:ext cx="12191999" cy="6650429"/>
          </a:xfr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BC8691F7-4650-E3F1-B84C-352952549769}"/>
              </a:ext>
            </a:extLst>
          </p:cNvPr>
          <p:cNvSpPr/>
          <p:nvPr/>
        </p:nvSpPr>
        <p:spPr>
          <a:xfrm>
            <a:off x="7554025" y="207571"/>
            <a:ext cx="1385455" cy="5169312"/>
          </a:xfrm>
          <a:prstGeom prst="round2SameRect">
            <a:avLst>
              <a:gd name="adj1" fmla="val 41667"/>
              <a:gd name="adj2" fmla="val 5000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2F049-122C-761C-34E3-5AB8F455A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9F29A3-372E-ADF2-C056-78E0B7272C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7" t="9403" r="3595" b="22489"/>
          <a:stretch/>
        </p:blipFill>
        <p:spPr>
          <a:xfrm>
            <a:off x="2028861" y="1690688"/>
            <a:ext cx="7734333" cy="43958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844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4FC9-919D-1822-CEEC-A079CC5B3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4AF9B8-90BE-7D25-AB79-6773D9812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2" t="14825" b="26271"/>
          <a:stretch/>
        </p:blipFill>
        <p:spPr>
          <a:xfrm>
            <a:off x="369455" y="554182"/>
            <a:ext cx="11499272" cy="5380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97193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89024-E479-D0F9-8CA2-3774E0636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Methods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FF39A-7298-231F-1319-440A03B3B0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Search strategy </a:t>
            </a:r>
          </a:p>
          <a:p>
            <a:r>
              <a:rPr lang="en-IN" b="1" dirty="0"/>
              <a:t>Study selection</a:t>
            </a:r>
            <a:r>
              <a:rPr lang="en-IN" dirty="0"/>
              <a:t>- studies that met the following eligibility criteria</a:t>
            </a:r>
          </a:p>
          <a:p>
            <a:pPr marL="0" indent="0">
              <a:buNone/>
            </a:pPr>
            <a:r>
              <a:rPr lang="en-IN" dirty="0"/>
              <a:t>1) RCTs</a:t>
            </a:r>
          </a:p>
          <a:p>
            <a:pPr marL="0" indent="0">
              <a:buNone/>
            </a:pPr>
            <a:r>
              <a:rPr lang="en-IN" dirty="0"/>
              <a:t>2) evaluated the efficacy and safety of </a:t>
            </a:r>
            <a:r>
              <a:rPr lang="en-IN" dirty="0" err="1"/>
              <a:t>multivessel</a:t>
            </a:r>
            <a:r>
              <a:rPr lang="en-IN" dirty="0"/>
              <a:t> PCI versus culprit vessel only PCI</a:t>
            </a:r>
          </a:p>
          <a:p>
            <a:pPr marL="0" indent="0">
              <a:buNone/>
            </a:pPr>
            <a:r>
              <a:rPr lang="en-IN" dirty="0"/>
              <a:t>3) patients with </a:t>
            </a:r>
            <a:r>
              <a:rPr lang="en-IN" dirty="0" err="1"/>
              <a:t>multivessel</a:t>
            </a:r>
            <a:r>
              <a:rPr lang="en-IN" dirty="0"/>
              <a:t> CAD presenting with STEMI</a:t>
            </a:r>
          </a:p>
          <a:p>
            <a:pPr marL="0" indent="0">
              <a:buNone/>
            </a:pPr>
            <a:r>
              <a:rPr lang="en-IN" dirty="0"/>
              <a:t>* Studies that enrolled patients with cardiogenic shock or comparing alternative revascularization techniques were excluded.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748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324AF-9F3F-2742-E72F-94B84C716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3455"/>
            <a:ext cx="10515600" cy="5553508"/>
          </a:xfrm>
        </p:spPr>
        <p:txBody>
          <a:bodyPr>
            <a:normAutofit/>
          </a:bodyPr>
          <a:lstStyle/>
          <a:p>
            <a:r>
              <a:rPr lang="en-IN" b="1" dirty="0"/>
              <a:t>Clinical outcome </a:t>
            </a:r>
            <a:r>
              <a:rPr lang="en-IN" dirty="0"/>
              <a:t>–from individual trials</a:t>
            </a:r>
          </a:p>
          <a:p>
            <a:pPr marL="514350" indent="-514350">
              <a:buAutoNum type="arabicParenR"/>
            </a:pPr>
            <a:r>
              <a:rPr lang="en-IN" dirty="0"/>
              <a:t>all-cause mortality</a:t>
            </a:r>
          </a:p>
          <a:p>
            <a:pPr marL="514350" indent="-514350">
              <a:buAutoNum type="arabicParenR"/>
            </a:pPr>
            <a:r>
              <a:rPr lang="en-IN" dirty="0"/>
              <a:t> </a:t>
            </a:r>
            <a:r>
              <a:rPr lang="en-IN" dirty="0" err="1"/>
              <a:t>reinfarction</a:t>
            </a:r>
            <a:endParaRPr lang="en-IN" dirty="0"/>
          </a:p>
          <a:p>
            <a:pPr marL="514350" indent="-514350">
              <a:buAutoNum type="arabicParenR"/>
            </a:pPr>
            <a:r>
              <a:rPr lang="en-IN" dirty="0"/>
              <a:t>Cardiovascular mortality</a:t>
            </a:r>
          </a:p>
          <a:p>
            <a:pPr marL="514350" indent="-514350">
              <a:buAutoNum type="arabicParenR"/>
            </a:pPr>
            <a:r>
              <a:rPr lang="en-IN" dirty="0"/>
              <a:t>Repeat revascularization</a:t>
            </a:r>
          </a:p>
          <a:p>
            <a:pPr marL="514350" indent="-514350">
              <a:buAutoNum type="arabicParenR"/>
            </a:pPr>
            <a:r>
              <a:rPr lang="en-IN" dirty="0"/>
              <a:t>Stroke</a:t>
            </a:r>
          </a:p>
          <a:p>
            <a:pPr marL="514350" indent="-514350">
              <a:buAutoNum type="arabicParenR"/>
            </a:pPr>
            <a:r>
              <a:rPr lang="en-IN" dirty="0"/>
              <a:t>contrast- induced </a:t>
            </a:r>
            <a:r>
              <a:rPr lang="en-IN" dirty="0" err="1"/>
              <a:t>nephropathy</a:t>
            </a:r>
            <a:r>
              <a:rPr lang="en-IN" dirty="0"/>
              <a:t> (CIN)</a:t>
            </a:r>
          </a:p>
          <a:p>
            <a:pPr marL="514350" indent="-514350">
              <a:buAutoNum type="arabicParenR"/>
            </a:pPr>
            <a:r>
              <a:rPr lang="en-IN" dirty="0"/>
              <a:t>major bleeding</a:t>
            </a:r>
          </a:p>
          <a:p>
            <a:pPr marL="514350" indent="-514350">
              <a:buAutoNum type="arabicParenR"/>
            </a:pPr>
            <a:endParaRPr lang="en-IN" dirty="0"/>
          </a:p>
          <a:p>
            <a:r>
              <a:rPr lang="en-IN" dirty="0"/>
              <a:t>The definitions of </a:t>
            </a:r>
            <a:r>
              <a:rPr lang="en-IN" dirty="0" err="1"/>
              <a:t>reinfarction</a:t>
            </a:r>
            <a:r>
              <a:rPr lang="en-IN" dirty="0"/>
              <a:t> varied across the studies, and trial-specific definitions were used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30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321CB-34E0-7901-37DB-250D5A0E0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17F356D-9BDD-1468-377D-7CE0B0213D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5" t="22672" r="4262" b="12368"/>
          <a:stretch/>
        </p:blipFill>
        <p:spPr>
          <a:xfrm>
            <a:off x="184726" y="0"/>
            <a:ext cx="12007273" cy="6858000"/>
          </a:xfrm>
        </p:spPr>
      </p:pic>
    </p:spTree>
    <p:extLst>
      <p:ext uri="{BB962C8B-B14F-4D97-AF65-F5344CB8AC3E}">
        <p14:creationId xmlns:p14="http://schemas.microsoft.com/office/powerpoint/2010/main" val="356851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8EBDB-B5A8-09C2-08AC-0EA7465AA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Clinical outcomes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FB93C-42BC-CF74-1403-D483487A2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primary efficacy outcomes</a:t>
            </a:r>
            <a:r>
              <a:rPr lang="en-US" dirty="0"/>
              <a:t> were </a:t>
            </a:r>
            <a:r>
              <a:rPr lang="en-US" b="1" dirty="0"/>
              <a:t>all-cause mortality and </a:t>
            </a:r>
            <a:r>
              <a:rPr lang="en-US" b="1" dirty="0" err="1"/>
              <a:t>reinfarction</a:t>
            </a:r>
            <a:r>
              <a:rPr lang="en-US" b="1" dirty="0"/>
              <a:t>. </a:t>
            </a:r>
            <a:endParaRPr lang="en-IN" b="1" dirty="0"/>
          </a:p>
          <a:p>
            <a:r>
              <a:rPr lang="en-US" b="1" dirty="0"/>
              <a:t>Secondary efficacy outcomes</a:t>
            </a:r>
            <a:r>
              <a:rPr lang="en-US" dirty="0"/>
              <a:t> were </a:t>
            </a:r>
            <a:r>
              <a:rPr lang="en-US" b="1" dirty="0"/>
              <a:t>cardiovascular mortality and repeat</a:t>
            </a:r>
            <a:r>
              <a:rPr lang="en-IN" b="1" dirty="0"/>
              <a:t> </a:t>
            </a:r>
            <a:r>
              <a:rPr lang="en-US" b="1" dirty="0"/>
              <a:t>revascularization</a:t>
            </a:r>
            <a:r>
              <a:rPr lang="en-US" dirty="0"/>
              <a:t>. </a:t>
            </a:r>
            <a:endParaRPr lang="en-IN" dirty="0"/>
          </a:p>
          <a:p>
            <a:r>
              <a:rPr lang="en-US" dirty="0"/>
              <a:t>The </a:t>
            </a:r>
            <a:r>
              <a:rPr lang="en-US" b="1" dirty="0"/>
              <a:t>primary safety outcome</a:t>
            </a:r>
            <a:r>
              <a:rPr lang="en-US" dirty="0"/>
              <a:t> was </a:t>
            </a:r>
            <a:r>
              <a:rPr lang="en-US" b="1" dirty="0"/>
              <a:t>major bleeding</a:t>
            </a:r>
            <a:r>
              <a:rPr lang="en-US" dirty="0"/>
              <a:t>. The secondary safety outcomes were </a:t>
            </a:r>
            <a:r>
              <a:rPr lang="en-US" b="1" dirty="0"/>
              <a:t>stroke and CIN</a:t>
            </a:r>
            <a:r>
              <a:rPr lang="en-US" dirty="0"/>
              <a:t>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77506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1B6B-DD82-09A1-524A-D0BF01F5D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26C10C9-B6DA-33C5-BB1F-F5EE2F2D2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3" t="20934" r="5424"/>
          <a:stretch/>
        </p:blipFill>
        <p:spPr>
          <a:xfrm>
            <a:off x="2955636" y="847003"/>
            <a:ext cx="8174183" cy="56458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8031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7C877-8FFA-4D49-15AD-549FE31D1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Study characteristics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8267-644C-6F0B-901E-EADDC1C1BA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1690688"/>
            <a:ext cx="10868891" cy="4982585"/>
          </a:xfrm>
        </p:spPr>
        <p:txBody>
          <a:bodyPr>
            <a:normAutofit/>
          </a:bodyPr>
          <a:lstStyle/>
          <a:p>
            <a:r>
              <a:rPr lang="en-US" sz="2700" dirty="0"/>
              <a:t>This meta-analysis included 10 RCTs with 7,030 patients, of whom 3,426 were randomized to </a:t>
            </a:r>
            <a:r>
              <a:rPr lang="en-US" sz="2700" dirty="0" err="1"/>
              <a:t>multivessel</a:t>
            </a:r>
            <a:r>
              <a:rPr lang="en-US" sz="2700" dirty="0"/>
              <a:t> revascularization and 3,604 to culprit vessel</a:t>
            </a:r>
            <a:r>
              <a:rPr lang="en-IN" sz="2700" dirty="0"/>
              <a:t> </a:t>
            </a:r>
            <a:r>
              <a:rPr lang="en-US" sz="2700" dirty="0"/>
              <a:t>only revascularization.</a:t>
            </a:r>
            <a:endParaRPr lang="en-IN" sz="2700" dirty="0"/>
          </a:p>
          <a:p>
            <a:r>
              <a:rPr lang="en-US" sz="2700" dirty="0"/>
              <a:t>Fractional flow reserve (FFR) was used to guide </a:t>
            </a:r>
            <a:r>
              <a:rPr lang="en-US" sz="2700" dirty="0" err="1"/>
              <a:t>multivessel</a:t>
            </a:r>
            <a:r>
              <a:rPr lang="en-US" sz="2700" dirty="0"/>
              <a:t> PCI in 4 RCTs. The cutoff value for FFR was 0.80 in 3 trials  and 0.75 in 1 trial.</a:t>
            </a:r>
            <a:endParaRPr lang="en-IN" sz="2700" dirty="0"/>
          </a:p>
          <a:p>
            <a:r>
              <a:rPr lang="en-US" sz="2700" dirty="0"/>
              <a:t>The mean age of the study patients ranged from 52.2 to 66.5 years, and 80.8% were men </a:t>
            </a:r>
            <a:r>
              <a:rPr lang="en-IN" sz="2700" dirty="0"/>
              <a:t>.</a:t>
            </a:r>
          </a:p>
          <a:p>
            <a:r>
              <a:rPr lang="en-US" sz="2700" dirty="0"/>
              <a:t> The prevalence of hypertension and diabetes mellitus was 42.2% and 19%, respectively. </a:t>
            </a:r>
            <a:endParaRPr lang="en-IN" sz="2700" dirty="0"/>
          </a:p>
          <a:p>
            <a:r>
              <a:rPr lang="en-US" sz="2700" dirty="0"/>
              <a:t>The proportions of patients with 3-vessel CAD and prior MI were 28.9% and 6.8%, respectively</a:t>
            </a:r>
          </a:p>
        </p:txBody>
      </p:sp>
    </p:spTree>
    <p:extLst>
      <p:ext uri="{BB962C8B-B14F-4D97-AF65-F5344CB8AC3E}">
        <p14:creationId xmlns:p14="http://schemas.microsoft.com/office/powerpoint/2010/main" val="3290354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6D83C-7B37-0683-3F2D-421FBB914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4924ADF-283D-669D-E132-890E5A4DA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25969" b="4514"/>
          <a:stretch/>
        </p:blipFill>
        <p:spPr>
          <a:xfrm>
            <a:off x="0" y="0"/>
            <a:ext cx="12192000" cy="685800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73B3A7-FB59-11F7-7D8F-50C8443DA0A5}"/>
                  </a:ext>
                </a:extLst>
              </p14:cNvPr>
              <p14:cNvContentPartPr/>
              <p14:nvPr/>
            </p14:nvContentPartPr>
            <p14:xfrm>
              <a:off x="87290" y="3538184"/>
              <a:ext cx="587520" cy="36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73B3A7-FB59-11F7-7D8F-50C8443DA0A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290" y="3529184"/>
                <a:ext cx="605160" cy="38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4" name="Ink 14">
                <a:extLst>
                  <a:ext uri="{FF2B5EF4-FFF2-40B4-BE49-F238E27FC236}">
                    <a16:creationId xmlns:a16="http://schemas.microsoft.com/office/drawing/2014/main" id="{521F29A8-EA98-C866-D9A3-9C822C2158DA}"/>
                  </a:ext>
                </a:extLst>
              </p14:cNvPr>
              <p14:cNvContentPartPr/>
              <p14:nvPr/>
            </p14:nvContentPartPr>
            <p14:xfrm>
              <a:off x="148490" y="5101664"/>
              <a:ext cx="676440" cy="860760"/>
            </p14:xfrm>
          </p:contentPart>
        </mc:Choice>
        <mc:Fallback xmlns="">
          <p:pic>
            <p:nvPicPr>
              <p:cNvPr id="14" name="Ink 14">
                <a:extLst>
                  <a:ext uri="{FF2B5EF4-FFF2-40B4-BE49-F238E27FC236}">
                    <a16:creationId xmlns:a16="http://schemas.microsoft.com/office/drawing/2014/main" id="{521F29A8-EA98-C866-D9A3-9C822C2158D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9850" y="5093024"/>
                <a:ext cx="694080" cy="87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F62F43EA-4503-0379-3722-DDC7CDEADF29}"/>
                  </a:ext>
                </a:extLst>
              </p14:cNvPr>
              <p14:cNvContentPartPr/>
              <p14:nvPr/>
            </p14:nvContentPartPr>
            <p14:xfrm>
              <a:off x="80450" y="2131664"/>
              <a:ext cx="635400" cy="36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F62F43EA-4503-0379-3722-DDC7CDEADF2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1450" y="2122664"/>
                <a:ext cx="653040" cy="379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191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FC5B-69FD-EDF7-94DE-68C6B1CF9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What would you do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19A0F-F5F2-DF18-6948-1874EAB20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en-IN" sz="3200" dirty="0"/>
              <a:t>Culprit vessel only PPCI</a:t>
            </a:r>
          </a:p>
          <a:p>
            <a:pPr marL="514350" indent="-514350">
              <a:buFont typeface="+mj-lt"/>
              <a:buAutoNum type="arabicParenR"/>
            </a:pPr>
            <a:endParaRPr lang="en-IN" sz="3200" dirty="0"/>
          </a:p>
          <a:p>
            <a:pPr marL="514350" indent="-514350">
              <a:buFont typeface="+mj-lt"/>
              <a:buAutoNum type="arabicParenR"/>
            </a:pPr>
            <a:r>
              <a:rPr lang="en-IN" sz="3200" dirty="0" err="1"/>
              <a:t>Multivessel</a:t>
            </a:r>
            <a:r>
              <a:rPr lang="en-IN" sz="3200" dirty="0"/>
              <a:t> PPCI</a:t>
            </a:r>
          </a:p>
          <a:p>
            <a:pPr marL="514350" indent="-514350">
              <a:buFont typeface="+mj-lt"/>
              <a:buAutoNum type="arabicParenR"/>
            </a:pPr>
            <a:endParaRPr lang="en-IN" sz="3200" dirty="0"/>
          </a:p>
          <a:p>
            <a:pPr marL="514350" indent="-514350">
              <a:buFont typeface="+mj-lt"/>
              <a:buAutoNum type="arabicParenR"/>
            </a:pPr>
            <a:r>
              <a:rPr lang="en-IN" sz="3200" dirty="0"/>
              <a:t>Staged PCI during index hospitalisation</a:t>
            </a:r>
          </a:p>
          <a:p>
            <a:pPr marL="514350" indent="-514350">
              <a:buFont typeface="+mj-lt"/>
              <a:buAutoNum type="arabicParenR"/>
            </a:pPr>
            <a:endParaRPr lang="en-IN" sz="3200" dirty="0"/>
          </a:p>
          <a:p>
            <a:pPr marL="514350" indent="-514350">
              <a:buFont typeface="+mj-lt"/>
              <a:buAutoNum type="arabicParenR"/>
            </a:pPr>
            <a:r>
              <a:rPr lang="en-IN" sz="3200" dirty="0"/>
              <a:t>Staged PCI after hospital discharge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3254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9A565-965D-0008-7912-5CC44FF1C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8172"/>
            <a:ext cx="10515600" cy="55487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700" dirty="0"/>
              <a:t>Revascularization of the </a:t>
            </a:r>
            <a:r>
              <a:rPr lang="en-US" sz="2700" dirty="0" err="1"/>
              <a:t>nonculprit</a:t>
            </a:r>
            <a:r>
              <a:rPr lang="en-US" sz="2700" dirty="0"/>
              <a:t> vessel was performed only during the index procedure in 2 RCTs , while 3 RCTs included intention-to-treat index </a:t>
            </a:r>
            <a:r>
              <a:rPr lang="en-US" sz="2700" dirty="0" err="1"/>
              <a:t>nonculprit</a:t>
            </a:r>
            <a:r>
              <a:rPr lang="en-US" sz="2700" dirty="0"/>
              <a:t> vessel revascularization, although early staged procedures were performed in a minority of the trial population</a:t>
            </a:r>
            <a:r>
              <a:rPr lang="en-IN" sz="2700" dirty="0"/>
              <a:t>.</a:t>
            </a:r>
          </a:p>
          <a:p>
            <a:pPr>
              <a:lnSpc>
                <a:spcPct val="100000"/>
              </a:lnSpc>
            </a:pPr>
            <a:r>
              <a:rPr lang="en-US" sz="2700" dirty="0"/>
              <a:t> </a:t>
            </a:r>
            <a:endParaRPr lang="en-IN" sz="2700" dirty="0"/>
          </a:p>
          <a:p>
            <a:pPr>
              <a:lnSpc>
                <a:spcPct val="100000"/>
              </a:lnSpc>
            </a:pPr>
            <a:r>
              <a:rPr lang="en-US" sz="2700" dirty="0"/>
              <a:t>Staged revascularization was performed in 4 RCTs (10,13,14,19). One RCT included both index and staged revascularization (50% each) </a:t>
            </a:r>
            <a:r>
              <a:rPr lang="en-IN" sz="2700" dirty="0"/>
              <a:t>.</a:t>
            </a:r>
          </a:p>
          <a:p>
            <a:pPr>
              <a:lnSpc>
                <a:spcPct val="100000"/>
              </a:lnSpc>
            </a:pPr>
            <a:endParaRPr lang="en-IN" sz="2700" dirty="0"/>
          </a:p>
          <a:p>
            <a:pPr>
              <a:lnSpc>
                <a:spcPct val="100000"/>
              </a:lnSpc>
            </a:pPr>
            <a:r>
              <a:rPr lang="en-US" sz="2700" dirty="0"/>
              <a:t>The timing of staged revascularization ranged from 2 days to 57 days after index PCI of the culprit vessel. The follow-up period was 25 months (interquartile range: 12 to 36 months)</a:t>
            </a:r>
          </a:p>
        </p:txBody>
      </p:sp>
    </p:spTree>
    <p:extLst>
      <p:ext uri="{BB962C8B-B14F-4D97-AF65-F5344CB8AC3E}">
        <p14:creationId xmlns:p14="http://schemas.microsoft.com/office/powerpoint/2010/main" val="4225345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2EA4-9F47-D6BE-88FC-33FEB7DB3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87F6C74-DBB6-723A-2999-BCA1F8C68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t="24890" b="5125"/>
          <a:stretch/>
        </p:blipFill>
        <p:spPr>
          <a:xfrm>
            <a:off x="1100664" y="365125"/>
            <a:ext cx="10253135" cy="6127750"/>
          </a:xfrm>
        </p:spPr>
      </p:pic>
      <p:pic>
        <p:nvPicPr>
          <p:cNvPr id="15" name="Graphic 15" descr="Arrow Right with solid fill">
            <a:extLst>
              <a:ext uri="{FF2B5EF4-FFF2-40B4-BE49-F238E27FC236}">
                <a16:creationId xmlns:a16="http://schemas.microsoft.com/office/drawing/2014/main" id="{6A1511DC-1FEF-DF7D-18FF-4FBD728180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6333" y="2624668"/>
            <a:ext cx="804332" cy="804332"/>
          </a:xfrm>
          <a:prstGeom prst="rect">
            <a:avLst/>
          </a:prstGeom>
        </p:spPr>
      </p:pic>
      <p:pic>
        <p:nvPicPr>
          <p:cNvPr id="18" name="Graphic 15" descr="Arrow Right with solid fill">
            <a:extLst>
              <a:ext uri="{FF2B5EF4-FFF2-40B4-BE49-F238E27FC236}">
                <a16:creationId xmlns:a16="http://schemas.microsoft.com/office/drawing/2014/main" id="{7A0AD2BC-C811-B889-EB1B-155F3308D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6034" y="1353346"/>
            <a:ext cx="804332" cy="804332"/>
          </a:xfrm>
          <a:prstGeom prst="rect">
            <a:avLst/>
          </a:prstGeom>
        </p:spPr>
      </p:pic>
      <p:pic>
        <p:nvPicPr>
          <p:cNvPr id="26" name="Graphic 26" descr="Alarm clock with solid fill">
            <a:extLst>
              <a:ext uri="{FF2B5EF4-FFF2-40B4-BE49-F238E27FC236}">
                <a16:creationId xmlns:a16="http://schemas.microsoft.com/office/drawing/2014/main" id="{53C89BFD-FBE5-3A90-2AC4-5EF4BDF9E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12701" y="3128292"/>
            <a:ext cx="380181" cy="380181"/>
          </a:xfrm>
          <a:prstGeom prst="rect">
            <a:avLst/>
          </a:prstGeom>
        </p:spPr>
      </p:pic>
      <p:pic>
        <p:nvPicPr>
          <p:cNvPr id="28" name="Graphic 26" descr="Alarm clock with solid fill">
            <a:extLst>
              <a:ext uri="{FF2B5EF4-FFF2-40B4-BE49-F238E27FC236}">
                <a16:creationId xmlns:a16="http://schemas.microsoft.com/office/drawing/2014/main" id="{7568E977-9845-2B4D-C7A8-669167D6F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5733" y="5000250"/>
            <a:ext cx="380181" cy="380181"/>
          </a:xfrm>
          <a:prstGeom prst="rect">
            <a:avLst/>
          </a:prstGeom>
        </p:spPr>
      </p:pic>
      <p:pic>
        <p:nvPicPr>
          <p:cNvPr id="30" name="Graphic 26" descr="Alarm clock with solid fill">
            <a:extLst>
              <a:ext uri="{FF2B5EF4-FFF2-40B4-BE49-F238E27FC236}">
                <a16:creationId xmlns:a16="http://schemas.microsoft.com/office/drawing/2014/main" id="{A4BB3C61-1873-B35A-443F-1BB1071C9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95733" y="4551789"/>
            <a:ext cx="380181" cy="38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1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BECB3-C84A-8CB9-4812-32E2DB9D9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FC2D26D-A2D1-42B6-6B02-6CF15F2F32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8" t="19961" b="10554"/>
          <a:stretch/>
        </p:blipFill>
        <p:spPr>
          <a:xfrm>
            <a:off x="207818" y="0"/>
            <a:ext cx="11776364" cy="6492875"/>
          </a:xfrm>
        </p:spPr>
      </p:pic>
    </p:spTree>
    <p:extLst>
      <p:ext uri="{BB962C8B-B14F-4D97-AF65-F5344CB8AC3E}">
        <p14:creationId xmlns:p14="http://schemas.microsoft.com/office/powerpoint/2010/main" val="35917714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E1266-DDEB-9107-4E12-F742F6C2A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Primary efficacy outcome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8D4B7-DC25-23BA-8660-A0B9DD0E9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There was no statistically significant difference in the risk for all- cause mortality between the 2 groups (RR: 0.85; 95% CI: 0.68 to 1.05)</a:t>
            </a:r>
          </a:p>
          <a:p>
            <a:r>
              <a:rPr lang="en-US" b="1" dirty="0" err="1"/>
              <a:t>Multivessel</a:t>
            </a:r>
            <a:r>
              <a:rPr lang="en-US" b="1" dirty="0"/>
              <a:t> PCI was associated with a significantly lower risk for </a:t>
            </a:r>
            <a:r>
              <a:rPr lang="en-US" b="1" dirty="0" err="1"/>
              <a:t>reinfarction</a:t>
            </a:r>
            <a:r>
              <a:rPr lang="en-US" b="1" dirty="0"/>
              <a:t> compared with culprit vessel–only PCI </a:t>
            </a:r>
            <a:r>
              <a:rPr lang="en-US" dirty="0"/>
              <a:t>(RR: 0.69; 95% CI: 0.50 to 0.95) </a:t>
            </a:r>
          </a:p>
        </p:txBody>
      </p:sp>
    </p:spTree>
    <p:extLst>
      <p:ext uri="{BB962C8B-B14F-4D97-AF65-F5344CB8AC3E}">
        <p14:creationId xmlns:p14="http://schemas.microsoft.com/office/powerpoint/2010/main" val="2868809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E584B-E1DF-6824-1F7A-C0D000425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7D7A3E1-2272-31D2-ACA6-CF5832F0B0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28093" b="9290"/>
          <a:stretch/>
        </p:blipFill>
        <p:spPr>
          <a:xfrm>
            <a:off x="600363" y="450272"/>
            <a:ext cx="11337637" cy="5957455"/>
          </a:xfrm>
        </p:spPr>
      </p:pic>
    </p:spTree>
    <p:extLst>
      <p:ext uri="{BB962C8B-B14F-4D97-AF65-F5344CB8AC3E}">
        <p14:creationId xmlns:p14="http://schemas.microsoft.com/office/powerpoint/2010/main" val="252980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161D8-002D-1309-9C53-75B8152F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E39260A-2479-59F7-4430-01862ACF3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t="1620" r="1947" b="40068"/>
          <a:stretch/>
        </p:blipFill>
        <p:spPr>
          <a:xfrm>
            <a:off x="1" y="365125"/>
            <a:ext cx="12030364" cy="6492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0867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9CC1F-D3C9-3527-67D5-FB242A043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efficacy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1EEDD-A6F9-5959-CD1F-8D0A7BD9F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Compared with culprit vessel–only PCI, </a:t>
            </a:r>
            <a:r>
              <a:rPr lang="en-US" b="1" dirty="0" err="1"/>
              <a:t>multivessel</a:t>
            </a:r>
            <a:r>
              <a:rPr lang="en-US" b="1" dirty="0"/>
              <a:t> PCI was </a:t>
            </a:r>
            <a:r>
              <a:rPr lang="en-US" b="1" dirty="0" err="1"/>
              <a:t>associ</a:t>
            </a:r>
            <a:r>
              <a:rPr lang="en-US" b="1" dirty="0"/>
              <a:t>- </a:t>
            </a:r>
            <a:r>
              <a:rPr lang="en-US" b="1" dirty="0" err="1"/>
              <a:t>ated</a:t>
            </a:r>
            <a:r>
              <a:rPr lang="en-US" b="1" dirty="0"/>
              <a:t> with a lower risk for cardiovascular mortality </a:t>
            </a:r>
            <a:r>
              <a:rPr lang="en-US" dirty="0"/>
              <a:t>(RR: 0.71; 95% CI: 0.50 to 1.00) </a:t>
            </a:r>
            <a:r>
              <a:rPr lang="en-US" b="1" dirty="0"/>
              <a:t>and repeat revascularization</a:t>
            </a:r>
            <a:r>
              <a:rPr lang="en-US" dirty="0"/>
              <a:t> (RR: 0.34; 95% CI: 0.25 to 0.44)</a:t>
            </a:r>
          </a:p>
        </p:txBody>
      </p:sp>
    </p:spTree>
    <p:extLst>
      <p:ext uri="{BB962C8B-B14F-4D97-AF65-F5344CB8AC3E}">
        <p14:creationId xmlns:p14="http://schemas.microsoft.com/office/powerpoint/2010/main" val="11250146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10CF1-6958-8D4D-76B1-2836FDD43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1D5076C-1FA0-0620-905C-5A575B6B1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16417" b="8760"/>
          <a:stretch/>
        </p:blipFill>
        <p:spPr>
          <a:xfrm>
            <a:off x="0" y="184727"/>
            <a:ext cx="12007273" cy="6673273"/>
          </a:xfrm>
        </p:spPr>
      </p:pic>
    </p:spTree>
    <p:extLst>
      <p:ext uri="{BB962C8B-B14F-4D97-AF65-F5344CB8AC3E}">
        <p14:creationId xmlns:p14="http://schemas.microsoft.com/office/powerpoint/2010/main" val="6310556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92926-BD7F-A8EE-E1C9-2114A2CC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Safety outcome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72E3-37CA-BCD2-A10F-DD5C12638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u="sng" dirty="0"/>
              <a:t>Primary safety outcome</a:t>
            </a:r>
            <a:r>
              <a:rPr lang="en-IN" dirty="0"/>
              <a:t>-There was no difference in major bleeding between the 2 groups (RR: 0.92; 95% CI: 0.50 to 1.67)</a:t>
            </a:r>
          </a:p>
          <a:p>
            <a:r>
              <a:rPr lang="en-US" u="sng" dirty="0"/>
              <a:t>Secondary safety outcomes</a:t>
            </a:r>
            <a:r>
              <a:rPr lang="en-US" dirty="0"/>
              <a:t> </a:t>
            </a:r>
            <a:r>
              <a:rPr lang="en-IN" dirty="0"/>
              <a:t>-</a:t>
            </a:r>
            <a:r>
              <a:rPr lang="en-US" dirty="0"/>
              <a:t>There was no statistically significant difference in the risk for stroke (RR: 1.15; 95% CI: 0.65 to 2.01) or CIN between the 2 groups (RR: 1.25; 95% CI: 0.80 to 1.95) </a:t>
            </a:r>
          </a:p>
        </p:txBody>
      </p:sp>
    </p:spTree>
    <p:extLst>
      <p:ext uri="{BB962C8B-B14F-4D97-AF65-F5344CB8AC3E}">
        <p14:creationId xmlns:p14="http://schemas.microsoft.com/office/powerpoint/2010/main" val="1576271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F5D53-BCA3-295A-992D-435A44EC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D32B0AC-B354-0493-FB79-72308A94F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19072" r="9802" b="17248"/>
          <a:stretch/>
        </p:blipFill>
        <p:spPr>
          <a:xfrm>
            <a:off x="669636" y="365125"/>
            <a:ext cx="11522364" cy="6127750"/>
          </a:xfrm>
        </p:spPr>
      </p:pic>
    </p:spTree>
    <p:extLst>
      <p:ext uri="{BB962C8B-B14F-4D97-AF65-F5344CB8AC3E}">
        <p14:creationId xmlns:p14="http://schemas.microsoft.com/office/powerpoint/2010/main" val="20327702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2B7EF-E49A-A8A9-FF7F-38515CBB9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Background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4532A-4561-36A1-A575-1466AD0D4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IN" dirty="0"/>
          </a:p>
          <a:p>
            <a:r>
              <a:rPr lang="en-IN" dirty="0"/>
              <a:t>Approximately 50% of patients presenting with ST-segment elevation myocardial infarction (STEMI) have at least 1 other obstructive lesion (&gt;50% stenosis) in a </a:t>
            </a:r>
            <a:r>
              <a:rPr lang="en-IN" dirty="0" err="1"/>
              <a:t>nonculprit</a:t>
            </a:r>
            <a:r>
              <a:rPr lang="en-IN" dirty="0"/>
              <a:t> vessel at index presentation besides the culprit lesion undergoing primary percutaneous coronary intervention (PCI)</a:t>
            </a:r>
          </a:p>
          <a:p>
            <a:r>
              <a:rPr lang="en-IN" dirty="0"/>
              <a:t>Silent ischaemia after AMI associated with cardiac death, MACE in untreated patients (SWISS II JAMA 2007)</a:t>
            </a:r>
          </a:p>
          <a:p>
            <a:r>
              <a:rPr lang="en-IN" dirty="0"/>
              <a:t>Multiple unstable plaques in STEMI patients - PROSPECT NEJM 2011 (ACS) , Goldstein NEJM 2000 (STEMI)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8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13B0A-E293-4607-C752-7D9D5FB8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DA7BEFB-A06C-C850-56EF-E59A6ECBB1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7" t="16948"/>
          <a:stretch/>
        </p:blipFill>
        <p:spPr>
          <a:xfrm>
            <a:off x="230910" y="0"/>
            <a:ext cx="11961090" cy="6492875"/>
          </a:xfrm>
        </p:spPr>
      </p:pic>
    </p:spTree>
    <p:extLst>
      <p:ext uri="{BB962C8B-B14F-4D97-AF65-F5344CB8AC3E}">
        <p14:creationId xmlns:p14="http://schemas.microsoft.com/office/powerpoint/2010/main" val="39677612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56C9-DCD8-9ECB-85A9-510FD2E3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Results….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2C410-1BBA-214D-D592-90265FA6D6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Pooling of RCTs that compared </a:t>
            </a:r>
            <a:r>
              <a:rPr lang="en-US" b="1" dirty="0"/>
              <a:t>index </a:t>
            </a:r>
            <a:r>
              <a:rPr lang="en-US" b="1" dirty="0" err="1"/>
              <a:t>multivessel</a:t>
            </a:r>
            <a:r>
              <a:rPr lang="en-US" b="1" dirty="0"/>
              <a:t> PCI </a:t>
            </a:r>
            <a:r>
              <a:rPr lang="en-US" dirty="0"/>
              <a:t>with culprit vessel– only PCI showed lower risk for all-cause mortality,</a:t>
            </a:r>
            <a:r>
              <a:rPr lang="en-IN" dirty="0"/>
              <a:t> </a:t>
            </a:r>
            <a:r>
              <a:rPr lang="en-US" dirty="0" err="1"/>
              <a:t>reinfarction</a:t>
            </a:r>
            <a:r>
              <a:rPr lang="en-US" dirty="0"/>
              <a:t>, cardiovascular mortality, and repeat revascularization with index </a:t>
            </a:r>
            <a:r>
              <a:rPr lang="en-US" dirty="0" err="1"/>
              <a:t>multivessel</a:t>
            </a:r>
            <a:r>
              <a:rPr lang="en-US" dirty="0"/>
              <a:t> PCI</a:t>
            </a:r>
            <a:endParaRPr lang="en-IN" dirty="0"/>
          </a:p>
          <a:p>
            <a:r>
              <a:rPr lang="en-US" dirty="0"/>
              <a:t>Pooling of RCTs that compared </a:t>
            </a:r>
            <a:r>
              <a:rPr lang="en-US" b="1" dirty="0"/>
              <a:t>staged </a:t>
            </a:r>
            <a:r>
              <a:rPr lang="en-US" b="1" dirty="0" err="1"/>
              <a:t>multivessel</a:t>
            </a:r>
            <a:r>
              <a:rPr lang="en-US" b="1" dirty="0"/>
              <a:t> PCI </a:t>
            </a:r>
            <a:r>
              <a:rPr lang="en-US" dirty="0"/>
              <a:t>with culprit vessel–only PCI showed lower risk for repeat revascularization with a staged procedure, while no statistically significant difference was observed for</a:t>
            </a:r>
            <a:r>
              <a:rPr lang="en-IN" dirty="0"/>
              <a:t> all-cause mortality, </a:t>
            </a:r>
            <a:r>
              <a:rPr lang="en-IN" dirty="0" err="1"/>
              <a:t>reinfarction</a:t>
            </a:r>
            <a:r>
              <a:rPr lang="en-IN" dirty="0"/>
              <a:t>, and cardiovascular mortality.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284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D3356-B7A9-FDE6-1366-E2D8CA947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973D8-AF1C-82ED-76E3-6DC47A12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</a:t>
            </a:r>
            <a:r>
              <a:rPr lang="en-US" dirty="0"/>
              <a:t> strategy of </a:t>
            </a:r>
            <a:r>
              <a:rPr lang="en-US" dirty="0" err="1"/>
              <a:t>multivessel</a:t>
            </a:r>
            <a:r>
              <a:rPr lang="en-US" dirty="0"/>
              <a:t> PCI was associated with 31% lower risk for </a:t>
            </a:r>
            <a:r>
              <a:rPr lang="en-US" dirty="0" err="1"/>
              <a:t>reinfarction</a:t>
            </a:r>
            <a:r>
              <a:rPr lang="en-US" dirty="0"/>
              <a:t>, with no significant difference in all-cause mortality. </a:t>
            </a:r>
            <a:endParaRPr lang="en-IN" dirty="0"/>
          </a:p>
          <a:p>
            <a:r>
              <a:rPr lang="en-US" dirty="0"/>
              <a:t>Furthermore, there was 29% lower risk for cardiovascular mortality and </a:t>
            </a:r>
            <a:r>
              <a:rPr lang="en-US" b="1" dirty="0"/>
              <a:t>66% lower risk for repeat revascularization </a:t>
            </a:r>
            <a:r>
              <a:rPr lang="en-US" dirty="0"/>
              <a:t>with </a:t>
            </a:r>
            <a:r>
              <a:rPr lang="en-US" dirty="0" err="1"/>
              <a:t>multivessel</a:t>
            </a:r>
            <a:r>
              <a:rPr lang="en-US" dirty="0"/>
              <a:t> PCI, without any difference in major adverse events of bleeding, stroke, or CI</a:t>
            </a:r>
            <a:r>
              <a:rPr lang="en-IN" dirty="0"/>
              <a:t>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42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5738B-3CE1-37B0-E3B1-774C8C3F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Discussion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B11A4-AC2A-EC79-CF8F-0609E9B5E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magnitude of benefit of </a:t>
            </a:r>
            <a:r>
              <a:rPr lang="en-US" dirty="0" err="1"/>
              <a:t>multivessel</a:t>
            </a:r>
            <a:r>
              <a:rPr lang="en-US" dirty="0"/>
              <a:t> PCI in patients with STEMI is</a:t>
            </a:r>
            <a:r>
              <a:rPr lang="en-IN" dirty="0"/>
              <a:t> </a:t>
            </a:r>
            <a:r>
              <a:rPr lang="en-US" dirty="0"/>
              <a:t>strikingly similar to that observed previously with </a:t>
            </a:r>
            <a:r>
              <a:rPr lang="en-US" dirty="0" err="1"/>
              <a:t>multivessel</a:t>
            </a:r>
            <a:r>
              <a:rPr lang="en-IN" dirty="0"/>
              <a:t> </a:t>
            </a:r>
            <a:r>
              <a:rPr lang="en-US" dirty="0"/>
              <a:t>revascularization in patients with </a:t>
            </a:r>
            <a:r>
              <a:rPr lang="en-US" b="1" dirty="0"/>
              <a:t>stable CAD,</a:t>
            </a:r>
            <a:r>
              <a:rPr lang="en-US" dirty="0"/>
              <a:t> suggesting that</a:t>
            </a:r>
            <a:r>
              <a:rPr lang="en-IN" dirty="0"/>
              <a:t> </a:t>
            </a:r>
            <a:r>
              <a:rPr lang="en-US" b="1" dirty="0" err="1"/>
              <a:t>multivessel</a:t>
            </a:r>
            <a:r>
              <a:rPr lang="en-US" b="1" dirty="0"/>
              <a:t> revascularization may be beneficial irrespective of the</a:t>
            </a:r>
            <a:r>
              <a:rPr lang="en-IN" b="1" dirty="0"/>
              <a:t> </a:t>
            </a:r>
            <a:r>
              <a:rPr lang="en-US" b="1" dirty="0"/>
              <a:t>clinical syndrome at presentation in certain high-risk group of</a:t>
            </a:r>
            <a:r>
              <a:rPr lang="en-IN" b="1" dirty="0"/>
              <a:t> </a:t>
            </a:r>
            <a:r>
              <a:rPr lang="en-US" b="1" dirty="0"/>
              <a:t>patients</a:t>
            </a:r>
            <a:r>
              <a:rPr lang="en-IN" b="1" dirty="0"/>
              <a:t>.</a:t>
            </a:r>
          </a:p>
          <a:p>
            <a:r>
              <a:rPr lang="en-US" dirty="0"/>
              <a:t>Furthermore, the techniques of PCI have </a:t>
            </a:r>
            <a:r>
              <a:rPr lang="en-US" b="1" dirty="0"/>
              <a:t>undergone significant advancement</a:t>
            </a:r>
            <a:r>
              <a:rPr lang="en-US" dirty="0"/>
              <a:t>, with more operators able to perform primary </a:t>
            </a:r>
            <a:r>
              <a:rPr lang="en-US" dirty="0" err="1"/>
              <a:t>multivessel</a:t>
            </a:r>
            <a:r>
              <a:rPr lang="en-US" dirty="0"/>
              <a:t> PCI with door-to-balloon times &lt;90 min, which also significantly contributed to overall improved clinical outcomes.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931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64CC-D5C2-BFC6-0231-C8EA0F45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26EE62-8F32-E795-A402-4863AA87A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However, it is noteworthy that a small number of patients may experience </a:t>
            </a:r>
            <a:r>
              <a:rPr lang="en-US" dirty="0" err="1"/>
              <a:t>periprocedural</a:t>
            </a:r>
            <a:r>
              <a:rPr lang="en-US" dirty="0"/>
              <a:t> MI from repeat revascularization, which may be masked when PCI is performed in the setting of STEMI, somewhat </a:t>
            </a:r>
            <a:r>
              <a:rPr lang="en-US" b="1" dirty="0"/>
              <a:t>overestimating the benefit of </a:t>
            </a:r>
            <a:r>
              <a:rPr lang="en-US" b="1" dirty="0" err="1"/>
              <a:t>multivessel</a:t>
            </a:r>
            <a:r>
              <a:rPr lang="en-US" b="1" dirty="0"/>
              <a:t> PCI with regard to the primary clinical outcome of </a:t>
            </a:r>
            <a:r>
              <a:rPr lang="en-US" b="1" dirty="0" err="1"/>
              <a:t>reinfarction</a:t>
            </a:r>
            <a:endParaRPr lang="en-IN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874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A090-2B45-16AD-41D4-B6E2BD9D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Reduced repeat revascularisation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C4CC-D716-2D6D-0497-8475FE96D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Secondary plaque rupture in a </a:t>
            </a:r>
            <a:r>
              <a:rPr lang="en-IN" dirty="0" err="1"/>
              <a:t>nonculprit</a:t>
            </a:r>
            <a:r>
              <a:rPr lang="en-IN" dirty="0"/>
              <a:t> coronary artery is more common after acute MI than after stable angina</a:t>
            </a:r>
          </a:p>
          <a:p>
            <a:r>
              <a:rPr lang="en-US" dirty="0"/>
              <a:t>Stone et al.  reported that nearly 50% of future major adverse cardiovascular events during 3-year follow- up occurred in </a:t>
            </a:r>
            <a:r>
              <a:rPr lang="en-US" b="1" dirty="0" err="1"/>
              <a:t>nonculprit</a:t>
            </a:r>
            <a:r>
              <a:rPr lang="en-US" b="1" dirty="0"/>
              <a:t> bystander lesions</a:t>
            </a:r>
            <a:r>
              <a:rPr lang="en-US" dirty="0"/>
              <a:t>. </a:t>
            </a:r>
            <a:endParaRPr lang="en-IN" dirty="0"/>
          </a:p>
          <a:p>
            <a:r>
              <a:rPr lang="en-IN" dirty="0"/>
              <a:t>This maybe </a:t>
            </a:r>
            <a:r>
              <a:rPr lang="en-US" dirty="0"/>
              <a:t>angiographically mild at </a:t>
            </a:r>
            <a:r>
              <a:rPr lang="en-US" dirty="0" err="1"/>
              <a:t>baselin</a:t>
            </a:r>
            <a:r>
              <a:rPr lang="en-IN" dirty="0"/>
              <a:t>e.</a:t>
            </a:r>
            <a:r>
              <a:rPr lang="en-US" dirty="0"/>
              <a:t> </a:t>
            </a:r>
            <a:r>
              <a:rPr lang="en-IN" dirty="0"/>
              <a:t>So o</a:t>
            </a:r>
            <a:r>
              <a:rPr lang="en-US" dirty="0" err="1"/>
              <a:t>ther</a:t>
            </a:r>
            <a:r>
              <a:rPr lang="en-US" dirty="0"/>
              <a:t> noninvasive techniques (computed tomographic calcium scoring, coronary computed tomographic angiography, magnetic resonance) or intravascular ultrasound markers such as thin</a:t>
            </a:r>
            <a:r>
              <a:rPr lang="en-IN" dirty="0"/>
              <a:t> </a:t>
            </a:r>
            <a:r>
              <a:rPr lang="en-US" dirty="0"/>
              <a:t>cap </a:t>
            </a:r>
            <a:r>
              <a:rPr lang="en-US" dirty="0" err="1"/>
              <a:t>fibroatheroma</a:t>
            </a:r>
            <a:r>
              <a:rPr lang="en-US" dirty="0"/>
              <a:t> and minimal luminal area, which are known to identify unstable plaques and also predict future major adverse cardiovascular events, may be considered in future studies evaluating the 2 revascularization techniques </a:t>
            </a:r>
          </a:p>
        </p:txBody>
      </p:sp>
    </p:spTree>
    <p:extLst>
      <p:ext uri="{BB962C8B-B14F-4D97-AF65-F5344CB8AC3E}">
        <p14:creationId xmlns:p14="http://schemas.microsoft.com/office/powerpoint/2010/main" val="18663368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516C8-A2EA-3557-3AF8-77B52608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Limitations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8CEC7-A6B7-3BF4-AB51-985D29791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T</a:t>
            </a:r>
            <a:r>
              <a:rPr lang="en-US" dirty="0"/>
              <a:t>he sample size of included studies, except for the COMPLETE trial, was small. Therefore, the results of  meta-analysis could have been skewed toward biases within the COMPLETE </a:t>
            </a:r>
            <a:r>
              <a:rPr lang="en-US" dirty="0" err="1"/>
              <a:t>tria</a:t>
            </a:r>
            <a:r>
              <a:rPr lang="en-IN" dirty="0"/>
              <a:t>l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A potential </a:t>
            </a:r>
            <a:r>
              <a:rPr lang="en-IN" dirty="0" err="1"/>
              <a:t>favorable</a:t>
            </a:r>
            <a:r>
              <a:rPr lang="en-IN" dirty="0"/>
              <a:t> effect of </a:t>
            </a:r>
            <a:r>
              <a:rPr lang="en-IN" dirty="0" err="1"/>
              <a:t>multivessel</a:t>
            </a:r>
            <a:r>
              <a:rPr lang="en-IN" dirty="0"/>
              <a:t> PCI compared with culprit-only PCI with regard to cardiovascular mortality must be interpreted in the light of disparities in the available data, such as missing cardiovascular mortality data in 3 clinical trials that reported only all-cause mortality  and wide CIs in the point estimates of the rest of the trials (other than COMPLETE)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77399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E37C8-0044-6109-1284-679A7B0AB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6C4E64-ED76-7676-4F06-8464AC9E8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3. There was </a:t>
            </a:r>
            <a:r>
              <a:rPr lang="en-IN" b="1" dirty="0"/>
              <a:t>variation in follow-up duration</a:t>
            </a:r>
            <a:r>
              <a:rPr lang="en-IN" dirty="0"/>
              <a:t>, and the included trials were conducted in different time periods. There was also </a:t>
            </a:r>
            <a:r>
              <a:rPr lang="en-IN" b="1" dirty="0"/>
              <a:t>variation in the timing of non–culprit vessel PCI </a:t>
            </a:r>
            <a:r>
              <a:rPr lang="en-IN" dirty="0"/>
              <a:t>between the studies.</a:t>
            </a:r>
          </a:p>
          <a:p>
            <a:pPr marL="0" indent="0">
              <a:buNone/>
            </a:pPr>
            <a:r>
              <a:rPr lang="en-IN" dirty="0"/>
              <a:t>4. 4 trials used FFR-guided </a:t>
            </a:r>
            <a:r>
              <a:rPr lang="en-IN" dirty="0" err="1"/>
              <a:t>multivessel</a:t>
            </a:r>
            <a:r>
              <a:rPr lang="en-IN" dirty="0"/>
              <a:t> PCI, which is associated with high sensitivity and </a:t>
            </a:r>
            <a:r>
              <a:rPr lang="en-IN" dirty="0" err="1"/>
              <a:t>speci</a:t>
            </a:r>
            <a:r>
              <a:rPr lang="en-IN" dirty="0"/>
              <a:t>- </a:t>
            </a:r>
            <a:r>
              <a:rPr lang="en-IN" dirty="0" err="1"/>
              <a:t>ficity</a:t>
            </a:r>
            <a:r>
              <a:rPr lang="en-IN" dirty="0"/>
              <a:t> for identifying ischemic lesions . There was variation in the FFR cutoff criteria for </a:t>
            </a:r>
            <a:r>
              <a:rPr lang="en-IN" dirty="0" err="1"/>
              <a:t>stenting</a:t>
            </a:r>
            <a:r>
              <a:rPr lang="en-IN" dirty="0"/>
              <a:t> the </a:t>
            </a:r>
            <a:r>
              <a:rPr lang="en-IN" dirty="0" err="1"/>
              <a:t>nonculprit</a:t>
            </a:r>
            <a:r>
              <a:rPr lang="en-IN" dirty="0"/>
              <a:t> vessel</a:t>
            </a:r>
          </a:p>
          <a:p>
            <a:pPr marL="0" indent="0">
              <a:buNone/>
            </a:pPr>
            <a:r>
              <a:rPr lang="en-IN" dirty="0"/>
              <a:t>5. Trial participants are highly selected patients, so </a:t>
            </a:r>
            <a:r>
              <a:rPr lang="en-IN" dirty="0" err="1"/>
              <a:t>generalizing</a:t>
            </a:r>
            <a:r>
              <a:rPr lang="en-IN" dirty="0"/>
              <a:t> such results to sicker patients in daily clinical practice should be undertaken with caution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3353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4154D-25D6-354A-C417-148A1483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3F787-EBE9-6862-4781-1C69DAC12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dirty="0"/>
              <a:t>6. The results do not apply for late STEMI presentations, as there is no consensus regarding optimal timing and PCI strategy in those patients</a:t>
            </a:r>
          </a:p>
          <a:p>
            <a:pPr marL="0" indent="0">
              <a:buNone/>
            </a:pPr>
            <a:r>
              <a:rPr lang="en-IN" dirty="0"/>
              <a:t>7. Publication bias</a:t>
            </a:r>
          </a:p>
          <a:p>
            <a:pPr marL="0" indent="0">
              <a:buNone/>
            </a:pP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87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B6103-BDCC-DB7E-89C8-BA09D935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Current recommendations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83C7B-6964-7EFE-4FD9-3955752EFB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5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E4A83-7453-F90A-1B3A-1A444708B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 the Primary PCI era, should additional non infract lesions be </a:t>
            </a:r>
            <a:r>
              <a:rPr lang="en-IN" dirty="0" err="1"/>
              <a:t>revascularised</a:t>
            </a:r>
            <a:r>
              <a:rPr lang="en-IN" dirty="0"/>
              <a:t> (with PCI ) 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CF69-1D67-4B01-C5A5-090575A8F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Even with primary PCI , STEMI has high early morbidity and mortality</a:t>
            </a:r>
          </a:p>
          <a:p>
            <a:r>
              <a:rPr lang="en-IN" dirty="0"/>
              <a:t>Complete &gt; partial revascularisation improves outcome in MV coronary disease </a:t>
            </a:r>
          </a:p>
          <a:p>
            <a:r>
              <a:rPr lang="en-IN" dirty="0"/>
              <a:t>Questions to be answered :</a:t>
            </a:r>
          </a:p>
          <a:p>
            <a:pPr algn="ctr"/>
            <a:r>
              <a:rPr lang="en-IN" b="1" dirty="0"/>
              <a:t>Impact of STEMI pathophysiology on non culprit vessel plaque </a:t>
            </a:r>
          </a:p>
          <a:p>
            <a:pPr algn="ctr"/>
            <a:r>
              <a:rPr lang="en-IN" b="1" dirty="0"/>
              <a:t>How treatment of non –culprit lesions alter natural history of coronary disease after STEMI and results in clinical benefit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413602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878501F-4AB1-71F2-771E-FBC65F511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/>
          <a:stretch/>
        </p:blipFill>
        <p:spPr>
          <a:xfrm>
            <a:off x="1187531" y="0"/>
            <a:ext cx="9837635" cy="262246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E8C2F69-EE2F-9827-D50F-7012941D5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778" y="2622468"/>
            <a:ext cx="8443027" cy="37820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0667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DFFC7-CC5F-394E-C991-380BD2360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ADA8DC5-0510-0CD1-B460-397198986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6"/>
            <a:ext cx="6454058" cy="206562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6B11DFE9-70BE-E2BA-ACD5-A558C107E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753" y="2430754"/>
            <a:ext cx="8808063" cy="40621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Graphic 6" descr="Arrow Right with solid fill">
            <a:extLst>
              <a:ext uri="{FF2B5EF4-FFF2-40B4-BE49-F238E27FC236}">
                <a16:creationId xmlns:a16="http://schemas.microsoft.com/office/drawing/2014/main" id="{6B7757D7-AC4B-5A16-02F5-5ADF379F7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41967" y="3310466"/>
            <a:ext cx="914400" cy="914400"/>
          </a:xfrm>
          <a:prstGeom prst="rect">
            <a:avLst/>
          </a:prstGeom>
        </p:spPr>
      </p:pic>
      <p:pic>
        <p:nvPicPr>
          <p:cNvPr id="7" name="Graphic 7" descr="Arrow Right with solid fill">
            <a:extLst>
              <a:ext uri="{FF2B5EF4-FFF2-40B4-BE49-F238E27FC236}">
                <a16:creationId xmlns:a16="http://schemas.microsoft.com/office/drawing/2014/main" id="{73815827-0C67-8AE8-0FB9-53DFB9E32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78467" y="442383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9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92122CA-80FC-D0ED-2FBA-533DCD1F15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782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1E261D4-6DD2-1002-271E-C48218C7B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283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811CB-1CCE-F803-3DA7-A35261774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CULPRIT SHOCK TRIAL -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EE6E51-C785-EA81-A587-CCA23687B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 patients with acute myocardial infarction and cardiogenic shock culprit-lesion-only PCI with possible staged revascularization</a:t>
            </a:r>
            <a:r>
              <a:rPr lang="en-IN" dirty="0"/>
              <a:t> </a:t>
            </a:r>
            <a:r>
              <a:rPr lang="en-US" dirty="0"/>
              <a:t>compared with immediate </a:t>
            </a:r>
            <a:r>
              <a:rPr lang="en-US" dirty="0" err="1"/>
              <a:t>multivessel</a:t>
            </a:r>
            <a:r>
              <a:rPr lang="en-US" dirty="0"/>
              <a:t> PCI is associated with a reduction in all-cause death or renal replacement therapy at 30 days.</a:t>
            </a:r>
            <a:endParaRPr lang="en-IN" dirty="0"/>
          </a:p>
          <a:p>
            <a:r>
              <a:rPr lang="en-US" dirty="0"/>
              <a:t>This effect in the composite endpoint is persistently observed at 12 months follow-up.</a:t>
            </a:r>
            <a:endParaRPr lang="en-IN" dirty="0"/>
          </a:p>
          <a:p>
            <a:r>
              <a:rPr lang="en-US" dirty="0"/>
              <a:t>The 30-day difference in all-cause mortality is attenuated over time. However, there</a:t>
            </a:r>
            <a:r>
              <a:rPr lang="en-IN" dirty="0"/>
              <a:t> </a:t>
            </a:r>
            <a:r>
              <a:rPr lang="en-US" dirty="0"/>
              <a:t>is no increase in mortality after 30-days until 1-year follow-up.</a:t>
            </a:r>
            <a:endParaRPr lang="en-IN" dirty="0"/>
          </a:p>
          <a:p>
            <a:r>
              <a:rPr lang="en-US" dirty="0"/>
              <a:t>Culprit-lesion-only PCI is possibly associated with a higher incidence of heart failure hospitalizations and more frequent repeat revascularization at 1-year</a:t>
            </a:r>
            <a:r>
              <a:rPr lang="en-IN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739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2CADC8E-DFEA-ACBF-E12F-E9594D6C4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8065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CE448-58A2-CACF-264C-D08D21C39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Takes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1C15F5-1D65-B63B-303E-8CDD79DBC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revascularization is recommended in patients presenting with an acute ST-segment elevation myocardial infarction (STEMI) without shock.</a:t>
            </a:r>
            <a:endParaRPr lang="en-IN" dirty="0"/>
          </a:p>
          <a:p>
            <a:r>
              <a:rPr lang="en-US" dirty="0"/>
              <a:t>In individuals who present in cardiogenic shock during an acute STEMI, revascularization of the culprit vessel only is recommended.</a:t>
            </a:r>
            <a:endParaRPr lang="en-IN" dirty="0"/>
          </a:p>
          <a:p>
            <a:r>
              <a:rPr lang="en-US" dirty="0"/>
              <a:t>Fractional flow reserve (FFR) or optical coherence tomography (OCT) evaluation of non-culprit vessels can guide the revascularization strategy.</a:t>
            </a:r>
          </a:p>
        </p:txBody>
      </p:sp>
    </p:spTree>
    <p:extLst>
      <p:ext uri="{BB962C8B-B14F-4D97-AF65-F5344CB8AC3E}">
        <p14:creationId xmlns:p14="http://schemas.microsoft.com/office/powerpoint/2010/main" val="4027876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2DB4-5DB9-C71B-555B-59E4A05D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2FC27-3D65-F3CA-59E4-1F12288C44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193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F6C9B-A7C0-D39B-38AD-DC56D0582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45" y="365125"/>
            <a:ext cx="10883764" cy="1325563"/>
          </a:xfrm>
        </p:spPr>
        <p:txBody>
          <a:bodyPr/>
          <a:lstStyle/>
          <a:p>
            <a:r>
              <a:rPr lang="en-IN" dirty="0"/>
              <a:t>Arguments for </a:t>
            </a:r>
            <a:r>
              <a:rPr lang="en-IN" b="1" dirty="0">
                <a:solidFill>
                  <a:srgbClr val="C00000"/>
                </a:solidFill>
              </a:rPr>
              <a:t>Culprit only PCI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29D5F-3014-4CCB-DC3F-9F0FFAF27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398" y="1825624"/>
            <a:ext cx="11850602" cy="5032375"/>
          </a:xfrm>
        </p:spPr>
        <p:txBody>
          <a:bodyPr>
            <a:normAutofit lnSpcReduction="10000"/>
          </a:bodyPr>
          <a:lstStyle/>
          <a:p>
            <a:r>
              <a:rPr lang="en-IN" sz="3000" dirty="0"/>
              <a:t>Ischaemia and complications in non –IRA are poorly tolerated – potential for </a:t>
            </a:r>
            <a:r>
              <a:rPr lang="en-IN" sz="3000" dirty="0" err="1"/>
              <a:t>hemodynamic</a:t>
            </a:r>
            <a:r>
              <a:rPr lang="en-IN" sz="3000" dirty="0"/>
              <a:t> , </a:t>
            </a:r>
            <a:r>
              <a:rPr lang="en-IN" sz="3000" dirty="0" err="1"/>
              <a:t>electrophysiologic</a:t>
            </a:r>
            <a:r>
              <a:rPr lang="en-IN" sz="3000" dirty="0"/>
              <a:t> instability</a:t>
            </a:r>
          </a:p>
          <a:p>
            <a:r>
              <a:rPr lang="en-IN" sz="3000" dirty="0"/>
              <a:t>Increased contrast —&gt; </a:t>
            </a:r>
            <a:r>
              <a:rPr lang="en-IN" sz="3000" b="1" dirty="0"/>
              <a:t>CIN</a:t>
            </a:r>
            <a:r>
              <a:rPr lang="en-IN" sz="3000" dirty="0"/>
              <a:t> ( renal status not known)</a:t>
            </a:r>
          </a:p>
          <a:p>
            <a:r>
              <a:rPr lang="en-IN" sz="3000" dirty="0"/>
              <a:t>Better to delay 2</a:t>
            </a:r>
            <a:r>
              <a:rPr lang="en-IN" sz="3000" baseline="30000" dirty="0"/>
              <a:t>nd</a:t>
            </a:r>
            <a:r>
              <a:rPr lang="en-IN" sz="3000" dirty="0"/>
              <a:t> procedure – </a:t>
            </a:r>
            <a:r>
              <a:rPr lang="en-IN" sz="3000" b="1" dirty="0"/>
              <a:t>STEMI milieu</a:t>
            </a:r>
            <a:r>
              <a:rPr lang="en-IN" sz="3000" dirty="0"/>
              <a:t> :</a:t>
            </a:r>
          </a:p>
          <a:p>
            <a:endParaRPr lang="en-IN" dirty="0"/>
          </a:p>
          <a:p>
            <a:pPr lvl="1">
              <a:buFont typeface="Wingdings" pitchFamily="2" charset="2"/>
              <a:buChar char="v"/>
            </a:pPr>
            <a:r>
              <a:rPr lang="en-IN" sz="3000" dirty="0"/>
              <a:t>Systemic vasoconstriction , endothelial dysfunction</a:t>
            </a:r>
            <a:endParaRPr lang="en-IN" sz="3400" dirty="0"/>
          </a:p>
          <a:p>
            <a:pPr lvl="1">
              <a:buFont typeface="Wingdings" pitchFamily="2" charset="2"/>
              <a:buChar char="v"/>
            </a:pPr>
            <a:r>
              <a:rPr lang="en-IN" sz="3000" dirty="0"/>
              <a:t>Overestimation of non –IRA lesion severity , undersizing of stents</a:t>
            </a:r>
          </a:p>
          <a:p>
            <a:pPr lvl="1">
              <a:buFont typeface="Wingdings" pitchFamily="2" charset="2"/>
              <a:buChar char="v"/>
            </a:pPr>
            <a:r>
              <a:rPr lang="en-IN" sz="3000" dirty="0"/>
              <a:t>Suboptimal </a:t>
            </a:r>
            <a:r>
              <a:rPr lang="en-IN" sz="3000" dirty="0" err="1"/>
              <a:t>reperfusion</a:t>
            </a:r>
            <a:r>
              <a:rPr lang="en-IN" sz="3000" dirty="0"/>
              <a:t> results of infarct artery, heavy thrombotic burden </a:t>
            </a:r>
          </a:p>
          <a:p>
            <a:pPr lvl="1">
              <a:buFont typeface="Wingdings" pitchFamily="2" charset="2"/>
              <a:buChar char="v"/>
            </a:pPr>
            <a:r>
              <a:rPr lang="en-IN" sz="3000" dirty="0"/>
              <a:t>Platelet activation, prothrombotic state , increased risk of stent thrombosis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78246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11DB9-EEC1-EFFF-F856-9D722947F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Arguments for </a:t>
            </a:r>
            <a:r>
              <a:rPr lang="en-IN" b="1" dirty="0" err="1">
                <a:solidFill>
                  <a:srgbClr val="C00000"/>
                </a:solidFill>
              </a:rPr>
              <a:t>Multivessel</a:t>
            </a:r>
            <a:r>
              <a:rPr lang="en-IN" b="1" dirty="0">
                <a:solidFill>
                  <a:srgbClr val="C00000"/>
                </a:solidFill>
              </a:rPr>
              <a:t> PCI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AA754-36FF-49B2-0576-E79657A6E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IN" dirty="0"/>
              <a:t>AMI represents a more generalised pathophysiological derangements of endothelial dysfunction , coagulation, and inflammation (instigates weakening of fibrous cap, catecholamine- mediated </a:t>
            </a:r>
            <a:r>
              <a:rPr lang="en-IN" dirty="0" err="1"/>
              <a:t>intraluminal</a:t>
            </a:r>
            <a:r>
              <a:rPr lang="en-IN" dirty="0"/>
              <a:t> mechanical forces, heightened sympathetic tone) </a:t>
            </a:r>
          </a:p>
          <a:p>
            <a:endParaRPr lang="en-IN" dirty="0"/>
          </a:p>
          <a:p>
            <a:pPr marL="0" indent="0">
              <a:buNone/>
            </a:pPr>
            <a:r>
              <a:rPr lang="en-IN" dirty="0"/>
              <a:t>—&gt; has potential to impair coronary perfusion beyond culprit lesion distribution and destabilise plaques throughout the coronary vasculature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233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E81E1-317F-7DF7-5127-1168AEC1A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D3E8E-7F82-932A-192F-F6692D2680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sz="3100" b="1" dirty="0">
                <a:solidFill>
                  <a:srgbClr val="002060"/>
                </a:solidFill>
              </a:rPr>
              <a:t>“ </a:t>
            </a:r>
            <a:r>
              <a:rPr lang="en-IN" sz="3200" b="1" dirty="0">
                <a:solidFill>
                  <a:srgbClr val="002060"/>
                </a:solidFill>
              </a:rPr>
              <a:t>No time like the present”</a:t>
            </a:r>
          </a:p>
          <a:p>
            <a:pPr lvl="1">
              <a:buFont typeface="Wingdings" pitchFamily="2" charset="2"/>
              <a:buChar char="v"/>
            </a:pPr>
            <a:endParaRPr lang="en-IN" dirty="0"/>
          </a:p>
          <a:p>
            <a:pPr lvl="1">
              <a:buFont typeface="Wingdings" pitchFamily="2" charset="2"/>
              <a:buChar char="v"/>
            </a:pPr>
            <a:r>
              <a:rPr lang="en-IN" sz="2800" b="1" dirty="0"/>
              <a:t>Patient factors</a:t>
            </a:r>
            <a:r>
              <a:rPr lang="en-IN" sz="2800" dirty="0"/>
              <a:t> : captive audience , already on </a:t>
            </a:r>
            <a:r>
              <a:rPr lang="en-IN" sz="2800" dirty="0" err="1"/>
              <a:t>antithrombotics</a:t>
            </a:r>
            <a:r>
              <a:rPr lang="en-IN" sz="2800" dirty="0"/>
              <a:t>, avoiding “ lost to follow up”</a:t>
            </a:r>
          </a:p>
          <a:p>
            <a:pPr lvl="1">
              <a:buFont typeface="Wingdings" pitchFamily="2" charset="2"/>
              <a:buChar char="v"/>
            </a:pPr>
            <a:endParaRPr lang="en-IN" sz="2800" dirty="0"/>
          </a:p>
          <a:p>
            <a:pPr lvl="1">
              <a:buFont typeface="Wingdings" pitchFamily="2" charset="2"/>
              <a:buChar char="v"/>
            </a:pPr>
            <a:r>
              <a:rPr lang="en-IN" sz="2800" b="1" dirty="0"/>
              <a:t>Clinical effects</a:t>
            </a:r>
            <a:r>
              <a:rPr lang="en-IN" sz="2800" dirty="0"/>
              <a:t> : potential for improved </a:t>
            </a:r>
            <a:r>
              <a:rPr lang="en-IN" sz="2800" dirty="0" err="1"/>
              <a:t>hemodynamics</a:t>
            </a:r>
            <a:r>
              <a:rPr lang="en-IN" sz="2800" dirty="0"/>
              <a:t>, reduced ischaemia, prevention of </a:t>
            </a:r>
            <a:r>
              <a:rPr lang="en-IN" sz="2800" dirty="0" err="1"/>
              <a:t>reinfarction</a:t>
            </a:r>
            <a:r>
              <a:rPr lang="en-IN" sz="2800" dirty="0"/>
              <a:t> , vessel passivation, etc</a:t>
            </a:r>
          </a:p>
          <a:p>
            <a:pPr lvl="1">
              <a:buFont typeface="Wingdings" pitchFamily="2" charset="2"/>
              <a:buChar char="v"/>
            </a:pPr>
            <a:endParaRPr lang="en-IN" sz="2800" dirty="0"/>
          </a:p>
          <a:p>
            <a:pPr lvl="1">
              <a:buFont typeface="Wingdings" pitchFamily="2" charset="2"/>
              <a:buChar char="v"/>
            </a:pPr>
            <a:r>
              <a:rPr lang="en-IN" sz="2800" b="1" dirty="0"/>
              <a:t>System of care</a:t>
            </a:r>
            <a:r>
              <a:rPr lang="en-IN" sz="2800" dirty="0"/>
              <a:t> : Fewer procedures, decreased total cost of care</a:t>
            </a:r>
          </a:p>
          <a:p>
            <a:pPr lvl="1"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87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A9F38-28F7-8622-41D1-04011AD52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EVIDENCE REVIEW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D4AE6-8AC0-E783-3856-881FE1EE08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481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590EB-5B64-72F5-D190-2EB1533F6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Initial studies – very early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A5E68B1-234B-4268-F59D-EA94D0047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6" t="21125" r="17142" b="26779"/>
          <a:stretch/>
        </p:blipFill>
        <p:spPr>
          <a:xfrm>
            <a:off x="1365590" y="1690688"/>
            <a:ext cx="8753441" cy="5119984"/>
          </a:xfrm>
        </p:spPr>
      </p:pic>
    </p:spTree>
    <p:extLst>
      <p:ext uri="{BB962C8B-B14F-4D97-AF65-F5344CB8AC3E}">
        <p14:creationId xmlns:p14="http://schemas.microsoft.com/office/powerpoint/2010/main" val="1287794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Culprit versus Complete Revascularisation - in STEMI patients with Multivessel CAD</vt:lpstr>
      <vt:lpstr>What would you do ?</vt:lpstr>
      <vt:lpstr>Background</vt:lpstr>
      <vt:lpstr>In the Primary PCI era, should additional non infract lesions be revascularised (with PCI ) ?</vt:lpstr>
      <vt:lpstr>Arguments for Culprit only PCI</vt:lpstr>
      <vt:lpstr>Arguments for Multivessel PCI</vt:lpstr>
      <vt:lpstr>PowerPoint Presentation</vt:lpstr>
      <vt:lpstr>EVIDENCE REVIEW </vt:lpstr>
      <vt:lpstr>Initial studies – very early</vt:lpstr>
      <vt:lpstr>PowerPoint Presentation</vt:lpstr>
      <vt:lpstr>PowerPoint Presentation</vt:lpstr>
      <vt:lpstr>PowerPoint Presentation</vt:lpstr>
      <vt:lpstr>Methods</vt:lpstr>
      <vt:lpstr>PowerPoint Presentation</vt:lpstr>
      <vt:lpstr>PowerPoint Presentation</vt:lpstr>
      <vt:lpstr>Clinical outcomes</vt:lpstr>
      <vt:lpstr>Results</vt:lpstr>
      <vt:lpstr>Study characteristics </vt:lpstr>
      <vt:lpstr>PowerPoint Presentation</vt:lpstr>
      <vt:lpstr>PowerPoint Presentation</vt:lpstr>
      <vt:lpstr>PowerPoint Presentation</vt:lpstr>
      <vt:lpstr>PowerPoint Presentation</vt:lpstr>
      <vt:lpstr>Primary efficacy outcome</vt:lpstr>
      <vt:lpstr>PowerPoint Presentation</vt:lpstr>
      <vt:lpstr>PowerPoint Presentation</vt:lpstr>
      <vt:lpstr>Secondary efficacy outcomes</vt:lpstr>
      <vt:lpstr>PowerPoint Presentation</vt:lpstr>
      <vt:lpstr>Safety outcome</vt:lpstr>
      <vt:lpstr>PowerPoint Presentation</vt:lpstr>
      <vt:lpstr>PowerPoint Presentation</vt:lpstr>
      <vt:lpstr>Results….</vt:lpstr>
      <vt:lpstr>PowerPoint Presentation</vt:lpstr>
      <vt:lpstr>Discussion </vt:lpstr>
      <vt:lpstr>PowerPoint Presentation</vt:lpstr>
      <vt:lpstr>Reduced repeat revascularisation </vt:lpstr>
      <vt:lpstr>Limitations</vt:lpstr>
      <vt:lpstr>PowerPoint Presentation</vt:lpstr>
      <vt:lpstr>PowerPoint Presentation</vt:lpstr>
      <vt:lpstr>Current recommendations</vt:lpstr>
      <vt:lpstr>PowerPoint Presentation</vt:lpstr>
      <vt:lpstr>PowerPoint Presentation</vt:lpstr>
      <vt:lpstr>PowerPoint Presentation</vt:lpstr>
      <vt:lpstr>PowerPoint Presentation</vt:lpstr>
      <vt:lpstr>CULPRIT SHOCK TRIAL -</vt:lpstr>
      <vt:lpstr>PowerPoint Presentation</vt:lpstr>
      <vt:lpstr>Quick Takes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Culprit only or Complete Revascularisation for Primary PCI therapy of Acute STEMI patients with Multivessel CAD</dc:title>
  <dc:creator>Sanchna Dev</dc:creator>
  <cp:lastModifiedBy>Sanchna Dev</cp:lastModifiedBy>
  <cp:revision>4</cp:revision>
  <dcterms:created xsi:type="dcterms:W3CDTF">2023-02-13T17:32:26Z</dcterms:created>
  <dcterms:modified xsi:type="dcterms:W3CDTF">2023-02-17T01:38:37Z</dcterms:modified>
</cp:coreProperties>
</file>