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256" r:id="rId2"/>
    <p:sldId id="257" r:id="rId3"/>
    <p:sldId id="258" r:id="rId4"/>
    <p:sldId id="276" r:id="rId5"/>
    <p:sldId id="259" r:id="rId6"/>
    <p:sldId id="260" r:id="rId7"/>
    <p:sldId id="286" r:id="rId8"/>
    <p:sldId id="287" r:id="rId9"/>
    <p:sldId id="288" r:id="rId10"/>
    <p:sldId id="271" r:id="rId11"/>
    <p:sldId id="272" r:id="rId12"/>
    <p:sldId id="273" r:id="rId13"/>
    <p:sldId id="269" r:id="rId14"/>
    <p:sldId id="274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65" r:id="rId31"/>
    <p:sldId id="289" r:id="rId32"/>
    <p:sldId id="290" r:id="rId33"/>
    <p:sldId id="385" r:id="rId34"/>
    <p:sldId id="386" r:id="rId35"/>
    <p:sldId id="291" r:id="rId36"/>
    <p:sldId id="292" r:id="rId37"/>
    <p:sldId id="363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2" r:id="rId51"/>
    <p:sldId id="387" r:id="rId52"/>
    <p:sldId id="388" r:id="rId53"/>
    <p:sldId id="389" r:id="rId54"/>
    <p:sldId id="390" r:id="rId55"/>
    <p:sldId id="391" r:id="rId56"/>
    <p:sldId id="298" r:id="rId57"/>
    <p:sldId id="346" r:id="rId58"/>
    <p:sldId id="345" r:id="rId59"/>
    <p:sldId id="347" r:id="rId60"/>
    <p:sldId id="348" r:id="rId61"/>
    <p:sldId id="299" r:id="rId62"/>
    <p:sldId id="340" r:id="rId63"/>
    <p:sldId id="341" r:id="rId64"/>
    <p:sldId id="301" r:id="rId65"/>
    <p:sldId id="334" r:id="rId66"/>
    <p:sldId id="304" r:id="rId67"/>
    <p:sldId id="335" r:id="rId68"/>
    <p:sldId id="308" r:id="rId69"/>
    <p:sldId id="339" r:id="rId70"/>
    <p:sldId id="306" r:id="rId71"/>
    <p:sldId id="397" r:id="rId72"/>
    <p:sldId id="342" r:id="rId73"/>
    <p:sldId id="307" r:id="rId74"/>
    <p:sldId id="302" r:id="rId75"/>
    <p:sldId id="300" r:id="rId76"/>
    <p:sldId id="309" r:id="rId77"/>
    <p:sldId id="311" r:id="rId78"/>
    <p:sldId id="310" r:id="rId79"/>
    <p:sldId id="343" r:id="rId80"/>
    <p:sldId id="344" r:id="rId81"/>
    <p:sldId id="331" r:id="rId82"/>
    <p:sldId id="332" r:id="rId83"/>
    <p:sldId id="330" r:id="rId84"/>
    <p:sldId id="293" r:id="rId85"/>
    <p:sldId id="326" r:id="rId86"/>
    <p:sldId id="329" r:id="rId87"/>
    <p:sldId id="328" r:id="rId88"/>
    <p:sldId id="336" r:id="rId89"/>
    <p:sldId id="337" r:id="rId90"/>
    <p:sldId id="338" r:id="rId91"/>
    <p:sldId id="366" r:id="rId92"/>
    <p:sldId id="367" r:id="rId93"/>
    <p:sldId id="368" r:id="rId94"/>
    <p:sldId id="369" r:id="rId95"/>
    <p:sldId id="370" r:id="rId96"/>
    <p:sldId id="371" r:id="rId97"/>
    <p:sldId id="372" r:id="rId98"/>
    <p:sldId id="373" r:id="rId99"/>
    <p:sldId id="374" r:id="rId100"/>
    <p:sldId id="375" r:id="rId101"/>
    <p:sldId id="376" r:id="rId102"/>
    <p:sldId id="377" r:id="rId103"/>
    <p:sldId id="378" r:id="rId104"/>
    <p:sldId id="379" r:id="rId105"/>
    <p:sldId id="380" r:id="rId106"/>
    <p:sldId id="381" r:id="rId107"/>
    <p:sldId id="382" r:id="rId108"/>
    <p:sldId id="383" r:id="rId109"/>
    <p:sldId id="384" r:id="rId110"/>
    <p:sldId id="392" r:id="rId111"/>
    <p:sldId id="393" r:id="rId112"/>
    <p:sldId id="395" r:id="rId113"/>
    <p:sldId id="396" r:id="rId114"/>
    <p:sldId id="394" r:id="rId1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FFED6-A481-40BD-9476-0E65194D9CBE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ADBD4-0868-4375-B4E1-709587B34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ADBD4-0868-4375-B4E1-709587B3499A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F2FD-4D6B-4736-BDFE-CB7736DF03F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5C1A-4796-4741-94FB-6DCB3BD58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F2FD-4D6B-4736-BDFE-CB7736DF03F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5C1A-4796-4741-94FB-6DCB3BD58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F2FD-4D6B-4736-BDFE-CB7736DF03F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5C1A-4796-4741-94FB-6DCB3BD58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F2FD-4D6B-4736-BDFE-CB7736DF03F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5C1A-4796-4741-94FB-6DCB3BD58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F2FD-4D6B-4736-BDFE-CB7736DF03F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5C1A-4796-4741-94FB-6DCB3BD58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F2FD-4D6B-4736-BDFE-CB7736DF03F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5C1A-4796-4741-94FB-6DCB3BD58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F2FD-4D6B-4736-BDFE-CB7736DF03F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5C1A-4796-4741-94FB-6DCB3BD58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F2FD-4D6B-4736-BDFE-CB7736DF03F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5C1A-4796-4741-94FB-6DCB3BD58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F2FD-4D6B-4736-BDFE-CB7736DF03F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5C1A-4796-4741-94FB-6DCB3BD58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F2FD-4D6B-4736-BDFE-CB7736DF03F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5C1A-4796-4741-94FB-6DCB3BD58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F2FD-4D6B-4736-BDFE-CB7736DF03F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5C1A-4796-4741-94FB-6DCB3BD58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DF2FD-4D6B-4736-BDFE-CB7736DF03F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A5C1A-4796-4741-94FB-6DCB3BD58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DOPPLER\Lower%20Extremity%20Arterial%20Duplex%20Exam%20(online-video-cutter.com)%20(1).mp4" TargetMode="External"/><Relationship Id="rId1" Type="http://schemas.microsoft.com/office/2007/relationships/media" Target="file:///C:\Users\ADMIN\Desktop\DOPPLER\Lower%20Extremity%20Arterial%20Duplex%20Exam%20(online-video-cutter.com)%20(1).mp4" TargetMode="External"/><Relationship Id="rId4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DOPPLER\sfa%20upto%20distal.mp4" TargetMode="External"/><Relationship Id="rId1" Type="http://schemas.microsoft.com/office/2007/relationships/media" Target="file:///C:\Users\ADMIN\Desktop\DOPPLER\sfa%20upto%20distal.mp4" TargetMode="Externa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DOPPLER\Popliteal.mp4" TargetMode="External"/><Relationship Id="rId1" Type="http://schemas.microsoft.com/office/2007/relationships/media" Target="file:///C:\Users\ADMIN\Desktop\DOPPLER\Popliteal.mp4" TargetMode="External"/><Relationship Id="rId4" Type="http://schemas.openxmlformats.org/officeDocument/2006/relationships/image" Target="../media/image4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DOPPLER\ata.mp4" TargetMode="External"/><Relationship Id="rId1" Type="http://schemas.microsoft.com/office/2007/relationships/media" Target="file:///C:\Users\ADMIN\Desktop\DOPPLER\ata.mp4" TargetMode="Externa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DOPPLER\Peroneal%20artery.mp4" TargetMode="External"/><Relationship Id="rId1" Type="http://schemas.microsoft.com/office/2007/relationships/media" Target="file:///C:\Users\ADMIN\Desktop\DOPPLER\Peroneal%20artery.mp4" TargetMode="External"/><Relationship Id="rId4" Type="http://schemas.openxmlformats.org/officeDocument/2006/relationships/image" Target="../media/image4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PERIPHERAL ARTERIAL DOPPLER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7782" y="5857892"/>
            <a:ext cx="3986218" cy="757246"/>
          </a:xfrm>
        </p:spPr>
        <p:txBody>
          <a:bodyPr/>
          <a:lstStyle/>
          <a:p>
            <a:r>
              <a:rPr lang="en-US" dirty="0"/>
              <a:t>DR KANNAN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Pulsatility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Waveform r</a:t>
            </a:r>
            <a:r>
              <a:rPr lang="en-US" dirty="0"/>
              <a:t>efers to the shape of each of these waves, and this shape, in turn, defines a very important flow property called </a:t>
            </a:r>
            <a:r>
              <a:rPr lang="en-US" b="1" i="1" dirty="0" err="1"/>
              <a:t>pulsatility</a:t>
            </a:r>
            <a:r>
              <a:rPr lang="en-US" i="1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9144000" cy="6850833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29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246" y="0"/>
            <a:ext cx="9156246" cy="7217174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35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701"/>
            <a:ext cx="9191873" cy="6886701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7288598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6" cy="7429528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228" y="15460"/>
            <a:ext cx="9156228" cy="7485506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single most valuable Doppler finding for determining the severity of arterial </a:t>
            </a:r>
            <a:r>
              <a:rPr lang="en-US" dirty="0" err="1"/>
              <a:t>stenosis</a:t>
            </a:r>
            <a:endParaRPr lang="en-US" dirty="0"/>
          </a:p>
          <a:p>
            <a:r>
              <a:rPr lang="en-US" dirty="0"/>
              <a:t>A) Increased velocity in the </a:t>
            </a:r>
            <a:r>
              <a:rPr lang="en-US" dirty="0" err="1"/>
              <a:t>stenotic</a:t>
            </a:r>
            <a:r>
              <a:rPr lang="en-US" dirty="0"/>
              <a:t> zone</a:t>
            </a:r>
          </a:p>
          <a:p>
            <a:r>
              <a:rPr lang="en-US" dirty="0"/>
              <a:t>B) </a:t>
            </a:r>
            <a:r>
              <a:rPr lang="en-US" dirty="0" err="1"/>
              <a:t>Icreased</a:t>
            </a:r>
            <a:r>
              <a:rPr lang="en-US" dirty="0"/>
              <a:t> acceleration time</a:t>
            </a:r>
          </a:p>
          <a:p>
            <a:r>
              <a:rPr lang="en-US" dirty="0"/>
              <a:t>C) presence of collaterals</a:t>
            </a:r>
          </a:p>
          <a:p>
            <a:r>
              <a:rPr lang="en-US" dirty="0"/>
              <a:t>D) distal </a:t>
            </a:r>
            <a:r>
              <a:rPr lang="en-US" dirty="0" err="1"/>
              <a:t>pulsatility</a:t>
            </a:r>
            <a:r>
              <a:rPr lang="en-US" dirty="0"/>
              <a:t> changes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single most valuable Doppler finding for determining the severity of arterial </a:t>
            </a:r>
            <a:r>
              <a:rPr lang="en-US" dirty="0" err="1"/>
              <a:t>stenosis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A) Increased velocity in the </a:t>
            </a:r>
            <a:r>
              <a:rPr lang="en-US" b="1" dirty="0" err="1">
                <a:solidFill>
                  <a:srgbClr val="FF0000"/>
                </a:solidFill>
              </a:rPr>
              <a:t>stenotic</a:t>
            </a:r>
            <a:r>
              <a:rPr lang="en-US" b="1" dirty="0">
                <a:solidFill>
                  <a:srgbClr val="FF0000"/>
                </a:solidFill>
              </a:rPr>
              <a:t> zone</a:t>
            </a:r>
          </a:p>
          <a:p>
            <a:r>
              <a:rPr lang="en-US" dirty="0"/>
              <a:t>B) </a:t>
            </a:r>
            <a:r>
              <a:rPr lang="en-US" dirty="0" err="1"/>
              <a:t>Icreased</a:t>
            </a:r>
            <a:r>
              <a:rPr lang="en-US" dirty="0"/>
              <a:t> acceleration time</a:t>
            </a:r>
          </a:p>
          <a:p>
            <a:r>
              <a:rPr lang="en-US" dirty="0"/>
              <a:t>C) presence of collaterals</a:t>
            </a:r>
          </a:p>
          <a:p>
            <a:r>
              <a:rPr lang="en-US" dirty="0"/>
              <a:t>D) distal </a:t>
            </a:r>
            <a:r>
              <a:rPr lang="en-US" dirty="0" err="1"/>
              <a:t>pulsatility</a:t>
            </a:r>
            <a:r>
              <a:rPr lang="en-US" dirty="0"/>
              <a:t> changes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</a:t>
            </a:r>
            <a:r>
              <a:rPr lang="en-US" dirty="0" err="1"/>
              <a:t>pulsatility</a:t>
            </a:r>
            <a:r>
              <a:rPr lang="en-US" dirty="0"/>
              <a:t> Doppler waveforms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broad systolic peaks and forward flow throughout diastole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14620"/>
            <a:ext cx="68685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False statement among the following?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A)Low-frequency (2 or 3 MHz) transducers are best for evaluating the aorta and iliac arteries</a:t>
            </a:r>
          </a:p>
          <a:p>
            <a:r>
              <a:rPr lang="en-US" dirty="0"/>
              <a:t>B)Higher frequency (5 or 7.5 MHz) transducer is adequate for </a:t>
            </a:r>
            <a:r>
              <a:rPr lang="en-US" dirty="0" err="1"/>
              <a:t>infrainguinal</a:t>
            </a:r>
            <a:r>
              <a:rPr lang="en-US" dirty="0"/>
              <a:t> vessels</a:t>
            </a:r>
          </a:p>
          <a:p>
            <a:r>
              <a:rPr lang="en-US" dirty="0"/>
              <a:t>C)Pulsed-wave Doppler US is performed in the longitudinal plane</a:t>
            </a:r>
          </a:p>
          <a:p>
            <a:r>
              <a:rPr lang="en-US" dirty="0"/>
              <a:t>D)None of the above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A)Low-frequency (2 or 3 MHz) transducers are best for evaluating the aorta and iliac arteries</a:t>
            </a:r>
          </a:p>
          <a:p>
            <a:r>
              <a:rPr lang="en-US" dirty="0"/>
              <a:t>B)Higher frequency (5 or 7.5 MHz) transducer is adequate for </a:t>
            </a:r>
            <a:r>
              <a:rPr lang="en-US" dirty="0" err="1"/>
              <a:t>infrainguinal</a:t>
            </a:r>
            <a:r>
              <a:rPr lang="en-US" dirty="0"/>
              <a:t> vessels</a:t>
            </a:r>
          </a:p>
          <a:p>
            <a:r>
              <a:rPr lang="en-US" dirty="0"/>
              <a:t>C)Pulsed-wave Doppler US is performed in the longitudinal plane</a:t>
            </a:r>
          </a:p>
          <a:p>
            <a:r>
              <a:rPr lang="en-US" b="1" dirty="0">
                <a:solidFill>
                  <a:srgbClr val="FF0000"/>
                </a:solidFill>
              </a:rPr>
              <a:t>D)None of the above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2" y="1857364"/>
            <a:ext cx="5657832" cy="17145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285570" cy="578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857232"/>
            <a:ext cx="24479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5074" y="3214686"/>
            <a:ext cx="2471726" cy="2911477"/>
          </a:xfrm>
        </p:spPr>
        <p:txBody>
          <a:bodyPr/>
          <a:lstStyle/>
          <a:p>
            <a:r>
              <a:rPr lang="en-US" dirty="0"/>
              <a:t>1-2-&gt; PTA</a:t>
            </a:r>
            <a:br>
              <a:rPr lang="en-US" dirty="0"/>
            </a:br>
            <a:r>
              <a:rPr lang="en-US" dirty="0"/>
              <a:t>3-4 -&gt; ATA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3285570" cy="578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000108"/>
            <a:ext cx="24479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Carotid </a:t>
            </a:r>
          </a:p>
          <a:p>
            <a:r>
              <a:rPr lang="en-US" b="1" dirty="0">
                <a:solidFill>
                  <a:srgbClr val="FF0000"/>
                </a:solidFill>
              </a:rPr>
              <a:t>Vertebral </a:t>
            </a:r>
          </a:p>
          <a:p>
            <a:r>
              <a:rPr lang="en-US" b="1" dirty="0">
                <a:solidFill>
                  <a:srgbClr val="FF0000"/>
                </a:solidFill>
              </a:rPr>
              <a:t>Renal  </a:t>
            </a:r>
          </a:p>
          <a:p>
            <a:r>
              <a:rPr lang="en-US" b="1" dirty="0">
                <a:solidFill>
                  <a:srgbClr val="FF0000"/>
                </a:solidFill>
              </a:rPr>
              <a:t>Celiac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0" y="428604"/>
            <a:ext cx="3251231" cy="6126163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These vessels feed circulatory systems with low resistance to flow (low peripheral resistance). 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Low-</a:t>
            </a:r>
            <a:r>
              <a:rPr lang="en-US" sz="2400" b="1" dirty="0" err="1">
                <a:solidFill>
                  <a:schemeClr val="tx2"/>
                </a:solidFill>
              </a:rPr>
              <a:t>pulsatility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waveforms are also </a:t>
            </a:r>
            <a:r>
              <a:rPr lang="en-US" sz="2400" b="1" i="1" dirty="0" err="1">
                <a:solidFill>
                  <a:schemeClr val="tx2"/>
                </a:solidFill>
              </a:rPr>
              <a:t>monophasic</a:t>
            </a:r>
            <a:r>
              <a:rPr lang="en-US" sz="2400" b="1" i="1" dirty="0">
                <a:solidFill>
                  <a:schemeClr val="tx2"/>
                </a:solidFill>
              </a:rPr>
              <a:t>, </a:t>
            </a:r>
            <a:r>
              <a:rPr lang="en-US" sz="2400" b="1" dirty="0">
                <a:solidFill>
                  <a:schemeClr val="tx2"/>
                </a:solidFill>
              </a:rPr>
              <a:t>meaning that flow is always forward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Low-</a:t>
            </a:r>
            <a:r>
              <a:rPr lang="en-US" sz="2400" b="1" dirty="0" err="1">
                <a:solidFill>
                  <a:schemeClr val="tx2"/>
                </a:solidFill>
              </a:rPr>
              <a:t>pulsatility</a:t>
            </a:r>
            <a:r>
              <a:rPr lang="en-US" sz="2400" b="1" dirty="0">
                <a:solidFill>
                  <a:schemeClr val="tx2"/>
                </a:solidFill>
              </a:rPr>
              <a:t> waveforms do not demonstrate reversal of flow.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8506" y="3786190"/>
            <a:ext cx="5725494" cy="214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</a:t>
            </a:r>
            <a:r>
              <a:rPr lang="en-US" dirty="0" err="1"/>
              <a:t>pulsatility</a:t>
            </a:r>
            <a:r>
              <a:rPr lang="en-US" dirty="0"/>
              <a:t> Doppler waveforms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Tall, narrow, sharp systolic peaks and reversed or absent diastolic flow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7822446" cy="214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Classic example of high </a:t>
            </a:r>
            <a:r>
              <a:rPr lang="en-US" b="1" dirty="0" err="1">
                <a:solidFill>
                  <a:schemeClr val="tx2"/>
                </a:solidFill>
              </a:rPr>
              <a:t>pulsatility-triphasic</a:t>
            </a:r>
            <a:r>
              <a:rPr lang="en-US" b="1" dirty="0">
                <a:solidFill>
                  <a:schemeClr val="tx2"/>
                </a:solidFill>
              </a:rPr>
              <a:t> flow pattern seen in an extremity artery of a resting individual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71858" cy="4779982"/>
          </a:xfrm>
        </p:spPr>
        <p:txBody>
          <a:bodyPr>
            <a:normAutofit/>
          </a:bodyPr>
          <a:lstStyle/>
          <a:p>
            <a:r>
              <a:rPr lang="en-US" sz="2800" dirty="0"/>
              <a:t>High-</a:t>
            </a:r>
            <a:r>
              <a:rPr lang="en-US" sz="2800" dirty="0" err="1"/>
              <a:t>pulsatility</a:t>
            </a:r>
            <a:r>
              <a:rPr lang="en-US" sz="2800" dirty="0"/>
              <a:t> waveforms-feature of circulatory systems with high resistance to blood flow-</a:t>
            </a:r>
            <a:r>
              <a:rPr lang="en-US" sz="2800" b="1" dirty="0"/>
              <a:t>high peripheral resistance</a:t>
            </a: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0496" y="2786058"/>
            <a:ext cx="478634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</a:rPr>
              <a:t>First phase-A sharp systolic peak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Second phase-brief flow reversal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Third phase-brief forward flow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256"/>
            <a:ext cx="860470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Doppler Spectrum of Normal Lower Extremity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Doppler waveform of the lower extremity arteries at rest is classified as a high </a:t>
            </a:r>
            <a:r>
              <a:rPr lang="en-US" dirty="0" err="1"/>
              <a:t>pulsatility</a:t>
            </a:r>
            <a:r>
              <a:rPr lang="en-US" dirty="0"/>
              <a:t> waveform and is characterized by a </a:t>
            </a:r>
            <a:r>
              <a:rPr lang="en-US" dirty="0" err="1"/>
              <a:t>triphasic</a:t>
            </a:r>
            <a:r>
              <a:rPr lang="en-US" dirty="0"/>
              <a:t> flow pattern</a:t>
            </a:r>
          </a:p>
          <a:p>
            <a:r>
              <a:rPr lang="en-US" dirty="0"/>
              <a:t>Over the course of each heartbeat, a tall, narrow, and sharp systolic peak in the first phase is followed by early diastolic flow reversal in the second phase, and then by late diastolic forward flow in the third phase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500990" cy="587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TRIPHASIC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625989"/>
          </a:xfrm>
        </p:spPr>
        <p:txBody>
          <a:bodyPr/>
          <a:lstStyle/>
          <a:p>
            <a:r>
              <a:rPr lang="en-US" dirty="0"/>
              <a:t>High forward flow-during systole d/t LV contraction</a:t>
            </a:r>
          </a:p>
          <a:p>
            <a:r>
              <a:rPr lang="en-US" dirty="0"/>
              <a:t>Diastolic flow reversal results from the high peripheral resistance of normal extremity arteries</a:t>
            </a:r>
          </a:p>
          <a:p>
            <a:r>
              <a:rPr lang="en-US" dirty="0"/>
              <a:t>Diastolic forward flow-reflection from closed aortic valve during late diastole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9566" y="0"/>
            <a:ext cx="9153566" cy="68580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b="1" dirty="0"/>
              <a:t>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28641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Important flow feature evident in Doppler spectral waveforms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Red cells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accelerate very rapidly during systole, and the peak velocity is reached within a few hundredths of a second after ventricular contraction begins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Rapid acceleration produces a vertical deflection of the Doppler waveform at the start of systole-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rapid systolic upstroke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normal major vessel-characteristic flow pattern that is </a:t>
            </a:r>
            <a:r>
              <a:rPr lang="en-US" dirty="0" err="1"/>
              <a:t>representable</a:t>
            </a:r>
            <a:r>
              <a:rPr lang="en-US" dirty="0"/>
              <a:t> in spectral waveforms obtained with </a:t>
            </a:r>
            <a:r>
              <a:rPr lang="en-US" dirty="0" err="1"/>
              <a:t>doppler</a:t>
            </a:r>
            <a:r>
              <a:rPr lang="en-US" dirty="0"/>
              <a:t> </a:t>
            </a:r>
            <a:r>
              <a:rPr lang="en-US" dirty="0" err="1"/>
              <a:t>ultrasonography</a:t>
            </a:r>
            <a:endParaRPr lang="en-US" dirty="0"/>
          </a:p>
          <a:p>
            <a:r>
              <a:rPr lang="en-US" dirty="0"/>
              <a:t>Doppler spectrum-time-velocity waveform that represents variation in intravascular blood flow velocities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501090" cy="22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Prolonged acceleration time -severe arterial obstruction proximal (upstream) to the point of Doppler examination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572528" cy="193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71604" y="4214818"/>
            <a:ext cx="607223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Prolonged acceleration time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Arterial Obstruction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main categories of information are used in this process</a:t>
            </a:r>
          </a:p>
          <a:p>
            <a:r>
              <a:rPr lang="en-US" dirty="0"/>
              <a:t>Increased </a:t>
            </a:r>
            <a:r>
              <a:rPr lang="en-US" dirty="0" err="1"/>
              <a:t>stenotic</a:t>
            </a:r>
            <a:r>
              <a:rPr lang="en-US" dirty="0"/>
              <a:t> zone </a:t>
            </a:r>
            <a:r>
              <a:rPr lang="en-US" b="1" dirty="0"/>
              <a:t>velocity</a:t>
            </a:r>
          </a:p>
          <a:p>
            <a:r>
              <a:rPr lang="en-US" dirty="0"/>
              <a:t>Disturbed flow in the </a:t>
            </a:r>
            <a:r>
              <a:rPr lang="en-US" b="1" dirty="0"/>
              <a:t>post </a:t>
            </a:r>
            <a:r>
              <a:rPr lang="en-US" b="1" dirty="0" err="1"/>
              <a:t>stenotic</a:t>
            </a:r>
            <a:r>
              <a:rPr lang="en-US" b="1" dirty="0"/>
              <a:t> zone</a:t>
            </a:r>
          </a:p>
          <a:p>
            <a:r>
              <a:rPr lang="en-US" dirty="0"/>
              <a:t>Proximal </a:t>
            </a:r>
            <a:r>
              <a:rPr lang="en-US" b="1" dirty="0" err="1"/>
              <a:t>pulsatility</a:t>
            </a:r>
            <a:r>
              <a:rPr lang="en-US" dirty="0"/>
              <a:t> changes</a:t>
            </a:r>
          </a:p>
          <a:p>
            <a:r>
              <a:rPr lang="en-US" dirty="0"/>
              <a:t>Distal </a:t>
            </a:r>
            <a:r>
              <a:rPr lang="en-US" b="1" dirty="0" err="1"/>
              <a:t>pulsatility</a:t>
            </a:r>
            <a:r>
              <a:rPr lang="en-US" dirty="0"/>
              <a:t> changes</a:t>
            </a:r>
          </a:p>
          <a:p>
            <a:r>
              <a:rPr lang="en-US" dirty="0"/>
              <a:t>Indirect effects of obstruction, such as </a:t>
            </a:r>
            <a:r>
              <a:rPr lang="en-US" b="1" dirty="0"/>
              <a:t>collateralization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Increased </a:t>
            </a:r>
            <a:r>
              <a:rPr lang="en-US" b="1" dirty="0" err="1"/>
              <a:t>stenotic</a:t>
            </a:r>
            <a:r>
              <a:rPr lang="en-US" b="1" dirty="0"/>
              <a:t> zone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Stenotic</a:t>
            </a:r>
            <a:r>
              <a:rPr lang="en-US" dirty="0"/>
              <a:t> zone-narrowed portion of the arterial lumen</a:t>
            </a:r>
          </a:p>
          <a:p>
            <a:r>
              <a:rPr lang="en-US" b="1" dirty="0"/>
              <a:t>Increased velocity in the </a:t>
            </a:r>
            <a:r>
              <a:rPr lang="en-US" b="1" dirty="0" err="1"/>
              <a:t>stenotic</a:t>
            </a:r>
            <a:r>
              <a:rPr lang="en-US" b="1" dirty="0"/>
              <a:t> zone- </a:t>
            </a:r>
            <a:r>
              <a:rPr lang="en-US" dirty="0"/>
              <a:t>the </a:t>
            </a:r>
            <a:r>
              <a:rPr lang="en-US" b="1" dirty="0"/>
              <a:t>single most valuable </a:t>
            </a:r>
            <a:r>
              <a:rPr lang="en-US" dirty="0"/>
              <a:t>Doppler finding- for determining the severity of arterial </a:t>
            </a:r>
            <a:r>
              <a:rPr lang="en-US" dirty="0" err="1"/>
              <a:t>stenosis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velocity is increased in the </a:t>
            </a:r>
            <a:r>
              <a:rPr lang="en-US" dirty="0" err="1"/>
              <a:t>stenosis</a:t>
            </a:r>
            <a:r>
              <a:rPr lang="en-US" dirty="0"/>
              <a:t> because blood must move more quickly if the same volume is to flow through the narrowed lumen as through the larger normal lumen </a:t>
            </a:r>
          </a:p>
          <a:p>
            <a:r>
              <a:rPr lang="en-US" dirty="0"/>
              <a:t>The increase in </a:t>
            </a:r>
            <a:r>
              <a:rPr lang="en-US" dirty="0" err="1"/>
              <a:t>stenotic</a:t>
            </a:r>
            <a:r>
              <a:rPr lang="en-US" dirty="0"/>
              <a:t> zone velocity is directly proportional to the severity of luminal narrowing.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</a:t>
            </a:r>
            <a:r>
              <a:rPr lang="en-US" b="1" i="1" dirty="0"/>
              <a:t>peak systolic velocity </a:t>
            </a:r>
            <a:r>
              <a:rPr lang="en-US" i="1" dirty="0"/>
              <a:t>– </a:t>
            </a:r>
            <a:r>
              <a:rPr lang="en-US" dirty="0"/>
              <a:t>highest systolic velocity within the </a:t>
            </a:r>
            <a:r>
              <a:rPr lang="en-US" dirty="0" err="1"/>
              <a:t>stenosis</a:t>
            </a:r>
            <a:endParaRPr lang="en-US" dirty="0"/>
          </a:p>
          <a:p>
            <a:r>
              <a:rPr lang="en-US" dirty="0"/>
              <a:t>(2) </a:t>
            </a:r>
            <a:r>
              <a:rPr lang="en-US" b="1" i="1" dirty="0"/>
              <a:t>end-diastolic velocity </a:t>
            </a:r>
            <a:r>
              <a:rPr lang="en-US" i="1" dirty="0"/>
              <a:t>- </a:t>
            </a:r>
            <a:r>
              <a:rPr lang="en-US" dirty="0"/>
              <a:t>highest end-diastolic velocity</a:t>
            </a:r>
          </a:p>
          <a:p>
            <a:r>
              <a:rPr lang="en-US" dirty="0"/>
              <a:t>(3) </a:t>
            </a:r>
            <a:r>
              <a:rPr lang="en-US" b="1" i="1" dirty="0"/>
              <a:t>systolic velocity ratio- </a:t>
            </a:r>
            <a:r>
              <a:rPr lang="en-US" dirty="0"/>
              <a:t>which compares peak systole in the</a:t>
            </a:r>
            <a:r>
              <a:rPr lang="en-US" i="1" dirty="0"/>
              <a:t> </a:t>
            </a:r>
            <a:r>
              <a:rPr lang="en-US" dirty="0" err="1"/>
              <a:t>stenosis</a:t>
            </a:r>
            <a:r>
              <a:rPr lang="en-US" dirty="0"/>
              <a:t> with peak systole proximal to the </a:t>
            </a:r>
            <a:r>
              <a:rPr lang="en-US" dirty="0" err="1"/>
              <a:t>stenosis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systolic 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Doppler parameter to become abnormal</a:t>
            </a:r>
          </a:p>
          <a:p>
            <a:r>
              <a:rPr lang="en-US" dirty="0"/>
              <a:t>The region of maximum velocity within the </a:t>
            </a:r>
            <a:r>
              <a:rPr lang="en-US" dirty="0" err="1"/>
              <a:t>stenotic</a:t>
            </a:r>
            <a:r>
              <a:rPr lang="en-US" dirty="0"/>
              <a:t> zone may be quite small-the </a:t>
            </a:r>
            <a:r>
              <a:rPr lang="en-US" dirty="0" err="1"/>
              <a:t>sonographer</a:t>
            </a:r>
            <a:r>
              <a:rPr lang="en-US" dirty="0"/>
              <a:t> must search the </a:t>
            </a:r>
            <a:r>
              <a:rPr lang="en-US" dirty="0" err="1"/>
              <a:t>stenotic</a:t>
            </a:r>
            <a:r>
              <a:rPr lang="en-US" dirty="0"/>
              <a:t> lumen with the sample volume to locate the highest flow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Peak systolic velocity rises steadily with progressive narrowing, but ultimately the flow resistance becomes so high (at greater than 80% diameter reduction) that peak systolic velocity falls to normal or even subnormal levels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"/>
            <a:ext cx="7000924" cy="2214554"/>
          </a:xfrm>
        </p:spPr>
        <p:txBody>
          <a:bodyPr>
            <a:normAutofit/>
          </a:bodyPr>
          <a:lstStyle/>
          <a:p>
            <a:r>
              <a:rPr lang="en-US" sz="2000" dirty="0"/>
              <a:t>This drop in velocity can cause an underestimation of the severity of a high-grade </a:t>
            </a:r>
            <a:r>
              <a:rPr lang="en-US" sz="2000" dirty="0" err="1"/>
              <a:t>stenosis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5143504" cy="461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072066" y="857232"/>
            <a:ext cx="3429024" cy="5072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Peak systolic velocity in the </a:t>
            </a:r>
            <a:r>
              <a:rPr lang="en-US" dirty="0" err="1"/>
              <a:t>stenotic</a:t>
            </a:r>
            <a:r>
              <a:rPr lang="en-US" dirty="0"/>
              <a:t> lumen increases exponentially as the lumen diameter decreases </a:t>
            </a:r>
            <a:r>
              <a:rPr lang="en-US" i="1" dirty="0"/>
              <a:t>(from right to left).</a:t>
            </a:r>
          </a:p>
          <a:p>
            <a:r>
              <a:rPr lang="en-US" dirty="0"/>
              <a:t>The highest velocities correspond to approximately 70% diameter reduction. </a:t>
            </a:r>
          </a:p>
          <a:p>
            <a:r>
              <a:rPr lang="en-US" dirty="0"/>
              <a:t>With greater </a:t>
            </a:r>
            <a:r>
              <a:rPr lang="en-US" dirty="0" err="1"/>
              <a:t>stenosis</a:t>
            </a:r>
            <a:r>
              <a:rPr lang="en-US" dirty="0"/>
              <a:t> severity, peak systolic velocity falls off rapidly to zero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is represented along the horizontal axis and frequency shift (velocity) is depicted along the vertical axis</a:t>
            </a:r>
          </a:p>
          <a:p>
            <a:r>
              <a:rPr lang="en-US" dirty="0"/>
              <a:t>The intensity/brightness of the spectral line-number of RBCs that are reflecting the US beam at each velocity</a:t>
            </a:r>
          </a:p>
          <a:p>
            <a:r>
              <a:rPr lang="en-US" dirty="0"/>
              <a:t>Width of the spectral-represents the range of velocities within a vessel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diastolic 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</a:t>
            </a:r>
            <a:r>
              <a:rPr lang="en-US" dirty="0" err="1"/>
              <a:t>stenotic</a:t>
            </a:r>
            <a:r>
              <a:rPr lang="en-US" dirty="0"/>
              <a:t> zone generally remains within the normal range with less than 50% (diameter) narrowing, as there is no pressure gradient across the </a:t>
            </a:r>
            <a:r>
              <a:rPr lang="en-US" dirty="0" err="1"/>
              <a:t>stenosis</a:t>
            </a:r>
            <a:r>
              <a:rPr lang="en-US" dirty="0"/>
              <a:t> in diastole</a:t>
            </a:r>
          </a:p>
          <a:p>
            <a:r>
              <a:rPr lang="en-US" dirty="0"/>
              <a:t>In moderate </a:t>
            </a:r>
            <a:r>
              <a:rPr lang="en-US" dirty="0" err="1"/>
              <a:t>stenosis</a:t>
            </a:r>
            <a:r>
              <a:rPr lang="en-US" dirty="0"/>
              <a:t> (50% to 69% diameter reduction)- a pressure gradient exists throughout diastole, and end-diastolic velocity is elevated in proportion to </a:t>
            </a:r>
            <a:r>
              <a:rPr lang="en-US" dirty="0" err="1"/>
              <a:t>stenosis</a:t>
            </a:r>
            <a:r>
              <a:rPr lang="en-US" dirty="0"/>
              <a:t> severity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Severe </a:t>
            </a:r>
            <a:r>
              <a:rPr lang="en-US" dirty="0" err="1"/>
              <a:t>stenosis</a:t>
            </a:r>
            <a:r>
              <a:rPr lang="en-US" dirty="0"/>
              <a:t> (≥70% reduction in diameter)- a substantial pressure gradient exists throughout diastole-diastolic velocities are high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1176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294" y="1500174"/>
            <a:ext cx="9039706" cy="407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Systolic velocity ratio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Peak systole in the </a:t>
            </a:r>
            <a:r>
              <a:rPr lang="en-US" dirty="0" err="1"/>
              <a:t>stenotic</a:t>
            </a:r>
            <a:r>
              <a:rPr lang="en-US" dirty="0"/>
              <a:t> zone is compared with peak systole in a normal arterial segment (typically the common carotid artery)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143248"/>
            <a:ext cx="6929486" cy="329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Poststenotic</a:t>
            </a:r>
            <a:r>
              <a:rPr lang="en-US" b="1" dirty="0"/>
              <a:t> flow disturbance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Poststenotic</a:t>
            </a:r>
            <a:r>
              <a:rPr lang="en-US" dirty="0"/>
              <a:t> zone is the region immediately beyond an arterial </a:t>
            </a:r>
            <a:r>
              <a:rPr lang="en-US" dirty="0" err="1"/>
              <a:t>stenosis</a:t>
            </a:r>
            <a:r>
              <a:rPr lang="en-US" dirty="0"/>
              <a:t> in which disorganized or disturbed flow occurs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083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ULTRASOUND ASSESSMENT OF LOWER</a:t>
            </a:r>
            <a:br>
              <a:rPr lang="en-US" dirty="0"/>
            </a:br>
            <a:r>
              <a:rPr lang="en-US" dirty="0"/>
              <a:t>EXTREMITY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Transducer</a:t>
            </a:r>
          </a:p>
          <a:p>
            <a:r>
              <a:rPr lang="en-US" b="1" dirty="0"/>
              <a:t>Low-frequency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2 or 3 MHz</a:t>
            </a:r>
            <a:r>
              <a:rPr lang="en-US" dirty="0"/>
              <a:t>) transducers are best for evaluating the </a:t>
            </a:r>
            <a:r>
              <a:rPr lang="en-US" b="1" dirty="0"/>
              <a:t>aorta</a:t>
            </a:r>
            <a:r>
              <a:rPr lang="en-US" dirty="0"/>
              <a:t> and </a:t>
            </a:r>
            <a:r>
              <a:rPr lang="en-US" b="1" dirty="0"/>
              <a:t>iliac </a:t>
            </a:r>
            <a:r>
              <a:rPr lang="en-US" dirty="0"/>
              <a:t>arteries</a:t>
            </a:r>
          </a:p>
          <a:p>
            <a:r>
              <a:rPr lang="en-US" b="1" dirty="0"/>
              <a:t>Higher frequency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5 or 7.5 MHz</a:t>
            </a:r>
            <a:r>
              <a:rPr lang="en-US" dirty="0"/>
              <a:t>) transducer is adequate in most patients for the </a:t>
            </a:r>
            <a:r>
              <a:rPr lang="en-US" dirty="0" err="1"/>
              <a:t>infrainguinal</a:t>
            </a:r>
            <a:r>
              <a:rPr lang="en-US" dirty="0"/>
              <a:t> vessels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071942"/>
            <a:ext cx="3025789" cy="302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transducer is placed over an artery for transverse scanning, and then is rotated 90° for longitudinal scanning</a:t>
            </a:r>
          </a:p>
          <a:p>
            <a:r>
              <a:rPr lang="en-US" dirty="0"/>
              <a:t>The artery should be scanned on a longitudinal plane as long as possible</a:t>
            </a:r>
          </a:p>
          <a:p>
            <a:r>
              <a:rPr lang="en-US" dirty="0"/>
              <a:t>Pulsed-wave Doppler US is performed in the </a:t>
            </a:r>
            <a:r>
              <a:rPr lang="en-US" b="1" dirty="0"/>
              <a:t>longitudinal plane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Laminar and disturbed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Laminar flow-the movement of blood is in parallel lines</a:t>
            </a:r>
          </a:p>
          <a:p>
            <a:r>
              <a:rPr lang="en-US" dirty="0"/>
              <a:t>Blood in the center of the vessel moving faster than the blood at the periphery</a:t>
            </a:r>
          </a:p>
          <a:p>
            <a:r>
              <a:rPr lang="en-US" dirty="0"/>
              <a:t>In laminar flow-majority of blood cells at a given point are moving at a uniform speed</a:t>
            </a:r>
          </a:p>
          <a:p>
            <a:r>
              <a:rPr lang="en-US" dirty="0"/>
              <a:t>Doppler spectrum shows a thin line that outlines a clear space called the </a:t>
            </a:r>
            <a:r>
              <a:rPr lang="en-US" b="1" i="1" dirty="0"/>
              <a:t>spectral window</a:t>
            </a:r>
            <a:endParaRPr 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Parameters and Optimization of Doppler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786842" cy="5429288"/>
          </a:xfrm>
        </p:spPr>
        <p:txBody>
          <a:bodyPr/>
          <a:lstStyle/>
          <a:p>
            <a:r>
              <a:rPr lang="en-US" dirty="0"/>
              <a:t>The operator should be aware of both </a:t>
            </a:r>
            <a:r>
              <a:rPr lang="en-US" b="1" dirty="0"/>
              <a:t>color and pulsed-wave Doppler </a:t>
            </a:r>
            <a:r>
              <a:rPr lang="en-US" dirty="0"/>
              <a:t>parameters and how to adjust these parameters to obtain an optimal Doppler images</a:t>
            </a:r>
          </a:p>
          <a:p>
            <a:r>
              <a:rPr lang="en-US" dirty="0"/>
              <a:t>color box, color gain, color velocity scale, and inversion are frequently used during color Doppler US scanning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 box is a square area within the grayscale sonogram in which all color Doppler information is displayed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74" y="3357562"/>
            <a:ext cx="8189592" cy="32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size and location of the box are adjustable, and the image resolution and quality are affected by the box size and depth</a:t>
            </a:r>
          </a:p>
          <a:p>
            <a:r>
              <a:rPr lang="en-US" dirty="0"/>
              <a:t>The box should be made as </a:t>
            </a:r>
            <a:r>
              <a:rPr lang="en-US" b="1" dirty="0"/>
              <a:t>small</a:t>
            </a:r>
            <a:r>
              <a:rPr lang="en-US" dirty="0"/>
              <a:t> and placed as </a:t>
            </a:r>
            <a:r>
              <a:rPr lang="en-US" b="1" dirty="0"/>
              <a:t>superficially</a:t>
            </a:r>
            <a:r>
              <a:rPr lang="en-US" dirty="0"/>
              <a:t> as possible, thereby maximizing the frame rate</a:t>
            </a:r>
          </a:p>
          <a:p>
            <a:r>
              <a:rPr lang="en-US" dirty="0"/>
              <a:t>The color box should be </a:t>
            </a:r>
            <a:r>
              <a:rPr lang="en-US" b="1" dirty="0"/>
              <a:t>tilted </a:t>
            </a:r>
            <a:r>
              <a:rPr lang="en-US" dirty="0"/>
              <a:t>using the steer button according to the arterial axis during longitudinal scanning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8750026" cy="363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 gain -amplification of flow data to improve the depiction of flow </a:t>
            </a:r>
          </a:p>
          <a:p>
            <a:r>
              <a:rPr lang="en-US" dirty="0"/>
              <a:t>should be set as </a:t>
            </a:r>
            <a:r>
              <a:rPr lang="en-US" b="1" dirty="0"/>
              <a:t>high</a:t>
            </a:r>
            <a:r>
              <a:rPr lang="en-US" dirty="0"/>
              <a:t> as possible without displaying background color noise</a:t>
            </a:r>
          </a:p>
          <a:p>
            <a:r>
              <a:rPr lang="en-US" dirty="0"/>
              <a:t>Color flow artifacts outside an artery should be removed by decreasing the gain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color velocity is the range of flow velocities that are depicted in color Doppler US</a:t>
            </a:r>
          </a:p>
          <a:p>
            <a:r>
              <a:rPr lang="en-US" dirty="0"/>
              <a:t>If the velocity scale setting is lower than the flow velocity of the artery, aliasing artifacts will be present</a:t>
            </a:r>
          </a:p>
          <a:p>
            <a:r>
              <a:rPr lang="en-US" dirty="0"/>
              <a:t>A homogeneous color of arterial flow can be obtained by increasing the scale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filter (WF)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Eliminates the low frequency noise that may arise from vessel wall motion below an operator-defined frequency threshold </a:t>
            </a:r>
          </a:p>
          <a:p>
            <a:r>
              <a:rPr lang="en-US" dirty="0"/>
              <a:t>usually preset by manufacturer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sample volume cursor is composed of parallel lines on both sides of the arterial axis line</a:t>
            </a:r>
          </a:p>
          <a:p>
            <a:r>
              <a:rPr lang="en-US" dirty="0"/>
              <a:t>should be placed within an arterial lumen</a:t>
            </a:r>
          </a:p>
          <a:p>
            <a:r>
              <a:rPr lang="en-US" dirty="0"/>
              <a:t>Range of the sample volume size is generally from </a:t>
            </a:r>
            <a:r>
              <a:rPr lang="en-US" b="1" dirty="0"/>
              <a:t>one-third to one-half </a:t>
            </a:r>
            <a:r>
              <a:rPr lang="en-US" dirty="0"/>
              <a:t>of the luminal diameter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/>
              <a:t>Doppler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/>
          <a:lstStyle/>
          <a:p>
            <a:r>
              <a:rPr lang="en-US" dirty="0"/>
              <a:t>Formed by the Doppler line and the axis of arterial flow</a:t>
            </a:r>
          </a:p>
          <a:p>
            <a:r>
              <a:rPr lang="en-US" dirty="0"/>
              <a:t>45° and 60° for optimal accuracy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66080"/>
            <a:ext cx="5200842" cy="409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Doppler spectrum is a graph showing the mixture of frequencies over a short period of time</a:t>
            </a:r>
          </a:p>
          <a:p>
            <a:r>
              <a:rPr lang="en-US" dirty="0"/>
              <a:t>The key elements of the Doppler spectrum are the time and velocity scales </a:t>
            </a:r>
          </a:p>
          <a:p>
            <a:r>
              <a:rPr lang="en-US" dirty="0"/>
              <a:t>On the Doppler spectrum, time (seconds) is represented on the x-axis, and the velocity scale (cm/sec) is shown on the y-axis </a:t>
            </a:r>
          </a:p>
          <a:p>
            <a:r>
              <a:rPr lang="en-US" dirty="0"/>
              <a:t>Flow direction relative to the transducer is shown in relation to the spectrum baseline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Spectral window</a:t>
            </a:r>
            <a:r>
              <a:rPr lang="en-US" dirty="0"/>
              <a:t>-clear black zone between the spectral line and the baseline</a:t>
            </a:r>
          </a:p>
          <a:p>
            <a:r>
              <a:rPr lang="en-US" b="1" dirty="0"/>
              <a:t>Spectral broadening</a:t>
            </a:r>
            <a:r>
              <a:rPr lang="en-US" dirty="0"/>
              <a:t>-widening of the spectral line and filling of the spectral window-normal seen in the presence of high flow velocity, at the branching of a vessel or small diameter vessels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PSV is the highest systolic velocity</a:t>
            </a:r>
          </a:p>
          <a:p>
            <a:r>
              <a:rPr lang="en-US" dirty="0"/>
              <a:t>EDV is the highest end-diastolic velocity.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66" y="0"/>
            <a:ext cx="91535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228" y="0"/>
            <a:ext cx="9156228" cy="680405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71"/>
            <a:ext cx="9144000" cy="685083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35298" cy="686044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35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 Anatomy of the Lower Extremity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Arteries are round in transverse images, while veins are somewhat oval</a:t>
            </a:r>
          </a:p>
          <a:p>
            <a:r>
              <a:rPr lang="en-US" dirty="0"/>
              <a:t>Arteries are smaller than veins</a:t>
            </a:r>
          </a:p>
          <a:p>
            <a:r>
              <a:rPr lang="en-US" dirty="0"/>
              <a:t>Arteries have visible walls and sometimes have calcified plaques on the walls</a:t>
            </a:r>
          </a:p>
          <a:p>
            <a:r>
              <a:rPr lang="en-US" dirty="0"/>
              <a:t>When the vessels are compressed by the transducer, arteries are partially compressed, while veins are completely collapsed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65" y="0"/>
            <a:ext cx="91535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35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2422" cy="68871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60813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64" y="0"/>
            <a:ext cx="91535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EXTREMITY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Doppler US of the lower extremity begins at the inguinal crease by putting a transducer on the common femoral artery in the</a:t>
            </a:r>
            <a:r>
              <a:rPr lang="en-US" b="1" dirty="0"/>
              <a:t> transverse plane </a:t>
            </a:r>
            <a:r>
              <a:rPr lang="en-US" dirty="0"/>
              <a:t>with the patient in the supine position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ultrasound probe should be sequentially moved along the artery at closely spaced intervals in order to evaluate blood flow patterns in an overlapping fashion</a:t>
            </a:r>
          </a:p>
          <a:p>
            <a:r>
              <a:rPr lang="en-US" dirty="0"/>
              <a:t>This is necessary because the flow disturbances produced by arterial lesions are propagated along the vessel for a relatively short distance.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401080" cy="5268931"/>
          </a:xfrm>
        </p:spPr>
        <p:txBody>
          <a:bodyPr>
            <a:normAutofit/>
          </a:bodyPr>
          <a:lstStyle/>
          <a:p>
            <a:r>
              <a:rPr lang="en-US" dirty="0"/>
              <a:t>The examination is usually performed- </a:t>
            </a:r>
            <a:r>
              <a:rPr lang="en-US" b="1" dirty="0"/>
              <a:t>supine position</a:t>
            </a:r>
          </a:p>
          <a:p>
            <a:r>
              <a:rPr lang="en-US" dirty="0"/>
              <a:t>Hip -abducted and externally rotated</a:t>
            </a:r>
          </a:p>
          <a:p>
            <a:r>
              <a:rPr lang="en-US" dirty="0"/>
              <a:t>Knee-flexed like frog legs in order to easily approach the </a:t>
            </a:r>
            <a:r>
              <a:rPr lang="en-US" dirty="0" err="1"/>
              <a:t>popliteal</a:t>
            </a:r>
            <a:r>
              <a:rPr lang="en-US" dirty="0"/>
              <a:t> artery in the </a:t>
            </a:r>
            <a:r>
              <a:rPr lang="en-US" dirty="0" err="1"/>
              <a:t>popliteal</a:t>
            </a:r>
            <a:r>
              <a:rPr lang="en-US" dirty="0"/>
              <a:t> </a:t>
            </a:r>
            <a:r>
              <a:rPr lang="en-US" dirty="0" err="1"/>
              <a:t>fossa</a:t>
            </a:r>
            <a:r>
              <a:rPr lang="en-US" dirty="0"/>
              <a:t> and the posterior </a:t>
            </a:r>
            <a:r>
              <a:rPr lang="en-US" dirty="0" err="1"/>
              <a:t>tibial</a:t>
            </a:r>
            <a:r>
              <a:rPr lang="en-US" dirty="0"/>
              <a:t> artery in the medial calf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52"/>
            <a:ext cx="8229600" cy="4525963"/>
          </a:xfrm>
        </p:spPr>
        <p:txBody>
          <a:bodyPr/>
          <a:lstStyle/>
          <a:p>
            <a:r>
              <a:rPr lang="en-US" dirty="0"/>
              <a:t>The common femoral artery is seen lateral to the femoral vein, which is drained from the greater </a:t>
            </a:r>
            <a:r>
              <a:rPr lang="en-US" dirty="0" err="1"/>
              <a:t>saphenous</a:t>
            </a:r>
            <a:r>
              <a:rPr lang="en-US" dirty="0"/>
              <a:t> vein </a:t>
            </a:r>
            <a:r>
              <a:rPr lang="en-US" dirty="0" err="1"/>
              <a:t>anteromedially</a:t>
            </a:r>
            <a:r>
              <a:rPr lang="en-US" dirty="0"/>
              <a:t> at the inguinal area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14488"/>
            <a:ext cx="6143636" cy="21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1214414" y="4214818"/>
            <a:ext cx="6786610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The superficial femoral artery and the deep femoral artery are present alongside the femoral vein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Lower Extremity Arterial Duplex Exam (online-video-cutter.com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33388"/>
            <a:ext cx="9144000" cy="5353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000528" cy="279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0"/>
            <a:ext cx="317518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642910" y="4286256"/>
            <a:ext cx="6215106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FF00"/>
                </a:solidFill>
              </a:rPr>
              <a:t>The common femoral artery, the bifurcated superficial femoral artery and deep femoral artery are seen in a fallen-Y configuration in a longitudinal scan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357430"/>
            <a:ext cx="3026465" cy="176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254381" cy="680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4525963"/>
          </a:xfrm>
        </p:spPr>
        <p:txBody>
          <a:bodyPr/>
          <a:lstStyle/>
          <a:p>
            <a:r>
              <a:rPr lang="en-US" dirty="0"/>
              <a:t>From the proximal to distal thigh, scanning is performed by moving a transducer distally along the superficial femoral artery deep to the </a:t>
            </a:r>
            <a:r>
              <a:rPr lang="en-US" dirty="0" err="1"/>
              <a:t>sartorius</a:t>
            </a:r>
            <a:r>
              <a:rPr lang="en-US" dirty="0"/>
              <a:t> muscle. </a:t>
            </a:r>
          </a:p>
          <a:p>
            <a:r>
              <a:rPr lang="en-US" dirty="0"/>
              <a:t>The superficial femoral artery goes together with the femoral vein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286124"/>
            <a:ext cx="2838722" cy="185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25622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fa upto distal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928670"/>
            <a:ext cx="914406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Disturbed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movement of blood cells is less uniform and orderly than in laminar flow</a:t>
            </a:r>
          </a:p>
          <a:p>
            <a:r>
              <a:rPr lang="en-US" dirty="0"/>
              <a:t>Manifested as spectral broadening or filling in of the spectral window</a:t>
            </a:r>
          </a:p>
          <a:p>
            <a:r>
              <a:rPr lang="en-US" dirty="0"/>
              <a:t>The degree of spectral broadening </a:t>
            </a:r>
            <a:r>
              <a:rPr lang="en-US" i="1" dirty="0"/>
              <a:t>(or fill-in of the </a:t>
            </a:r>
            <a:r>
              <a:rPr lang="en-US" dirty="0"/>
              <a:t>spectral window) is proportionate to the </a:t>
            </a:r>
            <a:r>
              <a:rPr lang="en-US" b="1" i="1" dirty="0"/>
              <a:t>severity</a:t>
            </a:r>
            <a:r>
              <a:rPr lang="en-US" i="1" dirty="0"/>
              <a:t> </a:t>
            </a:r>
            <a:r>
              <a:rPr lang="en-US" dirty="0"/>
              <a:t>of the flow disturbance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popliteal</a:t>
            </a:r>
            <a:r>
              <a:rPr lang="en-US" dirty="0"/>
              <a:t> artery is evaluated from the knee crease level in the transverse plane and then traced proximally up to the adductor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3000396" cy="310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3129809" cy="23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3212"/>
            <a:ext cx="4857772" cy="643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opliteal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844" y="1290620"/>
            <a:ext cx="9008601" cy="5067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329236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8946" y="1857364"/>
            <a:ext cx="45885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26" y="1000107"/>
            <a:ext cx="9118074" cy="465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6" y="652463"/>
            <a:ext cx="9100745" cy="62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5955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Left lateral </a:t>
            </a:r>
            <a:r>
              <a:rPr lang="en-US" dirty="0" err="1"/>
              <a:t>decubitus</a:t>
            </a:r>
            <a:r>
              <a:rPr lang="en-US" dirty="0"/>
              <a:t> position or the prone position - alternatives for evaluating the </a:t>
            </a:r>
            <a:r>
              <a:rPr lang="en-US" dirty="0" err="1"/>
              <a:t>popliteal</a:t>
            </a:r>
            <a:r>
              <a:rPr lang="en-US" dirty="0"/>
              <a:t> artery, the posterior </a:t>
            </a:r>
            <a:r>
              <a:rPr lang="en-US" dirty="0" err="1"/>
              <a:t>tibial</a:t>
            </a:r>
            <a:r>
              <a:rPr lang="en-US" dirty="0"/>
              <a:t> artery, and the </a:t>
            </a:r>
            <a:r>
              <a:rPr lang="en-US" dirty="0" err="1"/>
              <a:t>peroneal</a:t>
            </a:r>
            <a:r>
              <a:rPr lang="en-US" dirty="0"/>
              <a:t> artery</a:t>
            </a:r>
          </a:p>
          <a:p>
            <a:r>
              <a:rPr lang="en-US" dirty="0"/>
              <a:t>The anterior </a:t>
            </a:r>
            <a:r>
              <a:rPr lang="en-US" dirty="0" err="1"/>
              <a:t>tibial</a:t>
            </a:r>
            <a:r>
              <a:rPr lang="en-US" dirty="0"/>
              <a:t> artery and </a:t>
            </a:r>
            <a:r>
              <a:rPr lang="en-US" dirty="0" err="1"/>
              <a:t>dorsalis</a:t>
            </a:r>
            <a:r>
              <a:rPr lang="en-US" dirty="0"/>
              <a:t> </a:t>
            </a:r>
            <a:r>
              <a:rPr lang="en-US" dirty="0" err="1"/>
              <a:t>pedis</a:t>
            </a:r>
            <a:r>
              <a:rPr lang="en-US" dirty="0"/>
              <a:t> artery are scanned in the supine position</a:t>
            </a:r>
            <a:endParaRPr lang="en-US" b="1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8001056" cy="523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PTA</a:t>
            </a:r>
          </a:p>
        </p:txBody>
      </p:sp>
      <p:pic>
        <p:nvPicPr>
          <p:cNvPr id="4" name="ata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85860"/>
            <a:ext cx="9135560" cy="5138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496" cy="695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4786314" y="357166"/>
            <a:ext cx="3786214" cy="550072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UcParenBoth"/>
            </a:pPr>
            <a:r>
              <a:rPr lang="en-US" dirty="0"/>
              <a:t>Disturbed flow illustration</a:t>
            </a:r>
          </a:p>
          <a:p>
            <a:r>
              <a:rPr lang="en-US" dirty="0"/>
              <a:t>(B) Minor flow disturbance is indicated by spectral broadening</a:t>
            </a:r>
          </a:p>
          <a:p>
            <a:r>
              <a:rPr lang="en-US" dirty="0"/>
              <a:t>at peak systole and through diastole.</a:t>
            </a:r>
          </a:p>
          <a:p>
            <a:r>
              <a:rPr lang="en-US" dirty="0"/>
              <a:t> (C) Moderate flow disturbance causes fill-in of the spectral window.</a:t>
            </a:r>
          </a:p>
          <a:p>
            <a:r>
              <a:rPr lang="en-US" dirty="0"/>
              <a:t>(D) Severe flow disturbance is characterized by spectral</a:t>
            </a:r>
          </a:p>
          <a:p>
            <a:r>
              <a:rPr lang="en-US" dirty="0"/>
              <a:t>fill-in, poor definition of spectral borders, and simultaneous</a:t>
            </a:r>
          </a:p>
          <a:p>
            <a:r>
              <a:rPr lang="en-US" dirty="0"/>
              <a:t>forward and reversed flow.</a:t>
            </a:r>
          </a:p>
          <a:p>
            <a:r>
              <a:rPr lang="en-US" dirty="0"/>
              <a:t>The audible Doppler</a:t>
            </a:r>
          </a:p>
          <a:p>
            <a:r>
              <a:rPr lang="en-US" dirty="0"/>
              <a:t>signal has a loud, gruff character when flow is severely</a:t>
            </a:r>
          </a:p>
          <a:p>
            <a:r>
              <a:rPr lang="en-US" dirty="0"/>
              <a:t>disturbed.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Peroneal</a:t>
            </a:r>
            <a:r>
              <a:rPr lang="en-US" dirty="0"/>
              <a:t> artery</a:t>
            </a:r>
          </a:p>
        </p:txBody>
      </p:sp>
      <p:pic>
        <p:nvPicPr>
          <p:cNvPr id="4" name="Peroneal arter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14464"/>
            <a:ext cx="9144065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9566" y="0"/>
            <a:ext cx="9153566" cy="68580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9566" y="0"/>
            <a:ext cx="9153566" cy="68580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7999514" cy="534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1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ag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0834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0834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9566" y="0"/>
            <a:ext cx="9153566" cy="68580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35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35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Although disturbed blood flow often indicates vascular disease- can occur in normal vessels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Kinks, curves, and arterial branching may produce flow disturbances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71"/>
            <a:ext cx="9144000" cy="6850833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35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35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35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35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85387" cy="680692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2699" cy="6857351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35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683"/>
            <a:ext cx="9143999" cy="685083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4330</TotalTime>
  <Words>2080</Words>
  <Application>Microsoft Office PowerPoint</Application>
  <PresentationFormat>On-screen Show (4:3)</PresentationFormat>
  <Paragraphs>188</Paragraphs>
  <Slides>114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8" baseType="lpstr">
      <vt:lpstr>Arial</vt:lpstr>
      <vt:lpstr>Calibri</vt:lpstr>
      <vt:lpstr>Times New Roman</vt:lpstr>
      <vt:lpstr>Office Theme</vt:lpstr>
      <vt:lpstr>PERIPHERAL ARTERIAL DOPPLER</vt:lpstr>
      <vt:lpstr>PowerPoint Presentation</vt:lpstr>
      <vt:lpstr>PowerPoint Presentation</vt:lpstr>
      <vt:lpstr>Laminar and disturbed flow</vt:lpstr>
      <vt:lpstr>PowerPoint Presentation</vt:lpstr>
      <vt:lpstr>PowerPoint Presentation</vt:lpstr>
      <vt:lpstr>Disturbed flow</vt:lpstr>
      <vt:lpstr>PowerPoint Presentation</vt:lpstr>
      <vt:lpstr>PowerPoint Presentation</vt:lpstr>
      <vt:lpstr>Pulsatility</vt:lpstr>
      <vt:lpstr>Low-pulsatility Doppler waveforms</vt:lpstr>
      <vt:lpstr>PowerPoint Presentation</vt:lpstr>
      <vt:lpstr>High-pulsatility Doppler waveforms</vt:lpstr>
      <vt:lpstr>PowerPoint Presentation</vt:lpstr>
      <vt:lpstr>Doppler Spectrum of Normal Lower Extremity Arteries</vt:lpstr>
      <vt:lpstr>PowerPoint Presentation</vt:lpstr>
      <vt:lpstr>TRIPHASIC FLOW</vt:lpstr>
      <vt:lpstr>PowerPoint Presentation</vt:lpstr>
      <vt:lpstr>Acceleration</vt:lpstr>
      <vt:lpstr>PowerPoint Presentation</vt:lpstr>
      <vt:lpstr>PowerPoint Presentation</vt:lpstr>
      <vt:lpstr>PowerPoint Presentation</vt:lpstr>
      <vt:lpstr>Diagnosis of Arterial Obstruction</vt:lpstr>
      <vt:lpstr>Increased stenotic zone velocity</vt:lpstr>
      <vt:lpstr>PowerPoint Presentation</vt:lpstr>
      <vt:lpstr>PowerPoint Presentation</vt:lpstr>
      <vt:lpstr>Peak systolic velocity</vt:lpstr>
      <vt:lpstr>PowerPoint Presentation</vt:lpstr>
      <vt:lpstr>PowerPoint Presentation</vt:lpstr>
      <vt:lpstr>PowerPoint Presentation</vt:lpstr>
      <vt:lpstr>End diastolic velocity</vt:lpstr>
      <vt:lpstr>PowerPoint Presentation</vt:lpstr>
      <vt:lpstr>PowerPoint Presentation</vt:lpstr>
      <vt:lpstr>PowerPoint Presentation</vt:lpstr>
      <vt:lpstr>Systolic velocity ratio</vt:lpstr>
      <vt:lpstr>Poststenotic flow disturbance</vt:lpstr>
      <vt:lpstr>PowerPoint Presentation</vt:lpstr>
      <vt:lpstr>ULTRASOUND ASSESSMENT OF LOWER EXTREMITY ARTERIES</vt:lpstr>
      <vt:lpstr>PowerPoint Presentation</vt:lpstr>
      <vt:lpstr>Parameters and Optimization of Doppler US</vt:lpstr>
      <vt:lpstr>Color box</vt:lpstr>
      <vt:lpstr>PowerPoint Presentation</vt:lpstr>
      <vt:lpstr>PowerPoint Presentation</vt:lpstr>
      <vt:lpstr>Color gain</vt:lpstr>
      <vt:lpstr>Color velocity</vt:lpstr>
      <vt:lpstr>Wall filter (WF)</vt:lpstr>
      <vt:lpstr>Sample volume</vt:lpstr>
      <vt:lpstr>Doppler 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 Anatomy of the Lower Extremity Arteries</vt:lpstr>
      <vt:lpstr>PowerPoint Presentation</vt:lpstr>
      <vt:lpstr>PowerPoint Presentation</vt:lpstr>
      <vt:lpstr>PowerPoint Presentation</vt:lpstr>
      <vt:lpstr>PowerPoint Presentation</vt:lpstr>
      <vt:lpstr>LOWER EXTREMITY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PTA</vt:lpstr>
      <vt:lpstr>Peroneal artery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MCQs</vt:lpstr>
      <vt:lpstr>PowerPoint Presentation</vt:lpstr>
      <vt:lpstr>False statement among the following?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29</cp:revision>
  <dcterms:created xsi:type="dcterms:W3CDTF">2023-08-19T12:48:52Z</dcterms:created>
  <dcterms:modified xsi:type="dcterms:W3CDTF">2023-08-23T04:13:15Z</dcterms:modified>
</cp:coreProperties>
</file>