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28" r:id="rId1"/>
  </p:sldMasterIdLst>
  <p:notesMasterIdLst>
    <p:notesMasterId r:id="rId85"/>
  </p:notesMasterIdLst>
  <p:sldIdLst>
    <p:sldId id="256" r:id="rId2"/>
    <p:sldId id="257" r:id="rId3"/>
    <p:sldId id="352" r:id="rId4"/>
    <p:sldId id="258" r:id="rId5"/>
    <p:sldId id="259" r:id="rId6"/>
    <p:sldId id="260" r:id="rId7"/>
    <p:sldId id="261" r:id="rId8"/>
    <p:sldId id="262" r:id="rId9"/>
    <p:sldId id="264" r:id="rId10"/>
    <p:sldId id="263" r:id="rId11"/>
    <p:sldId id="266" r:id="rId12"/>
    <p:sldId id="267" r:id="rId13"/>
    <p:sldId id="268" r:id="rId14"/>
    <p:sldId id="265" r:id="rId15"/>
    <p:sldId id="269" r:id="rId16"/>
    <p:sldId id="275" r:id="rId17"/>
    <p:sldId id="276" r:id="rId18"/>
    <p:sldId id="277" r:id="rId19"/>
    <p:sldId id="278" r:id="rId20"/>
    <p:sldId id="270" r:id="rId21"/>
    <p:sldId id="279" r:id="rId22"/>
    <p:sldId id="280" r:id="rId23"/>
    <p:sldId id="281" r:id="rId24"/>
    <p:sldId id="282" r:id="rId25"/>
    <p:sldId id="283" r:id="rId26"/>
    <p:sldId id="285" r:id="rId27"/>
    <p:sldId id="286" r:id="rId28"/>
    <p:sldId id="287" r:id="rId29"/>
    <p:sldId id="288" r:id="rId30"/>
    <p:sldId id="289" r:id="rId31"/>
    <p:sldId id="271" r:id="rId32"/>
    <p:sldId id="274" r:id="rId33"/>
    <p:sldId id="272" r:id="rId34"/>
    <p:sldId id="273" r:id="rId35"/>
    <p:sldId id="284" r:id="rId36"/>
    <p:sldId id="290" r:id="rId37"/>
    <p:sldId id="291" r:id="rId38"/>
    <p:sldId id="292" r:id="rId39"/>
    <p:sldId id="294" r:id="rId40"/>
    <p:sldId id="293" r:id="rId41"/>
    <p:sldId id="295" r:id="rId42"/>
    <p:sldId id="296" r:id="rId43"/>
    <p:sldId id="297" r:id="rId44"/>
    <p:sldId id="298" r:id="rId45"/>
    <p:sldId id="299" r:id="rId46"/>
    <p:sldId id="300" r:id="rId47"/>
    <p:sldId id="301" r:id="rId48"/>
    <p:sldId id="302" r:id="rId49"/>
    <p:sldId id="303" r:id="rId50"/>
    <p:sldId id="304" r:id="rId51"/>
    <p:sldId id="313" r:id="rId52"/>
    <p:sldId id="314" r:id="rId53"/>
    <p:sldId id="315" r:id="rId54"/>
    <p:sldId id="318" r:id="rId55"/>
    <p:sldId id="319" r:id="rId56"/>
    <p:sldId id="320" r:id="rId57"/>
    <p:sldId id="322" r:id="rId58"/>
    <p:sldId id="324" r:id="rId59"/>
    <p:sldId id="325" r:id="rId60"/>
    <p:sldId id="326" r:id="rId61"/>
    <p:sldId id="327" r:id="rId62"/>
    <p:sldId id="317" r:id="rId63"/>
    <p:sldId id="328" r:id="rId64"/>
    <p:sldId id="329" r:id="rId65"/>
    <p:sldId id="330" r:id="rId66"/>
    <p:sldId id="331" r:id="rId67"/>
    <p:sldId id="332" r:id="rId68"/>
    <p:sldId id="334" r:id="rId69"/>
    <p:sldId id="335" r:id="rId70"/>
    <p:sldId id="337" r:id="rId71"/>
    <p:sldId id="338" r:id="rId72"/>
    <p:sldId id="339" r:id="rId73"/>
    <p:sldId id="340" r:id="rId74"/>
    <p:sldId id="342" r:id="rId75"/>
    <p:sldId id="343" r:id="rId76"/>
    <p:sldId id="344" r:id="rId77"/>
    <p:sldId id="345" r:id="rId78"/>
    <p:sldId id="346" r:id="rId79"/>
    <p:sldId id="347" r:id="rId80"/>
    <p:sldId id="348" r:id="rId81"/>
    <p:sldId id="349" r:id="rId82"/>
    <p:sldId id="350" r:id="rId83"/>
    <p:sldId id="351" r:id="rId8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147" autoAdjust="0"/>
    <p:restoredTop sz="94660"/>
  </p:normalViewPr>
  <p:slideViewPr>
    <p:cSldViewPr snapToGrid="0">
      <p:cViewPr varScale="1">
        <p:scale>
          <a:sx n="72" d="100"/>
          <a:sy n="72" d="100"/>
        </p:scale>
        <p:origin x="654"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D16E21D-5D7A-4D93-905B-D91373C377AF}" type="datetimeFigureOut">
              <a:rPr lang="en-IN" smtClean="0"/>
              <a:t>03-01-2023</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3CA82DD-DDD2-446C-AE70-3EB5BDC7D46A}" type="slidenum">
              <a:rPr lang="en-IN" smtClean="0"/>
              <a:t>‹#›</a:t>
            </a:fld>
            <a:endParaRPr lang="en-IN"/>
          </a:p>
        </p:txBody>
      </p:sp>
    </p:spTree>
    <p:extLst>
      <p:ext uri="{BB962C8B-B14F-4D97-AF65-F5344CB8AC3E}">
        <p14:creationId xmlns:p14="http://schemas.microsoft.com/office/powerpoint/2010/main" val="41885156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 name="PlaceHolder 1"/>
          <p:cNvSpPr>
            <a:spLocks noGrp="1" noRot="1" noChangeAspect="1"/>
          </p:cNvSpPr>
          <p:nvPr>
            <p:ph type="sldImg"/>
          </p:nvPr>
        </p:nvSpPr>
        <p:spPr>
          <a:xfrm>
            <a:off x="381000" y="685800"/>
            <a:ext cx="6096000" cy="3429000"/>
          </a:xfrm>
          <a:prstGeom prst="rect">
            <a:avLst/>
          </a:prstGeom>
          <a:ln w="0">
            <a:noFill/>
          </a:ln>
        </p:spPr>
      </p:sp>
      <p:sp>
        <p:nvSpPr>
          <p:cNvPr id="371" name="PlaceHolder 2"/>
          <p:cNvSpPr>
            <a:spLocks noGrp="1"/>
          </p:cNvSpPr>
          <p:nvPr>
            <p:ph type="body"/>
          </p:nvPr>
        </p:nvSpPr>
        <p:spPr>
          <a:xfrm>
            <a:off x="685800" y="4343400"/>
            <a:ext cx="5486040" cy="4114440"/>
          </a:xfrm>
          <a:prstGeom prst="rect">
            <a:avLst/>
          </a:prstGeom>
          <a:noFill/>
          <a:ln w="0">
            <a:noFill/>
          </a:ln>
        </p:spPr>
        <p:txBody>
          <a:bodyPr anchor="t">
            <a:normAutofit fontScale="53000" lnSpcReduction="20000"/>
          </a:bodyPr>
          <a:lstStyle/>
          <a:p>
            <a:pPr marL="216000" indent="-216000">
              <a:lnSpc>
                <a:spcPct val="100000"/>
              </a:lnSpc>
              <a:buNone/>
            </a:pPr>
            <a:r>
              <a:rPr lang="en-US" sz="2000" b="0" strike="noStrike" spc="-1">
                <a:latin typeface="Arial"/>
              </a:rPr>
              <a:t>Intravascular ultrasound was performed on 121 patients with angiographically normal</a:t>
            </a:r>
          </a:p>
          <a:p>
            <a:pPr marL="216000" indent="-216000">
              <a:lnSpc>
                <a:spcPct val="100000"/>
              </a:lnSpc>
              <a:buNone/>
            </a:pPr>
            <a:r>
              <a:rPr lang="en-US" sz="2000" b="0" strike="noStrike" spc="-1">
                <a:latin typeface="Arial"/>
              </a:rPr>
              <a:t>LMCAs to determine the lower range of normal minimum lumen area (MLA), defined as the</a:t>
            </a:r>
          </a:p>
          <a:p>
            <a:pPr marL="216000" indent="-216000">
              <a:lnSpc>
                <a:spcPct val="100000"/>
              </a:lnSpc>
              <a:buNone/>
            </a:pPr>
            <a:r>
              <a:rPr lang="en-US" sz="2000" b="0" strike="noStrike" spc="-1">
                <a:latin typeface="Arial"/>
              </a:rPr>
              <a:t>mean  2 SD. We conducted IVUS studies on 214 patients with angiographically</a:t>
            </a:r>
          </a:p>
          <a:p>
            <a:pPr marL="216000" indent="-216000">
              <a:lnSpc>
                <a:spcPct val="100000"/>
              </a:lnSpc>
              <a:buNone/>
            </a:pPr>
            <a:r>
              <a:rPr lang="en-US" sz="2000" b="0" strike="noStrike" spc="-1">
                <a:latin typeface="Arial"/>
              </a:rPr>
              <a:t>indeterminate LMCA lesions, and deferral of revascularization was recommended when the</a:t>
            </a:r>
          </a:p>
          <a:p>
            <a:pPr marL="216000" indent="-216000">
              <a:lnSpc>
                <a:spcPct val="100000"/>
              </a:lnSpc>
              <a:buNone/>
            </a:pPr>
            <a:r>
              <a:rPr lang="en-US" sz="2000" b="0" strike="noStrike" spc="-1">
                <a:latin typeface="Arial"/>
              </a:rPr>
              <a:t>MLA was larger than this predetermined value.</a:t>
            </a:r>
          </a:p>
          <a:p>
            <a:pPr marL="216000" indent="-216000">
              <a:lnSpc>
                <a:spcPct val="100000"/>
              </a:lnSpc>
              <a:buNone/>
            </a:pPr>
            <a:r>
              <a:rPr lang="en-US" sz="2000" b="0" strike="noStrike" spc="-1">
                <a:latin typeface="Arial"/>
              </a:rPr>
              <a:t>RESULTS The lower range of normal LMCA MLA was 7.5 mm2. Of the patients with angiographically</a:t>
            </a:r>
          </a:p>
          <a:p>
            <a:pPr marL="216000" indent="-216000">
              <a:lnSpc>
                <a:spcPct val="100000"/>
              </a:lnSpc>
              <a:buNone/>
            </a:pPr>
            <a:r>
              <a:rPr lang="en-US" sz="2000" b="0" strike="noStrike" spc="-1">
                <a:latin typeface="Arial"/>
              </a:rPr>
              <a:t>indeterminate LMCAs, 83 (38.8%) had an MLA 7.5 mm2, and 131 (61.2%) an MLA 7.5</a:t>
            </a:r>
          </a:p>
          <a:p>
            <a:pPr marL="216000" indent="-216000">
              <a:lnSpc>
                <a:spcPct val="100000"/>
              </a:lnSpc>
              <a:buNone/>
            </a:pPr>
            <a:r>
              <a:rPr lang="en-US" sz="2000" b="0" strike="noStrike" spc="-1">
                <a:latin typeface="Arial"/>
              </a:rPr>
              <a:t>mm2. Left main coronary artery revascularization was performed in 85.5% (71 of 83) of</a:t>
            </a:r>
          </a:p>
          <a:p>
            <a:pPr marL="216000" indent="-216000">
              <a:lnSpc>
                <a:spcPct val="100000"/>
              </a:lnSpc>
              <a:buNone/>
            </a:pPr>
            <a:r>
              <a:rPr lang="en-US" sz="2000" b="0" strike="noStrike" spc="-1">
                <a:latin typeface="Arial"/>
              </a:rPr>
              <a:t>patients with an MLA 7.5 mm2 and deferred in 86.9% (114 of 131) of patients with an</a:t>
            </a:r>
          </a:p>
          <a:p>
            <a:pPr marL="216000" indent="-216000">
              <a:lnSpc>
                <a:spcPct val="100000"/>
              </a:lnSpc>
              <a:buNone/>
            </a:pPr>
            <a:r>
              <a:rPr lang="en-US" sz="2000" b="0" strike="noStrike" spc="-1">
                <a:latin typeface="Arial"/>
              </a:rPr>
              <a:t>MLA 7.5 mm2. Long-term follow-up (mean 3.3  2.0 years) showed no significant</a:t>
            </a:r>
          </a:p>
          <a:p>
            <a:pPr marL="216000" indent="-216000">
              <a:lnSpc>
                <a:spcPct val="100000"/>
              </a:lnSpc>
              <a:buNone/>
            </a:pPr>
            <a:r>
              <a:rPr lang="en-US" sz="2000" b="0" strike="noStrike" spc="-1">
                <a:latin typeface="Arial"/>
              </a:rPr>
              <a:t>difference in major adverse cardiac events (target vessel revascularization, acute myocardial</a:t>
            </a:r>
          </a:p>
          <a:p>
            <a:pPr marL="216000" indent="-216000">
              <a:lnSpc>
                <a:spcPct val="100000"/>
              </a:lnSpc>
              <a:buNone/>
            </a:pPr>
            <a:r>
              <a:rPr lang="en-US" sz="2000" b="0" strike="noStrike" spc="-1">
                <a:latin typeface="Arial"/>
              </a:rPr>
              <a:t>infarction, and death) between patients with an MLA 7.5 mm2 who underwent revascularization</a:t>
            </a:r>
          </a:p>
          <a:p>
            <a:pPr marL="216000" indent="-216000">
              <a:lnSpc>
                <a:spcPct val="100000"/>
              </a:lnSpc>
              <a:buNone/>
            </a:pPr>
            <a:r>
              <a:rPr lang="en-US" sz="2000" b="0" strike="noStrike" spc="-1">
                <a:latin typeface="Arial"/>
              </a:rPr>
              <a:t>and those with an MLA 7.5 mm2 deferred for revascularization (p  0.28). Based</a:t>
            </a:r>
          </a:p>
          <a:p>
            <a:pPr marL="216000" indent="-216000">
              <a:lnSpc>
                <a:spcPct val="100000"/>
              </a:lnSpc>
              <a:buNone/>
            </a:pPr>
            <a:r>
              <a:rPr lang="en-US" sz="2000" b="0" strike="noStrike" spc="-1">
                <a:latin typeface="Arial"/>
              </a:rPr>
              <a:t>on outcome, the best cut-off MLA by receiver operating characteristic was 9.6 mm2.</a:t>
            </a:r>
          </a:p>
          <a:p>
            <a:pPr marL="216000" indent="-216000">
              <a:lnSpc>
                <a:spcPct val="100000"/>
              </a:lnSpc>
              <a:buNone/>
            </a:pPr>
            <a:r>
              <a:rPr lang="en-US" sz="2000" b="0" strike="noStrike" spc="-1">
                <a:latin typeface="Arial"/>
              </a:rPr>
              <a:t>Multivariate predictors of cardiac events were age, smoking, and number of non-LMCA</a:t>
            </a:r>
          </a:p>
          <a:p>
            <a:pPr marL="216000" indent="-216000">
              <a:lnSpc>
                <a:spcPct val="100000"/>
              </a:lnSpc>
              <a:buNone/>
            </a:pPr>
            <a:r>
              <a:rPr lang="en-US" sz="2000" b="0" strike="noStrike" spc="-1">
                <a:latin typeface="Arial"/>
              </a:rPr>
              <a:t>vessels diseased.</a:t>
            </a:r>
          </a:p>
        </p:txBody>
      </p:sp>
      <p:sp>
        <p:nvSpPr>
          <p:cNvPr id="372" name="PlaceHolder 3"/>
          <p:cNvSpPr>
            <a:spLocks noGrp="1"/>
          </p:cNvSpPr>
          <p:nvPr>
            <p:ph type="sldNum" idx="16"/>
          </p:nvPr>
        </p:nvSpPr>
        <p:spPr>
          <a:xfrm>
            <a:off x="3884760" y="8685360"/>
            <a:ext cx="2971440" cy="456840"/>
          </a:xfrm>
          <a:prstGeom prst="rect">
            <a:avLst/>
          </a:prstGeom>
          <a:noFill/>
          <a:ln w="0">
            <a:noFill/>
          </a:ln>
        </p:spPr>
        <p:txBody>
          <a:bodyPr anchor="b">
            <a:noAutofit/>
          </a:bodyPr>
          <a:lstStyle>
            <a:lvl1pPr algn="r">
              <a:lnSpc>
                <a:spcPct val="100000"/>
              </a:lnSpc>
              <a:buNone/>
              <a:defRPr lang="en-US" sz="1200" b="0" strike="noStrike" spc="-1">
                <a:solidFill>
                  <a:srgbClr val="000000"/>
                </a:solidFill>
                <a:latin typeface="+mn-lt"/>
                <a:ea typeface="+mn-ea"/>
              </a:defRPr>
            </a:lvl1pPr>
          </a:lstStyle>
          <a:p>
            <a:pPr algn="r">
              <a:lnSpc>
                <a:spcPct val="100000"/>
              </a:lnSpc>
              <a:buNone/>
            </a:pPr>
            <a:fld id="{351812D3-F42B-4840-AB4C-9B121F285B6A}" type="slidenum">
              <a:rPr lang="en-US" sz="1200" b="0" strike="noStrike" spc="-1">
                <a:solidFill>
                  <a:srgbClr val="000000"/>
                </a:solidFill>
                <a:latin typeface="+mn-lt"/>
                <a:ea typeface="+mn-ea"/>
              </a:rPr>
              <a:t>58</a:t>
            </a:fld>
            <a:endParaRPr lang="en-US" sz="1200" b="0" strike="noStrike" spc="-1">
              <a:latin typeface="Times New Roman"/>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 name="Rectangle 2"/>
          <p:cNvSpPr/>
          <p:nvPr/>
        </p:nvSpPr>
        <p:spPr>
          <a:xfrm>
            <a:off x="3886920" y="0"/>
            <a:ext cx="2970720" cy="456120"/>
          </a:xfrm>
          <a:prstGeom prst="rect">
            <a:avLst/>
          </a:prstGeom>
          <a:noFill/>
          <a:ln w="12700">
            <a:noFill/>
          </a:ln>
        </p:spPr>
        <p:style>
          <a:lnRef idx="0">
            <a:scrgbClr r="0" g="0" b="0"/>
          </a:lnRef>
          <a:fillRef idx="0">
            <a:scrgbClr r="0" g="0" b="0"/>
          </a:fillRef>
          <a:effectRef idx="0">
            <a:scrgbClr r="0" g="0" b="0"/>
          </a:effectRef>
          <a:fontRef idx="minor"/>
        </p:style>
      </p:sp>
      <p:sp>
        <p:nvSpPr>
          <p:cNvPr id="374" name="Rectangle 3"/>
          <p:cNvSpPr/>
          <p:nvPr/>
        </p:nvSpPr>
        <p:spPr>
          <a:xfrm>
            <a:off x="3886920" y="8687520"/>
            <a:ext cx="2970720" cy="456120"/>
          </a:xfrm>
          <a:prstGeom prst="rect">
            <a:avLst/>
          </a:prstGeom>
          <a:noFill/>
          <a:ln w="12700">
            <a:noFill/>
          </a:ln>
        </p:spPr>
        <p:style>
          <a:lnRef idx="0">
            <a:scrgbClr r="0" g="0" b="0"/>
          </a:lnRef>
          <a:fillRef idx="0">
            <a:scrgbClr r="0" g="0" b="0"/>
          </a:fillRef>
          <a:effectRef idx="0">
            <a:scrgbClr r="0" g="0" b="0"/>
          </a:effectRef>
          <a:fontRef idx="minor"/>
        </p:style>
      </p:sp>
      <p:sp>
        <p:nvSpPr>
          <p:cNvPr id="375" name="Rectangle 4"/>
          <p:cNvSpPr/>
          <p:nvPr/>
        </p:nvSpPr>
        <p:spPr>
          <a:xfrm>
            <a:off x="0" y="8687520"/>
            <a:ext cx="2970720" cy="456120"/>
          </a:xfrm>
          <a:prstGeom prst="rect">
            <a:avLst/>
          </a:prstGeom>
          <a:noFill/>
          <a:ln w="12700">
            <a:noFill/>
          </a:ln>
        </p:spPr>
        <p:style>
          <a:lnRef idx="0">
            <a:scrgbClr r="0" g="0" b="0"/>
          </a:lnRef>
          <a:fillRef idx="0">
            <a:scrgbClr r="0" g="0" b="0"/>
          </a:fillRef>
          <a:effectRef idx="0">
            <a:scrgbClr r="0" g="0" b="0"/>
          </a:effectRef>
          <a:fontRef idx="minor"/>
        </p:style>
      </p:sp>
      <p:sp>
        <p:nvSpPr>
          <p:cNvPr id="376" name="Rectangle 5"/>
          <p:cNvSpPr/>
          <p:nvPr/>
        </p:nvSpPr>
        <p:spPr>
          <a:xfrm>
            <a:off x="0" y="0"/>
            <a:ext cx="2970720" cy="456120"/>
          </a:xfrm>
          <a:prstGeom prst="rect">
            <a:avLst/>
          </a:prstGeom>
          <a:noFill/>
          <a:ln w="12700">
            <a:noFill/>
          </a:ln>
        </p:spPr>
        <p:style>
          <a:lnRef idx="0">
            <a:scrgbClr r="0" g="0" b="0"/>
          </a:lnRef>
          <a:fillRef idx="0">
            <a:scrgbClr r="0" g="0" b="0"/>
          </a:fillRef>
          <a:effectRef idx="0">
            <a:scrgbClr r="0" g="0" b="0"/>
          </a:effectRef>
          <a:fontRef idx="minor"/>
        </p:style>
      </p:sp>
      <p:sp>
        <p:nvSpPr>
          <p:cNvPr id="377" name="PlaceHolder 1"/>
          <p:cNvSpPr>
            <a:spLocks noGrp="1" noRot="1" noChangeAspect="1"/>
          </p:cNvSpPr>
          <p:nvPr>
            <p:ph type="sldImg"/>
          </p:nvPr>
        </p:nvSpPr>
        <p:spPr>
          <a:xfrm>
            <a:off x="381000" y="685800"/>
            <a:ext cx="6096000" cy="3429000"/>
          </a:xfrm>
          <a:prstGeom prst="rect">
            <a:avLst/>
          </a:prstGeom>
          <a:ln w="0">
            <a:noFill/>
          </a:ln>
        </p:spPr>
      </p:sp>
      <p:sp>
        <p:nvSpPr>
          <p:cNvPr id="378" name="PlaceHolder 2"/>
          <p:cNvSpPr>
            <a:spLocks noGrp="1"/>
          </p:cNvSpPr>
          <p:nvPr>
            <p:ph type="body"/>
          </p:nvPr>
        </p:nvSpPr>
        <p:spPr>
          <a:xfrm>
            <a:off x="914040" y="4342320"/>
            <a:ext cx="5029200" cy="4116600"/>
          </a:xfrm>
          <a:prstGeom prst="rect">
            <a:avLst/>
          </a:prstGeom>
          <a:noFill/>
          <a:ln w="0">
            <a:noFill/>
          </a:ln>
        </p:spPr>
        <p:txBody>
          <a:bodyPr anchor="t">
            <a:noAutofit/>
          </a:bodyPr>
          <a:lstStyle/>
          <a:p>
            <a:endParaRPr lang="en-US" sz="2000" b="0" strike="noStrike" spc="-1">
              <a:latin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F1D35D-1092-216C-9FBD-149463094CA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5BDD1AFA-693A-624D-CA7C-CC9368700A4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6B8D6DEC-0E1A-E778-5177-20183F522324}"/>
              </a:ext>
            </a:extLst>
          </p:cNvPr>
          <p:cNvSpPr>
            <a:spLocks noGrp="1"/>
          </p:cNvSpPr>
          <p:nvPr>
            <p:ph type="dt" sz="half" idx="10"/>
          </p:nvPr>
        </p:nvSpPr>
        <p:spPr/>
        <p:txBody>
          <a:bodyPr/>
          <a:lstStyle/>
          <a:p>
            <a:fld id="{059DC7DF-8EDA-4839-9A07-764DD86BC275}" type="datetimeFigureOut">
              <a:rPr lang="en-IN" smtClean="0"/>
              <a:t>03-01-2023</a:t>
            </a:fld>
            <a:endParaRPr lang="en-IN"/>
          </a:p>
        </p:txBody>
      </p:sp>
      <p:sp>
        <p:nvSpPr>
          <p:cNvPr id="5" name="Footer Placeholder 4">
            <a:extLst>
              <a:ext uri="{FF2B5EF4-FFF2-40B4-BE49-F238E27FC236}">
                <a16:creationId xmlns:a16="http://schemas.microsoft.com/office/drawing/2014/main" id="{45E553CB-981C-912E-051F-090B31BE76A5}"/>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653243C-6D91-B410-DBF0-BD3C04301ECE}"/>
              </a:ext>
            </a:extLst>
          </p:cNvPr>
          <p:cNvSpPr>
            <a:spLocks noGrp="1"/>
          </p:cNvSpPr>
          <p:nvPr>
            <p:ph type="sldNum" sz="quarter" idx="12"/>
          </p:nvPr>
        </p:nvSpPr>
        <p:spPr/>
        <p:txBody>
          <a:bodyPr/>
          <a:lstStyle/>
          <a:p>
            <a:fld id="{D9085384-CCC0-493B-8460-27BA60246020}" type="slidenum">
              <a:rPr lang="en-IN" smtClean="0"/>
              <a:t>‹#›</a:t>
            </a:fld>
            <a:endParaRPr lang="en-IN"/>
          </a:p>
        </p:txBody>
      </p:sp>
    </p:spTree>
    <p:extLst>
      <p:ext uri="{BB962C8B-B14F-4D97-AF65-F5344CB8AC3E}">
        <p14:creationId xmlns:p14="http://schemas.microsoft.com/office/powerpoint/2010/main" val="30905349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CC7EE9-F9B5-3D7E-F6EB-83E2609457B6}"/>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F4613912-A115-5A9C-5EB9-A001E9BF161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C30F61B3-9EAB-B6A3-F91E-7CEC6F24C902}"/>
              </a:ext>
            </a:extLst>
          </p:cNvPr>
          <p:cNvSpPr>
            <a:spLocks noGrp="1"/>
          </p:cNvSpPr>
          <p:nvPr>
            <p:ph type="dt" sz="half" idx="10"/>
          </p:nvPr>
        </p:nvSpPr>
        <p:spPr/>
        <p:txBody>
          <a:bodyPr/>
          <a:lstStyle/>
          <a:p>
            <a:fld id="{059DC7DF-8EDA-4839-9A07-764DD86BC275}" type="datetimeFigureOut">
              <a:rPr lang="en-IN" smtClean="0"/>
              <a:t>03-01-2023</a:t>
            </a:fld>
            <a:endParaRPr lang="en-IN"/>
          </a:p>
        </p:txBody>
      </p:sp>
      <p:sp>
        <p:nvSpPr>
          <p:cNvPr id="5" name="Footer Placeholder 4">
            <a:extLst>
              <a:ext uri="{FF2B5EF4-FFF2-40B4-BE49-F238E27FC236}">
                <a16:creationId xmlns:a16="http://schemas.microsoft.com/office/drawing/2014/main" id="{6DA9145E-81B4-8167-713F-4A5BE79F682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508F877-407B-20F5-DA6A-9B43830F83D9}"/>
              </a:ext>
            </a:extLst>
          </p:cNvPr>
          <p:cNvSpPr>
            <a:spLocks noGrp="1"/>
          </p:cNvSpPr>
          <p:nvPr>
            <p:ph type="sldNum" sz="quarter" idx="12"/>
          </p:nvPr>
        </p:nvSpPr>
        <p:spPr/>
        <p:txBody>
          <a:bodyPr/>
          <a:lstStyle/>
          <a:p>
            <a:fld id="{D9085384-CCC0-493B-8460-27BA60246020}" type="slidenum">
              <a:rPr lang="en-IN" smtClean="0"/>
              <a:t>‹#›</a:t>
            </a:fld>
            <a:endParaRPr lang="en-IN"/>
          </a:p>
        </p:txBody>
      </p:sp>
    </p:spTree>
    <p:extLst>
      <p:ext uri="{BB962C8B-B14F-4D97-AF65-F5344CB8AC3E}">
        <p14:creationId xmlns:p14="http://schemas.microsoft.com/office/powerpoint/2010/main" val="34551655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6EE88C7-4A33-07FE-4370-8A7145A89D0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156536-3D5B-93BE-3558-FC361A6D653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82F0A0C9-4EC4-B4BA-C340-1EC0A434CE59}"/>
              </a:ext>
            </a:extLst>
          </p:cNvPr>
          <p:cNvSpPr>
            <a:spLocks noGrp="1"/>
          </p:cNvSpPr>
          <p:nvPr>
            <p:ph type="dt" sz="half" idx="10"/>
          </p:nvPr>
        </p:nvSpPr>
        <p:spPr/>
        <p:txBody>
          <a:bodyPr/>
          <a:lstStyle/>
          <a:p>
            <a:fld id="{059DC7DF-8EDA-4839-9A07-764DD86BC275}" type="datetimeFigureOut">
              <a:rPr lang="en-IN" smtClean="0"/>
              <a:t>03-01-2023</a:t>
            </a:fld>
            <a:endParaRPr lang="en-IN"/>
          </a:p>
        </p:txBody>
      </p:sp>
      <p:sp>
        <p:nvSpPr>
          <p:cNvPr id="5" name="Footer Placeholder 4">
            <a:extLst>
              <a:ext uri="{FF2B5EF4-FFF2-40B4-BE49-F238E27FC236}">
                <a16:creationId xmlns:a16="http://schemas.microsoft.com/office/drawing/2014/main" id="{60E39FEB-99AC-DF2A-1463-79A1465ED47D}"/>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D9E9D62E-9B16-FAA8-BD6F-C063D5582418}"/>
              </a:ext>
            </a:extLst>
          </p:cNvPr>
          <p:cNvSpPr>
            <a:spLocks noGrp="1"/>
          </p:cNvSpPr>
          <p:nvPr>
            <p:ph type="sldNum" sz="quarter" idx="12"/>
          </p:nvPr>
        </p:nvSpPr>
        <p:spPr/>
        <p:txBody>
          <a:bodyPr/>
          <a:lstStyle/>
          <a:p>
            <a:fld id="{D9085384-CCC0-493B-8460-27BA60246020}" type="slidenum">
              <a:rPr lang="en-IN" smtClean="0"/>
              <a:t>‹#›</a:t>
            </a:fld>
            <a:endParaRPr lang="en-IN"/>
          </a:p>
        </p:txBody>
      </p:sp>
    </p:spTree>
    <p:extLst>
      <p:ext uri="{BB962C8B-B14F-4D97-AF65-F5344CB8AC3E}">
        <p14:creationId xmlns:p14="http://schemas.microsoft.com/office/powerpoint/2010/main" val="33779331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914400" y="2130480"/>
            <a:ext cx="10362720" cy="1469520"/>
          </a:xfrm>
          <a:prstGeom prst="rect">
            <a:avLst/>
          </a:prstGeom>
          <a:noFill/>
          <a:ln w="0">
            <a:noFill/>
          </a:ln>
        </p:spPr>
        <p:txBody>
          <a:bodyPr lIns="0" tIns="0" rIns="0" bIns="0" anchor="ctr">
            <a:noAutofit/>
          </a:bodyPr>
          <a:lstStyle/>
          <a:p>
            <a:endParaRPr lang="en-US" sz="1800" b="0" strike="noStrike" spc="-1">
              <a:solidFill>
                <a:srgbClr val="FFFFFF"/>
              </a:solidFill>
              <a:latin typeface="Arial"/>
            </a:endParaRPr>
          </a:p>
        </p:txBody>
      </p:sp>
      <p:sp>
        <p:nvSpPr>
          <p:cNvPr id="3" name="PlaceHolder 2"/>
          <p:cNvSpPr>
            <a:spLocks noGrp="1"/>
          </p:cNvSpPr>
          <p:nvPr>
            <p:ph type="subTitle"/>
          </p:nvPr>
        </p:nvSpPr>
        <p:spPr>
          <a:xfrm>
            <a:off x="609600" y="1604520"/>
            <a:ext cx="10972320" cy="3977280"/>
          </a:xfrm>
          <a:prstGeom prst="rect">
            <a:avLst/>
          </a:prstGeom>
          <a:noFill/>
          <a:ln w="0">
            <a:noFill/>
          </a:ln>
        </p:spPr>
        <p:txBody>
          <a:bodyPr lIns="0" tIns="0" rIns="0" bIns="0" anchor="ctr">
            <a:noAutofit/>
          </a:bodyPr>
          <a:lstStyle/>
          <a:p>
            <a:pPr algn="ctr">
              <a:buNone/>
            </a:pPr>
            <a:endParaRPr lang="en-US" sz="3200" b="0" strike="noStrike" spc="-1">
              <a:latin typeface="Arial"/>
            </a:endParaRPr>
          </a:p>
        </p:txBody>
      </p:sp>
    </p:spTree>
    <p:extLst>
      <p:ext uri="{BB962C8B-B14F-4D97-AF65-F5344CB8AC3E}">
        <p14:creationId xmlns:p14="http://schemas.microsoft.com/office/powerpoint/2010/main" val="14685036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80C109-8A6B-E688-9B89-17A69520F3C7}"/>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2CD1983F-08B9-5DF7-0161-D084D2CDB3E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DF8A2D2E-434E-FC18-DDE4-96A9A61AE45A}"/>
              </a:ext>
            </a:extLst>
          </p:cNvPr>
          <p:cNvSpPr>
            <a:spLocks noGrp="1"/>
          </p:cNvSpPr>
          <p:nvPr>
            <p:ph type="dt" sz="half" idx="10"/>
          </p:nvPr>
        </p:nvSpPr>
        <p:spPr/>
        <p:txBody>
          <a:bodyPr/>
          <a:lstStyle/>
          <a:p>
            <a:fld id="{059DC7DF-8EDA-4839-9A07-764DD86BC275}" type="datetimeFigureOut">
              <a:rPr lang="en-IN" smtClean="0"/>
              <a:t>03-01-2023</a:t>
            </a:fld>
            <a:endParaRPr lang="en-IN"/>
          </a:p>
        </p:txBody>
      </p:sp>
      <p:sp>
        <p:nvSpPr>
          <p:cNvPr id="5" name="Footer Placeholder 4">
            <a:extLst>
              <a:ext uri="{FF2B5EF4-FFF2-40B4-BE49-F238E27FC236}">
                <a16:creationId xmlns:a16="http://schemas.microsoft.com/office/drawing/2014/main" id="{E3F6C9C5-4799-939E-891C-EB35E9821652}"/>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28FEB9AC-EE1F-307F-D66E-4679AA04B084}"/>
              </a:ext>
            </a:extLst>
          </p:cNvPr>
          <p:cNvSpPr>
            <a:spLocks noGrp="1"/>
          </p:cNvSpPr>
          <p:nvPr>
            <p:ph type="sldNum" sz="quarter" idx="12"/>
          </p:nvPr>
        </p:nvSpPr>
        <p:spPr/>
        <p:txBody>
          <a:bodyPr/>
          <a:lstStyle/>
          <a:p>
            <a:fld id="{D9085384-CCC0-493B-8460-27BA60246020}" type="slidenum">
              <a:rPr lang="en-IN" smtClean="0"/>
              <a:t>‹#›</a:t>
            </a:fld>
            <a:endParaRPr lang="en-IN"/>
          </a:p>
        </p:txBody>
      </p:sp>
    </p:spTree>
    <p:extLst>
      <p:ext uri="{BB962C8B-B14F-4D97-AF65-F5344CB8AC3E}">
        <p14:creationId xmlns:p14="http://schemas.microsoft.com/office/powerpoint/2010/main" val="26188627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372AF-2DF2-108A-A17F-FB059964FF4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49B3145F-6D1F-2C84-A152-1697E7C8059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D4A634A-9A94-B172-BC29-DE7060429C8C}"/>
              </a:ext>
            </a:extLst>
          </p:cNvPr>
          <p:cNvSpPr>
            <a:spLocks noGrp="1"/>
          </p:cNvSpPr>
          <p:nvPr>
            <p:ph type="dt" sz="half" idx="10"/>
          </p:nvPr>
        </p:nvSpPr>
        <p:spPr/>
        <p:txBody>
          <a:bodyPr/>
          <a:lstStyle/>
          <a:p>
            <a:fld id="{059DC7DF-8EDA-4839-9A07-764DD86BC275}" type="datetimeFigureOut">
              <a:rPr lang="en-IN" smtClean="0"/>
              <a:t>03-01-2023</a:t>
            </a:fld>
            <a:endParaRPr lang="en-IN"/>
          </a:p>
        </p:txBody>
      </p:sp>
      <p:sp>
        <p:nvSpPr>
          <p:cNvPr id="5" name="Footer Placeholder 4">
            <a:extLst>
              <a:ext uri="{FF2B5EF4-FFF2-40B4-BE49-F238E27FC236}">
                <a16:creationId xmlns:a16="http://schemas.microsoft.com/office/drawing/2014/main" id="{19F743C0-AE65-F3A4-D842-BC9E46D4433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7D99B943-94E7-8BFF-F141-735D1DD7B509}"/>
              </a:ext>
            </a:extLst>
          </p:cNvPr>
          <p:cNvSpPr>
            <a:spLocks noGrp="1"/>
          </p:cNvSpPr>
          <p:nvPr>
            <p:ph type="sldNum" sz="quarter" idx="12"/>
          </p:nvPr>
        </p:nvSpPr>
        <p:spPr/>
        <p:txBody>
          <a:bodyPr/>
          <a:lstStyle/>
          <a:p>
            <a:fld id="{D9085384-CCC0-493B-8460-27BA60246020}" type="slidenum">
              <a:rPr lang="en-IN" smtClean="0"/>
              <a:t>‹#›</a:t>
            </a:fld>
            <a:endParaRPr lang="en-IN"/>
          </a:p>
        </p:txBody>
      </p:sp>
    </p:spTree>
    <p:extLst>
      <p:ext uri="{BB962C8B-B14F-4D97-AF65-F5344CB8AC3E}">
        <p14:creationId xmlns:p14="http://schemas.microsoft.com/office/powerpoint/2010/main" val="1056471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AD0542-AE46-212F-DD1F-222FFB2BB980}"/>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F31A37E1-688D-C3F6-318E-6D1F4E17EB0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B0ECFD2A-5E50-F4CA-057E-EB633009F25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BCC63BCD-1C13-D519-7EDF-29B3BC7FEF1C}"/>
              </a:ext>
            </a:extLst>
          </p:cNvPr>
          <p:cNvSpPr>
            <a:spLocks noGrp="1"/>
          </p:cNvSpPr>
          <p:nvPr>
            <p:ph type="dt" sz="half" idx="10"/>
          </p:nvPr>
        </p:nvSpPr>
        <p:spPr/>
        <p:txBody>
          <a:bodyPr/>
          <a:lstStyle/>
          <a:p>
            <a:fld id="{059DC7DF-8EDA-4839-9A07-764DD86BC275}" type="datetimeFigureOut">
              <a:rPr lang="en-IN" smtClean="0"/>
              <a:t>03-01-2023</a:t>
            </a:fld>
            <a:endParaRPr lang="en-IN"/>
          </a:p>
        </p:txBody>
      </p:sp>
      <p:sp>
        <p:nvSpPr>
          <p:cNvPr id="6" name="Footer Placeholder 5">
            <a:extLst>
              <a:ext uri="{FF2B5EF4-FFF2-40B4-BE49-F238E27FC236}">
                <a16:creationId xmlns:a16="http://schemas.microsoft.com/office/drawing/2014/main" id="{DEC26183-5417-DD0A-25AE-A992C9CF277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BBF86B5E-48A5-47CB-0917-D54CF81F190B}"/>
              </a:ext>
            </a:extLst>
          </p:cNvPr>
          <p:cNvSpPr>
            <a:spLocks noGrp="1"/>
          </p:cNvSpPr>
          <p:nvPr>
            <p:ph type="sldNum" sz="quarter" idx="12"/>
          </p:nvPr>
        </p:nvSpPr>
        <p:spPr/>
        <p:txBody>
          <a:bodyPr/>
          <a:lstStyle/>
          <a:p>
            <a:fld id="{D9085384-CCC0-493B-8460-27BA60246020}" type="slidenum">
              <a:rPr lang="en-IN" smtClean="0"/>
              <a:t>‹#›</a:t>
            </a:fld>
            <a:endParaRPr lang="en-IN"/>
          </a:p>
        </p:txBody>
      </p:sp>
    </p:spTree>
    <p:extLst>
      <p:ext uri="{BB962C8B-B14F-4D97-AF65-F5344CB8AC3E}">
        <p14:creationId xmlns:p14="http://schemas.microsoft.com/office/powerpoint/2010/main" val="15363561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E62856-8697-79E5-949E-E3E018414CF5}"/>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B2ADB31-06E2-DEE9-AD7A-6A9CB36E37B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C199632-1034-A4E5-E992-49863CB0594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1396CCD6-4FEE-C928-7B1C-9C998460C65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C45E2A8-3C13-E828-AB7A-D6F8CEBCF8D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9F6FAE21-EB9C-2FB5-9611-98702771230E}"/>
              </a:ext>
            </a:extLst>
          </p:cNvPr>
          <p:cNvSpPr>
            <a:spLocks noGrp="1"/>
          </p:cNvSpPr>
          <p:nvPr>
            <p:ph type="dt" sz="half" idx="10"/>
          </p:nvPr>
        </p:nvSpPr>
        <p:spPr/>
        <p:txBody>
          <a:bodyPr/>
          <a:lstStyle/>
          <a:p>
            <a:fld id="{059DC7DF-8EDA-4839-9A07-764DD86BC275}" type="datetimeFigureOut">
              <a:rPr lang="en-IN" smtClean="0"/>
              <a:t>03-01-2023</a:t>
            </a:fld>
            <a:endParaRPr lang="en-IN"/>
          </a:p>
        </p:txBody>
      </p:sp>
      <p:sp>
        <p:nvSpPr>
          <p:cNvPr id="8" name="Footer Placeholder 7">
            <a:extLst>
              <a:ext uri="{FF2B5EF4-FFF2-40B4-BE49-F238E27FC236}">
                <a16:creationId xmlns:a16="http://schemas.microsoft.com/office/drawing/2014/main" id="{F0D6DB67-6C06-FA01-44C0-0F957BC16D48}"/>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F02821A-B094-A772-0CF0-C9811A286F13}"/>
              </a:ext>
            </a:extLst>
          </p:cNvPr>
          <p:cNvSpPr>
            <a:spLocks noGrp="1"/>
          </p:cNvSpPr>
          <p:nvPr>
            <p:ph type="sldNum" sz="quarter" idx="12"/>
          </p:nvPr>
        </p:nvSpPr>
        <p:spPr/>
        <p:txBody>
          <a:bodyPr/>
          <a:lstStyle/>
          <a:p>
            <a:fld id="{D9085384-CCC0-493B-8460-27BA60246020}" type="slidenum">
              <a:rPr lang="en-IN" smtClean="0"/>
              <a:t>‹#›</a:t>
            </a:fld>
            <a:endParaRPr lang="en-IN"/>
          </a:p>
        </p:txBody>
      </p:sp>
    </p:spTree>
    <p:extLst>
      <p:ext uri="{BB962C8B-B14F-4D97-AF65-F5344CB8AC3E}">
        <p14:creationId xmlns:p14="http://schemas.microsoft.com/office/powerpoint/2010/main" val="16172012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9FBAA2-1597-E4F8-A918-AF069C51D6DD}"/>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910943F5-3DE1-91DB-113B-CFB099F89663}"/>
              </a:ext>
            </a:extLst>
          </p:cNvPr>
          <p:cNvSpPr>
            <a:spLocks noGrp="1"/>
          </p:cNvSpPr>
          <p:nvPr>
            <p:ph type="dt" sz="half" idx="10"/>
          </p:nvPr>
        </p:nvSpPr>
        <p:spPr/>
        <p:txBody>
          <a:bodyPr/>
          <a:lstStyle/>
          <a:p>
            <a:fld id="{059DC7DF-8EDA-4839-9A07-764DD86BC275}" type="datetimeFigureOut">
              <a:rPr lang="en-IN" smtClean="0"/>
              <a:t>03-01-2023</a:t>
            </a:fld>
            <a:endParaRPr lang="en-IN"/>
          </a:p>
        </p:txBody>
      </p:sp>
      <p:sp>
        <p:nvSpPr>
          <p:cNvPr id="4" name="Footer Placeholder 3">
            <a:extLst>
              <a:ext uri="{FF2B5EF4-FFF2-40B4-BE49-F238E27FC236}">
                <a16:creationId xmlns:a16="http://schemas.microsoft.com/office/drawing/2014/main" id="{1378D625-3471-8E77-76CF-FDD082955626}"/>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08D8E7AB-27C7-8B56-4FD2-DB24154DFACB}"/>
              </a:ext>
            </a:extLst>
          </p:cNvPr>
          <p:cNvSpPr>
            <a:spLocks noGrp="1"/>
          </p:cNvSpPr>
          <p:nvPr>
            <p:ph type="sldNum" sz="quarter" idx="12"/>
          </p:nvPr>
        </p:nvSpPr>
        <p:spPr/>
        <p:txBody>
          <a:bodyPr/>
          <a:lstStyle/>
          <a:p>
            <a:fld id="{D9085384-CCC0-493B-8460-27BA60246020}" type="slidenum">
              <a:rPr lang="en-IN" smtClean="0"/>
              <a:t>‹#›</a:t>
            </a:fld>
            <a:endParaRPr lang="en-IN"/>
          </a:p>
        </p:txBody>
      </p:sp>
    </p:spTree>
    <p:extLst>
      <p:ext uri="{BB962C8B-B14F-4D97-AF65-F5344CB8AC3E}">
        <p14:creationId xmlns:p14="http://schemas.microsoft.com/office/powerpoint/2010/main" val="28594292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0063947-A543-5F1C-00BD-41077A373731}"/>
              </a:ext>
            </a:extLst>
          </p:cNvPr>
          <p:cNvSpPr>
            <a:spLocks noGrp="1"/>
          </p:cNvSpPr>
          <p:nvPr>
            <p:ph type="dt" sz="half" idx="10"/>
          </p:nvPr>
        </p:nvSpPr>
        <p:spPr/>
        <p:txBody>
          <a:bodyPr/>
          <a:lstStyle/>
          <a:p>
            <a:fld id="{059DC7DF-8EDA-4839-9A07-764DD86BC275}" type="datetimeFigureOut">
              <a:rPr lang="en-IN" smtClean="0"/>
              <a:t>03-01-2023</a:t>
            </a:fld>
            <a:endParaRPr lang="en-IN"/>
          </a:p>
        </p:txBody>
      </p:sp>
      <p:sp>
        <p:nvSpPr>
          <p:cNvPr id="3" name="Footer Placeholder 2">
            <a:extLst>
              <a:ext uri="{FF2B5EF4-FFF2-40B4-BE49-F238E27FC236}">
                <a16:creationId xmlns:a16="http://schemas.microsoft.com/office/drawing/2014/main" id="{FC8B7232-7FE7-F073-CA47-49E95EAA7E5E}"/>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3DD9B46D-7E22-C4D6-60B1-40B054E6D0FE}"/>
              </a:ext>
            </a:extLst>
          </p:cNvPr>
          <p:cNvSpPr>
            <a:spLocks noGrp="1"/>
          </p:cNvSpPr>
          <p:nvPr>
            <p:ph type="sldNum" sz="quarter" idx="12"/>
          </p:nvPr>
        </p:nvSpPr>
        <p:spPr/>
        <p:txBody>
          <a:bodyPr/>
          <a:lstStyle/>
          <a:p>
            <a:fld id="{D9085384-CCC0-493B-8460-27BA60246020}" type="slidenum">
              <a:rPr lang="en-IN" smtClean="0"/>
              <a:t>‹#›</a:t>
            </a:fld>
            <a:endParaRPr lang="en-IN"/>
          </a:p>
        </p:txBody>
      </p:sp>
    </p:spTree>
    <p:extLst>
      <p:ext uri="{BB962C8B-B14F-4D97-AF65-F5344CB8AC3E}">
        <p14:creationId xmlns:p14="http://schemas.microsoft.com/office/powerpoint/2010/main" val="26210724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6743AE-74F3-2A6E-B3F0-26295F3A507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E65CEB0A-93BB-0772-46FA-EE531601FB9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68155E83-9476-2F43-FD14-F49E9E0D98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973889B-0092-8076-3D94-B60B9A4542A2}"/>
              </a:ext>
            </a:extLst>
          </p:cNvPr>
          <p:cNvSpPr>
            <a:spLocks noGrp="1"/>
          </p:cNvSpPr>
          <p:nvPr>
            <p:ph type="dt" sz="half" idx="10"/>
          </p:nvPr>
        </p:nvSpPr>
        <p:spPr/>
        <p:txBody>
          <a:bodyPr/>
          <a:lstStyle/>
          <a:p>
            <a:fld id="{059DC7DF-8EDA-4839-9A07-764DD86BC275}" type="datetimeFigureOut">
              <a:rPr lang="en-IN" smtClean="0"/>
              <a:t>03-01-2023</a:t>
            </a:fld>
            <a:endParaRPr lang="en-IN"/>
          </a:p>
        </p:txBody>
      </p:sp>
      <p:sp>
        <p:nvSpPr>
          <p:cNvPr id="6" name="Footer Placeholder 5">
            <a:extLst>
              <a:ext uri="{FF2B5EF4-FFF2-40B4-BE49-F238E27FC236}">
                <a16:creationId xmlns:a16="http://schemas.microsoft.com/office/drawing/2014/main" id="{6392BC0D-B1C1-ECB4-20B6-0ECE604580D4}"/>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24460CEC-23D4-7F82-0648-9064FD3DE44C}"/>
              </a:ext>
            </a:extLst>
          </p:cNvPr>
          <p:cNvSpPr>
            <a:spLocks noGrp="1"/>
          </p:cNvSpPr>
          <p:nvPr>
            <p:ph type="sldNum" sz="quarter" idx="12"/>
          </p:nvPr>
        </p:nvSpPr>
        <p:spPr/>
        <p:txBody>
          <a:bodyPr/>
          <a:lstStyle/>
          <a:p>
            <a:fld id="{D9085384-CCC0-493B-8460-27BA60246020}" type="slidenum">
              <a:rPr lang="en-IN" smtClean="0"/>
              <a:t>‹#›</a:t>
            </a:fld>
            <a:endParaRPr lang="en-IN"/>
          </a:p>
        </p:txBody>
      </p:sp>
    </p:spTree>
    <p:extLst>
      <p:ext uri="{BB962C8B-B14F-4D97-AF65-F5344CB8AC3E}">
        <p14:creationId xmlns:p14="http://schemas.microsoft.com/office/powerpoint/2010/main" val="2155845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DBE4F4-2BB0-A34A-0A0B-A79D52AE212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87A797C4-2A06-C921-75D3-FEA06314E4C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26DD2624-B8E7-9F02-F4E4-93A7B187FA6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1BE2549-940E-3DF8-F8A8-69BE8F5F5B71}"/>
              </a:ext>
            </a:extLst>
          </p:cNvPr>
          <p:cNvSpPr>
            <a:spLocks noGrp="1"/>
          </p:cNvSpPr>
          <p:nvPr>
            <p:ph type="dt" sz="half" idx="10"/>
          </p:nvPr>
        </p:nvSpPr>
        <p:spPr/>
        <p:txBody>
          <a:bodyPr/>
          <a:lstStyle/>
          <a:p>
            <a:fld id="{059DC7DF-8EDA-4839-9A07-764DD86BC275}" type="datetimeFigureOut">
              <a:rPr lang="en-IN" smtClean="0"/>
              <a:t>03-01-2023</a:t>
            </a:fld>
            <a:endParaRPr lang="en-IN"/>
          </a:p>
        </p:txBody>
      </p:sp>
      <p:sp>
        <p:nvSpPr>
          <p:cNvPr id="6" name="Footer Placeholder 5">
            <a:extLst>
              <a:ext uri="{FF2B5EF4-FFF2-40B4-BE49-F238E27FC236}">
                <a16:creationId xmlns:a16="http://schemas.microsoft.com/office/drawing/2014/main" id="{CBE34533-3488-DF2C-4FD9-1BAFA550981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234CEE2F-E0CC-3F07-60E1-834D6367DB4E}"/>
              </a:ext>
            </a:extLst>
          </p:cNvPr>
          <p:cNvSpPr>
            <a:spLocks noGrp="1"/>
          </p:cNvSpPr>
          <p:nvPr>
            <p:ph type="sldNum" sz="quarter" idx="12"/>
          </p:nvPr>
        </p:nvSpPr>
        <p:spPr/>
        <p:txBody>
          <a:bodyPr/>
          <a:lstStyle/>
          <a:p>
            <a:fld id="{D9085384-CCC0-493B-8460-27BA60246020}" type="slidenum">
              <a:rPr lang="en-IN" smtClean="0"/>
              <a:t>‹#›</a:t>
            </a:fld>
            <a:endParaRPr lang="en-IN"/>
          </a:p>
        </p:txBody>
      </p:sp>
    </p:spTree>
    <p:extLst>
      <p:ext uri="{BB962C8B-B14F-4D97-AF65-F5344CB8AC3E}">
        <p14:creationId xmlns:p14="http://schemas.microsoft.com/office/powerpoint/2010/main" val="18854487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EB5148F-0F79-FC97-9AFB-9AE982D1CFB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8AD3881B-78F7-3E5B-7964-F968356BA16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278D2A76-4949-6BED-E105-9B3266FE711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59DC7DF-8EDA-4839-9A07-764DD86BC275}" type="datetimeFigureOut">
              <a:rPr lang="en-IN" smtClean="0"/>
              <a:t>03-01-2023</a:t>
            </a:fld>
            <a:endParaRPr lang="en-IN"/>
          </a:p>
        </p:txBody>
      </p:sp>
      <p:sp>
        <p:nvSpPr>
          <p:cNvPr id="5" name="Footer Placeholder 4">
            <a:extLst>
              <a:ext uri="{FF2B5EF4-FFF2-40B4-BE49-F238E27FC236}">
                <a16:creationId xmlns:a16="http://schemas.microsoft.com/office/drawing/2014/main" id="{95603A32-045B-6766-F7C0-6D42AAC67AA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6B619C60-84E1-BFAB-975A-B73E33387A1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085384-CCC0-493B-8460-27BA60246020}" type="slidenum">
              <a:rPr lang="en-IN" smtClean="0"/>
              <a:t>‹#›</a:t>
            </a:fld>
            <a:endParaRPr lang="en-IN"/>
          </a:p>
        </p:txBody>
      </p:sp>
    </p:spTree>
    <p:extLst>
      <p:ext uri="{BB962C8B-B14F-4D97-AF65-F5344CB8AC3E}">
        <p14:creationId xmlns:p14="http://schemas.microsoft.com/office/powerpoint/2010/main" val="672390006"/>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 id="214748384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5.png"/></Relationships>
</file>

<file path=ppt/slides/_rels/slide3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7.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4.gif"/></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38.wmf"/><Relationship Id="rId2" Type="http://schemas.openxmlformats.org/officeDocument/2006/relationships/image" Target="../media/image37.wmf"/><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41.wmf"/><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42.wmf"/><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D92DB8-841B-8499-BBD8-7F1D13F5F29F}"/>
              </a:ext>
            </a:extLst>
          </p:cNvPr>
          <p:cNvSpPr>
            <a:spLocks noGrp="1"/>
          </p:cNvSpPr>
          <p:nvPr>
            <p:ph type="ctrTitle"/>
          </p:nvPr>
        </p:nvSpPr>
        <p:spPr/>
        <p:txBody>
          <a:bodyPr/>
          <a:lstStyle/>
          <a:p>
            <a:r>
              <a:rPr lang="en-US" dirty="0"/>
              <a:t>IVUS</a:t>
            </a:r>
            <a:endParaRPr lang="en-IN" dirty="0"/>
          </a:p>
        </p:txBody>
      </p:sp>
      <p:sp>
        <p:nvSpPr>
          <p:cNvPr id="3" name="Subtitle 2">
            <a:extLst>
              <a:ext uri="{FF2B5EF4-FFF2-40B4-BE49-F238E27FC236}">
                <a16:creationId xmlns:a16="http://schemas.microsoft.com/office/drawing/2014/main" id="{EF6BEC18-BB75-886F-50DE-5940F095D7F6}"/>
              </a:ext>
            </a:extLst>
          </p:cNvPr>
          <p:cNvSpPr>
            <a:spLocks noGrp="1"/>
          </p:cNvSpPr>
          <p:nvPr>
            <p:ph type="subTitle" idx="1"/>
          </p:nvPr>
        </p:nvSpPr>
        <p:spPr/>
        <p:txBody>
          <a:bodyPr/>
          <a:lstStyle/>
          <a:p>
            <a:r>
              <a:rPr lang="en-US" dirty="0"/>
              <a:t>DR KANNAN</a:t>
            </a:r>
            <a:endParaRPr lang="en-IN" dirty="0"/>
          </a:p>
        </p:txBody>
      </p:sp>
    </p:spTree>
    <p:extLst>
      <p:ext uri="{BB962C8B-B14F-4D97-AF65-F5344CB8AC3E}">
        <p14:creationId xmlns:p14="http://schemas.microsoft.com/office/powerpoint/2010/main" val="809212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3DF683-0090-22E2-DD5C-AD7CF05A1288}"/>
              </a:ext>
            </a:extLst>
          </p:cNvPr>
          <p:cNvSpPr>
            <a:spLocks noGrp="1"/>
          </p:cNvSpPr>
          <p:nvPr>
            <p:ph type="title"/>
          </p:nvPr>
        </p:nvSpPr>
        <p:spPr/>
        <p:txBody>
          <a:bodyPr/>
          <a:lstStyle/>
          <a:p>
            <a:endParaRPr lang="en-IN"/>
          </a:p>
        </p:txBody>
      </p:sp>
      <p:pic>
        <p:nvPicPr>
          <p:cNvPr id="4" name="Picture 2">
            <a:extLst>
              <a:ext uri="{FF2B5EF4-FFF2-40B4-BE49-F238E27FC236}">
                <a16:creationId xmlns:a16="http://schemas.microsoft.com/office/drawing/2014/main" id="{D37F5CCE-3DF7-7B00-B9CC-668CF0291B2C}"/>
              </a:ext>
            </a:extLst>
          </p:cNvPr>
          <p:cNvPicPr>
            <a:picLocks noGrp="1"/>
          </p:cNvPicPr>
          <p:nvPr>
            <p:ph idx="1"/>
          </p:nvPr>
        </p:nvPicPr>
        <p:blipFill>
          <a:blip r:embed="rId2"/>
          <a:stretch/>
        </p:blipFill>
        <p:spPr>
          <a:xfrm>
            <a:off x="967410" y="715617"/>
            <a:ext cx="10614990" cy="5777258"/>
          </a:xfrm>
          <a:prstGeom prst="rect">
            <a:avLst/>
          </a:prstGeom>
          <a:ln w="0">
            <a:noFill/>
          </a:ln>
        </p:spPr>
      </p:pic>
    </p:spTree>
    <p:extLst>
      <p:ext uri="{BB962C8B-B14F-4D97-AF65-F5344CB8AC3E}">
        <p14:creationId xmlns:p14="http://schemas.microsoft.com/office/powerpoint/2010/main" val="20758398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5F9DAB-9B60-608A-B3BA-8D9FBF8DEF86}"/>
              </a:ext>
            </a:extLst>
          </p:cNvPr>
          <p:cNvSpPr>
            <a:spLocks noGrp="1"/>
          </p:cNvSpPr>
          <p:nvPr>
            <p:ph type="title"/>
          </p:nvPr>
        </p:nvSpPr>
        <p:spPr/>
        <p:txBody>
          <a:bodyPr/>
          <a:lstStyle/>
          <a:p>
            <a:endParaRPr lang="en-IN"/>
          </a:p>
        </p:txBody>
      </p:sp>
      <p:pic>
        <p:nvPicPr>
          <p:cNvPr id="4" name="Picture 2">
            <a:extLst>
              <a:ext uri="{FF2B5EF4-FFF2-40B4-BE49-F238E27FC236}">
                <a16:creationId xmlns:a16="http://schemas.microsoft.com/office/drawing/2014/main" id="{06A1BE7F-A18E-F222-9939-051D68301DAE}"/>
              </a:ext>
            </a:extLst>
          </p:cNvPr>
          <p:cNvPicPr>
            <a:picLocks noGrp="1"/>
          </p:cNvPicPr>
          <p:nvPr>
            <p:ph idx="1"/>
          </p:nvPr>
        </p:nvPicPr>
        <p:blipFill>
          <a:blip r:embed="rId2"/>
          <a:stretch/>
        </p:blipFill>
        <p:spPr>
          <a:xfrm>
            <a:off x="159026" y="225287"/>
            <a:ext cx="11847444" cy="6520070"/>
          </a:xfrm>
          <a:prstGeom prst="rect">
            <a:avLst/>
          </a:prstGeom>
          <a:ln w="9525">
            <a:solidFill>
              <a:srgbClr val="FFFFFF"/>
            </a:solidFill>
            <a:miter/>
          </a:ln>
        </p:spPr>
      </p:pic>
    </p:spTree>
    <p:extLst>
      <p:ext uri="{BB962C8B-B14F-4D97-AF65-F5344CB8AC3E}">
        <p14:creationId xmlns:p14="http://schemas.microsoft.com/office/powerpoint/2010/main" val="22172915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D3B51-2A3F-2F22-A9EC-FBA9F9151674}"/>
              </a:ext>
            </a:extLst>
          </p:cNvPr>
          <p:cNvSpPr>
            <a:spLocks noGrp="1"/>
          </p:cNvSpPr>
          <p:nvPr>
            <p:ph type="title"/>
          </p:nvPr>
        </p:nvSpPr>
        <p:spPr>
          <a:xfrm>
            <a:off x="679174" y="172277"/>
            <a:ext cx="10515600" cy="1325563"/>
          </a:xfrm>
        </p:spPr>
        <p:txBody>
          <a:bodyPr/>
          <a:lstStyle/>
          <a:p>
            <a:r>
              <a:rPr lang="en-US" sz="4400" b="1" strike="noStrike" spc="-1" dirty="0">
                <a:latin typeface="Arial"/>
              </a:rPr>
              <a:t>Imaging Systems</a:t>
            </a:r>
            <a:endParaRPr lang="en-IN" dirty="0"/>
          </a:p>
        </p:txBody>
      </p:sp>
      <p:sp>
        <p:nvSpPr>
          <p:cNvPr id="3" name="Content Placeholder 2">
            <a:extLst>
              <a:ext uri="{FF2B5EF4-FFF2-40B4-BE49-F238E27FC236}">
                <a16:creationId xmlns:a16="http://schemas.microsoft.com/office/drawing/2014/main" id="{85531708-77A8-DAF6-89DC-D4FEB213B6B8}"/>
              </a:ext>
            </a:extLst>
          </p:cNvPr>
          <p:cNvSpPr>
            <a:spLocks noGrp="1"/>
          </p:cNvSpPr>
          <p:nvPr>
            <p:ph idx="1"/>
          </p:nvPr>
        </p:nvSpPr>
        <p:spPr>
          <a:xfrm>
            <a:off x="410817" y="1510748"/>
            <a:ext cx="11449879" cy="5088835"/>
          </a:xfrm>
        </p:spPr>
        <p:txBody>
          <a:bodyPr/>
          <a:lstStyle/>
          <a:p>
            <a:pPr marL="227160" indent="-227160">
              <a:lnSpc>
                <a:spcPct val="100000"/>
              </a:lnSpc>
              <a:spcBef>
                <a:spcPts val="1100"/>
              </a:spcBef>
              <a:spcAft>
                <a:spcPts val="439"/>
              </a:spcAft>
              <a:buClr>
                <a:srgbClr val="FFFFFF"/>
              </a:buClr>
              <a:buFont typeface="Wingdings" charset="2"/>
              <a:buChar char=""/>
              <a:tabLst>
                <a:tab pos="4624560" algn="l"/>
              </a:tabLst>
            </a:pPr>
            <a:r>
              <a:rPr lang="en-US" sz="2400" b="1" strike="noStrike" spc="-1" dirty="0">
                <a:latin typeface="Calibri"/>
              </a:rPr>
              <a:t>There are </a:t>
            </a:r>
            <a:r>
              <a:rPr lang="en-US" sz="2400" b="1" strike="noStrike" spc="-1" dirty="0">
                <a:solidFill>
                  <a:schemeClr val="accent4">
                    <a:lumMod val="50000"/>
                  </a:schemeClr>
                </a:solidFill>
                <a:latin typeface="Calibri"/>
              </a:rPr>
              <a:t>two</a:t>
            </a:r>
            <a:r>
              <a:rPr lang="en-US" sz="2400" b="1" strike="noStrike" spc="-1" dirty="0">
                <a:latin typeface="Calibri"/>
              </a:rPr>
              <a:t> IVUS transducer system</a:t>
            </a:r>
            <a:endParaRPr lang="en-US" sz="2400" b="1" strike="noStrike" spc="-1" dirty="0">
              <a:latin typeface="Arial"/>
            </a:endParaRPr>
          </a:p>
          <a:p>
            <a:pPr marL="798480" lvl="1" indent="-457200">
              <a:lnSpc>
                <a:spcPct val="100000"/>
              </a:lnSpc>
              <a:spcBef>
                <a:spcPts val="300"/>
              </a:spcBef>
              <a:spcAft>
                <a:spcPts val="601"/>
              </a:spcAft>
              <a:buClr>
                <a:schemeClr val="tx1"/>
              </a:buClr>
              <a:buSzPct val="60000"/>
              <a:buFont typeface="Wingdings" panose="05000000000000000000" pitchFamily="2" charset="2"/>
              <a:buChar char="v"/>
              <a:tabLst>
                <a:tab pos="4624560" algn="l"/>
              </a:tabLst>
            </a:pPr>
            <a:r>
              <a:rPr lang="en-US" b="1" strike="noStrike" spc="-1" dirty="0">
                <a:solidFill>
                  <a:srgbClr val="002060"/>
                </a:solidFill>
                <a:latin typeface="Calibri"/>
              </a:rPr>
              <a:t>Mechanical scanning</a:t>
            </a:r>
            <a:endParaRPr lang="en-US" b="0" strike="noStrike" spc="-1" dirty="0">
              <a:solidFill>
                <a:srgbClr val="002060"/>
              </a:solidFill>
              <a:latin typeface="Arial"/>
            </a:endParaRPr>
          </a:p>
          <a:p>
            <a:pPr lvl="2">
              <a:lnSpc>
                <a:spcPct val="100000"/>
              </a:lnSpc>
              <a:spcBef>
                <a:spcPts val="269"/>
              </a:spcBef>
              <a:spcAft>
                <a:spcPts val="541"/>
              </a:spcAft>
              <a:buClr>
                <a:schemeClr val="tx1"/>
              </a:buClr>
              <a:buSzPct val="60000"/>
              <a:buFont typeface="Wingdings" panose="05000000000000000000" pitchFamily="2" charset="2"/>
              <a:buChar char="v"/>
              <a:tabLst>
                <a:tab pos="4624560" algn="l"/>
              </a:tabLst>
            </a:pPr>
            <a:r>
              <a:rPr lang="en-US" sz="2400" b="1" strike="noStrike" spc="-1" dirty="0">
                <a:latin typeface="Calibri"/>
              </a:rPr>
              <a:t>A mechanical system that contains a flexible  imaging cable which rotates a single transducer at its tip inside an echo-lucent distal sheath</a:t>
            </a:r>
            <a:endParaRPr lang="en-US" sz="2400" b="0" strike="noStrike" spc="-1" dirty="0">
              <a:latin typeface="Arial"/>
            </a:endParaRPr>
          </a:p>
          <a:p>
            <a:pPr marL="798480" lvl="1" indent="-457200">
              <a:lnSpc>
                <a:spcPct val="100000"/>
              </a:lnSpc>
              <a:spcBef>
                <a:spcPts val="300"/>
              </a:spcBef>
              <a:spcAft>
                <a:spcPts val="601"/>
              </a:spcAft>
              <a:buClr>
                <a:schemeClr val="tx1"/>
              </a:buClr>
              <a:buSzPct val="60000"/>
              <a:buFont typeface="Wingdings" panose="05000000000000000000" pitchFamily="2" charset="2"/>
              <a:buChar char="v"/>
              <a:tabLst>
                <a:tab pos="4624560" algn="l"/>
              </a:tabLst>
            </a:pPr>
            <a:r>
              <a:rPr lang="en-US" b="1" strike="noStrike" spc="-1" dirty="0">
                <a:solidFill>
                  <a:srgbClr val="002060"/>
                </a:solidFill>
                <a:latin typeface="Calibri"/>
              </a:rPr>
              <a:t>Solid state dynamic aperture</a:t>
            </a:r>
            <a:endParaRPr lang="en-US" b="0" strike="noStrike" spc="-1" dirty="0">
              <a:solidFill>
                <a:srgbClr val="002060"/>
              </a:solidFill>
              <a:latin typeface="Arial"/>
            </a:endParaRPr>
          </a:p>
          <a:p>
            <a:pPr lvl="2">
              <a:lnSpc>
                <a:spcPct val="100000"/>
              </a:lnSpc>
              <a:spcBef>
                <a:spcPts val="269"/>
              </a:spcBef>
              <a:spcAft>
                <a:spcPts val="541"/>
              </a:spcAft>
              <a:buClr>
                <a:schemeClr val="tx1"/>
              </a:buClr>
              <a:buSzPct val="60000"/>
              <a:buFont typeface="Wingdings" panose="05000000000000000000" pitchFamily="2" charset="2"/>
              <a:buChar char="v"/>
              <a:tabLst>
                <a:tab pos="4624560" algn="l"/>
              </a:tabLst>
            </a:pPr>
            <a:r>
              <a:rPr lang="en-US" sz="2400" b="1" strike="noStrike" spc="-1" dirty="0">
                <a:latin typeface="Calibri"/>
              </a:rPr>
              <a:t>An electronic solid state catheter system with multiple imaging elements at its distal tip, providing cross sectional imaging  by sequentially activating the imaging elements in a circular way</a:t>
            </a:r>
            <a:endParaRPr lang="en-US" sz="2400" b="0" strike="noStrike" spc="-1" dirty="0">
              <a:latin typeface="Arial"/>
            </a:endParaRPr>
          </a:p>
          <a:p>
            <a:endParaRPr lang="en-US" sz="2400" b="1" strike="noStrike" spc="-1" dirty="0">
              <a:latin typeface="Arial"/>
            </a:endParaRPr>
          </a:p>
          <a:p>
            <a:pPr marL="227160" indent="-227160">
              <a:lnSpc>
                <a:spcPct val="100000"/>
              </a:lnSpc>
              <a:spcBef>
                <a:spcPts val="1100"/>
              </a:spcBef>
              <a:spcAft>
                <a:spcPts val="439"/>
              </a:spcAft>
              <a:buClr>
                <a:srgbClr val="FFFFFF"/>
              </a:buClr>
              <a:buFont typeface="Wingdings" charset="2"/>
              <a:buChar char=""/>
              <a:tabLst>
                <a:tab pos="4624560" algn="l"/>
              </a:tabLst>
            </a:pPr>
            <a:r>
              <a:rPr lang="en-US" sz="2400" b="1" strike="noStrike" spc="-1" dirty="0">
                <a:latin typeface="Calibri"/>
              </a:rPr>
              <a:t>Multi element designs - Catheters that are easier to set up &amp; use </a:t>
            </a:r>
            <a:endParaRPr lang="en-US" sz="2400" b="1" strike="noStrike" spc="-1" dirty="0">
              <a:latin typeface="Arial"/>
            </a:endParaRPr>
          </a:p>
          <a:p>
            <a:pPr marL="227160" indent="-227160">
              <a:lnSpc>
                <a:spcPct val="100000"/>
              </a:lnSpc>
              <a:spcBef>
                <a:spcPts val="1100"/>
              </a:spcBef>
              <a:spcAft>
                <a:spcPts val="439"/>
              </a:spcAft>
              <a:buClr>
                <a:srgbClr val="FFFFFF"/>
              </a:buClr>
              <a:buFont typeface="Wingdings" charset="2"/>
              <a:buChar char=""/>
              <a:tabLst>
                <a:tab pos="4624560" algn="l"/>
              </a:tabLst>
            </a:pPr>
            <a:r>
              <a:rPr lang="en-US" sz="2400" b="1" strike="noStrike" spc="-1" dirty="0">
                <a:latin typeface="Calibri"/>
              </a:rPr>
              <a:t>Mechanical probes - Superior image quality</a:t>
            </a:r>
            <a:endParaRPr lang="en-US" sz="2400" b="1" strike="noStrike" spc="-1" dirty="0">
              <a:latin typeface="Arial"/>
            </a:endParaRPr>
          </a:p>
          <a:p>
            <a:endParaRPr lang="en-IN" dirty="0"/>
          </a:p>
        </p:txBody>
      </p:sp>
    </p:spTree>
    <p:extLst>
      <p:ext uri="{BB962C8B-B14F-4D97-AF65-F5344CB8AC3E}">
        <p14:creationId xmlns:p14="http://schemas.microsoft.com/office/powerpoint/2010/main" val="5180953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A90E29-6F59-9157-9F7F-2DFF19DD3C74}"/>
              </a:ext>
            </a:extLst>
          </p:cNvPr>
          <p:cNvSpPr>
            <a:spLocks noGrp="1"/>
          </p:cNvSpPr>
          <p:nvPr>
            <p:ph type="title"/>
          </p:nvPr>
        </p:nvSpPr>
        <p:spPr/>
        <p:txBody>
          <a:bodyPr/>
          <a:lstStyle/>
          <a:p>
            <a:r>
              <a:rPr lang="en-US" sz="4400" b="1" strike="noStrike" spc="-1" dirty="0">
                <a:latin typeface="Arial"/>
              </a:rPr>
              <a:t>Transducer Technology</a:t>
            </a:r>
            <a:endParaRPr lang="en-IN" dirty="0"/>
          </a:p>
        </p:txBody>
      </p:sp>
      <p:sp>
        <p:nvSpPr>
          <p:cNvPr id="3" name="Content Placeholder 2">
            <a:extLst>
              <a:ext uri="{FF2B5EF4-FFF2-40B4-BE49-F238E27FC236}">
                <a16:creationId xmlns:a16="http://schemas.microsoft.com/office/drawing/2014/main" id="{C2D248AD-EFC1-C2B0-D819-D7F1F67D0CD9}"/>
              </a:ext>
            </a:extLst>
          </p:cNvPr>
          <p:cNvSpPr>
            <a:spLocks noGrp="1"/>
          </p:cNvSpPr>
          <p:nvPr>
            <p:ph idx="1"/>
          </p:nvPr>
        </p:nvSpPr>
        <p:spPr/>
        <p:txBody>
          <a:bodyPr/>
          <a:lstStyle/>
          <a:p>
            <a:pPr>
              <a:lnSpc>
                <a:spcPct val="100000"/>
              </a:lnSpc>
              <a:buNone/>
            </a:pPr>
            <a:r>
              <a:rPr lang="en-US" sz="2800" b="1" strike="noStrike" spc="-1" dirty="0">
                <a:latin typeface="Calibri"/>
              </a:rPr>
              <a:t>Current catheters range from 2.6 and 3.5 French (0.87 to 1.17 mm) and can be placed through a 6-French guiding catheter</a:t>
            </a:r>
            <a:endParaRPr lang="en-US" sz="2800" b="0" strike="noStrike" spc="-1" dirty="0">
              <a:latin typeface="Arial"/>
            </a:endParaRPr>
          </a:p>
          <a:p>
            <a:pPr>
              <a:lnSpc>
                <a:spcPct val="100000"/>
              </a:lnSpc>
              <a:buNone/>
            </a:pPr>
            <a:endParaRPr lang="en-US" sz="2800" b="0" strike="noStrike" spc="-1" dirty="0">
              <a:latin typeface="Arial"/>
            </a:endParaRPr>
          </a:p>
          <a:p>
            <a:pPr>
              <a:lnSpc>
                <a:spcPct val="100000"/>
              </a:lnSpc>
              <a:buNone/>
            </a:pPr>
            <a:endParaRPr lang="en-US" sz="2800" b="0" strike="noStrike" spc="-1" dirty="0">
              <a:latin typeface="Arial"/>
            </a:endParaRPr>
          </a:p>
          <a:p>
            <a:pPr>
              <a:lnSpc>
                <a:spcPct val="100000"/>
              </a:lnSpc>
              <a:buNone/>
            </a:pPr>
            <a:endParaRPr lang="en-US" sz="2800" b="0" strike="noStrike" spc="-1" dirty="0">
              <a:latin typeface="Arial"/>
            </a:endParaRPr>
          </a:p>
          <a:p>
            <a:endParaRPr lang="en-IN" dirty="0"/>
          </a:p>
        </p:txBody>
      </p:sp>
    </p:spTree>
    <p:extLst>
      <p:ext uri="{BB962C8B-B14F-4D97-AF65-F5344CB8AC3E}">
        <p14:creationId xmlns:p14="http://schemas.microsoft.com/office/powerpoint/2010/main" val="38669261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3F9FD7-5A21-D204-B754-24A668CEB7CC}"/>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F32F93A3-88A8-D7BE-64D6-2D6C738E78E6}"/>
              </a:ext>
            </a:extLst>
          </p:cNvPr>
          <p:cNvSpPr>
            <a:spLocks noGrp="1"/>
          </p:cNvSpPr>
          <p:nvPr>
            <p:ph idx="1"/>
          </p:nvPr>
        </p:nvSpPr>
        <p:spPr/>
        <p:txBody>
          <a:bodyPr/>
          <a:lstStyle/>
          <a:p>
            <a:endParaRPr lang="en-IN"/>
          </a:p>
        </p:txBody>
      </p:sp>
      <p:pic>
        <p:nvPicPr>
          <p:cNvPr id="5" name="Picture 4">
            <a:extLst>
              <a:ext uri="{FF2B5EF4-FFF2-40B4-BE49-F238E27FC236}">
                <a16:creationId xmlns:a16="http://schemas.microsoft.com/office/drawing/2014/main" id="{474849C0-39EF-DA9F-15E0-A377858F31B1}"/>
              </a:ext>
            </a:extLst>
          </p:cNvPr>
          <p:cNvPicPr>
            <a:picLocks noChangeAspect="1"/>
          </p:cNvPicPr>
          <p:nvPr/>
        </p:nvPicPr>
        <p:blipFill rotWithShape="1">
          <a:blip r:embed="rId2"/>
          <a:srcRect l="6875" t="14089" r="8695" b="7418"/>
          <a:stretch/>
        </p:blipFill>
        <p:spPr>
          <a:xfrm>
            <a:off x="12293" y="286371"/>
            <a:ext cx="12179708" cy="6366220"/>
          </a:xfrm>
          <a:prstGeom prst="rect">
            <a:avLst/>
          </a:prstGeom>
        </p:spPr>
      </p:pic>
    </p:spTree>
    <p:extLst>
      <p:ext uri="{BB962C8B-B14F-4D97-AF65-F5344CB8AC3E}">
        <p14:creationId xmlns:p14="http://schemas.microsoft.com/office/powerpoint/2010/main" val="8803304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3F36AA-AB44-F2E8-9417-48C65399D00A}"/>
              </a:ext>
            </a:extLst>
          </p:cNvPr>
          <p:cNvSpPr>
            <a:spLocks noGrp="1"/>
          </p:cNvSpPr>
          <p:nvPr>
            <p:ph type="title"/>
          </p:nvPr>
        </p:nvSpPr>
        <p:spPr>
          <a:xfrm>
            <a:off x="838200" y="18255"/>
            <a:ext cx="10515600" cy="1325563"/>
          </a:xfrm>
        </p:spPr>
        <p:txBody>
          <a:bodyPr/>
          <a:lstStyle/>
          <a:p>
            <a:r>
              <a:rPr lang="en-US" sz="4400" b="1" strike="noStrike" spc="-1" dirty="0">
                <a:latin typeface="Arial"/>
              </a:rPr>
              <a:t>Transducer Technology</a:t>
            </a:r>
            <a:endParaRPr lang="en-IN" dirty="0"/>
          </a:p>
        </p:txBody>
      </p:sp>
      <p:sp>
        <p:nvSpPr>
          <p:cNvPr id="3" name="Content Placeholder 2">
            <a:extLst>
              <a:ext uri="{FF2B5EF4-FFF2-40B4-BE49-F238E27FC236}">
                <a16:creationId xmlns:a16="http://schemas.microsoft.com/office/drawing/2014/main" id="{3F2142A0-CCC1-DF32-D01F-345BBA915487}"/>
              </a:ext>
            </a:extLst>
          </p:cNvPr>
          <p:cNvSpPr>
            <a:spLocks noGrp="1"/>
          </p:cNvSpPr>
          <p:nvPr>
            <p:ph idx="1"/>
          </p:nvPr>
        </p:nvSpPr>
        <p:spPr/>
        <p:txBody>
          <a:bodyPr/>
          <a:lstStyle/>
          <a:p>
            <a:endParaRPr lang="en-IN"/>
          </a:p>
        </p:txBody>
      </p:sp>
      <p:pic>
        <p:nvPicPr>
          <p:cNvPr id="4" name="Picture 2">
            <a:extLst>
              <a:ext uri="{FF2B5EF4-FFF2-40B4-BE49-F238E27FC236}">
                <a16:creationId xmlns:a16="http://schemas.microsoft.com/office/drawing/2014/main" id="{9CED55D1-DB87-04B3-EC41-B895C16145C3}"/>
              </a:ext>
            </a:extLst>
          </p:cNvPr>
          <p:cNvPicPr/>
          <p:nvPr/>
        </p:nvPicPr>
        <p:blipFill>
          <a:blip r:embed="rId2"/>
          <a:stretch/>
        </p:blipFill>
        <p:spPr>
          <a:xfrm>
            <a:off x="1656521" y="962406"/>
            <a:ext cx="8499752" cy="5877339"/>
          </a:xfrm>
          <a:prstGeom prst="rect">
            <a:avLst/>
          </a:prstGeom>
          <a:ln w="9525">
            <a:solidFill>
              <a:srgbClr val="FFFFFF"/>
            </a:solidFill>
            <a:miter/>
          </a:ln>
        </p:spPr>
      </p:pic>
    </p:spTree>
    <p:extLst>
      <p:ext uri="{BB962C8B-B14F-4D97-AF65-F5344CB8AC3E}">
        <p14:creationId xmlns:p14="http://schemas.microsoft.com/office/powerpoint/2010/main" val="30545606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AB09EC-A647-3624-59C0-3DFD1E02163A}"/>
              </a:ext>
            </a:extLst>
          </p:cNvPr>
          <p:cNvSpPr>
            <a:spLocks noGrp="1"/>
          </p:cNvSpPr>
          <p:nvPr>
            <p:ph type="title"/>
          </p:nvPr>
        </p:nvSpPr>
        <p:spPr/>
        <p:txBody>
          <a:bodyPr/>
          <a:lstStyle/>
          <a:p>
            <a:r>
              <a:rPr lang="en-US" sz="4400" b="1" strike="noStrike" spc="-1" dirty="0">
                <a:latin typeface="Arial"/>
              </a:rPr>
              <a:t>Ultrasound Principles</a:t>
            </a:r>
            <a:endParaRPr lang="en-IN" dirty="0"/>
          </a:p>
        </p:txBody>
      </p:sp>
      <p:sp>
        <p:nvSpPr>
          <p:cNvPr id="3" name="Content Placeholder 2">
            <a:extLst>
              <a:ext uri="{FF2B5EF4-FFF2-40B4-BE49-F238E27FC236}">
                <a16:creationId xmlns:a16="http://schemas.microsoft.com/office/drawing/2014/main" id="{A185F149-D242-647E-4986-74BF863D86E6}"/>
              </a:ext>
            </a:extLst>
          </p:cNvPr>
          <p:cNvSpPr>
            <a:spLocks noGrp="1"/>
          </p:cNvSpPr>
          <p:nvPr>
            <p:ph idx="1"/>
          </p:nvPr>
        </p:nvSpPr>
        <p:spPr>
          <a:xfrm>
            <a:off x="838200" y="1825625"/>
            <a:ext cx="10515600" cy="4667250"/>
          </a:xfrm>
        </p:spPr>
        <p:txBody>
          <a:bodyPr/>
          <a:lstStyle/>
          <a:p>
            <a:pPr marL="227160" indent="-227160">
              <a:lnSpc>
                <a:spcPct val="100000"/>
              </a:lnSpc>
              <a:spcBef>
                <a:spcPts val="1199"/>
              </a:spcBef>
              <a:spcAft>
                <a:spcPts val="479"/>
              </a:spcAft>
              <a:buClr>
                <a:srgbClr val="FF66FF"/>
              </a:buClr>
              <a:buFont typeface="Wingdings" charset="2"/>
              <a:buChar char=""/>
              <a:tabLst>
                <a:tab pos="4624560" algn="l"/>
              </a:tabLst>
            </a:pPr>
            <a:r>
              <a:rPr lang="en-US" sz="2400" b="1" strike="noStrike" spc="-1" dirty="0">
                <a:latin typeface="Calibri"/>
              </a:rPr>
              <a:t>Basic principles</a:t>
            </a:r>
            <a:endParaRPr lang="en-US" sz="2400" b="1" strike="noStrike" spc="-1" dirty="0">
              <a:latin typeface="Arial"/>
            </a:endParaRPr>
          </a:p>
          <a:p>
            <a:pPr marL="684360" lvl="1" indent="-343080">
              <a:lnSpc>
                <a:spcPct val="100000"/>
              </a:lnSpc>
              <a:spcBef>
                <a:spcPts val="329"/>
              </a:spcBef>
              <a:spcAft>
                <a:spcPts val="660"/>
              </a:spcAft>
              <a:buClr>
                <a:srgbClr val="FFFFFF"/>
              </a:buClr>
              <a:buSzPct val="60000"/>
              <a:buFont typeface="Wingdings" panose="05000000000000000000" pitchFamily="2" charset="2"/>
              <a:buChar char="v"/>
              <a:tabLst>
                <a:tab pos="4624560" algn="l"/>
              </a:tabLst>
            </a:pPr>
            <a:r>
              <a:rPr lang="en-US" sz="2200" b="1" strike="noStrike" spc="-1" dirty="0">
                <a:latin typeface="Calibri"/>
              </a:rPr>
              <a:t>The beam remains fairly parallel for a distance (near field) and then begins to diverge (far field)</a:t>
            </a:r>
            <a:endParaRPr lang="en-US" sz="2200" b="0" strike="noStrike" spc="-1" dirty="0">
              <a:latin typeface="Arial"/>
            </a:endParaRPr>
          </a:p>
          <a:p>
            <a:pPr>
              <a:buFont typeface="Wingdings" panose="05000000000000000000" pitchFamily="2" charset="2"/>
              <a:buChar char="v"/>
            </a:pPr>
            <a:endParaRPr lang="en-US" sz="2200" b="1" strike="noStrike" spc="-1" dirty="0">
              <a:latin typeface="Arial"/>
            </a:endParaRPr>
          </a:p>
          <a:p>
            <a:pPr marL="684360" lvl="1" indent="-343080">
              <a:lnSpc>
                <a:spcPct val="100000"/>
              </a:lnSpc>
              <a:spcBef>
                <a:spcPts val="329"/>
              </a:spcBef>
              <a:spcAft>
                <a:spcPts val="660"/>
              </a:spcAft>
              <a:buClr>
                <a:srgbClr val="FFFFFF"/>
              </a:buClr>
              <a:buSzPct val="60000"/>
              <a:buFont typeface="Wingdings" panose="05000000000000000000" pitchFamily="2" charset="2"/>
              <a:buChar char="v"/>
              <a:tabLst>
                <a:tab pos="4624560" algn="l"/>
              </a:tabLst>
            </a:pPr>
            <a:r>
              <a:rPr lang="en-US" sz="2200" b="1" strike="noStrike" spc="-1" dirty="0">
                <a:latin typeface="Calibri"/>
              </a:rPr>
              <a:t>The quality of ultrasound images is better in the near field because the beam is more parallel and the resolution greater</a:t>
            </a:r>
            <a:endParaRPr lang="en-US" sz="2200" b="0" strike="noStrike" spc="-1" dirty="0">
              <a:latin typeface="Arial"/>
            </a:endParaRPr>
          </a:p>
          <a:p>
            <a:pPr>
              <a:buFont typeface="Wingdings" panose="05000000000000000000" pitchFamily="2" charset="2"/>
              <a:buChar char="v"/>
            </a:pPr>
            <a:endParaRPr lang="en-US" sz="2200" b="1" strike="noStrike" spc="-1" dirty="0">
              <a:latin typeface="Arial"/>
            </a:endParaRPr>
          </a:p>
          <a:p>
            <a:pPr marL="684360" lvl="1" indent="-343080">
              <a:lnSpc>
                <a:spcPct val="100000"/>
              </a:lnSpc>
              <a:spcBef>
                <a:spcPts val="329"/>
              </a:spcBef>
              <a:spcAft>
                <a:spcPts val="660"/>
              </a:spcAft>
              <a:buClr>
                <a:srgbClr val="FFFFFF"/>
              </a:buClr>
              <a:buSzPct val="60000"/>
              <a:buFont typeface="Wingdings" panose="05000000000000000000" pitchFamily="2" charset="2"/>
              <a:buChar char="v"/>
              <a:tabLst>
                <a:tab pos="4624560" algn="l"/>
              </a:tabLst>
            </a:pPr>
            <a:r>
              <a:rPr lang="en-US" sz="2200" b="1" strike="noStrike" spc="-1" dirty="0">
                <a:latin typeface="Calibri"/>
              </a:rPr>
              <a:t>Therefore, larger transducers with lower frequencies are used for examination of large vessels because they create a deeper near field</a:t>
            </a:r>
            <a:endParaRPr lang="en-US" sz="2200" b="0" strike="noStrike" spc="-1" dirty="0">
              <a:latin typeface="Arial"/>
            </a:endParaRPr>
          </a:p>
          <a:p>
            <a:endParaRPr lang="en-IN" dirty="0"/>
          </a:p>
        </p:txBody>
      </p:sp>
    </p:spTree>
    <p:extLst>
      <p:ext uri="{BB962C8B-B14F-4D97-AF65-F5344CB8AC3E}">
        <p14:creationId xmlns:p14="http://schemas.microsoft.com/office/powerpoint/2010/main" val="30134073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A68760-2BCB-CDE7-F228-D6F6E9210A70}"/>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10228422-44AD-6796-447D-F9B1910DA110}"/>
              </a:ext>
            </a:extLst>
          </p:cNvPr>
          <p:cNvSpPr>
            <a:spLocks noGrp="1"/>
          </p:cNvSpPr>
          <p:nvPr>
            <p:ph idx="1"/>
          </p:nvPr>
        </p:nvSpPr>
        <p:spPr>
          <a:xfrm>
            <a:off x="514350" y="552450"/>
            <a:ext cx="11334750" cy="6134100"/>
          </a:xfrm>
        </p:spPr>
        <p:txBody>
          <a:bodyPr>
            <a:normAutofit/>
          </a:bodyPr>
          <a:lstStyle/>
          <a:p>
            <a:pPr>
              <a:lnSpc>
                <a:spcPct val="100000"/>
              </a:lnSpc>
              <a:spcBef>
                <a:spcPts val="1100"/>
              </a:spcBef>
              <a:spcAft>
                <a:spcPts val="439"/>
              </a:spcAft>
              <a:buClr>
                <a:schemeClr val="tx1"/>
              </a:buClr>
              <a:buFont typeface="Wingdings" panose="05000000000000000000" pitchFamily="2" charset="2"/>
              <a:buChar char="v"/>
              <a:tabLst>
                <a:tab pos="4624560" algn="l"/>
              </a:tabLst>
            </a:pPr>
            <a:r>
              <a:rPr lang="en-US" sz="2400" b="1" strike="noStrike" spc="-1" dirty="0">
                <a:solidFill>
                  <a:srgbClr val="002060"/>
                </a:solidFill>
                <a:latin typeface="Calibri"/>
              </a:rPr>
              <a:t>Image Quality</a:t>
            </a:r>
            <a:endParaRPr lang="en-US" sz="2400" b="1" strike="noStrike" spc="-1" dirty="0">
              <a:solidFill>
                <a:srgbClr val="002060"/>
              </a:solidFill>
              <a:latin typeface="Arial"/>
            </a:endParaRPr>
          </a:p>
          <a:p>
            <a:pPr>
              <a:lnSpc>
                <a:spcPct val="100000"/>
              </a:lnSpc>
              <a:spcBef>
                <a:spcPts val="1199"/>
              </a:spcBef>
              <a:spcAft>
                <a:spcPts val="479"/>
              </a:spcAft>
              <a:buClr>
                <a:schemeClr val="tx1"/>
              </a:buClr>
              <a:buFont typeface="Wingdings" panose="05000000000000000000" pitchFamily="2" charset="2"/>
              <a:buChar char="v"/>
              <a:tabLst>
                <a:tab pos="4624560" algn="l"/>
              </a:tabLst>
            </a:pPr>
            <a:r>
              <a:rPr lang="en-US" sz="2400" b="1" strike="noStrike" spc="-1" dirty="0">
                <a:latin typeface="Calibri"/>
              </a:rPr>
              <a:t>Image quality can be described by two important factors</a:t>
            </a:r>
            <a:endParaRPr lang="en-US" sz="2400" b="1" strike="noStrike" spc="-1" dirty="0">
              <a:latin typeface="Arial"/>
            </a:endParaRPr>
          </a:p>
          <a:p>
            <a:pPr>
              <a:buClr>
                <a:schemeClr val="tx1"/>
              </a:buClr>
              <a:buFont typeface="Wingdings" panose="05000000000000000000" pitchFamily="2" charset="2"/>
              <a:buChar char="v"/>
            </a:pPr>
            <a:endParaRPr lang="en-US" sz="2400" b="1" strike="noStrike" spc="-1" dirty="0">
              <a:latin typeface="Arial"/>
            </a:endParaRPr>
          </a:p>
          <a:p>
            <a:pPr lvl="2">
              <a:lnSpc>
                <a:spcPct val="100000"/>
              </a:lnSpc>
              <a:spcBef>
                <a:spcPts val="300"/>
              </a:spcBef>
              <a:spcAft>
                <a:spcPts val="601"/>
              </a:spcAft>
              <a:buClr>
                <a:schemeClr val="tx1"/>
              </a:buClr>
              <a:buSzPct val="60000"/>
              <a:buFont typeface="Wingdings" panose="05000000000000000000" pitchFamily="2" charset="2"/>
              <a:buChar char="v"/>
              <a:tabLst>
                <a:tab pos="4624560" algn="l"/>
              </a:tabLst>
            </a:pPr>
            <a:r>
              <a:rPr lang="en-US" sz="2400" b="1" i="1" u="sng" strike="noStrike" spc="-1" dirty="0">
                <a:latin typeface="Calibri"/>
              </a:rPr>
              <a:t>Spatial resolution</a:t>
            </a:r>
            <a:endParaRPr lang="en-US" sz="2400" b="0" i="1" u="sng" strike="noStrike" spc="-1" dirty="0">
              <a:latin typeface="Arial"/>
            </a:endParaRPr>
          </a:p>
          <a:p>
            <a:pPr lvl="3">
              <a:lnSpc>
                <a:spcPct val="100000"/>
              </a:lnSpc>
              <a:spcBef>
                <a:spcPts val="541"/>
              </a:spcBef>
              <a:spcAft>
                <a:spcPts val="541"/>
              </a:spcAft>
              <a:buClr>
                <a:schemeClr val="tx1"/>
              </a:buClr>
              <a:buSzPct val="60000"/>
              <a:buFont typeface="Wingdings" panose="05000000000000000000" pitchFamily="2" charset="2"/>
              <a:buChar char="v"/>
              <a:tabLst>
                <a:tab pos="4624560" algn="l"/>
              </a:tabLst>
            </a:pPr>
            <a:r>
              <a:rPr lang="en-US" sz="2400" b="1" strike="noStrike" spc="-1" dirty="0">
                <a:latin typeface="Calibri"/>
              </a:rPr>
              <a:t>Ability to discriminate small adjacent objects within the image</a:t>
            </a:r>
            <a:endParaRPr lang="en-US" sz="2400" b="0" strike="noStrike" spc="-1" dirty="0">
              <a:latin typeface="Arial"/>
            </a:endParaRPr>
          </a:p>
          <a:p>
            <a:pPr lvl="3">
              <a:lnSpc>
                <a:spcPct val="100000"/>
              </a:lnSpc>
              <a:spcBef>
                <a:spcPts val="541"/>
              </a:spcBef>
              <a:spcAft>
                <a:spcPts val="541"/>
              </a:spcAft>
              <a:buClr>
                <a:schemeClr val="tx1"/>
              </a:buClr>
              <a:buSzPct val="60000"/>
              <a:buFont typeface="Wingdings" panose="05000000000000000000" pitchFamily="2" charset="2"/>
              <a:buChar char="v"/>
              <a:tabLst>
                <a:tab pos="4624560" algn="l"/>
              </a:tabLst>
            </a:pPr>
            <a:r>
              <a:rPr lang="en-US" sz="2400" b="1" strike="noStrike" spc="-1" dirty="0">
                <a:latin typeface="Calibri"/>
              </a:rPr>
              <a:t>For a 30-40MHz IVUS transducer the typical resolution is 80-100 microns axially and 200-250 microns laterally</a:t>
            </a:r>
            <a:endParaRPr lang="en-US" sz="2400" b="0" strike="noStrike" spc="-1" dirty="0">
              <a:latin typeface="Arial"/>
            </a:endParaRPr>
          </a:p>
          <a:p>
            <a:pPr>
              <a:buClr>
                <a:schemeClr val="tx1"/>
              </a:buClr>
              <a:buFont typeface="Wingdings" panose="05000000000000000000" pitchFamily="2" charset="2"/>
              <a:buChar char="v"/>
            </a:pPr>
            <a:endParaRPr lang="en-US" sz="2400" b="1" strike="noStrike" spc="-1" dirty="0">
              <a:latin typeface="Arial"/>
            </a:endParaRPr>
          </a:p>
          <a:p>
            <a:pPr lvl="2">
              <a:lnSpc>
                <a:spcPct val="100000"/>
              </a:lnSpc>
              <a:spcBef>
                <a:spcPts val="300"/>
              </a:spcBef>
              <a:spcAft>
                <a:spcPts val="601"/>
              </a:spcAft>
              <a:buClr>
                <a:schemeClr val="tx1"/>
              </a:buClr>
              <a:buSzPct val="60000"/>
              <a:buFont typeface="Wingdings" panose="05000000000000000000" pitchFamily="2" charset="2"/>
              <a:buChar char="v"/>
              <a:tabLst>
                <a:tab pos="4624560" algn="l"/>
              </a:tabLst>
            </a:pPr>
            <a:r>
              <a:rPr lang="en-US" sz="2400" b="1" i="1" u="sng" strike="noStrike" spc="-1" dirty="0">
                <a:latin typeface="Calibri"/>
              </a:rPr>
              <a:t>Contrast resolution or dynamic range </a:t>
            </a:r>
            <a:r>
              <a:rPr lang="en-US" sz="2400" b="1" strike="noStrike" spc="-1" dirty="0">
                <a:latin typeface="Calibri"/>
              </a:rPr>
              <a:t>= the distribution of the grayscale of the reflected signal</a:t>
            </a:r>
            <a:endParaRPr lang="en-US" sz="2400" b="0" strike="noStrike" spc="-1" dirty="0">
              <a:latin typeface="Arial"/>
            </a:endParaRPr>
          </a:p>
          <a:p>
            <a:pPr marL="1720800" lvl="3" indent="-285840">
              <a:lnSpc>
                <a:spcPct val="100000"/>
              </a:lnSpc>
              <a:spcBef>
                <a:spcPts val="541"/>
              </a:spcBef>
              <a:spcAft>
                <a:spcPts val="541"/>
              </a:spcAft>
              <a:buClr>
                <a:schemeClr val="tx1"/>
              </a:buClr>
              <a:buSzPct val="60000"/>
              <a:buFont typeface="Wingdings" panose="05000000000000000000" pitchFamily="2" charset="2"/>
              <a:buChar char="v"/>
              <a:tabLst>
                <a:tab pos="4624560" algn="l"/>
              </a:tabLst>
            </a:pPr>
            <a:r>
              <a:rPr lang="en-US" sz="2400" b="1" strike="noStrike" spc="-1" dirty="0">
                <a:latin typeface="Calibri"/>
              </a:rPr>
              <a:t>Low dynamic range images appear as “black and white “with a few levels of gray</a:t>
            </a:r>
            <a:endParaRPr lang="en-US" sz="2400" b="0" strike="noStrike" spc="-1" dirty="0">
              <a:latin typeface="Arial"/>
            </a:endParaRPr>
          </a:p>
          <a:p>
            <a:pPr marL="1720800" lvl="3" indent="-285840">
              <a:lnSpc>
                <a:spcPct val="100000"/>
              </a:lnSpc>
              <a:spcBef>
                <a:spcPts val="541"/>
              </a:spcBef>
              <a:spcAft>
                <a:spcPts val="541"/>
              </a:spcAft>
              <a:buClr>
                <a:schemeClr val="tx1"/>
              </a:buClr>
              <a:buSzPct val="60000"/>
              <a:buFont typeface="Wingdings" panose="05000000000000000000" pitchFamily="2" charset="2"/>
              <a:buChar char="v"/>
              <a:tabLst>
                <a:tab pos="4624560" algn="l"/>
              </a:tabLst>
            </a:pPr>
            <a:r>
              <a:rPr lang="en-US" sz="2400" b="1" strike="noStrike" spc="-1" dirty="0">
                <a:latin typeface="Calibri"/>
              </a:rPr>
              <a:t>High dynamic range images have more shades of gray, are often “softer”</a:t>
            </a:r>
            <a:endParaRPr lang="en-US" sz="2400" b="0" strike="noStrike" spc="-1" dirty="0">
              <a:latin typeface="Arial"/>
            </a:endParaRPr>
          </a:p>
          <a:p>
            <a:pPr>
              <a:buClr>
                <a:schemeClr val="tx1"/>
              </a:buClr>
              <a:buFont typeface="Wingdings" panose="05000000000000000000" pitchFamily="2" charset="2"/>
              <a:buChar char="v"/>
            </a:pPr>
            <a:endParaRPr lang="en-IN" sz="2400" dirty="0"/>
          </a:p>
        </p:txBody>
      </p:sp>
    </p:spTree>
    <p:extLst>
      <p:ext uri="{BB962C8B-B14F-4D97-AF65-F5344CB8AC3E}">
        <p14:creationId xmlns:p14="http://schemas.microsoft.com/office/powerpoint/2010/main" val="6790123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37D8BF-497E-D2D7-6858-F42634C47CD7}"/>
              </a:ext>
            </a:extLst>
          </p:cNvPr>
          <p:cNvSpPr>
            <a:spLocks noGrp="1"/>
          </p:cNvSpPr>
          <p:nvPr>
            <p:ph type="title"/>
          </p:nvPr>
        </p:nvSpPr>
        <p:spPr/>
        <p:txBody>
          <a:bodyPr/>
          <a:lstStyle/>
          <a:p>
            <a:endParaRPr lang="en-IN"/>
          </a:p>
        </p:txBody>
      </p:sp>
      <p:pic>
        <p:nvPicPr>
          <p:cNvPr id="4" name="Picture 2">
            <a:extLst>
              <a:ext uri="{FF2B5EF4-FFF2-40B4-BE49-F238E27FC236}">
                <a16:creationId xmlns:a16="http://schemas.microsoft.com/office/drawing/2014/main" id="{3DCCFD22-17EF-C05C-35E0-50BFED53090C}"/>
              </a:ext>
            </a:extLst>
          </p:cNvPr>
          <p:cNvPicPr>
            <a:picLocks noGrp="1"/>
          </p:cNvPicPr>
          <p:nvPr>
            <p:ph idx="1"/>
          </p:nvPr>
        </p:nvPicPr>
        <p:blipFill>
          <a:blip r:embed="rId2"/>
          <a:stretch/>
        </p:blipFill>
        <p:spPr>
          <a:xfrm>
            <a:off x="1085850" y="590550"/>
            <a:ext cx="9524999" cy="5902325"/>
          </a:xfrm>
          <a:prstGeom prst="rect">
            <a:avLst/>
          </a:prstGeom>
          <a:ln w="0">
            <a:noFill/>
          </a:ln>
        </p:spPr>
      </p:pic>
    </p:spTree>
    <p:extLst>
      <p:ext uri="{BB962C8B-B14F-4D97-AF65-F5344CB8AC3E}">
        <p14:creationId xmlns:p14="http://schemas.microsoft.com/office/powerpoint/2010/main" val="6292413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451B4F-BCB9-AE42-53EA-7ED9188E0350}"/>
              </a:ext>
            </a:extLst>
          </p:cNvPr>
          <p:cNvSpPr>
            <a:spLocks noGrp="1"/>
          </p:cNvSpPr>
          <p:nvPr>
            <p:ph type="title"/>
          </p:nvPr>
        </p:nvSpPr>
        <p:spPr/>
        <p:txBody>
          <a:bodyPr>
            <a:normAutofit fontScale="90000"/>
          </a:bodyPr>
          <a:lstStyle/>
          <a:p>
            <a:r>
              <a:rPr lang="en-US" sz="4400" b="1" strike="noStrike" spc="-1" dirty="0">
                <a:solidFill>
                  <a:srgbClr val="002060"/>
                </a:solidFill>
                <a:latin typeface="Calibri"/>
              </a:rPr>
              <a:t>Clinical Importance of Axial and Lateral Resolution</a:t>
            </a:r>
            <a:br>
              <a:rPr lang="en-US" sz="4400" b="1" strike="noStrike" spc="-1" dirty="0">
                <a:solidFill>
                  <a:srgbClr val="002060"/>
                </a:solidFill>
                <a:latin typeface="Arial"/>
              </a:rPr>
            </a:br>
            <a:endParaRPr lang="en-IN" dirty="0">
              <a:solidFill>
                <a:srgbClr val="002060"/>
              </a:solidFill>
            </a:endParaRPr>
          </a:p>
        </p:txBody>
      </p:sp>
      <p:sp>
        <p:nvSpPr>
          <p:cNvPr id="3" name="Content Placeholder 2">
            <a:extLst>
              <a:ext uri="{FF2B5EF4-FFF2-40B4-BE49-F238E27FC236}">
                <a16:creationId xmlns:a16="http://schemas.microsoft.com/office/drawing/2014/main" id="{EC3C5D8A-6CC9-ADD0-C898-69F70E682898}"/>
              </a:ext>
            </a:extLst>
          </p:cNvPr>
          <p:cNvSpPr>
            <a:spLocks noGrp="1"/>
          </p:cNvSpPr>
          <p:nvPr>
            <p:ph idx="1"/>
          </p:nvPr>
        </p:nvSpPr>
        <p:spPr/>
        <p:txBody>
          <a:bodyPr/>
          <a:lstStyle/>
          <a:p>
            <a:endParaRPr lang="en-IN" dirty="0"/>
          </a:p>
        </p:txBody>
      </p:sp>
      <p:pic>
        <p:nvPicPr>
          <p:cNvPr id="4" name="Picture 2">
            <a:extLst>
              <a:ext uri="{FF2B5EF4-FFF2-40B4-BE49-F238E27FC236}">
                <a16:creationId xmlns:a16="http://schemas.microsoft.com/office/drawing/2014/main" id="{3323BD90-DABF-CA83-ECB6-3009F623C8F7}"/>
              </a:ext>
            </a:extLst>
          </p:cNvPr>
          <p:cNvPicPr/>
          <p:nvPr/>
        </p:nvPicPr>
        <p:blipFill>
          <a:blip r:embed="rId2"/>
          <a:stretch/>
        </p:blipFill>
        <p:spPr>
          <a:xfrm>
            <a:off x="1459470" y="1229834"/>
            <a:ext cx="9273060" cy="5475766"/>
          </a:xfrm>
          <a:prstGeom prst="rect">
            <a:avLst/>
          </a:prstGeom>
          <a:ln w="0">
            <a:noFill/>
          </a:ln>
        </p:spPr>
      </p:pic>
    </p:spTree>
    <p:extLst>
      <p:ext uri="{BB962C8B-B14F-4D97-AF65-F5344CB8AC3E}">
        <p14:creationId xmlns:p14="http://schemas.microsoft.com/office/powerpoint/2010/main" val="33080899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48A0F1-00B3-D7EC-BDC9-62FE076EF169}"/>
              </a:ext>
            </a:extLst>
          </p:cNvPr>
          <p:cNvSpPr>
            <a:spLocks noGrp="1"/>
          </p:cNvSpPr>
          <p:nvPr>
            <p:ph type="title"/>
          </p:nvPr>
        </p:nvSpPr>
        <p:spPr/>
        <p:txBody>
          <a:bodyPr>
            <a:normAutofit/>
          </a:bodyPr>
          <a:lstStyle/>
          <a:p>
            <a:r>
              <a:rPr lang="en-US" sz="4400" b="1" strike="noStrike" spc="-1" dirty="0">
                <a:latin typeface="Arial"/>
              </a:rPr>
              <a:t>Rationale for Intravascular Imaging</a:t>
            </a:r>
            <a:endParaRPr lang="en-IN" dirty="0"/>
          </a:p>
        </p:txBody>
      </p:sp>
      <p:sp>
        <p:nvSpPr>
          <p:cNvPr id="3" name="Content Placeholder 2">
            <a:extLst>
              <a:ext uri="{FF2B5EF4-FFF2-40B4-BE49-F238E27FC236}">
                <a16:creationId xmlns:a16="http://schemas.microsoft.com/office/drawing/2014/main" id="{6D9E9B67-4CB6-BEE5-7189-A4AD4FC6E5D8}"/>
              </a:ext>
            </a:extLst>
          </p:cNvPr>
          <p:cNvSpPr>
            <a:spLocks noGrp="1"/>
          </p:cNvSpPr>
          <p:nvPr>
            <p:ph idx="1"/>
          </p:nvPr>
        </p:nvSpPr>
        <p:spPr/>
        <p:txBody>
          <a:bodyPr>
            <a:normAutofit fontScale="92500" lnSpcReduction="20000"/>
          </a:bodyPr>
          <a:lstStyle/>
          <a:p>
            <a:pPr>
              <a:lnSpc>
                <a:spcPct val="100000"/>
              </a:lnSpc>
              <a:spcBef>
                <a:spcPts val="901"/>
              </a:spcBef>
              <a:spcAft>
                <a:spcPts val="360"/>
              </a:spcAft>
              <a:buClr>
                <a:schemeClr val="tx1"/>
              </a:buClr>
              <a:buFont typeface="Wingdings" panose="05000000000000000000" pitchFamily="2" charset="2"/>
              <a:buChar char="q"/>
              <a:tabLst>
                <a:tab pos="4624560" algn="l"/>
              </a:tabLst>
            </a:pPr>
            <a:r>
              <a:rPr lang="en-US" sz="2800" b="1" strike="noStrike" spc="-1" dirty="0">
                <a:cs typeface="Times New Roman" panose="02020603050405020304" pitchFamily="18" charset="0"/>
              </a:rPr>
              <a:t>Angiography is the gold standard in coronary imaging for more than 4 decades</a:t>
            </a:r>
          </a:p>
          <a:p>
            <a:pPr>
              <a:lnSpc>
                <a:spcPct val="100000"/>
              </a:lnSpc>
              <a:spcBef>
                <a:spcPts val="901"/>
              </a:spcBef>
              <a:spcAft>
                <a:spcPts val="360"/>
              </a:spcAft>
              <a:buClr>
                <a:schemeClr val="tx1"/>
              </a:buClr>
              <a:buFont typeface="Wingdings" panose="05000000000000000000" pitchFamily="2" charset="2"/>
              <a:buChar char="q"/>
              <a:tabLst>
                <a:tab pos="4624560" algn="l"/>
              </a:tabLst>
            </a:pPr>
            <a:endParaRPr lang="en-US" sz="2800" b="1" strike="noStrike" spc="-1" dirty="0">
              <a:cs typeface="Times New Roman" panose="02020603050405020304" pitchFamily="18" charset="0"/>
            </a:endParaRPr>
          </a:p>
          <a:p>
            <a:pPr>
              <a:lnSpc>
                <a:spcPct val="100000"/>
              </a:lnSpc>
              <a:spcBef>
                <a:spcPts val="901"/>
              </a:spcBef>
              <a:spcAft>
                <a:spcPts val="360"/>
              </a:spcAft>
              <a:buClr>
                <a:schemeClr val="tx1"/>
              </a:buClr>
              <a:buFont typeface="Wingdings" panose="05000000000000000000" pitchFamily="2" charset="2"/>
              <a:buChar char="q"/>
              <a:tabLst>
                <a:tab pos="4624560" algn="l"/>
              </a:tabLst>
            </a:pPr>
            <a:r>
              <a:rPr lang="en-US" sz="2800" b="1" strike="noStrike" spc="-1" dirty="0">
                <a:cs typeface="Times New Roman" panose="02020603050405020304" pitchFamily="18" charset="0"/>
              </a:rPr>
              <a:t>Visual interpretation of coronary angiography exhibits  </a:t>
            </a:r>
            <a:r>
              <a:rPr lang="en-US" sz="2800" b="1" strike="noStrike" spc="-1" dirty="0" err="1">
                <a:cs typeface="Times New Roman" panose="02020603050405020304" pitchFamily="18" charset="0"/>
              </a:rPr>
              <a:t>intraobserver</a:t>
            </a:r>
            <a:r>
              <a:rPr lang="en-US" sz="2800" b="1" strike="noStrike" spc="-1" dirty="0">
                <a:cs typeface="Times New Roman" panose="02020603050405020304" pitchFamily="18" charset="0"/>
              </a:rPr>
              <a:t> and interobserver variability (≤50%)</a:t>
            </a:r>
          </a:p>
          <a:p>
            <a:pPr>
              <a:lnSpc>
                <a:spcPct val="100000"/>
              </a:lnSpc>
              <a:spcBef>
                <a:spcPts val="901"/>
              </a:spcBef>
              <a:spcAft>
                <a:spcPts val="360"/>
              </a:spcAft>
              <a:buClr>
                <a:schemeClr val="tx1"/>
              </a:buClr>
              <a:buFont typeface="Wingdings" panose="05000000000000000000" pitchFamily="2" charset="2"/>
              <a:buChar char="q"/>
              <a:tabLst>
                <a:tab pos="4624560" algn="l"/>
              </a:tabLst>
            </a:pPr>
            <a:endParaRPr lang="en-US" sz="2800" b="1" strike="noStrike" spc="-1" dirty="0">
              <a:cs typeface="Times New Roman" panose="02020603050405020304" pitchFamily="18" charset="0"/>
            </a:endParaRPr>
          </a:p>
          <a:p>
            <a:pPr>
              <a:lnSpc>
                <a:spcPct val="100000"/>
              </a:lnSpc>
              <a:spcBef>
                <a:spcPts val="901"/>
              </a:spcBef>
              <a:spcAft>
                <a:spcPts val="360"/>
              </a:spcAft>
              <a:buClr>
                <a:schemeClr val="tx1"/>
              </a:buClr>
              <a:buFont typeface="Wingdings" panose="05000000000000000000" pitchFamily="2" charset="2"/>
              <a:buChar char="q"/>
              <a:tabLst>
                <a:tab pos="4624560" algn="l"/>
              </a:tabLst>
            </a:pPr>
            <a:r>
              <a:rPr lang="en-US" sz="2800" b="1" strike="noStrike" spc="-1" dirty="0">
                <a:cs typeface="Times New Roman" panose="02020603050405020304" pitchFamily="18" charset="0"/>
              </a:rPr>
              <a:t>The complex atherosclerotic disease process is frequently not reflected in the luminal  silhouette</a:t>
            </a:r>
          </a:p>
          <a:p>
            <a:pPr>
              <a:lnSpc>
                <a:spcPct val="100000"/>
              </a:lnSpc>
              <a:spcBef>
                <a:spcPts val="901"/>
              </a:spcBef>
              <a:spcAft>
                <a:spcPts val="360"/>
              </a:spcAft>
              <a:buClr>
                <a:schemeClr val="tx1"/>
              </a:buClr>
              <a:buFont typeface="Wingdings" panose="05000000000000000000" pitchFamily="2" charset="2"/>
              <a:buChar char="q"/>
              <a:tabLst>
                <a:tab pos="4624560" algn="l"/>
              </a:tabLst>
            </a:pPr>
            <a:endParaRPr lang="en-US" sz="2800" b="1" strike="noStrike" spc="-1" dirty="0">
              <a:cs typeface="Times New Roman" panose="02020603050405020304" pitchFamily="18" charset="0"/>
            </a:endParaRPr>
          </a:p>
          <a:p>
            <a:pPr>
              <a:lnSpc>
                <a:spcPct val="100000"/>
              </a:lnSpc>
              <a:spcBef>
                <a:spcPts val="901"/>
              </a:spcBef>
              <a:spcAft>
                <a:spcPts val="360"/>
              </a:spcAft>
              <a:buClr>
                <a:schemeClr val="tx1"/>
              </a:buClr>
              <a:buFont typeface="Wingdings" panose="05000000000000000000" pitchFamily="2" charset="2"/>
              <a:buChar char="q"/>
              <a:tabLst>
                <a:tab pos="4624560" algn="l"/>
              </a:tabLst>
            </a:pPr>
            <a:r>
              <a:rPr lang="en-US" sz="2800" b="1" strike="noStrike" spc="-1" dirty="0" err="1">
                <a:cs typeface="Times New Roman" panose="02020603050405020304" pitchFamily="18" charset="0"/>
              </a:rPr>
              <a:t>Glagov</a:t>
            </a:r>
            <a:r>
              <a:rPr lang="en-US" sz="2800" b="1" strike="noStrike" spc="-1" dirty="0">
                <a:cs typeface="Times New Roman" panose="02020603050405020304" pitchFamily="18" charset="0"/>
              </a:rPr>
              <a:t> phenomenon (Vascular remodeling) </a:t>
            </a:r>
          </a:p>
          <a:p>
            <a:pPr>
              <a:lnSpc>
                <a:spcPct val="100000"/>
              </a:lnSpc>
              <a:spcBef>
                <a:spcPts val="901"/>
              </a:spcBef>
              <a:spcAft>
                <a:spcPts val="360"/>
              </a:spcAft>
              <a:buClr>
                <a:schemeClr val="tx1"/>
              </a:buClr>
              <a:buFont typeface="Wingdings" panose="05000000000000000000" pitchFamily="2" charset="2"/>
              <a:buChar char="q"/>
              <a:tabLst>
                <a:tab pos="4624560" algn="l"/>
              </a:tabLst>
            </a:pPr>
            <a:endParaRPr lang="en-US" sz="2800" b="1" strike="noStrike" spc="-1" dirty="0">
              <a:cs typeface="Times New Roman" panose="02020603050405020304" pitchFamily="18" charset="0"/>
            </a:endParaRPr>
          </a:p>
          <a:p>
            <a:pPr>
              <a:lnSpc>
                <a:spcPct val="100000"/>
              </a:lnSpc>
              <a:spcBef>
                <a:spcPts val="901"/>
              </a:spcBef>
              <a:spcAft>
                <a:spcPts val="360"/>
              </a:spcAft>
              <a:buClr>
                <a:schemeClr val="tx1"/>
              </a:buClr>
              <a:buFont typeface="Wingdings" panose="05000000000000000000" pitchFamily="2" charset="2"/>
              <a:buChar char="q"/>
              <a:tabLst>
                <a:tab pos="4624560" algn="l"/>
              </a:tabLst>
            </a:pPr>
            <a:endParaRPr lang="en-US" sz="2800" b="1" strike="noStrike" spc="-1" dirty="0">
              <a:cs typeface="Times New Roman" panose="02020603050405020304" pitchFamily="18" charset="0"/>
            </a:endParaRPr>
          </a:p>
          <a:p>
            <a:pPr>
              <a:buClr>
                <a:schemeClr val="tx1"/>
              </a:buClr>
              <a:buFont typeface="Wingdings" panose="05000000000000000000" pitchFamily="2" charset="2"/>
              <a:buChar char="q"/>
            </a:pPr>
            <a:endParaRPr lang="en-IN" b="1" dirty="0">
              <a:cs typeface="Times New Roman" panose="02020603050405020304" pitchFamily="18" charset="0"/>
            </a:endParaRPr>
          </a:p>
        </p:txBody>
      </p:sp>
    </p:spTree>
    <p:extLst>
      <p:ext uri="{BB962C8B-B14F-4D97-AF65-F5344CB8AC3E}">
        <p14:creationId xmlns:p14="http://schemas.microsoft.com/office/powerpoint/2010/main" val="39040108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3675C8-5BB2-0EC1-BFB5-DACBD6B8822E}"/>
              </a:ext>
            </a:extLst>
          </p:cNvPr>
          <p:cNvSpPr>
            <a:spLocks noGrp="1"/>
          </p:cNvSpPr>
          <p:nvPr>
            <p:ph type="title"/>
          </p:nvPr>
        </p:nvSpPr>
        <p:spPr/>
        <p:txBody>
          <a:bodyPr/>
          <a:lstStyle/>
          <a:p>
            <a:r>
              <a:rPr lang="en-US" dirty="0"/>
              <a:t>IVUS IMAGES</a:t>
            </a:r>
            <a:endParaRPr lang="en-IN" dirty="0"/>
          </a:p>
        </p:txBody>
      </p:sp>
      <p:pic>
        <p:nvPicPr>
          <p:cNvPr id="5" name="Content Placeholder 4">
            <a:extLst>
              <a:ext uri="{FF2B5EF4-FFF2-40B4-BE49-F238E27FC236}">
                <a16:creationId xmlns:a16="http://schemas.microsoft.com/office/drawing/2014/main" id="{06BD61F8-698C-9808-2EB9-7A4A481034E1}"/>
              </a:ext>
            </a:extLst>
          </p:cNvPr>
          <p:cNvPicPr>
            <a:picLocks noGrp="1" noChangeAspect="1"/>
          </p:cNvPicPr>
          <p:nvPr>
            <p:ph idx="1"/>
          </p:nvPr>
        </p:nvPicPr>
        <p:blipFill rotWithShape="1">
          <a:blip r:embed="rId2"/>
          <a:srcRect l="7706" t="31746" r="7194" b="9170"/>
          <a:stretch/>
        </p:blipFill>
        <p:spPr>
          <a:xfrm>
            <a:off x="220600" y="1906041"/>
            <a:ext cx="11750800" cy="4586834"/>
          </a:xfrm>
        </p:spPr>
      </p:pic>
    </p:spTree>
    <p:extLst>
      <p:ext uri="{BB962C8B-B14F-4D97-AF65-F5344CB8AC3E}">
        <p14:creationId xmlns:p14="http://schemas.microsoft.com/office/powerpoint/2010/main" val="33133049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EB8E2B-99CB-BAA3-8A35-02D00250CE32}"/>
              </a:ext>
            </a:extLst>
          </p:cNvPr>
          <p:cNvSpPr>
            <a:spLocks noGrp="1"/>
          </p:cNvSpPr>
          <p:nvPr>
            <p:ph type="title"/>
          </p:nvPr>
        </p:nvSpPr>
        <p:spPr/>
        <p:txBody>
          <a:bodyPr/>
          <a:lstStyle/>
          <a:p>
            <a:r>
              <a:rPr lang="en-US" sz="4400" b="1" strike="noStrike" spc="-1" dirty="0">
                <a:solidFill>
                  <a:srgbClr val="002060"/>
                </a:solidFill>
                <a:latin typeface="Arial"/>
              </a:rPr>
              <a:t>Examination Technique</a:t>
            </a:r>
            <a:endParaRPr lang="en-IN" dirty="0">
              <a:solidFill>
                <a:srgbClr val="002060"/>
              </a:solidFill>
            </a:endParaRPr>
          </a:p>
        </p:txBody>
      </p:sp>
      <p:sp>
        <p:nvSpPr>
          <p:cNvPr id="3" name="Content Placeholder 2">
            <a:extLst>
              <a:ext uri="{FF2B5EF4-FFF2-40B4-BE49-F238E27FC236}">
                <a16:creationId xmlns:a16="http://schemas.microsoft.com/office/drawing/2014/main" id="{E6C22A5F-432C-B546-5C37-0E87B38DD2D4}"/>
              </a:ext>
            </a:extLst>
          </p:cNvPr>
          <p:cNvSpPr>
            <a:spLocks noGrp="1"/>
          </p:cNvSpPr>
          <p:nvPr>
            <p:ph idx="1"/>
          </p:nvPr>
        </p:nvSpPr>
        <p:spPr>
          <a:xfrm>
            <a:off x="838200" y="1481931"/>
            <a:ext cx="10515600" cy="4351338"/>
          </a:xfrm>
        </p:spPr>
        <p:txBody>
          <a:bodyPr>
            <a:noAutofit/>
          </a:bodyPr>
          <a:lstStyle/>
          <a:p>
            <a:pPr marL="227160" indent="-227160">
              <a:lnSpc>
                <a:spcPct val="100000"/>
              </a:lnSpc>
              <a:spcBef>
                <a:spcPts val="1100"/>
              </a:spcBef>
              <a:spcAft>
                <a:spcPts val="439"/>
              </a:spcAft>
              <a:buFont typeface="Wingdings" charset="2"/>
              <a:buChar char=""/>
              <a:tabLst>
                <a:tab pos="4624560" algn="l"/>
              </a:tabLst>
            </a:pPr>
            <a:r>
              <a:rPr lang="en-US" b="1" strike="noStrike" spc="-1" dirty="0">
                <a:cs typeface="Times New Roman" panose="02020603050405020304" pitchFamily="18" charset="0"/>
              </a:rPr>
              <a:t>Heparin and intracoronary  NTG routinely administered  </a:t>
            </a:r>
          </a:p>
          <a:p>
            <a:pPr marL="227160" indent="-227160">
              <a:lnSpc>
                <a:spcPct val="100000"/>
              </a:lnSpc>
              <a:spcBef>
                <a:spcPts val="1100"/>
              </a:spcBef>
              <a:spcAft>
                <a:spcPts val="439"/>
              </a:spcAft>
              <a:buFont typeface="Wingdings" charset="2"/>
              <a:buChar char=""/>
              <a:tabLst>
                <a:tab pos="4624560" algn="l"/>
              </a:tabLst>
            </a:pPr>
            <a:r>
              <a:rPr lang="en-US" b="1" strike="noStrike" spc="-1" dirty="0">
                <a:cs typeface="Times New Roman" panose="02020603050405020304" pitchFamily="18" charset="0"/>
              </a:rPr>
              <a:t>A 0.014-inch guide wire is first advanced </a:t>
            </a:r>
          </a:p>
          <a:p>
            <a:pPr marL="227160" indent="-227160">
              <a:lnSpc>
                <a:spcPct val="100000"/>
              </a:lnSpc>
              <a:spcBef>
                <a:spcPts val="1100"/>
              </a:spcBef>
              <a:spcAft>
                <a:spcPts val="439"/>
              </a:spcAft>
              <a:buFont typeface="Wingdings" charset="2"/>
              <a:buChar char=""/>
              <a:tabLst>
                <a:tab pos="4624560" algn="l"/>
              </a:tabLst>
            </a:pPr>
            <a:r>
              <a:rPr lang="en-US" b="1" strike="noStrike" spc="-1" dirty="0">
                <a:cs typeface="Times New Roman" panose="02020603050405020304" pitchFamily="18" charset="0"/>
              </a:rPr>
              <a:t>IVUS imaging is then performed with 2.5F to 3.5F catheters</a:t>
            </a:r>
          </a:p>
          <a:p>
            <a:pPr marL="227160" indent="-227160">
              <a:lnSpc>
                <a:spcPct val="100000"/>
              </a:lnSpc>
              <a:spcBef>
                <a:spcPts val="1100"/>
              </a:spcBef>
              <a:spcAft>
                <a:spcPts val="439"/>
              </a:spcAft>
              <a:buFont typeface="Wingdings" charset="2"/>
              <a:buChar char=""/>
              <a:tabLst>
                <a:tab pos="4624560" algn="l"/>
              </a:tabLst>
            </a:pPr>
            <a:r>
              <a:rPr lang="en-US" b="1" strike="noStrike" spc="-1" dirty="0">
                <a:cs typeface="Times New Roman" panose="02020603050405020304" pitchFamily="18" charset="0"/>
              </a:rPr>
              <a:t>Catheter should be advanced 10 mm distal to the area of interest</a:t>
            </a:r>
          </a:p>
          <a:p>
            <a:pPr marL="227160" indent="-227160">
              <a:lnSpc>
                <a:spcPct val="100000"/>
              </a:lnSpc>
              <a:spcBef>
                <a:spcPts val="1100"/>
              </a:spcBef>
              <a:spcAft>
                <a:spcPts val="439"/>
              </a:spcAft>
              <a:buFont typeface="Wingdings" charset="2"/>
              <a:buChar char=""/>
              <a:tabLst>
                <a:tab pos="4624560" algn="l"/>
              </a:tabLst>
            </a:pPr>
            <a:r>
              <a:rPr lang="en-US" b="1" strike="noStrike" spc="-1" dirty="0">
                <a:cs typeface="Times New Roman" panose="02020603050405020304" pitchFamily="18" charset="0"/>
              </a:rPr>
              <a:t>With the solid state catheter, the catheter tip is first positioned in the aorta or large proximal coronary vessel  so that the ring-down artifact can be electronically subtracted from the image before entering the coronary artery</a:t>
            </a:r>
          </a:p>
          <a:p>
            <a:pPr marL="227160" indent="-227160">
              <a:lnSpc>
                <a:spcPct val="100000"/>
              </a:lnSpc>
              <a:spcBef>
                <a:spcPts val="1100"/>
              </a:spcBef>
              <a:spcAft>
                <a:spcPts val="439"/>
              </a:spcAft>
              <a:buFont typeface="Wingdings" charset="2"/>
              <a:buChar char=""/>
              <a:tabLst>
                <a:tab pos="4624560" algn="l"/>
              </a:tabLst>
            </a:pPr>
            <a:r>
              <a:rPr lang="en-US" b="1" strike="noStrike" spc="-1" dirty="0">
                <a:cs typeface="Times New Roman" panose="02020603050405020304" pitchFamily="18" charset="0"/>
              </a:rPr>
              <a:t>Perform a </a:t>
            </a:r>
            <a:r>
              <a:rPr lang="en-US" b="1" strike="noStrike" spc="-1" dirty="0">
                <a:solidFill>
                  <a:schemeClr val="accent4">
                    <a:lumMod val="50000"/>
                  </a:schemeClr>
                </a:solidFill>
                <a:cs typeface="Times New Roman" panose="02020603050405020304" pitchFamily="18" charset="0"/>
              </a:rPr>
              <a:t>systematic</a:t>
            </a:r>
            <a:r>
              <a:rPr lang="en-US" b="1" strike="noStrike" spc="-1" dirty="0">
                <a:cs typeface="Times New Roman" panose="02020603050405020304" pitchFamily="18" charset="0"/>
              </a:rPr>
              <a:t> examination during pullback</a:t>
            </a:r>
          </a:p>
          <a:p>
            <a:pPr>
              <a:lnSpc>
                <a:spcPct val="100000"/>
              </a:lnSpc>
              <a:spcBef>
                <a:spcPts val="1100"/>
              </a:spcBef>
              <a:spcAft>
                <a:spcPts val="439"/>
              </a:spcAft>
              <a:buNone/>
              <a:tabLst>
                <a:tab pos="4624560" algn="l"/>
              </a:tabLst>
            </a:pPr>
            <a:endParaRPr lang="en-US" sz="1800" b="1" strike="noStrike" spc="-1" dirty="0">
              <a:cs typeface="Times New Roman" panose="02020603050405020304" pitchFamily="18" charset="0"/>
            </a:endParaRPr>
          </a:p>
          <a:p>
            <a:endParaRPr lang="en-IN" sz="1800" dirty="0">
              <a:cs typeface="Times New Roman" panose="02020603050405020304" pitchFamily="18" charset="0"/>
            </a:endParaRPr>
          </a:p>
        </p:txBody>
      </p:sp>
    </p:spTree>
    <p:extLst>
      <p:ext uri="{BB962C8B-B14F-4D97-AF65-F5344CB8AC3E}">
        <p14:creationId xmlns:p14="http://schemas.microsoft.com/office/powerpoint/2010/main" val="19007002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AFB0C7-51A6-73E2-470E-E004BBA323BB}"/>
              </a:ext>
            </a:extLst>
          </p:cNvPr>
          <p:cNvSpPr>
            <a:spLocks noGrp="1"/>
          </p:cNvSpPr>
          <p:nvPr>
            <p:ph idx="1"/>
          </p:nvPr>
        </p:nvSpPr>
        <p:spPr>
          <a:xfrm>
            <a:off x="228600" y="190500"/>
            <a:ext cx="11125200" cy="6302375"/>
          </a:xfrm>
        </p:spPr>
        <p:txBody>
          <a:bodyPr>
            <a:noAutofit/>
          </a:bodyPr>
          <a:lstStyle/>
          <a:p>
            <a:pPr marL="227160" indent="-227160">
              <a:lnSpc>
                <a:spcPct val="100000"/>
              </a:lnSpc>
              <a:spcBef>
                <a:spcPts val="1100"/>
              </a:spcBef>
              <a:spcAft>
                <a:spcPts val="439"/>
              </a:spcAft>
              <a:buClr>
                <a:srgbClr val="FF66FF"/>
              </a:buClr>
              <a:buFont typeface="Wingdings" charset="2"/>
              <a:buChar char=""/>
              <a:tabLst>
                <a:tab pos="4624560" algn="l"/>
              </a:tabLst>
            </a:pPr>
            <a:r>
              <a:rPr lang="en-US" sz="2400" b="1" strike="noStrike" spc="-1" dirty="0">
                <a:solidFill>
                  <a:srgbClr val="002060"/>
                </a:solidFill>
                <a:latin typeface="Calibri"/>
              </a:rPr>
              <a:t>Motorized Transducer Pullback (0.5 or 1.0 mm/second</a:t>
            </a:r>
            <a:r>
              <a:rPr lang="en-US" sz="2400" b="1" strike="noStrike" spc="-1" dirty="0">
                <a:latin typeface="Calibri"/>
              </a:rPr>
              <a:t>)</a:t>
            </a:r>
            <a:endParaRPr lang="en-US" sz="2400" b="1" strike="noStrike" spc="-1" dirty="0">
              <a:latin typeface="Arial"/>
            </a:endParaRPr>
          </a:p>
          <a:p>
            <a:pPr marL="506520" lvl="1" indent="-165240">
              <a:lnSpc>
                <a:spcPct val="100000"/>
              </a:lnSpc>
              <a:spcBef>
                <a:spcPts val="269"/>
              </a:spcBef>
              <a:spcAft>
                <a:spcPts val="541"/>
              </a:spcAft>
              <a:buClr>
                <a:srgbClr val="FFFFFF"/>
              </a:buClr>
              <a:buSzPct val="60000"/>
              <a:buFont typeface="Wingdings" charset="2"/>
              <a:buChar char=""/>
              <a:tabLst>
                <a:tab pos="4624560" algn="l"/>
              </a:tabLst>
            </a:pPr>
            <a:r>
              <a:rPr lang="en-US" b="1" strike="noStrike" spc="-1" dirty="0">
                <a:solidFill>
                  <a:schemeClr val="accent6">
                    <a:lumMod val="50000"/>
                  </a:schemeClr>
                </a:solidFill>
                <a:latin typeface="Calibri"/>
              </a:rPr>
              <a:t>Intended Advantages</a:t>
            </a:r>
            <a:endParaRPr lang="en-US" b="0" strike="noStrike" spc="-1" dirty="0">
              <a:solidFill>
                <a:schemeClr val="accent6">
                  <a:lumMod val="50000"/>
                </a:schemeClr>
              </a:solidFill>
              <a:latin typeface="Arial"/>
            </a:endParaRPr>
          </a:p>
          <a:p>
            <a:pPr marL="1143000" lvl="2" indent="-228600">
              <a:lnSpc>
                <a:spcPct val="100000"/>
              </a:lnSpc>
              <a:spcBef>
                <a:spcPts val="241"/>
              </a:spcBef>
              <a:spcAft>
                <a:spcPts val="479"/>
              </a:spcAft>
              <a:buClr>
                <a:srgbClr val="FFFFFF"/>
              </a:buClr>
              <a:buSzPct val="60000"/>
              <a:buFont typeface="Wingdings" charset="2"/>
              <a:buChar char=""/>
              <a:tabLst>
                <a:tab pos="4624560" algn="l"/>
              </a:tabLst>
            </a:pPr>
            <a:r>
              <a:rPr lang="en-US" sz="2400" b="1" strike="noStrike" spc="-1" dirty="0">
                <a:latin typeface="Calibri"/>
              </a:rPr>
              <a:t>Steady catheter withdrawal</a:t>
            </a:r>
            <a:endParaRPr lang="en-US" sz="2400" b="0" strike="noStrike" spc="-1" dirty="0">
              <a:latin typeface="Arial"/>
            </a:endParaRPr>
          </a:p>
          <a:p>
            <a:pPr marL="1143000" lvl="2" indent="-228600">
              <a:lnSpc>
                <a:spcPct val="100000"/>
              </a:lnSpc>
              <a:spcBef>
                <a:spcPts val="241"/>
              </a:spcBef>
              <a:spcAft>
                <a:spcPts val="479"/>
              </a:spcAft>
              <a:buClr>
                <a:srgbClr val="FFFFFF"/>
              </a:buClr>
              <a:buSzPct val="60000"/>
              <a:buFont typeface="Wingdings" charset="2"/>
              <a:buChar char=""/>
              <a:tabLst>
                <a:tab pos="4624560" algn="l"/>
              </a:tabLst>
            </a:pPr>
            <a:r>
              <a:rPr lang="en-US" sz="2400" b="1" strike="noStrike" spc="-1" dirty="0">
                <a:latin typeface="Calibri"/>
              </a:rPr>
              <a:t>Creates length and volumetric measurements</a:t>
            </a:r>
            <a:endParaRPr lang="en-US" sz="2400" b="0" strike="noStrike" spc="-1" dirty="0">
              <a:latin typeface="Arial"/>
            </a:endParaRPr>
          </a:p>
          <a:p>
            <a:pPr marL="1143000" lvl="2" indent="-228600">
              <a:lnSpc>
                <a:spcPct val="100000"/>
              </a:lnSpc>
              <a:spcBef>
                <a:spcPts val="241"/>
              </a:spcBef>
              <a:spcAft>
                <a:spcPts val="479"/>
              </a:spcAft>
              <a:buClr>
                <a:srgbClr val="FFFFFF"/>
              </a:buClr>
              <a:buSzPct val="60000"/>
              <a:buFont typeface="Wingdings" charset="2"/>
              <a:buChar char=""/>
              <a:tabLst>
                <a:tab pos="4624560" algn="l"/>
              </a:tabLst>
            </a:pPr>
            <a:r>
              <a:rPr lang="en-US" sz="2400" b="1" strike="noStrike" spc="-1" dirty="0">
                <a:latin typeface="Calibri"/>
              </a:rPr>
              <a:t>Uniform &amp; Reproducible images</a:t>
            </a:r>
            <a:endParaRPr lang="en-US" sz="2400" b="0" strike="noStrike" spc="-1" dirty="0">
              <a:latin typeface="Arial"/>
            </a:endParaRPr>
          </a:p>
          <a:p>
            <a:pPr marL="506520" lvl="1" indent="-165240">
              <a:lnSpc>
                <a:spcPct val="100000"/>
              </a:lnSpc>
              <a:spcBef>
                <a:spcPts val="269"/>
              </a:spcBef>
              <a:spcAft>
                <a:spcPts val="541"/>
              </a:spcAft>
              <a:buClr>
                <a:srgbClr val="FFFFFF"/>
              </a:buClr>
              <a:buSzPct val="60000"/>
              <a:buFont typeface="Wingdings" charset="2"/>
              <a:buChar char=""/>
              <a:tabLst>
                <a:tab pos="4624560" algn="l"/>
              </a:tabLst>
            </a:pPr>
            <a:r>
              <a:rPr lang="en-US" b="1" strike="noStrike" spc="-1" dirty="0">
                <a:solidFill>
                  <a:schemeClr val="accent6">
                    <a:lumMod val="50000"/>
                  </a:schemeClr>
                </a:solidFill>
                <a:latin typeface="Calibri"/>
              </a:rPr>
              <a:t>Disadvantages</a:t>
            </a:r>
            <a:endParaRPr lang="en-US" b="0" strike="noStrike" spc="-1" dirty="0">
              <a:solidFill>
                <a:schemeClr val="accent6">
                  <a:lumMod val="50000"/>
                </a:schemeClr>
              </a:solidFill>
              <a:latin typeface="Arial"/>
            </a:endParaRPr>
          </a:p>
          <a:p>
            <a:pPr marL="1143000" lvl="2" indent="-228600">
              <a:lnSpc>
                <a:spcPct val="100000"/>
              </a:lnSpc>
              <a:spcBef>
                <a:spcPts val="241"/>
              </a:spcBef>
              <a:spcAft>
                <a:spcPts val="479"/>
              </a:spcAft>
              <a:buClr>
                <a:srgbClr val="FFFFFF"/>
              </a:buClr>
              <a:buSzPct val="60000"/>
              <a:buFont typeface="Wingdings" charset="2"/>
              <a:buChar char=""/>
              <a:tabLst>
                <a:tab pos="4624560" algn="l"/>
              </a:tabLst>
            </a:pPr>
            <a:r>
              <a:rPr lang="en-US" sz="2400" b="1" strike="noStrike" spc="-1" dirty="0">
                <a:latin typeface="Calibri"/>
              </a:rPr>
              <a:t>May provide inadequate examination in regions of interest due to preset speed</a:t>
            </a:r>
            <a:endParaRPr lang="en-US" sz="2400" b="0" strike="noStrike" spc="-1" dirty="0">
              <a:latin typeface="Arial"/>
            </a:endParaRPr>
          </a:p>
          <a:p>
            <a:pPr marL="227160" indent="-227160">
              <a:lnSpc>
                <a:spcPct val="100000"/>
              </a:lnSpc>
              <a:spcBef>
                <a:spcPts val="1100"/>
              </a:spcBef>
              <a:spcAft>
                <a:spcPts val="439"/>
              </a:spcAft>
              <a:buClr>
                <a:srgbClr val="FF66FF"/>
              </a:buClr>
              <a:buFont typeface="Wingdings" charset="2"/>
              <a:buChar char=""/>
              <a:tabLst>
                <a:tab pos="4624560" algn="l"/>
              </a:tabLst>
            </a:pPr>
            <a:r>
              <a:rPr lang="en-US" sz="2400" b="1" strike="noStrike" spc="-1" dirty="0">
                <a:solidFill>
                  <a:srgbClr val="002060"/>
                </a:solidFill>
                <a:latin typeface="Calibri"/>
              </a:rPr>
              <a:t>Manual Transducer Pullback</a:t>
            </a:r>
            <a:endParaRPr lang="en-US" sz="2400" b="1" strike="noStrike" spc="-1" dirty="0">
              <a:solidFill>
                <a:srgbClr val="002060"/>
              </a:solidFill>
              <a:latin typeface="Arial"/>
            </a:endParaRPr>
          </a:p>
          <a:p>
            <a:pPr marL="506520" lvl="1" indent="-165240">
              <a:lnSpc>
                <a:spcPct val="100000"/>
              </a:lnSpc>
              <a:spcBef>
                <a:spcPts val="269"/>
              </a:spcBef>
              <a:spcAft>
                <a:spcPts val="541"/>
              </a:spcAft>
              <a:buClr>
                <a:srgbClr val="FFFFFF"/>
              </a:buClr>
              <a:buSzPct val="60000"/>
              <a:buFont typeface="Wingdings" charset="2"/>
              <a:buChar char=""/>
              <a:tabLst>
                <a:tab pos="4624560" algn="l"/>
              </a:tabLst>
            </a:pPr>
            <a:r>
              <a:rPr lang="en-US" b="1" strike="noStrike" spc="-1" dirty="0">
                <a:solidFill>
                  <a:schemeClr val="accent6">
                    <a:lumMod val="50000"/>
                  </a:schemeClr>
                </a:solidFill>
                <a:latin typeface="Calibri"/>
              </a:rPr>
              <a:t>Intended Advantages</a:t>
            </a:r>
            <a:endParaRPr lang="en-US" b="0" strike="noStrike" spc="-1" dirty="0">
              <a:solidFill>
                <a:schemeClr val="accent6">
                  <a:lumMod val="50000"/>
                </a:schemeClr>
              </a:solidFill>
              <a:latin typeface="Arial"/>
            </a:endParaRPr>
          </a:p>
          <a:p>
            <a:pPr marL="1143000" lvl="2" indent="-228600">
              <a:lnSpc>
                <a:spcPct val="100000"/>
              </a:lnSpc>
              <a:spcBef>
                <a:spcPts val="241"/>
              </a:spcBef>
              <a:spcAft>
                <a:spcPts val="479"/>
              </a:spcAft>
              <a:buClr>
                <a:srgbClr val="FFFFFF"/>
              </a:buClr>
              <a:buSzPct val="60000"/>
              <a:buFont typeface="Wingdings" charset="2"/>
              <a:buChar char=""/>
              <a:tabLst>
                <a:tab pos="4624560" algn="l"/>
              </a:tabLst>
            </a:pPr>
            <a:r>
              <a:rPr lang="en-US" sz="2400" b="1" strike="noStrike" spc="-1" dirty="0">
                <a:latin typeface="Calibri"/>
              </a:rPr>
              <a:t>Ability to concentrate on a specific region of interest</a:t>
            </a:r>
            <a:endParaRPr lang="en-US" sz="2400" b="0" strike="noStrike" spc="-1" dirty="0">
              <a:latin typeface="Arial"/>
            </a:endParaRPr>
          </a:p>
          <a:p>
            <a:pPr marL="506520" lvl="1" indent="-165240">
              <a:lnSpc>
                <a:spcPct val="100000"/>
              </a:lnSpc>
              <a:spcBef>
                <a:spcPts val="269"/>
              </a:spcBef>
              <a:spcAft>
                <a:spcPts val="541"/>
              </a:spcAft>
              <a:buClr>
                <a:srgbClr val="FFFFFF"/>
              </a:buClr>
              <a:buSzPct val="60000"/>
              <a:buFont typeface="Wingdings" charset="2"/>
              <a:buChar char=""/>
              <a:tabLst>
                <a:tab pos="4624560" algn="l"/>
              </a:tabLst>
            </a:pPr>
            <a:r>
              <a:rPr lang="en-US" b="1" strike="noStrike" spc="-1" dirty="0">
                <a:solidFill>
                  <a:schemeClr val="accent6">
                    <a:lumMod val="50000"/>
                  </a:schemeClr>
                </a:solidFill>
                <a:latin typeface="Calibri"/>
              </a:rPr>
              <a:t>Disadvantages</a:t>
            </a:r>
            <a:endParaRPr lang="en-US" b="0" strike="noStrike" spc="-1" dirty="0">
              <a:solidFill>
                <a:schemeClr val="accent6">
                  <a:lumMod val="50000"/>
                </a:schemeClr>
              </a:solidFill>
              <a:latin typeface="Arial"/>
            </a:endParaRPr>
          </a:p>
          <a:p>
            <a:pPr marL="1143000" lvl="2" indent="-228600">
              <a:lnSpc>
                <a:spcPct val="100000"/>
              </a:lnSpc>
              <a:spcBef>
                <a:spcPts val="241"/>
              </a:spcBef>
              <a:spcAft>
                <a:spcPts val="479"/>
              </a:spcAft>
              <a:buClr>
                <a:srgbClr val="FFFFFF"/>
              </a:buClr>
              <a:buSzPct val="60000"/>
              <a:buFont typeface="Wingdings" charset="2"/>
              <a:buChar char=""/>
              <a:tabLst>
                <a:tab pos="4624560" algn="l"/>
              </a:tabLst>
            </a:pPr>
            <a:r>
              <a:rPr lang="en-US" sz="2400" b="1" strike="noStrike" spc="-1" dirty="0">
                <a:latin typeface="Calibri"/>
              </a:rPr>
              <a:t>Possibility of skipping over significant pathology by irregular pullback</a:t>
            </a:r>
            <a:endParaRPr lang="en-US" sz="2400" b="0" strike="noStrike" spc="-1" dirty="0">
              <a:latin typeface="Arial"/>
            </a:endParaRPr>
          </a:p>
          <a:p>
            <a:pPr marL="1143000" lvl="2" indent="-228600">
              <a:lnSpc>
                <a:spcPct val="100000"/>
              </a:lnSpc>
              <a:spcBef>
                <a:spcPts val="241"/>
              </a:spcBef>
              <a:spcAft>
                <a:spcPts val="479"/>
              </a:spcAft>
              <a:buClr>
                <a:srgbClr val="FFFFFF"/>
              </a:buClr>
              <a:buSzPct val="60000"/>
              <a:buFont typeface="Wingdings" charset="2"/>
              <a:buChar char=""/>
              <a:tabLst>
                <a:tab pos="4624560" algn="l"/>
              </a:tabLst>
            </a:pPr>
            <a:r>
              <a:rPr lang="en-US" sz="2400" b="1" strike="noStrike" spc="-1" dirty="0">
                <a:latin typeface="Calibri"/>
              </a:rPr>
              <a:t>Potential inaccuracies in length and volume measurements</a:t>
            </a:r>
            <a:endParaRPr lang="en-US" sz="2400" b="0" strike="noStrike" spc="-1" dirty="0">
              <a:latin typeface="Arial"/>
            </a:endParaRPr>
          </a:p>
          <a:p>
            <a:endParaRPr lang="en-IN" sz="2400" dirty="0"/>
          </a:p>
        </p:txBody>
      </p:sp>
    </p:spTree>
    <p:extLst>
      <p:ext uri="{BB962C8B-B14F-4D97-AF65-F5344CB8AC3E}">
        <p14:creationId xmlns:p14="http://schemas.microsoft.com/office/powerpoint/2010/main" val="3172192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725394-F85B-0B49-FE4B-DACF4A2592AB}"/>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A46D2348-5280-4A10-DFEA-9BCF6B16D0A3}"/>
              </a:ext>
            </a:extLst>
          </p:cNvPr>
          <p:cNvSpPr>
            <a:spLocks noGrp="1"/>
          </p:cNvSpPr>
          <p:nvPr>
            <p:ph idx="1"/>
          </p:nvPr>
        </p:nvSpPr>
        <p:spPr/>
        <p:txBody>
          <a:bodyPr/>
          <a:lstStyle/>
          <a:p>
            <a:endParaRPr lang="en-IN"/>
          </a:p>
        </p:txBody>
      </p:sp>
      <p:pic>
        <p:nvPicPr>
          <p:cNvPr id="1026" name="Picture 2" descr="Images of four different pullback devices are shown. Devices A-D: CVIS, Galaxy, TrackBack, and Model R-l00">
            <a:extLst>
              <a:ext uri="{FF2B5EF4-FFF2-40B4-BE49-F238E27FC236}">
                <a16:creationId xmlns:a16="http://schemas.microsoft.com/office/drawing/2014/main" id="{FCCA6442-3196-2CBE-A360-618AFF302DF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353"/>
          <a:stretch/>
        </p:blipFill>
        <p:spPr bwMode="auto">
          <a:xfrm>
            <a:off x="2190749" y="0"/>
            <a:ext cx="7096125" cy="534352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874D5378-7997-DBB5-7D7A-8A38D2912620}"/>
              </a:ext>
            </a:extLst>
          </p:cNvPr>
          <p:cNvPicPr>
            <a:picLocks noChangeAspect="1"/>
          </p:cNvPicPr>
          <p:nvPr/>
        </p:nvPicPr>
        <p:blipFill rotWithShape="1">
          <a:blip r:embed="rId3"/>
          <a:srcRect l="6875" t="71121" r="38438" b="24432"/>
          <a:stretch/>
        </p:blipFill>
        <p:spPr>
          <a:xfrm>
            <a:off x="-438150" y="5575302"/>
            <a:ext cx="13161356" cy="601662"/>
          </a:xfrm>
          <a:prstGeom prst="rect">
            <a:avLst/>
          </a:prstGeom>
        </p:spPr>
      </p:pic>
    </p:spTree>
    <p:extLst>
      <p:ext uri="{BB962C8B-B14F-4D97-AF65-F5344CB8AC3E}">
        <p14:creationId xmlns:p14="http://schemas.microsoft.com/office/powerpoint/2010/main" val="25618051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B52D97-53AF-DFBB-270A-867B6B33D391}"/>
              </a:ext>
            </a:extLst>
          </p:cNvPr>
          <p:cNvSpPr>
            <a:spLocks noGrp="1"/>
          </p:cNvSpPr>
          <p:nvPr>
            <p:ph type="title"/>
          </p:nvPr>
        </p:nvSpPr>
        <p:spPr/>
        <p:txBody>
          <a:bodyPr/>
          <a:lstStyle/>
          <a:p>
            <a:r>
              <a:rPr lang="en-US" sz="4400" b="1" strike="noStrike" spc="-1" dirty="0">
                <a:solidFill>
                  <a:srgbClr val="002060"/>
                </a:solidFill>
                <a:latin typeface="Arial"/>
              </a:rPr>
              <a:t>Image Interpretation</a:t>
            </a:r>
            <a:endParaRPr lang="en-IN" dirty="0">
              <a:solidFill>
                <a:srgbClr val="002060"/>
              </a:solidFill>
            </a:endParaRPr>
          </a:p>
        </p:txBody>
      </p:sp>
      <p:sp>
        <p:nvSpPr>
          <p:cNvPr id="3" name="Content Placeholder 2">
            <a:extLst>
              <a:ext uri="{FF2B5EF4-FFF2-40B4-BE49-F238E27FC236}">
                <a16:creationId xmlns:a16="http://schemas.microsoft.com/office/drawing/2014/main" id="{74249F87-AA3A-B61B-6516-D389A763ECCF}"/>
              </a:ext>
            </a:extLst>
          </p:cNvPr>
          <p:cNvSpPr>
            <a:spLocks noGrp="1"/>
          </p:cNvSpPr>
          <p:nvPr>
            <p:ph idx="1"/>
          </p:nvPr>
        </p:nvSpPr>
        <p:spPr/>
        <p:txBody>
          <a:bodyPr/>
          <a:lstStyle/>
          <a:p>
            <a:r>
              <a:rPr lang="en-US" sz="2800" b="1" strike="noStrike" spc="-1" dirty="0">
                <a:cs typeface="Times New Roman" panose="02020603050405020304" pitchFamily="18" charset="0"/>
              </a:rPr>
              <a:t>Interpretation of the images begins with the identification of two key landmarks: the </a:t>
            </a:r>
            <a:r>
              <a:rPr lang="en-US" sz="2800" b="1" strike="noStrike" spc="-1" dirty="0">
                <a:solidFill>
                  <a:schemeClr val="accent6">
                    <a:lumMod val="50000"/>
                  </a:schemeClr>
                </a:solidFill>
                <a:cs typeface="Times New Roman" panose="02020603050405020304" pitchFamily="18" charset="0"/>
              </a:rPr>
              <a:t>blood/intima (luminal) </a:t>
            </a:r>
            <a:r>
              <a:rPr lang="en-US" sz="2800" b="1" strike="noStrike" spc="-1" dirty="0">
                <a:cs typeface="Times New Roman" panose="02020603050405020304" pitchFamily="18" charset="0"/>
              </a:rPr>
              <a:t>border and the </a:t>
            </a:r>
            <a:r>
              <a:rPr lang="en-US" sz="2800" b="1" strike="noStrike" spc="-1" dirty="0">
                <a:solidFill>
                  <a:schemeClr val="accent6">
                    <a:lumMod val="50000"/>
                  </a:schemeClr>
                </a:solidFill>
                <a:cs typeface="Times New Roman" panose="02020603050405020304" pitchFamily="18" charset="0"/>
              </a:rPr>
              <a:t>media/adventitia interface</a:t>
            </a:r>
          </a:p>
          <a:p>
            <a:pPr>
              <a:lnSpc>
                <a:spcPct val="100000"/>
              </a:lnSpc>
              <a:buClr>
                <a:srgbClr val="FFFFFF"/>
              </a:buClr>
            </a:pPr>
            <a:r>
              <a:rPr lang="en-US" sz="2800" b="1" strike="noStrike" spc="-1" dirty="0">
                <a:cs typeface="Times New Roman" panose="02020603050405020304" pitchFamily="18" charset="0"/>
              </a:rPr>
              <a:t>Normal value for intimal thickness-0.15 ± 0.07 mm</a:t>
            </a:r>
            <a:endParaRPr lang="en-US" spc="-1" dirty="0">
              <a:cs typeface="Times New Roman" panose="02020603050405020304" pitchFamily="18" charset="0"/>
            </a:endParaRPr>
          </a:p>
          <a:p>
            <a:pPr>
              <a:lnSpc>
                <a:spcPct val="100000"/>
              </a:lnSpc>
              <a:buClr>
                <a:srgbClr val="FFFFFF"/>
              </a:buClr>
            </a:pPr>
            <a:r>
              <a:rPr lang="en-US" sz="2800" b="1" strike="noStrike" spc="-1" dirty="0">
                <a:cs typeface="Times New Roman" panose="02020603050405020304" pitchFamily="18" charset="0"/>
              </a:rPr>
              <a:t>0.25 to 0.50 mm- the upper limit of normal</a:t>
            </a:r>
            <a:endParaRPr lang="en-US" sz="2800" b="0" strike="noStrike" spc="-1" dirty="0">
              <a:cs typeface="Times New Roman" panose="02020603050405020304" pitchFamily="18" charset="0"/>
            </a:endParaRPr>
          </a:p>
          <a:p>
            <a:endParaRPr lang="en-US" sz="2800" b="1" strike="noStrike" spc="-1" dirty="0">
              <a:cs typeface="Times New Roman" panose="02020603050405020304" pitchFamily="18" charset="0"/>
            </a:endParaRPr>
          </a:p>
          <a:p>
            <a:endParaRPr lang="en-IN" dirty="0">
              <a:cs typeface="Times New Roman" panose="02020603050405020304" pitchFamily="18" charset="0"/>
            </a:endParaRPr>
          </a:p>
        </p:txBody>
      </p:sp>
    </p:spTree>
    <p:extLst>
      <p:ext uri="{BB962C8B-B14F-4D97-AF65-F5344CB8AC3E}">
        <p14:creationId xmlns:p14="http://schemas.microsoft.com/office/powerpoint/2010/main" val="1407606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8531AA-734C-C94C-E1DF-7B89244BE326}"/>
              </a:ext>
            </a:extLst>
          </p:cNvPr>
          <p:cNvSpPr>
            <a:spLocks noGrp="1"/>
          </p:cNvSpPr>
          <p:nvPr>
            <p:ph type="title"/>
          </p:nvPr>
        </p:nvSpPr>
        <p:spPr/>
        <p:txBody>
          <a:bodyPr/>
          <a:lstStyle/>
          <a:p>
            <a:endParaRPr lang="en-IN"/>
          </a:p>
        </p:txBody>
      </p:sp>
      <p:pic>
        <p:nvPicPr>
          <p:cNvPr id="4" name="Picture 2" descr="C:\Users\mypc\Desktop\Pictures ivus\normal ivus.PNG">
            <a:extLst>
              <a:ext uri="{FF2B5EF4-FFF2-40B4-BE49-F238E27FC236}">
                <a16:creationId xmlns:a16="http://schemas.microsoft.com/office/drawing/2014/main" id="{4C4635CC-7728-C976-E40C-60F5BD5D61F0}"/>
              </a:ext>
            </a:extLst>
          </p:cNvPr>
          <p:cNvPicPr>
            <a:picLocks noGrp="1"/>
          </p:cNvPicPr>
          <p:nvPr>
            <p:ph idx="1"/>
          </p:nvPr>
        </p:nvPicPr>
        <p:blipFill>
          <a:blip r:embed="rId2"/>
          <a:srcRect l="2451" t="3675" r="2119"/>
          <a:stretch/>
        </p:blipFill>
        <p:spPr>
          <a:xfrm>
            <a:off x="1447800" y="365126"/>
            <a:ext cx="8248650" cy="6302374"/>
          </a:xfrm>
          <a:prstGeom prst="rect">
            <a:avLst/>
          </a:prstGeom>
          <a:ln w="0">
            <a:noFill/>
          </a:ln>
        </p:spPr>
      </p:pic>
    </p:spTree>
    <p:extLst>
      <p:ext uri="{BB962C8B-B14F-4D97-AF65-F5344CB8AC3E}">
        <p14:creationId xmlns:p14="http://schemas.microsoft.com/office/powerpoint/2010/main" val="40779446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B52254-B22D-5249-5DCD-50CDFD93F827}"/>
              </a:ext>
            </a:extLst>
          </p:cNvPr>
          <p:cNvSpPr>
            <a:spLocks noGrp="1"/>
          </p:cNvSpPr>
          <p:nvPr>
            <p:ph type="title"/>
          </p:nvPr>
        </p:nvSpPr>
        <p:spPr>
          <a:xfrm>
            <a:off x="838200" y="-72232"/>
            <a:ext cx="10515600" cy="1325563"/>
          </a:xfrm>
        </p:spPr>
        <p:txBody>
          <a:bodyPr/>
          <a:lstStyle/>
          <a:p>
            <a:r>
              <a:rPr lang="en-US" sz="4400" b="1" strike="noStrike" spc="-1" dirty="0">
                <a:solidFill>
                  <a:srgbClr val="002060"/>
                </a:solidFill>
                <a:latin typeface="Arial"/>
              </a:rPr>
              <a:t>Image artifact</a:t>
            </a:r>
            <a:endParaRPr lang="en-IN" dirty="0">
              <a:solidFill>
                <a:srgbClr val="002060"/>
              </a:solidFill>
            </a:endParaRPr>
          </a:p>
        </p:txBody>
      </p:sp>
      <p:sp>
        <p:nvSpPr>
          <p:cNvPr id="3" name="Content Placeholder 2">
            <a:extLst>
              <a:ext uri="{FF2B5EF4-FFF2-40B4-BE49-F238E27FC236}">
                <a16:creationId xmlns:a16="http://schemas.microsoft.com/office/drawing/2014/main" id="{7ECF294A-158D-AEA5-9153-6CDF8D8CA2BE}"/>
              </a:ext>
            </a:extLst>
          </p:cNvPr>
          <p:cNvSpPr>
            <a:spLocks noGrp="1"/>
          </p:cNvSpPr>
          <p:nvPr>
            <p:ph idx="1"/>
          </p:nvPr>
        </p:nvSpPr>
        <p:spPr>
          <a:xfrm>
            <a:off x="838200" y="756338"/>
            <a:ext cx="10515600" cy="4351338"/>
          </a:xfrm>
        </p:spPr>
        <p:txBody>
          <a:bodyPr/>
          <a:lstStyle/>
          <a:p>
            <a:pPr>
              <a:lnSpc>
                <a:spcPct val="100000"/>
              </a:lnSpc>
              <a:spcBef>
                <a:spcPts val="1100"/>
              </a:spcBef>
              <a:spcAft>
                <a:spcPts val="439"/>
              </a:spcAft>
              <a:buFont typeface="Wingdings" panose="05000000000000000000" pitchFamily="2" charset="2"/>
              <a:buChar char="v"/>
              <a:tabLst>
                <a:tab pos="4624560" algn="l"/>
              </a:tabLst>
            </a:pPr>
            <a:r>
              <a:rPr lang="en-US" sz="2800" b="1" strike="noStrike" spc="-1" dirty="0">
                <a:solidFill>
                  <a:schemeClr val="accent4">
                    <a:lumMod val="50000"/>
                  </a:schemeClr>
                </a:solidFill>
                <a:latin typeface="Calibri"/>
              </a:rPr>
              <a:t>Halo</a:t>
            </a:r>
            <a:r>
              <a:rPr lang="en-US" sz="2800" b="1" strike="noStrike" spc="-1" dirty="0">
                <a:latin typeface="Calibri"/>
              </a:rPr>
              <a:t> around the mechanical IVUS due to air bubbles</a:t>
            </a:r>
            <a:endParaRPr lang="en-US" sz="2800" b="1" strike="noStrike" spc="-1" dirty="0">
              <a:latin typeface="Arial"/>
            </a:endParaRPr>
          </a:p>
          <a:p>
            <a:pPr>
              <a:lnSpc>
                <a:spcPct val="100000"/>
              </a:lnSpc>
              <a:spcBef>
                <a:spcPts val="1100"/>
              </a:spcBef>
              <a:spcAft>
                <a:spcPts val="439"/>
              </a:spcAft>
              <a:buFont typeface="Wingdings" panose="05000000000000000000" pitchFamily="2" charset="2"/>
              <a:buChar char="v"/>
              <a:tabLst>
                <a:tab pos="4624560" algn="l"/>
              </a:tabLst>
            </a:pPr>
            <a:r>
              <a:rPr lang="en-US" sz="2800" b="1" strike="noStrike" spc="-1" dirty="0">
                <a:solidFill>
                  <a:schemeClr val="accent4">
                    <a:lumMod val="50000"/>
                  </a:schemeClr>
                </a:solidFill>
                <a:latin typeface="Calibri"/>
              </a:rPr>
              <a:t>Interference</a:t>
            </a:r>
            <a:r>
              <a:rPr lang="en-US" sz="2800" b="1" strike="noStrike" spc="-1" dirty="0">
                <a:latin typeface="Calibri"/>
              </a:rPr>
              <a:t> caused by other electrical </a:t>
            </a:r>
            <a:r>
              <a:rPr lang="en-US" sz="2800" b="1" strike="noStrike" spc="-1" dirty="0" err="1">
                <a:latin typeface="Calibri"/>
              </a:rPr>
              <a:t>equipments</a:t>
            </a:r>
            <a:endParaRPr lang="en-US" sz="2800" b="1" strike="noStrike" spc="-1" dirty="0">
              <a:latin typeface="Arial"/>
            </a:endParaRPr>
          </a:p>
          <a:p>
            <a:pPr>
              <a:lnSpc>
                <a:spcPct val="100000"/>
              </a:lnSpc>
              <a:spcBef>
                <a:spcPts val="1100"/>
              </a:spcBef>
              <a:spcAft>
                <a:spcPts val="439"/>
              </a:spcAft>
              <a:buFont typeface="Wingdings" panose="05000000000000000000" pitchFamily="2" charset="2"/>
              <a:buChar char="v"/>
              <a:tabLst>
                <a:tab pos="4624560" algn="l"/>
              </a:tabLst>
            </a:pPr>
            <a:r>
              <a:rPr lang="en-US" sz="2800" b="1" strike="noStrike" spc="-1" dirty="0">
                <a:solidFill>
                  <a:schemeClr val="accent4">
                    <a:lumMod val="50000"/>
                  </a:schemeClr>
                </a:solidFill>
                <a:latin typeface="Calibri"/>
              </a:rPr>
              <a:t>Non-uniform rotational distortion</a:t>
            </a:r>
            <a:r>
              <a:rPr lang="en-US" sz="2800" b="1" strike="noStrike" spc="-1" dirty="0">
                <a:latin typeface="Calibri"/>
              </a:rPr>
              <a:t>-bending of the drive cable inter-feres with uniform transducer rotation, causing a wedge-shaped, smeared image to appear in one or more segments of the image</a:t>
            </a:r>
            <a:endParaRPr lang="en-US" sz="2800" b="1" strike="noStrike" spc="-1" dirty="0">
              <a:latin typeface="Arial"/>
            </a:endParaRPr>
          </a:p>
          <a:p>
            <a:pPr>
              <a:lnSpc>
                <a:spcPct val="100000"/>
              </a:lnSpc>
              <a:spcBef>
                <a:spcPts val="1100"/>
              </a:spcBef>
              <a:spcAft>
                <a:spcPts val="439"/>
              </a:spcAft>
              <a:buFont typeface="Wingdings" panose="05000000000000000000" pitchFamily="2" charset="2"/>
              <a:buChar char="v"/>
              <a:tabLst>
                <a:tab pos="4624560" algn="l"/>
              </a:tabLst>
            </a:pPr>
            <a:r>
              <a:rPr lang="en-US" sz="2800" b="1" strike="noStrike" spc="-1" dirty="0">
                <a:solidFill>
                  <a:schemeClr val="accent4">
                    <a:lumMod val="50000"/>
                  </a:schemeClr>
                </a:solidFill>
                <a:latin typeface="Calibri"/>
              </a:rPr>
              <a:t>Calcification</a:t>
            </a:r>
            <a:r>
              <a:rPr lang="en-US" sz="2800" b="1" strike="noStrike" spc="-1" dirty="0">
                <a:latin typeface="Calibri"/>
              </a:rPr>
              <a:t> causing reverberation artifacts</a:t>
            </a:r>
            <a:endParaRPr lang="en-US" sz="2800" b="1" strike="noStrike" spc="-1" dirty="0">
              <a:latin typeface="Arial"/>
            </a:endParaRPr>
          </a:p>
          <a:p>
            <a:pPr>
              <a:buFont typeface="Wingdings" panose="05000000000000000000" pitchFamily="2" charset="2"/>
              <a:buChar char="v"/>
            </a:pPr>
            <a:endParaRPr lang="en-IN" dirty="0"/>
          </a:p>
        </p:txBody>
      </p:sp>
      <p:pic>
        <p:nvPicPr>
          <p:cNvPr id="4" name="Picture 3" descr="C:\Users\mypc\Desktop\Pictures ivus\artifacts ivus.PNG">
            <a:extLst>
              <a:ext uri="{FF2B5EF4-FFF2-40B4-BE49-F238E27FC236}">
                <a16:creationId xmlns:a16="http://schemas.microsoft.com/office/drawing/2014/main" id="{8AC1EF36-D2C8-C6BF-E13D-A25E274C141C}"/>
              </a:ext>
            </a:extLst>
          </p:cNvPr>
          <p:cNvPicPr/>
          <p:nvPr/>
        </p:nvPicPr>
        <p:blipFill>
          <a:blip r:embed="rId2"/>
          <a:stretch/>
        </p:blipFill>
        <p:spPr>
          <a:xfrm>
            <a:off x="443400" y="3930836"/>
            <a:ext cx="10910400" cy="2927164"/>
          </a:xfrm>
          <a:prstGeom prst="rect">
            <a:avLst/>
          </a:prstGeom>
          <a:ln w="0">
            <a:noFill/>
          </a:ln>
        </p:spPr>
      </p:pic>
    </p:spTree>
    <p:extLst>
      <p:ext uri="{BB962C8B-B14F-4D97-AF65-F5344CB8AC3E}">
        <p14:creationId xmlns:p14="http://schemas.microsoft.com/office/powerpoint/2010/main" val="38343229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B33C6C-268B-CB4C-C0BB-E252F8B19AD3}"/>
              </a:ext>
            </a:extLst>
          </p:cNvPr>
          <p:cNvSpPr>
            <a:spLocks noGrp="1"/>
          </p:cNvSpPr>
          <p:nvPr>
            <p:ph type="title"/>
          </p:nvPr>
        </p:nvSpPr>
        <p:spPr>
          <a:xfrm>
            <a:off x="838200" y="0"/>
            <a:ext cx="10515600" cy="1325563"/>
          </a:xfrm>
        </p:spPr>
        <p:txBody>
          <a:bodyPr/>
          <a:lstStyle/>
          <a:p>
            <a:r>
              <a:rPr lang="en-US" sz="4400" b="1" strike="noStrike" spc="-1" dirty="0">
                <a:solidFill>
                  <a:srgbClr val="002060"/>
                </a:solidFill>
                <a:latin typeface="Arial"/>
              </a:rPr>
              <a:t>Guidewire artifact</a:t>
            </a:r>
            <a:endParaRPr lang="en-IN" dirty="0">
              <a:solidFill>
                <a:srgbClr val="002060"/>
              </a:solidFill>
            </a:endParaRPr>
          </a:p>
        </p:txBody>
      </p:sp>
      <p:sp>
        <p:nvSpPr>
          <p:cNvPr id="3" name="Content Placeholder 2">
            <a:extLst>
              <a:ext uri="{FF2B5EF4-FFF2-40B4-BE49-F238E27FC236}">
                <a16:creationId xmlns:a16="http://schemas.microsoft.com/office/drawing/2014/main" id="{94513E92-DEFF-D8F4-C1FB-D422746176A4}"/>
              </a:ext>
            </a:extLst>
          </p:cNvPr>
          <p:cNvSpPr>
            <a:spLocks noGrp="1"/>
          </p:cNvSpPr>
          <p:nvPr>
            <p:ph idx="1"/>
          </p:nvPr>
        </p:nvSpPr>
        <p:spPr>
          <a:xfrm>
            <a:off x="533340" y="1009594"/>
            <a:ext cx="10515600" cy="4351338"/>
          </a:xfrm>
        </p:spPr>
        <p:txBody>
          <a:bodyPr/>
          <a:lstStyle/>
          <a:p>
            <a:r>
              <a:rPr lang="en-US" sz="2800" b="1" strike="noStrike" spc="-1" dirty="0">
                <a:latin typeface="Calibri"/>
              </a:rPr>
              <a:t>Guidewire runs outside the catheter parallel to the imaging segment results in a shadow artifact in the image</a:t>
            </a:r>
            <a:endParaRPr lang="en-US" sz="2800" b="1" strike="noStrike" spc="-1" dirty="0">
              <a:latin typeface="Arial"/>
            </a:endParaRPr>
          </a:p>
          <a:p>
            <a:endParaRPr lang="en-IN" dirty="0"/>
          </a:p>
        </p:txBody>
      </p:sp>
      <p:pic>
        <p:nvPicPr>
          <p:cNvPr id="6" name="Picture 2">
            <a:extLst>
              <a:ext uri="{FF2B5EF4-FFF2-40B4-BE49-F238E27FC236}">
                <a16:creationId xmlns:a16="http://schemas.microsoft.com/office/drawing/2014/main" id="{DBF3C338-1725-A3CF-E8F9-BDDBBDED3B7C}"/>
              </a:ext>
            </a:extLst>
          </p:cNvPr>
          <p:cNvPicPr/>
          <p:nvPr/>
        </p:nvPicPr>
        <p:blipFill>
          <a:blip r:embed="rId2"/>
          <a:srcRect l="42523" r="4026" b="44195"/>
          <a:stretch/>
        </p:blipFill>
        <p:spPr>
          <a:xfrm>
            <a:off x="7582050" y="4400910"/>
            <a:ext cx="3531960" cy="2457090"/>
          </a:xfrm>
          <a:prstGeom prst="rect">
            <a:avLst/>
          </a:prstGeom>
          <a:ln w="12700">
            <a:noFill/>
          </a:ln>
        </p:spPr>
      </p:pic>
      <p:pic>
        <p:nvPicPr>
          <p:cNvPr id="7" name="Picture 2">
            <a:extLst>
              <a:ext uri="{FF2B5EF4-FFF2-40B4-BE49-F238E27FC236}">
                <a16:creationId xmlns:a16="http://schemas.microsoft.com/office/drawing/2014/main" id="{9D68631B-C957-D20E-2C2D-CE41ED4C2C7D}"/>
              </a:ext>
            </a:extLst>
          </p:cNvPr>
          <p:cNvPicPr/>
          <p:nvPr/>
        </p:nvPicPr>
        <p:blipFill>
          <a:blip r:embed="rId3"/>
          <a:srcRect l="5751" b="50005"/>
          <a:stretch/>
        </p:blipFill>
        <p:spPr>
          <a:xfrm>
            <a:off x="777090" y="4400910"/>
            <a:ext cx="6804960" cy="2457090"/>
          </a:xfrm>
          <a:prstGeom prst="rect">
            <a:avLst/>
          </a:prstGeom>
          <a:ln w="0">
            <a:noFill/>
          </a:ln>
        </p:spPr>
      </p:pic>
      <p:pic>
        <p:nvPicPr>
          <p:cNvPr id="8" name="Picture 2" descr="E:\IVUS\guide wire artifact.jpg">
            <a:extLst>
              <a:ext uri="{FF2B5EF4-FFF2-40B4-BE49-F238E27FC236}">
                <a16:creationId xmlns:a16="http://schemas.microsoft.com/office/drawing/2014/main" id="{CB2EA064-A9CF-FD95-9419-FEC955591FF9}"/>
              </a:ext>
            </a:extLst>
          </p:cNvPr>
          <p:cNvPicPr/>
          <p:nvPr/>
        </p:nvPicPr>
        <p:blipFill>
          <a:blip r:embed="rId4"/>
          <a:stretch/>
        </p:blipFill>
        <p:spPr>
          <a:xfrm>
            <a:off x="8050320" y="1411081"/>
            <a:ext cx="3531960" cy="3132137"/>
          </a:xfrm>
          <a:prstGeom prst="rect">
            <a:avLst/>
          </a:prstGeom>
          <a:ln w="0">
            <a:noFill/>
          </a:ln>
        </p:spPr>
      </p:pic>
    </p:spTree>
    <p:extLst>
      <p:ext uri="{BB962C8B-B14F-4D97-AF65-F5344CB8AC3E}">
        <p14:creationId xmlns:p14="http://schemas.microsoft.com/office/powerpoint/2010/main" val="13847199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E8E609-1402-C4D9-0893-5A192DD75586}"/>
              </a:ext>
            </a:extLst>
          </p:cNvPr>
          <p:cNvSpPr>
            <a:spLocks noGrp="1"/>
          </p:cNvSpPr>
          <p:nvPr>
            <p:ph type="title"/>
          </p:nvPr>
        </p:nvSpPr>
        <p:spPr/>
        <p:txBody>
          <a:bodyPr/>
          <a:lstStyle/>
          <a:p>
            <a:r>
              <a:rPr lang="en-US" sz="4400" b="1" strike="noStrike" spc="-1" dirty="0">
                <a:latin typeface="Arial"/>
              </a:rPr>
              <a:t>Perivascular Landmarks</a:t>
            </a:r>
            <a:endParaRPr lang="en-IN" dirty="0"/>
          </a:p>
        </p:txBody>
      </p:sp>
      <p:sp>
        <p:nvSpPr>
          <p:cNvPr id="3" name="Content Placeholder 2">
            <a:extLst>
              <a:ext uri="{FF2B5EF4-FFF2-40B4-BE49-F238E27FC236}">
                <a16:creationId xmlns:a16="http://schemas.microsoft.com/office/drawing/2014/main" id="{450EEEBF-D18E-F1D5-84C3-5F9DB4C9D479}"/>
              </a:ext>
            </a:extLst>
          </p:cNvPr>
          <p:cNvSpPr>
            <a:spLocks noGrp="1"/>
          </p:cNvSpPr>
          <p:nvPr>
            <p:ph idx="1"/>
          </p:nvPr>
        </p:nvSpPr>
        <p:spPr/>
        <p:txBody>
          <a:bodyPr/>
          <a:lstStyle/>
          <a:p>
            <a:pPr>
              <a:lnSpc>
                <a:spcPct val="100000"/>
              </a:lnSpc>
              <a:spcBef>
                <a:spcPts val="1100"/>
              </a:spcBef>
              <a:spcAft>
                <a:spcPts val="439"/>
              </a:spcAft>
              <a:buClr>
                <a:schemeClr val="tx1"/>
              </a:buClr>
              <a:buFont typeface="Wingdings" panose="05000000000000000000" pitchFamily="2" charset="2"/>
              <a:buChar char="v"/>
              <a:tabLst>
                <a:tab pos="4624560" algn="l"/>
              </a:tabLst>
            </a:pPr>
            <a:r>
              <a:rPr lang="en-US" sz="2800" b="1" strike="noStrike" spc="-1" dirty="0">
                <a:latin typeface="Calibri"/>
              </a:rPr>
              <a:t>In most cases, the IVUS beam penetrates beyond the arterial wall, providing images of perivascular structures </a:t>
            </a:r>
            <a:endParaRPr lang="en-US" sz="2800" b="1" strike="noStrike" spc="-1" dirty="0">
              <a:latin typeface="Arial"/>
            </a:endParaRPr>
          </a:p>
          <a:p>
            <a:pPr>
              <a:lnSpc>
                <a:spcPct val="100000"/>
              </a:lnSpc>
              <a:spcBef>
                <a:spcPts val="1100"/>
              </a:spcBef>
              <a:spcAft>
                <a:spcPts val="439"/>
              </a:spcAft>
              <a:buClr>
                <a:schemeClr val="tx1"/>
              </a:buClr>
              <a:buFont typeface="Wingdings" panose="05000000000000000000" pitchFamily="2" charset="2"/>
              <a:buChar char="v"/>
              <a:tabLst>
                <a:tab pos="4624560" algn="l"/>
              </a:tabLst>
            </a:pPr>
            <a:endParaRPr lang="en-US" sz="2800" b="1" strike="noStrike" spc="-1" dirty="0">
              <a:latin typeface="Arial"/>
            </a:endParaRPr>
          </a:p>
          <a:p>
            <a:pPr>
              <a:lnSpc>
                <a:spcPct val="100000"/>
              </a:lnSpc>
              <a:spcBef>
                <a:spcPts val="1100"/>
              </a:spcBef>
              <a:spcAft>
                <a:spcPts val="439"/>
              </a:spcAft>
              <a:buClr>
                <a:schemeClr val="tx1"/>
              </a:buClr>
              <a:buFont typeface="Wingdings" panose="05000000000000000000" pitchFamily="2" charset="2"/>
              <a:buChar char="v"/>
              <a:tabLst>
                <a:tab pos="4624560" algn="l"/>
              </a:tabLst>
            </a:pPr>
            <a:r>
              <a:rPr lang="en-US" sz="2800" b="1" strike="noStrike" spc="-1" dirty="0">
                <a:latin typeface="Calibri"/>
              </a:rPr>
              <a:t>Perivascular markings are important reference for axial position and tomographic orientation within the artery</a:t>
            </a:r>
            <a:endParaRPr lang="en-US" sz="2800" b="1" strike="noStrike" spc="-1" dirty="0">
              <a:latin typeface="Arial"/>
            </a:endParaRPr>
          </a:p>
          <a:p>
            <a:pPr>
              <a:lnSpc>
                <a:spcPct val="100000"/>
              </a:lnSpc>
              <a:spcBef>
                <a:spcPts val="1100"/>
              </a:spcBef>
              <a:spcAft>
                <a:spcPts val="439"/>
              </a:spcAft>
              <a:buClr>
                <a:schemeClr val="tx1"/>
              </a:buClr>
              <a:buFont typeface="Wingdings" panose="05000000000000000000" pitchFamily="2" charset="2"/>
              <a:buChar char="v"/>
              <a:tabLst>
                <a:tab pos="4624560" algn="l"/>
              </a:tabLst>
            </a:pPr>
            <a:endParaRPr lang="en-US" sz="2800" b="1" strike="noStrike" spc="-1" dirty="0">
              <a:latin typeface="Arial"/>
            </a:endParaRPr>
          </a:p>
          <a:p>
            <a:pPr>
              <a:lnSpc>
                <a:spcPct val="100000"/>
              </a:lnSpc>
              <a:spcBef>
                <a:spcPts val="1100"/>
              </a:spcBef>
              <a:spcAft>
                <a:spcPts val="439"/>
              </a:spcAft>
              <a:buClr>
                <a:schemeClr val="tx1"/>
              </a:buClr>
              <a:buFont typeface="Wingdings" panose="05000000000000000000" pitchFamily="2" charset="2"/>
              <a:buChar char="v"/>
              <a:tabLst>
                <a:tab pos="4624560" algn="l"/>
              </a:tabLst>
            </a:pPr>
            <a:r>
              <a:rPr lang="en-US" sz="2800" b="1" strike="noStrike" spc="-1" dirty="0">
                <a:latin typeface="Calibri"/>
              </a:rPr>
              <a:t> Important for reproducibility of examination within same segment</a:t>
            </a:r>
            <a:endParaRPr lang="en-US" sz="2800" b="1" strike="noStrike" spc="-1" dirty="0">
              <a:latin typeface="Arial"/>
            </a:endParaRPr>
          </a:p>
          <a:p>
            <a:pPr>
              <a:buClr>
                <a:schemeClr val="tx1"/>
              </a:buClr>
              <a:buFont typeface="Wingdings" panose="05000000000000000000" pitchFamily="2" charset="2"/>
              <a:buChar char="v"/>
            </a:pPr>
            <a:endParaRPr lang="en-IN" dirty="0"/>
          </a:p>
        </p:txBody>
      </p:sp>
    </p:spTree>
    <p:extLst>
      <p:ext uri="{BB962C8B-B14F-4D97-AF65-F5344CB8AC3E}">
        <p14:creationId xmlns:p14="http://schemas.microsoft.com/office/powerpoint/2010/main" val="3182972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681A2D-C8C4-7BEF-779B-356154F3CBE9}"/>
              </a:ext>
            </a:extLst>
          </p:cNvPr>
          <p:cNvSpPr>
            <a:spLocks noGrp="1"/>
          </p:cNvSpPr>
          <p:nvPr>
            <p:ph type="title"/>
          </p:nvPr>
        </p:nvSpPr>
        <p:spPr>
          <a:xfrm>
            <a:off x="838200" y="0"/>
            <a:ext cx="10515600" cy="1325563"/>
          </a:xfrm>
        </p:spPr>
        <p:txBody>
          <a:bodyPr/>
          <a:lstStyle/>
          <a:p>
            <a:r>
              <a:rPr lang="en-US" sz="4400" b="1" strike="noStrike" spc="-1" dirty="0">
                <a:latin typeface="Arial"/>
              </a:rPr>
              <a:t>Perivascular Landmarks</a:t>
            </a:r>
            <a:endParaRPr lang="en-IN" dirty="0"/>
          </a:p>
        </p:txBody>
      </p:sp>
      <p:sp>
        <p:nvSpPr>
          <p:cNvPr id="3" name="Content Placeholder 2">
            <a:extLst>
              <a:ext uri="{FF2B5EF4-FFF2-40B4-BE49-F238E27FC236}">
                <a16:creationId xmlns:a16="http://schemas.microsoft.com/office/drawing/2014/main" id="{AA17D32B-0073-29FD-7905-F32B1B777DAE}"/>
              </a:ext>
            </a:extLst>
          </p:cNvPr>
          <p:cNvSpPr>
            <a:spLocks noGrp="1"/>
          </p:cNvSpPr>
          <p:nvPr>
            <p:ph idx="1"/>
          </p:nvPr>
        </p:nvSpPr>
        <p:spPr>
          <a:xfrm>
            <a:off x="704850" y="1027906"/>
            <a:ext cx="10515600" cy="4351338"/>
          </a:xfrm>
        </p:spPr>
        <p:txBody>
          <a:bodyPr/>
          <a:lstStyle/>
          <a:p>
            <a:pPr>
              <a:lnSpc>
                <a:spcPct val="100000"/>
              </a:lnSpc>
              <a:spcBef>
                <a:spcPts val="1100"/>
              </a:spcBef>
              <a:spcAft>
                <a:spcPts val="439"/>
              </a:spcAft>
              <a:buFont typeface="Wingdings" panose="05000000000000000000" pitchFamily="2" charset="2"/>
              <a:buChar char="v"/>
              <a:tabLst>
                <a:tab pos="4624560" algn="l"/>
              </a:tabLst>
            </a:pPr>
            <a:r>
              <a:rPr lang="en-US" sz="2800" b="1" strike="noStrike" spc="-1" dirty="0">
                <a:latin typeface="Calibri"/>
              </a:rPr>
              <a:t>Great cardiac vein running superior to  left circumflex</a:t>
            </a:r>
            <a:endParaRPr lang="en-US" sz="2800" b="1" strike="noStrike" spc="-1" dirty="0">
              <a:latin typeface="Arial"/>
            </a:endParaRPr>
          </a:p>
          <a:p>
            <a:pPr>
              <a:lnSpc>
                <a:spcPct val="100000"/>
              </a:lnSpc>
              <a:spcBef>
                <a:spcPts val="1100"/>
              </a:spcBef>
              <a:spcAft>
                <a:spcPts val="439"/>
              </a:spcAft>
              <a:buFont typeface="Wingdings" panose="05000000000000000000" pitchFamily="2" charset="2"/>
              <a:buChar char="v"/>
              <a:tabLst>
                <a:tab pos="4624560" algn="l"/>
              </a:tabLst>
            </a:pPr>
            <a:r>
              <a:rPr lang="en-US" sz="2800" b="1" strike="noStrike" spc="-1" dirty="0">
                <a:latin typeface="Calibri"/>
              </a:rPr>
              <a:t>Echo free space adjacent to prox. LMCA- transverse sinus</a:t>
            </a:r>
            <a:endParaRPr lang="en-US" sz="2800" b="1" strike="noStrike" spc="-1" dirty="0">
              <a:latin typeface="Arial"/>
            </a:endParaRPr>
          </a:p>
          <a:p>
            <a:pPr>
              <a:lnSpc>
                <a:spcPct val="100000"/>
              </a:lnSpc>
              <a:spcBef>
                <a:spcPts val="1100"/>
              </a:spcBef>
              <a:spcAft>
                <a:spcPts val="439"/>
              </a:spcAft>
              <a:buFont typeface="Wingdings" panose="05000000000000000000" pitchFamily="2" charset="2"/>
              <a:buChar char="v"/>
              <a:tabLst>
                <a:tab pos="4624560" algn="l"/>
              </a:tabLst>
            </a:pPr>
            <a:r>
              <a:rPr lang="en-US" sz="2800" b="1" strike="noStrike" spc="-1" dirty="0">
                <a:latin typeface="Calibri"/>
              </a:rPr>
              <a:t>At the middle of RCA  the RV vein arc over the artery</a:t>
            </a:r>
            <a:endParaRPr lang="en-US" sz="2800" b="1" strike="noStrike" spc="-1" dirty="0">
              <a:latin typeface="Arial"/>
            </a:endParaRPr>
          </a:p>
          <a:p>
            <a:pPr>
              <a:lnSpc>
                <a:spcPct val="100000"/>
              </a:lnSpc>
              <a:spcBef>
                <a:spcPts val="1100"/>
              </a:spcBef>
              <a:spcAft>
                <a:spcPts val="439"/>
              </a:spcAft>
              <a:buFont typeface="Wingdings" panose="05000000000000000000" pitchFamily="2" charset="2"/>
              <a:buChar char="v"/>
              <a:tabLst>
                <a:tab pos="4624560" algn="l"/>
              </a:tabLst>
            </a:pPr>
            <a:endParaRPr lang="en-US" sz="2800" b="1" strike="noStrike" spc="-1" dirty="0">
              <a:latin typeface="Arial"/>
            </a:endParaRPr>
          </a:p>
          <a:p>
            <a:pPr>
              <a:buFont typeface="Wingdings" panose="05000000000000000000" pitchFamily="2" charset="2"/>
              <a:buChar char="v"/>
            </a:pPr>
            <a:endParaRPr lang="en-IN" dirty="0"/>
          </a:p>
        </p:txBody>
      </p:sp>
      <p:pic>
        <p:nvPicPr>
          <p:cNvPr id="4" name="Picture 2" descr="C:\Users\mypc\Desktop\Pictures ivus\perivascular landmarks.PNG">
            <a:extLst>
              <a:ext uri="{FF2B5EF4-FFF2-40B4-BE49-F238E27FC236}">
                <a16:creationId xmlns:a16="http://schemas.microsoft.com/office/drawing/2014/main" id="{5AE117EB-4DBE-47AB-F19D-78FF243591F9}"/>
              </a:ext>
            </a:extLst>
          </p:cNvPr>
          <p:cNvPicPr/>
          <p:nvPr/>
        </p:nvPicPr>
        <p:blipFill>
          <a:blip r:embed="rId2"/>
          <a:stretch/>
        </p:blipFill>
        <p:spPr>
          <a:xfrm>
            <a:off x="571500" y="2752725"/>
            <a:ext cx="10782300" cy="3654425"/>
          </a:xfrm>
          <a:prstGeom prst="rect">
            <a:avLst/>
          </a:prstGeom>
          <a:ln w="0">
            <a:noFill/>
          </a:ln>
        </p:spPr>
      </p:pic>
    </p:spTree>
    <p:extLst>
      <p:ext uri="{BB962C8B-B14F-4D97-AF65-F5344CB8AC3E}">
        <p14:creationId xmlns:p14="http://schemas.microsoft.com/office/powerpoint/2010/main" val="8310758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CDC6A6-2F9F-7B57-86C1-AAF0DAEE846F}"/>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873726DA-0B84-82C9-A38C-EC54220EAFB2}"/>
              </a:ext>
            </a:extLst>
          </p:cNvPr>
          <p:cNvSpPr>
            <a:spLocks noGrp="1"/>
          </p:cNvSpPr>
          <p:nvPr>
            <p:ph idx="1"/>
          </p:nvPr>
        </p:nvSpPr>
        <p:spPr/>
        <p:txBody>
          <a:bodyPr/>
          <a:lstStyle/>
          <a:p>
            <a:endParaRPr lang="en-IN"/>
          </a:p>
        </p:txBody>
      </p:sp>
      <p:pic>
        <p:nvPicPr>
          <p:cNvPr id="1026" name="Picture 2" descr="Diagrammatic representation of progression of atherosclerosis as... |  Download Scientific Diagram">
            <a:extLst>
              <a:ext uri="{FF2B5EF4-FFF2-40B4-BE49-F238E27FC236}">
                <a16:creationId xmlns:a16="http://schemas.microsoft.com/office/drawing/2014/main" id="{8634F68A-9993-716F-5FA9-5DFC3A575EA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6072" y="441091"/>
            <a:ext cx="10045959" cy="60517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584577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8BB2C5-BDC8-8A1C-1B8A-AE156EED4967}"/>
              </a:ext>
            </a:extLst>
          </p:cNvPr>
          <p:cNvSpPr>
            <a:spLocks noGrp="1"/>
          </p:cNvSpPr>
          <p:nvPr>
            <p:ph type="title"/>
          </p:nvPr>
        </p:nvSpPr>
        <p:spPr>
          <a:xfrm>
            <a:off x="838200" y="0"/>
            <a:ext cx="10515600" cy="1325563"/>
          </a:xfrm>
        </p:spPr>
        <p:txBody>
          <a:bodyPr/>
          <a:lstStyle/>
          <a:p>
            <a:r>
              <a:rPr lang="en-US" sz="4400" b="1" strike="noStrike" spc="-1" dirty="0">
                <a:latin typeface="Arial"/>
              </a:rPr>
              <a:t>Perivascular Landmarks</a:t>
            </a:r>
            <a:endParaRPr lang="en-IN" dirty="0"/>
          </a:p>
        </p:txBody>
      </p:sp>
      <p:sp>
        <p:nvSpPr>
          <p:cNvPr id="3" name="Content Placeholder 2">
            <a:extLst>
              <a:ext uri="{FF2B5EF4-FFF2-40B4-BE49-F238E27FC236}">
                <a16:creationId xmlns:a16="http://schemas.microsoft.com/office/drawing/2014/main" id="{B6642FC1-5653-C93B-80FD-C2D3A885F5D1}"/>
              </a:ext>
            </a:extLst>
          </p:cNvPr>
          <p:cNvSpPr>
            <a:spLocks noGrp="1"/>
          </p:cNvSpPr>
          <p:nvPr>
            <p:ph idx="1"/>
          </p:nvPr>
        </p:nvSpPr>
        <p:spPr>
          <a:xfrm>
            <a:off x="838200" y="1027906"/>
            <a:ext cx="10515600" cy="4351338"/>
          </a:xfrm>
        </p:spPr>
        <p:txBody>
          <a:bodyPr/>
          <a:lstStyle/>
          <a:p>
            <a:pPr algn="ctr">
              <a:lnSpc>
                <a:spcPct val="100000"/>
              </a:lnSpc>
              <a:spcBef>
                <a:spcPts val="1100"/>
              </a:spcBef>
              <a:spcAft>
                <a:spcPts val="439"/>
              </a:spcAft>
              <a:buNone/>
              <a:tabLst>
                <a:tab pos="0" algn="l"/>
              </a:tabLst>
            </a:pPr>
            <a:r>
              <a:rPr lang="en-US" sz="2800" b="1" strike="noStrike" spc="-1" dirty="0">
                <a:latin typeface="Calibri"/>
              </a:rPr>
              <a:t>Pullback imaging sequence from mid to proximal LAD</a:t>
            </a:r>
            <a:endParaRPr lang="en-US" sz="2800" b="1" strike="noStrike" spc="-1" dirty="0">
              <a:latin typeface="Arial"/>
            </a:endParaRPr>
          </a:p>
          <a:p>
            <a:pPr algn="ctr">
              <a:lnSpc>
                <a:spcPct val="100000"/>
              </a:lnSpc>
              <a:spcBef>
                <a:spcPts val="1100"/>
              </a:spcBef>
              <a:spcAft>
                <a:spcPts val="439"/>
              </a:spcAft>
              <a:buNone/>
              <a:tabLst>
                <a:tab pos="4624560" algn="l"/>
              </a:tabLst>
            </a:pPr>
            <a:endParaRPr lang="en-US" sz="2800" b="1" strike="noStrike" spc="-1" dirty="0">
              <a:latin typeface="Arial"/>
            </a:endParaRPr>
          </a:p>
          <a:p>
            <a:endParaRPr lang="en-IN" dirty="0"/>
          </a:p>
        </p:txBody>
      </p:sp>
      <p:pic>
        <p:nvPicPr>
          <p:cNvPr id="4" name="Picture 2" descr="C:\Users\mypc\Desktop\Pictures ivus\branches cag.PNG">
            <a:extLst>
              <a:ext uri="{FF2B5EF4-FFF2-40B4-BE49-F238E27FC236}">
                <a16:creationId xmlns:a16="http://schemas.microsoft.com/office/drawing/2014/main" id="{89DBDA34-D406-5ABC-BC62-CACD229BADAB}"/>
              </a:ext>
            </a:extLst>
          </p:cNvPr>
          <p:cNvPicPr/>
          <p:nvPr/>
        </p:nvPicPr>
        <p:blipFill rotWithShape="1">
          <a:blip r:embed="rId2"/>
          <a:srcRect l="4651" t="4985" r="3375" b="4436"/>
          <a:stretch/>
        </p:blipFill>
        <p:spPr>
          <a:xfrm>
            <a:off x="3676650" y="1619250"/>
            <a:ext cx="4171950" cy="2553622"/>
          </a:xfrm>
          <a:prstGeom prst="rect">
            <a:avLst/>
          </a:prstGeom>
          <a:ln w="0">
            <a:noFill/>
          </a:ln>
        </p:spPr>
      </p:pic>
      <p:pic>
        <p:nvPicPr>
          <p:cNvPr id="5" name="Picture 3" descr="C:\Users\mypc\Desktop\Pictures ivus\branches.PNG">
            <a:extLst>
              <a:ext uri="{FF2B5EF4-FFF2-40B4-BE49-F238E27FC236}">
                <a16:creationId xmlns:a16="http://schemas.microsoft.com/office/drawing/2014/main" id="{0D15B5C3-263D-6C2E-722A-9782F838DB5F}"/>
              </a:ext>
            </a:extLst>
          </p:cNvPr>
          <p:cNvPicPr/>
          <p:nvPr/>
        </p:nvPicPr>
        <p:blipFill>
          <a:blip r:embed="rId3"/>
          <a:stretch/>
        </p:blipFill>
        <p:spPr>
          <a:xfrm>
            <a:off x="971550" y="4184410"/>
            <a:ext cx="9677040" cy="2694116"/>
          </a:xfrm>
          <a:prstGeom prst="rect">
            <a:avLst/>
          </a:prstGeom>
          <a:ln w="0">
            <a:noFill/>
          </a:ln>
        </p:spPr>
      </p:pic>
    </p:spTree>
    <p:extLst>
      <p:ext uri="{BB962C8B-B14F-4D97-AF65-F5344CB8AC3E}">
        <p14:creationId xmlns:p14="http://schemas.microsoft.com/office/powerpoint/2010/main" val="150075511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E38005-1B34-9BEE-3DDB-B1610973CBBE}"/>
              </a:ext>
            </a:extLst>
          </p:cNvPr>
          <p:cNvSpPr>
            <a:spLocks noGrp="1"/>
          </p:cNvSpPr>
          <p:nvPr>
            <p:ph type="title"/>
          </p:nvPr>
        </p:nvSpPr>
        <p:spPr/>
        <p:txBody>
          <a:bodyPr/>
          <a:lstStyle/>
          <a:p>
            <a:r>
              <a:rPr lang="en-US" dirty="0"/>
              <a:t>TERMINOLOGIES</a:t>
            </a:r>
            <a:endParaRPr lang="en-IN" dirty="0"/>
          </a:p>
        </p:txBody>
      </p:sp>
      <p:pic>
        <p:nvPicPr>
          <p:cNvPr id="5" name="Content Placeholder 4">
            <a:extLst>
              <a:ext uri="{FF2B5EF4-FFF2-40B4-BE49-F238E27FC236}">
                <a16:creationId xmlns:a16="http://schemas.microsoft.com/office/drawing/2014/main" id="{77757056-A6E9-B539-5606-E9636494D15F}"/>
              </a:ext>
            </a:extLst>
          </p:cNvPr>
          <p:cNvPicPr>
            <a:picLocks noGrp="1" noChangeAspect="1"/>
          </p:cNvPicPr>
          <p:nvPr>
            <p:ph idx="1"/>
          </p:nvPr>
        </p:nvPicPr>
        <p:blipFill rotWithShape="1">
          <a:blip r:embed="rId2"/>
          <a:srcRect l="9141" t="32470" r="51969" b="21999"/>
          <a:stretch/>
        </p:blipFill>
        <p:spPr>
          <a:xfrm>
            <a:off x="2019299" y="1338492"/>
            <a:ext cx="8210551" cy="5404413"/>
          </a:xfrm>
        </p:spPr>
      </p:pic>
    </p:spTree>
    <p:extLst>
      <p:ext uri="{BB962C8B-B14F-4D97-AF65-F5344CB8AC3E}">
        <p14:creationId xmlns:p14="http://schemas.microsoft.com/office/powerpoint/2010/main" val="14429351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F3E2EF-D6DA-A459-BF91-E25271F1C080}"/>
              </a:ext>
            </a:extLst>
          </p:cNvPr>
          <p:cNvSpPr>
            <a:spLocks noGrp="1"/>
          </p:cNvSpPr>
          <p:nvPr>
            <p:ph type="title"/>
          </p:nvPr>
        </p:nvSpPr>
        <p:spPr/>
        <p:txBody>
          <a:bodyPr/>
          <a:lstStyle/>
          <a:p>
            <a:endParaRPr lang="en-IN"/>
          </a:p>
        </p:txBody>
      </p:sp>
      <p:pic>
        <p:nvPicPr>
          <p:cNvPr id="4" name="videoplayback (online-video-cutter.com) (1)">
            <a:hlinkClick r:id="" action="ppaction://media"/>
            <a:extLst>
              <a:ext uri="{FF2B5EF4-FFF2-40B4-BE49-F238E27FC236}">
                <a16:creationId xmlns:a16="http://schemas.microsoft.com/office/drawing/2014/main" id="{FA97EA4D-F933-6ACB-D465-9241CAD4DA0B}"/>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305050" y="-7939"/>
            <a:ext cx="6765925" cy="6765927"/>
          </a:xfrm>
        </p:spPr>
      </p:pic>
    </p:spTree>
    <p:extLst>
      <p:ext uri="{BB962C8B-B14F-4D97-AF65-F5344CB8AC3E}">
        <p14:creationId xmlns:p14="http://schemas.microsoft.com/office/powerpoint/2010/main" val="2335052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1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4C249-ADA1-1B75-0B57-C9F8989D2317}"/>
              </a:ext>
            </a:extLst>
          </p:cNvPr>
          <p:cNvSpPr>
            <a:spLocks noGrp="1"/>
          </p:cNvSpPr>
          <p:nvPr>
            <p:ph type="title"/>
          </p:nvPr>
        </p:nvSpPr>
        <p:spPr/>
        <p:txBody>
          <a:bodyPr/>
          <a:lstStyle/>
          <a:p>
            <a:endParaRPr lang="en-IN"/>
          </a:p>
        </p:txBody>
      </p:sp>
      <p:pic>
        <p:nvPicPr>
          <p:cNvPr id="5" name="Picture 4">
            <a:extLst>
              <a:ext uri="{FF2B5EF4-FFF2-40B4-BE49-F238E27FC236}">
                <a16:creationId xmlns:a16="http://schemas.microsoft.com/office/drawing/2014/main" id="{86BD2EB2-4D88-F2B0-A495-AC28FF7370BA}"/>
              </a:ext>
            </a:extLst>
          </p:cNvPr>
          <p:cNvPicPr>
            <a:picLocks noChangeAspect="1"/>
          </p:cNvPicPr>
          <p:nvPr/>
        </p:nvPicPr>
        <p:blipFill rotWithShape="1">
          <a:blip r:embed="rId2"/>
          <a:srcRect l="6089" t="22208" r="56227" b="15744"/>
          <a:stretch/>
        </p:blipFill>
        <p:spPr>
          <a:xfrm>
            <a:off x="1905000" y="106131"/>
            <a:ext cx="8077200" cy="6670362"/>
          </a:xfrm>
          <a:prstGeom prst="rect">
            <a:avLst/>
          </a:prstGeom>
        </p:spPr>
      </p:pic>
      <p:sp>
        <p:nvSpPr>
          <p:cNvPr id="8" name="Content Placeholder 7">
            <a:extLst>
              <a:ext uri="{FF2B5EF4-FFF2-40B4-BE49-F238E27FC236}">
                <a16:creationId xmlns:a16="http://schemas.microsoft.com/office/drawing/2014/main" id="{ADD7283A-99F1-1010-AD8A-47544B629B32}"/>
              </a:ext>
            </a:extLst>
          </p:cNvPr>
          <p:cNvSpPr>
            <a:spLocks noGrp="1"/>
          </p:cNvSpPr>
          <p:nvPr>
            <p:ph idx="1"/>
          </p:nvPr>
        </p:nvSpPr>
        <p:spPr/>
        <p:txBody>
          <a:bodyPr/>
          <a:lstStyle/>
          <a:p>
            <a:endParaRPr lang="en-IN" dirty="0"/>
          </a:p>
        </p:txBody>
      </p:sp>
    </p:spTree>
    <p:extLst>
      <p:ext uri="{BB962C8B-B14F-4D97-AF65-F5344CB8AC3E}">
        <p14:creationId xmlns:p14="http://schemas.microsoft.com/office/powerpoint/2010/main" val="293895216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E01D02-9E47-DEAD-E0F8-3525EE045416}"/>
              </a:ext>
            </a:extLst>
          </p:cNvPr>
          <p:cNvSpPr>
            <a:spLocks noGrp="1"/>
          </p:cNvSpPr>
          <p:nvPr>
            <p:ph type="title"/>
          </p:nvPr>
        </p:nvSpPr>
        <p:spPr/>
        <p:txBody>
          <a:bodyPr/>
          <a:lstStyle/>
          <a:p>
            <a:endParaRPr lang="en-IN"/>
          </a:p>
        </p:txBody>
      </p:sp>
      <p:pic>
        <p:nvPicPr>
          <p:cNvPr id="4" name="videoplayback (online-video-cutter.com) (3)">
            <a:hlinkClick r:id="" action="ppaction://media"/>
            <a:extLst>
              <a:ext uri="{FF2B5EF4-FFF2-40B4-BE49-F238E27FC236}">
                <a16:creationId xmlns:a16="http://schemas.microsoft.com/office/drawing/2014/main" id="{E6B64149-B3B0-69F2-A980-ECEE52B37B28}"/>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94936" y="0"/>
            <a:ext cx="12105528" cy="6038850"/>
          </a:xfrm>
        </p:spPr>
      </p:pic>
    </p:spTree>
    <p:extLst>
      <p:ext uri="{BB962C8B-B14F-4D97-AF65-F5344CB8AC3E}">
        <p14:creationId xmlns:p14="http://schemas.microsoft.com/office/powerpoint/2010/main" val="2251515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16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A59AE2-2CCB-447F-48AE-DF8367409E92}"/>
              </a:ext>
            </a:extLst>
          </p:cNvPr>
          <p:cNvSpPr>
            <a:spLocks noGrp="1"/>
          </p:cNvSpPr>
          <p:nvPr>
            <p:ph type="title"/>
          </p:nvPr>
        </p:nvSpPr>
        <p:spPr/>
        <p:txBody>
          <a:bodyPr/>
          <a:lstStyle/>
          <a:p>
            <a:r>
              <a:rPr lang="en-US" sz="4400" b="1" strike="noStrike" spc="-1" dirty="0">
                <a:solidFill>
                  <a:srgbClr val="002060"/>
                </a:solidFill>
                <a:latin typeface="Arial"/>
              </a:rPr>
              <a:t>Image Interpretation</a:t>
            </a:r>
            <a:endParaRPr lang="en-IN" dirty="0"/>
          </a:p>
        </p:txBody>
      </p:sp>
      <p:sp>
        <p:nvSpPr>
          <p:cNvPr id="3" name="Content Placeholder 2">
            <a:extLst>
              <a:ext uri="{FF2B5EF4-FFF2-40B4-BE49-F238E27FC236}">
                <a16:creationId xmlns:a16="http://schemas.microsoft.com/office/drawing/2014/main" id="{B6373B73-A403-D611-B497-303F7CE5DC3E}"/>
              </a:ext>
            </a:extLst>
          </p:cNvPr>
          <p:cNvSpPr>
            <a:spLocks noGrp="1"/>
          </p:cNvSpPr>
          <p:nvPr>
            <p:ph idx="1"/>
          </p:nvPr>
        </p:nvSpPr>
        <p:spPr/>
        <p:txBody>
          <a:bodyPr>
            <a:normAutofit fontScale="92500" lnSpcReduction="10000"/>
          </a:bodyPr>
          <a:lstStyle/>
          <a:p>
            <a:pPr marL="227160" indent="-227160">
              <a:lnSpc>
                <a:spcPct val="100000"/>
              </a:lnSpc>
              <a:spcBef>
                <a:spcPts val="1100"/>
              </a:spcBef>
              <a:spcAft>
                <a:spcPts val="439"/>
              </a:spcAft>
              <a:buFont typeface="Wingdings" charset="2"/>
              <a:buChar char=""/>
              <a:tabLst>
                <a:tab pos="4624560" algn="l"/>
              </a:tabLst>
            </a:pPr>
            <a:r>
              <a:rPr lang="en-US" sz="2800" b="1" strike="noStrike" spc="-1" dirty="0">
                <a:solidFill>
                  <a:srgbClr val="002060"/>
                </a:solidFill>
                <a:latin typeface="Calibri"/>
              </a:rPr>
              <a:t>Spillover effect</a:t>
            </a:r>
            <a:r>
              <a:rPr lang="en-US" sz="2800" b="1" strike="noStrike" spc="-1" dirty="0">
                <a:latin typeface="Calibri"/>
              </a:rPr>
              <a:t>, known as blooming-Result in  slight over- estimation of the intima &amp; underestimation of the media</a:t>
            </a:r>
            <a:endParaRPr lang="en-US" sz="2800" b="1" strike="noStrike" spc="-1" dirty="0">
              <a:latin typeface="Arial"/>
            </a:endParaRPr>
          </a:p>
          <a:p>
            <a:pPr>
              <a:lnSpc>
                <a:spcPct val="100000"/>
              </a:lnSpc>
              <a:spcBef>
                <a:spcPts val="1100"/>
              </a:spcBef>
              <a:spcAft>
                <a:spcPts val="439"/>
              </a:spcAft>
              <a:buNone/>
              <a:tabLst>
                <a:tab pos="4624560" algn="l"/>
              </a:tabLst>
            </a:pPr>
            <a:endParaRPr lang="en-US" sz="2800" b="1" strike="noStrike" spc="-1" dirty="0">
              <a:latin typeface="Arial"/>
            </a:endParaRPr>
          </a:p>
          <a:p>
            <a:pPr marL="227160" indent="-227160">
              <a:lnSpc>
                <a:spcPct val="100000"/>
              </a:lnSpc>
              <a:spcBef>
                <a:spcPts val="1100"/>
              </a:spcBef>
              <a:spcAft>
                <a:spcPts val="439"/>
              </a:spcAft>
              <a:buClr>
                <a:srgbClr val="FFFFFF"/>
              </a:buClr>
              <a:buFont typeface="Wingdings" charset="2"/>
              <a:buChar char=""/>
              <a:tabLst>
                <a:tab pos="4624560" algn="l"/>
              </a:tabLst>
            </a:pPr>
            <a:r>
              <a:rPr lang="en-US" sz="2800" b="1" strike="noStrike" spc="-1" dirty="0">
                <a:latin typeface="Calibri"/>
              </a:rPr>
              <a:t>This three-layered appearance may be undetectable in truly normal coronary arteries of which the intimal thickness is below the effective resolution of IVUS</a:t>
            </a:r>
            <a:endParaRPr lang="en-US" sz="2800" b="1" strike="noStrike" spc="-1" dirty="0">
              <a:latin typeface="Arial"/>
            </a:endParaRPr>
          </a:p>
          <a:p>
            <a:pPr>
              <a:lnSpc>
                <a:spcPct val="100000"/>
              </a:lnSpc>
              <a:spcBef>
                <a:spcPts val="1100"/>
              </a:spcBef>
              <a:spcAft>
                <a:spcPts val="439"/>
              </a:spcAft>
              <a:buNone/>
              <a:tabLst>
                <a:tab pos="4624560" algn="l"/>
              </a:tabLst>
            </a:pPr>
            <a:endParaRPr lang="en-US" sz="2800" b="1" strike="noStrike" spc="-1" dirty="0">
              <a:latin typeface="Arial"/>
            </a:endParaRPr>
          </a:p>
          <a:p>
            <a:pPr marL="227160" indent="-227160">
              <a:lnSpc>
                <a:spcPct val="100000"/>
              </a:lnSpc>
              <a:spcBef>
                <a:spcPts val="1100"/>
              </a:spcBef>
              <a:spcAft>
                <a:spcPts val="439"/>
              </a:spcAft>
              <a:buClr>
                <a:srgbClr val="FFFFFF"/>
              </a:buClr>
              <a:buFont typeface="Wingdings" charset="2"/>
              <a:buChar char=""/>
              <a:tabLst>
                <a:tab pos="4624560" algn="l"/>
              </a:tabLst>
            </a:pPr>
            <a:r>
              <a:rPr lang="en-US" sz="2800" b="1" strike="noStrike" spc="-1" dirty="0">
                <a:latin typeface="Calibri"/>
              </a:rPr>
              <a:t>Most studies measures </a:t>
            </a:r>
            <a:r>
              <a:rPr lang="en-US" sz="2800" b="1" strike="noStrike" spc="-1" dirty="0">
                <a:solidFill>
                  <a:schemeClr val="accent4">
                    <a:lumMod val="50000"/>
                  </a:schemeClr>
                </a:solidFill>
                <a:latin typeface="Calibri"/>
              </a:rPr>
              <a:t>plaque –plus-media </a:t>
            </a:r>
            <a:r>
              <a:rPr lang="en-US" sz="2800" b="1" strike="noStrike" spc="-1" dirty="0">
                <a:latin typeface="Calibri"/>
              </a:rPr>
              <a:t>area as a surrogate measure of plaque area alone</a:t>
            </a:r>
            <a:endParaRPr lang="en-US" sz="2800" b="1" strike="noStrike" spc="-1" dirty="0">
              <a:latin typeface="Arial"/>
            </a:endParaRPr>
          </a:p>
          <a:p>
            <a:endParaRPr lang="en-IN" dirty="0"/>
          </a:p>
        </p:txBody>
      </p:sp>
    </p:spTree>
    <p:extLst>
      <p:ext uri="{BB962C8B-B14F-4D97-AF65-F5344CB8AC3E}">
        <p14:creationId xmlns:p14="http://schemas.microsoft.com/office/powerpoint/2010/main" val="187705639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F7D257-D3A4-E020-B780-99978C1B903A}"/>
              </a:ext>
            </a:extLst>
          </p:cNvPr>
          <p:cNvSpPr>
            <a:spLocks noGrp="1"/>
          </p:cNvSpPr>
          <p:nvPr>
            <p:ph type="title"/>
          </p:nvPr>
        </p:nvSpPr>
        <p:spPr/>
        <p:txBody>
          <a:bodyPr/>
          <a:lstStyle/>
          <a:p>
            <a:r>
              <a:rPr lang="en-US" sz="4400" b="1" strike="noStrike" spc="-1" dirty="0">
                <a:solidFill>
                  <a:srgbClr val="002060"/>
                </a:solidFill>
                <a:latin typeface="Arial"/>
              </a:rPr>
              <a:t>IVUS Measurements</a:t>
            </a:r>
            <a:endParaRPr lang="en-IN" dirty="0">
              <a:solidFill>
                <a:srgbClr val="002060"/>
              </a:solidFill>
            </a:endParaRPr>
          </a:p>
        </p:txBody>
      </p:sp>
      <p:sp>
        <p:nvSpPr>
          <p:cNvPr id="3" name="Content Placeholder 2">
            <a:extLst>
              <a:ext uri="{FF2B5EF4-FFF2-40B4-BE49-F238E27FC236}">
                <a16:creationId xmlns:a16="http://schemas.microsoft.com/office/drawing/2014/main" id="{5D116DEB-2158-BC59-1570-CDE0A7A85345}"/>
              </a:ext>
            </a:extLst>
          </p:cNvPr>
          <p:cNvSpPr>
            <a:spLocks noGrp="1"/>
          </p:cNvSpPr>
          <p:nvPr>
            <p:ph idx="1"/>
          </p:nvPr>
        </p:nvSpPr>
        <p:spPr>
          <a:xfrm>
            <a:off x="628650" y="1409700"/>
            <a:ext cx="10725150" cy="4767263"/>
          </a:xfrm>
        </p:spPr>
        <p:txBody>
          <a:bodyPr>
            <a:normAutofit fontScale="85000" lnSpcReduction="10000"/>
          </a:bodyPr>
          <a:lstStyle/>
          <a:p>
            <a:pPr>
              <a:lnSpc>
                <a:spcPct val="100000"/>
              </a:lnSpc>
              <a:spcBef>
                <a:spcPts val="1100"/>
              </a:spcBef>
              <a:spcAft>
                <a:spcPts val="439"/>
              </a:spcAft>
              <a:buClr>
                <a:schemeClr val="tx1"/>
              </a:buClr>
              <a:buFont typeface="Wingdings" panose="05000000000000000000" pitchFamily="2" charset="2"/>
              <a:buChar char="v"/>
              <a:tabLst>
                <a:tab pos="4624560" algn="l"/>
              </a:tabLst>
            </a:pPr>
            <a:r>
              <a:rPr lang="en-US" sz="2800" b="1" strike="noStrike" spc="-1" dirty="0">
                <a:latin typeface="Calibri"/>
              </a:rPr>
              <a:t>Intrinsic distance calibration, which is usually displayed as a grid  on the image</a:t>
            </a:r>
            <a:endParaRPr lang="en-US" sz="2800" b="1" strike="noStrike" spc="-1" dirty="0">
              <a:latin typeface="Arial"/>
            </a:endParaRPr>
          </a:p>
          <a:p>
            <a:pPr>
              <a:lnSpc>
                <a:spcPct val="100000"/>
              </a:lnSpc>
              <a:spcBef>
                <a:spcPts val="1100"/>
              </a:spcBef>
              <a:spcAft>
                <a:spcPts val="439"/>
              </a:spcAft>
              <a:buClr>
                <a:schemeClr val="tx1"/>
              </a:buClr>
              <a:buFont typeface="Wingdings" panose="05000000000000000000" pitchFamily="2" charset="2"/>
              <a:buChar char="v"/>
              <a:tabLst>
                <a:tab pos="4624560" algn="l"/>
              </a:tabLst>
            </a:pPr>
            <a:endParaRPr lang="en-US" sz="2800" b="1" strike="noStrike" spc="-1" dirty="0">
              <a:latin typeface="Arial"/>
            </a:endParaRPr>
          </a:p>
          <a:p>
            <a:pPr>
              <a:lnSpc>
                <a:spcPct val="100000"/>
              </a:lnSpc>
              <a:spcBef>
                <a:spcPts val="1100"/>
              </a:spcBef>
              <a:spcAft>
                <a:spcPts val="439"/>
              </a:spcAft>
              <a:buClr>
                <a:schemeClr val="tx1"/>
              </a:buClr>
              <a:buFont typeface="Wingdings" panose="05000000000000000000" pitchFamily="2" charset="2"/>
              <a:buChar char="v"/>
              <a:tabLst>
                <a:tab pos="4624560" algn="l"/>
              </a:tabLst>
            </a:pPr>
            <a:r>
              <a:rPr lang="en-US" sz="2800" b="1" strike="noStrike" spc="-1" dirty="0">
                <a:latin typeface="Calibri"/>
              </a:rPr>
              <a:t>Measurements are performed at </a:t>
            </a:r>
            <a:r>
              <a:rPr lang="en-US" sz="2800" b="1" strike="noStrike" spc="-1" dirty="0">
                <a:solidFill>
                  <a:schemeClr val="accent4">
                    <a:lumMod val="50000"/>
                  </a:schemeClr>
                </a:solidFill>
                <a:latin typeface="Calibri"/>
              </a:rPr>
              <a:t>tightest cross section </a:t>
            </a:r>
            <a:r>
              <a:rPr lang="en-US" sz="2800" b="1" strike="noStrike" spc="-1" dirty="0">
                <a:latin typeface="Calibri"/>
              </a:rPr>
              <a:t>and at reference segments located proximal and distal to the lesion </a:t>
            </a:r>
            <a:endParaRPr lang="en-US" sz="2800" b="1" strike="noStrike" spc="-1" dirty="0">
              <a:latin typeface="Arial"/>
            </a:endParaRPr>
          </a:p>
          <a:p>
            <a:pPr>
              <a:lnSpc>
                <a:spcPct val="100000"/>
              </a:lnSpc>
              <a:spcBef>
                <a:spcPts val="1100"/>
              </a:spcBef>
              <a:spcAft>
                <a:spcPts val="439"/>
              </a:spcAft>
              <a:buClr>
                <a:schemeClr val="tx1"/>
              </a:buClr>
              <a:buFont typeface="Wingdings" panose="05000000000000000000" pitchFamily="2" charset="2"/>
              <a:buChar char="v"/>
              <a:tabLst>
                <a:tab pos="4624560" algn="l"/>
              </a:tabLst>
            </a:pPr>
            <a:endParaRPr lang="en-US" sz="2800" b="1" strike="noStrike" spc="-1" dirty="0">
              <a:latin typeface="Arial"/>
            </a:endParaRPr>
          </a:p>
          <a:p>
            <a:pPr>
              <a:lnSpc>
                <a:spcPct val="100000"/>
              </a:lnSpc>
              <a:spcBef>
                <a:spcPts val="1100"/>
              </a:spcBef>
              <a:spcAft>
                <a:spcPts val="439"/>
              </a:spcAft>
              <a:buClr>
                <a:schemeClr val="tx1"/>
              </a:buClr>
              <a:buFont typeface="Wingdings" panose="05000000000000000000" pitchFamily="2" charset="2"/>
              <a:buChar char="v"/>
              <a:tabLst>
                <a:tab pos="4624560" algn="l"/>
              </a:tabLst>
            </a:pPr>
            <a:r>
              <a:rPr lang="en-US" sz="2800" b="1" strike="noStrike" spc="-1" dirty="0">
                <a:latin typeface="Calibri"/>
              </a:rPr>
              <a:t> </a:t>
            </a:r>
            <a:r>
              <a:rPr lang="en-US" sz="2800" b="1" strike="noStrike" spc="-1" dirty="0">
                <a:solidFill>
                  <a:schemeClr val="accent4">
                    <a:lumMod val="50000"/>
                  </a:schemeClr>
                </a:solidFill>
                <a:latin typeface="Calibri"/>
              </a:rPr>
              <a:t>Reference segment -the most normal-looking </a:t>
            </a:r>
            <a:r>
              <a:rPr lang="en-US" sz="2800" b="1" strike="noStrike" spc="-1" dirty="0">
                <a:latin typeface="Calibri"/>
              </a:rPr>
              <a:t>(largest lumen with smallest plaque burden) cross section within </a:t>
            </a:r>
            <a:r>
              <a:rPr lang="en-US" sz="2800" b="1" strike="noStrike" spc="-1" dirty="0">
                <a:solidFill>
                  <a:schemeClr val="accent4">
                    <a:lumMod val="50000"/>
                  </a:schemeClr>
                </a:solidFill>
                <a:latin typeface="Calibri"/>
              </a:rPr>
              <a:t>10 mm </a:t>
            </a:r>
            <a:r>
              <a:rPr lang="en-US" sz="2800" b="1" strike="noStrike" spc="-1" dirty="0">
                <a:latin typeface="Calibri"/>
              </a:rPr>
              <a:t>from the lesion with no intervening major side branches</a:t>
            </a:r>
            <a:endParaRPr lang="en-US" sz="2800" b="1" strike="noStrike" spc="-1" dirty="0">
              <a:latin typeface="Arial"/>
            </a:endParaRPr>
          </a:p>
          <a:p>
            <a:pPr>
              <a:lnSpc>
                <a:spcPct val="100000"/>
              </a:lnSpc>
              <a:spcBef>
                <a:spcPts val="1100"/>
              </a:spcBef>
              <a:spcAft>
                <a:spcPts val="439"/>
              </a:spcAft>
              <a:buClr>
                <a:schemeClr val="tx1"/>
              </a:buClr>
              <a:buFont typeface="Wingdings" panose="05000000000000000000" pitchFamily="2" charset="2"/>
              <a:buChar char="v"/>
              <a:tabLst>
                <a:tab pos="4624560" algn="l"/>
              </a:tabLst>
            </a:pPr>
            <a:endParaRPr lang="en-US" sz="2800" b="1" strike="noStrike" spc="-1" dirty="0">
              <a:latin typeface="Arial"/>
            </a:endParaRPr>
          </a:p>
          <a:p>
            <a:pPr>
              <a:lnSpc>
                <a:spcPct val="100000"/>
              </a:lnSpc>
              <a:spcBef>
                <a:spcPts val="1100"/>
              </a:spcBef>
              <a:spcAft>
                <a:spcPts val="439"/>
              </a:spcAft>
              <a:buClr>
                <a:schemeClr val="tx1"/>
              </a:buClr>
              <a:buFont typeface="Wingdings" panose="05000000000000000000" pitchFamily="2" charset="2"/>
              <a:buChar char="v"/>
              <a:tabLst>
                <a:tab pos="4624560" algn="l"/>
              </a:tabLst>
            </a:pPr>
            <a:r>
              <a:rPr lang="en-US" sz="2800" b="1" strike="noStrike" spc="-1" dirty="0">
                <a:latin typeface="Calibri"/>
              </a:rPr>
              <a:t>Area measurements are performed with computer planimetry</a:t>
            </a:r>
            <a:endParaRPr lang="en-US" sz="2800" b="1" strike="noStrike" spc="-1" dirty="0">
              <a:latin typeface="Arial"/>
            </a:endParaRPr>
          </a:p>
          <a:p>
            <a:pPr>
              <a:lnSpc>
                <a:spcPct val="100000"/>
              </a:lnSpc>
              <a:spcBef>
                <a:spcPts val="1100"/>
              </a:spcBef>
              <a:spcAft>
                <a:spcPts val="439"/>
              </a:spcAft>
              <a:buClr>
                <a:schemeClr val="tx1"/>
              </a:buClr>
              <a:buFont typeface="Wingdings" panose="05000000000000000000" pitchFamily="2" charset="2"/>
              <a:buChar char="v"/>
              <a:tabLst>
                <a:tab pos="4624560" algn="l"/>
              </a:tabLst>
            </a:pPr>
            <a:endParaRPr lang="en-US" sz="2800" b="1" strike="noStrike" spc="-1" dirty="0">
              <a:latin typeface="Arial"/>
            </a:endParaRPr>
          </a:p>
          <a:p>
            <a:pPr>
              <a:buClr>
                <a:schemeClr val="tx1"/>
              </a:buClr>
              <a:buFont typeface="Wingdings" panose="05000000000000000000" pitchFamily="2" charset="2"/>
              <a:buChar char="v"/>
            </a:pPr>
            <a:endParaRPr lang="en-IN" dirty="0"/>
          </a:p>
        </p:txBody>
      </p:sp>
    </p:spTree>
    <p:extLst>
      <p:ext uri="{BB962C8B-B14F-4D97-AF65-F5344CB8AC3E}">
        <p14:creationId xmlns:p14="http://schemas.microsoft.com/office/powerpoint/2010/main" val="386424349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D0AF18-38F9-4252-8100-3030A6099F63}"/>
              </a:ext>
            </a:extLst>
          </p:cNvPr>
          <p:cNvSpPr>
            <a:spLocks noGrp="1"/>
          </p:cNvSpPr>
          <p:nvPr>
            <p:ph type="title"/>
          </p:nvPr>
        </p:nvSpPr>
        <p:spPr/>
        <p:txBody>
          <a:bodyPr/>
          <a:lstStyle/>
          <a:p>
            <a:r>
              <a:rPr lang="en-US" sz="4400" b="1" strike="noStrike" spc="-1" dirty="0">
                <a:latin typeface="Arial"/>
              </a:rPr>
              <a:t>IVUS Measurements</a:t>
            </a:r>
            <a:endParaRPr lang="en-IN" dirty="0"/>
          </a:p>
        </p:txBody>
      </p:sp>
      <p:sp>
        <p:nvSpPr>
          <p:cNvPr id="3" name="Content Placeholder 2">
            <a:extLst>
              <a:ext uri="{FF2B5EF4-FFF2-40B4-BE49-F238E27FC236}">
                <a16:creationId xmlns:a16="http://schemas.microsoft.com/office/drawing/2014/main" id="{7BD8C179-B18C-69A3-F4E0-ECF1C0D30BA6}"/>
              </a:ext>
            </a:extLst>
          </p:cNvPr>
          <p:cNvSpPr>
            <a:spLocks noGrp="1"/>
          </p:cNvSpPr>
          <p:nvPr>
            <p:ph idx="1"/>
          </p:nvPr>
        </p:nvSpPr>
        <p:spPr>
          <a:xfrm>
            <a:off x="436418" y="1253331"/>
            <a:ext cx="10515600" cy="4351338"/>
          </a:xfrm>
        </p:spPr>
        <p:txBody>
          <a:bodyPr>
            <a:noAutofit/>
          </a:bodyPr>
          <a:lstStyle/>
          <a:p>
            <a:pPr marL="227160" indent="-227160">
              <a:lnSpc>
                <a:spcPct val="100000"/>
              </a:lnSpc>
              <a:spcBef>
                <a:spcPts val="1100"/>
              </a:spcBef>
              <a:spcAft>
                <a:spcPts val="439"/>
              </a:spcAft>
              <a:buClr>
                <a:srgbClr val="FF66FF"/>
              </a:buClr>
              <a:buFont typeface="Wingdings" charset="2"/>
              <a:buChar char=""/>
              <a:tabLst>
                <a:tab pos="4624560" algn="l"/>
              </a:tabLst>
            </a:pPr>
            <a:r>
              <a:rPr lang="en-US" sz="2400" b="1" strike="noStrike" spc="-1" dirty="0">
                <a:solidFill>
                  <a:srgbClr val="002060"/>
                </a:solidFill>
                <a:latin typeface="Calibri"/>
              </a:rPr>
              <a:t>lumen </a:t>
            </a:r>
            <a:r>
              <a:rPr lang="en-US" sz="2400" b="1" strike="noStrike" spc="-1" dirty="0">
                <a:latin typeface="Calibri"/>
              </a:rPr>
              <a:t>area is determined by tracing the </a:t>
            </a:r>
            <a:r>
              <a:rPr lang="en-US" sz="2400" b="1" strike="noStrike" spc="-1" dirty="0">
                <a:solidFill>
                  <a:schemeClr val="accent4">
                    <a:lumMod val="50000"/>
                  </a:schemeClr>
                </a:solidFill>
                <a:latin typeface="Calibri"/>
              </a:rPr>
              <a:t>leading edge of the blood/intima </a:t>
            </a:r>
            <a:r>
              <a:rPr lang="en-US" sz="2400" b="1" strike="noStrike" spc="-1" dirty="0">
                <a:latin typeface="Calibri"/>
              </a:rPr>
              <a:t>border </a:t>
            </a:r>
            <a:endParaRPr lang="en-US" sz="2400" b="1" strike="noStrike" spc="-1" dirty="0">
              <a:latin typeface="Arial"/>
            </a:endParaRPr>
          </a:p>
          <a:p>
            <a:pPr>
              <a:lnSpc>
                <a:spcPct val="100000"/>
              </a:lnSpc>
              <a:spcBef>
                <a:spcPts val="1100"/>
              </a:spcBef>
              <a:spcAft>
                <a:spcPts val="439"/>
              </a:spcAft>
              <a:buNone/>
              <a:tabLst>
                <a:tab pos="4624560" algn="l"/>
              </a:tabLst>
            </a:pPr>
            <a:endParaRPr lang="en-US" sz="2400" b="1" strike="noStrike" spc="-1" dirty="0">
              <a:latin typeface="Arial"/>
            </a:endParaRPr>
          </a:p>
          <a:p>
            <a:pPr marL="227160" indent="-227160">
              <a:lnSpc>
                <a:spcPct val="100000"/>
              </a:lnSpc>
              <a:spcBef>
                <a:spcPts val="1100"/>
              </a:spcBef>
              <a:spcAft>
                <a:spcPts val="439"/>
              </a:spcAft>
              <a:buClr>
                <a:srgbClr val="FF66FF"/>
              </a:buClr>
              <a:buFont typeface="Wingdings" charset="2"/>
              <a:buChar char=""/>
              <a:tabLst>
                <a:tab pos="4624560" algn="l"/>
              </a:tabLst>
            </a:pPr>
            <a:r>
              <a:rPr lang="en-US" sz="2400" b="1" strike="noStrike" spc="-1" dirty="0">
                <a:latin typeface="Calibri"/>
              </a:rPr>
              <a:t>Total </a:t>
            </a:r>
            <a:r>
              <a:rPr lang="en-US" sz="2400" b="1" strike="noStrike" spc="-1" dirty="0">
                <a:solidFill>
                  <a:srgbClr val="002060"/>
                </a:solidFill>
                <a:latin typeface="Calibri"/>
              </a:rPr>
              <a:t>vessel </a:t>
            </a:r>
            <a:r>
              <a:rPr lang="en-US" sz="2400" b="1" strike="noStrike" spc="-1" dirty="0">
                <a:latin typeface="Calibri"/>
              </a:rPr>
              <a:t>(or external elastic membrane, </a:t>
            </a:r>
            <a:r>
              <a:rPr lang="en-US" sz="2400" b="1" strike="noStrike" spc="-1" dirty="0">
                <a:solidFill>
                  <a:schemeClr val="accent4">
                    <a:lumMod val="50000"/>
                  </a:schemeClr>
                </a:solidFill>
                <a:latin typeface="Calibri"/>
              </a:rPr>
              <a:t>EEM</a:t>
            </a:r>
            <a:r>
              <a:rPr lang="en-US" sz="2400" b="1" strike="noStrike" spc="-1" dirty="0">
                <a:latin typeface="Calibri"/>
              </a:rPr>
              <a:t>) area is defined as the area </a:t>
            </a:r>
            <a:r>
              <a:rPr lang="en-US" sz="2400" b="1" strike="noStrike" spc="-1" dirty="0">
                <a:solidFill>
                  <a:schemeClr val="accent4">
                    <a:lumMod val="50000"/>
                  </a:schemeClr>
                </a:solidFill>
                <a:latin typeface="Calibri"/>
              </a:rPr>
              <a:t>enclosed by the outermost interface </a:t>
            </a:r>
            <a:r>
              <a:rPr lang="en-US" sz="2400" b="1" strike="noStrike" spc="-1" dirty="0">
                <a:latin typeface="Calibri"/>
              </a:rPr>
              <a:t>between media and adventitia</a:t>
            </a:r>
            <a:endParaRPr lang="en-US" sz="2400" b="1" strike="noStrike" spc="-1" dirty="0">
              <a:latin typeface="Arial"/>
            </a:endParaRPr>
          </a:p>
          <a:p>
            <a:pPr>
              <a:lnSpc>
                <a:spcPct val="100000"/>
              </a:lnSpc>
              <a:spcBef>
                <a:spcPts val="1100"/>
              </a:spcBef>
              <a:spcAft>
                <a:spcPts val="439"/>
              </a:spcAft>
              <a:buNone/>
              <a:tabLst>
                <a:tab pos="4624560" algn="l"/>
              </a:tabLst>
            </a:pPr>
            <a:endParaRPr lang="en-US" sz="2400" b="1" strike="noStrike" spc="-1" dirty="0">
              <a:latin typeface="Arial"/>
            </a:endParaRPr>
          </a:p>
          <a:p>
            <a:pPr marL="227160" indent="-227160">
              <a:lnSpc>
                <a:spcPct val="100000"/>
              </a:lnSpc>
              <a:spcBef>
                <a:spcPts val="1100"/>
              </a:spcBef>
              <a:spcAft>
                <a:spcPts val="439"/>
              </a:spcAft>
              <a:buClr>
                <a:srgbClr val="FF66FF"/>
              </a:buClr>
              <a:buFont typeface="Wingdings" charset="2"/>
              <a:buChar char=""/>
              <a:tabLst>
                <a:tab pos="4624560" algn="l"/>
              </a:tabLst>
            </a:pPr>
            <a:r>
              <a:rPr lang="en-US" sz="2400" b="1" strike="noStrike" spc="-1" dirty="0">
                <a:solidFill>
                  <a:schemeClr val="accent4">
                    <a:lumMod val="50000"/>
                  </a:schemeClr>
                </a:solidFill>
                <a:latin typeface="Calibri"/>
              </a:rPr>
              <a:t>Plaque area </a:t>
            </a:r>
            <a:r>
              <a:rPr lang="en-US" sz="2400" b="1" strike="noStrike" spc="-1" dirty="0">
                <a:latin typeface="Calibri"/>
              </a:rPr>
              <a:t>(or more accurately, the plaque plus media area) is calculated as the difference between vessel and lumen areas</a:t>
            </a:r>
            <a:endParaRPr lang="en-US" sz="2400" b="1" strike="noStrike" spc="-1" dirty="0">
              <a:latin typeface="Arial"/>
            </a:endParaRPr>
          </a:p>
          <a:p>
            <a:pPr>
              <a:lnSpc>
                <a:spcPct val="100000"/>
              </a:lnSpc>
              <a:spcBef>
                <a:spcPts val="1100"/>
              </a:spcBef>
              <a:spcAft>
                <a:spcPts val="439"/>
              </a:spcAft>
              <a:buNone/>
              <a:tabLst>
                <a:tab pos="4624560" algn="l"/>
              </a:tabLst>
            </a:pPr>
            <a:endParaRPr lang="en-US" sz="2400" b="1" strike="noStrike" spc="-1" dirty="0">
              <a:latin typeface="Arial"/>
            </a:endParaRPr>
          </a:p>
          <a:p>
            <a:pPr marL="227160" indent="-227160">
              <a:lnSpc>
                <a:spcPct val="100000"/>
              </a:lnSpc>
              <a:spcBef>
                <a:spcPts val="1100"/>
              </a:spcBef>
              <a:spcAft>
                <a:spcPts val="439"/>
              </a:spcAft>
              <a:buClr>
                <a:srgbClr val="FFFFFF"/>
              </a:buClr>
              <a:buFont typeface="Wingdings" charset="2"/>
              <a:buChar char=""/>
              <a:tabLst>
                <a:tab pos="4624560" algn="l"/>
              </a:tabLst>
            </a:pPr>
            <a:r>
              <a:rPr lang="en-US" sz="2400" b="1" strike="noStrike" spc="-1" dirty="0">
                <a:latin typeface="Calibri"/>
              </a:rPr>
              <a:t>The ratio of plaque to total vessel area is termed the percent plaque area, plaque burden, or percent cross-sectional narrowing</a:t>
            </a:r>
            <a:endParaRPr lang="en-US" sz="2400" b="1" strike="noStrike" spc="-1" dirty="0">
              <a:latin typeface="Arial"/>
            </a:endParaRPr>
          </a:p>
          <a:p>
            <a:endParaRPr lang="en-IN" sz="2400" dirty="0"/>
          </a:p>
        </p:txBody>
      </p:sp>
    </p:spTree>
    <p:extLst>
      <p:ext uri="{BB962C8B-B14F-4D97-AF65-F5344CB8AC3E}">
        <p14:creationId xmlns:p14="http://schemas.microsoft.com/office/powerpoint/2010/main" val="85929884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C17C0-E38F-37B2-86E8-5886B6B78325}"/>
              </a:ext>
            </a:extLst>
          </p:cNvPr>
          <p:cNvSpPr>
            <a:spLocks noGrp="1"/>
          </p:cNvSpPr>
          <p:nvPr>
            <p:ph type="title"/>
          </p:nvPr>
        </p:nvSpPr>
        <p:spPr>
          <a:xfrm>
            <a:off x="838200" y="0"/>
            <a:ext cx="10515600" cy="1325563"/>
          </a:xfrm>
        </p:spPr>
        <p:txBody>
          <a:bodyPr/>
          <a:lstStyle/>
          <a:p>
            <a:r>
              <a:rPr lang="en-US" sz="4400" b="1" strike="noStrike" spc="-1" dirty="0">
                <a:latin typeface="Arial"/>
              </a:rPr>
              <a:t>IVUS Measurements</a:t>
            </a:r>
            <a:endParaRPr lang="en-IN" dirty="0"/>
          </a:p>
        </p:txBody>
      </p:sp>
      <p:pic>
        <p:nvPicPr>
          <p:cNvPr id="4" name="Picture 2">
            <a:extLst>
              <a:ext uri="{FF2B5EF4-FFF2-40B4-BE49-F238E27FC236}">
                <a16:creationId xmlns:a16="http://schemas.microsoft.com/office/drawing/2014/main" id="{F34D0060-CE5B-743E-F8E5-D5DD4F6166FC}"/>
              </a:ext>
            </a:extLst>
          </p:cNvPr>
          <p:cNvPicPr>
            <a:picLocks noGrp="1"/>
          </p:cNvPicPr>
          <p:nvPr>
            <p:ph idx="1"/>
          </p:nvPr>
        </p:nvPicPr>
        <p:blipFill>
          <a:blip r:embed="rId2"/>
          <a:stretch/>
        </p:blipFill>
        <p:spPr>
          <a:xfrm>
            <a:off x="443345" y="872836"/>
            <a:ext cx="10044546" cy="5620039"/>
          </a:xfrm>
          <a:prstGeom prst="rect">
            <a:avLst/>
          </a:prstGeom>
          <a:ln w="9525">
            <a:solidFill>
              <a:srgbClr val="FFFFFF"/>
            </a:solidFill>
            <a:miter/>
          </a:ln>
        </p:spPr>
      </p:pic>
    </p:spTree>
    <p:extLst>
      <p:ext uri="{BB962C8B-B14F-4D97-AF65-F5344CB8AC3E}">
        <p14:creationId xmlns:p14="http://schemas.microsoft.com/office/powerpoint/2010/main" val="385051564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3AEE96-89E1-8B5E-41DF-4D1C61999C57}"/>
              </a:ext>
            </a:extLst>
          </p:cNvPr>
          <p:cNvSpPr>
            <a:spLocks noGrp="1"/>
          </p:cNvSpPr>
          <p:nvPr>
            <p:ph type="title"/>
          </p:nvPr>
        </p:nvSpPr>
        <p:spPr/>
        <p:txBody>
          <a:bodyPr/>
          <a:lstStyle/>
          <a:p>
            <a:r>
              <a:rPr lang="en-US" sz="4400" b="1" strike="noStrike" spc="-1" dirty="0">
                <a:latin typeface="Arial"/>
              </a:rPr>
              <a:t>IVUS Measurements</a:t>
            </a:r>
            <a:endParaRPr lang="en-IN" dirty="0"/>
          </a:p>
        </p:txBody>
      </p:sp>
      <p:sp>
        <p:nvSpPr>
          <p:cNvPr id="3" name="Content Placeholder 2">
            <a:extLst>
              <a:ext uri="{FF2B5EF4-FFF2-40B4-BE49-F238E27FC236}">
                <a16:creationId xmlns:a16="http://schemas.microsoft.com/office/drawing/2014/main" id="{A1A78809-D979-B56A-7222-D1EC87089C6D}"/>
              </a:ext>
            </a:extLst>
          </p:cNvPr>
          <p:cNvSpPr>
            <a:spLocks noGrp="1"/>
          </p:cNvSpPr>
          <p:nvPr>
            <p:ph idx="1"/>
          </p:nvPr>
        </p:nvSpPr>
        <p:spPr>
          <a:xfrm>
            <a:off x="962025" y="1253331"/>
            <a:ext cx="10515600" cy="4351338"/>
          </a:xfrm>
        </p:spPr>
        <p:txBody>
          <a:bodyPr/>
          <a:lstStyle/>
          <a:p>
            <a:pPr marL="227160" indent="-227160">
              <a:lnSpc>
                <a:spcPct val="100000"/>
              </a:lnSpc>
              <a:spcBef>
                <a:spcPts val="1100"/>
              </a:spcBef>
              <a:spcAft>
                <a:spcPts val="439"/>
              </a:spcAft>
              <a:buClr>
                <a:srgbClr val="FFFFFF"/>
              </a:buClr>
              <a:buFont typeface="Wingdings" charset="2"/>
              <a:buChar char=""/>
              <a:tabLst>
                <a:tab pos="4624560" algn="l"/>
              </a:tabLst>
            </a:pPr>
            <a:r>
              <a:rPr lang="en-US" sz="2800" b="1" strike="noStrike" spc="-1" dirty="0">
                <a:latin typeface="Calibri"/>
              </a:rPr>
              <a:t>Area measurements can be added to  calculate volumes using Simpson’s rule with the use of motorized pullback</a:t>
            </a:r>
          </a:p>
          <a:p>
            <a:pPr marL="227160" indent="-227160">
              <a:lnSpc>
                <a:spcPct val="100000"/>
              </a:lnSpc>
              <a:spcBef>
                <a:spcPts val="1100"/>
              </a:spcBef>
              <a:spcAft>
                <a:spcPts val="439"/>
              </a:spcAft>
              <a:buClr>
                <a:srgbClr val="FFFFFF"/>
              </a:buClr>
              <a:buFont typeface="Wingdings" charset="2"/>
              <a:buChar char=""/>
              <a:tabLst>
                <a:tab pos="4624560" algn="l"/>
              </a:tabLst>
            </a:pPr>
            <a:endParaRPr lang="en-US" sz="2800" b="1" strike="noStrike" spc="-1" dirty="0">
              <a:latin typeface="Arial"/>
            </a:endParaRPr>
          </a:p>
          <a:p>
            <a:pPr>
              <a:lnSpc>
                <a:spcPct val="100000"/>
              </a:lnSpc>
              <a:spcBef>
                <a:spcPts val="1100"/>
              </a:spcBef>
              <a:spcAft>
                <a:spcPts val="439"/>
              </a:spcAft>
              <a:buNone/>
              <a:tabLst>
                <a:tab pos="4624560" algn="l"/>
              </a:tabLst>
            </a:pPr>
            <a:endParaRPr lang="en-US" sz="2800" b="1" strike="noStrike" spc="-1" dirty="0">
              <a:latin typeface="Arial"/>
            </a:endParaRPr>
          </a:p>
          <a:p>
            <a:endParaRPr lang="en-IN" dirty="0"/>
          </a:p>
        </p:txBody>
      </p:sp>
      <p:pic>
        <p:nvPicPr>
          <p:cNvPr id="4" name="Picture 2">
            <a:extLst>
              <a:ext uri="{FF2B5EF4-FFF2-40B4-BE49-F238E27FC236}">
                <a16:creationId xmlns:a16="http://schemas.microsoft.com/office/drawing/2014/main" id="{2D8DFCCE-5016-EF22-0DE8-F6228AC8096F}"/>
              </a:ext>
            </a:extLst>
          </p:cNvPr>
          <p:cNvPicPr>
            <a:picLocks/>
          </p:cNvPicPr>
          <p:nvPr/>
        </p:nvPicPr>
        <p:blipFill>
          <a:blip r:embed="rId2"/>
          <a:stretch/>
        </p:blipFill>
        <p:spPr>
          <a:xfrm>
            <a:off x="2066925" y="2114551"/>
            <a:ext cx="8058150" cy="4495800"/>
          </a:xfrm>
          <a:prstGeom prst="rect">
            <a:avLst/>
          </a:prstGeom>
          <a:ln w="88900" cap="sq">
            <a:solidFill>
              <a:srgbClr val="FFFFFF"/>
            </a:solidFill>
            <a:miter/>
          </a:ln>
          <a:effectLst>
            <a:outerShdw blurRad="5508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0679368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6D9ADE-F061-E5AF-8BA6-923A9115DFCC}"/>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B03CF411-EAE9-FBD5-EFB3-A76B997DCB81}"/>
              </a:ext>
            </a:extLst>
          </p:cNvPr>
          <p:cNvSpPr>
            <a:spLocks noGrp="1"/>
          </p:cNvSpPr>
          <p:nvPr>
            <p:ph idx="1"/>
          </p:nvPr>
        </p:nvSpPr>
        <p:spPr>
          <a:xfrm>
            <a:off x="935642" y="1588453"/>
            <a:ext cx="8825659" cy="3416300"/>
          </a:xfrm>
        </p:spPr>
        <p:txBody>
          <a:bodyPr>
            <a:noAutofit/>
          </a:bodyPr>
          <a:lstStyle/>
          <a:p>
            <a:pPr>
              <a:lnSpc>
                <a:spcPct val="100000"/>
              </a:lnSpc>
              <a:spcBef>
                <a:spcPts val="901"/>
              </a:spcBef>
              <a:spcAft>
                <a:spcPts val="360"/>
              </a:spcAft>
              <a:buFont typeface="Wingdings" panose="05000000000000000000" pitchFamily="2" charset="2"/>
              <a:buChar char="v"/>
              <a:tabLst>
                <a:tab pos="4624560" algn="l"/>
              </a:tabLst>
            </a:pPr>
            <a:r>
              <a:rPr lang="en-US" sz="3200" b="1" strike="noStrike" spc="-1" dirty="0">
                <a:cs typeface="Times New Roman" panose="02020603050405020304" pitchFamily="18" charset="0"/>
              </a:rPr>
              <a:t>Vessel foreshortening and overlapping side branches, particularly in disease involving bifurcations, are important practical limitations of angiography</a:t>
            </a:r>
          </a:p>
          <a:p>
            <a:pPr>
              <a:lnSpc>
                <a:spcPct val="100000"/>
              </a:lnSpc>
              <a:spcBef>
                <a:spcPts val="901"/>
              </a:spcBef>
              <a:spcAft>
                <a:spcPts val="360"/>
              </a:spcAft>
              <a:buFont typeface="Wingdings" panose="05000000000000000000" pitchFamily="2" charset="2"/>
              <a:buChar char="v"/>
              <a:tabLst>
                <a:tab pos="4624560" algn="l"/>
              </a:tabLst>
            </a:pPr>
            <a:endParaRPr lang="en-US" sz="3200" b="1" strike="noStrike" spc="-1" dirty="0">
              <a:cs typeface="Times New Roman" panose="02020603050405020304" pitchFamily="18" charset="0"/>
            </a:endParaRPr>
          </a:p>
          <a:p>
            <a:pPr>
              <a:lnSpc>
                <a:spcPct val="100000"/>
              </a:lnSpc>
              <a:spcBef>
                <a:spcPts val="901"/>
              </a:spcBef>
              <a:spcAft>
                <a:spcPts val="360"/>
              </a:spcAft>
              <a:buFont typeface="Wingdings" panose="05000000000000000000" pitchFamily="2" charset="2"/>
              <a:buChar char="v"/>
              <a:tabLst>
                <a:tab pos="4624560" algn="l"/>
              </a:tabLst>
            </a:pPr>
            <a:r>
              <a:rPr lang="en-US" sz="3200" b="1" strike="noStrike" spc="-1" dirty="0">
                <a:cs typeface="Times New Roman" panose="02020603050405020304" pitchFamily="18" charset="0"/>
              </a:rPr>
              <a:t>Presence of contrast filled dissection and intra-plaque channels hamper determination of proper stent apposition  during balloon angioplasty</a:t>
            </a:r>
          </a:p>
          <a:p>
            <a:pPr>
              <a:lnSpc>
                <a:spcPct val="100000"/>
              </a:lnSpc>
              <a:spcBef>
                <a:spcPts val="901"/>
              </a:spcBef>
              <a:spcAft>
                <a:spcPts val="360"/>
              </a:spcAft>
              <a:buFont typeface="Wingdings" panose="05000000000000000000" pitchFamily="2" charset="2"/>
              <a:buChar char="v"/>
              <a:tabLst>
                <a:tab pos="4624560" algn="l"/>
              </a:tabLst>
            </a:pPr>
            <a:endParaRPr lang="en-US" sz="3200" b="1" strike="noStrike" spc="-1" dirty="0">
              <a:cs typeface="Times New Roman" panose="02020603050405020304" pitchFamily="18" charset="0"/>
            </a:endParaRPr>
          </a:p>
          <a:p>
            <a:pPr>
              <a:lnSpc>
                <a:spcPct val="100000"/>
              </a:lnSpc>
              <a:spcBef>
                <a:spcPts val="901"/>
              </a:spcBef>
              <a:spcAft>
                <a:spcPts val="360"/>
              </a:spcAft>
              <a:buFont typeface="Wingdings" panose="05000000000000000000" pitchFamily="2" charset="2"/>
              <a:buChar char="v"/>
              <a:tabLst>
                <a:tab pos="4624560" algn="l"/>
              </a:tabLst>
            </a:pPr>
            <a:endParaRPr lang="en-US" sz="3200" b="1" strike="noStrike" spc="-1" dirty="0">
              <a:cs typeface="Times New Roman" panose="02020603050405020304" pitchFamily="18" charset="0"/>
            </a:endParaRPr>
          </a:p>
        </p:txBody>
      </p:sp>
    </p:spTree>
    <p:extLst>
      <p:ext uri="{BB962C8B-B14F-4D97-AF65-F5344CB8AC3E}">
        <p14:creationId xmlns:p14="http://schemas.microsoft.com/office/powerpoint/2010/main" val="82424577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CC895A-0593-C981-FA28-E5AB0BB625B2}"/>
              </a:ext>
            </a:extLst>
          </p:cNvPr>
          <p:cNvSpPr>
            <a:spLocks noGrp="1"/>
          </p:cNvSpPr>
          <p:nvPr>
            <p:ph type="title"/>
          </p:nvPr>
        </p:nvSpPr>
        <p:spPr>
          <a:xfrm>
            <a:off x="838200" y="-241822"/>
            <a:ext cx="10515600" cy="1325563"/>
          </a:xfrm>
        </p:spPr>
        <p:txBody>
          <a:bodyPr/>
          <a:lstStyle/>
          <a:p>
            <a:r>
              <a:rPr lang="en-US" sz="4400" b="1" strike="noStrike" spc="-1" dirty="0">
                <a:latin typeface="Arial"/>
              </a:rPr>
              <a:t>Tissue Characterization</a:t>
            </a:r>
            <a:endParaRPr lang="en-IN" dirty="0"/>
          </a:p>
        </p:txBody>
      </p:sp>
      <p:sp>
        <p:nvSpPr>
          <p:cNvPr id="6" name="Content Placeholder 5">
            <a:extLst>
              <a:ext uri="{FF2B5EF4-FFF2-40B4-BE49-F238E27FC236}">
                <a16:creationId xmlns:a16="http://schemas.microsoft.com/office/drawing/2014/main" id="{D857F452-30B6-B04A-7B22-AACBBE259A0D}"/>
              </a:ext>
            </a:extLst>
          </p:cNvPr>
          <p:cNvSpPr>
            <a:spLocks noGrp="1"/>
          </p:cNvSpPr>
          <p:nvPr>
            <p:ph idx="1"/>
          </p:nvPr>
        </p:nvSpPr>
        <p:spPr>
          <a:xfrm>
            <a:off x="539640" y="837882"/>
            <a:ext cx="10515600" cy="4351338"/>
          </a:xfrm>
        </p:spPr>
        <p:txBody>
          <a:bodyPr/>
          <a:lstStyle/>
          <a:p>
            <a:pPr>
              <a:lnSpc>
                <a:spcPct val="100000"/>
              </a:lnSpc>
              <a:spcBef>
                <a:spcPts val="1100"/>
              </a:spcBef>
              <a:spcAft>
                <a:spcPts val="439"/>
              </a:spcAft>
              <a:buClr>
                <a:schemeClr val="tx1"/>
              </a:buClr>
              <a:buFont typeface="Wingdings" panose="05000000000000000000" pitchFamily="2" charset="2"/>
              <a:buChar char="v"/>
              <a:tabLst>
                <a:tab pos="4624560" algn="l"/>
              </a:tabLst>
            </a:pPr>
            <a:r>
              <a:rPr lang="en-US" sz="2800" b="1" strike="noStrike" spc="-1" dirty="0">
                <a:latin typeface="Calibri"/>
              </a:rPr>
              <a:t>IVUS can provide detailed information  about plaque composition</a:t>
            </a:r>
            <a:endParaRPr lang="en-US" sz="2800" b="1" strike="noStrike" spc="-1" dirty="0">
              <a:latin typeface="Arial"/>
            </a:endParaRPr>
          </a:p>
          <a:p>
            <a:pPr>
              <a:lnSpc>
                <a:spcPct val="100000"/>
              </a:lnSpc>
              <a:spcBef>
                <a:spcPts val="1100"/>
              </a:spcBef>
              <a:spcAft>
                <a:spcPts val="439"/>
              </a:spcAft>
              <a:buClr>
                <a:schemeClr val="tx1"/>
              </a:buClr>
              <a:buFont typeface="Wingdings" panose="05000000000000000000" pitchFamily="2" charset="2"/>
              <a:buChar char="v"/>
              <a:tabLst>
                <a:tab pos="4624560" algn="l"/>
              </a:tabLst>
            </a:pPr>
            <a:r>
              <a:rPr lang="en-US" sz="2800" b="1" strike="noStrike" spc="-1" dirty="0">
                <a:latin typeface="Calibri"/>
              </a:rPr>
              <a:t>Regions of calcification are brightly echo reflective&amp; create a dense shadow  more peripherally from catheter – acoustic shadowing</a:t>
            </a:r>
            <a:endParaRPr lang="en-US" sz="2800" b="1" strike="noStrike" spc="-1" dirty="0">
              <a:latin typeface="Arial"/>
            </a:endParaRPr>
          </a:p>
          <a:p>
            <a:pPr>
              <a:lnSpc>
                <a:spcPct val="100000"/>
              </a:lnSpc>
              <a:spcBef>
                <a:spcPts val="1100"/>
              </a:spcBef>
              <a:spcAft>
                <a:spcPts val="439"/>
              </a:spcAft>
              <a:buClr>
                <a:schemeClr val="tx1"/>
              </a:buClr>
              <a:buFont typeface="Wingdings" panose="05000000000000000000" pitchFamily="2" charset="2"/>
              <a:buChar char="v"/>
              <a:tabLst>
                <a:tab pos="4624560" algn="l"/>
              </a:tabLst>
            </a:pPr>
            <a:r>
              <a:rPr lang="en-US" sz="2800" b="1" strike="noStrike" spc="-1" dirty="0">
                <a:latin typeface="Calibri"/>
              </a:rPr>
              <a:t>Shadowing prevents determination of true thickness  of calcific deposits  &amp;  precludes visualization deep vessel structures</a:t>
            </a:r>
            <a:endParaRPr lang="en-US" sz="2800" b="1" strike="noStrike" spc="-1" dirty="0">
              <a:latin typeface="Arial"/>
            </a:endParaRPr>
          </a:p>
          <a:p>
            <a:pPr>
              <a:lnSpc>
                <a:spcPct val="100000"/>
              </a:lnSpc>
              <a:spcBef>
                <a:spcPts val="1100"/>
              </a:spcBef>
              <a:spcAft>
                <a:spcPts val="439"/>
              </a:spcAft>
              <a:buClr>
                <a:schemeClr val="tx1"/>
              </a:buClr>
              <a:buFont typeface="Wingdings" panose="05000000000000000000" pitchFamily="2" charset="2"/>
              <a:buChar char="v"/>
              <a:tabLst>
                <a:tab pos="4624560" algn="l"/>
              </a:tabLst>
            </a:pPr>
            <a:r>
              <a:rPr lang="en-US" sz="2800" b="1" strike="noStrike" spc="-1" dirty="0">
                <a:latin typeface="Calibri"/>
              </a:rPr>
              <a:t>In patients undergoing intervention IVUS detects calcium in 70% to 80%  of target lesion while fluoroscopy detects calcium in 10% to 35%</a:t>
            </a:r>
            <a:endParaRPr lang="en-US" sz="2800" b="1" strike="noStrike" spc="-1" dirty="0">
              <a:latin typeface="Arial"/>
            </a:endParaRPr>
          </a:p>
          <a:p>
            <a:pPr>
              <a:lnSpc>
                <a:spcPct val="100000"/>
              </a:lnSpc>
              <a:spcBef>
                <a:spcPts val="1100"/>
              </a:spcBef>
              <a:spcAft>
                <a:spcPts val="439"/>
              </a:spcAft>
              <a:buClr>
                <a:schemeClr val="tx1"/>
              </a:buClr>
              <a:buFont typeface="Wingdings" panose="05000000000000000000" pitchFamily="2" charset="2"/>
              <a:buChar char="v"/>
              <a:tabLst>
                <a:tab pos="4624560" algn="l"/>
              </a:tabLst>
            </a:pPr>
            <a:endParaRPr lang="en-US" sz="2800" b="1" strike="noStrike" spc="-1" dirty="0">
              <a:latin typeface="Arial"/>
            </a:endParaRPr>
          </a:p>
          <a:p>
            <a:pPr>
              <a:lnSpc>
                <a:spcPct val="100000"/>
              </a:lnSpc>
              <a:spcBef>
                <a:spcPts val="1100"/>
              </a:spcBef>
              <a:spcAft>
                <a:spcPts val="439"/>
              </a:spcAft>
              <a:buClr>
                <a:schemeClr val="tx1"/>
              </a:buClr>
              <a:buFont typeface="Wingdings" panose="05000000000000000000" pitchFamily="2" charset="2"/>
              <a:buChar char="v"/>
              <a:tabLst>
                <a:tab pos="4624560" algn="l"/>
              </a:tabLst>
            </a:pPr>
            <a:endParaRPr lang="en-US" sz="2800" b="1" strike="noStrike" spc="-1" dirty="0">
              <a:latin typeface="Arial"/>
            </a:endParaRPr>
          </a:p>
          <a:p>
            <a:pPr>
              <a:lnSpc>
                <a:spcPct val="100000"/>
              </a:lnSpc>
              <a:spcBef>
                <a:spcPts val="1100"/>
              </a:spcBef>
              <a:spcAft>
                <a:spcPts val="439"/>
              </a:spcAft>
              <a:buClr>
                <a:schemeClr val="tx1"/>
              </a:buClr>
              <a:buFont typeface="Wingdings" panose="05000000000000000000" pitchFamily="2" charset="2"/>
              <a:buChar char="v"/>
              <a:tabLst>
                <a:tab pos="4624560" algn="l"/>
              </a:tabLst>
            </a:pPr>
            <a:endParaRPr lang="en-US" sz="2800" b="1" strike="noStrike" spc="-1" dirty="0">
              <a:latin typeface="Arial"/>
            </a:endParaRPr>
          </a:p>
          <a:p>
            <a:pPr>
              <a:lnSpc>
                <a:spcPct val="100000"/>
              </a:lnSpc>
              <a:spcBef>
                <a:spcPts val="1100"/>
              </a:spcBef>
              <a:spcAft>
                <a:spcPts val="439"/>
              </a:spcAft>
              <a:buClr>
                <a:schemeClr val="tx1"/>
              </a:buClr>
              <a:buFont typeface="Wingdings" panose="05000000000000000000" pitchFamily="2" charset="2"/>
              <a:buChar char="v"/>
              <a:tabLst>
                <a:tab pos="4624560" algn="l"/>
              </a:tabLst>
            </a:pPr>
            <a:endParaRPr lang="en-US" sz="2800" b="1" strike="noStrike" spc="-1" dirty="0">
              <a:latin typeface="Arial"/>
            </a:endParaRPr>
          </a:p>
          <a:p>
            <a:pPr>
              <a:lnSpc>
                <a:spcPct val="100000"/>
              </a:lnSpc>
              <a:spcBef>
                <a:spcPts val="1100"/>
              </a:spcBef>
              <a:spcAft>
                <a:spcPts val="439"/>
              </a:spcAft>
              <a:buClr>
                <a:schemeClr val="tx1"/>
              </a:buClr>
              <a:buFont typeface="Wingdings" panose="05000000000000000000" pitchFamily="2" charset="2"/>
              <a:buChar char="v"/>
              <a:tabLst>
                <a:tab pos="4624560" algn="l"/>
              </a:tabLst>
            </a:pPr>
            <a:endParaRPr lang="en-US" sz="2800" b="1" strike="noStrike" spc="-1" dirty="0">
              <a:latin typeface="Arial"/>
            </a:endParaRPr>
          </a:p>
          <a:p>
            <a:pPr>
              <a:lnSpc>
                <a:spcPct val="100000"/>
              </a:lnSpc>
              <a:spcBef>
                <a:spcPts val="1100"/>
              </a:spcBef>
              <a:spcAft>
                <a:spcPts val="439"/>
              </a:spcAft>
              <a:buClr>
                <a:schemeClr val="tx1"/>
              </a:buClr>
              <a:buFont typeface="Wingdings" panose="05000000000000000000" pitchFamily="2" charset="2"/>
              <a:buChar char="v"/>
              <a:tabLst>
                <a:tab pos="4624560" algn="l"/>
              </a:tabLst>
            </a:pPr>
            <a:endParaRPr lang="en-US" sz="2800" b="1" strike="noStrike" spc="-1" dirty="0">
              <a:latin typeface="Arial"/>
            </a:endParaRPr>
          </a:p>
          <a:p>
            <a:pPr>
              <a:lnSpc>
                <a:spcPct val="100000"/>
              </a:lnSpc>
              <a:spcBef>
                <a:spcPts val="1100"/>
              </a:spcBef>
              <a:spcAft>
                <a:spcPts val="439"/>
              </a:spcAft>
              <a:buClr>
                <a:schemeClr val="tx1"/>
              </a:buClr>
              <a:buFont typeface="Wingdings" panose="05000000000000000000" pitchFamily="2" charset="2"/>
              <a:buChar char="v"/>
              <a:tabLst>
                <a:tab pos="4624560" algn="l"/>
              </a:tabLst>
            </a:pPr>
            <a:endParaRPr lang="en-US" sz="2800" b="1" strike="noStrike" spc="-1" dirty="0">
              <a:latin typeface="Arial"/>
            </a:endParaRPr>
          </a:p>
          <a:p>
            <a:pPr>
              <a:lnSpc>
                <a:spcPct val="100000"/>
              </a:lnSpc>
              <a:spcBef>
                <a:spcPts val="1100"/>
              </a:spcBef>
              <a:spcAft>
                <a:spcPts val="439"/>
              </a:spcAft>
              <a:buClr>
                <a:schemeClr val="tx1"/>
              </a:buClr>
              <a:buFont typeface="Wingdings" panose="05000000000000000000" pitchFamily="2" charset="2"/>
              <a:buChar char="v"/>
              <a:tabLst>
                <a:tab pos="4624560" algn="l"/>
              </a:tabLst>
            </a:pPr>
            <a:endParaRPr lang="en-US" sz="2800" b="1" strike="noStrike" spc="-1" dirty="0">
              <a:latin typeface="Arial"/>
            </a:endParaRPr>
          </a:p>
          <a:p>
            <a:pPr>
              <a:lnSpc>
                <a:spcPct val="100000"/>
              </a:lnSpc>
              <a:spcBef>
                <a:spcPts val="1100"/>
              </a:spcBef>
              <a:spcAft>
                <a:spcPts val="439"/>
              </a:spcAft>
              <a:buClr>
                <a:schemeClr val="tx1"/>
              </a:buClr>
              <a:buFont typeface="Wingdings" panose="05000000000000000000" pitchFamily="2" charset="2"/>
              <a:buChar char="v"/>
              <a:tabLst>
                <a:tab pos="4624560" algn="l"/>
              </a:tabLst>
            </a:pPr>
            <a:endParaRPr lang="en-US" sz="2800" b="1" strike="noStrike" spc="-1" dirty="0">
              <a:latin typeface="Arial"/>
            </a:endParaRPr>
          </a:p>
          <a:p>
            <a:pPr>
              <a:lnSpc>
                <a:spcPct val="100000"/>
              </a:lnSpc>
              <a:spcBef>
                <a:spcPts val="1100"/>
              </a:spcBef>
              <a:spcAft>
                <a:spcPts val="439"/>
              </a:spcAft>
              <a:buClr>
                <a:schemeClr val="tx1"/>
              </a:buClr>
              <a:buFont typeface="Wingdings" panose="05000000000000000000" pitchFamily="2" charset="2"/>
              <a:buChar char="v"/>
              <a:tabLst>
                <a:tab pos="4624560" algn="l"/>
              </a:tabLst>
            </a:pPr>
            <a:endParaRPr lang="en-US" sz="2800" b="1" strike="noStrike" spc="-1" dirty="0">
              <a:latin typeface="Arial"/>
            </a:endParaRPr>
          </a:p>
          <a:p>
            <a:pPr>
              <a:lnSpc>
                <a:spcPct val="100000"/>
              </a:lnSpc>
              <a:spcBef>
                <a:spcPts val="1100"/>
              </a:spcBef>
              <a:spcAft>
                <a:spcPts val="439"/>
              </a:spcAft>
              <a:buClr>
                <a:schemeClr val="tx1"/>
              </a:buClr>
              <a:buFont typeface="Wingdings" panose="05000000000000000000" pitchFamily="2" charset="2"/>
              <a:buChar char="v"/>
              <a:tabLst>
                <a:tab pos="4624560" algn="l"/>
              </a:tabLst>
            </a:pPr>
            <a:endParaRPr lang="en-US" sz="2800" b="1" strike="noStrike" spc="-1" dirty="0">
              <a:latin typeface="Arial"/>
            </a:endParaRPr>
          </a:p>
          <a:p>
            <a:pPr>
              <a:lnSpc>
                <a:spcPct val="100000"/>
              </a:lnSpc>
              <a:spcBef>
                <a:spcPts val="1100"/>
              </a:spcBef>
              <a:spcAft>
                <a:spcPts val="439"/>
              </a:spcAft>
              <a:buClr>
                <a:schemeClr val="tx1"/>
              </a:buClr>
              <a:buFont typeface="Wingdings" panose="05000000000000000000" pitchFamily="2" charset="2"/>
              <a:buChar char="v"/>
              <a:tabLst>
                <a:tab pos="4624560" algn="l"/>
              </a:tabLst>
            </a:pPr>
            <a:endParaRPr lang="en-US" sz="2800" b="1" strike="noStrike" spc="-1" dirty="0">
              <a:latin typeface="Arial"/>
            </a:endParaRPr>
          </a:p>
        </p:txBody>
      </p:sp>
    </p:spTree>
    <p:extLst>
      <p:ext uri="{BB962C8B-B14F-4D97-AF65-F5344CB8AC3E}">
        <p14:creationId xmlns:p14="http://schemas.microsoft.com/office/powerpoint/2010/main" val="95311481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062E09-87DB-4481-5761-A02466A64875}"/>
              </a:ext>
            </a:extLst>
          </p:cNvPr>
          <p:cNvSpPr>
            <a:spLocks noGrp="1"/>
          </p:cNvSpPr>
          <p:nvPr>
            <p:ph type="title"/>
          </p:nvPr>
        </p:nvSpPr>
        <p:spPr/>
        <p:txBody>
          <a:bodyPr/>
          <a:lstStyle/>
          <a:p>
            <a:endParaRPr lang="en-IN"/>
          </a:p>
        </p:txBody>
      </p:sp>
      <p:pic>
        <p:nvPicPr>
          <p:cNvPr id="4" name="Picture 2" descr="C:\Users\mypc\Desktop\Pictures ivus\calcification.PNG">
            <a:extLst>
              <a:ext uri="{FF2B5EF4-FFF2-40B4-BE49-F238E27FC236}">
                <a16:creationId xmlns:a16="http://schemas.microsoft.com/office/drawing/2014/main" id="{4CAA862A-F5E3-D597-6FF8-E98438BCF249}"/>
              </a:ext>
            </a:extLst>
          </p:cNvPr>
          <p:cNvPicPr>
            <a:picLocks noGrp="1"/>
          </p:cNvPicPr>
          <p:nvPr>
            <p:ph idx="1"/>
          </p:nvPr>
        </p:nvPicPr>
        <p:blipFill>
          <a:blip r:embed="rId2"/>
          <a:stretch/>
        </p:blipFill>
        <p:spPr>
          <a:xfrm>
            <a:off x="457200" y="1690688"/>
            <a:ext cx="10896600" cy="4215772"/>
          </a:xfrm>
          <a:prstGeom prst="rect">
            <a:avLst/>
          </a:prstGeom>
          <a:ln w="0">
            <a:noFill/>
          </a:ln>
        </p:spPr>
      </p:pic>
    </p:spTree>
    <p:extLst>
      <p:ext uri="{BB962C8B-B14F-4D97-AF65-F5344CB8AC3E}">
        <p14:creationId xmlns:p14="http://schemas.microsoft.com/office/powerpoint/2010/main" val="3342715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8CBC8-87AB-EEAD-0087-8A3E8B352C30}"/>
              </a:ext>
            </a:extLst>
          </p:cNvPr>
          <p:cNvSpPr>
            <a:spLocks noGrp="1"/>
          </p:cNvSpPr>
          <p:nvPr>
            <p:ph type="title"/>
          </p:nvPr>
        </p:nvSpPr>
        <p:spPr/>
        <p:txBody>
          <a:bodyPr/>
          <a:lstStyle/>
          <a:p>
            <a:r>
              <a:rPr lang="en-US" sz="4400" b="1" strike="noStrike" spc="-1" dirty="0">
                <a:latin typeface="Arial"/>
              </a:rPr>
              <a:t>Tissue Characterization</a:t>
            </a:r>
            <a:endParaRPr lang="en-IN" dirty="0"/>
          </a:p>
        </p:txBody>
      </p:sp>
      <p:sp>
        <p:nvSpPr>
          <p:cNvPr id="3" name="Content Placeholder 2">
            <a:extLst>
              <a:ext uri="{FF2B5EF4-FFF2-40B4-BE49-F238E27FC236}">
                <a16:creationId xmlns:a16="http://schemas.microsoft.com/office/drawing/2014/main" id="{15F3ECB7-C646-61B0-BAEF-1772B4135DD3}"/>
              </a:ext>
            </a:extLst>
          </p:cNvPr>
          <p:cNvSpPr>
            <a:spLocks noGrp="1"/>
          </p:cNvSpPr>
          <p:nvPr>
            <p:ph idx="1"/>
          </p:nvPr>
        </p:nvSpPr>
        <p:spPr/>
        <p:txBody>
          <a:bodyPr/>
          <a:lstStyle/>
          <a:p>
            <a:pPr marL="227160" indent="-227160">
              <a:lnSpc>
                <a:spcPct val="100000"/>
              </a:lnSpc>
              <a:spcBef>
                <a:spcPts val="1100"/>
              </a:spcBef>
              <a:spcAft>
                <a:spcPts val="439"/>
              </a:spcAft>
              <a:buClr>
                <a:srgbClr val="FFFFFF"/>
              </a:buClr>
              <a:buFont typeface="Wingdings" charset="2"/>
              <a:buChar char=""/>
              <a:tabLst>
                <a:tab pos="4624560" algn="l"/>
              </a:tabLst>
            </a:pPr>
            <a:r>
              <a:rPr lang="en-US" sz="2800" b="1" strike="noStrike" spc="-1" dirty="0">
                <a:latin typeface="Calibri"/>
              </a:rPr>
              <a:t>Fatty plaque is less echogenic than fibrous plaque</a:t>
            </a:r>
          </a:p>
          <a:p>
            <a:pPr marL="227160" indent="-227160">
              <a:lnSpc>
                <a:spcPct val="100000"/>
              </a:lnSpc>
              <a:spcBef>
                <a:spcPts val="1100"/>
              </a:spcBef>
              <a:spcAft>
                <a:spcPts val="439"/>
              </a:spcAft>
              <a:buClr>
                <a:srgbClr val="FFFFFF"/>
              </a:buClr>
              <a:buFont typeface="Wingdings" charset="2"/>
              <a:buChar char=""/>
              <a:tabLst>
                <a:tab pos="4624560" algn="l"/>
              </a:tabLst>
            </a:pPr>
            <a:endParaRPr lang="en-US" sz="2800" b="1" strike="noStrike" spc="-1" dirty="0">
              <a:latin typeface="Arial"/>
            </a:endParaRPr>
          </a:p>
        </p:txBody>
      </p:sp>
      <p:pic>
        <p:nvPicPr>
          <p:cNvPr id="4" name="Picture 2" descr="C:\Users\mypc\Desktop\Pictures ivus\lipid plaque.PNG">
            <a:extLst>
              <a:ext uri="{FF2B5EF4-FFF2-40B4-BE49-F238E27FC236}">
                <a16:creationId xmlns:a16="http://schemas.microsoft.com/office/drawing/2014/main" id="{B3212C21-FBE3-165F-CA9C-97C91649DDC3}"/>
              </a:ext>
            </a:extLst>
          </p:cNvPr>
          <p:cNvPicPr/>
          <p:nvPr/>
        </p:nvPicPr>
        <p:blipFill>
          <a:blip r:embed="rId2"/>
          <a:stretch/>
        </p:blipFill>
        <p:spPr>
          <a:xfrm>
            <a:off x="2336220" y="2459435"/>
            <a:ext cx="7855560" cy="4033440"/>
          </a:xfrm>
          <a:prstGeom prst="rect">
            <a:avLst/>
          </a:prstGeom>
          <a:ln w="0">
            <a:noFill/>
          </a:ln>
        </p:spPr>
      </p:pic>
    </p:spTree>
    <p:extLst>
      <p:ext uri="{BB962C8B-B14F-4D97-AF65-F5344CB8AC3E}">
        <p14:creationId xmlns:p14="http://schemas.microsoft.com/office/powerpoint/2010/main" val="118626146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8A7E21-6A8A-252E-D08B-16C82A8CEE01}"/>
              </a:ext>
            </a:extLst>
          </p:cNvPr>
          <p:cNvSpPr>
            <a:spLocks noGrp="1"/>
          </p:cNvSpPr>
          <p:nvPr>
            <p:ph type="title"/>
          </p:nvPr>
        </p:nvSpPr>
        <p:spPr>
          <a:xfrm>
            <a:off x="609600" y="-244476"/>
            <a:ext cx="10515600" cy="1325563"/>
          </a:xfrm>
        </p:spPr>
        <p:txBody>
          <a:bodyPr/>
          <a:lstStyle/>
          <a:p>
            <a:r>
              <a:rPr lang="en-US" sz="4400" b="1" strike="noStrike" spc="-1" dirty="0">
                <a:latin typeface="Arial"/>
              </a:rPr>
              <a:t>Tissue Characterization</a:t>
            </a:r>
            <a:endParaRPr lang="en-IN" dirty="0"/>
          </a:p>
        </p:txBody>
      </p:sp>
      <p:sp>
        <p:nvSpPr>
          <p:cNvPr id="3" name="Content Placeholder 2">
            <a:extLst>
              <a:ext uri="{FF2B5EF4-FFF2-40B4-BE49-F238E27FC236}">
                <a16:creationId xmlns:a16="http://schemas.microsoft.com/office/drawing/2014/main" id="{4A50C0F0-DCA6-3F99-1E2C-5C63BDE734F7}"/>
              </a:ext>
            </a:extLst>
          </p:cNvPr>
          <p:cNvSpPr>
            <a:spLocks noGrp="1"/>
          </p:cNvSpPr>
          <p:nvPr>
            <p:ph idx="1"/>
          </p:nvPr>
        </p:nvSpPr>
        <p:spPr>
          <a:xfrm>
            <a:off x="609600" y="911225"/>
            <a:ext cx="10515600" cy="4351338"/>
          </a:xfrm>
        </p:spPr>
        <p:txBody>
          <a:bodyPr>
            <a:noAutofit/>
          </a:bodyPr>
          <a:lstStyle/>
          <a:p>
            <a:pPr>
              <a:lnSpc>
                <a:spcPct val="100000"/>
              </a:lnSpc>
              <a:spcBef>
                <a:spcPts val="1199"/>
              </a:spcBef>
              <a:spcAft>
                <a:spcPts val="479"/>
              </a:spcAft>
              <a:buClr>
                <a:schemeClr val="tx1"/>
              </a:buClr>
              <a:buFont typeface="Wingdings" panose="05000000000000000000" pitchFamily="2" charset="2"/>
              <a:buChar char="v"/>
              <a:tabLst>
                <a:tab pos="4624560" algn="l"/>
              </a:tabLst>
            </a:pPr>
            <a:r>
              <a:rPr lang="en-US" b="1" strike="noStrike" spc="-1" dirty="0">
                <a:latin typeface="Calibri"/>
              </a:rPr>
              <a:t>Major limitations  -  difficulty in discriminating thrombus from soft plaque because both have similar signals or brightness</a:t>
            </a:r>
            <a:endParaRPr lang="en-US" b="1" strike="noStrike" spc="-1" dirty="0">
              <a:latin typeface="Arial"/>
            </a:endParaRPr>
          </a:p>
          <a:p>
            <a:pPr>
              <a:lnSpc>
                <a:spcPct val="100000"/>
              </a:lnSpc>
              <a:spcBef>
                <a:spcPts val="1199"/>
              </a:spcBef>
              <a:spcAft>
                <a:spcPts val="479"/>
              </a:spcAft>
              <a:buClr>
                <a:schemeClr val="tx1"/>
              </a:buClr>
              <a:buFont typeface="Wingdings" panose="05000000000000000000" pitchFamily="2" charset="2"/>
              <a:buChar char="v"/>
              <a:tabLst>
                <a:tab pos="4624560" algn="l"/>
              </a:tabLst>
            </a:pPr>
            <a:endParaRPr lang="en-US" b="1" strike="noStrike" spc="-1" dirty="0">
              <a:latin typeface="Arial"/>
            </a:endParaRPr>
          </a:p>
          <a:p>
            <a:pPr>
              <a:lnSpc>
                <a:spcPct val="100000"/>
              </a:lnSpc>
              <a:spcBef>
                <a:spcPts val="1199"/>
              </a:spcBef>
              <a:spcAft>
                <a:spcPts val="479"/>
              </a:spcAft>
              <a:buClr>
                <a:schemeClr val="tx1"/>
              </a:buClr>
              <a:buFont typeface="Wingdings" panose="05000000000000000000" pitchFamily="2" charset="2"/>
              <a:buChar char="v"/>
              <a:tabLst>
                <a:tab pos="4624560" algn="l"/>
              </a:tabLst>
            </a:pPr>
            <a:r>
              <a:rPr lang="en-US" b="1" strike="noStrike" spc="-1" dirty="0">
                <a:latin typeface="Calibri"/>
              </a:rPr>
              <a:t>IVUS clues to the presence of thrombus</a:t>
            </a:r>
            <a:endParaRPr lang="en-US" b="1" strike="noStrike" spc="-1" dirty="0">
              <a:latin typeface="Arial"/>
            </a:endParaRPr>
          </a:p>
          <a:p>
            <a:pPr>
              <a:lnSpc>
                <a:spcPct val="100000"/>
              </a:lnSpc>
              <a:spcBef>
                <a:spcPts val="1199"/>
              </a:spcBef>
              <a:spcAft>
                <a:spcPts val="479"/>
              </a:spcAft>
              <a:buClr>
                <a:schemeClr val="tx1"/>
              </a:buClr>
              <a:buFont typeface="Wingdings" panose="05000000000000000000" pitchFamily="2" charset="2"/>
              <a:buChar char="v"/>
              <a:tabLst>
                <a:tab pos="4624560" algn="l"/>
              </a:tabLst>
            </a:pPr>
            <a:endParaRPr lang="en-US" b="1" strike="noStrike" spc="-1" dirty="0">
              <a:latin typeface="Arial"/>
            </a:endParaRPr>
          </a:p>
          <a:p>
            <a:pPr marL="798480" lvl="1" indent="-457200">
              <a:lnSpc>
                <a:spcPct val="100000"/>
              </a:lnSpc>
              <a:spcBef>
                <a:spcPts val="360"/>
              </a:spcBef>
              <a:spcAft>
                <a:spcPts val="720"/>
              </a:spcAft>
              <a:buClr>
                <a:schemeClr val="tx1"/>
              </a:buClr>
              <a:buSzPct val="60000"/>
              <a:buFont typeface="Wingdings" panose="05000000000000000000" pitchFamily="2" charset="2"/>
              <a:buChar char="v"/>
              <a:tabLst>
                <a:tab pos="4624560" algn="l"/>
              </a:tabLst>
            </a:pPr>
            <a:r>
              <a:rPr lang="en-US" sz="2800" b="1" strike="noStrike" spc="-1" dirty="0">
                <a:latin typeface="Calibri"/>
              </a:rPr>
              <a:t>a nodular appearance or clefts in the tissue</a:t>
            </a:r>
            <a:endParaRPr lang="en-US" sz="2800" b="0" strike="noStrike" spc="-1" dirty="0">
              <a:latin typeface="Arial"/>
            </a:endParaRPr>
          </a:p>
          <a:p>
            <a:pPr marL="798480" lvl="1" indent="-457200">
              <a:lnSpc>
                <a:spcPct val="100000"/>
              </a:lnSpc>
              <a:spcBef>
                <a:spcPts val="360"/>
              </a:spcBef>
              <a:spcAft>
                <a:spcPts val="720"/>
              </a:spcAft>
              <a:buClr>
                <a:schemeClr val="tx1"/>
              </a:buClr>
              <a:buSzPct val="60000"/>
              <a:buFont typeface="Wingdings" panose="05000000000000000000" pitchFamily="2" charset="2"/>
              <a:buChar char="v"/>
              <a:tabLst>
                <a:tab pos="4624560" algn="l"/>
              </a:tabLst>
            </a:pPr>
            <a:r>
              <a:rPr lang="en-US" sz="2800" b="1" strike="noStrike" spc="-1" dirty="0">
                <a:latin typeface="Calibri"/>
              </a:rPr>
              <a:t>small channels within the mass</a:t>
            </a:r>
            <a:endParaRPr lang="en-US" sz="2800" b="0" strike="noStrike" spc="-1" dirty="0">
              <a:latin typeface="Arial"/>
            </a:endParaRPr>
          </a:p>
          <a:p>
            <a:pPr marL="798480" lvl="1" indent="-457200">
              <a:lnSpc>
                <a:spcPct val="100000"/>
              </a:lnSpc>
              <a:spcBef>
                <a:spcPts val="360"/>
              </a:spcBef>
              <a:spcAft>
                <a:spcPts val="720"/>
              </a:spcAft>
              <a:buClr>
                <a:schemeClr val="tx1"/>
              </a:buClr>
              <a:buSzPct val="60000"/>
              <a:buFont typeface="Wingdings" panose="05000000000000000000" pitchFamily="2" charset="2"/>
              <a:buChar char="v"/>
              <a:tabLst>
                <a:tab pos="4624560" algn="l"/>
              </a:tabLst>
            </a:pPr>
            <a:r>
              <a:rPr lang="en-US" sz="2800" b="1" strike="noStrike" spc="-1" dirty="0">
                <a:latin typeface="Calibri"/>
              </a:rPr>
              <a:t>scintillating appearance </a:t>
            </a:r>
            <a:endParaRPr lang="en-US" sz="2800" b="0" strike="noStrike" spc="-1" dirty="0">
              <a:latin typeface="Arial"/>
            </a:endParaRPr>
          </a:p>
          <a:p>
            <a:pPr marL="798480" lvl="1" indent="-457200">
              <a:lnSpc>
                <a:spcPct val="100000"/>
              </a:lnSpc>
              <a:spcBef>
                <a:spcPts val="360"/>
              </a:spcBef>
              <a:spcAft>
                <a:spcPts val="720"/>
              </a:spcAft>
              <a:buClr>
                <a:schemeClr val="tx1"/>
              </a:buClr>
              <a:buSzPct val="60000"/>
              <a:buFont typeface="Wingdings" panose="05000000000000000000" pitchFamily="2" charset="2"/>
              <a:buChar char="v"/>
              <a:tabLst>
                <a:tab pos="4624560" algn="l"/>
              </a:tabLst>
            </a:pPr>
            <a:r>
              <a:rPr lang="en-US" sz="2800" b="1" strike="noStrike" spc="-1" dirty="0">
                <a:latin typeface="Calibri"/>
              </a:rPr>
              <a:t>tissue that moves in response to motion of the vessel wall </a:t>
            </a:r>
            <a:endParaRPr lang="en-US" sz="2800" b="0" strike="noStrike" spc="-1" dirty="0">
              <a:latin typeface="Arial"/>
            </a:endParaRPr>
          </a:p>
          <a:p>
            <a:pPr>
              <a:buClr>
                <a:schemeClr val="tx1"/>
              </a:buClr>
              <a:buFont typeface="Wingdings" panose="05000000000000000000" pitchFamily="2" charset="2"/>
              <a:buChar char="v"/>
            </a:pPr>
            <a:endParaRPr lang="en-IN" dirty="0"/>
          </a:p>
        </p:txBody>
      </p:sp>
    </p:spTree>
    <p:extLst>
      <p:ext uri="{BB962C8B-B14F-4D97-AF65-F5344CB8AC3E}">
        <p14:creationId xmlns:p14="http://schemas.microsoft.com/office/powerpoint/2010/main" val="361536268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3329E5-381B-E3F6-4041-6021C8E45CC8}"/>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ACAA5F3C-1837-DA88-09E0-0D08777E4C58}"/>
              </a:ext>
            </a:extLst>
          </p:cNvPr>
          <p:cNvSpPr>
            <a:spLocks noGrp="1"/>
          </p:cNvSpPr>
          <p:nvPr>
            <p:ph idx="1"/>
          </p:nvPr>
        </p:nvSpPr>
        <p:spPr>
          <a:xfrm>
            <a:off x="838200" y="365125"/>
            <a:ext cx="10515600" cy="4351338"/>
          </a:xfrm>
        </p:spPr>
        <p:txBody>
          <a:bodyPr>
            <a:noAutofit/>
          </a:bodyPr>
          <a:lstStyle/>
          <a:p>
            <a:pPr>
              <a:lnSpc>
                <a:spcPct val="100000"/>
              </a:lnSpc>
              <a:spcBef>
                <a:spcPts val="1199"/>
              </a:spcBef>
              <a:spcAft>
                <a:spcPts val="479"/>
              </a:spcAft>
              <a:buFont typeface="Wingdings" panose="05000000000000000000" pitchFamily="2" charset="2"/>
              <a:buChar char="v"/>
              <a:tabLst>
                <a:tab pos="4624560" algn="l"/>
              </a:tabLst>
            </a:pPr>
            <a:r>
              <a:rPr lang="en-US" sz="2400" b="1" strike="noStrike" spc="-1" dirty="0">
                <a:latin typeface="Calibri"/>
              </a:rPr>
              <a:t>Visual interpretation of conventional grayscale  images is limited in the  detection &amp;  quantification of specific plaque components</a:t>
            </a:r>
            <a:endParaRPr lang="en-US" sz="2400" b="1" strike="noStrike" spc="-1" dirty="0">
              <a:latin typeface="Arial"/>
            </a:endParaRPr>
          </a:p>
          <a:p>
            <a:pPr>
              <a:lnSpc>
                <a:spcPct val="100000"/>
              </a:lnSpc>
              <a:spcBef>
                <a:spcPts val="1199"/>
              </a:spcBef>
              <a:spcAft>
                <a:spcPts val="479"/>
              </a:spcAft>
              <a:buFont typeface="Wingdings" panose="05000000000000000000" pitchFamily="2" charset="2"/>
              <a:buChar char="v"/>
              <a:tabLst>
                <a:tab pos="4624560" algn="l"/>
              </a:tabLst>
            </a:pPr>
            <a:endParaRPr lang="en-US" sz="2400" b="1" strike="noStrike" spc="-1" dirty="0">
              <a:latin typeface="Arial"/>
            </a:endParaRPr>
          </a:p>
          <a:p>
            <a:pPr>
              <a:lnSpc>
                <a:spcPct val="100000"/>
              </a:lnSpc>
              <a:spcBef>
                <a:spcPts val="1199"/>
              </a:spcBef>
              <a:spcAft>
                <a:spcPts val="479"/>
              </a:spcAft>
              <a:buFont typeface="Wingdings" panose="05000000000000000000" pitchFamily="2" charset="2"/>
              <a:buChar char="v"/>
              <a:tabLst>
                <a:tab pos="4624560" algn="l"/>
              </a:tabLst>
            </a:pPr>
            <a:r>
              <a:rPr lang="en-US" sz="2400" b="1" strike="noStrike" spc="-1" dirty="0">
                <a:latin typeface="Calibri"/>
              </a:rPr>
              <a:t>Computer assisted analysis of raw radiofrequency signals  in the reflected  ultrasound beam is developed</a:t>
            </a:r>
            <a:endParaRPr lang="en-US" sz="2400" b="1" strike="noStrike" spc="-1" dirty="0">
              <a:latin typeface="Arial"/>
            </a:endParaRPr>
          </a:p>
          <a:p>
            <a:pPr>
              <a:lnSpc>
                <a:spcPct val="100000"/>
              </a:lnSpc>
              <a:spcBef>
                <a:spcPts val="1199"/>
              </a:spcBef>
              <a:spcAft>
                <a:spcPts val="479"/>
              </a:spcAft>
              <a:buFont typeface="Wingdings" panose="05000000000000000000" pitchFamily="2" charset="2"/>
              <a:buChar char="v"/>
              <a:tabLst>
                <a:tab pos="4624560" algn="l"/>
              </a:tabLst>
            </a:pPr>
            <a:endParaRPr lang="en-US" sz="2400" b="1" strike="noStrike" spc="-1" dirty="0">
              <a:latin typeface="Arial"/>
            </a:endParaRPr>
          </a:p>
          <a:p>
            <a:pPr marL="684180" lvl="1" indent="-342900">
              <a:lnSpc>
                <a:spcPct val="100000"/>
              </a:lnSpc>
              <a:spcBef>
                <a:spcPts val="300"/>
              </a:spcBef>
              <a:spcAft>
                <a:spcPts val="601"/>
              </a:spcAft>
              <a:buSzPct val="60000"/>
              <a:buFont typeface="Wingdings" panose="05000000000000000000" pitchFamily="2" charset="2"/>
              <a:buChar char="v"/>
              <a:tabLst>
                <a:tab pos="4624560" algn="l"/>
              </a:tabLst>
            </a:pPr>
            <a:r>
              <a:rPr lang="en-US" b="1" strike="noStrike" spc="-1" dirty="0">
                <a:latin typeface="Calibri"/>
              </a:rPr>
              <a:t>Virtual Histology (VH)  IVUS ( Volcano corporation , California)</a:t>
            </a:r>
            <a:endParaRPr lang="en-US" b="0" strike="noStrike" spc="-1" dirty="0">
              <a:latin typeface="Arial"/>
            </a:endParaRPr>
          </a:p>
          <a:p>
            <a:pPr>
              <a:buFont typeface="Wingdings" panose="05000000000000000000" pitchFamily="2" charset="2"/>
              <a:buChar char="v"/>
            </a:pPr>
            <a:endParaRPr lang="en-US" sz="2400" b="1" strike="noStrike" spc="-1" dirty="0">
              <a:latin typeface="Arial"/>
            </a:endParaRPr>
          </a:p>
          <a:p>
            <a:pPr marL="684180" lvl="1" indent="-342900">
              <a:lnSpc>
                <a:spcPct val="100000"/>
              </a:lnSpc>
              <a:spcBef>
                <a:spcPts val="300"/>
              </a:spcBef>
              <a:spcAft>
                <a:spcPts val="601"/>
              </a:spcAft>
              <a:buSzPct val="60000"/>
              <a:buFont typeface="Wingdings" panose="05000000000000000000" pitchFamily="2" charset="2"/>
              <a:buChar char="v"/>
              <a:tabLst>
                <a:tab pos="4624560" algn="l"/>
              </a:tabLst>
            </a:pPr>
            <a:r>
              <a:rPr lang="en-US" b="1" strike="noStrike" spc="-1" dirty="0">
                <a:latin typeface="Calibri"/>
              </a:rPr>
              <a:t>Integrated Backscatter (IB) IVUS ( YD Corporation, Japan)</a:t>
            </a:r>
            <a:endParaRPr lang="en-US" b="0" strike="noStrike" spc="-1" dirty="0">
              <a:latin typeface="Arial"/>
            </a:endParaRPr>
          </a:p>
          <a:p>
            <a:pPr>
              <a:buFont typeface="Wingdings" panose="05000000000000000000" pitchFamily="2" charset="2"/>
              <a:buChar char="v"/>
            </a:pPr>
            <a:endParaRPr lang="en-US" sz="2400" b="1" strike="noStrike" spc="-1" dirty="0">
              <a:latin typeface="Arial"/>
            </a:endParaRPr>
          </a:p>
          <a:p>
            <a:pPr marL="684180" lvl="1" indent="-342900">
              <a:lnSpc>
                <a:spcPct val="100000"/>
              </a:lnSpc>
              <a:spcBef>
                <a:spcPts val="300"/>
              </a:spcBef>
              <a:spcAft>
                <a:spcPts val="601"/>
              </a:spcAft>
              <a:buSzPct val="60000"/>
              <a:buFont typeface="Wingdings" panose="05000000000000000000" pitchFamily="2" charset="2"/>
              <a:buChar char="v"/>
              <a:tabLst>
                <a:tab pos="4624560" algn="l"/>
              </a:tabLst>
            </a:pPr>
            <a:r>
              <a:rPr lang="en-US" b="1" strike="noStrike" spc="-1" dirty="0" err="1">
                <a:latin typeface="Calibri"/>
              </a:rPr>
              <a:t>iMap</a:t>
            </a:r>
            <a:r>
              <a:rPr lang="en-US" b="1" strike="noStrike" spc="-1" dirty="0">
                <a:latin typeface="Calibri"/>
              </a:rPr>
              <a:t> ( Boston scientific Inc, Massachusetts)</a:t>
            </a:r>
            <a:endParaRPr lang="en-US" b="0" strike="noStrike" spc="-1" dirty="0">
              <a:latin typeface="Arial"/>
            </a:endParaRPr>
          </a:p>
          <a:p>
            <a:pPr>
              <a:buFont typeface="Wingdings" panose="05000000000000000000" pitchFamily="2" charset="2"/>
              <a:buChar char="v"/>
            </a:pPr>
            <a:endParaRPr lang="en-US" sz="2400" b="1" strike="noStrike" spc="-1" dirty="0">
              <a:latin typeface="Arial"/>
            </a:endParaRPr>
          </a:p>
          <a:p>
            <a:pPr>
              <a:lnSpc>
                <a:spcPct val="100000"/>
              </a:lnSpc>
              <a:spcBef>
                <a:spcPts val="1199"/>
              </a:spcBef>
              <a:spcAft>
                <a:spcPts val="479"/>
              </a:spcAft>
              <a:buFont typeface="Wingdings" panose="05000000000000000000" pitchFamily="2" charset="2"/>
              <a:buChar char="v"/>
              <a:tabLst>
                <a:tab pos="4624560" algn="l"/>
              </a:tabLst>
            </a:pPr>
            <a:r>
              <a:rPr lang="en-US" sz="2400" b="1" strike="noStrike" spc="-1" dirty="0">
                <a:latin typeface="Calibri"/>
              </a:rPr>
              <a:t>Color mapped images of the vessel wall with  distinct color for each category</a:t>
            </a:r>
            <a:endParaRPr lang="en-US" sz="2400" b="1" strike="noStrike" spc="-1" dirty="0">
              <a:latin typeface="Arial"/>
            </a:endParaRPr>
          </a:p>
          <a:p>
            <a:pPr>
              <a:lnSpc>
                <a:spcPct val="100000"/>
              </a:lnSpc>
              <a:spcBef>
                <a:spcPts val="1199"/>
              </a:spcBef>
              <a:spcAft>
                <a:spcPts val="479"/>
              </a:spcAft>
              <a:buFont typeface="Wingdings" panose="05000000000000000000" pitchFamily="2" charset="2"/>
              <a:buChar char="v"/>
              <a:tabLst>
                <a:tab pos="4624560" algn="l"/>
              </a:tabLst>
            </a:pPr>
            <a:endParaRPr lang="en-US" sz="2400" b="1" strike="noStrike" spc="-1" dirty="0">
              <a:latin typeface="Arial"/>
            </a:endParaRPr>
          </a:p>
          <a:p>
            <a:pPr>
              <a:buFont typeface="Wingdings" panose="05000000000000000000" pitchFamily="2" charset="2"/>
              <a:buChar char="v"/>
            </a:pPr>
            <a:endParaRPr lang="en-IN" sz="2400" dirty="0"/>
          </a:p>
        </p:txBody>
      </p:sp>
    </p:spTree>
    <p:extLst>
      <p:ext uri="{BB962C8B-B14F-4D97-AF65-F5344CB8AC3E}">
        <p14:creationId xmlns:p14="http://schemas.microsoft.com/office/powerpoint/2010/main" val="281125424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CD06A4-C7AD-0848-1EC1-B90E2996A230}"/>
              </a:ext>
            </a:extLst>
          </p:cNvPr>
          <p:cNvSpPr>
            <a:spLocks noGrp="1"/>
          </p:cNvSpPr>
          <p:nvPr>
            <p:ph type="title"/>
          </p:nvPr>
        </p:nvSpPr>
        <p:spPr>
          <a:xfrm>
            <a:off x="838200" y="18255"/>
            <a:ext cx="10515600" cy="1325563"/>
          </a:xfrm>
        </p:spPr>
        <p:txBody>
          <a:bodyPr/>
          <a:lstStyle/>
          <a:p>
            <a:r>
              <a:rPr lang="en-US" sz="4400" b="1" strike="noStrike" spc="-1" dirty="0">
                <a:latin typeface="Arial"/>
              </a:rPr>
              <a:t>Tissue Characterization</a:t>
            </a:r>
            <a:br>
              <a:rPr lang="en-US" sz="4400" dirty="0"/>
            </a:br>
            <a:r>
              <a:rPr lang="en-US" sz="4400" b="1" strike="noStrike" spc="-1" dirty="0">
                <a:latin typeface="Arial"/>
              </a:rPr>
              <a:t>Newer techniques</a:t>
            </a:r>
            <a:endParaRPr lang="en-IN" dirty="0"/>
          </a:p>
        </p:txBody>
      </p:sp>
      <p:sp>
        <p:nvSpPr>
          <p:cNvPr id="3" name="Content Placeholder 2">
            <a:extLst>
              <a:ext uri="{FF2B5EF4-FFF2-40B4-BE49-F238E27FC236}">
                <a16:creationId xmlns:a16="http://schemas.microsoft.com/office/drawing/2014/main" id="{CC166311-74B7-9E90-71E6-E1D8A339A225}"/>
              </a:ext>
            </a:extLst>
          </p:cNvPr>
          <p:cNvSpPr>
            <a:spLocks noGrp="1"/>
          </p:cNvSpPr>
          <p:nvPr>
            <p:ph idx="1"/>
          </p:nvPr>
        </p:nvSpPr>
        <p:spPr>
          <a:xfrm>
            <a:off x="838200" y="1253331"/>
            <a:ext cx="10515600" cy="4351338"/>
          </a:xfrm>
        </p:spPr>
        <p:txBody>
          <a:bodyPr/>
          <a:lstStyle/>
          <a:p>
            <a:pPr>
              <a:lnSpc>
                <a:spcPct val="100000"/>
              </a:lnSpc>
              <a:spcBef>
                <a:spcPts val="1100"/>
              </a:spcBef>
              <a:spcAft>
                <a:spcPts val="439"/>
              </a:spcAft>
              <a:buNone/>
              <a:tabLst>
                <a:tab pos="0" algn="l"/>
              </a:tabLst>
            </a:pPr>
            <a:r>
              <a:rPr lang="en-US" sz="2800" b="1" strike="noStrike" spc="-1" dirty="0">
                <a:solidFill>
                  <a:srgbClr val="002060"/>
                </a:solidFill>
                <a:latin typeface="Calibri"/>
              </a:rPr>
              <a:t>Virtual Histology (VH)  IVUS ( Volcano corporation , California)</a:t>
            </a:r>
            <a:endParaRPr lang="en-US" sz="2800" b="1" strike="noStrike" spc="-1" dirty="0">
              <a:solidFill>
                <a:srgbClr val="002060"/>
              </a:solidFill>
              <a:latin typeface="Arial"/>
            </a:endParaRPr>
          </a:p>
          <a:p>
            <a:pPr>
              <a:lnSpc>
                <a:spcPct val="100000"/>
              </a:lnSpc>
              <a:spcBef>
                <a:spcPts val="1100"/>
              </a:spcBef>
              <a:spcAft>
                <a:spcPts val="439"/>
              </a:spcAft>
              <a:buNone/>
              <a:tabLst>
                <a:tab pos="4624560" algn="l"/>
              </a:tabLst>
            </a:pPr>
            <a:endParaRPr lang="en-US" sz="2800" b="1" strike="noStrike" spc="-1" dirty="0">
              <a:solidFill>
                <a:srgbClr val="002060"/>
              </a:solidFill>
              <a:latin typeface="Arial"/>
            </a:endParaRPr>
          </a:p>
          <a:p>
            <a:endParaRPr lang="en-IN" dirty="0">
              <a:solidFill>
                <a:srgbClr val="002060"/>
              </a:solidFill>
            </a:endParaRPr>
          </a:p>
        </p:txBody>
      </p:sp>
      <p:pic>
        <p:nvPicPr>
          <p:cNvPr id="4" name="Picture 2" descr="C:\Users\mypc\Desktop\Pictures ivus\VH ivus.PNG">
            <a:extLst>
              <a:ext uri="{FF2B5EF4-FFF2-40B4-BE49-F238E27FC236}">
                <a16:creationId xmlns:a16="http://schemas.microsoft.com/office/drawing/2014/main" id="{0CDC79AE-2AF2-1BBC-3BBA-E1EE0A33211E}"/>
              </a:ext>
            </a:extLst>
          </p:cNvPr>
          <p:cNvPicPr/>
          <p:nvPr/>
        </p:nvPicPr>
        <p:blipFill>
          <a:blip r:embed="rId2"/>
          <a:srcRect b="65981"/>
          <a:stretch/>
        </p:blipFill>
        <p:spPr>
          <a:xfrm>
            <a:off x="1524180" y="1763760"/>
            <a:ext cx="9143640" cy="4824000"/>
          </a:xfrm>
          <a:prstGeom prst="rect">
            <a:avLst/>
          </a:prstGeom>
          <a:ln w="0">
            <a:noFill/>
          </a:ln>
        </p:spPr>
      </p:pic>
    </p:spTree>
    <p:extLst>
      <p:ext uri="{BB962C8B-B14F-4D97-AF65-F5344CB8AC3E}">
        <p14:creationId xmlns:p14="http://schemas.microsoft.com/office/powerpoint/2010/main" val="319106138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E17B6-55A4-A414-3001-D7B3DA953F08}"/>
              </a:ext>
            </a:extLst>
          </p:cNvPr>
          <p:cNvSpPr>
            <a:spLocks noGrp="1"/>
          </p:cNvSpPr>
          <p:nvPr>
            <p:ph type="title"/>
          </p:nvPr>
        </p:nvSpPr>
        <p:spPr>
          <a:xfrm>
            <a:off x="838200" y="18255"/>
            <a:ext cx="10515600" cy="1325563"/>
          </a:xfrm>
        </p:spPr>
        <p:txBody>
          <a:bodyPr/>
          <a:lstStyle/>
          <a:p>
            <a:r>
              <a:rPr lang="en-US" sz="4400" b="1" strike="noStrike" spc="-1" dirty="0">
                <a:latin typeface="Arial"/>
              </a:rPr>
              <a:t>Tissue Characterization</a:t>
            </a:r>
            <a:br>
              <a:rPr lang="en-US" sz="4400" dirty="0"/>
            </a:br>
            <a:r>
              <a:rPr lang="en-US" sz="4400" b="1" strike="noStrike" spc="-1" dirty="0">
                <a:latin typeface="Arial"/>
              </a:rPr>
              <a:t>Newer techniques</a:t>
            </a:r>
            <a:endParaRPr lang="en-IN" dirty="0"/>
          </a:p>
        </p:txBody>
      </p:sp>
      <p:sp>
        <p:nvSpPr>
          <p:cNvPr id="3" name="Content Placeholder 2">
            <a:extLst>
              <a:ext uri="{FF2B5EF4-FFF2-40B4-BE49-F238E27FC236}">
                <a16:creationId xmlns:a16="http://schemas.microsoft.com/office/drawing/2014/main" id="{760122E3-12FC-0F6F-A11E-06F16291517C}"/>
              </a:ext>
            </a:extLst>
          </p:cNvPr>
          <p:cNvSpPr>
            <a:spLocks noGrp="1"/>
          </p:cNvSpPr>
          <p:nvPr>
            <p:ph idx="1"/>
          </p:nvPr>
        </p:nvSpPr>
        <p:spPr>
          <a:xfrm>
            <a:off x="838200" y="1343818"/>
            <a:ext cx="10515600" cy="4351338"/>
          </a:xfrm>
        </p:spPr>
        <p:txBody>
          <a:bodyPr/>
          <a:lstStyle/>
          <a:p>
            <a:pPr>
              <a:lnSpc>
                <a:spcPct val="100000"/>
              </a:lnSpc>
              <a:spcBef>
                <a:spcPts val="1100"/>
              </a:spcBef>
              <a:spcAft>
                <a:spcPts val="439"/>
              </a:spcAft>
              <a:buNone/>
              <a:tabLst>
                <a:tab pos="0" algn="l"/>
              </a:tabLst>
            </a:pPr>
            <a:r>
              <a:rPr lang="en-US" sz="2800" b="1" strike="noStrike" spc="-1" dirty="0">
                <a:solidFill>
                  <a:srgbClr val="002060"/>
                </a:solidFill>
                <a:latin typeface="Calibri"/>
              </a:rPr>
              <a:t>Integrated Backscatter (IB) IVUS ( YD Corporation, Japan)</a:t>
            </a:r>
          </a:p>
          <a:p>
            <a:pPr>
              <a:lnSpc>
                <a:spcPct val="100000"/>
              </a:lnSpc>
              <a:spcBef>
                <a:spcPts val="1100"/>
              </a:spcBef>
              <a:spcAft>
                <a:spcPts val="439"/>
              </a:spcAft>
              <a:buNone/>
              <a:tabLst>
                <a:tab pos="0" algn="l"/>
              </a:tabLst>
            </a:pPr>
            <a:endParaRPr lang="en-US" sz="2800" b="1" strike="noStrike" spc="-1" dirty="0">
              <a:solidFill>
                <a:srgbClr val="002060"/>
              </a:solidFill>
              <a:latin typeface="Arial"/>
            </a:endParaRPr>
          </a:p>
          <a:p>
            <a:pPr>
              <a:lnSpc>
                <a:spcPct val="100000"/>
              </a:lnSpc>
              <a:spcBef>
                <a:spcPts val="1100"/>
              </a:spcBef>
              <a:spcAft>
                <a:spcPts val="439"/>
              </a:spcAft>
              <a:buNone/>
              <a:tabLst>
                <a:tab pos="4624560" algn="l"/>
              </a:tabLst>
            </a:pPr>
            <a:endParaRPr lang="en-US" sz="2800" b="1" strike="noStrike" spc="-1" dirty="0">
              <a:solidFill>
                <a:srgbClr val="002060"/>
              </a:solidFill>
              <a:latin typeface="Arial"/>
            </a:endParaRPr>
          </a:p>
          <a:p>
            <a:endParaRPr lang="en-IN" dirty="0">
              <a:solidFill>
                <a:srgbClr val="002060"/>
              </a:solidFill>
            </a:endParaRPr>
          </a:p>
        </p:txBody>
      </p:sp>
      <p:pic>
        <p:nvPicPr>
          <p:cNvPr id="4" name="Picture 2" descr="C:\Users\mypc\Desktop\Pictures ivus\VH ivus.PNG">
            <a:extLst>
              <a:ext uri="{FF2B5EF4-FFF2-40B4-BE49-F238E27FC236}">
                <a16:creationId xmlns:a16="http://schemas.microsoft.com/office/drawing/2014/main" id="{4B375100-CF34-CB7D-F6EE-4347DC3E79F4}"/>
              </a:ext>
            </a:extLst>
          </p:cNvPr>
          <p:cNvPicPr/>
          <p:nvPr/>
        </p:nvPicPr>
        <p:blipFill>
          <a:blip r:embed="rId2"/>
          <a:srcRect l="1901" t="34472" b="33670"/>
          <a:stretch/>
        </p:blipFill>
        <p:spPr>
          <a:xfrm>
            <a:off x="1219200" y="1863180"/>
            <a:ext cx="9143640" cy="4651560"/>
          </a:xfrm>
          <a:prstGeom prst="rect">
            <a:avLst/>
          </a:prstGeom>
          <a:ln w="0">
            <a:noFill/>
          </a:ln>
        </p:spPr>
      </p:pic>
    </p:spTree>
    <p:extLst>
      <p:ext uri="{BB962C8B-B14F-4D97-AF65-F5344CB8AC3E}">
        <p14:creationId xmlns:p14="http://schemas.microsoft.com/office/powerpoint/2010/main" val="64404428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155231-3A0B-3C35-AF6E-645B24DE6F4F}"/>
              </a:ext>
            </a:extLst>
          </p:cNvPr>
          <p:cNvSpPr>
            <a:spLocks noGrp="1"/>
          </p:cNvSpPr>
          <p:nvPr>
            <p:ph type="title"/>
          </p:nvPr>
        </p:nvSpPr>
        <p:spPr/>
        <p:txBody>
          <a:bodyPr/>
          <a:lstStyle/>
          <a:p>
            <a:r>
              <a:rPr lang="en-US" sz="4400" b="1" strike="noStrike" spc="-1" dirty="0">
                <a:latin typeface="Arial"/>
              </a:rPr>
              <a:t>Tissue Characterization</a:t>
            </a:r>
            <a:br>
              <a:rPr lang="en-US" sz="4400" dirty="0"/>
            </a:br>
            <a:r>
              <a:rPr lang="en-US" sz="4400" b="1" strike="noStrike" spc="-1" dirty="0">
                <a:latin typeface="Arial"/>
              </a:rPr>
              <a:t>Newer techniques</a:t>
            </a:r>
            <a:endParaRPr lang="en-IN" dirty="0"/>
          </a:p>
        </p:txBody>
      </p:sp>
      <p:sp>
        <p:nvSpPr>
          <p:cNvPr id="3" name="Content Placeholder 2">
            <a:extLst>
              <a:ext uri="{FF2B5EF4-FFF2-40B4-BE49-F238E27FC236}">
                <a16:creationId xmlns:a16="http://schemas.microsoft.com/office/drawing/2014/main" id="{01D56B71-79D4-9889-B313-9B9CE570ED33}"/>
              </a:ext>
            </a:extLst>
          </p:cNvPr>
          <p:cNvSpPr>
            <a:spLocks noGrp="1"/>
          </p:cNvSpPr>
          <p:nvPr>
            <p:ph idx="1"/>
          </p:nvPr>
        </p:nvSpPr>
        <p:spPr/>
        <p:txBody>
          <a:bodyPr/>
          <a:lstStyle/>
          <a:p>
            <a:pPr>
              <a:lnSpc>
                <a:spcPct val="100000"/>
              </a:lnSpc>
              <a:spcBef>
                <a:spcPts val="1100"/>
              </a:spcBef>
              <a:spcAft>
                <a:spcPts val="439"/>
              </a:spcAft>
              <a:buNone/>
              <a:tabLst>
                <a:tab pos="0" algn="l"/>
              </a:tabLst>
            </a:pPr>
            <a:r>
              <a:rPr lang="en-US" sz="2800" b="1" strike="noStrike" spc="-1" dirty="0" err="1">
                <a:solidFill>
                  <a:srgbClr val="002060"/>
                </a:solidFill>
                <a:latin typeface="Calibri"/>
              </a:rPr>
              <a:t>iMap</a:t>
            </a:r>
            <a:r>
              <a:rPr lang="en-US" sz="2800" b="1" strike="noStrike" spc="-1" dirty="0">
                <a:solidFill>
                  <a:srgbClr val="002060"/>
                </a:solidFill>
                <a:latin typeface="Calibri"/>
              </a:rPr>
              <a:t> ( Boston scientific Inc)- compatible with 40Hz mechanical IVUS</a:t>
            </a:r>
            <a:endParaRPr lang="en-US" sz="2800" b="1" strike="noStrike" spc="-1" dirty="0">
              <a:solidFill>
                <a:srgbClr val="002060"/>
              </a:solidFill>
              <a:latin typeface="Arial"/>
            </a:endParaRPr>
          </a:p>
          <a:p>
            <a:pPr>
              <a:lnSpc>
                <a:spcPct val="100000"/>
              </a:lnSpc>
              <a:spcBef>
                <a:spcPts val="1100"/>
              </a:spcBef>
              <a:spcAft>
                <a:spcPts val="439"/>
              </a:spcAft>
              <a:buNone/>
              <a:tabLst>
                <a:tab pos="4624560" algn="l"/>
              </a:tabLst>
            </a:pPr>
            <a:endParaRPr lang="en-US" sz="2800" b="1" strike="noStrike" spc="-1" dirty="0">
              <a:solidFill>
                <a:srgbClr val="002060"/>
              </a:solidFill>
              <a:latin typeface="Arial"/>
            </a:endParaRPr>
          </a:p>
          <a:p>
            <a:endParaRPr lang="en-IN" dirty="0">
              <a:solidFill>
                <a:srgbClr val="002060"/>
              </a:solidFill>
            </a:endParaRPr>
          </a:p>
        </p:txBody>
      </p:sp>
      <p:pic>
        <p:nvPicPr>
          <p:cNvPr id="4" name="Picture 2" descr="C:\Users\mypc\Desktop\Pictures ivus\VH ivus.PNG">
            <a:extLst>
              <a:ext uri="{FF2B5EF4-FFF2-40B4-BE49-F238E27FC236}">
                <a16:creationId xmlns:a16="http://schemas.microsoft.com/office/drawing/2014/main" id="{8C020B1C-FE8E-6F39-87F6-D29B3E67DA2F}"/>
              </a:ext>
            </a:extLst>
          </p:cNvPr>
          <p:cNvPicPr/>
          <p:nvPr/>
        </p:nvPicPr>
        <p:blipFill>
          <a:blip r:embed="rId2"/>
          <a:srcRect l="2097" t="68038"/>
          <a:stretch/>
        </p:blipFill>
        <p:spPr>
          <a:xfrm>
            <a:off x="1791630" y="2353290"/>
            <a:ext cx="8608740" cy="4139585"/>
          </a:xfrm>
          <a:prstGeom prst="rect">
            <a:avLst/>
          </a:prstGeom>
          <a:ln w="0">
            <a:noFill/>
          </a:ln>
        </p:spPr>
      </p:pic>
    </p:spTree>
    <p:extLst>
      <p:ext uri="{BB962C8B-B14F-4D97-AF65-F5344CB8AC3E}">
        <p14:creationId xmlns:p14="http://schemas.microsoft.com/office/powerpoint/2010/main" val="69228129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DF2E14-C6FE-47F5-C93B-31089C5A26F5}"/>
              </a:ext>
            </a:extLst>
          </p:cNvPr>
          <p:cNvSpPr>
            <a:spLocks noGrp="1"/>
          </p:cNvSpPr>
          <p:nvPr>
            <p:ph type="title"/>
          </p:nvPr>
        </p:nvSpPr>
        <p:spPr>
          <a:xfrm>
            <a:off x="838200" y="18255"/>
            <a:ext cx="10515600" cy="1325563"/>
          </a:xfrm>
        </p:spPr>
        <p:txBody>
          <a:bodyPr/>
          <a:lstStyle/>
          <a:p>
            <a:r>
              <a:rPr lang="en-US" sz="4400" b="1" strike="noStrike" spc="-1" dirty="0">
                <a:solidFill>
                  <a:srgbClr val="002060"/>
                </a:solidFill>
                <a:latin typeface="Arial"/>
              </a:rPr>
              <a:t>Plaque distribution and remodeling</a:t>
            </a:r>
            <a:endParaRPr lang="en-IN" dirty="0">
              <a:solidFill>
                <a:srgbClr val="002060"/>
              </a:solidFill>
            </a:endParaRPr>
          </a:p>
        </p:txBody>
      </p:sp>
      <p:sp>
        <p:nvSpPr>
          <p:cNvPr id="3" name="Content Placeholder 2">
            <a:extLst>
              <a:ext uri="{FF2B5EF4-FFF2-40B4-BE49-F238E27FC236}">
                <a16:creationId xmlns:a16="http://schemas.microsoft.com/office/drawing/2014/main" id="{A2356C3C-6BAD-A0BA-625F-04843769BB94}"/>
              </a:ext>
            </a:extLst>
          </p:cNvPr>
          <p:cNvSpPr>
            <a:spLocks noGrp="1"/>
          </p:cNvSpPr>
          <p:nvPr>
            <p:ph idx="1"/>
          </p:nvPr>
        </p:nvSpPr>
        <p:spPr>
          <a:xfrm>
            <a:off x="342900" y="988218"/>
            <a:ext cx="10801350" cy="4881563"/>
          </a:xfrm>
        </p:spPr>
        <p:txBody>
          <a:bodyPr>
            <a:noAutofit/>
          </a:bodyPr>
          <a:lstStyle/>
          <a:p>
            <a:pPr>
              <a:lnSpc>
                <a:spcPct val="100000"/>
              </a:lnSpc>
              <a:spcBef>
                <a:spcPts val="1100"/>
              </a:spcBef>
              <a:spcAft>
                <a:spcPts val="439"/>
              </a:spcAft>
              <a:buClr>
                <a:schemeClr val="tx1"/>
              </a:buClr>
              <a:buFont typeface="Wingdings" panose="05000000000000000000" pitchFamily="2" charset="2"/>
              <a:buChar char="v"/>
              <a:tabLst>
                <a:tab pos="4624560" algn="l"/>
              </a:tabLst>
            </a:pPr>
            <a:r>
              <a:rPr lang="en-US" sz="2400" b="1" strike="noStrike" spc="-1" dirty="0">
                <a:latin typeface="Calibri"/>
              </a:rPr>
              <a:t>IVUS studies have shown that reference segment for an intervention  by angiography  has 35 to 51% plaque burden</a:t>
            </a:r>
            <a:endParaRPr lang="en-US" sz="2400" b="1" strike="noStrike" spc="-1" dirty="0">
              <a:latin typeface="Arial"/>
            </a:endParaRPr>
          </a:p>
          <a:p>
            <a:pPr>
              <a:lnSpc>
                <a:spcPct val="100000"/>
              </a:lnSpc>
              <a:spcBef>
                <a:spcPts val="1100"/>
              </a:spcBef>
              <a:spcAft>
                <a:spcPts val="439"/>
              </a:spcAft>
              <a:buClr>
                <a:schemeClr val="tx1"/>
              </a:buClr>
              <a:buFont typeface="Wingdings" panose="05000000000000000000" pitchFamily="2" charset="2"/>
              <a:buChar char="v"/>
              <a:tabLst>
                <a:tab pos="4624560" algn="l"/>
              </a:tabLst>
            </a:pPr>
            <a:endParaRPr lang="en-US" sz="2400" b="1" strike="noStrike" spc="-1" dirty="0">
              <a:latin typeface="Arial"/>
            </a:endParaRPr>
          </a:p>
          <a:p>
            <a:pPr>
              <a:lnSpc>
                <a:spcPct val="100000"/>
              </a:lnSpc>
              <a:spcBef>
                <a:spcPts val="1100"/>
              </a:spcBef>
              <a:spcAft>
                <a:spcPts val="439"/>
              </a:spcAft>
              <a:buClr>
                <a:schemeClr val="tx1"/>
              </a:buClr>
              <a:buFont typeface="Wingdings" panose="05000000000000000000" pitchFamily="2" charset="2"/>
              <a:buChar char="v"/>
              <a:tabLst>
                <a:tab pos="4624560" algn="l"/>
              </a:tabLst>
            </a:pPr>
            <a:r>
              <a:rPr lang="en-US" sz="2400" b="1" strike="noStrike" spc="-1" dirty="0">
                <a:latin typeface="Calibri"/>
              </a:rPr>
              <a:t>Arterial remodeling - changes in vascular dimensions during the development of atherosclerosis – “</a:t>
            </a:r>
            <a:r>
              <a:rPr lang="en-US" sz="2400" b="1" strike="noStrike" spc="-1" dirty="0" err="1">
                <a:latin typeface="Calibri"/>
              </a:rPr>
              <a:t>Glagov</a:t>
            </a:r>
            <a:r>
              <a:rPr lang="en-US" sz="2400" b="1" strike="noStrike" spc="-1" dirty="0">
                <a:latin typeface="Calibri"/>
              </a:rPr>
              <a:t> phenomenon”</a:t>
            </a:r>
            <a:endParaRPr lang="en-US" sz="2400" b="1" strike="noStrike" spc="-1" dirty="0">
              <a:latin typeface="Arial"/>
            </a:endParaRPr>
          </a:p>
          <a:p>
            <a:pPr>
              <a:lnSpc>
                <a:spcPct val="100000"/>
              </a:lnSpc>
              <a:spcBef>
                <a:spcPts val="1100"/>
              </a:spcBef>
              <a:spcAft>
                <a:spcPts val="439"/>
              </a:spcAft>
              <a:buClr>
                <a:schemeClr val="tx1"/>
              </a:buClr>
              <a:buFont typeface="Wingdings" panose="05000000000000000000" pitchFamily="2" charset="2"/>
              <a:buChar char="v"/>
              <a:tabLst>
                <a:tab pos="4624560" algn="l"/>
              </a:tabLst>
            </a:pPr>
            <a:endParaRPr lang="en-US" sz="2400" b="1" strike="noStrike" spc="-1" dirty="0">
              <a:latin typeface="Arial"/>
            </a:endParaRPr>
          </a:p>
          <a:p>
            <a:pPr>
              <a:lnSpc>
                <a:spcPct val="100000"/>
              </a:lnSpc>
              <a:spcBef>
                <a:spcPts val="1100"/>
              </a:spcBef>
              <a:spcAft>
                <a:spcPts val="439"/>
              </a:spcAft>
              <a:buClr>
                <a:schemeClr val="tx1"/>
              </a:buClr>
              <a:buFont typeface="Wingdings" panose="05000000000000000000" pitchFamily="2" charset="2"/>
              <a:buChar char="v"/>
              <a:tabLst>
                <a:tab pos="4624560" algn="l"/>
              </a:tabLst>
            </a:pPr>
            <a:r>
              <a:rPr lang="en-US" sz="2400" b="1" strike="noStrike" spc="-1" dirty="0">
                <a:latin typeface="Calibri"/>
              </a:rPr>
              <a:t>First described in human coronary specimen by Seymour </a:t>
            </a:r>
            <a:r>
              <a:rPr lang="en-US" sz="2400" b="1" strike="noStrike" spc="-1" dirty="0" err="1">
                <a:latin typeface="Calibri"/>
              </a:rPr>
              <a:t>Glagov</a:t>
            </a:r>
            <a:endParaRPr lang="en-US" sz="2400" b="1" strike="noStrike" spc="-1" dirty="0">
              <a:latin typeface="Arial"/>
            </a:endParaRPr>
          </a:p>
          <a:p>
            <a:pPr>
              <a:lnSpc>
                <a:spcPct val="100000"/>
              </a:lnSpc>
              <a:spcBef>
                <a:spcPts val="1100"/>
              </a:spcBef>
              <a:spcAft>
                <a:spcPts val="439"/>
              </a:spcAft>
              <a:buClr>
                <a:schemeClr val="tx1"/>
              </a:buClr>
              <a:buFont typeface="Wingdings" panose="05000000000000000000" pitchFamily="2" charset="2"/>
              <a:buChar char="v"/>
              <a:tabLst>
                <a:tab pos="4624560" algn="l"/>
              </a:tabLst>
            </a:pPr>
            <a:endParaRPr lang="en-US" sz="2400" b="1" strike="noStrike" spc="-1" dirty="0">
              <a:latin typeface="Arial"/>
            </a:endParaRPr>
          </a:p>
          <a:p>
            <a:pPr>
              <a:lnSpc>
                <a:spcPct val="100000"/>
              </a:lnSpc>
              <a:spcBef>
                <a:spcPts val="1100"/>
              </a:spcBef>
              <a:spcAft>
                <a:spcPts val="439"/>
              </a:spcAft>
              <a:buClr>
                <a:schemeClr val="tx1"/>
              </a:buClr>
              <a:buFont typeface="Wingdings" panose="05000000000000000000" pitchFamily="2" charset="2"/>
              <a:buChar char="v"/>
              <a:tabLst>
                <a:tab pos="4624560" algn="l"/>
              </a:tabLst>
            </a:pPr>
            <a:r>
              <a:rPr lang="en-US" sz="2400" b="1" strike="noStrike" spc="-1" dirty="0">
                <a:latin typeface="Calibri"/>
              </a:rPr>
              <a:t>Positive remodeling - localized expansion of the vessel wall</a:t>
            </a:r>
            <a:endParaRPr lang="en-US" sz="2400" b="1" strike="noStrike" spc="-1" dirty="0">
              <a:latin typeface="Arial"/>
            </a:endParaRPr>
          </a:p>
          <a:p>
            <a:pPr>
              <a:lnSpc>
                <a:spcPct val="100000"/>
              </a:lnSpc>
              <a:spcBef>
                <a:spcPts val="1100"/>
              </a:spcBef>
              <a:spcAft>
                <a:spcPts val="439"/>
              </a:spcAft>
              <a:buClr>
                <a:schemeClr val="tx1"/>
              </a:buClr>
              <a:buFont typeface="Wingdings" panose="05000000000000000000" pitchFamily="2" charset="2"/>
              <a:buChar char="v"/>
              <a:tabLst>
                <a:tab pos="4624560" algn="l"/>
              </a:tabLst>
            </a:pPr>
            <a:r>
              <a:rPr lang="en-US" sz="2400" b="1" strike="noStrike" spc="-1" dirty="0">
                <a:latin typeface="Calibri"/>
              </a:rPr>
              <a:t>Negative remodeling or arterial shrinkage - at diseased sites the vessel shrink in size, contributing to luminal stenosis</a:t>
            </a:r>
            <a:endParaRPr lang="en-US" sz="2400" b="1" strike="noStrike" spc="-1" dirty="0">
              <a:latin typeface="Arial"/>
            </a:endParaRPr>
          </a:p>
          <a:p>
            <a:pPr>
              <a:buClr>
                <a:schemeClr val="tx1"/>
              </a:buClr>
              <a:buFont typeface="Wingdings" panose="05000000000000000000" pitchFamily="2" charset="2"/>
              <a:buChar char="v"/>
            </a:pPr>
            <a:endParaRPr lang="en-IN" sz="2400" dirty="0"/>
          </a:p>
        </p:txBody>
      </p:sp>
    </p:spTree>
    <p:extLst>
      <p:ext uri="{BB962C8B-B14F-4D97-AF65-F5344CB8AC3E}">
        <p14:creationId xmlns:p14="http://schemas.microsoft.com/office/powerpoint/2010/main" val="175632755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6C2EE-58F7-AFA5-0081-1BA6AB5FB2D0}"/>
              </a:ext>
            </a:extLst>
          </p:cNvPr>
          <p:cNvSpPr>
            <a:spLocks noGrp="1"/>
          </p:cNvSpPr>
          <p:nvPr>
            <p:ph type="title"/>
          </p:nvPr>
        </p:nvSpPr>
        <p:spPr>
          <a:xfrm>
            <a:off x="0" y="-301625"/>
            <a:ext cx="10515600" cy="1325563"/>
          </a:xfrm>
        </p:spPr>
        <p:txBody>
          <a:bodyPr/>
          <a:lstStyle/>
          <a:p>
            <a:r>
              <a:rPr lang="en-US" sz="4400" b="1" strike="noStrike" spc="-1" dirty="0">
                <a:solidFill>
                  <a:srgbClr val="002060"/>
                </a:solidFill>
                <a:latin typeface="Arial"/>
              </a:rPr>
              <a:t>Plaque distribution and remodeling</a:t>
            </a:r>
            <a:endParaRPr lang="en-IN" dirty="0"/>
          </a:p>
        </p:txBody>
      </p:sp>
      <p:sp>
        <p:nvSpPr>
          <p:cNvPr id="3" name="Content Placeholder 2">
            <a:extLst>
              <a:ext uri="{FF2B5EF4-FFF2-40B4-BE49-F238E27FC236}">
                <a16:creationId xmlns:a16="http://schemas.microsoft.com/office/drawing/2014/main" id="{0660B656-B513-654A-3CA4-F20767123C62}"/>
              </a:ext>
            </a:extLst>
          </p:cNvPr>
          <p:cNvSpPr>
            <a:spLocks noGrp="1"/>
          </p:cNvSpPr>
          <p:nvPr>
            <p:ph idx="1"/>
          </p:nvPr>
        </p:nvSpPr>
        <p:spPr>
          <a:xfrm>
            <a:off x="7867650" y="571500"/>
            <a:ext cx="4152900" cy="6286499"/>
          </a:xfrm>
        </p:spPr>
        <p:txBody>
          <a:bodyPr>
            <a:normAutofit fontScale="70000" lnSpcReduction="20000"/>
          </a:bodyPr>
          <a:lstStyle/>
          <a:p>
            <a:pPr>
              <a:lnSpc>
                <a:spcPct val="100000"/>
              </a:lnSpc>
              <a:buFont typeface="Wingdings" panose="05000000000000000000" pitchFamily="2" charset="2"/>
              <a:buChar char="v"/>
            </a:pPr>
            <a:r>
              <a:rPr lang="en-US" sz="2800" b="1" strike="noStrike" spc="-1" dirty="0">
                <a:latin typeface="Arial"/>
              </a:rPr>
              <a:t>Positive remodeling</a:t>
            </a:r>
            <a:endParaRPr lang="en-US" sz="2800" b="0" strike="noStrike" spc="-1" dirty="0">
              <a:latin typeface="Arial"/>
            </a:endParaRPr>
          </a:p>
          <a:p>
            <a:pPr>
              <a:lnSpc>
                <a:spcPct val="100000"/>
              </a:lnSpc>
              <a:buFont typeface="Wingdings" panose="05000000000000000000" pitchFamily="2" charset="2"/>
              <a:buChar char="v"/>
            </a:pPr>
            <a:endParaRPr lang="en-US" sz="2800" b="0" strike="noStrike" spc="-1" dirty="0">
              <a:latin typeface="Arial"/>
            </a:endParaRPr>
          </a:p>
          <a:p>
            <a:pPr>
              <a:lnSpc>
                <a:spcPct val="100000"/>
              </a:lnSpc>
              <a:buFont typeface="Wingdings" panose="05000000000000000000" pitchFamily="2" charset="2"/>
              <a:buChar char="v"/>
            </a:pPr>
            <a:r>
              <a:rPr lang="en-US" sz="2800" b="1" strike="noStrike" spc="-1" dirty="0">
                <a:latin typeface="Arial"/>
              </a:rPr>
              <a:t>CAG completely normal</a:t>
            </a:r>
            <a:endParaRPr lang="en-US" sz="2800" b="0" strike="noStrike" spc="-1" dirty="0">
              <a:latin typeface="Arial"/>
            </a:endParaRPr>
          </a:p>
          <a:p>
            <a:pPr>
              <a:lnSpc>
                <a:spcPct val="100000"/>
              </a:lnSpc>
              <a:buFont typeface="Wingdings" panose="05000000000000000000" pitchFamily="2" charset="2"/>
              <a:buChar char="v"/>
            </a:pPr>
            <a:endParaRPr lang="en-US" sz="2800" b="0" strike="noStrike" spc="-1" dirty="0">
              <a:latin typeface="Arial"/>
            </a:endParaRPr>
          </a:p>
          <a:p>
            <a:pPr>
              <a:lnSpc>
                <a:spcPct val="100000"/>
              </a:lnSpc>
              <a:buFont typeface="Wingdings" panose="05000000000000000000" pitchFamily="2" charset="2"/>
              <a:buChar char="v"/>
            </a:pPr>
            <a:r>
              <a:rPr lang="en-US" sz="2800" b="1" strike="noStrike" spc="-1" dirty="0">
                <a:latin typeface="Arial"/>
              </a:rPr>
              <a:t> 2 sites in LAD (arrows) show a varying extent Of atherosclerosis by IVUS</a:t>
            </a:r>
            <a:endParaRPr lang="en-US" sz="2800" b="0" strike="noStrike" spc="-1" dirty="0">
              <a:latin typeface="Arial"/>
            </a:endParaRPr>
          </a:p>
          <a:p>
            <a:pPr>
              <a:lnSpc>
                <a:spcPct val="100000"/>
              </a:lnSpc>
              <a:buFont typeface="Wingdings" panose="05000000000000000000" pitchFamily="2" charset="2"/>
              <a:buChar char="v"/>
            </a:pPr>
            <a:endParaRPr lang="en-US" sz="2800" b="0" strike="noStrike" spc="-1" dirty="0">
              <a:latin typeface="Arial"/>
            </a:endParaRPr>
          </a:p>
          <a:p>
            <a:pPr>
              <a:lnSpc>
                <a:spcPct val="100000"/>
              </a:lnSpc>
              <a:buFont typeface="Wingdings" panose="05000000000000000000" pitchFamily="2" charset="2"/>
              <a:buChar char="v"/>
            </a:pPr>
            <a:r>
              <a:rPr lang="en-US" sz="2800" b="1" strike="noStrike" spc="-1" dirty="0">
                <a:latin typeface="Arial"/>
              </a:rPr>
              <a:t>More distal site (top right) has little disease</a:t>
            </a:r>
            <a:endParaRPr lang="en-US" sz="2800" b="0" strike="noStrike" spc="-1" dirty="0">
              <a:latin typeface="Arial"/>
            </a:endParaRPr>
          </a:p>
          <a:p>
            <a:pPr>
              <a:lnSpc>
                <a:spcPct val="100000"/>
              </a:lnSpc>
              <a:buFont typeface="Wingdings" panose="05000000000000000000" pitchFamily="2" charset="2"/>
              <a:buChar char="v"/>
            </a:pPr>
            <a:endParaRPr lang="en-US" sz="2800" b="0" strike="noStrike" spc="-1" dirty="0">
              <a:latin typeface="Arial"/>
            </a:endParaRPr>
          </a:p>
          <a:p>
            <a:pPr>
              <a:lnSpc>
                <a:spcPct val="100000"/>
              </a:lnSpc>
              <a:buFont typeface="Wingdings" panose="05000000000000000000" pitchFamily="2" charset="2"/>
              <a:buChar char="v"/>
            </a:pPr>
            <a:r>
              <a:rPr lang="en-US" sz="2800" b="1" strike="noStrike" spc="-1" dirty="0">
                <a:latin typeface="Arial"/>
              </a:rPr>
              <a:t>More proximal site (bottom right) has a large crescentic atheroma </a:t>
            </a:r>
            <a:endParaRPr lang="en-US" sz="2800" b="0" strike="noStrike" spc="-1" dirty="0">
              <a:latin typeface="Arial"/>
            </a:endParaRPr>
          </a:p>
          <a:p>
            <a:pPr>
              <a:lnSpc>
                <a:spcPct val="100000"/>
              </a:lnSpc>
              <a:buFont typeface="Wingdings" panose="05000000000000000000" pitchFamily="2" charset="2"/>
              <a:buChar char="v"/>
            </a:pPr>
            <a:endParaRPr lang="en-US" sz="2800" b="0" strike="noStrike" spc="-1" dirty="0">
              <a:latin typeface="Arial"/>
            </a:endParaRPr>
          </a:p>
          <a:p>
            <a:pPr>
              <a:lnSpc>
                <a:spcPct val="100000"/>
              </a:lnSpc>
              <a:buFont typeface="Wingdings" panose="05000000000000000000" pitchFamily="2" charset="2"/>
              <a:buChar char="v"/>
            </a:pPr>
            <a:r>
              <a:rPr lang="en-US" sz="2800" b="1" strike="noStrike" spc="-1" dirty="0">
                <a:latin typeface="Arial"/>
              </a:rPr>
              <a:t>The lumen size at both sites is similar because of remodeling resulting in a false-negative angiogram</a:t>
            </a:r>
            <a:endParaRPr lang="en-US" sz="2800" b="0" strike="noStrike" spc="-1" dirty="0">
              <a:latin typeface="Arial"/>
            </a:endParaRPr>
          </a:p>
          <a:p>
            <a:pPr>
              <a:buFont typeface="Wingdings" panose="05000000000000000000" pitchFamily="2" charset="2"/>
              <a:buChar char="v"/>
            </a:pPr>
            <a:endParaRPr lang="en-IN" dirty="0"/>
          </a:p>
        </p:txBody>
      </p:sp>
      <p:pic>
        <p:nvPicPr>
          <p:cNvPr id="4" name="Picture 3">
            <a:extLst>
              <a:ext uri="{FF2B5EF4-FFF2-40B4-BE49-F238E27FC236}">
                <a16:creationId xmlns:a16="http://schemas.microsoft.com/office/drawing/2014/main" id="{6A32310C-4B0B-FB7F-6F57-DF77FB63976A}"/>
              </a:ext>
            </a:extLst>
          </p:cNvPr>
          <p:cNvPicPr/>
          <p:nvPr/>
        </p:nvPicPr>
        <p:blipFill>
          <a:blip r:embed="rId2"/>
          <a:stretch/>
        </p:blipFill>
        <p:spPr>
          <a:xfrm>
            <a:off x="20880" y="1268640"/>
            <a:ext cx="7465770" cy="5589000"/>
          </a:xfrm>
          <a:prstGeom prst="rect">
            <a:avLst/>
          </a:prstGeom>
          <a:ln w="0">
            <a:noFill/>
          </a:ln>
        </p:spPr>
      </p:pic>
    </p:spTree>
    <p:extLst>
      <p:ext uri="{BB962C8B-B14F-4D97-AF65-F5344CB8AC3E}">
        <p14:creationId xmlns:p14="http://schemas.microsoft.com/office/powerpoint/2010/main" val="9895336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AFD9C-B5B1-0C4F-95E7-324294B33F8C}"/>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C90E8A78-B0AD-04F1-9A88-3E3BA4787B97}"/>
              </a:ext>
            </a:extLst>
          </p:cNvPr>
          <p:cNvSpPr>
            <a:spLocks noGrp="1"/>
          </p:cNvSpPr>
          <p:nvPr>
            <p:ph idx="1"/>
          </p:nvPr>
        </p:nvSpPr>
        <p:spPr/>
        <p:txBody>
          <a:bodyPr>
            <a:normAutofit/>
          </a:bodyPr>
          <a:lstStyle/>
          <a:p>
            <a:pPr>
              <a:lnSpc>
                <a:spcPct val="100000"/>
              </a:lnSpc>
              <a:spcBef>
                <a:spcPts val="901"/>
              </a:spcBef>
              <a:spcAft>
                <a:spcPts val="360"/>
              </a:spcAft>
              <a:buClr>
                <a:schemeClr val="tx1"/>
              </a:buClr>
              <a:buFont typeface="Wingdings" panose="05000000000000000000" pitchFamily="2" charset="2"/>
              <a:buChar char="v"/>
              <a:tabLst>
                <a:tab pos="4624560" algn="l"/>
              </a:tabLst>
            </a:pPr>
            <a:r>
              <a:rPr lang="en-US" sz="3200" b="1" strike="noStrike" spc="-1" dirty="0">
                <a:cs typeface="Times New Roman" panose="02020603050405020304" pitchFamily="18" charset="0"/>
              </a:rPr>
              <a:t>These limitations of angiography can be minimized by the intravascular tomographic visualization of lumen and vessel wall architecture</a:t>
            </a:r>
          </a:p>
          <a:p>
            <a:pPr>
              <a:lnSpc>
                <a:spcPct val="100000"/>
              </a:lnSpc>
              <a:spcBef>
                <a:spcPts val="901"/>
              </a:spcBef>
              <a:spcAft>
                <a:spcPts val="360"/>
              </a:spcAft>
              <a:buClr>
                <a:schemeClr val="tx1"/>
              </a:buClr>
              <a:buFont typeface="Wingdings" panose="05000000000000000000" pitchFamily="2" charset="2"/>
              <a:buChar char="v"/>
              <a:tabLst>
                <a:tab pos="4624560" algn="l"/>
              </a:tabLst>
            </a:pPr>
            <a:r>
              <a:rPr lang="en-US" sz="3200" b="1" strike="noStrike" spc="-1" dirty="0">
                <a:cs typeface="Times New Roman" panose="02020603050405020304" pitchFamily="18" charset="0"/>
              </a:rPr>
              <a:t>Intravascular ultrasound (IVUS), optical coherent tomography (OCT), near-infrared(NIR) spectroscopy,  angioscopy, intravascular MRI</a:t>
            </a:r>
          </a:p>
          <a:p>
            <a:pPr>
              <a:buClr>
                <a:schemeClr val="tx1"/>
              </a:buClr>
              <a:buFont typeface="Wingdings" panose="05000000000000000000" pitchFamily="2" charset="2"/>
              <a:buChar char="v"/>
            </a:pPr>
            <a:endParaRPr lang="en-IN" sz="3200" b="1" dirty="0"/>
          </a:p>
        </p:txBody>
      </p:sp>
    </p:spTree>
    <p:extLst>
      <p:ext uri="{BB962C8B-B14F-4D97-AF65-F5344CB8AC3E}">
        <p14:creationId xmlns:p14="http://schemas.microsoft.com/office/powerpoint/2010/main" val="4718325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1038E9-248B-D42C-A24C-4CD4D9B2AC73}"/>
              </a:ext>
            </a:extLst>
          </p:cNvPr>
          <p:cNvSpPr>
            <a:spLocks noGrp="1"/>
          </p:cNvSpPr>
          <p:nvPr>
            <p:ph type="title"/>
          </p:nvPr>
        </p:nvSpPr>
        <p:spPr/>
        <p:txBody>
          <a:bodyPr/>
          <a:lstStyle/>
          <a:p>
            <a:r>
              <a:rPr lang="en-US" sz="4400" b="1" strike="noStrike" spc="-1" dirty="0">
                <a:solidFill>
                  <a:srgbClr val="002060"/>
                </a:solidFill>
                <a:latin typeface="Arial"/>
              </a:rPr>
              <a:t>Plaque distribution and remodeling</a:t>
            </a:r>
            <a:endParaRPr lang="en-IN" dirty="0"/>
          </a:p>
        </p:txBody>
      </p:sp>
      <p:sp>
        <p:nvSpPr>
          <p:cNvPr id="3" name="Content Placeholder 2">
            <a:extLst>
              <a:ext uri="{FF2B5EF4-FFF2-40B4-BE49-F238E27FC236}">
                <a16:creationId xmlns:a16="http://schemas.microsoft.com/office/drawing/2014/main" id="{D8F24D19-7B66-FABD-8DAE-03E446A2F3B2}"/>
              </a:ext>
            </a:extLst>
          </p:cNvPr>
          <p:cNvSpPr>
            <a:spLocks noGrp="1"/>
          </p:cNvSpPr>
          <p:nvPr>
            <p:ph idx="1"/>
          </p:nvPr>
        </p:nvSpPr>
        <p:spPr/>
        <p:txBody>
          <a:bodyPr/>
          <a:lstStyle/>
          <a:p>
            <a:pPr algn="ctr">
              <a:lnSpc>
                <a:spcPct val="100000"/>
              </a:lnSpc>
              <a:spcBef>
                <a:spcPts val="1001"/>
              </a:spcBef>
              <a:spcAft>
                <a:spcPts val="400"/>
              </a:spcAft>
              <a:buNone/>
              <a:tabLst>
                <a:tab pos="0" algn="l"/>
              </a:tabLst>
            </a:pPr>
            <a:r>
              <a:rPr lang="en-US" sz="2800" b="1" strike="noStrike" spc="-1" dirty="0">
                <a:latin typeface="Arial"/>
              </a:rPr>
              <a:t>Positive remodeling</a:t>
            </a:r>
          </a:p>
          <a:p>
            <a:pPr>
              <a:lnSpc>
                <a:spcPct val="100000"/>
              </a:lnSpc>
              <a:spcBef>
                <a:spcPts val="1100"/>
              </a:spcBef>
              <a:spcAft>
                <a:spcPts val="439"/>
              </a:spcAft>
              <a:buNone/>
              <a:tabLst>
                <a:tab pos="4624560" algn="l"/>
              </a:tabLst>
            </a:pPr>
            <a:endParaRPr lang="en-US" sz="3200" b="1" strike="noStrike" spc="-1" dirty="0">
              <a:latin typeface="Arial"/>
            </a:endParaRPr>
          </a:p>
          <a:p>
            <a:endParaRPr lang="en-IN" dirty="0"/>
          </a:p>
        </p:txBody>
      </p:sp>
      <p:pic>
        <p:nvPicPr>
          <p:cNvPr id="5" name="Picture 3" descr="C:\Users\mypc\Desktop\Pictures ivus\positive remodelling.PNG">
            <a:extLst>
              <a:ext uri="{FF2B5EF4-FFF2-40B4-BE49-F238E27FC236}">
                <a16:creationId xmlns:a16="http://schemas.microsoft.com/office/drawing/2014/main" id="{925F28BB-2DA6-73EF-4808-2E2DD44B641A}"/>
              </a:ext>
            </a:extLst>
          </p:cNvPr>
          <p:cNvPicPr/>
          <p:nvPr/>
        </p:nvPicPr>
        <p:blipFill>
          <a:blip r:embed="rId2"/>
          <a:stretch/>
        </p:blipFill>
        <p:spPr>
          <a:xfrm>
            <a:off x="1257660" y="2556360"/>
            <a:ext cx="9143640" cy="4301640"/>
          </a:xfrm>
          <a:prstGeom prst="rect">
            <a:avLst/>
          </a:prstGeom>
          <a:ln w="0">
            <a:noFill/>
          </a:ln>
        </p:spPr>
      </p:pic>
    </p:spTree>
    <p:extLst>
      <p:ext uri="{BB962C8B-B14F-4D97-AF65-F5344CB8AC3E}">
        <p14:creationId xmlns:p14="http://schemas.microsoft.com/office/powerpoint/2010/main" val="319236851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 name="PlaceHolder 1"/>
          <p:cNvSpPr>
            <a:spLocks noGrp="1"/>
          </p:cNvSpPr>
          <p:nvPr>
            <p:ph type="title"/>
          </p:nvPr>
        </p:nvSpPr>
        <p:spPr>
          <a:xfrm>
            <a:off x="1919640" y="260640"/>
            <a:ext cx="8352720" cy="1142640"/>
          </a:xfrm>
          <a:prstGeom prst="rect">
            <a:avLst/>
          </a:prstGeom>
          <a:noFill/>
          <a:ln w="12600">
            <a:solidFill>
              <a:srgbClr val="FFFFFF"/>
            </a:solidFill>
            <a:miter/>
          </a:ln>
        </p:spPr>
        <p:txBody>
          <a:bodyPr lIns="90360" tIns="44280" rIns="90360" bIns="44280" numCol="1" spcCol="0" anchor="ctr">
            <a:noAutofit/>
          </a:bodyPr>
          <a:lstStyle/>
          <a:p>
            <a:pPr algn="ctr">
              <a:spcBef>
                <a:spcPts val="1199"/>
              </a:spcBef>
              <a:spcAft>
                <a:spcPts val="1199"/>
              </a:spcAft>
            </a:pPr>
            <a:r>
              <a:rPr lang="en-US" sz="4000" b="1" strike="noStrike" spc="-1" dirty="0">
                <a:solidFill>
                  <a:srgbClr val="002060"/>
                </a:solidFill>
                <a:latin typeface="Arial"/>
              </a:rPr>
              <a:t>Plaque distribution and remodeling</a:t>
            </a:r>
            <a:endParaRPr lang="en-US" sz="4000" spc="-1" dirty="0">
              <a:solidFill>
                <a:srgbClr val="FFFFFF"/>
              </a:solidFill>
              <a:latin typeface="Arial"/>
            </a:endParaRPr>
          </a:p>
        </p:txBody>
      </p:sp>
      <p:sp>
        <p:nvSpPr>
          <p:cNvPr id="213" name="PlaceHolder 2"/>
          <p:cNvSpPr>
            <a:spLocks noGrp="1"/>
          </p:cNvSpPr>
          <p:nvPr>
            <p:ph/>
          </p:nvPr>
        </p:nvSpPr>
        <p:spPr>
          <a:xfrm>
            <a:off x="723900" y="1238250"/>
            <a:ext cx="10344150" cy="5619750"/>
          </a:xfrm>
          <a:prstGeom prst="rect">
            <a:avLst/>
          </a:prstGeom>
          <a:noFill/>
          <a:ln w="12600">
            <a:solidFill>
              <a:srgbClr val="FFFFFF"/>
            </a:solidFill>
            <a:miter/>
          </a:ln>
        </p:spPr>
        <p:txBody>
          <a:bodyPr lIns="90360" tIns="44280" rIns="90360" bIns="44280" numCol="1" spcCol="0" anchor="t">
            <a:normAutofit fontScale="99000"/>
          </a:bodyPr>
          <a:lstStyle/>
          <a:p>
            <a:pPr marL="227160" indent="-227160">
              <a:lnSpc>
                <a:spcPct val="100000"/>
              </a:lnSpc>
              <a:spcBef>
                <a:spcPts val="1400"/>
              </a:spcBef>
              <a:spcAft>
                <a:spcPts val="561"/>
              </a:spcAft>
              <a:buClr>
                <a:srgbClr val="FF66FF"/>
              </a:buClr>
              <a:buFont typeface="Wingdings" charset="2"/>
              <a:buChar char=""/>
              <a:tabLst>
                <a:tab pos="4624560" algn="l"/>
              </a:tabLst>
            </a:pPr>
            <a:r>
              <a:rPr lang="en-US" b="1" spc="-1" dirty="0">
                <a:latin typeface="Calibri"/>
              </a:rPr>
              <a:t>Clinical importance</a:t>
            </a:r>
            <a:endParaRPr lang="en-US" b="1" spc="-1" dirty="0">
              <a:latin typeface="Arial"/>
            </a:endParaRPr>
          </a:p>
          <a:p>
            <a:pPr marL="506520" lvl="1" indent="-165240">
              <a:lnSpc>
                <a:spcPct val="100000"/>
              </a:lnSpc>
              <a:spcBef>
                <a:spcPts val="360"/>
              </a:spcBef>
              <a:spcAft>
                <a:spcPts val="720"/>
              </a:spcAft>
              <a:buClr>
                <a:srgbClr val="FFFFFF"/>
              </a:buClr>
              <a:buSzPct val="60000"/>
              <a:buFont typeface="Wingdings" charset="2"/>
              <a:buChar char=""/>
              <a:tabLst>
                <a:tab pos="4624560" algn="l"/>
              </a:tabLst>
            </a:pPr>
            <a:r>
              <a:rPr lang="en-US" b="1" spc="-1" dirty="0">
                <a:latin typeface="Calibri"/>
              </a:rPr>
              <a:t>Optimal therapeutic device sizing</a:t>
            </a:r>
            <a:endParaRPr lang="en-US" spc="-1" dirty="0">
              <a:latin typeface="Arial"/>
            </a:endParaRPr>
          </a:p>
          <a:p>
            <a:endParaRPr lang="en-US" sz="2400" b="1" spc="-1" dirty="0">
              <a:latin typeface="Arial"/>
            </a:endParaRPr>
          </a:p>
          <a:p>
            <a:pPr marL="506520" lvl="1" indent="-165240">
              <a:lnSpc>
                <a:spcPct val="100000"/>
              </a:lnSpc>
              <a:spcBef>
                <a:spcPts val="360"/>
              </a:spcBef>
              <a:spcAft>
                <a:spcPts val="720"/>
              </a:spcAft>
              <a:buClr>
                <a:srgbClr val="FFFFFF"/>
              </a:buClr>
              <a:buSzPct val="60000"/>
              <a:buFont typeface="Wingdings" charset="2"/>
              <a:buChar char=""/>
              <a:tabLst>
                <a:tab pos="4624560" algn="l"/>
              </a:tabLst>
            </a:pPr>
            <a:r>
              <a:rPr lang="en-US" b="1" spc="-1" dirty="0">
                <a:latin typeface="Calibri"/>
              </a:rPr>
              <a:t>Risk stratification regarding plaque rupture</a:t>
            </a:r>
            <a:endParaRPr lang="en-US" spc="-1" dirty="0">
              <a:latin typeface="Arial"/>
            </a:endParaRPr>
          </a:p>
          <a:p>
            <a:pPr lvl="2">
              <a:lnSpc>
                <a:spcPct val="100000"/>
              </a:lnSpc>
              <a:spcBef>
                <a:spcPts val="329"/>
              </a:spcBef>
              <a:spcAft>
                <a:spcPts val="660"/>
              </a:spcAft>
              <a:buClr>
                <a:srgbClr val="FFFFFF"/>
              </a:buClr>
              <a:buSzPct val="60000"/>
              <a:buFont typeface="Wingdings" charset="2"/>
              <a:buChar char=""/>
              <a:tabLst>
                <a:tab pos="4624560" algn="l"/>
              </a:tabLst>
            </a:pPr>
            <a:r>
              <a:rPr lang="en-US" sz="2200" b="1" spc="-1" dirty="0">
                <a:latin typeface="Calibri"/>
              </a:rPr>
              <a:t>Culprit lesions in ACS usually undergone extensive positive remodeling</a:t>
            </a:r>
            <a:endParaRPr lang="en-US" sz="2200" spc="-1" dirty="0">
              <a:latin typeface="Arial"/>
            </a:endParaRPr>
          </a:p>
          <a:p>
            <a:endParaRPr lang="en-US" sz="2200" b="1" spc="-1" dirty="0">
              <a:latin typeface="Arial"/>
            </a:endParaRPr>
          </a:p>
          <a:p>
            <a:pPr marL="506520" lvl="1" indent="-165240">
              <a:lnSpc>
                <a:spcPct val="100000"/>
              </a:lnSpc>
              <a:spcBef>
                <a:spcPts val="360"/>
              </a:spcBef>
              <a:spcAft>
                <a:spcPts val="720"/>
              </a:spcAft>
              <a:buClr>
                <a:srgbClr val="FFFFFF"/>
              </a:buClr>
              <a:buSzPct val="60000"/>
              <a:buFont typeface="Wingdings" charset="2"/>
              <a:buChar char=""/>
              <a:tabLst>
                <a:tab pos="4624560" algn="l"/>
              </a:tabLst>
            </a:pPr>
            <a:r>
              <a:rPr lang="en-US" b="1" spc="-1" dirty="0">
                <a:latin typeface="Calibri"/>
              </a:rPr>
              <a:t>Evaluating procedural or long term outcomes of intervention</a:t>
            </a:r>
            <a:endParaRPr lang="en-US" spc="-1" dirty="0">
              <a:latin typeface="Arial"/>
            </a:endParaRPr>
          </a:p>
          <a:p>
            <a:pPr lvl="2">
              <a:lnSpc>
                <a:spcPct val="100000"/>
              </a:lnSpc>
              <a:spcBef>
                <a:spcPts val="329"/>
              </a:spcBef>
              <a:spcAft>
                <a:spcPts val="660"/>
              </a:spcAft>
              <a:buClr>
                <a:srgbClr val="FFFFFF"/>
              </a:buClr>
              <a:buSzPct val="60000"/>
              <a:buFont typeface="Wingdings" charset="2"/>
              <a:buChar char=""/>
              <a:tabLst>
                <a:tab pos="4624560" algn="l"/>
              </a:tabLst>
            </a:pPr>
            <a:r>
              <a:rPr lang="en-US" sz="2200" b="1" spc="-1" dirty="0">
                <a:latin typeface="Calibri"/>
              </a:rPr>
              <a:t>Association between </a:t>
            </a:r>
            <a:r>
              <a:rPr lang="en-US" sz="2200" b="1" spc="-1" dirty="0" err="1">
                <a:latin typeface="Calibri"/>
              </a:rPr>
              <a:t>preinterventional</a:t>
            </a:r>
            <a:r>
              <a:rPr lang="en-US" sz="2200" b="1" spc="-1" dirty="0">
                <a:latin typeface="Calibri"/>
              </a:rPr>
              <a:t> positive remodeling and CK-Mb elevation after intervention – a marker of distal embolization and future adverse cardiac events</a:t>
            </a:r>
            <a:endParaRPr lang="en-US" sz="2200" spc="-1" dirty="0">
              <a:latin typeface="Arial"/>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 name="PlaceHolder 1"/>
          <p:cNvSpPr>
            <a:spLocks noGrp="1"/>
          </p:cNvSpPr>
          <p:nvPr>
            <p:ph type="title"/>
          </p:nvPr>
        </p:nvSpPr>
        <p:spPr>
          <a:xfrm>
            <a:off x="2279640" y="116640"/>
            <a:ext cx="7632360" cy="863640"/>
          </a:xfrm>
          <a:prstGeom prst="rect">
            <a:avLst/>
          </a:prstGeom>
          <a:noFill/>
          <a:ln w="12600">
            <a:solidFill>
              <a:srgbClr val="FFFFFF"/>
            </a:solidFill>
            <a:miter/>
          </a:ln>
        </p:spPr>
        <p:txBody>
          <a:bodyPr lIns="90360" tIns="44280" rIns="90360" bIns="44280" numCol="1" spcCol="0" anchor="ctr">
            <a:noAutofit/>
          </a:bodyPr>
          <a:lstStyle/>
          <a:p>
            <a:pPr algn="ctr">
              <a:spcBef>
                <a:spcPts val="1199"/>
              </a:spcBef>
              <a:spcAft>
                <a:spcPts val="1199"/>
              </a:spcAft>
            </a:pPr>
            <a:r>
              <a:rPr lang="pt-BR" sz="4000" b="1" spc="-1" dirty="0">
                <a:latin typeface="Arial"/>
              </a:rPr>
              <a:t>Clinical Indications for IVUS</a:t>
            </a:r>
            <a:endParaRPr lang="en-US" sz="4000" spc="-1" dirty="0">
              <a:latin typeface="Arial"/>
            </a:endParaRPr>
          </a:p>
        </p:txBody>
      </p:sp>
      <p:sp>
        <p:nvSpPr>
          <p:cNvPr id="215" name="PlaceHolder 2"/>
          <p:cNvSpPr>
            <a:spLocks noGrp="1"/>
          </p:cNvSpPr>
          <p:nvPr>
            <p:ph/>
          </p:nvPr>
        </p:nvSpPr>
        <p:spPr>
          <a:xfrm>
            <a:off x="438150" y="800100"/>
            <a:ext cx="9473850" cy="5868900"/>
          </a:xfrm>
          <a:prstGeom prst="rect">
            <a:avLst/>
          </a:prstGeom>
          <a:noFill/>
          <a:ln w="12600">
            <a:solidFill>
              <a:srgbClr val="FFFFFF"/>
            </a:solidFill>
            <a:miter/>
          </a:ln>
        </p:spPr>
        <p:txBody>
          <a:bodyPr lIns="90360" tIns="44280" rIns="90360" bIns="44280" numCol="1" spcCol="0" anchor="t">
            <a:normAutofit fontScale="98000"/>
          </a:bodyPr>
          <a:lstStyle/>
          <a:p>
            <a:pPr>
              <a:lnSpc>
                <a:spcPct val="100000"/>
              </a:lnSpc>
              <a:spcBef>
                <a:spcPts val="1100"/>
              </a:spcBef>
              <a:spcAft>
                <a:spcPts val="439"/>
              </a:spcAft>
              <a:buClr>
                <a:schemeClr val="tx1"/>
              </a:buClr>
              <a:buFont typeface="Wingdings" panose="05000000000000000000" pitchFamily="2" charset="2"/>
              <a:buChar char="v"/>
              <a:tabLst>
                <a:tab pos="4624560" algn="l"/>
              </a:tabLst>
            </a:pPr>
            <a:r>
              <a:rPr lang="en-US" sz="2200" b="1" spc="-1" dirty="0">
                <a:latin typeface="Calibri"/>
              </a:rPr>
              <a:t>Diagnostic IVUS Assessment</a:t>
            </a:r>
            <a:endParaRPr lang="en-US" sz="2200" b="1" spc="-1" dirty="0">
              <a:latin typeface="Arial"/>
            </a:endParaRPr>
          </a:p>
          <a:p>
            <a:pPr>
              <a:lnSpc>
                <a:spcPct val="100000"/>
              </a:lnSpc>
              <a:spcBef>
                <a:spcPts val="1100"/>
              </a:spcBef>
              <a:spcAft>
                <a:spcPts val="439"/>
              </a:spcAft>
              <a:buClr>
                <a:schemeClr val="tx1"/>
              </a:buClr>
              <a:buFont typeface="Wingdings" panose="05000000000000000000" pitchFamily="2" charset="2"/>
              <a:buChar char="v"/>
              <a:tabLst>
                <a:tab pos="4624560" algn="l"/>
              </a:tabLst>
            </a:pPr>
            <a:r>
              <a:rPr lang="en-US" sz="2200" b="1" spc="-1" dirty="0">
                <a:latin typeface="Calibri"/>
              </a:rPr>
              <a:t>Assessment of lesion significance</a:t>
            </a:r>
            <a:endParaRPr lang="en-US" sz="2200" b="1" spc="-1" dirty="0">
              <a:latin typeface="Arial"/>
            </a:endParaRPr>
          </a:p>
          <a:p>
            <a:pPr>
              <a:lnSpc>
                <a:spcPct val="100000"/>
              </a:lnSpc>
              <a:spcBef>
                <a:spcPts val="1100"/>
              </a:spcBef>
              <a:spcAft>
                <a:spcPts val="439"/>
              </a:spcAft>
              <a:buClr>
                <a:schemeClr val="tx1"/>
              </a:buClr>
              <a:buFont typeface="Wingdings" panose="05000000000000000000" pitchFamily="2" charset="2"/>
              <a:buChar char="v"/>
              <a:tabLst>
                <a:tab pos="4624560" algn="l"/>
              </a:tabLst>
            </a:pPr>
            <a:r>
              <a:rPr lang="en-US" sz="2200" b="1" spc="-1" dirty="0">
                <a:latin typeface="Calibri"/>
              </a:rPr>
              <a:t>Assessment of angiographically indeterminate lesion</a:t>
            </a:r>
            <a:endParaRPr lang="en-US" sz="2200" b="1" spc="-1" dirty="0">
              <a:latin typeface="Arial"/>
            </a:endParaRPr>
          </a:p>
          <a:p>
            <a:pPr>
              <a:lnSpc>
                <a:spcPct val="100000"/>
              </a:lnSpc>
              <a:spcBef>
                <a:spcPts val="1100"/>
              </a:spcBef>
              <a:spcAft>
                <a:spcPts val="439"/>
              </a:spcAft>
              <a:buClr>
                <a:schemeClr val="tx1"/>
              </a:buClr>
              <a:buFont typeface="Wingdings" panose="05000000000000000000" pitchFamily="2" charset="2"/>
              <a:buChar char="v"/>
              <a:tabLst>
                <a:tab pos="4624560" algn="l"/>
              </a:tabLst>
            </a:pPr>
            <a:r>
              <a:rPr lang="en-US" sz="2200" b="1" spc="-1" dirty="0">
                <a:latin typeface="Calibri"/>
              </a:rPr>
              <a:t>Guidance for plaque modification,  stenting</a:t>
            </a:r>
            <a:endParaRPr lang="en-US" sz="2200" b="1" spc="-1" dirty="0">
              <a:latin typeface="Arial"/>
            </a:endParaRPr>
          </a:p>
          <a:p>
            <a:pPr>
              <a:lnSpc>
                <a:spcPct val="100000"/>
              </a:lnSpc>
              <a:spcBef>
                <a:spcPts val="1100"/>
              </a:spcBef>
              <a:spcAft>
                <a:spcPts val="439"/>
              </a:spcAft>
              <a:buClr>
                <a:schemeClr val="tx1"/>
              </a:buClr>
              <a:buFont typeface="Wingdings" panose="05000000000000000000" pitchFamily="2" charset="2"/>
              <a:buChar char="v"/>
              <a:tabLst>
                <a:tab pos="4624560" algn="l"/>
              </a:tabLst>
            </a:pPr>
            <a:r>
              <a:rPr lang="en-US" sz="2200" b="1" spc="-1" dirty="0">
                <a:latin typeface="Calibri"/>
              </a:rPr>
              <a:t>Assessment of complex lesions, thrombosis and restenosis</a:t>
            </a:r>
            <a:endParaRPr lang="en-US" sz="2200" b="1" spc="-1" dirty="0">
              <a:latin typeface="Arial"/>
            </a:endParaRPr>
          </a:p>
          <a:p>
            <a:pPr>
              <a:lnSpc>
                <a:spcPct val="100000"/>
              </a:lnSpc>
              <a:spcBef>
                <a:spcPts val="1100"/>
              </a:spcBef>
              <a:spcAft>
                <a:spcPts val="439"/>
              </a:spcAft>
              <a:buClr>
                <a:schemeClr val="tx1"/>
              </a:buClr>
              <a:buFont typeface="Wingdings" panose="05000000000000000000" pitchFamily="2" charset="2"/>
              <a:buChar char="v"/>
              <a:tabLst>
                <a:tab pos="4624560" algn="l"/>
              </a:tabLst>
            </a:pPr>
            <a:r>
              <a:rPr lang="en-US" sz="2200" b="1" spc="-1" dirty="0">
                <a:latin typeface="Calibri"/>
              </a:rPr>
              <a:t>Assessment for complications</a:t>
            </a:r>
            <a:endParaRPr lang="en-US" sz="2200" b="1" spc="-1" dirty="0">
              <a:latin typeface="Arial"/>
            </a:endParaRPr>
          </a:p>
          <a:p>
            <a:pPr>
              <a:lnSpc>
                <a:spcPct val="100000"/>
              </a:lnSpc>
              <a:spcBef>
                <a:spcPts val="1100"/>
              </a:spcBef>
              <a:spcAft>
                <a:spcPts val="439"/>
              </a:spcAft>
              <a:buClr>
                <a:schemeClr val="tx1"/>
              </a:buClr>
              <a:buFont typeface="Wingdings" panose="05000000000000000000" pitchFamily="2" charset="2"/>
              <a:buChar char="v"/>
              <a:tabLst>
                <a:tab pos="4624560" algn="l"/>
              </a:tabLst>
            </a:pPr>
            <a:r>
              <a:rPr lang="en-US" sz="2200" b="1" spc="-1" dirty="0">
                <a:latin typeface="Calibri"/>
              </a:rPr>
              <a:t>Guidance in peripheral interventions</a:t>
            </a:r>
            <a:endParaRPr lang="en-US" sz="2200" b="1" spc="-1" dirty="0">
              <a:latin typeface="Arial"/>
            </a:endParaRPr>
          </a:p>
          <a:p>
            <a:pPr>
              <a:lnSpc>
                <a:spcPct val="100000"/>
              </a:lnSpc>
              <a:spcBef>
                <a:spcPts val="1100"/>
              </a:spcBef>
              <a:spcAft>
                <a:spcPts val="439"/>
              </a:spcAft>
              <a:buClr>
                <a:schemeClr val="tx1"/>
              </a:buClr>
              <a:buFont typeface="Wingdings" panose="05000000000000000000" pitchFamily="2" charset="2"/>
              <a:buChar char="v"/>
              <a:tabLst>
                <a:tab pos="4624560" algn="l"/>
              </a:tabLst>
            </a:pPr>
            <a:r>
              <a:rPr lang="en-US" sz="2200" b="1" spc="-1" dirty="0">
                <a:latin typeface="Calibri"/>
              </a:rPr>
              <a:t>Additional clinical applications with IVUS</a:t>
            </a:r>
            <a:endParaRPr lang="en-US" sz="2200" b="1" spc="-1" dirty="0">
              <a:latin typeface="Arial"/>
            </a:endParaRPr>
          </a:p>
          <a:p>
            <a:pPr marL="627030" lvl="1" indent="-285750">
              <a:lnSpc>
                <a:spcPct val="100000"/>
              </a:lnSpc>
              <a:spcBef>
                <a:spcPts val="269"/>
              </a:spcBef>
              <a:spcAft>
                <a:spcPts val="541"/>
              </a:spcAft>
              <a:buClr>
                <a:schemeClr val="tx1"/>
              </a:buClr>
              <a:buSzPct val="60000"/>
              <a:buFont typeface="Wingdings" panose="05000000000000000000" pitchFamily="2" charset="2"/>
              <a:buChar char="v"/>
              <a:tabLst>
                <a:tab pos="4624560" algn="l"/>
              </a:tabLst>
            </a:pPr>
            <a:r>
              <a:rPr lang="en-US" sz="1800" b="1" spc="-1" dirty="0">
                <a:latin typeface="Calibri"/>
              </a:rPr>
              <a:t>IVUS assessment in disease progression/regression</a:t>
            </a:r>
            <a:endParaRPr lang="en-US" sz="1800" spc="-1" dirty="0">
              <a:latin typeface="Arial"/>
            </a:endParaRPr>
          </a:p>
          <a:p>
            <a:pPr marL="627030" lvl="1" indent="-285750">
              <a:lnSpc>
                <a:spcPct val="100000"/>
              </a:lnSpc>
              <a:spcBef>
                <a:spcPts val="269"/>
              </a:spcBef>
              <a:spcAft>
                <a:spcPts val="541"/>
              </a:spcAft>
              <a:buClr>
                <a:schemeClr val="tx1"/>
              </a:buClr>
              <a:buSzPct val="60000"/>
              <a:buFont typeface="Wingdings" panose="05000000000000000000" pitchFamily="2" charset="2"/>
              <a:buChar char="v"/>
              <a:tabLst>
                <a:tab pos="4624560" algn="l"/>
              </a:tabLst>
            </a:pPr>
            <a:r>
              <a:rPr lang="en-US" sz="1800" b="1" spc="-1" dirty="0">
                <a:latin typeface="Calibri"/>
              </a:rPr>
              <a:t>IVUS assessment in SVG’s</a:t>
            </a:r>
            <a:endParaRPr lang="en-US" sz="1800" spc="-1" dirty="0">
              <a:latin typeface="Arial"/>
            </a:endParaRPr>
          </a:p>
          <a:p>
            <a:pPr marL="627030" lvl="1" indent="-285750">
              <a:lnSpc>
                <a:spcPct val="100000"/>
              </a:lnSpc>
              <a:spcBef>
                <a:spcPts val="269"/>
              </a:spcBef>
              <a:spcAft>
                <a:spcPts val="541"/>
              </a:spcAft>
              <a:buClr>
                <a:schemeClr val="tx1"/>
              </a:buClr>
              <a:buSzPct val="60000"/>
              <a:buFont typeface="Wingdings" panose="05000000000000000000" pitchFamily="2" charset="2"/>
              <a:buChar char="v"/>
              <a:tabLst>
                <a:tab pos="4624560" algn="l"/>
              </a:tabLst>
            </a:pPr>
            <a:r>
              <a:rPr lang="en-US" sz="1800" b="1" spc="-1" dirty="0">
                <a:latin typeface="Calibri"/>
              </a:rPr>
              <a:t>IVUS assessment in cardiac transplants</a:t>
            </a:r>
            <a:endParaRPr lang="en-US" sz="1800" spc="-1" dirty="0">
              <a:latin typeface="Arial"/>
            </a:endParaRPr>
          </a:p>
          <a:p>
            <a:pPr marL="627030" lvl="1" indent="-285750">
              <a:lnSpc>
                <a:spcPct val="100000"/>
              </a:lnSpc>
              <a:spcBef>
                <a:spcPts val="269"/>
              </a:spcBef>
              <a:spcAft>
                <a:spcPts val="541"/>
              </a:spcAft>
              <a:buClr>
                <a:schemeClr val="tx1"/>
              </a:buClr>
              <a:buSzPct val="60000"/>
              <a:buFont typeface="Wingdings" panose="05000000000000000000" pitchFamily="2" charset="2"/>
              <a:buChar char="v"/>
              <a:tabLst>
                <a:tab pos="4624560" algn="l"/>
              </a:tabLst>
            </a:pPr>
            <a:r>
              <a:rPr lang="en-US" sz="1800" b="1" spc="-1" dirty="0">
                <a:latin typeface="Calibri"/>
              </a:rPr>
              <a:t>IVUS use in clinical studies/research</a:t>
            </a:r>
            <a:endParaRPr lang="en-US" sz="1800" spc="-1" dirty="0">
              <a:latin typeface="Arial"/>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 name="PlaceHolder 1"/>
          <p:cNvSpPr>
            <a:spLocks noGrp="1"/>
          </p:cNvSpPr>
          <p:nvPr>
            <p:ph type="title"/>
          </p:nvPr>
        </p:nvSpPr>
        <p:spPr>
          <a:xfrm>
            <a:off x="2279640" y="188640"/>
            <a:ext cx="7560360" cy="1142640"/>
          </a:xfrm>
          <a:prstGeom prst="rect">
            <a:avLst/>
          </a:prstGeom>
          <a:noFill/>
          <a:ln w="12600">
            <a:solidFill>
              <a:srgbClr val="FFFFFF"/>
            </a:solidFill>
            <a:miter/>
          </a:ln>
        </p:spPr>
        <p:txBody>
          <a:bodyPr lIns="90360" tIns="44280" rIns="90360" bIns="44280" numCol="1" spcCol="0" anchor="ctr">
            <a:noAutofit/>
          </a:bodyPr>
          <a:lstStyle/>
          <a:p>
            <a:pPr algn="ctr">
              <a:spcBef>
                <a:spcPts val="1199"/>
              </a:spcBef>
              <a:spcAft>
                <a:spcPts val="1199"/>
              </a:spcAft>
            </a:pPr>
            <a:r>
              <a:rPr lang="en-US" sz="4000" b="1" spc="-1" dirty="0">
                <a:latin typeface="Arial"/>
              </a:rPr>
              <a:t>Diagnostic IVUS Assessment</a:t>
            </a:r>
            <a:endParaRPr lang="en-US" sz="4000" spc="-1" dirty="0">
              <a:latin typeface="Arial"/>
            </a:endParaRPr>
          </a:p>
        </p:txBody>
      </p:sp>
      <p:sp>
        <p:nvSpPr>
          <p:cNvPr id="217" name="PlaceHolder 2"/>
          <p:cNvSpPr>
            <a:spLocks noGrp="1"/>
          </p:cNvSpPr>
          <p:nvPr>
            <p:ph/>
          </p:nvPr>
        </p:nvSpPr>
        <p:spPr>
          <a:xfrm>
            <a:off x="590550" y="1028700"/>
            <a:ext cx="10668000" cy="5962650"/>
          </a:xfrm>
          <a:prstGeom prst="rect">
            <a:avLst/>
          </a:prstGeom>
          <a:noFill/>
          <a:ln w="12600">
            <a:solidFill>
              <a:srgbClr val="FFFFFF"/>
            </a:solidFill>
            <a:miter/>
          </a:ln>
        </p:spPr>
        <p:txBody>
          <a:bodyPr lIns="90360" tIns="44280" rIns="90360" bIns="44280" numCol="1" spcCol="0" anchor="t">
            <a:normAutofit/>
          </a:bodyPr>
          <a:lstStyle/>
          <a:p>
            <a:pPr marL="227160" indent="-227160">
              <a:lnSpc>
                <a:spcPct val="100000"/>
              </a:lnSpc>
              <a:spcBef>
                <a:spcPts val="1199"/>
              </a:spcBef>
              <a:spcAft>
                <a:spcPts val="479"/>
              </a:spcAft>
              <a:buClr>
                <a:srgbClr val="FFFFFF"/>
              </a:buClr>
              <a:buFont typeface="Wingdings" charset="2"/>
              <a:buChar char=""/>
              <a:tabLst>
                <a:tab pos="4624560" algn="l"/>
              </a:tabLst>
            </a:pPr>
            <a:r>
              <a:rPr lang="en-US" sz="2400" b="1" spc="-1" dirty="0">
                <a:latin typeface="Calibri"/>
              </a:rPr>
              <a:t>Evaluate Lesion Characteristics</a:t>
            </a:r>
            <a:endParaRPr lang="en-US" sz="2400" b="1" spc="-1" dirty="0">
              <a:latin typeface="Arial"/>
            </a:endParaRPr>
          </a:p>
          <a:p>
            <a:pPr marL="506520" lvl="1" indent="-165240">
              <a:lnSpc>
                <a:spcPct val="100000"/>
              </a:lnSpc>
              <a:spcBef>
                <a:spcPts val="300"/>
              </a:spcBef>
              <a:spcAft>
                <a:spcPts val="601"/>
              </a:spcAft>
              <a:buClr>
                <a:srgbClr val="FFFFFF"/>
              </a:buClr>
              <a:buSzPct val="60000"/>
              <a:buFont typeface="Wingdings" charset="2"/>
              <a:buChar char=""/>
              <a:tabLst>
                <a:tab pos="4624560" algn="l"/>
              </a:tabLst>
            </a:pPr>
            <a:r>
              <a:rPr lang="en-US" sz="2000" b="1" spc="-1" dirty="0">
                <a:latin typeface="Calibri"/>
              </a:rPr>
              <a:t>Calcification, fibrous, lipid/necrotic zone, mixed plaque, concentric, eccentric, size, length</a:t>
            </a:r>
            <a:endParaRPr lang="en-US" sz="2000" spc="-1" dirty="0">
              <a:latin typeface="Arial"/>
            </a:endParaRPr>
          </a:p>
          <a:p>
            <a:pPr marL="227160" indent="-227160">
              <a:lnSpc>
                <a:spcPct val="100000"/>
              </a:lnSpc>
              <a:spcBef>
                <a:spcPts val="1199"/>
              </a:spcBef>
              <a:spcAft>
                <a:spcPts val="479"/>
              </a:spcAft>
              <a:buClr>
                <a:srgbClr val="FFFFFF"/>
              </a:buClr>
              <a:buFont typeface="Wingdings" charset="2"/>
              <a:buChar char=""/>
              <a:tabLst>
                <a:tab pos="4624560" algn="l"/>
              </a:tabLst>
            </a:pPr>
            <a:r>
              <a:rPr lang="en-US" sz="2400" b="1" spc="-1" dirty="0">
                <a:latin typeface="Calibri"/>
              </a:rPr>
              <a:t>Assessment may impact treatment choices</a:t>
            </a:r>
            <a:endParaRPr lang="en-US" sz="2400" b="1" spc="-1" dirty="0">
              <a:latin typeface="Arial"/>
            </a:endParaRPr>
          </a:p>
          <a:p>
            <a:pPr marL="506520" lvl="1" indent="-165240">
              <a:lnSpc>
                <a:spcPct val="100000"/>
              </a:lnSpc>
              <a:spcBef>
                <a:spcPts val="300"/>
              </a:spcBef>
              <a:spcAft>
                <a:spcPts val="601"/>
              </a:spcAft>
              <a:buClr>
                <a:srgbClr val="FFFFFF"/>
              </a:buClr>
              <a:buSzPct val="60000"/>
              <a:buFont typeface="Wingdings" charset="2"/>
              <a:buChar char=""/>
              <a:tabLst>
                <a:tab pos="4624560" algn="l"/>
              </a:tabLst>
            </a:pPr>
            <a:r>
              <a:rPr lang="en-US" sz="2000" b="1" spc="-1" dirty="0">
                <a:latin typeface="Calibri"/>
              </a:rPr>
              <a:t>Pre-dilatation</a:t>
            </a:r>
            <a:endParaRPr lang="en-US" sz="2000" spc="-1" dirty="0">
              <a:latin typeface="Arial"/>
            </a:endParaRPr>
          </a:p>
          <a:p>
            <a:pPr marL="506520" lvl="1" indent="-165240">
              <a:lnSpc>
                <a:spcPct val="100000"/>
              </a:lnSpc>
              <a:spcBef>
                <a:spcPts val="300"/>
              </a:spcBef>
              <a:spcAft>
                <a:spcPts val="601"/>
              </a:spcAft>
              <a:buClr>
                <a:srgbClr val="FFFFFF"/>
              </a:buClr>
              <a:buSzPct val="60000"/>
              <a:buFont typeface="Wingdings" charset="2"/>
              <a:buChar char=""/>
              <a:tabLst>
                <a:tab pos="4624560" algn="l"/>
              </a:tabLst>
            </a:pPr>
            <a:r>
              <a:rPr lang="en-US" sz="2000" b="1" spc="-1" dirty="0">
                <a:latin typeface="Calibri"/>
              </a:rPr>
              <a:t>Plaque modification</a:t>
            </a:r>
            <a:endParaRPr lang="en-US" sz="2000" spc="-1" dirty="0">
              <a:latin typeface="Arial"/>
            </a:endParaRPr>
          </a:p>
          <a:p>
            <a:pPr marL="506520" lvl="1" indent="-165240">
              <a:lnSpc>
                <a:spcPct val="100000"/>
              </a:lnSpc>
              <a:spcBef>
                <a:spcPts val="300"/>
              </a:spcBef>
              <a:spcAft>
                <a:spcPts val="601"/>
              </a:spcAft>
              <a:buClr>
                <a:srgbClr val="FFFFFF"/>
              </a:buClr>
              <a:buSzPct val="60000"/>
              <a:buFont typeface="Wingdings" charset="2"/>
              <a:buChar char=""/>
              <a:tabLst>
                <a:tab pos="4624560" algn="l"/>
              </a:tabLst>
            </a:pPr>
            <a:r>
              <a:rPr lang="en-US" sz="2000" b="1" spc="-1" dirty="0">
                <a:latin typeface="Calibri"/>
              </a:rPr>
              <a:t>Stent selection, size and length</a:t>
            </a:r>
            <a:endParaRPr lang="en-US" sz="2000" spc="-1" dirty="0">
              <a:latin typeface="Arial"/>
            </a:endParaRPr>
          </a:p>
          <a:p>
            <a:pPr marL="506520" lvl="1" indent="-165240">
              <a:lnSpc>
                <a:spcPct val="100000"/>
              </a:lnSpc>
              <a:spcBef>
                <a:spcPts val="300"/>
              </a:spcBef>
              <a:spcAft>
                <a:spcPts val="601"/>
              </a:spcAft>
              <a:buClr>
                <a:srgbClr val="FFFFFF"/>
              </a:buClr>
              <a:buSzPct val="60000"/>
              <a:buFont typeface="Wingdings" charset="2"/>
              <a:buChar char=""/>
              <a:tabLst>
                <a:tab pos="4624560" algn="l"/>
              </a:tabLst>
            </a:pPr>
            <a:r>
              <a:rPr lang="en-US" sz="2000" b="1" spc="-1" dirty="0">
                <a:latin typeface="Calibri"/>
              </a:rPr>
              <a:t>Medical management</a:t>
            </a:r>
            <a:endParaRPr lang="en-US" sz="2000" spc="-1" dirty="0">
              <a:latin typeface="Arial"/>
            </a:endParaRPr>
          </a:p>
          <a:p>
            <a:pPr marL="506520" lvl="1" indent="-165240">
              <a:lnSpc>
                <a:spcPct val="100000"/>
              </a:lnSpc>
              <a:spcBef>
                <a:spcPts val="300"/>
              </a:spcBef>
              <a:spcAft>
                <a:spcPts val="601"/>
              </a:spcAft>
              <a:buClr>
                <a:srgbClr val="FFFFFF"/>
              </a:buClr>
              <a:buSzPct val="60000"/>
              <a:buFont typeface="Wingdings" charset="2"/>
              <a:buChar char=""/>
              <a:tabLst>
                <a:tab pos="4624560" algn="l"/>
              </a:tabLst>
            </a:pPr>
            <a:r>
              <a:rPr lang="en-US" sz="2000" b="1" spc="-1" dirty="0">
                <a:latin typeface="Calibri"/>
              </a:rPr>
              <a:t>No treatment</a:t>
            </a:r>
            <a:endParaRPr lang="en-US" sz="2000" spc="-1" dirty="0">
              <a:latin typeface="Arial"/>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 name="PlaceHolder 1"/>
          <p:cNvSpPr>
            <a:spLocks noGrp="1"/>
          </p:cNvSpPr>
          <p:nvPr>
            <p:ph type="title"/>
          </p:nvPr>
        </p:nvSpPr>
        <p:spPr>
          <a:xfrm>
            <a:off x="2207640" y="188640"/>
            <a:ext cx="7848360" cy="1142640"/>
          </a:xfrm>
          <a:prstGeom prst="rect">
            <a:avLst/>
          </a:prstGeom>
          <a:noFill/>
          <a:ln w="12600">
            <a:solidFill>
              <a:srgbClr val="FFFFFF"/>
            </a:solidFill>
            <a:miter/>
          </a:ln>
        </p:spPr>
        <p:txBody>
          <a:bodyPr lIns="90360" tIns="44280" rIns="90360" bIns="44280" numCol="1" spcCol="0" anchor="ctr">
            <a:noAutofit/>
          </a:bodyPr>
          <a:lstStyle/>
          <a:p>
            <a:pPr algn="ctr">
              <a:spcBef>
                <a:spcPts val="1080"/>
              </a:spcBef>
              <a:spcAft>
                <a:spcPts val="1080"/>
              </a:spcAft>
            </a:pPr>
            <a:r>
              <a:rPr lang="en-US" sz="3600" b="1" spc="-1" dirty="0">
                <a:latin typeface="Arial"/>
              </a:rPr>
              <a:t>Assessment of lesion significance</a:t>
            </a:r>
            <a:endParaRPr lang="en-US" sz="3600" spc="-1" dirty="0">
              <a:latin typeface="Arial"/>
            </a:endParaRPr>
          </a:p>
        </p:txBody>
      </p:sp>
      <p:sp>
        <p:nvSpPr>
          <p:cNvPr id="227" name="PlaceHolder 2"/>
          <p:cNvSpPr>
            <a:spLocks noGrp="1"/>
          </p:cNvSpPr>
          <p:nvPr>
            <p:ph/>
          </p:nvPr>
        </p:nvSpPr>
        <p:spPr>
          <a:xfrm>
            <a:off x="723900" y="1331280"/>
            <a:ext cx="10668000" cy="5526720"/>
          </a:xfrm>
          <a:prstGeom prst="rect">
            <a:avLst/>
          </a:prstGeom>
          <a:noFill/>
          <a:ln w="12600">
            <a:solidFill>
              <a:srgbClr val="FFFFFF"/>
            </a:solidFill>
            <a:miter/>
          </a:ln>
        </p:spPr>
        <p:txBody>
          <a:bodyPr lIns="90360" tIns="44280" rIns="90360" bIns="44280" numCol="1" spcCol="0" anchor="t">
            <a:noAutofit/>
          </a:bodyPr>
          <a:lstStyle/>
          <a:p>
            <a:pPr>
              <a:lnSpc>
                <a:spcPct val="100000"/>
              </a:lnSpc>
              <a:spcBef>
                <a:spcPts val="1199"/>
              </a:spcBef>
              <a:spcAft>
                <a:spcPts val="479"/>
              </a:spcAft>
              <a:buFont typeface="Wingdings" panose="05000000000000000000" pitchFamily="2" charset="2"/>
              <a:buChar char="v"/>
              <a:tabLst>
                <a:tab pos="4624560" algn="l"/>
              </a:tabLst>
            </a:pPr>
            <a:r>
              <a:rPr lang="en-US" sz="2400" b="1" spc="-1" dirty="0">
                <a:latin typeface="Calibri"/>
              </a:rPr>
              <a:t>Limitation of a single IVUS MLA cutoff :</a:t>
            </a:r>
            <a:endParaRPr lang="en-US" sz="2400" b="1" spc="-1" dirty="0">
              <a:latin typeface="Arial"/>
            </a:endParaRPr>
          </a:p>
          <a:p>
            <a:pPr marL="684180" lvl="1" indent="-342900">
              <a:lnSpc>
                <a:spcPct val="100000"/>
              </a:lnSpc>
              <a:spcBef>
                <a:spcPts val="329"/>
              </a:spcBef>
              <a:spcAft>
                <a:spcPts val="660"/>
              </a:spcAft>
              <a:buSzPct val="60000"/>
              <a:buFont typeface="Wingdings" panose="05000000000000000000" pitchFamily="2" charset="2"/>
              <a:buChar char="v"/>
              <a:tabLst>
                <a:tab pos="4624560" algn="l"/>
              </a:tabLst>
            </a:pPr>
            <a:r>
              <a:rPr lang="en-US" sz="2200" b="1" spc="-1" dirty="0">
                <a:latin typeface="Calibri"/>
              </a:rPr>
              <a:t>Hemodynamic effects of a lesion are not only dependent on MLA, but also on numerous other factors , including lesion length, eccentricity, entrance and exit angles and forces, reference vessel dimensions, and the amount of myocardium subtended by the lesion</a:t>
            </a:r>
            <a:endParaRPr lang="en-US" sz="2200" spc="-1" dirty="0">
              <a:latin typeface="Arial"/>
            </a:endParaRPr>
          </a:p>
          <a:p>
            <a:pPr>
              <a:buFont typeface="Wingdings" panose="05000000000000000000" pitchFamily="2" charset="2"/>
              <a:buChar char="v"/>
            </a:pPr>
            <a:endParaRPr lang="en-US" sz="2000" b="1" spc="-1" dirty="0">
              <a:latin typeface="Arial"/>
            </a:endParaRPr>
          </a:p>
          <a:p>
            <a:pPr>
              <a:lnSpc>
                <a:spcPct val="100000"/>
              </a:lnSpc>
              <a:spcBef>
                <a:spcPts val="1199"/>
              </a:spcBef>
              <a:spcAft>
                <a:spcPts val="479"/>
              </a:spcAft>
              <a:buFont typeface="Wingdings" panose="05000000000000000000" pitchFamily="2" charset="2"/>
              <a:buChar char="v"/>
              <a:tabLst>
                <a:tab pos="4624560" algn="l"/>
              </a:tabLst>
            </a:pPr>
            <a:r>
              <a:rPr lang="en-US" sz="2400" b="1" spc="-1" dirty="0">
                <a:latin typeface="Calibri"/>
              </a:rPr>
              <a:t>MLA&lt;4.0mm</a:t>
            </a:r>
            <a:r>
              <a:rPr lang="en-US" sz="2400" b="1" spc="-1" baseline="30000" dirty="0">
                <a:latin typeface="Calibri"/>
              </a:rPr>
              <a:t>2</a:t>
            </a:r>
            <a:r>
              <a:rPr lang="en-US" sz="2400" b="1" spc="-1" dirty="0">
                <a:latin typeface="Calibri"/>
              </a:rPr>
              <a:t> can accurately identify nonischemic lesions for which PCI can be safely deferred. By contrast, an MLA 4.0 mm</a:t>
            </a:r>
            <a:r>
              <a:rPr lang="en-US" sz="2400" b="1" spc="-1" baseline="30000" dirty="0">
                <a:latin typeface="Calibri"/>
              </a:rPr>
              <a:t>2 </a:t>
            </a:r>
            <a:r>
              <a:rPr lang="en-US" sz="2400" b="1" spc="-1" dirty="0">
                <a:latin typeface="Calibri"/>
              </a:rPr>
              <a:t>does not accurately predict a hemodynamically significant lesion and should not be used to justify revascularization</a:t>
            </a:r>
            <a:endParaRPr lang="en-US" sz="2400" b="1" spc="-1" dirty="0">
              <a:latin typeface="Arial"/>
            </a:endParaRPr>
          </a:p>
          <a:p>
            <a:pPr>
              <a:lnSpc>
                <a:spcPct val="100000"/>
              </a:lnSpc>
              <a:spcBef>
                <a:spcPts val="1199"/>
              </a:spcBef>
              <a:spcAft>
                <a:spcPts val="479"/>
              </a:spcAft>
              <a:buFont typeface="Wingdings" panose="05000000000000000000" pitchFamily="2" charset="2"/>
              <a:buChar char="v"/>
              <a:tabLst>
                <a:tab pos="4624560" algn="l"/>
              </a:tabLst>
            </a:pPr>
            <a:endParaRPr lang="en-US" sz="2400" b="1" spc="-1" dirty="0">
              <a:latin typeface="Arial"/>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 name="PlaceHolder 1"/>
          <p:cNvSpPr>
            <a:spLocks noGrp="1"/>
          </p:cNvSpPr>
          <p:nvPr>
            <p:ph type="title"/>
          </p:nvPr>
        </p:nvSpPr>
        <p:spPr>
          <a:xfrm>
            <a:off x="1524000" y="0"/>
            <a:ext cx="9143640" cy="1142640"/>
          </a:xfrm>
          <a:prstGeom prst="rect">
            <a:avLst/>
          </a:prstGeom>
          <a:noFill/>
          <a:ln w="12600">
            <a:solidFill>
              <a:srgbClr val="FFFFFF"/>
            </a:solidFill>
            <a:miter/>
          </a:ln>
        </p:spPr>
        <p:txBody>
          <a:bodyPr lIns="90360" tIns="44280" rIns="90360" bIns="44280" numCol="1" spcCol="0" anchor="ctr">
            <a:noAutofit/>
          </a:bodyPr>
          <a:lstStyle/>
          <a:p>
            <a:pPr algn="ctr">
              <a:spcBef>
                <a:spcPts val="1199"/>
              </a:spcBef>
              <a:spcAft>
                <a:spcPts val="1199"/>
              </a:spcAft>
            </a:pPr>
            <a:r>
              <a:rPr lang="en-US" sz="4000" b="1" spc="-1" dirty="0">
                <a:latin typeface="Calibri"/>
              </a:rPr>
              <a:t>IVUS Assessment -Lesion Significance and anatomical Assessments</a:t>
            </a:r>
            <a:endParaRPr lang="en-US" sz="4000" spc="-1" dirty="0">
              <a:latin typeface="Arial"/>
            </a:endParaRPr>
          </a:p>
        </p:txBody>
      </p:sp>
      <p:graphicFrame>
        <p:nvGraphicFramePr>
          <p:cNvPr id="229" name="Content Placeholder 3"/>
          <p:cNvGraphicFramePr/>
          <p:nvPr/>
        </p:nvGraphicFramePr>
        <p:xfrm>
          <a:off x="1524000" y="1124640"/>
          <a:ext cx="9109800" cy="5733000"/>
        </p:xfrm>
        <a:graphic>
          <a:graphicData uri="http://schemas.openxmlformats.org/drawingml/2006/table">
            <a:tbl>
              <a:tblPr/>
              <a:tblGrid>
                <a:gridCol w="4139640">
                  <a:extLst>
                    <a:ext uri="{9D8B030D-6E8A-4147-A177-3AD203B41FA5}">
                      <a16:colId xmlns:a16="http://schemas.microsoft.com/office/drawing/2014/main" val="20000"/>
                    </a:ext>
                  </a:extLst>
                </a:gridCol>
                <a:gridCol w="2520000">
                  <a:extLst>
                    <a:ext uri="{9D8B030D-6E8A-4147-A177-3AD203B41FA5}">
                      <a16:colId xmlns:a16="http://schemas.microsoft.com/office/drawing/2014/main" val="20001"/>
                    </a:ext>
                  </a:extLst>
                </a:gridCol>
                <a:gridCol w="2450160">
                  <a:extLst>
                    <a:ext uri="{9D8B030D-6E8A-4147-A177-3AD203B41FA5}">
                      <a16:colId xmlns:a16="http://schemas.microsoft.com/office/drawing/2014/main" val="20002"/>
                    </a:ext>
                  </a:extLst>
                </a:gridCol>
              </a:tblGrid>
              <a:tr h="477720">
                <a:tc>
                  <a:txBody>
                    <a:bodyPr/>
                    <a:lstStyle/>
                    <a:p>
                      <a:pPr algn="ctr">
                        <a:lnSpc>
                          <a:spcPct val="100000"/>
                        </a:lnSpc>
                        <a:buNone/>
                      </a:pPr>
                      <a:r>
                        <a:rPr lang="en-US" sz="2400" b="1" strike="noStrike" spc="-1">
                          <a:solidFill>
                            <a:srgbClr val="FFFFFF"/>
                          </a:solidFill>
                          <a:latin typeface="Arial"/>
                        </a:rPr>
                        <a:t>Measurement</a:t>
                      </a:r>
                      <a:endParaRPr lang="en-US" sz="2400" b="0" strike="noStrike" spc="-1">
                        <a:latin typeface="Arial"/>
                      </a:endParaRPr>
                    </a:p>
                  </a:txBody>
                  <a:tcPr>
                    <a:lnL w="12240">
                      <a:solidFill>
                        <a:srgbClr val="000000"/>
                      </a:solidFill>
                    </a:lnL>
                    <a:lnR>
                      <a:noFill/>
                    </a:lnR>
                    <a:lnT w="12240">
                      <a:solidFill>
                        <a:srgbClr val="000000"/>
                      </a:solidFill>
                    </a:lnT>
                    <a:lnB w="12240">
                      <a:solidFill>
                        <a:srgbClr val="000000"/>
                      </a:solidFill>
                    </a:lnB>
                    <a:solidFill>
                      <a:srgbClr val="000000"/>
                    </a:solidFill>
                  </a:tcPr>
                </a:tc>
                <a:tc>
                  <a:txBody>
                    <a:bodyPr/>
                    <a:lstStyle/>
                    <a:p>
                      <a:pPr algn="ctr">
                        <a:lnSpc>
                          <a:spcPct val="100000"/>
                        </a:lnSpc>
                        <a:buNone/>
                      </a:pPr>
                      <a:r>
                        <a:rPr lang="en-US" sz="2400" b="1" strike="noStrike" spc="-1">
                          <a:solidFill>
                            <a:srgbClr val="FFFFFF"/>
                          </a:solidFill>
                          <a:latin typeface="Arial"/>
                        </a:rPr>
                        <a:t>FFR</a:t>
                      </a:r>
                      <a:endParaRPr lang="en-US" sz="2400" b="0" strike="noStrike" spc="-1">
                        <a:latin typeface="Arial"/>
                      </a:endParaRPr>
                    </a:p>
                  </a:txBody>
                  <a:tcPr>
                    <a:lnL>
                      <a:noFill/>
                    </a:lnL>
                    <a:lnR>
                      <a:noFill/>
                    </a:lnR>
                    <a:lnT w="12240">
                      <a:solidFill>
                        <a:srgbClr val="000000"/>
                      </a:solidFill>
                    </a:lnT>
                    <a:lnB w="12240">
                      <a:solidFill>
                        <a:srgbClr val="000000"/>
                      </a:solidFill>
                    </a:lnB>
                    <a:solidFill>
                      <a:srgbClr val="000000"/>
                    </a:solidFill>
                  </a:tcPr>
                </a:tc>
                <a:tc>
                  <a:txBody>
                    <a:bodyPr/>
                    <a:lstStyle/>
                    <a:p>
                      <a:pPr algn="ctr">
                        <a:lnSpc>
                          <a:spcPct val="100000"/>
                        </a:lnSpc>
                        <a:buNone/>
                      </a:pPr>
                      <a:r>
                        <a:rPr lang="en-US" sz="2400" b="1" strike="noStrike" spc="-1">
                          <a:solidFill>
                            <a:srgbClr val="FFFFFF"/>
                          </a:solidFill>
                          <a:latin typeface="Arial"/>
                        </a:rPr>
                        <a:t>IVUS </a:t>
                      </a:r>
                      <a:endParaRPr lang="en-US" sz="2400" b="0" strike="noStrike" spc="-1">
                        <a:latin typeface="Arial"/>
                      </a:endParaRPr>
                    </a:p>
                  </a:txBody>
                  <a:tcPr>
                    <a:lnL>
                      <a:noFill/>
                    </a:lnL>
                    <a:lnR w="12240">
                      <a:solidFill>
                        <a:srgbClr val="000000"/>
                      </a:solidFill>
                    </a:lnR>
                    <a:lnT w="12240">
                      <a:solidFill>
                        <a:srgbClr val="000000"/>
                      </a:solidFill>
                    </a:lnT>
                    <a:lnB w="12240">
                      <a:solidFill>
                        <a:srgbClr val="000000"/>
                      </a:solidFill>
                    </a:lnB>
                    <a:solidFill>
                      <a:srgbClr val="000000"/>
                    </a:solidFill>
                  </a:tcPr>
                </a:tc>
                <a:extLst>
                  <a:ext uri="{0D108BD9-81ED-4DB2-BD59-A6C34878D82A}">
                    <a16:rowId xmlns:a16="http://schemas.microsoft.com/office/drawing/2014/main" val="10000"/>
                  </a:ext>
                </a:extLst>
              </a:tr>
              <a:tr h="477720">
                <a:tc>
                  <a:txBody>
                    <a:bodyPr/>
                    <a:lstStyle/>
                    <a:p>
                      <a:pPr>
                        <a:lnSpc>
                          <a:spcPct val="100000"/>
                        </a:lnSpc>
                        <a:buNone/>
                      </a:pPr>
                      <a:r>
                        <a:rPr lang="en-US" sz="2400" b="1" strike="noStrike" spc="-1">
                          <a:solidFill>
                            <a:srgbClr val="000000"/>
                          </a:solidFill>
                          <a:latin typeface="Arial"/>
                        </a:rPr>
                        <a:t>Lesion Significance </a:t>
                      </a:r>
                      <a:endParaRPr lang="en-US" sz="2400" b="0" strike="noStrike" spc="-1">
                        <a:latin typeface="Arial"/>
                      </a:endParaRPr>
                    </a:p>
                  </a:txBody>
                  <a:tcPr>
                    <a:lnL w="12240">
                      <a:solidFill>
                        <a:srgbClr val="000000"/>
                      </a:solidFill>
                    </a:lnL>
                    <a:lnR>
                      <a:noFill/>
                    </a:lnR>
                    <a:lnT w="12240">
                      <a:solidFill>
                        <a:srgbClr val="000000"/>
                      </a:solidFill>
                    </a:lnT>
                    <a:lnB w="12240">
                      <a:solidFill>
                        <a:srgbClr val="000000"/>
                      </a:solidFill>
                    </a:lnB>
                    <a:solidFill>
                      <a:srgbClr val="E7E7E7"/>
                    </a:solidFill>
                  </a:tcPr>
                </a:tc>
                <a:tc>
                  <a:txBody>
                    <a:bodyPr/>
                    <a:lstStyle/>
                    <a:p>
                      <a:pPr algn="ctr">
                        <a:lnSpc>
                          <a:spcPct val="100000"/>
                        </a:lnSpc>
                        <a:buNone/>
                      </a:pPr>
                      <a:r>
                        <a:rPr lang="en-US" sz="2400" b="1" strike="noStrike" spc="-1">
                          <a:solidFill>
                            <a:srgbClr val="000000"/>
                          </a:solidFill>
                          <a:latin typeface="Arial"/>
                        </a:rPr>
                        <a:t>x</a:t>
                      </a:r>
                      <a:endParaRPr lang="en-US" sz="2400" b="0" strike="noStrike" spc="-1">
                        <a:latin typeface="Arial"/>
                      </a:endParaRPr>
                    </a:p>
                  </a:txBody>
                  <a:tcPr>
                    <a:lnL>
                      <a:noFill/>
                    </a:lnL>
                    <a:lnR>
                      <a:noFill/>
                    </a:lnR>
                    <a:lnT w="12240">
                      <a:solidFill>
                        <a:srgbClr val="000000"/>
                      </a:solidFill>
                    </a:lnT>
                    <a:lnB w="12240">
                      <a:solidFill>
                        <a:srgbClr val="000000"/>
                      </a:solidFill>
                    </a:lnB>
                    <a:solidFill>
                      <a:srgbClr val="E7E7E7"/>
                    </a:solidFill>
                  </a:tcPr>
                </a:tc>
                <a:tc>
                  <a:txBody>
                    <a:bodyPr/>
                    <a:lstStyle/>
                    <a:p>
                      <a:pPr algn="ctr">
                        <a:lnSpc>
                          <a:spcPct val="100000"/>
                        </a:lnSpc>
                        <a:buNone/>
                      </a:pPr>
                      <a:r>
                        <a:rPr lang="en-US" sz="2400" b="1" strike="noStrike" spc="-1">
                          <a:solidFill>
                            <a:srgbClr val="000000"/>
                          </a:solidFill>
                          <a:latin typeface="Arial"/>
                        </a:rPr>
                        <a:t>x</a:t>
                      </a:r>
                      <a:endParaRPr lang="en-US" sz="2400" b="0" strike="noStrike" spc="-1">
                        <a:latin typeface="Arial"/>
                      </a:endParaRPr>
                    </a:p>
                  </a:txBody>
                  <a:tcPr>
                    <a:lnL>
                      <a:noFill/>
                    </a:lnL>
                    <a:lnR w="12240">
                      <a:solidFill>
                        <a:srgbClr val="000000"/>
                      </a:solidFill>
                    </a:lnR>
                    <a:lnT w="12240">
                      <a:solidFill>
                        <a:srgbClr val="000000"/>
                      </a:solidFill>
                    </a:lnT>
                    <a:lnB w="12240">
                      <a:solidFill>
                        <a:srgbClr val="000000"/>
                      </a:solidFill>
                    </a:lnB>
                    <a:solidFill>
                      <a:srgbClr val="E7E7E7"/>
                    </a:solidFill>
                  </a:tcPr>
                </a:tc>
                <a:extLst>
                  <a:ext uri="{0D108BD9-81ED-4DB2-BD59-A6C34878D82A}">
                    <a16:rowId xmlns:a16="http://schemas.microsoft.com/office/drawing/2014/main" val="10001"/>
                  </a:ext>
                </a:extLst>
              </a:tr>
              <a:tr h="477720">
                <a:tc>
                  <a:txBody>
                    <a:bodyPr/>
                    <a:lstStyle/>
                    <a:p>
                      <a:pPr>
                        <a:lnSpc>
                          <a:spcPct val="100000"/>
                        </a:lnSpc>
                        <a:buNone/>
                      </a:pPr>
                      <a:r>
                        <a:rPr lang="en-US" sz="2400" b="1" strike="noStrike" spc="-1">
                          <a:solidFill>
                            <a:srgbClr val="000000"/>
                          </a:solidFill>
                          <a:latin typeface="Arial"/>
                        </a:rPr>
                        <a:t>MLA </a:t>
                      </a:r>
                      <a:endParaRPr lang="en-US" sz="2400" b="0" strike="noStrike" spc="-1">
                        <a:latin typeface="Arial"/>
                      </a:endParaRPr>
                    </a:p>
                  </a:txBody>
                  <a:tcPr>
                    <a:lnL w="12240">
                      <a:solidFill>
                        <a:srgbClr val="000000"/>
                      </a:solidFill>
                    </a:lnL>
                    <a:lnR>
                      <a:noFill/>
                    </a:lnR>
                    <a:lnT w="12240">
                      <a:solidFill>
                        <a:srgbClr val="000000"/>
                      </a:solidFill>
                    </a:lnT>
                    <a:lnB w="12240">
                      <a:solidFill>
                        <a:srgbClr val="000000"/>
                      </a:solidFill>
                    </a:lnB>
                    <a:solidFill>
                      <a:srgbClr val="FFFFFF"/>
                    </a:solidFill>
                  </a:tcPr>
                </a:tc>
                <a:tc>
                  <a:txBody>
                    <a:bodyPr/>
                    <a:lstStyle/>
                    <a:p>
                      <a:endParaRPr lang="en-US"/>
                    </a:p>
                  </a:txBody>
                  <a:tcPr>
                    <a:lnL>
                      <a:noFill/>
                    </a:lnL>
                    <a:lnR>
                      <a:noFill/>
                    </a:lnR>
                    <a:lnT w="12240">
                      <a:solidFill>
                        <a:srgbClr val="000000"/>
                      </a:solidFill>
                    </a:lnT>
                    <a:lnB w="12240">
                      <a:solidFill>
                        <a:srgbClr val="000000"/>
                      </a:solidFill>
                    </a:lnB>
                    <a:solidFill>
                      <a:srgbClr val="FFFFFF"/>
                    </a:solidFill>
                  </a:tcPr>
                </a:tc>
                <a:tc>
                  <a:txBody>
                    <a:bodyPr/>
                    <a:lstStyle/>
                    <a:p>
                      <a:pPr algn="ctr">
                        <a:lnSpc>
                          <a:spcPct val="100000"/>
                        </a:lnSpc>
                        <a:buNone/>
                        <a:tabLst>
                          <a:tab pos="0" algn="l"/>
                        </a:tabLst>
                      </a:pPr>
                      <a:r>
                        <a:rPr lang="en-US" sz="2400" b="1" strike="noStrike" spc="-1">
                          <a:solidFill>
                            <a:srgbClr val="000000"/>
                          </a:solidFill>
                          <a:latin typeface="Arial"/>
                        </a:rPr>
                        <a:t>x</a:t>
                      </a:r>
                      <a:endParaRPr lang="en-US" sz="2400" b="0" strike="noStrike" spc="-1">
                        <a:latin typeface="Arial"/>
                      </a:endParaRPr>
                    </a:p>
                  </a:txBody>
                  <a:tcPr>
                    <a:lnL>
                      <a:noFill/>
                    </a:lnL>
                    <a:lnR w="12240">
                      <a:solidFill>
                        <a:srgbClr val="000000"/>
                      </a:solidFill>
                    </a:lnR>
                    <a:lnT w="12240">
                      <a:solidFill>
                        <a:srgbClr val="000000"/>
                      </a:solidFill>
                    </a:lnT>
                    <a:lnB w="12240">
                      <a:solidFill>
                        <a:srgbClr val="000000"/>
                      </a:solidFill>
                    </a:lnB>
                    <a:solidFill>
                      <a:srgbClr val="FFFFFF"/>
                    </a:solidFill>
                  </a:tcPr>
                </a:tc>
                <a:extLst>
                  <a:ext uri="{0D108BD9-81ED-4DB2-BD59-A6C34878D82A}">
                    <a16:rowId xmlns:a16="http://schemas.microsoft.com/office/drawing/2014/main" val="10002"/>
                  </a:ext>
                </a:extLst>
              </a:tr>
              <a:tr h="477720">
                <a:tc>
                  <a:txBody>
                    <a:bodyPr/>
                    <a:lstStyle/>
                    <a:p>
                      <a:pPr>
                        <a:lnSpc>
                          <a:spcPct val="100000"/>
                        </a:lnSpc>
                        <a:buNone/>
                      </a:pPr>
                      <a:r>
                        <a:rPr lang="en-US" sz="2400" b="1" strike="noStrike" spc="-1">
                          <a:solidFill>
                            <a:srgbClr val="000000"/>
                          </a:solidFill>
                          <a:latin typeface="Arial"/>
                        </a:rPr>
                        <a:t>MLD </a:t>
                      </a:r>
                      <a:endParaRPr lang="en-US" sz="2400" b="0" strike="noStrike" spc="-1">
                        <a:latin typeface="Arial"/>
                      </a:endParaRPr>
                    </a:p>
                  </a:txBody>
                  <a:tcPr>
                    <a:lnL w="12240">
                      <a:solidFill>
                        <a:srgbClr val="000000"/>
                      </a:solidFill>
                    </a:lnL>
                    <a:lnR>
                      <a:noFill/>
                    </a:lnR>
                    <a:lnT w="12240">
                      <a:solidFill>
                        <a:srgbClr val="000000"/>
                      </a:solidFill>
                    </a:lnT>
                    <a:lnB w="12240">
                      <a:solidFill>
                        <a:srgbClr val="000000"/>
                      </a:solidFill>
                    </a:lnB>
                    <a:solidFill>
                      <a:srgbClr val="E7E7E7"/>
                    </a:solidFill>
                  </a:tcPr>
                </a:tc>
                <a:tc>
                  <a:txBody>
                    <a:bodyPr/>
                    <a:lstStyle/>
                    <a:p>
                      <a:endParaRPr lang="en-US"/>
                    </a:p>
                  </a:txBody>
                  <a:tcPr>
                    <a:lnL>
                      <a:noFill/>
                    </a:lnL>
                    <a:lnR>
                      <a:noFill/>
                    </a:lnR>
                    <a:lnT w="12240">
                      <a:solidFill>
                        <a:srgbClr val="000000"/>
                      </a:solidFill>
                    </a:lnT>
                    <a:lnB w="12240">
                      <a:solidFill>
                        <a:srgbClr val="000000"/>
                      </a:solidFill>
                    </a:lnB>
                    <a:solidFill>
                      <a:srgbClr val="E7E7E7"/>
                    </a:solidFill>
                  </a:tcPr>
                </a:tc>
                <a:tc>
                  <a:txBody>
                    <a:bodyPr/>
                    <a:lstStyle/>
                    <a:p>
                      <a:pPr algn="ctr">
                        <a:lnSpc>
                          <a:spcPct val="100000"/>
                        </a:lnSpc>
                        <a:buNone/>
                      </a:pPr>
                      <a:r>
                        <a:rPr lang="en-US" sz="2400" b="1" strike="noStrike" spc="-1">
                          <a:solidFill>
                            <a:srgbClr val="000000"/>
                          </a:solidFill>
                          <a:latin typeface="Arial"/>
                        </a:rPr>
                        <a:t>x</a:t>
                      </a:r>
                      <a:endParaRPr lang="en-US" sz="2400" b="0" strike="noStrike" spc="-1">
                        <a:latin typeface="Arial"/>
                      </a:endParaRPr>
                    </a:p>
                  </a:txBody>
                  <a:tcPr>
                    <a:lnL>
                      <a:noFill/>
                    </a:lnL>
                    <a:lnR w="12240">
                      <a:solidFill>
                        <a:srgbClr val="000000"/>
                      </a:solidFill>
                    </a:lnR>
                    <a:lnT w="12240">
                      <a:solidFill>
                        <a:srgbClr val="000000"/>
                      </a:solidFill>
                    </a:lnT>
                    <a:lnB w="12240">
                      <a:solidFill>
                        <a:srgbClr val="000000"/>
                      </a:solidFill>
                    </a:lnB>
                    <a:solidFill>
                      <a:srgbClr val="E7E7E7"/>
                    </a:solidFill>
                  </a:tcPr>
                </a:tc>
                <a:extLst>
                  <a:ext uri="{0D108BD9-81ED-4DB2-BD59-A6C34878D82A}">
                    <a16:rowId xmlns:a16="http://schemas.microsoft.com/office/drawing/2014/main" val="10003"/>
                  </a:ext>
                </a:extLst>
              </a:tr>
              <a:tr h="477720">
                <a:tc>
                  <a:txBody>
                    <a:bodyPr/>
                    <a:lstStyle/>
                    <a:p>
                      <a:pPr>
                        <a:lnSpc>
                          <a:spcPct val="100000"/>
                        </a:lnSpc>
                        <a:buNone/>
                      </a:pPr>
                      <a:r>
                        <a:rPr lang="en-US" sz="2400" b="1" strike="noStrike" spc="-1">
                          <a:solidFill>
                            <a:srgbClr val="000000"/>
                          </a:solidFill>
                          <a:latin typeface="Arial"/>
                        </a:rPr>
                        <a:t>%Stenosis </a:t>
                      </a:r>
                      <a:endParaRPr lang="en-US" sz="2400" b="0" strike="noStrike" spc="-1">
                        <a:latin typeface="Arial"/>
                      </a:endParaRPr>
                    </a:p>
                  </a:txBody>
                  <a:tcPr>
                    <a:lnL w="12240">
                      <a:solidFill>
                        <a:srgbClr val="000000"/>
                      </a:solidFill>
                    </a:lnL>
                    <a:lnR>
                      <a:noFill/>
                    </a:lnR>
                    <a:lnT w="12240">
                      <a:solidFill>
                        <a:srgbClr val="000000"/>
                      </a:solidFill>
                    </a:lnT>
                    <a:lnB w="12240">
                      <a:solidFill>
                        <a:srgbClr val="000000"/>
                      </a:solidFill>
                    </a:lnB>
                    <a:solidFill>
                      <a:srgbClr val="FFFFFF"/>
                    </a:solidFill>
                  </a:tcPr>
                </a:tc>
                <a:tc>
                  <a:txBody>
                    <a:bodyPr/>
                    <a:lstStyle/>
                    <a:p>
                      <a:endParaRPr lang="en-US"/>
                    </a:p>
                  </a:txBody>
                  <a:tcPr>
                    <a:lnL>
                      <a:noFill/>
                    </a:lnL>
                    <a:lnR>
                      <a:noFill/>
                    </a:lnR>
                    <a:lnT w="12240">
                      <a:solidFill>
                        <a:srgbClr val="000000"/>
                      </a:solidFill>
                    </a:lnT>
                    <a:lnB w="12240">
                      <a:solidFill>
                        <a:srgbClr val="000000"/>
                      </a:solidFill>
                    </a:lnB>
                    <a:solidFill>
                      <a:srgbClr val="FFFFFF"/>
                    </a:solidFill>
                  </a:tcPr>
                </a:tc>
                <a:tc>
                  <a:txBody>
                    <a:bodyPr/>
                    <a:lstStyle/>
                    <a:p>
                      <a:pPr algn="ctr">
                        <a:lnSpc>
                          <a:spcPct val="100000"/>
                        </a:lnSpc>
                        <a:buNone/>
                      </a:pPr>
                      <a:r>
                        <a:rPr lang="en-US" sz="2400" b="1" strike="noStrike" spc="-1">
                          <a:solidFill>
                            <a:srgbClr val="000000"/>
                          </a:solidFill>
                          <a:latin typeface="Arial"/>
                        </a:rPr>
                        <a:t>x</a:t>
                      </a:r>
                      <a:endParaRPr lang="en-US" sz="2400" b="0" strike="noStrike" spc="-1">
                        <a:latin typeface="Arial"/>
                      </a:endParaRPr>
                    </a:p>
                  </a:txBody>
                  <a:tcPr>
                    <a:lnL>
                      <a:noFill/>
                    </a:lnL>
                    <a:lnR w="12240">
                      <a:solidFill>
                        <a:srgbClr val="000000"/>
                      </a:solidFill>
                    </a:lnR>
                    <a:lnT w="12240">
                      <a:solidFill>
                        <a:srgbClr val="000000"/>
                      </a:solidFill>
                    </a:lnT>
                    <a:lnB w="12240">
                      <a:solidFill>
                        <a:srgbClr val="000000"/>
                      </a:solidFill>
                    </a:lnB>
                    <a:solidFill>
                      <a:srgbClr val="FFFFFF"/>
                    </a:solidFill>
                  </a:tcPr>
                </a:tc>
                <a:extLst>
                  <a:ext uri="{0D108BD9-81ED-4DB2-BD59-A6C34878D82A}">
                    <a16:rowId xmlns:a16="http://schemas.microsoft.com/office/drawing/2014/main" val="10004"/>
                  </a:ext>
                </a:extLst>
              </a:tr>
              <a:tr h="477720">
                <a:tc>
                  <a:txBody>
                    <a:bodyPr/>
                    <a:lstStyle/>
                    <a:p>
                      <a:pPr>
                        <a:lnSpc>
                          <a:spcPct val="100000"/>
                        </a:lnSpc>
                        <a:buNone/>
                      </a:pPr>
                      <a:r>
                        <a:rPr lang="en-US" sz="2400" b="1" strike="noStrike" spc="-1">
                          <a:solidFill>
                            <a:srgbClr val="000000"/>
                          </a:solidFill>
                          <a:latin typeface="Arial"/>
                        </a:rPr>
                        <a:t>Plaque Burden </a:t>
                      </a:r>
                      <a:endParaRPr lang="en-US" sz="2400" b="0" strike="noStrike" spc="-1">
                        <a:latin typeface="Arial"/>
                      </a:endParaRPr>
                    </a:p>
                  </a:txBody>
                  <a:tcPr>
                    <a:lnL w="12240">
                      <a:solidFill>
                        <a:srgbClr val="000000"/>
                      </a:solidFill>
                    </a:lnL>
                    <a:lnR>
                      <a:noFill/>
                    </a:lnR>
                    <a:lnT w="12240">
                      <a:solidFill>
                        <a:srgbClr val="000000"/>
                      </a:solidFill>
                    </a:lnT>
                    <a:lnB w="12240">
                      <a:solidFill>
                        <a:srgbClr val="000000"/>
                      </a:solidFill>
                    </a:lnB>
                    <a:solidFill>
                      <a:srgbClr val="E7E7E7"/>
                    </a:solidFill>
                  </a:tcPr>
                </a:tc>
                <a:tc>
                  <a:txBody>
                    <a:bodyPr/>
                    <a:lstStyle/>
                    <a:p>
                      <a:endParaRPr lang="en-US"/>
                    </a:p>
                  </a:txBody>
                  <a:tcPr>
                    <a:lnL>
                      <a:noFill/>
                    </a:lnL>
                    <a:lnR>
                      <a:noFill/>
                    </a:lnR>
                    <a:lnT w="12240">
                      <a:solidFill>
                        <a:srgbClr val="000000"/>
                      </a:solidFill>
                    </a:lnT>
                    <a:lnB w="12240">
                      <a:solidFill>
                        <a:srgbClr val="000000"/>
                      </a:solidFill>
                    </a:lnB>
                    <a:solidFill>
                      <a:srgbClr val="E7E7E7"/>
                    </a:solidFill>
                  </a:tcPr>
                </a:tc>
                <a:tc>
                  <a:txBody>
                    <a:bodyPr/>
                    <a:lstStyle/>
                    <a:p>
                      <a:pPr algn="ctr">
                        <a:lnSpc>
                          <a:spcPct val="100000"/>
                        </a:lnSpc>
                        <a:buNone/>
                      </a:pPr>
                      <a:r>
                        <a:rPr lang="en-US" sz="2400" b="1" strike="noStrike" spc="-1">
                          <a:solidFill>
                            <a:srgbClr val="000000"/>
                          </a:solidFill>
                          <a:latin typeface="Arial"/>
                        </a:rPr>
                        <a:t>x</a:t>
                      </a:r>
                      <a:endParaRPr lang="en-US" sz="2400" b="0" strike="noStrike" spc="-1">
                        <a:latin typeface="Arial"/>
                      </a:endParaRPr>
                    </a:p>
                  </a:txBody>
                  <a:tcPr>
                    <a:lnL>
                      <a:noFill/>
                    </a:lnL>
                    <a:lnR w="12240">
                      <a:solidFill>
                        <a:srgbClr val="000000"/>
                      </a:solidFill>
                    </a:lnR>
                    <a:lnT w="12240">
                      <a:solidFill>
                        <a:srgbClr val="000000"/>
                      </a:solidFill>
                    </a:lnT>
                    <a:lnB w="12240">
                      <a:solidFill>
                        <a:srgbClr val="000000"/>
                      </a:solidFill>
                    </a:lnB>
                    <a:solidFill>
                      <a:srgbClr val="E7E7E7"/>
                    </a:solidFill>
                  </a:tcPr>
                </a:tc>
                <a:extLst>
                  <a:ext uri="{0D108BD9-81ED-4DB2-BD59-A6C34878D82A}">
                    <a16:rowId xmlns:a16="http://schemas.microsoft.com/office/drawing/2014/main" val="10005"/>
                  </a:ext>
                </a:extLst>
              </a:tr>
              <a:tr h="477720">
                <a:tc>
                  <a:txBody>
                    <a:bodyPr/>
                    <a:lstStyle/>
                    <a:p>
                      <a:pPr>
                        <a:lnSpc>
                          <a:spcPct val="100000"/>
                        </a:lnSpc>
                        <a:buNone/>
                      </a:pPr>
                      <a:r>
                        <a:rPr lang="en-US" sz="2400" b="1" strike="noStrike" spc="-1">
                          <a:solidFill>
                            <a:srgbClr val="000000"/>
                          </a:solidFill>
                          <a:latin typeface="Arial"/>
                        </a:rPr>
                        <a:t>Plaque Tissue Type </a:t>
                      </a:r>
                      <a:endParaRPr lang="en-US" sz="2400" b="0" strike="noStrike" spc="-1">
                        <a:latin typeface="Arial"/>
                      </a:endParaRPr>
                    </a:p>
                  </a:txBody>
                  <a:tcPr>
                    <a:lnL w="12240">
                      <a:solidFill>
                        <a:srgbClr val="000000"/>
                      </a:solidFill>
                    </a:lnL>
                    <a:lnR>
                      <a:noFill/>
                    </a:lnR>
                    <a:lnT w="12240">
                      <a:solidFill>
                        <a:srgbClr val="000000"/>
                      </a:solidFill>
                    </a:lnT>
                    <a:lnB w="12240">
                      <a:solidFill>
                        <a:srgbClr val="000000"/>
                      </a:solidFill>
                    </a:lnB>
                    <a:solidFill>
                      <a:srgbClr val="FFFFFF"/>
                    </a:solidFill>
                  </a:tcPr>
                </a:tc>
                <a:tc>
                  <a:txBody>
                    <a:bodyPr/>
                    <a:lstStyle/>
                    <a:p>
                      <a:endParaRPr lang="en-US"/>
                    </a:p>
                  </a:txBody>
                  <a:tcPr>
                    <a:lnL>
                      <a:noFill/>
                    </a:lnL>
                    <a:lnR>
                      <a:noFill/>
                    </a:lnR>
                    <a:lnT w="12240">
                      <a:solidFill>
                        <a:srgbClr val="000000"/>
                      </a:solidFill>
                    </a:lnT>
                    <a:lnB w="12240">
                      <a:solidFill>
                        <a:srgbClr val="000000"/>
                      </a:solidFill>
                    </a:lnB>
                    <a:solidFill>
                      <a:srgbClr val="FFFFFF"/>
                    </a:solidFill>
                  </a:tcPr>
                </a:tc>
                <a:tc>
                  <a:txBody>
                    <a:bodyPr/>
                    <a:lstStyle/>
                    <a:p>
                      <a:pPr algn="ctr">
                        <a:lnSpc>
                          <a:spcPct val="100000"/>
                        </a:lnSpc>
                        <a:buNone/>
                      </a:pPr>
                      <a:r>
                        <a:rPr lang="en-US" sz="2400" b="1" strike="noStrike" spc="-1">
                          <a:solidFill>
                            <a:srgbClr val="000000"/>
                          </a:solidFill>
                          <a:latin typeface="Arial"/>
                        </a:rPr>
                        <a:t>x</a:t>
                      </a:r>
                      <a:endParaRPr lang="en-US" sz="2400" b="0" strike="noStrike" spc="-1">
                        <a:latin typeface="Arial"/>
                      </a:endParaRPr>
                    </a:p>
                  </a:txBody>
                  <a:tcPr>
                    <a:lnL>
                      <a:noFill/>
                    </a:lnL>
                    <a:lnR w="12240">
                      <a:solidFill>
                        <a:srgbClr val="000000"/>
                      </a:solidFill>
                    </a:lnR>
                    <a:lnT w="12240">
                      <a:solidFill>
                        <a:srgbClr val="000000"/>
                      </a:solidFill>
                    </a:lnT>
                    <a:lnB w="12240">
                      <a:solidFill>
                        <a:srgbClr val="000000"/>
                      </a:solidFill>
                    </a:lnB>
                    <a:solidFill>
                      <a:srgbClr val="FFFFFF"/>
                    </a:solidFill>
                  </a:tcPr>
                </a:tc>
                <a:extLst>
                  <a:ext uri="{0D108BD9-81ED-4DB2-BD59-A6C34878D82A}">
                    <a16:rowId xmlns:a16="http://schemas.microsoft.com/office/drawing/2014/main" val="10006"/>
                  </a:ext>
                </a:extLst>
              </a:tr>
              <a:tr h="477720">
                <a:tc>
                  <a:txBody>
                    <a:bodyPr/>
                    <a:lstStyle/>
                    <a:p>
                      <a:pPr>
                        <a:lnSpc>
                          <a:spcPct val="100000"/>
                        </a:lnSpc>
                        <a:buNone/>
                      </a:pPr>
                      <a:r>
                        <a:rPr lang="en-US" sz="2400" b="1" strike="noStrike" spc="-1">
                          <a:solidFill>
                            <a:srgbClr val="000000"/>
                          </a:solidFill>
                          <a:latin typeface="Arial"/>
                        </a:rPr>
                        <a:t>Stent Expansion </a:t>
                      </a:r>
                      <a:endParaRPr lang="en-US" sz="2400" b="0" strike="noStrike" spc="-1">
                        <a:latin typeface="Arial"/>
                      </a:endParaRPr>
                    </a:p>
                  </a:txBody>
                  <a:tcPr>
                    <a:lnL w="12240">
                      <a:solidFill>
                        <a:srgbClr val="000000"/>
                      </a:solidFill>
                    </a:lnL>
                    <a:lnR>
                      <a:noFill/>
                    </a:lnR>
                    <a:lnT w="12240">
                      <a:solidFill>
                        <a:srgbClr val="000000"/>
                      </a:solidFill>
                    </a:lnT>
                    <a:lnB w="12240">
                      <a:solidFill>
                        <a:srgbClr val="000000"/>
                      </a:solidFill>
                    </a:lnB>
                    <a:solidFill>
                      <a:srgbClr val="E7E7E7"/>
                    </a:solidFill>
                  </a:tcPr>
                </a:tc>
                <a:tc>
                  <a:txBody>
                    <a:bodyPr/>
                    <a:lstStyle/>
                    <a:p>
                      <a:endParaRPr lang="en-US"/>
                    </a:p>
                  </a:txBody>
                  <a:tcPr>
                    <a:lnL>
                      <a:noFill/>
                    </a:lnL>
                    <a:lnR>
                      <a:noFill/>
                    </a:lnR>
                    <a:lnT w="12240">
                      <a:solidFill>
                        <a:srgbClr val="000000"/>
                      </a:solidFill>
                    </a:lnT>
                    <a:lnB w="12240">
                      <a:solidFill>
                        <a:srgbClr val="000000"/>
                      </a:solidFill>
                    </a:lnB>
                    <a:solidFill>
                      <a:srgbClr val="E7E7E7"/>
                    </a:solidFill>
                  </a:tcPr>
                </a:tc>
                <a:tc>
                  <a:txBody>
                    <a:bodyPr/>
                    <a:lstStyle/>
                    <a:p>
                      <a:pPr algn="ctr">
                        <a:lnSpc>
                          <a:spcPct val="100000"/>
                        </a:lnSpc>
                        <a:buNone/>
                      </a:pPr>
                      <a:r>
                        <a:rPr lang="en-US" sz="2400" b="1" strike="noStrike" spc="-1">
                          <a:solidFill>
                            <a:srgbClr val="000000"/>
                          </a:solidFill>
                          <a:latin typeface="Arial"/>
                        </a:rPr>
                        <a:t>x</a:t>
                      </a:r>
                      <a:endParaRPr lang="en-US" sz="2400" b="0" strike="noStrike" spc="-1">
                        <a:latin typeface="Arial"/>
                      </a:endParaRPr>
                    </a:p>
                  </a:txBody>
                  <a:tcPr>
                    <a:lnL>
                      <a:noFill/>
                    </a:lnL>
                    <a:lnR w="12240">
                      <a:solidFill>
                        <a:srgbClr val="000000"/>
                      </a:solidFill>
                    </a:lnR>
                    <a:lnT w="12240">
                      <a:solidFill>
                        <a:srgbClr val="000000"/>
                      </a:solidFill>
                    </a:lnT>
                    <a:lnB w="12240">
                      <a:solidFill>
                        <a:srgbClr val="000000"/>
                      </a:solidFill>
                    </a:lnB>
                    <a:solidFill>
                      <a:srgbClr val="E7E7E7"/>
                    </a:solidFill>
                  </a:tcPr>
                </a:tc>
                <a:extLst>
                  <a:ext uri="{0D108BD9-81ED-4DB2-BD59-A6C34878D82A}">
                    <a16:rowId xmlns:a16="http://schemas.microsoft.com/office/drawing/2014/main" val="10007"/>
                  </a:ext>
                </a:extLst>
              </a:tr>
              <a:tr h="477720">
                <a:tc>
                  <a:txBody>
                    <a:bodyPr/>
                    <a:lstStyle/>
                    <a:p>
                      <a:pPr>
                        <a:lnSpc>
                          <a:spcPct val="100000"/>
                        </a:lnSpc>
                        <a:buNone/>
                      </a:pPr>
                      <a:r>
                        <a:rPr lang="en-US" sz="2400" b="1" strike="noStrike" spc="-1">
                          <a:solidFill>
                            <a:srgbClr val="000000"/>
                          </a:solidFill>
                          <a:latin typeface="Arial"/>
                        </a:rPr>
                        <a:t>Stent Apposition</a:t>
                      </a:r>
                      <a:endParaRPr lang="en-US" sz="2400" b="0" strike="noStrike" spc="-1">
                        <a:latin typeface="Arial"/>
                      </a:endParaRPr>
                    </a:p>
                  </a:txBody>
                  <a:tcPr>
                    <a:lnL w="12240">
                      <a:solidFill>
                        <a:srgbClr val="000000"/>
                      </a:solidFill>
                    </a:lnL>
                    <a:lnR>
                      <a:noFill/>
                    </a:lnR>
                    <a:lnT w="12240">
                      <a:solidFill>
                        <a:srgbClr val="000000"/>
                      </a:solidFill>
                    </a:lnT>
                    <a:lnB w="12240">
                      <a:solidFill>
                        <a:srgbClr val="000000"/>
                      </a:solidFill>
                    </a:lnB>
                    <a:solidFill>
                      <a:srgbClr val="FFFFFF"/>
                    </a:solidFill>
                  </a:tcPr>
                </a:tc>
                <a:tc>
                  <a:txBody>
                    <a:bodyPr/>
                    <a:lstStyle/>
                    <a:p>
                      <a:endParaRPr lang="en-US"/>
                    </a:p>
                  </a:txBody>
                  <a:tcPr>
                    <a:lnL>
                      <a:noFill/>
                    </a:lnL>
                    <a:lnR>
                      <a:noFill/>
                    </a:lnR>
                    <a:lnT w="12240">
                      <a:solidFill>
                        <a:srgbClr val="000000"/>
                      </a:solidFill>
                    </a:lnT>
                    <a:lnB w="12240">
                      <a:solidFill>
                        <a:srgbClr val="000000"/>
                      </a:solidFill>
                    </a:lnB>
                    <a:solidFill>
                      <a:srgbClr val="FFFFFF"/>
                    </a:solidFill>
                  </a:tcPr>
                </a:tc>
                <a:tc>
                  <a:txBody>
                    <a:bodyPr/>
                    <a:lstStyle/>
                    <a:p>
                      <a:pPr algn="ctr">
                        <a:lnSpc>
                          <a:spcPct val="100000"/>
                        </a:lnSpc>
                        <a:buNone/>
                      </a:pPr>
                      <a:r>
                        <a:rPr lang="en-US" sz="2400" b="1" strike="noStrike" spc="-1">
                          <a:solidFill>
                            <a:srgbClr val="000000"/>
                          </a:solidFill>
                          <a:latin typeface="Arial"/>
                        </a:rPr>
                        <a:t>x</a:t>
                      </a:r>
                      <a:endParaRPr lang="en-US" sz="2400" b="0" strike="noStrike" spc="-1">
                        <a:latin typeface="Arial"/>
                      </a:endParaRPr>
                    </a:p>
                  </a:txBody>
                  <a:tcPr>
                    <a:lnL>
                      <a:noFill/>
                    </a:lnL>
                    <a:lnR w="12240">
                      <a:solidFill>
                        <a:srgbClr val="000000"/>
                      </a:solidFill>
                    </a:lnR>
                    <a:lnT w="12240">
                      <a:solidFill>
                        <a:srgbClr val="000000"/>
                      </a:solidFill>
                    </a:lnT>
                    <a:lnB w="12240">
                      <a:solidFill>
                        <a:srgbClr val="000000"/>
                      </a:solidFill>
                    </a:lnB>
                    <a:solidFill>
                      <a:srgbClr val="FFFFFF"/>
                    </a:solidFill>
                  </a:tcPr>
                </a:tc>
                <a:extLst>
                  <a:ext uri="{0D108BD9-81ED-4DB2-BD59-A6C34878D82A}">
                    <a16:rowId xmlns:a16="http://schemas.microsoft.com/office/drawing/2014/main" val="10008"/>
                  </a:ext>
                </a:extLst>
              </a:tr>
              <a:tr h="477720">
                <a:tc>
                  <a:txBody>
                    <a:bodyPr/>
                    <a:lstStyle/>
                    <a:p>
                      <a:pPr>
                        <a:lnSpc>
                          <a:spcPct val="100000"/>
                        </a:lnSpc>
                        <a:buNone/>
                      </a:pPr>
                      <a:r>
                        <a:rPr lang="en-US" sz="2400" b="1" strike="noStrike" spc="-1">
                          <a:solidFill>
                            <a:srgbClr val="000000"/>
                          </a:solidFill>
                          <a:latin typeface="Arial"/>
                        </a:rPr>
                        <a:t>Lesion Length</a:t>
                      </a:r>
                      <a:endParaRPr lang="en-US" sz="2400" b="0" strike="noStrike" spc="-1">
                        <a:latin typeface="Arial"/>
                      </a:endParaRPr>
                    </a:p>
                  </a:txBody>
                  <a:tcPr>
                    <a:lnL w="12240">
                      <a:solidFill>
                        <a:srgbClr val="000000"/>
                      </a:solidFill>
                    </a:lnL>
                    <a:lnR>
                      <a:noFill/>
                    </a:lnR>
                    <a:lnT w="12240">
                      <a:solidFill>
                        <a:srgbClr val="000000"/>
                      </a:solidFill>
                    </a:lnT>
                    <a:lnB w="12240">
                      <a:solidFill>
                        <a:srgbClr val="000000"/>
                      </a:solidFill>
                    </a:lnB>
                    <a:solidFill>
                      <a:srgbClr val="E7E7E7"/>
                    </a:solidFill>
                  </a:tcPr>
                </a:tc>
                <a:tc>
                  <a:txBody>
                    <a:bodyPr/>
                    <a:lstStyle/>
                    <a:p>
                      <a:endParaRPr lang="en-US"/>
                    </a:p>
                  </a:txBody>
                  <a:tcPr>
                    <a:lnL>
                      <a:noFill/>
                    </a:lnL>
                    <a:lnR>
                      <a:noFill/>
                    </a:lnR>
                    <a:lnT w="12240">
                      <a:solidFill>
                        <a:srgbClr val="000000"/>
                      </a:solidFill>
                    </a:lnT>
                    <a:lnB w="12240">
                      <a:solidFill>
                        <a:srgbClr val="000000"/>
                      </a:solidFill>
                    </a:lnB>
                    <a:solidFill>
                      <a:srgbClr val="E7E7E7"/>
                    </a:solidFill>
                  </a:tcPr>
                </a:tc>
                <a:tc>
                  <a:txBody>
                    <a:bodyPr/>
                    <a:lstStyle/>
                    <a:p>
                      <a:pPr algn="ctr">
                        <a:lnSpc>
                          <a:spcPct val="100000"/>
                        </a:lnSpc>
                        <a:buNone/>
                      </a:pPr>
                      <a:r>
                        <a:rPr lang="en-US" sz="2400" b="1" strike="noStrike" spc="-1">
                          <a:solidFill>
                            <a:srgbClr val="000000"/>
                          </a:solidFill>
                          <a:latin typeface="Arial"/>
                        </a:rPr>
                        <a:t>x</a:t>
                      </a:r>
                      <a:endParaRPr lang="en-US" sz="2400" b="0" strike="noStrike" spc="-1">
                        <a:latin typeface="Arial"/>
                      </a:endParaRPr>
                    </a:p>
                  </a:txBody>
                  <a:tcPr>
                    <a:lnL>
                      <a:noFill/>
                    </a:lnL>
                    <a:lnR w="12240">
                      <a:solidFill>
                        <a:srgbClr val="000000"/>
                      </a:solidFill>
                    </a:lnR>
                    <a:lnT w="12240">
                      <a:solidFill>
                        <a:srgbClr val="000000"/>
                      </a:solidFill>
                    </a:lnT>
                    <a:lnB w="12240">
                      <a:solidFill>
                        <a:srgbClr val="000000"/>
                      </a:solidFill>
                    </a:lnB>
                    <a:solidFill>
                      <a:srgbClr val="E7E7E7"/>
                    </a:solidFill>
                  </a:tcPr>
                </a:tc>
                <a:extLst>
                  <a:ext uri="{0D108BD9-81ED-4DB2-BD59-A6C34878D82A}">
                    <a16:rowId xmlns:a16="http://schemas.microsoft.com/office/drawing/2014/main" val="10009"/>
                  </a:ext>
                </a:extLst>
              </a:tr>
              <a:tr h="477720">
                <a:tc>
                  <a:txBody>
                    <a:bodyPr/>
                    <a:lstStyle/>
                    <a:p>
                      <a:pPr>
                        <a:lnSpc>
                          <a:spcPct val="100000"/>
                        </a:lnSpc>
                        <a:buNone/>
                      </a:pPr>
                      <a:r>
                        <a:rPr lang="en-US" sz="2400" b="1" strike="noStrike" spc="-1">
                          <a:solidFill>
                            <a:srgbClr val="000000"/>
                          </a:solidFill>
                          <a:latin typeface="Arial"/>
                        </a:rPr>
                        <a:t>Stent Placement</a:t>
                      </a:r>
                      <a:endParaRPr lang="en-US" sz="2400" b="0" strike="noStrike" spc="-1">
                        <a:latin typeface="Arial"/>
                      </a:endParaRPr>
                    </a:p>
                  </a:txBody>
                  <a:tcPr>
                    <a:lnL w="12240">
                      <a:solidFill>
                        <a:srgbClr val="000000"/>
                      </a:solidFill>
                    </a:lnL>
                    <a:lnR>
                      <a:noFill/>
                    </a:lnR>
                    <a:lnT w="12240">
                      <a:solidFill>
                        <a:srgbClr val="000000"/>
                      </a:solidFill>
                    </a:lnT>
                    <a:lnB w="12240">
                      <a:solidFill>
                        <a:srgbClr val="000000"/>
                      </a:solidFill>
                    </a:lnB>
                    <a:solidFill>
                      <a:srgbClr val="FFFFFF"/>
                    </a:solidFill>
                  </a:tcPr>
                </a:tc>
                <a:tc>
                  <a:txBody>
                    <a:bodyPr/>
                    <a:lstStyle/>
                    <a:p>
                      <a:endParaRPr lang="en-US"/>
                    </a:p>
                  </a:txBody>
                  <a:tcPr>
                    <a:lnL>
                      <a:noFill/>
                    </a:lnL>
                    <a:lnR>
                      <a:noFill/>
                    </a:lnR>
                    <a:lnT w="12240">
                      <a:solidFill>
                        <a:srgbClr val="000000"/>
                      </a:solidFill>
                    </a:lnT>
                    <a:lnB w="12240">
                      <a:solidFill>
                        <a:srgbClr val="000000"/>
                      </a:solidFill>
                    </a:lnB>
                    <a:solidFill>
                      <a:srgbClr val="FFFFFF"/>
                    </a:solidFill>
                  </a:tcPr>
                </a:tc>
                <a:tc>
                  <a:txBody>
                    <a:bodyPr/>
                    <a:lstStyle/>
                    <a:p>
                      <a:pPr algn="ctr">
                        <a:lnSpc>
                          <a:spcPct val="100000"/>
                        </a:lnSpc>
                        <a:buNone/>
                      </a:pPr>
                      <a:r>
                        <a:rPr lang="en-US" sz="2400" b="1" strike="noStrike" spc="-1">
                          <a:solidFill>
                            <a:srgbClr val="000000"/>
                          </a:solidFill>
                          <a:latin typeface="Arial"/>
                        </a:rPr>
                        <a:t>x</a:t>
                      </a:r>
                      <a:endParaRPr lang="en-US" sz="2400" b="0" strike="noStrike" spc="-1">
                        <a:latin typeface="Arial"/>
                      </a:endParaRPr>
                    </a:p>
                  </a:txBody>
                  <a:tcPr>
                    <a:lnL>
                      <a:noFill/>
                    </a:lnL>
                    <a:lnR w="12240">
                      <a:solidFill>
                        <a:srgbClr val="000000"/>
                      </a:solidFill>
                    </a:lnR>
                    <a:lnT w="12240">
                      <a:solidFill>
                        <a:srgbClr val="000000"/>
                      </a:solidFill>
                    </a:lnT>
                    <a:lnB w="12240">
                      <a:solidFill>
                        <a:srgbClr val="000000"/>
                      </a:solidFill>
                    </a:lnB>
                    <a:solidFill>
                      <a:srgbClr val="FFFFFF"/>
                    </a:solidFill>
                  </a:tcPr>
                </a:tc>
                <a:extLst>
                  <a:ext uri="{0D108BD9-81ED-4DB2-BD59-A6C34878D82A}">
                    <a16:rowId xmlns:a16="http://schemas.microsoft.com/office/drawing/2014/main" val="10010"/>
                  </a:ext>
                </a:extLst>
              </a:tr>
              <a:tr h="478080">
                <a:tc>
                  <a:txBody>
                    <a:bodyPr/>
                    <a:lstStyle/>
                    <a:p>
                      <a:pPr>
                        <a:lnSpc>
                          <a:spcPct val="100000"/>
                        </a:lnSpc>
                        <a:buNone/>
                      </a:pPr>
                      <a:r>
                        <a:rPr lang="en-US" sz="2400" b="1" strike="noStrike" spc="-1">
                          <a:solidFill>
                            <a:srgbClr val="000000"/>
                          </a:solidFill>
                          <a:latin typeface="Arial"/>
                        </a:rPr>
                        <a:t>Dissections</a:t>
                      </a:r>
                      <a:endParaRPr lang="en-US" sz="2400" b="0" strike="noStrike" spc="-1">
                        <a:latin typeface="Arial"/>
                      </a:endParaRPr>
                    </a:p>
                  </a:txBody>
                  <a:tcPr>
                    <a:lnL w="12240">
                      <a:solidFill>
                        <a:srgbClr val="000000"/>
                      </a:solidFill>
                    </a:lnL>
                    <a:lnR>
                      <a:noFill/>
                    </a:lnR>
                    <a:lnT w="12240">
                      <a:solidFill>
                        <a:srgbClr val="000000"/>
                      </a:solidFill>
                    </a:lnT>
                    <a:lnB w="12240">
                      <a:solidFill>
                        <a:srgbClr val="000000"/>
                      </a:solidFill>
                    </a:lnB>
                    <a:solidFill>
                      <a:srgbClr val="E7E7E7"/>
                    </a:solidFill>
                  </a:tcPr>
                </a:tc>
                <a:tc>
                  <a:txBody>
                    <a:bodyPr/>
                    <a:lstStyle/>
                    <a:p>
                      <a:endParaRPr lang="en-US"/>
                    </a:p>
                  </a:txBody>
                  <a:tcPr>
                    <a:lnL>
                      <a:noFill/>
                    </a:lnL>
                    <a:lnR>
                      <a:noFill/>
                    </a:lnR>
                    <a:lnT w="12240">
                      <a:solidFill>
                        <a:srgbClr val="000000"/>
                      </a:solidFill>
                    </a:lnT>
                    <a:lnB w="12240">
                      <a:solidFill>
                        <a:srgbClr val="000000"/>
                      </a:solidFill>
                    </a:lnB>
                    <a:solidFill>
                      <a:srgbClr val="E7E7E7"/>
                    </a:solidFill>
                  </a:tcPr>
                </a:tc>
                <a:tc>
                  <a:txBody>
                    <a:bodyPr/>
                    <a:lstStyle/>
                    <a:p>
                      <a:pPr algn="ctr">
                        <a:lnSpc>
                          <a:spcPct val="100000"/>
                        </a:lnSpc>
                        <a:buNone/>
                      </a:pPr>
                      <a:r>
                        <a:rPr lang="en-US" sz="2400" b="1" strike="noStrike" spc="-1">
                          <a:solidFill>
                            <a:srgbClr val="000000"/>
                          </a:solidFill>
                          <a:latin typeface="Arial"/>
                        </a:rPr>
                        <a:t>x</a:t>
                      </a:r>
                      <a:endParaRPr lang="en-US" sz="2400" b="0" strike="noStrike" spc="-1">
                        <a:latin typeface="Arial"/>
                      </a:endParaRPr>
                    </a:p>
                  </a:txBody>
                  <a:tcPr>
                    <a:lnL>
                      <a:noFill/>
                    </a:lnL>
                    <a:lnR w="12240">
                      <a:solidFill>
                        <a:srgbClr val="000000"/>
                      </a:solidFill>
                    </a:lnR>
                    <a:lnT w="12240">
                      <a:solidFill>
                        <a:srgbClr val="000000"/>
                      </a:solidFill>
                    </a:lnT>
                    <a:lnB w="12240">
                      <a:solidFill>
                        <a:srgbClr val="000000"/>
                      </a:solidFill>
                    </a:lnB>
                    <a:solidFill>
                      <a:srgbClr val="E7E7E7"/>
                    </a:solidFill>
                  </a:tcPr>
                </a:tc>
                <a:extLst>
                  <a:ext uri="{0D108BD9-81ED-4DB2-BD59-A6C34878D82A}">
                    <a16:rowId xmlns:a16="http://schemas.microsoft.com/office/drawing/2014/main" val="10011"/>
                  </a:ext>
                </a:extLst>
              </a:tr>
            </a:tbl>
          </a:graphicData>
        </a:graphic>
      </p:graphicFrame>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 name="PlaceHolder 1"/>
          <p:cNvSpPr>
            <a:spLocks noGrp="1"/>
          </p:cNvSpPr>
          <p:nvPr>
            <p:ph type="title"/>
          </p:nvPr>
        </p:nvSpPr>
        <p:spPr>
          <a:xfrm>
            <a:off x="2423640" y="260640"/>
            <a:ext cx="7632360" cy="1124280"/>
          </a:xfrm>
          <a:prstGeom prst="rect">
            <a:avLst/>
          </a:prstGeom>
          <a:noFill/>
          <a:ln w="12600">
            <a:solidFill>
              <a:srgbClr val="FFFFFF"/>
            </a:solidFill>
            <a:miter/>
          </a:ln>
        </p:spPr>
        <p:txBody>
          <a:bodyPr lIns="90360" tIns="44280" rIns="90360" bIns="44280" numCol="1" spcCol="0" anchor="ctr">
            <a:noAutofit/>
          </a:bodyPr>
          <a:lstStyle/>
          <a:p>
            <a:pPr algn="ctr">
              <a:spcBef>
                <a:spcPts val="1080"/>
              </a:spcBef>
              <a:spcAft>
                <a:spcPts val="1080"/>
              </a:spcAft>
            </a:pPr>
            <a:r>
              <a:rPr lang="en-US" sz="3600" b="1" spc="-1" dirty="0">
                <a:latin typeface="Arial"/>
              </a:rPr>
              <a:t>Assessment of Angiographically</a:t>
            </a:r>
            <a:br>
              <a:rPr sz="3600" dirty="0"/>
            </a:br>
            <a:r>
              <a:rPr lang="en-US" sz="3600" b="1" spc="-1" dirty="0">
                <a:latin typeface="Arial"/>
              </a:rPr>
              <a:t>Indeterminate Lesions</a:t>
            </a:r>
            <a:endParaRPr lang="en-US" sz="3600" spc="-1" dirty="0">
              <a:latin typeface="Arial"/>
            </a:endParaRPr>
          </a:p>
        </p:txBody>
      </p:sp>
      <p:sp>
        <p:nvSpPr>
          <p:cNvPr id="231" name="PlaceHolder 2"/>
          <p:cNvSpPr>
            <a:spLocks noGrp="1"/>
          </p:cNvSpPr>
          <p:nvPr>
            <p:ph/>
          </p:nvPr>
        </p:nvSpPr>
        <p:spPr>
          <a:xfrm>
            <a:off x="838200" y="1200150"/>
            <a:ext cx="10267950" cy="5657850"/>
          </a:xfrm>
          <a:prstGeom prst="rect">
            <a:avLst/>
          </a:prstGeom>
          <a:noFill/>
          <a:ln w="12600">
            <a:solidFill>
              <a:srgbClr val="FFFFFF"/>
            </a:solidFill>
            <a:miter/>
          </a:ln>
        </p:spPr>
        <p:txBody>
          <a:bodyPr lIns="90360" tIns="44280" rIns="90360" bIns="44280" numCol="1" spcCol="0" anchor="t">
            <a:noAutofit/>
          </a:bodyPr>
          <a:lstStyle/>
          <a:p>
            <a:pPr>
              <a:lnSpc>
                <a:spcPct val="100000"/>
              </a:lnSpc>
              <a:spcBef>
                <a:spcPts val="1199"/>
              </a:spcBef>
              <a:spcAft>
                <a:spcPts val="479"/>
              </a:spcAft>
              <a:buFont typeface="Wingdings" panose="05000000000000000000" pitchFamily="2" charset="2"/>
              <a:buChar char="v"/>
              <a:tabLst>
                <a:tab pos="4624560" algn="l"/>
              </a:tabLst>
            </a:pPr>
            <a:r>
              <a:rPr lang="en-US" sz="2400" b="1" spc="-1" dirty="0">
                <a:latin typeface="Calibri"/>
              </a:rPr>
              <a:t>What is an angiographically indeterminate lesion?</a:t>
            </a:r>
            <a:endParaRPr lang="en-US" sz="2400" b="1" spc="-1" dirty="0">
              <a:latin typeface="Arial"/>
            </a:endParaRPr>
          </a:p>
          <a:p>
            <a:pPr>
              <a:lnSpc>
                <a:spcPct val="100000"/>
              </a:lnSpc>
              <a:spcBef>
                <a:spcPts val="1199"/>
              </a:spcBef>
              <a:spcAft>
                <a:spcPts val="479"/>
              </a:spcAft>
              <a:buFont typeface="Wingdings" panose="05000000000000000000" pitchFamily="2" charset="2"/>
              <a:buChar char="v"/>
              <a:tabLst>
                <a:tab pos="4624560" algn="l"/>
              </a:tabLst>
            </a:pPr>
            <a:endParaRPr lang="en-US" sz="2400" b="1" spc="-1" dirty="0">
              <a:latin typeface="Arial"/>
            </a:endParaRPr>
          </a:p>
          <a:p>
            <a:pPr marL="684180" lvl="1" indent="-342900">
              <a:lnSpc>
                <a:spcPct val="100000"/>
              </a:lnSpc>
              <a:spcBef>
                <a:spcPts val="269"/>
              </a:spcBef>
              <a:spcAft>
                <a:spcPts val="541"/>
              </a:spcAft>
              <a:buSzPct val="60000"/>
              <a:buFont typeface="Wingdings" panose="05000000000000000000" pitchFamily="2" charset="2"/>
              <a:buChar char="v"/>
              <a:tabLst>
                <a:tab pos="4624560" algn="l"/>
              </a:tabLst>
            </a:pPr>
            <a:r>
              <a:rPr lang="en-US" b="1" spc="-1" dirty="0">
                <a:latin typeface="Calibri"/>
              </a:rPr>
              <a:t>Angiographically indeterminate lesions occur when there are overlapping branches, bifurcations, contrast streaming, or </a:t>
            </a:r>
            <a:r>
              <a:rPr lang="en-US" b="1" spc="-1" dirty="0" err="1">
                <a:latin typeface="Calibri"/>
              </a:rPr>
              <a:t>ostiallesions</a:t>
            </a:r>
            <a:r>
              <a:rPr lang="en-US" b="1" spc="-1" dirty="0">
                <a:latin typeface="Calibri"/>
              </a:rPr>
              <a:t>. Example: left main disease</a:t>
            </a:r>
            <a:endParaRPr lang="en-US" spc="-1" dirty="0">
              <a:latin typeface="Arial"/>
            </a:endParaRPr>
          </a:p>
          <a:p>
            <a:pPr>
              <a:buFont typeface="Wingdings" panose="05000000000000000000" pitchFamily="2" charset="2"/>
              <a:buChar char="v"/>
            </a:pPr>
            <a:endParaRPr lang="en-US" sz="2400" b="1" spc="-1" dirty="0">
              <a:latin typeface="Arial"/>
            </a:endParaRPr>
          </a:p>
          <a:p>
            <a:pPr marL="684180" lvl="1" indent="-342900">
              <a:lnSpc>
                <a:spcPct val="100000"/>
              </a:lnSpc>
              <a:spcBef>
                <a:spcPts val="269"/>
              </a:spcBef>
              <a:spcAft>
                <a:spcPts val="541"/>
              </a:spcAft>
              <a:buSzPct val="60000"/>
              <a:buFont typeface="Wingdings" panose="05000000000000000000" pitchFamily="2" charset="2"/>
              <a:buChar char="v"/>
              <a:tabLst>
                <a:tab pos="4624560" algn="l"/>
              </a:tabLst>
            </a:pPr>
            <a:r>
              <a:rPr lang="en-US" b="1" spc="-1" dirty="0">
                <a:latin typeface="Calibri"/>
              </a:rPr>
              <a:t>Or, any ambiguous angiographic lesion, tortuous vessels, sites with focal spasm, sites with plaque rupture, filling defects, or angiographically hazy lesions</a:t>
            </a:r>
            <a:endParaRPr lang="en-US" spc="-1" dirty="0">
              <a:latin typeface="Arial"/>
            </a:endParaRPr>
          </a:p>
          <a:p>
            <a:pPr>
              <a:buFont typeface="Wingdings" panose="05000000000000000000" pitchFamily="2" charset="2"/>
              <a:buChar char="v"/>
            </a:pPr>
            <a:endParaRPr lang="en-US" sz="2400" b="1" spc="-1" dirty="0">
              <a:latin typeface="Arial"/>
            </a:endParaRPr>
          </a:p>
          <a:p>
            <a:pPr marL="684180" lvl="1" indent="-342900">
              <a:lnSpc>
                <a:spcPct val="100000"/>
              </a:lnSpc>
              <a:spcBef>
                <a:spcPts val="269"/>
              </a:spcBef>
              <a:spcAft>
                <a:spcPts val="541"/>
              </a:spcAft>
              <a:buSzPct val="60000"/>
              <a:buFont typeface="Wingdings" panose="05000000000000000000" pitchFamily="2" charset="2"/>
              <a:buChar char="v"/>
              <a:tabLst>
                <a:tab pos="4624560" algn="l"/>
              </a:tabLst>
            </a:pPr>
            <a:r>
              <a:rPr lang="en-US" b="1" spc="-1" dirty="0">
                <a:latin typeface="Calibri"/>
              </a:rPr>
              <a:t>Or, anytime the angiographic presentation does not match up with the clinical presentation</a:t>
            </a:r>
            <a:endParaRPr lang="en-US" spc="-1" dirty="0">
              <a:latin typeface="Arial"/>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 name="PlaceHolder 1"/>
          <p:cNvSpPr>
            <a:spLocks noGrp="1"/>
          </p:cNvSpPr>
          <p:nvPr>
            <p:ph type="title"/>
          </p:nvPr>
        </p:nvSpPr>
        <p:spPr>
          <a:xfrm>
            <a:off x="2279640" y="188640"/>
            <a:ext cx="7632360" cy="1142640"/>
          </a:xfrm>
          <a:prstGeom prst="rect">
            <a:avLst/>
          </a:prstGeom>
          <a:noFill/>
          <a:ln w="12600">
            <a:solidFill>
              <a:srgbClr val="FFFFFF"/>
            </a:solidFill>
            <a:miter/>
          </a:ln>
        </p:spPr>
        <p:txBody>
          <a:bodyPr lIns="90360" tIns="44280" rIns="90360" bIns="44280" numCol="1" spcCol="0" anchor="ctr">
            <a:noAutofit/>
          </a:bodyPr>
          <a:lstStyle/>
          <a:p>
            <a:pPr algn="ctr">
              <a:spcBef>
                <a:spcPts val="961"/>
              </a:spcBef>
              <a:spcAft>
                <a:spcPts val="961"/>
              </a:spcAft>
            </a:pPr>
            <a:r>
              <a:rPr lang="en-US" sz="3200" b="1" spc="-1" dirty="0">
                <a:latin typeface="Arial"/>
              </a:rPr>
              <a:t>Assessment of Angiographically</a:t>
            </a:r>
            <a:br>
              <a:rPr sz="3200" dirty="0"/>
            </a:br>
            <a:r>
              <a:rPr lang="en-US" sz="3200" b="1" spc="-1" dirty="0">
                <a:latin typeface="Arial"/>
              </a:rPr>
              <a:t>Indeterminate Lesions</a:t>
            </a:r>
            <a:endParaRPr lang="en-US" sz="3200" spc="-1" dirty="0">
              <a:latin typeface="Arial"/>
            </a:endParaRPr>
          </a:p>
        </p:txBody>
      </p:sp>
      <p:sp>
        <p:nvSpPr>
          <p:cNvPr id="233" name="PlaceHolder 2"/>
          <p:cNvSpPr>
            <a:spLocks noGrp="1"/>
          </p:cNvSpPr>
          <p:nvPr>
            <p:ph/>
          </p:nvPr>
        </p:nvSpPr>
        <p:spPr>
          <a:xfrm>
            <a:off x="171450" y="1331280"/>
            <a:ext cx="10553700" cy="5265000"/>
          </a:xfrm>
          <a:prstGeom prst="rect">
            <a:avLst/>
          </a:prstGeom>
          <a:noFill/>
          <a:ln w="12600">
            <a:solidFill>
              <a:srgbClr val="FFFFFF"/>
            </a:solidFill>
            <a:miter/>
          </a:ln>
        </p:spPr>
        <p:txBody>
          <a:bodyPr lIns="90360" tIns="44280" rIns="90360" bIns="44280" numCol="1" spcCol="0" anchor="t">
            <a:normAutofit fontScale="95500"/>
          </a:bodyPr>
          <a:lstStyle/>
          <a:p>
            <a:pPr marL="227160" indent="-227160">
              <a:lnSpc>
                <a:spcPct val="100000"/>
              </a:lnSpc>
              <a:spcBef>
                <a:spcPts val="1400"/>
              </a:spcBef>
              <a:spcAft>
                <a:spcPts val="561"/>
              </a:spcAft>
              <a:buClr>
                <a:srgbClr val="FFFFFF"/>
              </a:buClr>
              <a:buFont typeface="Wingdings" charset="2"/>
              <a:buChar char=""/>
              <a:tabLst>
                <a:tab pos="4624560" algn="l"/>
              </a:tabLst>
            </a:pPr>
            <a:r>
              <a:rPr lang="en-US" b="1" spc="-1" dirty="0">
                <a:latin typeface="Calibri"/>
              </a:rPr>
              <a:t>Angiographic challenges of the left main:</a:t>
            </a:r>
            <a:endParaRPr lang="en-US" b="1" spc="-1" dirty="0">
              <a:latin typeface="Arial"/>
            </a:endParaRPr>
          </a:p>
          <a:p>
            <a:pPr marL="506520" lvl="1" indent="-165240">
              <a:lnSpc>
                <a:spcPct val="100000"/>
              </a:lnSpc>
              <a:spcBef>
                <a:spcPts val="360"/>
              </a:spcBef>
              <a:spcAft>
                <a:spcPts val="720"/>
              </a:spcAft>
              <a:buClr>
                <a:srgbClr val="FFFFFF"/>
              </a:buClr>
              <a:buSzPct val="60000"/>
              <a:buFont typeface="Wingdings" charset="2"/>
              <a:buChar char=""/>
              <a:tabLst>
                <a:tab pos="4624560" algn="l"/>
              </a:tabLst>
            </a:pPr>
            <a:r>
              <a:rPr lang="en-US" b="1" spc="-1" dirty="0">
                <a:latin typeface="Calibri"/>
              </a:rPr>
              <a:t>Aortic cusp opacification or streaming of contrast obscures the ostium</a:t>
            </a:r>
            <a:endParaRPr lang="en-US" spc="-1" dirty="0">
              <a:latin typeface="Arial"/>
            </a:endParaRPr>
          </a:p>
          <a:p>
            <a:endParaRPr lang="en-US" sz="2400" b="1" spc="-1" dirty="0">
              <a:latin typeface="Arial"/>
            </a:endParaRPr>
          </a:p>
          <a:p>
            <a:pPr marL="506520" lvl="1" indent="-165240">
              <a:lnSpc>
                <a:spcPct val="100000"/>
              </a:lnSpc>
              <a:spcBef>
                <a:spcPts val="360"/>
              </a:spcBef>
              <a:spcAft>
                <a:spcPts val="720"/>
              </a:spcAft>
              <a:buClr>
                <a:srgbClr val="FFFFFF"/>
              </a:buClr>
              <a:buSzPct val="60000"/>
              <a:buFont typeface="Wingdings" charset="2"/>
              <a:buChar char=""/>
              <a:tabLst>
                <a:tab pos="4624560" algn="l"/>
              </a:tabLst>
            </a:pPr>
            <a:r>
              <a:rPr lang="en-US" b="1" spc="-1" dirty="0">
                <a:latin typeface="Calibri"/>
              </a:rPr>
              <a:t>Short length of the vessel leaves little normal vessel for comparison</a:t>
            </a:r>
            <a:endParaRPr lang="en-US" spc="-1" dirty="0">
              <a:latin typeface="Arial"/>
            </a:endParaRPr>
          </a:p>
          <a:p>
            <a:endParaRPr lang="en-US" sz="2400" b="1" spc="-1" dirty="0">
              <a:latin typeface="Arial"/>
            </a:endParaRPr>
          </a:p>
          <a:p>
            <a:pPr marL="506520" lvl="1" indent="-165240">
              <a:lnSpc>
                <a:spcPct val="100000"/>
              </a:lnSpc>
              <a:spcBef>
                <a:spcPts val="360"/>
              </a:spcBef>
              <a:spcAft>
                <a:spcPts val="720"/>
              </a:spcAft>
              <a:buClr>
                <a:srgbClr val="FFFFFF"/>
              </a:buClr>
              <a:buSzPct val="60000"/>
              <a:buFont typeface="Wingdings" charset="2"/>
              <a:buChar char=""/>
              <a:tabLst>
                <a:tab pos="4624560" algn="l"/>
              </a:tabLst>
            </a:pPr>
            <a:r>
              <a:rPr lang="en-US" b="1" spc="-1" dirty="0">
                <a:latin typeface="Calibri"/>
              </a:rPr>
              <a:t>Distal left main artery may be concealed by the branching of the left anterior descending and the left circumflex</a:t>
            </a:r>
            <a:endParaRPr lang="en-US" spc="-1" dirty="0">
              <a:latin typeface="Arial"/>
            </a:endParaRPr>
          </a:p>
          <a:p>
            <a:endParaRPr lang="en-US" sz="2400" b="1" spc="-1" dirty="0">
              <a:latin typeface="Arial"/>
            </a:endParaRPr>
          </a:p>
          <a:p>
            <a:pPr marL="506520" lvl="1" indent="-165240">
              <a:lnSpc>
                <a:spcPct val="100000"/>
              </a:lnSpc>
              <a:spcBef>
                <a:spcPts val="360"/>
              </a:spcBef>
              <a:spcAft>
                <a:spcPts val="720"/>
              </a:spcAft>
              <a:buClr>
                <a:srgbClr val="FFFFFF"/>
              </a:buClr>
              <a:buSzPct val="60000"/>
              <a:buFont typeface="Wingdings" charset="2"/>
              <a:buChar char=""/>
              <a:tabLst>
                <a:tab pos="4624560" algn="l"/>
              </a:tabLst>
            </a:pPr>
            <a:r>
              <a:rPr lang="en-US" b="1" spc="-1" dirty="0">
                <a:latin typeface="Calibri"/>
              </a:rPr>
              <a:t>Significant inter-and intra-observer variability in the angiographic assessment of left main</a:t>
            </a:r>
            <a:endParaRPr lang="en-US" spc="-1" dirty="0">
              <a:latin typeface="Arial"/>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 name="PlaceHolder 1"/>
          <p:cNvSpPr>
            <a:spLocks noGrp="1"/>
          </p:cNvSpPr>
          <p:nvPr>
            <p:ph type="title"/>
          </p:nvPr>
        </p:nvSpPr>
        <p:spPr>
          <a:xfrm>
            <a:off x="2476200" y="332640"/>
            <a:ext cx="7575120" cy="1142640"/>
          </a:xfrm>
          <a:prstGeom prst="rect">
            <a:avLst/>
          </a:prstGeom>
          <a:noFill/>
          <a:ln w="12600">
            <a:solidFill>
              <a:srgbClr val="FFFFFF"/>
            </a:solidFill>
            <a:miter/>
          </a:ln>
        </p:spPr>
        <p:txBody>
          <a:bodyPr lIns="90360" tIns="44280" rIns="90360" bIns="44280" numCol="1" spcCol="0" anchor="ctr">
            <a:noAutofit/>
          </a:bodyPr>
          <a:lstStyle/>
          <a:p>
            <a:pPr algn="ctr">
              <a:spcBef>
                <a:spcPts val="961"/>
              </a:spcBef>
              <a:spcAft>
                <a:spcPts val="961"/>
              </a:spcAft>
            </a:pPr>
            <a:r>
              <a:rPr lang="en-US" sz="3200" b="1" spc="-1" dirty="0">
                <a:latin typeface="Arial"/>
              </a:rPr>
              <a:t>Assessment of Angiographically</a:t>
            </a:r>
            <a:br>
              <a:rPr sz="3200" dirty="0"/>
            </a:br>
            <a:r>
              <a:rPr lang="en-US" sz="3200" b="1" spc="-1" dirty="0">
                <a:latin typeface="Arial"/>
              </a:rPr>
              <a:t>Indeterminate Lesions</a:t>
            </a:r>
            <a:endParaRPr lang="en-US" sz="3200" spc="-1" dirty="0">
              <a:latin typeface="Arial"/>
            </a:endParaRPr>
          </a:p>
        </p:txBody>
      </p:sp>
      <p:sp>
        <p:nvSpPr>
          <p:cNvPr id="240" name="PlaceHolder 2"/>
          <p:cNvSpPr>
            <a:spLocks noGrp="1"/>
          </p:cNvSpPr>
          <p:nvPr>
            <p:ph/>
          </p:nvPr>
        </p:nvSpPr>
        <p:spPr>
          <a:xfrm>
            <a:off x="2438400" y="1772640"/>
            <a:ext cx="7545600" cy="4392000"/>
          </a:xfrm>
          <a:prstGeom prst="rect">
            <a:avLst/>
          </a:prstGeom>
          <a:noFill/>
          <a:ln w="12600">
            <a:solidFill>
              <a:srgbClr val="FFFFFF"/>
            </a:solidFill>
            <a:miter/>
          </a:ln>
        </p:spPr>
        <p:txBody>
          <a:bodyPr lIns="90360" tIns="44280" rIns="90360" bIns="44280" numCol="1" spcCol="0" anchor="t">
            <a:normAutofit/>
          </a:bodyPr>
          <a:lstStyle/>
          <a:p>
            <a:pPr marL="227160" indent="-227160">
              <a:lnSpc>
                <a:spcPct val="100000"/>
              </a:lnSpc>
              <a:spcBef>
                <a:spcPts val="1100"/>
              </a:spcBef>
              <a:spcAft>
                <a:spcPts val="439"/>
              </a:spcAft>
              <a:buClr>
                <a:srgbClr val="FFFFFF"/>
              </a:buClr>
              <a:buFont typeface="Wingdings" charset="2"/>
              <a:buChar char=""/>
              <a:tabLst>
                <a:tab pos="4624560" algn="l"/>
              </a:tabLst>
            </a:pPr>
            <a:r>
              <a:rPr lang="en-US" sz="2200" b="1" spc="-1" dirty="0">
                <a:latin typeface="Calibri"/>
              </a:rPr>
              <a:t>IVUS is an accurate method to assess angiographically indeterminate lesions of the LMCA. Deferring </a:t>
            </a:r>
            <a:r>
              <a:rPr lang="en-US" sz="2200" b="1" spc="-1" dirty="0" err="1">
                <a:latin typeface="Calibri"/>
              </a:rPr>
              <a:t>revasculariza-tion</a:t>
            </a:r>
            <a:r>
              <a:rPr lang="en-US" sz="2200" b="1" spc="-1" dirty="0">
                <a:latin typeface="Calibri"/>
              </a:rPr>
              <a:t> for patients with a MLA &gt;7.5 mm</a:t>
            </a:r>
            <a:r>
              <a:rPr lang="en-US" sz="2200" b="1" spc="-1" baseline="30000" dirty="0">
                <a:latin typeface="Calibri"/>
              </a:rPr>
              <a:t>2</a:t>
            </a:r>
            <a:r>
              <a:rPr lang="en-US" sz="2200" b="1" spc="-1" dirty="0">
                <a:latin typeface="Calibri"/>
              </a:rPr>
              <a:t> appears to be safe</a:t>
            </a:r>
            <a:endParaRPr lang="en-US" sz="2200" b="1" spc="-1" dirty="0">
              <a:latin typeface="Arial"/>
            </a:endParaRPr>
          </a:p>
        </p:txBody>
      </p:sp>
      <p:pic>
        <p:nvPicPr>
          <p:cNvPr id="241" name="Picture 3"/>
          <p:cNvPicPr/>
          <p:nvPr/>
        </p:nvPicPr>
        <p:blipFill>
          <a:blip r:embed="rId3"/>
          <a:stretch/>
        </p:blipFill>
        <p:spPr>
          <a:xfrm>
            <a:off x="2504640" y="2997000"/>
            <a:ext cx="7546680" cy="3225600"/>
          </a:xfrm>
          <a:prstGeom prst="rect">
            <a:avLst/>
          </a:prstGeom>
          <a:ln w="0">
            <a:noFill/>
          </a:ln>
        </p:spPr>
      </p:pic>
      <p:sp>
        <p:nvSpPr>
          <p:cNvPr id="242" name="Rectangle 3"/>
          <p:cNvSpPr/>
          <p:nvPr/>
        </p:nvSpPr>
        <p:spPr>
          <a:xfrm>
            <a:off x="5950921" y="6488640"/>
            <a:ext cx="4205103" cy="367878"/>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buNone/>
            </a:pPr>
            <a:r>
              <a:rPr lang="en-US" b="1" spc="-1">
                <a:solidFill>
                  <a:srgbClr val="92D050"/>
                </a:solidFill>
                <a:latin typeface="Calibri"/>
              </a:rPr>
              <a:t>Amir-Ali Fassa,et al. JACC 2005;45:204 –11</a:t>
            </a:r>
            <a:endParaRPr lang="en-US" spc="-1">
              <a:latin typeface="Arial"/>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 name="PlaceHolder 1"/>
          <p:cNvSpPr>
            <a:spLocks noGrp="1"/>
          </p:cNvSpPr>
          <p:nvPr>
            <p:ph type="title"/>
          </p:nvPr>
        </p:nvSpPr>
        <p:spPr>
          <a:xfrm>
            <a:off x="2423640" y="116640"/>
            <a:ext cx="7560360" cy="1142640"/>
          </a:xfrm>
          <a:prstGeom prst="rect">
            <a:avLst/>
          </a:prstGeom>
          <a:noFill/>
          <a:ln w="12600">
            <a:solidFill>
              <a:srgbClr val="FFFFFF"/>
            </a:solidFill>
            <a:miter/>
          </a:ln>
        </p:spPr>
        <p:txBody>
          <a:bodyPr lIns="90360" tIns="44280" rIns="90360" bIns="44280" numCol="1" spcCol="0" anchor="ctr">
            <a:noAutofit/>
          </a:bodyPr>
          <a:lstStyle/>
          <a:p>
            <a:pPr algn="ctr">
              <a:spcBef>
                <a:spcPts val="961"/>
              </a:spcBef>
              <a:spcAft>
                <a:spcPts val="961"/>
              </a:spcAft>
            </a:pPr>
            <a:r>
              <a:rPr lang="en-US" sz="3200" b="1" spc="-1" dirty="0">
                <a:latin typeface="Arial"/>
              </a:rPr>
              <a:t>Assessment of Angiographically</a:t>
            </a:r>
            <a:br>
              <a:rPr sz="3200" dirty="0"/>
            </a:br>
            <a:r>
              <a:rPr lang="en-US" sz="3200" b="1" spc="-1" dirty="0">
                <a:latin typeface="Arial"/>
              </a:rPr>
              <a:t>Indeterminate Lesions</a:t>
            </a:r>
            <a:endParaRPr lang="en-US" sz="3200" spc="-1" dirty="0">
              <a:latin typeface="Arial"/>
            </a:endParaRPr>
          </a:p>
        </p:txBody>
      </p:sp>
      <p:sp>
        <p:nvSpPr>
          <p:cNvPr id="244" name="PlaceHolder 2"/>
          <p:cNvSpPr>
            <a:spLocks noGrp="1"/>
          </p:cNvSpPr>
          <p:nvPr>
            <p:ph/>
          </p:nvPr>
        </p:nvSpPr>
        <p:spPr>
          <a:xfrm>
            <a:off x="2438400" y="1371600"/>
            <a:ext cx="7545600" cy="4914000"/>
          </a:xfrm>
          <a:prstGeom prst="rect">
            <a:avLst/>
          </a:prstGeom>
          <a:noFill/>
          <a:ln w="12600">
            <a:solidFill>
              <a:srgbClr val="FFFFFF"/>
            </a:solidFill>
            <a:miter/>
          </a:ln>
        </p:spPr>
        <p:txBody>
          <a:bodyPr lIns="90360" tIns="44280" rIns="90360" bIns="44280" numCol="1" spcCol="0" anchor="t">
            <a:normAutofit/>
          </a:bodyPr>
          <a:lstStyle/>
          <a:p>
            <a:pPr marL="227160" indent="-227160">
              <a:lnSpc>
                <a:spcPct val="100000"/>
              </a:lnSpc>
              <a:spcBef>
                <a:spcPts val="1100"/>
              </a:spcBef>
              <a:spcAft>
                <a:spcPts val="439"/>
              </a:spcAft>
              <a:buClr>
                <a:srgbClr val="FFFFFF"/>
              </a:buClr>
              <a:buFont typeface="Wingdings" charset="2"/>
              <a:buChar char=""/>
              <a:tabLst>
                <a:tab pos="4624560" algn="l"/>
              </a:tabLst>
            </a:pPr>
            <a:r>
              <a:rPr lang="en-US" sz="2200" b="1" spc="-1">
                <a:solidFill>
                  <a:srgbClr val="FFFFFF"/>
                </a:solidFill>
                <a:latin typeface="Calibri"/>
              </a:rPr>
              <a:t>FFR is the gold standard for intermediate lesion assessment ;                              If IVUS is used, then the proposed algorithm for non-left main lesions is </a:t>
            </a:r>
            <a:endParaRPr lang="en-US" sz="2200" b="1" spc="-1">
              <a:solidFill>
                <a:srgbClr val="FFFFFF"/>
              </a:solidFill>
              <a:latin typeface="Arial"/>
            </a:endParaRPr>
          </a:p>
        </p:txBody>
      </p:sp>
      <p:pic>
        <p:nvPicPr>
          <p:cNvPr id="245" name="Picture 2"/>
          <p:cNvPicPr/>
          <p:nvPr/>
        </p:nvPicPr>
        <p:blipFill>
          <a:blip r:embed="rId2"/>
          <a:stretch/>
        </p:blipFill>
        <p:spPr>
          <a:xfrm>
            <a:off x="3503640" y="1493280"/>
            <a:ext cx="6480360" cy="4792320"/>
          </a:xfrm>
          <a:prstGeom prst="rect">
            <a:avLst/>
          </a:prstGeom>
          <a:ln w="0">
            <a:noFill/>
          </a:ln>
        </p:spPr>
      </p:pic>
      <p:sp>
        <p:nvSpPr>
          <p:cNvPr id="246" name="Rectangle 3"/>
          <p:cNvSpPr/>
          <p:nvPr/>
        </p:nvSpPr>
        <p:spPr>
          <a:xfrm>
            <a:off x="6817440" y="6519600"/>
            <a:ext cx="3853340" cy="33710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buNone/>
            </a:pPr>
            <a:r>
              <a:rPr lang="en-US" sz="1600" spc="-1">
                <a:solidFill>
                  <a:srgbClr val="92D050"/>
                </a:solidFill>
                <a:latin typeface="Calibri"/>
              </a:rPr>
              <a:t>Michael C,e t al. JACC int.</a:t>
            </a:r>
            <a:r>
              <a:rPr lang="pt-BR" sz="1600" spc="-1">
                <a:solidFill>
                  <a:srgbClr val="92D050"/>
                </a:solidFill>
                <a:latin typeface="Calibri"/>
              </a:rPr>
              <a:t>4 ,20 11: 1155 – 67</a:t>
            </a:r>
            <a:endParaRPr lang="en-US" sz="1600" spc="-1">
              <a:latin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D57963-C8B5-AAA0-BC2F-61A1F2D8272E}"/>
              </a:ext>
            </a:extLst>
          </p:cNvPr>
          <p:cNvSpPr>
            <a:spLocks noGrp="1"/>
          </p:cNvSpPr>
          <p:nvPr>
            <p:ph type="title"/>
          </p:nvPr>
        </p:nvSpPr>
        <p:spPr/>
        <p:txBody>
          <a:bodyPr/>
          <a:lstStyle/>
          <a:p>
            <a:r>
              <a:rPr lang="en-US" sz="4400" b="1" strike="noStrike" spc="49" dirty="0">
                <a:latin typeface="Arial"/>
              </a:rPr>
              <a:t>                         IVUS</a:t>
            </a:r>
            <a:endParaRPr lang="en-IN" dirty="0"/>
          </a:p>
        </p:txBody>
      </p:sp>
      <p:pic>
        <p:nvPicPr>
          <p:cNvPr id="4" name="Picture 4" descr="C:\Users\mypc\Desktop\F1.large.jpg">
            <a:extLst>
              <a:ext uri="{FF2B5EF4-FFF2-40B4-BE49-F238E27FC236}">
                <a16:creationId xmlns:a16="http://schemas.microsoft.com/office/drawing/2014/main" id="{70679075-7C80-1BF2-F93B-48F202772A69}"/>
              </a:ext>
            </a:extLst>
          </p:cNvPr>
          <p:cNvPicPr>
            <a:picLocks noGrp="1"/>
          </p:cNvPicPr>
          <p:nvPr>
            <p:ph idx="1"/>
          </p:nvPr>
        </p:nvPicPr>
        <p:blipFill>
          <a:blip r:embed="rId2"/>
          <a:srcRect r="53713" b="52698"/>
          <a:stretch/>
        </p:blipFill>
        <p:spPr>
          <a:xfrm>
            <a:off x="9634332" y="0"/>
            <a:ext cx="2286125" cy="2570922"/>
          </a:xfrm>
          <a:prstGeom prst="rect">
            <a:avLst/>
          </a:prstGeom>
          <a:ln w="0">
            <a:noFill/>
          </a:ln>
        </p:spPr>
      </p:pic>
      <p:pic>
        <p:nvPicPr>
          <p:cNvPr id="5" name="Picture 7" descr="C:\Users\mypc\Desktop\IVUS .jpg">
            <a:extLst>
              <a:ext uri="{FF2B5EF4-FFF2-40B4-BE49-F238E27FC236}">
                <a16:creationId xmlns:a16="http://schemas.microsoft.com/office/drawing/2014/main" id="{809E82A1-B127-341D-DFFE-D102AF53C0FF}"/>
              </a:ext>
            </a:extLst>
          </p:cNvPr>
          <p:cNvPicPr/>
          <p:nvPr/>
        </p:nvPicPr>
        <p:blipFill>
          <a:blip r:embed="rId3"/>
          <a:stretch/>
        </p:blipFill>
        <p:spPr>
          <a:xfrm rot="16200000">
            <a:off x="8561358" y="3372352"/>
            <a:ext cx="4432074" cy="2829213"/>
          </a:xfrm>
          <a:prstGeom prst="rect">
            <a:avLst/>
          </a:prstGeom>
          <a:ln w="0">
            <a:noFill/>
          </a:ln>
        </p:spPr>
      </p:pic>
      <p:pic>
        <p:nvPicPr>
          <p:cNvPr id="9" name="Picture 8">
            <a:extLst>
              <a:ext uri="{FF2B5EF4-FFF2-40B4-BE49-F238E27FC236}">
                <a16:creationId xmlns:a16="http://schemas.microsoft.com/office/drawing/2014/main" id="{E41A5250-6B65-208E-87E1-91771CFCFC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1543" y="2268985"/>
            <a:ext cx="7248940" cy="4077529"/>
          </a:xfrm>
          <a:prstGeom prst="rect">
            <a:avLst/>
          </a:prstGeom>
        </p:spPr>
      </p:pic>
    </p:spTree>
    <p:extLst>
      <p:ext uri="{BB962C8B-B14F-4D97-AF65-F5344CB8AC3E}">
        <p14:creationId xmlns:p14="http://schemas.microsoft.com/office/powerpoint/2010/main" val="284943992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 name="PlaceHolder 1"/>
          <p:cNvSpPr>
            <a:spLocks noGrp="1"/>
          </p:cNvSpPr>
          <p:nvPr>
            <p:ph type="title"/>
          </p:nvPr>
        </p:nvSpPr>
        <p:spPr>
          <a:xfrm>
            <a:off x="2279640" y="332640"/>
            <a:ext cx="7776360" cy="1142640"/>
          </a:xfrm>
          <a:prstGeom prst="rect">
            <a:avLst/>
          </a:prstGeom>
          <a:noFill/>
          <a:ln w="12600">
            <a:solidFill>
              <a:srgbClr val="FFFFFF"/>
            </a:solidFill>
            <a:miter/>
          </a:ln>
        </p:spPr>
        <p:txBody>
          <a:bodyPr lIns="90360" tIns="44280" rIns="90360" bIns="44280" numCol="1" spcCol="0" anchor="ctr">
            <a:noAutofit/>
          </a:bodyPr>
          <a:lstStyle/>
          <a:p>
            <a:pPr algn="ctr">
              <a:spcBef>
                <a:spcPts val="961"/>
              </a:spcBef>
              <a:spcAft>
                <a:spcPts val="961"/>
              </a:spcAft>
            </a:pPr>
            <a:r>
              <a:rPr lang="en-US" sz="3200" b="1" spc="-1" dirty="0">
                <a:latin typeface="Arial"/>
              </a:rPr>
              <a:t>Assessment of Angiographically</a:t>
            </a:r>
            <a:br>
              <a:rPr sz="3200" dirty="0"/>
            </a:br>
            <a:r>
              <a:rPr lang="en-US" sz="3200" b="1" spc="-1" dirty="0">
                <a:latin typeface="Arial"/>
              </a:rPr>
              <a:t>Indeterminate Lesions</a:t>
            </a:r>
            <a:endParaRPr lang="en-US" sz="3200" spc="-1" dirty="0">
              <a:latin typeface="Arial"/>
            </a:endParaRPr>
          </a:p>
        </p:txBody>
      </p:sp>
      <p:sp>
        <p:nvSpPr>
          <p:cNvPr id="248" name="PlaceHolder 2"/>
          <p:cNvSpPr>
            <a:spLocks noGrp="1"/>
          </p:cNvSpPr>
          <p:nvPr>
            <p:ph/>
          </p:nvPr>
        </p:nvSpPr>
        <p:spPr>
          <a:xfrm>
            <a:off x="971550" y="1475280"/>
            <a:ext cx="9141690" cy="4041360"/>
          </a:xfrm>
          <a:prstGeom prst="rect">
            <a:avLst/>
          </a:prstGeom>
          <a:noFill/>
          <a:ln w="12600">
            <a:solidFill>
              <a:srgbClr val="FFFFFF"/>
            </a:solidFill>
            <a:miter/>
          </a:ln>
        </p:spPr>
        <p:txBody>
          <a:bodyPr lIns="90360" tIns="44280" rIns="90360" bIns="44280" numCol="1" spcCol="0" anchor="t">
            <a:normAutofit/>
          </a:bodyPr>
          <a:lstStyle/>
          <a:p>
            <a:pPr marL="227160" indent="-227160">
              <a:lnSpc>
                <a:spcPct val="100000"/>
              </a:lnSpc>
              <a:spcBef>
                <a:spcPts val="1199"/>
              </a:spcBef>
              <a:spcAft>
                <a:spcPts val="479"/>
              </a:spcAft>
              <a:buClr>
                <a:srgbClr val="FFFFFF"/>
              </a:buClr>
              <a:buFont typeface="Wingdings" charset="2"/>
              <a:buChar char=""/>
              <a:tabLst>
                <a:tab pos="4624560" algn="l"/>
              </a:tabLst>
            </a:pPr>
            <a:r>
              <a:rPr lang="en-US" sz="2400" b="1" spc="-1" dirty="0">
                <a:latin typeface="Calibri"/>
              </a:rPr>
              <a:t>In a study of 55 patients with moderate LMCA stenosis, an MLA≤ 5.9 mm2 (sensitivity 93% ,specificity 95%) and a minimal lumen diameter of 2.8 mm (sensitivity  93% , specificity 98%) best correlated with FFR&lt;0.75</a:t>
            </a:r>
            <a:r>
              <a:rPr lang="en-US" sz="2400" b="1" spc="-1" baseline="30000" dirty="0">
                <a:latin typeface="Calibri"/>
              </a:rPr>
              <a:t>1</a:t>
            </a:r>
            <a:endParaRPr lang="en-US" sz="2400" b="1" spc="-1" dirty="0">
              <a:latin typeface="Arial"/>
            </a:endParaRPr>
          </a:p>
          <a:p>
            <a:pPr>
              <a:lnSpc>
                <a:spcPct val="100000"/>
              </a:lnSpc>
              <a:spcBef>
                <a:spcPts val="1199"/>
              </a:spcBef>
              <a:spcAft>
                <a:spcPts val="479"/>
              </a:spcAft>
              <a:buNone/>
              <a:tabLst>
                <a:tab pos="4624560" algn="l"/>
              </a:tabLst>
            </a:pPr>
            <a:endParaRPr lang="en-US" sz="2400" b="1" spc="-1" dirty="0">
              <a:latin typeface="Arial"/>
            </a:endParaRPr>
          </a:p>
          <a:p>
            <a:pPr marL="227160" indent="-227160">
              <a:lnSpc>
                <a:spcPct val="100000"/>
              </a:lnSpc>
              <a:spcBef>
                <a:spcPts val="1199"/>
              </a:spcBef>
              <a:spcAft>
                <a:spcPts val="479"/>
              </a:spcAft>
              <a:buClr>
                <a:srgbClr val="FFFFFF"/>
              </a:buClr>
              <a:buFont typeface="Wingdings" charset="2"/>
              <a:buChar char=""/>
              <a:tabLst>
                <a:tab pos="4624560" algn="l"/>
              </a:tabLst>
            </a:pPr>
            <a:r>
              <a:rPr lang="en-US" sz="2400" b="1" spc="-1" dirty="0">
                <a:latin typeface="Calibri"/>
              </a:rPr>
              <a:t>In 354 patients with intermediate LMCA stenosis, an MLA value &gt;6.0 mm</a:t>
            </a:r>
            <a:r>
              <a:rPr lang="en-US" sz="2400" b="1" spc="-1" baseline="30000" dirty="0">
                <a:latin typeface="Calibri"/>
              </a:rPr>
              <a:t>2</a:t>
            </a:r>
            <a:r>
              <a:rPr lang="en-US" sz="2400" b="1" spc="-1" dirty="0">
                <a:latin typeface="Calibri"/>
              </a:rPr>
              <a:t> identified patients at low risk for adverse events with deferred revascularization</a:t>
            </a:r>
            <a:r>
              <a:rPr lang="en-US" sz="2400" b="1" spc="-1" baseline="30000" dirty="0">
                <a:latin typeface="Calibri"/>
              </a:rPr>
              <a:t>2</a:t>
            </a:r>
            <a:endParaRPr lang="en-US" sz="2400" b="1" spc="-1" dirty="0">
              <a:latin typeface="Arial"/>
            </a:endParaRPr>
          </a:p>
        </p:txBody>
      </p:sp>
      <p:sp>
        <p:nvSpPr>
          <p:cNvPr id="249" name="Rectangle 4"/>
          <p:cNvSpPr/>
          <p:nvPr/>
        </p:nvSpPr>
        <p:spPr>
          <a:xfrm>
            <a:off x="4656000" y="5949361"/>
            <a:ext cx="6011640" cy="583321"/>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1600" b="1" spc="-1">
                <a:solidFill>
                  <a:srgbClr val="92D050"/>
                </a:solidFill>
                <a:latin typeface="Arial"/>
              </a:rPr>
              <a:t>1. Jasti V,et al. Circulation 2004;110:2831– 6.</a:t>
            </a:r>
            <a:endParaRPr lang="en-US" sz="1600" spc="-1">
              <a:latin typeface="Arial"/>
            </a:endParaRPr>
          </a:p>
          <a:p>
            <a:pPr>
              <a:lnSpc>
                <a:spcPct val="100000"/>
              </a:lnSpc>
              <a:buNone/>
            </a:pPr>
            <a:r>
              <a:rPr lang="en-US" sz="1600" b="1" spc="-1">
                <a:solidFill>
                  <a:srgbClr val="92D050"/>
                </a:solidFill>
                <a:latin typeface="Arial"/>
              </a:rPr>
              <a:t>2. </a:t>
            </a:r>
            <a:r>
              <a:rPr lang="es-ES" sz="1600" b="1" spc="-1">
                <a:solidFill>
                  <a:srgbClr val="92D050"/>
                </a:solidFill>
                <a:latin typeface="Arial"/>
              </a:rPr>
              <a:t>de la Torre Hernandez JM,et al.</a:t>
            </a:r>
            <a:r>
              <a:rPr lang="en-US" sz="1600" b="1" spc="-1">
                <a:solidFill>
                  <a:srgbClr val="92D050"/>
                </a:solidFill>
                <a:latin typeface="Arial"/>
              </a:rPr>
              <a:t> J ACC 2011;58:351– 8</a:t>
            </a:r>
            <a:endParaRPr lang="en-US" sz="1600" spc="-1">
              <a:latin typeface="Arial"/>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 name="PlaceHolder 1"/>
          <p:cNvSpPr>
            <a:spLocks noGrp="1"/>
          </p:cNvSpPr>
          <p:nvPr>
            <p:ph type="title"/>
          </p:nvPr>
        </p:nvSpPr>
        <p:spPr>
          <a:xfrm>
            <a:off x="2279640" y="0"/>
            <a:ext cx="7776360" cy="1142640"/>
          </a:xfrm>
          <a:prstGeom prst="rect">
            <a:avLst/>
          </a:prstGeom>
          <a:noFill/>
          <a:ln w="12600">
            <a:solidFill>
              <a:srgbClr val="FFFFFF"/>
            </a:solidFill>
            <a:miter/>
          </a:ln>
        </p:spPr>
        <p:txBody>
          <a:bodyPr lIns="90360" tIns="44280" rIns="90360" bIns="44280" numCol="1" spcCol="0" anchor="ctr">
            <a:noAutofit/>
          </a:bodyPr>
          <a:lstStyle/>
          <a:p>
            <a:pPr algn="ctr">
              <a:spcBef>
                <a:spcPts val="1080"/>
              </a:spcBef>
              <a:spcAft>
                <a:spcPts val="1080"/>
              </a:spcAft>
            </a:pPr>
            <a:r>
              <a:rPr lang="en-US" sz="3600" b="1" spc="-1" dirty="0">
                <a:latin typeface="Arial"/>
              </a:rPr>
              <a:t>Guidance for Plaque Modification</a:t>
            </a:r>
            <a:endParaRPr lang="en-US" sz="3600" spc="-1" dirty="0">
              <a:latin typeface="Arial"/>
            </a:endParaRPr>
          </a:p>
        </p:txBody>
      </p:sp>
      <p:sp>
        <p:nvSpPr>
          <p:cNvPr id="251" name="PlaceHolder 2"/>
          <p:cNvSpPr>
            <a:spLocks noGrp="1"/>
          </p:cNvSpPr>
          <p:nvPr>
            <p:ph/>
          </p:nvPr>
        </p:nvSpPr>
        <p:spPr>
          <a:xfrm>
            <a:off x="2438400" y="1371600"/>
            <a:ext cx="7545600" cy="4793400"/>
          </a:xfrm>
          <a:prstGeom prst="rect">
            <a:avLst/>
          </a:prstGeom>
          <a:noFill/>
          <a:ln w="12600">
            <a:noFill/>
          </a:ln>
        </p:spPr>
        <p:txBody>
          <a:bodyPr lIns="90360" tIns="44280" rIns="90360" bIns="44280" numCol="1" spcCol="0" anchor="t">
            <a:normAutofit fontScale="94000" lnSpcReduction="10000"/>
          </a:bodyPr>
          <a:lstStyle/>
          <a:p>
            <a:pPr marL="227160" indent="-227160">
              <a:lnSpc>
                <a:spcPct val="100000"/>
              </a:lnSpc>
              <a:spcBef>
                <a:spcPts val="1301"/>
              </a:spcBef>
              <a:spcAft>
                <a:spcPts val="519"/>
              </a:spcAft>
              <a:buClr>
                <a:srgbClr val="FFFFFF"/>
              </a:buClr>
              <a:buFont typeface="Wingdings" charset="2"/>
              <a:buChar char=""/>
              <a:tabLst>
                <a:tab pos="4624560" algn="l"/>
              </a:tabLst>
            </a:pPr>
            <a:r>
              <a:rPr lang="en-US" sz="2600" b="1" spc="-1" dirty="0">
                <a:latin typeface="Calibri"/>
              </a:rPr>
              <a:t>Assess Lesion Characteristics-</a:t>
            </a:r>
            <a:endParaRPr lang="en-US" sz="2600" b="1" spc="-1" dirty="0">
              <a:latin typeface="Arial"/>
            </a:endParaRPr>
          </a:p>
          <a:p>
            <a:pPr marL="506520" lvl="1" indent="-165240">
              <a:lnSpc>
                <a:spcPct val="100000"/>
              </a:lnSpc>
              <a:spcBef>
                <a:spcPts val="329"/>
              </a:spcBef>
              <a:spcAft>
                <a:spcPts val="660"/>
              </a:spcAft>
              <a:buClr>
                <a:srgbClr val="FFFFFF"/>
              </a:buClr>
              <a:buSzPct val="60000"/>
              <a:buFont typeface="Wingdings" charset="2"/>
              <a:buChar char=""/>
              <a:tabLst>
                <a:tab pos="4624560" algn="l"/>
              </a:tabLst>
            </a:pPr>
            <a:r>
              <a:rPr lang="en-US" sz="2200" b="1" spc="-1" dirty="0">
                <a:latin typeface="Calibri"/>
              </a:rPr>
              <a:t>Calcification, fibrocalcific, fibrotic, </a:t>
            </a:r>
            <a:endParaRPr lang="en-US" sz="2200" spc="-1" dirty="0">
              <a:latin typeface="Arial"/>
            </a:endParaRPr>
          </a:p>
          <a:p>
            <a:pPr marL="279360">
              <a:lnSpc>
                <a:spcPct val="100000"/>
              </a:lnSpc>
              <a:spcBef>
                <a:spcPts val="329"/>
              </a:spcBef>
              <a:spcAft>
                <a:spcPts val="660"/>
              </a:spcAft>
              <a:buNone/>
              <a:tabLst>
                <a:tab pos="0" algn="l"/>
              </a:tabLst>
            </a:pPr>
            <a:r>
              <a:rPr lang="en-US" sz="2200" b="1" spc="-1" dirty="0">
                <a:latin typeface="Calibri"/>
              </a:rPr>
              <a:t>mixed plaque, lesion resistance</a:t>
            </a:r>
            <a:endParaRPr lang="en-US" sz="2200" b="1" spc="-1" dirty="0">
              <a:latin typeface="Arial"/>
            </a:endParaRPr>
          </a:p>
          <a:p>
            <a:pPr marL="506520" lvl="1" indent="-165240">
              <a:lnSpc>
                <a:spcPct val="100000"/>
              </a:lnSpc>
              <a:spcBef>
                <a:spcPts val="329"/>
              </a:spcBef>
              <a:spcAft>
                <a:spcPts val="660"/>
              </a:spcAft>
              <a:buClr>
                <a:srgbClr val="FFFFFF"/>
              </a:buClr>
              <a:buSzPct val="60000"/>
              <a:buFont typeface="Wingdings" charset="2"/>
              <a:buChar char=""/>
              <a:tabLst>
                <a:tab pos="4624560" algn="l"/>
              </a:tabLst>
            </a:pPr>
            <a:r>
              <a:rPr lang="en-US" sz="2200" b="1" spc="-1" dirty="0">
                <a:latin typeface="Calibri"/>
              </a:rPr>
              <a:t>Concentric, eccentric, size, length</a:t>
            </a:r>
            <a:endParaRPr lang="en-US" sz="2200" spc="-1" dirty="0">
              <a:latin typeface="Arial"/>
            </a:endParaRPr>
          </a:p>
          <a:p>
            <a:endParaRPr lang="en-US" sz="1800" b="1" spc="-1" dirty="0">
              <a:latin typeface="Arial"/>
            </a:endParaRPr>
          </a:p>
          <a:p>
            <a:pPr>
              <a:lnSpc>
                <a:spcPct val="100000"/>
              </a:lnSpc>
              <a:spcBef>
                <a:spcPts val="1100"/>
              </a:spcBef>
              <a:spcAft>
                <a:spcPts val="439"/>
              </a:spcAft>
              <a:buNone/>
              <a:tabLst>
                <a:tab pos="4624560" algn="l"/>
              </a:tabLst>
            </a:pPr>
            <a:endParaRPr lang="en-US" sz="2200" b="1" spc="-1" dirty="0">
              <a:latin typeface="Arial"/>
            </a:endParaRPr>
          </a:p>
          <a:p>
            <a:pPr lvl="7">
              <a:lnSpc>
                <a:spcPct val="100000"/>
              </a:lnSpc>
              <a:spcBef>
                <a:spcPts val="780"/>
              </a:spcBef>
              <a:spcAft>
                <a:spcPts val="780"/>
              </a:spcAft>
              <a:buClr>
                <a:srgbClr val="FFFFFF"/>
              </a:buClr>
              <a:buSzPct val="60000"/>
              <a:buFont typeface="Wingdings" charset="2"/>
              <a:buChar char=""/>
              <a:tabLst>
                <a:tab pos="4624560" algn="l"/>
              </a:tabLst>
            </a:pPr>
            <a:r>
              <a:rPr lang="en-US" sz="2600" b="1" spc="-1" dirty="0">
                <a:latin typeface="Calibri"/>
              </a:rPr>
              <a:t>Assessment may impact treatment choices</a:t>
            </a:r>
            <a:endParaRPr lang="en-US" sz="2600" spc="-1" dirty="0">
              <a:latin typeface="Arial"/>
            </a:endParaRPr>
          </a:p>
          <a:p>
            <a:pPr lvl="8">
              <a:lnSpc>
                <a:spcPct val="100000"/>
              </a:lnSpc>
              <a:spcBef>
                <a:spcPts val="660"/>
              </a:spcBef>
              <a:spcAft>
                <a:spcPts val="660"/>
              </a:spcAft>
              <a:buClr>
                <a:srgbClr val="FFFFFF"/>
              </a:buClr>
              <a:buSzPct val="60000"/>
              <a:buFont typeface="Wingdings" charset="2"/>
              <a:buChar char=""/>
              <a:tabLst>
                <a:tab pos="4624560" algn="l"/>
              </a:tabLst>
            </a:pPr>
            <a:r>
              <a:rPr lang="en-US" sz="2200" b="1" spc="-1" dirty="0">
                <a:latin typeface="Calibri"/>
              </a:rPr>
              <a:t>Pre-dilatation with cutting balloon</a:t>
            </a:r>
            <a:endParaRPr lang="en-US" sz="2200" spc="-1" dirty="0">
              <a:latin typeface="Arial"/>
            </a:endParaRPr>
          </a:p>
          <a:p>
            <a:pPr lvl="8">
              <a:lnSpc>
                <a:spcPct val="100000"/>
              </a:lnSpc>
              <a:spcBef>
                <a:spcPts val="660"/>
              </a:spcBef>
              <a:spcAft>
                <a:spcPts val="660"/>
              </a:spcAft>
              <a:buClr>
                <a:srgbClr val="FFFFFF"/>
              </a:buClr>
              <a:buSzPct val="60000"/>
              <a:buFont typeface="Wingdings" charset="2"/>
              <a:buChar char=""/>
              <a:tabLst>
                <a:tab pos="4624560" algn="l"/>
              </a:tabLst>
            </a:pPr>
            <a:r>
              <a:rPr lang="en-US" sz="2200" b="1" spc="-1" dirty="0" err="1">
                <a:latin typeface="Calibri"/>
              </a:rPr>
              <a:t>Rotablator</a:t>
            </a:r>
            <a:endParaRPr lang="en-US" sz="2200" spc="-1" dirty="0">
              <a:latin typeface="Arial"/>
            </a:endParaRPr>
          </a:p>
        </p:txBody>
      </p:sp>
      <p:pic>
        <p:nvPicPr>
          <p:cNvPr id="252" name="Picture 2"/>
          <p:cNvPicPr/>
          <p:nvPr/>
        </p:nvPicPr>
        <p:blipFill>
          <a:blip r:embed="rId2"/>
          <a:stretch/>
        </p:blipFill>
        <p:spPr>
          <a:xfrm>
            <a:off x="7104000" y="1412640"/>
            <a:ext cx="3425760" cy="2494800"/>
          </a:xfrm>
          <a:prstGeom prst="rect">
            <a:avLst/>
          </a:prstGeom>
          <a:ln w="0">
            <a:noFill/>
          </a:ln>
        </p:spPr>
      </p:pic>
      <p:sp>
        <p:nvSpPr>
          <p:cNvPr id="253" name="Rectangle 3"/>
          <p:cNvSpPr/>
          <p:nvPr/>
        </p:nvSpPr>
        <p:spPr>
          <a:xfrm>
            <a:off x="7248000" y="2880720"/>
            <a:ext cx="2592000" cy="521766"/>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2800" spc="-1">
                <a:solidFill>
                  <a:srgbClr val="000000"/>
                </a:solidFill>
                <a:latin typeface="Calibri"/>
              </a:rPr>
              <a:t>Cutting Balloon</a:t>
            </a:r>
            <a:endParaRPr lang="en-US" sz="2800" spc="-1">
              <a:latin typeface="Arial"/>
            </a:endParaRPr>
          </a:p>
        </p:txBody>
      </p:sp>
      <p:pic>
        <p:nvPicPr>
          <p:cNvPr id="254" name="Picture 5"/>
          <p:cNvPicPr/>
          <p:nvPr/>
        </p:nvPicPr>
        <p:blipFill>
          <a:blip r:embed="rId3"/>
          <a:stretch/>
        </p:blipFill>
        <p:spPr>
          <a:xfrm>
            <a:off x="1818840" y="4293000"/>
            <a:ext cx="3808440" cy="2184840"/>
          </a:xfrm>
          <a:prstGeom prst="rect">
            <a:avLst/>
          </a:prstGeom>
          <a:ln w="0">
            <a:noFill/>
          </a:ln>
        </p:spPr>
      </p:pic>
      <p:sp>
        <p:nvSpPr>
          <p:cNvPr id="255" name="Rectangle 4"/>
          <p:cNvSpPr/>
          <p:nvPr/>
        </p:nvSpPr>
        <p:spPr>
          <a:xfrm>
            <a:off x="2722801" y="5949361"/>
            <a:ext cx="1938585" cy="583321"/>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buNone/>
            </a:pPr>
            <a:r>
              <a:rPr lang="en-US" sz="3200" spc="-1">
                <a:solidFill>
                  <a:srgbClr val="FFFFFF"/>
                </a:solidFill>
                <a:latin typeface="Calibri"/>
              </a:rPr>
              <a:t>Rotablator</a:t>
            </a:r>
            <a:endParaRPr lang="en-US" sz="3200" spc="-1">
              <a:latin typeface="Arial"/>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 name="PlaceHolder 1"/>
          <p:cNvSpPr>
            <a:spLocks noGrp="1"/>
          </p:cNvSpPr>
          <p:nvPr>
            <p:ph type="title"/>
          </p:nvPr>
        </p:nvSpPr>
        <p:spPr>
          <a:xfrm>
            <a:off x="2135640" y="188640"/>
            <a:ext cx="7920360" cy="973080"/>
          </a:xfrm>
          <a:prstGeom prst="rect">
            <a:avLst/>
          </a:prstGeom>
          <a:noFill/>
          <a:ln w="12600">
            <a:solidFill>
              <a:srgbClr val="FFFFFF"/>
            </a:solidFill>
            <a:miter/>
          </a:ln>
        </p:spPr>
        <p:txBody>
          <a:bodyPr lIns="90360" tIns="44280" rIns="90360" bIns="44280" numCol="1" spcCol="0" anchor="ctr">
            <a:noAutofit/>
          </a:bodyPr>
          <a:lstStyle/>
          <a:p>
            <a:pPr algn="ctr">
              <a:spcBef>
                <a:spcPts val="1080"/>
              </a:spcBef>
              <a:spcAft>
                <a:spcPts val="1080"/>
              </a:spcAft>
            </a:pPr>
            <a:r>
              <a:rPr lang="en-US" sz="3600" b="1" spc="-1" dirty="0">
                <a:latin typeface="Arial"/>
              </a:rPr>
              <a:t>Guidance for Balloon angioplasty</a:t>
            </a:r>
            <a:endParaRPr lang="en-US" sz="3600" spc="-1" dirty="0">
              <a:latin typeface="Arial"/>
            </a:endParaRPr>
          </a:p>
        </p:txBody>
      </p:sp>
      <p:sp>
        <p:nvSpPr>
          <p:cNvPr id="257" name="PlaceHolder 2"/>
          <p:cNvSpPr>
            <a:spLocks noGrp="1"/>
          </p:cNvSpPr>
          <p:nvPr>
            <p:ph/>
          </p:nvPr>
        </p:nvSpPr>
        <p:spPr>
          <a:xfrm>
            <a:off x="266700" y="1161720"/>
            <a:ext cx="9789300" cy="5436000"/>
          </a:xfrm>
          <a:prstGeom prst="rect">
            <a:avLst/>
          </a:prstGeom>
          <a:noFill/>
          <a:ln w="12600">
            <a:solidFill>
              <a:srgbClr val="FFFFFF"/>
            </a:solidFill>
            <a:miter/>
          </a:ln>
        </p:spPr>
        <p:txBody>
          <a:bodyPr lIns="90360" tIns="44280" rIns="90360" bIns="44280" numCol="1" spcCol="0" anchor="t">
            <a:normAutofit/>
          </a:bodyPr>
          <a:lstStyle/>
          <a:p>
            <a:pPr marL="227160" indent="-227160">
              <a:lnSpc>
                <a:spcPct val="100000"/>
              </a:lnSpc>
              <a:spcBef>
                <a:spcPts val="1100"/>
              </a:spcBef>
              <a:spcAft>
                <a:spcPts val="439"/>
              </a:spcAft>
              <a:buClr>
                <a:srgbClr val="FFFFFF"/>
              </a:buClr>
              <a:buFont typeface="Wingdings" charset="2"/>
              <a:buChar char=""/>
              <a:tabLst>
                <a:tab pos="4624560" algn="l"/>
              </a:tabLst>
            </a:pPr>
            <a:r>
              <a:rPr lang="en-US" sz="2200" b="1" spc="-1" dirty="0">
                <a:latin typeface="Calibri"/>
              </a:rPr>
              <a:t>Demonstrate plaque disruption or dissection more often than angiography does ( 40 -70% vs 20 - 40%)</a:t>
            </a:r>
            <a:endParaRPr lang="en-US" sz="2200" b="1" spc="-1" dirty="0">
              <a:latin typeface="Arial"/>
            </a:endParaRPr>
          </a:p>
          <a:p>
            <a:pPr marL="227160" indent="-227160">
              <a:lnSpc>
                <a:spcPct val="100000"/>
              </a:lnSpc>
              <a:spcBef>
                <a:spcPts val="1100"/>
              </a:spcBef>
              <a:spcAft>
                <a:spcPts val="439"/>
              </a:spcAft>
              <a:buClr>
                <a:srgbClr val="FFFFFF"/>
              </a:buClr>
              <a:buFont typeface="Wingdings" charset="2"/>
              <a:buChar char=""/>
              <a:tabLst>
                <a:tab pos="4624560" algn="l"/>
              </a:tabLst>
            </a:pPr>
            <a:r>
              <a:rPr lang="en-US" sz="2200" b="1" spc="-1" dirty="0">
                <a:latin typeface="Calibri"/>
              </a:rPr>
              <a:t>Possible to predict where tear will occur – eccentric plaque tear usually occurs at junction between normal vessel &amp; plaque</a:t>
            </a:r>
            <a:endParaRPr lang="en-US" sz="2200" b="1" spc="-1" dirty="0">
              <a:latin typeface="Arial"/>
            </a:endParaRPr>
          </a:p>
          <a:p>
            <a:pPr marL="227160" indent="-227160">
              <a:lnSpc>
                <a:spcPct val="100000"/>
              </a:lnSpc>
              <a:spcBef>
                <a:spcPts val="1100"/>
              </a:spcBef>
              <a:spcAft>
                <a:spcPts val="439"/>
              </a:spcAft>
              <a:buClr>
                <a:srgbClr val="FFFFFF"/>
              </a:buClr>
              <a:buFont typeface="Wingdings" charset="2"/>
              <a:buChar char=""/>
              <a:tabLst>
                <a:tab pos="4624560" algn="l"/>
              </a:tabLst>
            </a:pPr>
            <a:r>
              <a:rPr lang="en-US" sz="2200" b="1" spc="-1" dirty="0">
                <a:latin typeface="Calibri"/>
              </a:rPr>
              <a:t>Localized calcification – epicenter for the start of tear ( cutting balloon may be preferable due to controlled tearing)</a:t>
            </a:r>
            <a:endParaRPr lang="en-US" sz="2200" b="1" spc="-1" dirty="0">
              <a:latin typeface="Arial"/>
            </a:endParaRPr>
          </a:p>
          <a:p>
            <a:pPr>
              <a:lnSpc>
                <a:spcPct val="100000"/>
              </a:lnSpc>
              <a:spcBef>
                <a:spcPts val="1100"/>
              </a:spcBef>
              <a:spcAft>
                <a:spcPts val="439"/>
              </a:spcAft>
              <a:buNone/>
              <a:tabLst>
                <a:tab pos="0" algn="l"/>
              </a:tabLst>
            </a:pPr>
            <a:endParaRPr lang="en-US" sz="2200" b="1" spc="-1" dirty="0">
              <a:latin typeface="Arial"/>
            </a:endParaRPr>
          </a:p>
          <a:p>
            <a:pPr>
              <a:lnSpc>
                <a:spcPct val="100000"/>
              </a:lnSpc>
              <a:spcBef>
                <a:spcPts val="1100"/>
              </a:spcBef>
              <a:spcAft>
                <a:spcPts val="439"/>
              </a:spcAft>
              <a:buNone/>
              <a:tabLst>
                <a:tab pos="4624560" algn="l"/>
              </a:tabLst>
            </a:pPr>
            <a:endParaRPr lang="en-US" sz="2200" b="1" spc="-1" dirty="0">
              <a:latin typeface="Arial"/>
            </a:endParaRPr>
          </a:p>
        </p:txBody>
      </p:sp>
      <p:pic>
        <p:nvPicPr>
          <p:cNvPr id="258" name="Picture 2" descr="C:\Users\mypc\Desktop\Pictures ivus\dissection.PNG"/>
          <p:cNvPicPr/>
          <p:nvPr/>
        </p:nvPicPr>
        <p:blipFill>
          <a:blip r:embed="rId2"/>
          <a:stretch/>
        </p:blipFill>
        <p:spPr>
          <a:xfrm>
            <a:off x="2495550" y="4019550"/>
            <a:ext cx="5950530" cy="2588250"/>
          </a:xfrm>
          <a:prstGeom prst="rect">
            <a:avLst/>
          </a:prstGeom>
          <a:ln w="0">
            <a:noFill/>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 name="PlaceHolder 1"/>
          <p:cNvSpPr>
            <a:spLocks noGrp="1"/>
          </p:cNvSpPr>
          <p:nvPr>
            <p:ph type="title"/>
          </p:nvPr>
        </p:nvSpPr>
        <p:spPr>
          <a:xfrm>
            <a:off x="2279640" y="260640"/>
            <a:ext cx="7632360" cy="1142640"/>
          </a:xfrm>
          <a:prstGeom prst="rect">
            <a:avLst/>
          </a:prstGeom>
          <a:noFill/>
          <a:ln w="12600">
            <a:solidFill>
              <a:srgbClr val="FFFFFF"/>
            </a:solidFill>
            <a:miter/>
          </a:ln>
        </p:spPr>
        <p:txBody>
          <a:bodyPr lIns="90360" tIns="44280" rIns="90360" bIns="44280" numCol="1" spcCol="0" anchor="ctr">
            <a:noAutofit/>
          </a:bodyPr>
          <a:lstStyle/>
          <a:p>
            <a:pPr algn="ctr">
              <a:spcBef>
                <a:spcPts val="1199"/>
              </a:spcBef>
              <a:spcAft>
                <a:spcPts val="1199"/>
              </a:spcAft>
            </a:pPr>
            <a:r>
              <a:rPr lang="en-US" sz="4000" b="1" spc="-1" dirty="0">
                <a:latin typeface="Arial"/>
              </a:rPr>
              <a:t>IVUS-guided PCI</a:t>
            </a:r>
            <a:endParaRPr lang="en-US" sz="4000" spc="-1" dirty="0">
              <a:latin typeface="Arial"/>
            </a:endParaRPr>
          </a:p>
        </p:txBody>
      </p:sp>
      <p:sp>
        <p:nvSpPr>
          <p:cNvPr id="260" name="PlaceHolder 2"/>
          <p:cNvSpPr>
            <a:spLocks noGrp="1"/>
          </p:cNvSpPr>
          <p:nvPr>
            <p:ph/>
          </p:nvPr>
        </p:nvSpPr>
        <p:spPr>
          <a:xfrm>
            <a:off x="628650" y="1162050"/>
            <a:ext cx="10706100" cy="5259990"/>
          </a:xfrm>
          <a:prstGeom prst="rect">
            <a:avLst/>
          </a:prstGeom>
          <a:noFill/>
          <a:ln w="12600">
            <a:solidFill>
              <a:srgbClr val="FFFFFF"/>
            </a:solidFill>
            <a:miter/>
          </a:ln>
        </p:spPr>
        <p:txBody>
          <a:bodyPr lIns="90360" tIns="44280" rIns="90360" bIns="44280" numCol="1" spcCol="0" anchor="t">
            <a:normAutofit/>
          </a:bodyPr>
          <a:lstStyle/>
          <a:p>
            <a:pPr marL="227160" indent="-227160">
              <a:lnSpc>
                <a:spcPct val="100000"/>
              </a:lnSpc>
              <a:spcBef>
                <a:spcPts val="1100"/>
              </a:spcBef>
              <a:spcAft>
                <a:spcPts val="439"/>
              </a:spcAft>
              <a:buClr>
                <a:srgbClr val="FFFFFF"/>
              </a:buClr>
              <a:buFont typeface="Wingdings" charset="2"/>
              <a:buChar char=""/>
              <a:tabLst>
                <a:tab pos="4624560" algn="l"/>
              </a:tabLst>
            </a:pPr>
            <a:r>
              <a:rPr lang="en-US" sz="2400" b="1" spc="-1" dirty="0">
                <a:latin typeface="Calibri"/>
              </a:rPr>
              <a:t>Several IVUS characteristics have been associated with increased adverse events after PCI </a:t>
            </a:r>
            <a:endParaRPr lang="en-US" sz="2400" b="1" spc="-1" dirty="0">
              <a:latin typeface="Arial"/>
            </a:endParaRPr>
          </a:p>
          <a:p>
            <a:pPr>
              <a:lnSpc>
                <a:spcPct val="100000"/>
              </a:lnSpc>
              <a:spcBef>
                <a:spcPts val="1100"/>
              </a:spcBef>
              <a:spcAft>
                <a:spcPts val="439"/>
              </a:spcAft>
              <a:buNone/>
              <a:tabLst>
                <a:tab pos="4624560" algn="l"/>
              </a:tabLst>
            </a:pPr>
            <a:endParaRPr lang="en-US" sz="2400" b="1" spc="-1" dirty="0">
              <a:latin typeface="Arial"/>
            </a:endParaRPr>
          </a:p>
          <a:p>
            <a:pPr marL="506520" lvl="1" indent="-165240">
              <a:lnSpc>
                <a:spcPct val="100000"/>
              </a:lnSpc>
              <a:spcBef>
                <a:spcPts val="269"/>
              </a:spcBef>
              <a:spcAft>
                <a:spcPts val="541"/>
              </a:spcAft>
              <a:buClr>
                <a:srgbClr val="FFFFFF"/>
              </a:buClr>
              <a:buSzPct val="60000"/>
              <a:buFont typeface="Wingdings" charset="2"/>
              <a:buChar char=""/>
              <a:tabLst>
                <a:tab pos="4624560" algn="l"/>
              </a:tabLst>
            </a:pPr>
            <a:r>
              <a:rPr lang="en-US" b="1" spc="-1" dirty="0">
                <a:latin typeface="Calibri"/>
              </a:rPr>
              <a:t>Smaller minimal stent area (MSA)</a:t>
            </a:r>
            <a:endParaRPr lang="en-US" spc="-1" dirty="0">
              <a:latin typeface="Arial"/>
            </a:endParaRPr>
          </a:p>
          <a:p>
            <a:pPr marL="506520" lvl="1" indent="-165240">
              <a:lnSpc>
                <a:spcPct val="100000"/>
              </a:lnSpc>
              <a:spcBef>
                <a:spcPts val="269"/>
              </a:spcBef>
              <a:spcAft>
                <a:spcPts val="541"/>
              </a:spcAft>
              <a:buClr>
                <a:srgbClr val="FFFFFF"/>
              </a:buClr>
              <a:buSzPct val="60000"/>
              <a:buFont typeface="Wingdings" charset="2"/>
              <a:buChar char=""/>
              <a:tabLst>
                <a:tab pos="4624560" algn="l"/>
              </a:tabLst>
            </a:pPr>
            <a:r>
              <a:rPr lang="en-US" b="1" spc="-1" dirty="0">
                <a:latin typeface="Calibri"/>
              </a:rPr>
              <a:t>Stent </a:t>
            </a:r>
            <a:r>
              <a:rPr lang="en-US" b="1" spc="-1" dirty="0" err="1">
                <a:latin typeface="Calibri"/>
              </a:rPr>
              <a:t>underexpansion</a:t>
            </a:r>
            <a:endParaRPr lang="en-US" spc="-1" dirty="0">
              <a:latin typeface="Arial"/>
            </a:endParaRPr>
          </a:p>
          <a:p>
            <a:pPr marL="506520" lvl="1" indent="-165240">
              <a:lnSpc>
                <a:spcPct val="100000"/>
              </a:lnSpc>
              <a:spcBef>
                <a:spcPts val="269"/>
              </a:spcBef>
              <a:spcAft>
                <a:spcPts val="541"/>
              </a:spcAft>
              <a:buClr>
                <a:srgbClr val="FFFFFF"/>
              </a:buClr>
              <a:buSzPct val="60000"/>
              <a:buFont typeface="Wingdings" charset="2"/>
              <a:buChar char=""/>
              <a:tabLst>
                <a:tab pos="4624560" algn="l"/>
              </a:tabLst>
            </a:pPr>
            <a:r>
              <a:rPr lang="en-US" b="1" spc="-1" dirty="0">
                <a:latin typeface="Calibri"/>
              </a:rPr>
              <a:t>Persistent edge dissections ( 10 -15%)</a:t>
            </a:r>
            <a:endParaRPr lang="en-US" spc="-1" dirty="0">
              <a:latin typeface="Arial"/>
            </a:endParaRPr>
          </a:p>
          <a:p>
            <a:pPr marL="506520" lvl="1" indent="-165240">
              <a:lnSpc>
                <a:spcPct val="100000"/>
              </a:lnSpc>
              <a:spcBef>
                <a:spcPts val="269"/>
              </a:spcBef>
              <a:spcAft>
                <a:spcPts val="541"/>
              </a:spcAft>
              <a:buClr>
                <a:srgbClr val="FFFFFF"/>
              </a:buClr>
              <a:buSzPct val="60000"/>
              <a:buFont typeface="Wingdings" charset="2"/>
              <a:buChar char=""/>
              <a:tabLst>
                <a:tab pos="4624560" algn="l"/>
              </a:tabLst>
            </a:pPr>
            <a:r>
              <a:rPr lang="en-US" b="1" spc="-1" dirty="0">
                <a:latin typeface="Calibri"/>
              </a:rPr>
              <a:t>Incomplete stent apposition (ISA) ( 3 -15%)</a:t>
            </a:r>
            <a:endParaRPr lang="en-US" spc="-1" dirty="0">
              <a:latin typeface="Arial"/>
            </a:endParaRPr>
          </a:p>
          <a:p>
            <a:pPr marL="506520" lvl="1" indent="-165240">
              <a:lnSpc>
                <a:spcPct val="100000"/>
              </a:lnSpc>
              <a:spcBef>
                <a:spcPts val="269"/>
              </a:spcBef>
              <a:spcAft>
                <a:spcPts val="541"/>
              </a:spcAft>
              <a:buClr>
                <a:srgbClr val="FFFFFF"/>
              </a:buClr>
              <a:buSzPct val="60000"/>
              <a:buFont typeface="Wingdings" charset="2"/>
              <a:buChar char=""/>
              <a:tabLst>
                <a:tab pos="4624560" algn="l"/>
              </a:tabLst>
            </a:pPr>
            <a:r>
              <a:rPr lang="en-US" b="1" spc="-1" dirty="0">
                <a:latin typeface="Calibri"/>
              </a:rPr>
              <a:t>Incomplete lesion coverage</a:t>
            </a:r>
            <a:endParaRPr lang="en-US" spc="-1" dirty="0">
              <a:latin typeface="Arial"/>
            </a:endParaRPr>
          </a:p>
          <a:p>
            <a:endParaRPr lang="en-US" sz="2400" b="1" spc="-1" dirty="0">
              <a:latin typeface="Arial"/>
            </a:endParaRPr>
          </a:p>
          <a:p>
            <a:pPr marL="227160" indent="-227160">
              <a:lnSpc>
                <a:spcPct val="100000"/>
              </a:lnSpc>
              <a:spcBef>
                <a:spcPts val="1100"/>
              </a:spcBef>
              <a:spcAft>
                <a:spcPts val="439"/>
              </a:spcAft>
              <a:buClr>
                <a:srgbClr val="FFFFFF"/>
              </a:buClr>
              <a:buFont typeface="Wingdings" charset="2"/>
              <a:buChar char=""/>
              <a:tabLst>
                <a:tab pos="4624560" algn="l"/>
              </a:tabLst>
            </a:pPr>
            <a:r>
              <a:rPr lang="en-US" sz="2400" b="1" spc="-1" dirty="0">
                <a:latin typeface="Calibri"/>
              </a:rPr>
              <a:t>Assess  thrombus burden - operators may alter anticoagulant therapies or consider mechanical thrombectomy</a:t>
            </a:r>
            <a:endParaRPr lang="en-US" sz="2400" b="1" spc="-1" dirty="0">
              <a:latin typeface="Arial"/>
            </a:endParaRPr>
          </a:p>
          <a:p>
            <a:pPr marL="341280">
              <a:lnSpc>
                <a:spcPct val="100000"/>
              </a:lnSpc>
              <a:spcBef>
                <a:spcPts val="269"/>
              </a:spcBef>
              <a:spcAft>
                <a:spcPts val="541"/>
              </a:spcAft>
              <a:buNone/>
              <a:tabLst>
                <a:tab pos="0" algn="l"/>
              </a:tabLst>
            </a:pPr>
            <a:endParaRPr lang="en-US" sz="2400" b="1" spc="-1" dirty="0">
              <a:latin typeface="Arial"/>
            </a:endParaRPr>
          </a:p>
          <a:p>
            <a:endParaRPr lang="en-US" sz="2400" b="1" spc="-1" dirty="0">
              <a:latin typeface="Arial"/>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 name="PlaceHolder 1"/>
          <p:cNvSpPr>
            <a:spLocks noGrp="1"/>
          </p:cNvSpPr>
          <p:nvPr>
            <p:ph type="title"/>
          </p:nvPr>
        </p:nvSpPr>
        <p:spPr>
          <a:xfrm>
            <a:off x="2362080" y="116640"/>
            <a:ext cx="7391160" cy="863640"/>
          </a:xfrm>
          <a:prstGeom prst="rect">
            <a:avLst/>
          </a:prstGeom>
          <a:noFill/>
          <a:ln w="12600">
            <a:solidFill>
              <a:srgbClr val="FFFFFF"/>
            </a:solidFill>
            <a:miter/>
          </a:ln>
        </p:spPr>
        <p:txBody>
          <a:bodyPr lIns="90360" tIns="44280" rIns="90360" bIns="44280" numCol="1" spcCol="0" anchor="ctr">
            <a:noAutofit/>
          </a:bodyPr>
          <a:lstStyle/>
          <a:p>
            <a:pPr algn="ctr">
              <a:spcBef>
                <a:spcPts val="1199"/>
              </a:spcBef>
              <a:spcAft>
                <a:spcPts val="1199"/>
              </a:spcAft>
            </a:pPr>
            <a:r>
              <a:rPr lang="en-US" sz="4000" b="1" spc="-1" dirty="0">
                <a:latin typeface="Arial"/>
              </a:rPr>
              <a:t>IVUS-guided PCI</a:t>
            </a:r>
            <a:endParaRPr lang="en-US" sz="4000" spc="-1" dirty="0">
              <a:latin typeface="Arial"/>
            </a:endParaRPr>
          </a:p>
        </p:txBody>
      </p:sp>
      <p:pic>
        <p:nvPicPr>
          <p:cNvPr id="262" name="Picture 3"/>
          <p:cNvPicPr/>
          <p:nvPr/>
        </p:nvPicPr>
        <p:blipFill>
          <a:blip r:embed="rId2"/>
          <a:stretch/>
        </p:blipFill>
        <p:spPr>
          <a:xfrm>
            <a:off x="1495560" y="1086480"/>
            <a:ext cx="9172080" cy="5771160"/>
          </a:xfrm>
          <a:prstGeom prst="rect">
            <a:avLst/>
          </a:prstGeom>
          <a:ln w="12700">
            <a:noFill/>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 name="PlaceHolder 1"/>
          <p:cNvSpPr>
            <a:spLocks noGrp="1"/>
          </p:cNvSpPr>
          <p:nvPr>
            <p:ph type="title"/>
          </p:nvPr>
        </p:nvSpPr>
        <p:spPr>
          <a:xfrm>
            <a:off x="2423640" y="188640"/>
            <a:ext cx="7488360" cy="1142640"/>
          </a:xfrm>
          <a:prstGeom prst="rect">
            <a:avLst/>
          </a:prstGeom>
          <a:noFill/>
          <a:ln w="12600">
            <a:solidFill>
              <a:srgbClr val="FFFFFF"/>
            </a:solidFill>
            <a:miter/>
          </a:ln>
        </p:spPr>
        <p:txBody>
          <a:bodyPr lIns="90360" tIns="44280" rIns="90360" bIns="44280" numCol="1" spcCol="0" anchor="ctr">
            <a:noAutofit/>
          </a:bodyPr>
          <a:lstStyle/>
          <a:p>
            <a:pPr algn="ctr">
              <a:spcBef>
                <a:spcPts val="1199"/>
              </a:spcBef>
              <a:spcAft>
                <a:spcPts val="1199"/>
              </a:spcAft>
            </a:pPr>
            <a:r>
              <a:rPr lang="en-US" sz="4000" b="1" spc="-1" dirty="0">
                <a:latin typeface="Arial"/>
              </a:rPr>
              <a:t>IVUS-guided PCI with BMS</a:t>
            </a:r>
            <a:endParaRPr lang="en-US" sz="4000" spc="-1" dirty="0">
              <a:latin typeface="Arial"/>
            </a:endParaRPr>
          </a:p>
        </p:txBody>
      </p:sp>
      <p:sp>
        <p:nvSpPr>
          <p:cNvPr id="264" name="PlaceHolder 2"/>
          <p:cNvSpPr>
            <a:spLocks noGrp="1"/>
          </p:cNvSpPr>
          <p:nvPr>
            <p:ph/>
          </p:nvPr>
        </p:nvSpPr>
        <p:spPr>
          <a:xfrm>
            <a:off x="895350" y="1331280"/>
            <a:ext cx="10115550" cy="5526720"/>
          </a:xfrm>
          <a:prstGeom prst="rect">
            <a:avLst/>
          </a:prstGeom>
          <a:noFill/>
          <a:ln w="12600">
            <a:solidFill>
              <a:srgbClr val="FFFFFF"/>
            </a:solidFill>
            <a:miter/>
          </a:ln>
        </p:spPr>
        <p:txBody>
          <a:bodyPr lIns="90360" tIns="44280" rIns="90360" bIns="44280" numCol="1" spcCol="0" anchor="t">
            <a:normAutofit fontScale="96000"/>
          </a:bodyPr>
          <a:lstStyle/>
          <a:p>
            <a:pPr marL="227160" indent="-227160">
              <a:lnSpc>
                <a:spcPct val="100000"/>
              </a:lnSpc>
              <a:spcBef>
                <a:spcPts val="1100"/>
              </a:spcBef>
              <a:spcAft>
                <a:spcPts val="439"/>
              </a:spcAft>
              <a:buClr>
                <a:srgbClr val="FFFFFF"/>
              </a:buClr>
              <a:buFont typeface="Wingdings" charset="2"/>
              <a:buChar char=""/>
              <a:tabLst>
                <a:tab pos="4624560" algn="l"/>
              </a:tabLst>
            </a:pPr>
            <a:r>
              <a:rPr lang="en-US" sz="2000" b="1" spc="-1" dirty="0">
                <a:latin typeface="Calibri"/>
              </a:rPr>
              <a:t>Smaller MSA is most commonly associated with target vessel failure at follow-up - 2 major mechanisms</a:t>
            </a:r>
            <a:endParaRPr lang="en-US" sz="2000" b="1" spc="-1" dirty="0">
              <a:latin typeface="Arial"/>
            </a:endParaRPr>
          </a:p>
          <a:p>
            <a:pPr>
              <a:lnSpc>
                <a:spcPct val="100000"/>
              </a:lnSpc>
              <a:spcBef>
                <a:spcPts val="1100"/>
              </a:spcBef>
              <a:spcAft>
                <a:spcPts val="439"/>
              </a:spcAft>
              <a:buNone/>
              <a:tabLst>
                <a:tab pos="4624560" algn="l"/>
              </a:tabLst>
            </a:pPr>
            <a:endParaRPr lang="en-US" sz="2000" b="1" spc="-1" dirty="0">
              <a:latin typeface="Arial"/>
            </a:endParaRPr>
          </a:p>
          <a:p>
            <a:pPr marL="506520" lvl="1" indent="-165240">
              <a:lnSpc>
                <a:spcPct val="100000"/>
              </a:lnSpc>
              <a:spcBef>
                <a:spcPts val="269"/>
              </a:spcBef>
              <a:spcAft>
                <a:spcPts val="541"/>
              </a:spcAft>
              <a:buClr>
                <a:srgbClr val="FFFFFF"/>
              </a:buClr>
              <a:buSzPct val="60000"/>
              <a:buFont typeface="Wingdings" charset="2"/>
              <a:buChar char=""/>
              <a:tabLst>
                <a:tab pos="4624560" algn="l"/>
              </a:tabLst>
            </a:pPr>
            <a:r>
              <a:rPr lang="en-US" sz="2000" b="1" spc="-1" dirty="0">
                <a:latin typeface="Calibri"/>
              </a:rPr>
              <a:t>Smaller stents, compared with larger diameter stents, have greater restenosis rates, as similar amounts of neointimal hyperplasia leads to smaller lumen areas</a:t>
            </a:r>
            <a:endParaRPr lang="en-US" sz="2000" spc="-1" dirty="0">
              <a:latin typeface="Arial"/>
            </a:endParaRPr>
          </a:p>
          <a:p>
            <a:pPr marL="506520" lvl="1" indent="-165240">
              <a:lnSpc>
                <a:spcPct val="100000"/>
              </a:lnSpc>
              <a:spcBef>
                <a:spcPts val="269"/>
              </a:spcBef>
              <a:spcAft>
                <a:spcPts val="541"/>
              </a:spcAft>
              <a:buClr>
                <a:srgbClr val="FFFFFF"/>
              </a:buClr>
              <a:buSzPct val="60000"/>
              <a:buFont typeface="Wingdings" charset="2"/>
              <a:buChar char=""/>
              <a:tabLst>
                <a:tab pos="4624560" algn="l"/>
              </a:tabLst>
            </a:pPr>
            <a:r>
              <a:rPr lang="en-US" sz="2000" b="1" spc="-1" dirty="0">
                <a:latin typeface="Calibri"/>
              </a:rPr>
              <a:t>Smaller MSA can represent stent </a:t>
            </a:r>
            <a:r>
              <a:rPr lang="en-US" sz="2000" b="1" spc="-1" dirty="0" err="1">
                <a:latin typeface="Calibri"/>
              </a:rPr>
              <a:t>underexpansion</a:t>
            </a:r>
            <a:endParaRPr lang="en-US" sz="2000" spc="-1" dirty="0">
              <a:latin typeface="Arial"/>
            </a:endParaRPr>
          </a:p>
          <a:p>
            <a:endParaRPr lang="en-US" sz="2000" b="1" spc="-1" dirty="0">
              <a:latin typeface="Arial"/>
            </a:endParaRPr>
          </a:p>
          <a:p>
            <a:pPr marL="227160" indent="-227160">
              <a:lnSpc>
                <a:spcPct val="100000"/>
              </a:lnSpc>
              <a:spcBef>
                <a:spcPts val="1100"/>
              </a:spcBef>
              <a:spcAft>
                <a:spcPts val="439"/>
              </a:spcAft>
              <a:buClr>
                <a:srgbClr val="FFFFFF"/>
              </a:buClr>
              <a:buFont typeface="Wingdings" charset="2"/>
              <a:buChar char=""/>
              <a:tabLst>
                <a:tab pos="4624560" algn="l"/>
              </a:tabLst>
            </a:pPr>
            <a:r>
              <a:rPr lang="en-US" sz="2000" b="1" spc="-1" dirty="0">
                <a:latin typeface="Calibri"/>
              </a:rPr>
              <a:t>In a registry of 1,706 patients, the risk of restenosis with BMS decreased 19% for every 1-mm</a:t>
            </a:r>
            <a:r>
              <a:rPr lang="en-US" sz="2000" b="1" spc="-1" baseline="30000" dirty="0">
                <a:latin typeface="Calibri"/>
              </a:rPr>
              <a:t>2</a:t>
            </a:r>
            <a:r>
              <a:rPr lang="en-US" sz="2000" b="1" spc="-1" dirty="0">
                <a:latin typeface="Calibri"/>
              </a:rPr>
              <a:t> increase in MSA </a:t>
            </a:r>
            <a:endParaRPr lang="en-US" sz="2000" b="1" spc="-1" dirty="0">
              <a:latin typeface="Arial"/>
            </a:endParaRPr>
          </a:p>
          <a:p>
            <a:pPr>
              <a:lnSpc>
                <a:spcPct val="100000"/>
              </a:lnSpc>
              <a:spcBef>
                <a:spcPts val="1100"/>
              </a:spcBef>
              <a:spcAft>
                <a:spcPts val="439"/>
              </a:spcAft>
              <a:buNone/>
              <a:tabLst>
                <a:tab pos="4624560" algn="l"/>
              </a:tabLst>
            </a:pPr>
            <a:endParaRPr lang="en-US" sz="2000" b="1" spc="-1" dirty="0">
              <a:latin typeface="Arial"/>
            </a:endParaRPr>
          </a:p>
          <a:p>
            <a:pPr marL="227160" indent="-227160">
              <a:lnSpc>
                <a:spcPct val="100000"/>
              </a:lnSpc>
              <a:spcBef>
                <a:spcPts val="1100"/>
              </a:spcBef>
              <a:spcAft>
                <a:spcPts val="439"/>
              </a:spcAft>
              <a:buClr>
                <a:srgbClr val="FFFFFF"/>
              </a:buClr>
              <a:buFont typeface="Wingdings" charset="2"/>
              <a:buChar char=""/>
              <a:tabLst>
                <a:tab pos="4624560" algn="l"/>
              </a:tabLst>
            </a:pPr>
            <a:r>
              <a:rPr lang="en-US" sz="2000" b="1" spc="-1" dirty="0">
                <a:latin typeface="Calibri"/>
              </a:rPr>
              <a:t>The best cutoff value for MSA  ranging from 6.5 to 9.0</a:t>
            </a:r>
            <a:endParaRPr lang="en-US" sz="2000" b="1" spc="-1" dirty="0">
              <a:latin typeface="Arial"/>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 name="PlaceHolder 1"/>
          <p:cNvSpPr>
            <a:spLocks noGrp="1"/>
          </p:cNvSpPr>
          <p:nvPr>
            <p:ph type="title"/>
          </p:nvPr>
        </p:nvSpPr>
        <p:spPr>
          <a:xfrm>
            <a:off x="2495640" y="33840"/>
            <a:ext cx="7488360" cy="1142640"/>
          </a:xfrm>
          <a:prstGeom prst="rect">
            <a:avLst/>
          </a:prstGeom>
          <a:noFill/>
          <a:ln w="12600">
            <a:solidFill>
              <a:srgbClr val="FFFFFF"/>
            </a:solidFill>
            <a:miter/>
          </a:ln>
        </p:spPr>
        <p:txBody>
          <a:bodyPr lIns="90360" tIns="44280" rIns="90360" bIns="44280" numCol="1" spcCol="0" anchor="ctr">
            <a:noAutofit/>
          </a:bodyPr>
          <a:lstStyle/>
          <a:p>
            <a:pPr algn="ctr">
              <a:spcBef>
                <a:spcPts val="1199"/>
              </a:spcBef>
              <a:spcAft>
                <a:spcPts val="1199"/>
              </a:spcAft>
            </a:pPr>
            <a:r>
              <a:rPr lang="en-US" sz="4000" b="1" spc="-1" dirty="0">
                <a:latin typeface="Arial"/>
              </a:rPr>
              <a:t>IVUS-guided PCI with BMS</a:t>
            </a:r>
            <a:endParaRPr lang="en-US" sz="4000" spc="-1" dirty="0">
              <a:latin typeface="Arial"/>
            </a:endParaRPr>
          </a:p>
        </p:txBody>
      </p:sp>
      <p:sp>
        <p:nvSpPr>
          <p:cNvPr id="266" name="PlaceHolder 2"/>
          <p:cNvSpPr>
            <a:spLocks noGrp="1"/>
          </p:cNvSpPr>
          <p:nvPr>
            <p:ph/>
          </p:nvPr>
        </p:nvSpPr>
        <p:spPr>
          <a:xfrm>
            <a:off x="990600" y="895350"/>
            <a:ext cx="9431640" cy="5743950"/>
          </a:xfrm>
          <a:prstGeom prst="rect">
            <a:avLst/>
          </a:prstGeom>
          <a:noFill/>
          <a:ln w="12600">
            <a:solidFill>
              <a:srgbClr val="FFFFFF"/>
            </a:solidFill>
            <a:miter/>
          </a:ln>
        </p:spPr>
        <p:txBody>
          <a:bodyPr lIns="90360" tIns="44280" rIns="90360" bIns="44280" numCol="1" spcCol="0" anchor="t">
            <a:noAutofit/>
          </a:bodyPr>
          <a:lstStyle/>
          <a:p>
            <a:pPr>
              <a:lnSpc>
                <a:spcPct val="100000"/>
              </a:lnSpc>
              <a:spcBef>
                <a:spcPts val="1100"/>
              </a:spcBef>
              <a:spcAft>
                <a:spcPts val="439"/>
              </a:spcAft>
              <a:buFont typeface="Wingdings" panose="05000000000000000000" pitchFamily="2" charset="2"/>
              <a:buChar char="v"/>
              <a:tabLst>
                <a:tab pos="4624560" algn="l"/>
              </a:tabLst>
            </a:pPr>
            <a:r>
              <a:rPr lang="en-US" sz="2000" b="1" spc="-1" dirty="0">
                <a:latin typeface="Calibri"/>
              </a:rPr>
              <a:t>Multi center Ultrasound-guided Stent Implantation in Coronaries </a:t>
            </a:r>
            <a:r>
              <a:rPr lang="en-US" sz="2000" b="1" spc="-1" dirty="0">
                <a:solidFill>
                  <a:srgbClr val="002060"/>
                </a:solidFill>
                <a:latin typeface="Calibri"/>
              </a:rPr>
              <a:t>(MUSIC) </a:t>
            </a:r>
            <a:r>
              <a:rPr lang="en-US" sz="2000" b="1" spc="-1" dirty="0">
                <a:latin typeface="Calibri"/>
              </a:rPr>
              <a:t>trial-  Landmark trial</a:t>
            </a:r>
            <a:endParaRPr lang="en-US" sz="2000" b="1" spc="-1" dirty="0">
              <a:latin typeface="Arial"/>
            </a:endParaRPr>
          </a:p>
          <a:p>
            <a:pPr>
              <a:lnSpc>
                <a:spcPct val="100000"/>
              </a:lnSpc>
              <a:spcBef>
                <a:spcPts val="1100"/>
              </a:spcBef>
              <a:spcAft>
                <a:spcPts val="439"/>
              </a:spcAft>
              <a:buFont typeface="Wingdings" panose="05000000000000000000" pitchFamily="2" charset="2"/>
              <a:buChar char="v"/>
              <a:tabLst>
                <a:tab pos="4624560" algn="l"/>
              </a:tabLst>
            </a:pPr>
            <a:r>
              <a:rPr lang="en-US" sz="2000" b="1" spc="-1" dirty="0">
                <a:latin typeface="Calibri"/>
              </a:rPr>
              <a:t>Three main IVUS variables were considered for assessing optimal stent deployment</a:t>
            </a:r>
            <a:endParaRPr lang="en-US" sz="2000" b="1" spc="-1" dirty="0">
              <a:latin typeface="Arial"/>
            </a:endParaRPr>
          </a:p>
          <a:p>
            <a:pPr marL="684180" lvl="1" indent="-342900">
              <a:lnSpc>
                <a:spcPct val="100000"/>
              </a:lnSpc>
              <a:spcBef>
                <a:spcPts val="269"/>
              </a:spcBef>
              <a:spcAft>
                <a:spcPts val="541"/>
              </a:spcAft>
              <a:buSzPct val="60000"/>
              <a:buFont typeface="Wingdings" panose="05000000000000000000" pitchFamily="2" charset="2"/>
              <a:buChar char="v"/>
              <a:tabLst>
                <a:tab pos="4624560" algn="l"/>
              </a:tabLst>
            </a:pPr>
            <a:r>
              <a:rPr lang="en-US" sz="2000" b="1" spc="-1" dirty="0">
                <a:latin typeface="Calibri"/>
              </a:rPr>
              <a:t>Complete stent apposition over entire stent length</a:t>
            </a:r>
            <a:endParaRPr lang="en-US" sz="2000" spc="-1" dirty="0">
              <a:latin typeface="Arial"/>
            </a:endParaRPr>
          </a:p>
          <a:p>
            <a:pPr marL="684180" lvl="1" indent="-342900">
              <a:lnSpc>
                <a:spcPct val="100000"/>
              </a:lnSpc>
              <a:spcBef>
                <a:spcPts val="269"/>
              </a:spcBef>
              <a:spcAft>
                <a:spcPts val="541"/>
              </a:spcAft>
              <a:buSzPct val="60000"/>
              <a:buFont typeface="Wingdings" panose="05000000000000000000" pitchFamily="2" charset="2"/>
              <a:buChar char="v"/>
              <a:tabLst>
                <a:tab pos="4624560" algn="l"/>
              </a:tabLst>
            </a:pPr>
            <a:r>
              <a:rPr lang="en-US" sz="2000" b="1" spc="-1" dirty="0">
                <a:latin typeface="Calibri"/>
              </a:rPr>
              <a:t>MSA ≥ 90% of the average of reference area or equal to 100% of smallest reference area</a:t>
            </a:r>
            <a:endParaRPr lang="en-US" sz="2000" spc="-1" dirty="0">
              <a:latin typeface="Arial"/>
            </a:endParaRPr>
          </a:p>
          <a:p>
            <a:pPr marL="684180" lvl="1" indent="-342900">
              <a:lnSpc>
                <a:spcPct val="100000"/>
              </a:lnSpc>
              <a:spcBef>
                <a:spcPts val="269"/>
              </a:spcBef>
              <a:spcAft>
                <a:spcPts val="541"/>
              </a:spcAft>
              <a:buSzPct val="60000"/>
              <a:buFont typeface="Wingdings" panose="05000000000000000000" pitchFamily="2" charset="2"/>
              <a:buChar char="v"/>
              <a:tabLst>
                <a:tab pos="4624560" algn="l"/>
              </a:tabLst>
            </a:pPr>
            <a:r>
              <a:rPr lang="en-US" sz="2000" b="1" spc="-1" dirty="0">
                <a:latin typeface="Calibri"/>
              </a:rPr>
              <a:t>Symmetrical stent expansion with minimum/maximum lumen diameter ratio ≥ 0.7</a:t>
            </a:r>
            <a:endParaRPr lang="en-US" sz="2000" spc="-1" dirty="0">
              <a:latin typeface="Arial"/>
            </a:endParaRPr>
          </a:p>
          <a:p>
            <a:pPr>
              <a:buFont typeface="Wingdings" panose="05000000000000000000" pitchFamily="2" charset="2"/>
              <a:buChar char="v"/>
            </a:pPr>
            <a:endParaRPr lang="en-US" sz="2000" b="1" spc="-1" dirty="0">
              <a:latin typeface="Arial"/>
            </a:endParaRPr>
          </a:p>
          <a:p>
            <a:pPr>
              <a:lnSpc>
                <a:spcPct val="100000"/>
              </a:lnSpc>
              <a:spcBef>
                <a:spcPts val="1100"/>
              </a:spcBef>
              <a:spcAft>
                <a:spcPts val="439"/>
              </a:spcAft>
              <a:buFont typeface="Wingdings" panose="05000000000000000000" pitchFamily="2" charset="2"/>
              <a:buChar char="v"/>
              <a:tabLst>
                <a:tab pos="4624560" algn="l"/>
              </a:tabLst>
            </a:pPr>
            <a:r>
              <a:rPr lang="en-US" sz="2000" b="1" spc="-1" dirty="0">
                <a:latin typeface="Calibri"/>
              </a:rPr>
              <a:t>Sub acute thrombosis rate &lt; 2%</a:t>
            </a:r>
            <a:endParaRPr lang="en-US" sz="2000" b="1" spc="-1" dirty="0">
              <a:latin typeface="Arial"/>
            </a:endParaRPr>
          </a:p>
          <a:p>
            <a:pPr>
              <a:lnSpc>
                <a:spcPct val="100000"/>
              </a:lnSpc>
              <a:spcBef>
                <a:spcPts val="1100"/>
              </a:spcBef>
              <a:spcAft>
                <a:spcPts val="439"/>
              </a:spcAft>
              <a:buFont typeface="Wingdings" panose="05000000000000000000" pitchFamily="2" charset="2"/>
              <a:buChar char="v"/>
              <a:tabLst>
                <a:tab pos="4624560" algn="l"/>
              </a:tabLst>
            </a:pPr>
            <a:endParaRPr lang="en-US" sz="2000" b="1" spc="-1" dirty="0">
              <a:latin typeface="Arial"/>
            </a:endParaRPr>
          </a:p>
          <a:p>
            <a:pPr>
              <a:lnSpc>
                <a:spcPct val="100000"/>
              </a:lnSpc>
              <a:spcBef>
                <a:spcPts val="1100"/>
              </a:spcBef>
              <a:spcAft>
                <a:spcPts val="439"/>
              </a:spcAft>
              <a:buFont typeface="Wingdings" panose="05000000000000000000" pitchFamily="2" charset="2"/>
              <a:buChar char="v"/>
              <a:tabLst>
                <a:tab pos="4624560" algn="l"/>
              </a:tabLst>
            </a:pPr>
            <a:r>
              <a:rPr lang="en-US" sz="2000" b="1" spc="-1" dirty="0">
                <a:latin typeface="Calibri"/>
              </a:rPr>
              <a:t>With current dual antiplatelet regimens similar results can be achieved by high pressure post dilatation without IVUS confirmation</a:t>
            </a:r>
            <a:endParaRPr lang="en-US" sz="2000" b="1" spc="-1" dirty="0">
              <a:latin typeface="Arial"/>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 name="PlaceHolder 1"/>
          <p:cNvSpPr>
            <a:spLocks noGrp="1"/>
          </p:cNvSpPr>
          <p:nvPr>
            <p:ph type="title"/>
          </p:nvPr>
        </p:nvSpPr>
        <p:spPr>
          <a:xfrm>
            <a:off x="2362080" y="0"/>
            <a:ext cx="7391160" cy="1142640"/>
          </a:xfrm>
          <a:prstGeom prst="rect">
            <a:avLst/>
          </a:prstGeom>
          <a:noFill/>
          <a:ln w="12600">
            <a:noFill/>
          </a:ln>
        </p:spPr>
        <p:txBody>
          <a:bodyPr lIns="90360" tIns="44280" rIns="90360" bIns="44280" numCol="1" spcCol="0" anchor="ctr">
            <a:noAutofit/>
          </a:bodyPr>
          <a:lstStyle/>
          <a:p>
            <a:pPr algn="ctr">
              <a:spcBef>
                <a:spcPts val="1199"/>
              </a:spcBef>
              <a:spcAft>
                <a:spcPts val="1199"/>
              </a:spcAft>
            </a:pPr>
            <a:r>
              <a:rPr lang="en-US" sz="4000" b="1" spc="-1" dirty="0">
                <a:latin typeface="Arial"/>
              </a:rPr>
              <a:t>Stent Under expansion</a:t>
            </a:r>
            <a:endParaRPr lang="en-US" sz="4000" spc="-1" dirty="0">
              <a:latin typeface="Arial"/>
            </a:endParaRPr>
          </a:p>
        </p:txBody>
      </p:sp>
      <p:pic>
        <p:nvPicPr>
          <p:cNvPr id="268" name="Picture 2"/>
          <p:cNvPicPr/>
          <p:nvPr/>
        </p:nvPicPr>
        <p:blipFill>
          <a:blip r:embed="rId2"/>
          <a:stretch/>
        </p:blipFill>
        <p:spPr>
          <a:xfrm>
            <a:off x="1314450" y="987424"/>
            <a:ext cx="9186060" cy="4667152"/>
          </a:xfrm>
          <a:prstGeom prst="rect">
            <a:avLst/>
          </a:prstGeom>
          <a:ln w="12700">
            <a:noFill/>
          </a:ln>
        </p:spPr>
      </p:pic>
      <p:sp>
        <p:nvSpPr>
          <p:cNvPr id="269" name="Rectangle 3"/>
          <p:cNvSpPr/>
          <p:nvPr/>
        </p:nvSpPr>
        <p:spPr>
          <a:xfrm>
            <a:off x="1832880" y="5935568"/>
            <a:ext cx="7920360" cy="706432"/>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2000" b="1" spc="-1" dirty="0">
                <a:solidFill>
                  <a:srgbClr val="002060"/>
                </a:solidFill>
                <a:latin typeface="Calibri"/>
              </a:rPr>
              <a:t>Stent under expansion in the mid stent at an area of calcified plaque (B). The proximal stent illustrates symmetrical stent expansion (A)</a:t>
            </a:r>
            <a:endParaRPr lang="en-US" sz="2000" spc="-1" dirty="0">
              <a:solidFill>
                <a:srgbClr val="002060"/>
              </a:solidFill>
              <a:latin typeface="Arial"/>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 name="PlaceHolder 1"/>
          <p:cNvSpPr>
            <a:spLocks noGrp="1"/>
          </p:cNvSpPr>
          <p:nvPr>
            <p:ph type="title"/>
          </p:nvPr>
        </p:nvSpPr>
        <p:spPr>
          <a:xfrm>
            <a:off x="2063640" y="116640"/>
            <a:ext cx="8208720" cy="1142640"/>
          </a:xfrm>
          <a:prstGeom prst="rect">
            <a:avLst/>
          </a:prstGeom>
          <a:noFill/>
          <a:ln w="12600">
            <a:solidFill>
              <a:srgbClr val="FFFFFF"/>
            </a:solidFill>
            <a:miter/>
          </a:ln>
        </p:spPr>
        <p:txBody>
          <a:bodyPr lIns="90360" tIns="44280" rIns="90360" bIns="44280" numCol="1" spcCol="0" anchor="ctr">
            <a:noAutofit/>
          </a:bodyPr>
          <a:lstStyle/>
          <a:p>
            <a:pPr algn="ctr">
              <a:spcBef>
                <a:spcPts val="1199"/>
              </a:spcBef>
              <a:spcAft>
                <a:spcPts val="1199"/>
              </a:spcAft>
            </a:pPr>
            <a:r>
              <a:rPr lang="en-US" sz="4000" b="1" spc="-1" dirty="0">
                <a:solidFill>
                  <a:srgbClr val="002060"/>
                </a:solidFill>
                <a:latin typeface="Arial"/>
              </a:rPr>
              <a:t>IVUS-guided PCI</a:t>
            </a:r>
            <a:endParaRPr lang="en-US" sz="4000" spc="-1" dirty="0">
              <a:solidFill>
                <a:srgbClr val="002060"/>
              </a:solidFill>
              <a:latin typeface="Arial"/>
            </a:endParaRPr>
          </a:p>
        </p:txBody>
      </p:sp>
      <p:sp>
        <p:nvSpPr>
          <p:cNvPr id="273" name="PlaceHolder 2"/>
          <p:cNvSpPr>
            <a:spLocks noGrp="1"/>
          </p:cNvSpPr>
          <p:nvPr>
            <p:ph/>
          </p:nvPr>
        </p:nvSpPr>
        <p:spPr>
          <a:xfrm>
            <a:off x="781050" y="1085850"/>
            <a:ext cx="11106150" cy="5438430"/>
          </a:xfrm>
          <a:prstGeom prst="rect">
            <a:avLst/>
          </a:prstGeom>
          <a:noFill/>
          <a:ln w="12600">
            <a:solidFill>
              <a:srgbClr val="FFFFFF"/>
            </a:solidFill>
            <a:miter/>
          </a:ln>
        </p:spPr>
        <p:txBody>
          <a:bodyPr lIns="90360" tIns="44280" rIns="90360" bIns="44280" numCol="1" spcCol="0" anchor="t">
            <a:normAutofit fontScale="99500"/>
          </a:bodyPr>
          <a:lstStyle/>
          <a:p>
            <a:pPr marL="227160" indent="-227160">
              <a:lnSpc>
                <a:spcPct val="100000"/>
              </a:lnSpc>
              <a:spcBef>
                <a:spcPts val="1100"/>
              </a:spcBef>
              <a:spcAft>
                <a:spcPts val="439"/>
              </a:spcAft>
              <a:buClr>
                <a:srgbClr val="FF66FF"/>
              </a:buClr>
              <a:buFont typeface="Wingdings" charset="2"/>
              <a:buChar char=""/>
              <a:tabLst>
                <a:tab pos="4624560" algn="l"/>
              </a:tabLst>
            </a:pPr>
            <a:r>
              <a:rPr lang="en-US" sz="2200" b="1" spc="-1" dirty="0">
                <a:solidFill>
                  <a:srgbClr val="002060"/>
                </a:solidFill>
                <a:latin typeface="Calibri"/>
              </a:rPr>
              <a:t>High grade edge dissection : </a:t>
            </a:r>
            <a:r>
              <a:rPr lang="en-US" sz="2200" b="1" spc="-1" dirty="0">
                <a:latin typeface="Calibri"/>
              </a:rPr>
              <a:t>lumen area narrowing &lt;4 mm</a:t>
            </a:r>
            <a:r>
              <a:rPr lang="en-US" sz="2200" b="1" spc="-1" baseline="30000" dirty="0">
                <a:latin typeface="Calibri"/>
              </a:rPr>
              <a:t>2</a:t>
            </a:r>
            <a:r>
              <a:rPr lang="en-US" sz="2200" b="1" spc="-1" dirty="0">
                <a:latin typeface="Calibri"/>
              </a:rPr>
              <a:t> or dissection angle &gt;60°, have been associated with higher rates of early stent thrombosis &amp; so should be stented</a:t>
            </a:r>
            <a:endParaRPr lang="en-US" sz="2200" b="1" spc="-1" dirty="0">
              <a:latin typeface="Arial"/>
            </a:endParaRPr>
          </a:p>
          <a:p>
            <a:pPr>
              <a:lnSpc>
                <a:spcPct val="100000"/>
              </a:lnSpc>
              <a:spcBef>
                <a:spcPts val="1100"/>
              </a:spcBef>
              <a:spcAft>
                <a:spcPts val="439"/>
              </a:spcAft>
              <a:buNone/>
              <a:tabLst>
                <a:tab pos="4624560" algn="l"/>
              </a:tabLst>
            </a:pPr>
            <a:endParaRPr lang="en-US" sz="2200" b="1" spc="-1" dirty="0">
              <a:solidFill>
                <a:srgbClr val="002060"/>
              </a:solidFill>
              <a:latin typeface="Arial"/>
            </a:endParaRPr>
          </a:p>
          <a:p>
            <a:pPr marL="227160" indent="-227160">
              <a:lnSpc>
                <a:spcPct val="100000"/>
              </a:lnSpc>
              <a:spcBef>
                <a:spcPts val="1100"/>
              </a:spcBef>
              <a:spcAft>
                <a:spcPts val="439"/>
              </a:spcAft>
              <a:buClr>
                <a:srgbClr val="FFFFFF"/>
              </a:buClr>
              <a:buFont typeface="Wingdings" charset="2"/>
              <a:buChar char=""/>
              <a:tabLst>
                <a:tab pos="4624560" algn="l"/>
              </a:tabLst>
            </a:pPr>
            <a:r>
              <a:rPr lang="en-US" sz="2200" b="1" spc="-1" dirty="0">
                <a:latin typeface="Calibri"/>
              </a:rPr>
              <a:t>There is no consensus on optimal management  of low grade edge dissection </a:t>
            </a:r>
            <a:endParaRPr lang="en-US" sz="2200" b="1" spc="-1" dirty="0">
              <a:latin typeface="Arial"/>
            </a:endParaRPr>
          </a:p>
          <a:p>
            <a:pPr>
              <a:lnSpc>
                <a:spcPct val="100000"/>
              </a:lnSpc>
              <a:spcBef>
                <a:spcPts val="1100"/>
              </a:spcBef>
              <a:spcAft>
                <a:spcPts val="439"/>
              </a:spcAft>
              <a:buNone/>
              <a:tabLst>
                <a:tab pos="4624560" algn="l"/>
              </a:tabLst>
            </a:pPr>
            <a:endParaRPr lang="en-US" sz="2200" b="1" spc="-1" dirty="0">
              <a:solidFill>
                <a:srgbClr val="002060"/>
              </a:solidFill>
              <a:latin typeface="Arial"/>
            </a:endParaRPr>
          </a:p>
          <a:p>
            <a:pPr marL="227160" indent="-227160">
              <a:lnSpc>
                <a:spcPct val="100000"/>
              </a:lnSpc>
              <a:spcBef>
                <a:spcPts val="1100"/>
              </a:spcBef>
              <a:spcAft>
                <a:spcPts val="439"/>
              </a:spcAft>
              <a:buClr>
                <a:srgbClr val="FF66FF"/>
              </a:buClr>
              <a:buFont typeface="Wingdings" charset="2"/>
              <a:buChar char=""/>
              <a:tabLst>
                <a:tab pos="4624560" algn="l"/>
              </a:tabLst>
            </a:pPr>
            <a:r>
              <a:rPr lang="en-US" sz="2200" b="1" spc="-1" dirty="0">
                <a:solidFill>
                  <a:srgbClr val="002060"/>
                </a:solidFill>
                <a:latin typeface="Calibri"/>
              </a:rPr>
              <a:t>In PCI with DES - limited number of studies </a:t>
            </a:r>
            <a:endParaRPr lang="en-US" sz="2200" b="1" spc="-1" dirty="0">
              <a:solidFill>
                <a:srgbClr val="002060"/>
              </a:solidFill>
              <a:latin typeface="Arial"/>
            </a:endParaRPr>
          </a:p>
          <a:p>
            <a:pPr marL="506520" lvl="1" indent="-165240">
              <a:lnSpc>
                <a:spcPct val="100000"/>
              </a:lnSpc>
              <a:spcBef>
                <a:spcPts val="300"/>
              </a:spcBef>
              <a:spcAft>
                <a:spcPts val="601"/>
              </a:spcAft>
              <a:buClr>
                <a:srgbClr val="FFFFFF"/>
              </a:buClr>
              <a:buSzPct val="60000"/>
              <a:buFont typeface="Wingdings" charset="2"/>
              <a:buChar char=""/>
              <a:tabLst>
                <a:tab pos="4624560" algn="l"/>
              </a:tabLst>
            </a:pPr>
            <a:r>
              <a:rPr lang="en-US" sz="2000" b="1" spc="-1" dirty="0">
                <a:solidFill>
                  <a:srgbClr val="002060"/>
                </a:solidFill>
                <a:latin typeface="Calibri"/>
              </a:rPr>
              <a:t>Stent </a:t>
            </a:r>
            <a:r>
              <a:rPr lang="en-US" sz="2000" b="1" spc="-1" dirty="0" err="1">
                <a:solidFill>
                  <a:srgbClr val="002060"/>
                </a:solidFill>
                <a:latin typeface="Calibri"/>
              </a:rPr>
              <a:t>underexpansion</a:t>
            </a:r>
            <a:r>
              <a:rPr lang="en-US" sz="2000" b="1" spc="-1" dirty="0">
                <a:solidFill>
                  <a:srgbClr val="002060"/>
                </a:solidFill>
                <a:latin typeface="Calibri"/>
              </a:rPr>
              <a:t> and smaller MSAs (&lt;5.0 mm2) are associated with early and late stent thrombosis</a:t>
            </a:r>
            <a:endParaRPr lang="en-US" sz="2000" spc="-1" dirty="0">
              <a:solidFill>
                <a:srgbClr val="002060"/>
              </a:solidFill>
              <a:latin typeface="Arial"/>
            </a:endParaRPr>
          </a:p>
          <a:p>
            <a:pPr marL="506520" lvl="1" indent="-165240">
              <a:lnSpc>
                <a:spcPct val="100000"/>
              </a:lnSpc>
              <a:spcBef>
                <a:spcPts val="300"/>
              </a:spcBef>
              <a:spcAft>
                <a:spcPts val="601"/>
              </a:spcAft>
              <a:buClr>
                <a:srgbClr val="FFFFFF"/>
              </a:buClr>
              <a:buSzPct val="60000"/>
              <a:buFont typeface="Wingdings" charset="2"/>
              <a:buChar char=""/>
              <a:tabLst>
                <a:tab pos="4624560" algn="l"/>
              </a:tabLst>
            </a:pPr>
            <a:r>
              <a:rPr lang="en-US" sz="2000" b="1" spc="-1" dirty="0">
                <a:solidFill>
                  <a:srgbClr val="002060"/>
                </a:solidFill>
                <a:latin typeface="Calibri"/>
              </a:rPr>
              <a:t>Until larger studies are performed, it seems reasonable to target optimal DES expansion defined similarly to BMS criteria (90% average reference cross-sectional area)</a:t>
            </a:r>
            <a:endParaRPr lang="en-US" sz="2000" spc="-1" dirty="0">
              <a:solidFill>
                <a:srgbClr val="002060"/>
              </a:solidFill>
              <a:latin typeface="Arial"/>
            </a:endParaRPr>
          </a:p>
          <a:p>
            <a:pPr>
              <a:lnSpc>
                <a:spcPct val="100000"/>
              </a:lnSpc>
              <a:spcBef>
                <a:spcPts val="1001"/>
              </a:spcBef>
              <a:spcAft>
                <a:spcPts val="400"/>
              </a:spcAft>
              <a:buNone/>
              <a:tabLst>
                <a:tab pos="4624560" algn="l"/>
              </a:tabLst>
            </a:pPr>
            <a:endParaRPr lang="en-US" sz="2000" b="1" spc="-1" dirty="0">
              <a:solidFill>
                <a:srgbClr val="002060"/>
              </a:solidFill>
              <a:latin typeface="Arial"/>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 name="PlaceHolder 1"/>
          <p:cNvSpPr>
            <a:spLocks noGrp="1"/>
          </p:cNvSpPr>
          <p:nvPr>
            <p:ph type="title"/>
          </p:nvPr>
        </p:nvSpPr>
        <p:spPr>
          <a:xfrm>
            <a:off x="1919640" y="116640"/>
            <a:ext cx="8496720" cy="1142640"/>
          </a:xfrm>
          <a:prstGeom prst="rect">
            <a:avLst/>
          </a:prstGeom>
          <a:noFill/>
          <a:ln w="12600">
            <a:solidFill>
              <a:srgbClr val="FFFFFF"/>
            </a:solidFill>
            <a:miter/>
          </a:ln>
        </p:spPr>
        <p:txBody>
          <a:bodyPr lIns="90360" tIns="44280" rIns="90360" bIns="44280" numCol="1" spcCol="0" anchor="ctr">
            <a:noAutofit/>
          </a:bodyPr>
          <a:lstStyle/>
          <a:p>
            <a:pPr algn="ctr">
              <a:spcBef>
                <a:spcPts val="1080"/>
              </a:spcBef>
              <a:spcAft>
                <a:spcPts val="1080"/>
              </a:spcAft>
            </a:pPr>
            <a:r>
              <a:rPr lang="en-US" sz="3600" b="1" spc="-1" dirty="0">
                <a:latin typeface="Arial"/>
              </a:rPr>
              <a:t>Incomplete stent apposition (ISA)</a:t>
            </a:r>
            <a:endParaRPr lang="en-US" sz="3600" spc="-1" dirty="0">
              <a:latin typeface="Arial"/>
            </a:endParaRPr>
          </a:p>
        </p:txBody>
      </p:sp>
      <p:sp>
        <p:nvSpPr>
          <p:cNvPr id="275" name="PlaceHolder 2"/>
          <p:cNvSpPr>
            <a:spLocks noGrp="1"/>
          </p:cNvSpPr>
          <p:nvPr>
            <p:ph/>
          </p:nvPr>
        </p:nvSpPr>
        <p:spPr>
          <a:xfrm>
            <a:off x="876300" y="1066800"/>
            <a:ext cx="10344150" cy="5410200"/>
          </a:xfrm>
          <a:prstGeom prst="rect">
            <a:avLst/>
          </a:prstGeom>
          <a:noFill/>
          <a:ln w="12600">
            <a:solidFill>
              <a:srgbClr val="FFFFFF"/>
            </a:solidFill>
            <a:miter/>
          </a:ln>
        </p:spPr>
        <p:txBody>
          <a:bodyPr lIns="90360" tIns="44280" rIns="90360" bIns="44280" numCol="1" spcCol="0" anchor="t">
            <a:noAutofit/>
          </a:bodyPr>
          <a:lstStyle/>
          <a:p>
            <a:pPr>
              <a:lnSpc>
                <a:spcPct val="100000"/>
              </a:lnSpc>
              <a:spcBef>
                <a:spcPts val="1001"/>
              </a:spcBef>
              <a:spcAft>
                <a:spcPts val="400"/>
              </a:spcAft>
              <a:buFont typeface="Wingdings" panose="05000000000000000000" pitchFamily="2" charset="2"/>
              <a:buChar char="v"/>
              <a:tabLst>
                <a:tab pos="4624560" algn="l"/>
              </a:tabLst>
            </a:pPr>
            <a:r>
              <a:rPr lang="en-US" sz="2000" b="1" spc="-1" dirty="0">
                <a:latin typeface="Calibri"/>
              </a:rPr>
              <a:t>Acute ISA not  associated with increased cardiac events at 1 year</a:t>
            </a:r>
            <a:r>
              <a:rPr lang="en-US" sz="2000" b="1" spc="-1" baseline="30000" dirty="0">
                <a:latin typeface="Calibri"/>
              </a:rPr>
              <a:t>1</a:t>
            </a:r>
            <a:endParaRPr lang="en-US" sz="2000" b="1" spc="-1" dirty="0">
              <a:latin typeface="Arial"/>
            </a:endParaRPr>
          </a:p>
          <a:p>
            <a:pPr>
              <a:lnSpc>
                <a:spcPct val="100000"/>
              </a:lnSpc>
              <a:spcBef>
                <a:spcPts val="1001"/>
              </a:spcBef>
              <a:spcAft>
                <a:spcPts val="400"/>
              </a:spcAft>
              <a:buFont typeface="Wingdings" panose="05000000000000000000" pitchFamily="2" charset="2"/>
              <a:buChar char="v"/>
              <a:tabLst>
                <a:tab pos="4624560" algn="l"/>
              </a:tabLst>
            </a:pPr>
            <a:r>
              <a:rPr lang="en-US" sz="2000" b="1" spc="-1" dirty="0">
                <a:latin typeface="Calibri"/>
              </a:rPr>
              <a:t>Late ISA  (4 times more common with DES vs BMS)  is associated with increased rates of stent thrombosis</a:t>
            </a:r>
            <a:endParaRPr lang="en-US" sz="2000" b="1" spc="-1" dirty="0">
              <a:latin typeface="Arial"/>
            </a:endParaRPr>
          </a:p>
          <a:p>
            <a:pPr>
              <a:lnSpc>
                <a:spcPct val="100000"/>
              </a:lnSpc>
              <a:spcBef>
                <a:spcPts val="1001"/>
              </a:spcBef>
              <a:spcAft>
                <a:spcPts val="400"/>
              </a:spcAft>
              <a:buFont typeface="Wingdings" panose="05000000000000000000" pitchFamily="2" charset="2"/>
              <a:buChar char="v"/>
              <a:tabLst>
                <a:tab pos="4624560" algn="l"/>
              </a:tabLst>
            </a:pPr>
            <a:r>
              <a:rPr lang="en-US" sz="2000" b="1" spc="-1" dirty="0">
                <a:latin typeface="Calibri"/>
              </a:rPr>
              <a:t>Study by Cook et al, the rate of late ISA was significantly higher in patients with DES thrombosis than in control patients without stent thrombosis (77% vs. 12%, p&lt;0.001)</a:t>
            </a:r>
            <a:r>
              <a:rPr lang="en-US" sz="2000" b="1" spc="-1" baseline="30000" dirty="0">
                <a:latin typeface="Calibri"/>
              </a:rPr>
              <a:t>2</a:t>
            </a:r>
            <a:endParaRPr lang="en-US" sz="2000" b="1" spc="-1" dirty="0">
              <a:latin typeface="Arial"/>
            </a:endParaRPr>
          </a:p>
          <a:p>
            <a:pPr>
              <a:lnSpc>
                <a:spcPct val="100000"/>
              </a:lnSpc>
              <a:spcBef>
                <a:spcPts val="1001"/>
              </a:spcBef>
              <a:spcAft>
                <a:spcPts val="400"/>
              </a:spcAft>
              <a:buFont typeface="Wingdings" panose="05000000000000000000" pitchFamily="2" charset="2"/>
              <a:buChar char="v"/>
              <a:tabLst>
                <a:tab pos="4624560" algn="l"/>
              </a:tabLst>
            </a:pPr>
            <a:r>
              <a:rPr lang="en-US" sz="2000" b="1" spc="-1" dirty="0">
                <a:latin typeface="Calibri"/>
              </a:rPr>
              <a:t>However, segments with thrombosis were also associated with longer lesions, longer stents, more stents per lesion, lower stent expansion index, and more stent overlapping making definitive conclusions about the importance of late ISA in this setting difficult</a:t>
            </a:r>
            <a:endParaRPr lang="en-US" sz="2000" b="1" spc="-1" dirty="0">
              <a:latin typeface="Arial"/>
            </a:endParaRPr>
          </a:p>
          <a:p>
            <a:pPr>
              <a:lnSpc>
                <a:spcPct val="100000"/>
              </a:lnSpc>
              <a:spcBef>
                <a:spcPts val="1001"/>
              </a:spcBef>
              <a:spcAft>
                <a:spcPts val="400"/>
              </a:spcAft>
              <a:buFont typeface="Wingdings" panose="05000000000000000000" pitchFamily="2" charset="2"/>
              <a:buChar char="v"/>
              <a:tabLst>
                <a:tab pos="4624560" algn="l"/>
              </a:tabLst>
            </a:pPr>
            <a:r>
              <a:rPr lang="en-US" sz="2000" b="1" spc="-1" dirty="0">
                <a:latin typeface="Calibri"/>
              </a:rPr>
              <a:t>A Recent meta analysis  - the results are inconclusive as to the relationship between ISA and long-term adverse outcomes in DES</a:t>
            </a:r>
            <a:endParaRPr lang="en-US" sz="2000" b="1" spc="-1" dirty="0">
              <a:latin typeface="Arial"/>
            </a:endParaRPr>
          </a:p>
        </p:txBody>
      </p:sp>
      <p:sp>
        <p:nvSpPr>
          <p:cNvPr id="276" name="Rectangle 3"/>
          <p:cNvSpPr/>
          <p:nvPr/>
        </p:nvSpPr>
        <p:spPr>
          <a:xfrm>
            <a:off x="6888000" y="6272641"/>
            <a:ext cx="3779640" cy="644877"/>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343080" indent="-343080">
              <a:buClr>
                <a:srgbClr val="92D050"/>
              </a:buClr>
              <a:buFont typeface="StarSymbol"/>
              <a:buAutoNum type="arabicPeriod"/>
            </a:pPr>
            <a:r>
              <a:rPr lang="da-DK" b="1" spc="-1">
                <a:solidFill>
                  <a:srgbClr val="92D050"/>
                </a:solidFill>
                <a:latin typeface="Arial"/>
              </a:rPr>
              <a:t>Steinberg et al. jacc intv 2010</a:t>
            </a:r>
            <a:endParaRPr lang="en-US" spc="-1">
              <a:latin typeface="Arial"/>
            </a:endParaRPr>
          </a:p>
          <a:p>
            <a:pPr marL="343080" indent="-343080">
              <a:buClr>
                <a:srgbClr val="92D050"/>
              </a:buClr>
              <a:buFont typeface="StarSymbol"/>
              <a:buAutoNum type="arabicPeriod"/>
            </a:pPr>
            <a:r>
              <a:rPr lang="fr-FR" b="1" spc="-1">
                <a:solidFill>
                  <a:srgbClr val="92D050"/>
                </a:solidFill>
                <a:latin typeface="Arial"/>
              </a:rPr>
              <a:t> Cook et al. circulation  2007 </a:t>
            </a:r>
            <a:endParaRPr lang="en-US" spc="-1">
              <a:latin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BEC0AC-590B-BBCA-AAD6-4A92B729AC68}"/>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0DFE8F21-770D-2B61-16ED-AD99BF49F284}"/>
              </a:ext>
            </a:extLst>
          </p:cNvPr>
          <p:cNvSpPr>
            <a:spLocks noGrp="1"/>
          </p:cNvSpPr>
          <p:nvPr>
            <p:ph idx="1"/>
          </p:nvPr>
        </p:nvSpPr>
        <p:spPr/>
        <p:txBody>
          <a:bodyPr/>
          <a:lstStyle/>
          <a:p>
            <a:endParaRPr lang="en-IN"/>
          </a:p>
        </p:txBody>
      </p:sp>
      <p:pic>
        <p:nvPicPr>
          <p:cNvPr id="5" name="Picture 4">
            <a:extLst>
              <a:ext uri="{FF2B5EF4-FFF2-40B4-BE49-F238E27FC236}">
                <a16:creationId xmlns:a16="http://schemas.microsoft.com/office/drawing/2014/main" id="{99FF5C91-9342-BA27-DF98-B7C41F5DDA2F}"/>
              </a:ext>
            </a:extLst>
          </p:cNvPr>
          <p:cNvPicPr>
            <a:picLocks noChangeAspect="1"/>
          </p:cNvPicPr>
          <p:nvPr/>
        </p:nvPicPr>
        <p:blipFill rotWithShape="1">
          <a:blip r:embed="rId2"/>
          <a:srcRect l="12934" t="9911" r="17174" b="7805"/>
          <a:stretch/>
        </p:blipFill>
        <p:spPr>
          <a:xfrm>
            <a:off x="1126435" y="279171"/>
            <a:ext cx="9939130" cy="6578829"/>
          </a:xfrm>
          <a:prstGeom prst="rect">
            <a:avLst/>
          </a:prstGeom>
        </p:spPr>
      </p:pic>
    </p:spTree>
    <p:extLst>
      <p:ext uri="{BB962C8B-B14F-4D97-AF65-F5344CB8AC3E}">
        <p14:creationId xmlns:p14="http://schemas.microsoft.com/office/powerpoint/2010/main" val="386113679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 name="PlaceHolder 1"/>
          <p:cNvSpPr>
            <a:spLocks noGrp="1"/>
          </p:cNvSpPr>
          <p:nvPr>
            <p:ph type="title"/>
          </p:nvPr>
        </p:nvSpPr>
        <p:spPr>
          <a:xfrm>
            <a:off x="2351640" y="125640"/>
            <a:ext cx="7391160" cy="1142640"/>
          </a:xfrm>
          <a:prstGeom prst="rect">
            <a:avLst/>
          </a:prstGeom>
          <a:noFill/>
          <a:ln w="12600">
            <a:solidFill>
              <a:srgbClr val="FFFFFF"/>
            </a:solidFill>
            <a:miter/>
          </a:ln>
        </p:spPr>
        <p:txBody>
          <a:bodyPr lIns="90360" tIns="44280" rIns="90360" bIns="44280" numCol="1" spcCol="0" anchor="ctr">
            <a:noAutofit/>
          </a:bodyPr>
          <a:lstStyle/>
          <a:p>
            <a:pPr algn="ctr">
              <a:spcBef>
                <a:spcPts val="1199"/>
              </a:spcBef>
              <a:spcAft>
                <a:spcPts val="1199"/>
              </a:spcAft>
            </a:pPr>
            <a:r>
              <a:rPr lang="en-US" sz="4000" b="1" spc="-1" dirty="0">
                <a:latin typeface="Arial"/>
              </a:rPr>
              <a:t>Incomplete stent apposition </a:t>
            </a:r>
            <a:endParaRPr lang="en-US" sz="4000" spc="-1" dirty="0">
              <a:latin typeface="Arial"/>
            </a:endParaRPr>
          </a:p>
        </p:txBody>
      </p:sp>
      <p:pic>
        <p:nvPicPr>
          <p:cNvPr id="280" name="Picture 2"/>
          <p:cNvPicPr/>
          <p:nvPr/>
        </p:nvPicPr>
        <p:blipFill>
          <a:blip r:embed="rId2"/>
          <a:stretch/>
        </p:blipFill>
        <p:spPr>
          <a:xfrm>
            <a:off x="1289370" y="1336792"/>
            <a:ext cx="6540180" cy="4956840"/>
          </a:xfrm>
          <a:prstGeom prst="rect">
            <a:avLst/>
          </a:prstGeom>
          <a:ln w="12700">
            <a:noFill/>
          </a:ln>
        </p:spPr>
      </p:pic>
      <p:sp>
        <p:nvSpPr>
          <p:cNvPr id="281" name="Rectangle 3"/>
          <p:cNvSpPr/>
          <p:nvPr/>
        </p:nvSpPr>
        <p:spPr>
          <a:xfrm>
            <a:off x="8229600" y="1268280"/>
            <a:ext cx="3997260" cy="3691865"/>
          </a:xfrm>
          <a:prstGeom prst="rect">
            <a:avLst/>
          </a:prstGeom>
          <a:noFill/>
          <a:ln w="0">
            <a:solidFill>
              <a:srgbClr val="FFFFFF"/>
            </a:solid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nSpc>
                <a:spcPct val="100000"/>
              </a:lnSpc>
              <a:buNone/>
            </a:pPr>
            <a:r>
              <a:rPr lang="en-US" b="1" spc="-1" dirty="0">
                <a:solidFill>
                  <a:srgbClr val="002060"/>
                </a:solidFill>
                <a:latin typeface="Arial"/>
              </a:rPr>
              <a:t>Acute ISA found immediately post stent implantation by IVUS (B) in the LAD</a:t>
            </a:r>
            <a:endParaRPr lang="en-US" spc="-1" dirty="0">
              <a:solidFill>
                <a:srgbClr val="002060"/>
              </a:solidFill>
              <a:latin typeface="Arial"/>
            </a:endParaRPr>
          </a:p>
          <a:p>
            <a:pPr>
              <a:lnSpc>
                <a:spcPct val="100000"/>
              </a:lnSpc>
              <a:buNone/>
            </a:pPr>
            <a:endParaRPr lang="en-US" spc="-1" dirty="0">
              <a:solidFill>
                <a:srgbClr val="002060"/>
              </a:solidFill>
              <a:latin typeface="Arial"/>
            </a:endParaRPr>
          </a:p>
          <a:p>
            <a:pPr>
              <a:lnSpc>
                <a:spcPct val="100000"/>
              </a:lnSpc>
              <a:buNone/>
            </a:pPr>
            <a:endParaRPr lang="en-US" spc="-1" dirty="0">
              <a:solidFill>
                <a:srgbClr val="002060"/>
              </a:solidFill>
              <a:latin typeface="Arial"/>
            </a:endParaRPr>
          </a:p>
          <a:p>
            <a:pPr>
              <a:lnSpc>
                <a:spcPct val="100000"/>
              </a:lnSpc>
              <a:buNone/>
            </a:pPr>
            <a:endParaRPr lang="en-US" spc="-1" dirty="0">
              <a:solidFill>
                <a:srgbClr val="002060"/>
              </a:solidFill>
              <a:latin typeface="Arial"/>
            </a:endParaRPr>
          </a:p>
          <a:p>
            <a:pPr>
              <a:lnSpc>
                <a:spcPct val="100000"/>
              </a:lnSpc>
              <a:buNone/>
            </a:pPr>
            <a:endParaRPr lang="en-US" spc="-1" dirty="0">
              <a:solidFill>
                <a:srgbClr val="002060"/>
              </a:solidFill>
              <a:latin typeface="Arial"/>
            </a:endParaRPr>
          </a:p>
          <a:p>
            <a:pPr>
              <a:lnSpc>
                <a:spcPct val="100000"/>
              </a:lnSpc>
              <a:buNone/>
            </a:pPr>
            <a:endParaRPr lang="en-US" spc="-1" dirty="0">
              <a:solidFill>
                <a:srgbClr val="002060"/>
              </a:solidFill>
              <a:latin typeface="Arial"/>
            </a:endParaRPr>
          </a:p>
          <a:p>
            <a:pPr>
              <a:lnSpc>
                <a:spcPct val="100000"/>
              </a:lnSpc>
              <a:buNone/>
            </a:pPr>
            <a:endParaRPr lang="en-US" spc="-1" dirty="0">
              <a:solidFill>
                <a:srgbClr val="002060"/>
              </a:solidFill>
              <a:latin typeface="Arial"/>
            </a:endParaRPr>
          </a:p>
          <a:p>
            <a:pPr>
              <a:lnSpc>
                <a:spcPct val="100000"/>
              </a:lnSpc>
              <a:buNone/>
            </a:pPr>
            <a:endParaRPr lang="en-US" spc="-1" dirty="0">
              <a:solidFill>
                <a:srgbClr val="002060"/>
              </a:solidFill>
              <a:latin typeface="Arial"/>
            </a:endParaRPr>
          </a:p>
          <a:p>
            <a:pPr>
              <a:lnSpc>
                <a:spcPct val="100000"/>
              </a:lnSpc>
              <a:buNone/>
            </a:pPr>
            <a:endParaRPr lang="en-US" spc="-1" dirty="0">
              <a:solidFill>
                <a:srgbClr val="002060"/>
              </a:solidFill>
              <a:latin typeface="Arial"/>
            </a:endParaRPr>
          </a:p>
          <a:p>
            <a:pPr>
              <a:lnSpc>
                <a:spcPct val="100000"/>
              </a:lnSpc>
              <a:buNone/>
            </a:pPr>
            <a:r>
              <a:rPr lang="en-US" b="1" spc="-1" dirty="0">
                <a:solidFill>
                  <a:srgbClr val="002060"/>
                </a:solidFill>
                <a:latin typeface="Arial"/>
              </a:rPr>
              <a:t>Post-dilation angiography (C) and IVUS (D) of the same location</a:t>
            </a:r>
            <a:endParaRPr lang="en-US" spc="-1" dirty="0">
              <a:solidFill>
                <a:srgbClr val="002060"/>
              </a:solidFill>
              <a:latin typeface="Arial"/>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 name="PlaceHolder 1"/>
          <p:cNvSpPr>
            <a:spLocks noGrp="1"/>
          </p:cNvSpPr>
          <p:nvPr>
            <p:ph type="title"/>
          </p:nvPr>
        </p:nvSpPr>
        <p:spPr>
          <a:xfrm>
            <a:off x="2135640" y="260640"/>
            <a:ext cx="7992360" cy="1142640"/>
          </a:xfrm>
          <a:prstGeom prst="rect">
            <a:avLst/>
          </a:prstGeom>
          <a:noFill/>
          <a:ln w="12600">
            <a:solidFill>
              <a:srgbClr val="FFFFFF"/>
            </a:solidFill>
            <a:miter/>
          </a:ln>
        </p:spPr>
        <p:txBody>
          <a:bodyPr lIns="90360" tIns="44280" rIns="90360" bIns="44280" numCol="1" spcCol="0" anchor="ctr">
            <a:noAutofit/>
          </a:bodyPr>
          <a:lstStyle/>
          <a:p>
            <a:pPr algn="ctr">
              <a:spcBef>
                <a:spcPts val="1080"/>
              </a:spcBef>
              <a:spcAft>
                <a:spcPts val="1080"/>
              </a:spcAft>
            </a:pPr>
            <a:r>
              <a:rPr lang="en-US" sz="3600" b="1" spc="-1" dirty="0">
                <a:latin typeface="Arial"/>
              </a:rPr>
              <a:t>IVUS in unprotected LMCA  PCI</a:t>
            </a:r>
            <a:endParaRPr lang="en-US" sz="3600" spc="-1" dirty="0">
              <a:latin typeface="Arial"/>
            </a:endParaRPr>
          </a:p>
        </p:txBody>
      </p:sp>
      <p:sp>
        <p:nvSpPr>
          <p:cNvPr id="287" name="PlaceHolder 2"/>
          <p:cNvSpPr>
            <a:spLocks noGrp="1"/>
          </p:cNvSpPr>
          <p:nvPr>
            <p:ph/>
          </p:nvPr>
        </p:nvSpPr>
        <p:spPr>
          <a:xfrm>
            <a:off x="571500" y="1162050"/>
            <a:ext cx="10420350" cy="5695950"/>
          </a:xfrm>
          <a:prstGeom prst="rect">
            <a:avLst/>
          </a:prstGeom>
          <a:noFill/>
          <a:ln w="12600">
            <a:solidFill>
              <a:srgbClr val="FFFFFF"/>
            </a:solidFill>
            <a:miter/>
          </a:ln>
        </p:spPr>
        <p:txBody>
          <a:bodyPr lIns="90360" tIns="44280" rIns="90360" bIns="44280" numCol="1" spcCol="0" anchor="t">
            <a:normAutofit/>
          </a:bodyPr>
          <a:lstStyle/>
          <a:p>
            <a:pPr marL="227160" indent="-227160">
              <a:lnSpc>
                <a:spcPct val="100000"/>
              </a:lnSpc>
              <a:spcBef>
                <a:spcPts val="1199"/>
              </a:spcBef>
              <a:spcAft>
                <a:spcPts val="479"/>
              </a:spcAft>
              <a:buClr>
                <a:srgbClr val="FFFFFF"/>
              </a:buClr>
              <a:buFont typeface="Wingdings" charset="2"/>
              <a:buChar char=""/>
              <a:tabLst>
                <a:tab pos="4624560" algn="l"/>
              </a:tabLst>
            </a:pPr>
            <a:r>
              <a:rPr lang="en-US" sz="2400" b="1" spc="-1" dirty="0">
                <a:latin typeface="Calibri"/>
              </a:rPr>
              <a:t>Adverse consequences related to suboptimal stent deployment are more dramatic - IVUS guidance may be important</a:t>
            </a:r>
            <a:endParaRPr lang="en-US" sz="2400" b="1" spc="-1" dirty="0">
              <a:latin typeface="Arial"/>
            </a:endParaRPr>
          </a:p>
          <a:p>
            <a:pPr>
              <a:lnSpc>
                <a:spcPct val="100000"/>
              </a:lnSpc>
              <a:spcBef>
                <a:spcPts val="1199"/>
              </a:spcBef>
              <a:spcAft>
                <a:spcPts val="479"/>
              </a:spcAft>
              <a:buNone/>
              <a:tabLst>
                <a:tab pos="4624560" algn="l"/>
              </a:tabLst>
            </a:pPr>
            <a:endParaRPr lang="en-US" sz="2400" b="1" spc="-1" dirty="0">
              <a:latin typeface="Arial"/>
            </a:endParaRPr>
          </a:p>
          <a:p>
            <a:pPr marL="227160" indent="-227160">
              <a:lnSpc>
                <a:spcPct val="100000"/>
              </a:lnSpc>
              <a:spcBef>
                <a:spcPts val="1199"/>
              </a:spcBef>
              <a:spcAft>
                <a:spcPts val="479"/>
              </a:spcAft>
              <a:buClr>
                <a:srgbClr val="FF66FF"/>
              </a:buClr>
              <a:buFont typeface="Wingdings" charset="2"/>
              <a:buChar char=""/>
              <a:tabLst>
                <a:tab pos="4624560" algn="l"/>
              </a:tabLst>
            </a:pPr>
            <a:r>
              <a:rPr lang="en-US" sz="2400" b="1" spc="-1" dirty="0">
                <a:solidFill>
                  <a:srgbClr val="002060"/>
                </a:solidFill>
                <a:latin typeface="Calibri"/>
              </a:rPr>
              <a:t>MAIN-COMPARE trial</a:t>
            </a:r>
            <a:r>
              <a:rPr lang="en-US" sz="2400" b="1" spc="-1" dirty="0">
                <a:latin typeface="Calibri"/>
              </a:rPr>
              <a:t> (largest study to date of unprotected LMCA PCI) 210 patients</a:t>
            </a:r>
            <a:endParaRPr lang="en-US" sz="2400" b="1" spc="-1" dirty="0">
              <a:latin typeface="Arial"/>
            </a:endParaRPr>
          </a:p>
          <a:p>
            <a:pPr marL="506520" lvl="1" indent="-165240">
              <a:lnSpc>
                <a:spcPct val="100000"/>
              </a:lnSpc>
              <a:spcBef>
                <a:spcPts val="300"/>
              </a:spcBef>
              <a:spcAft>
                <a:spcPts val="601"/>
              </a:spcAft>
              <a:buClr>
                <a:srgbClr val="FFFFFF"/>
              </a:buClr>
              <a:buSzPct val="60000"/>
              <a:buFont typeface="Wingdings" charset="2"/>
              <a:buChar char=""/>
              <a:tabLst>
                <a:tab pos="4624560" algn="l"/>
              </a:tabLst>
            </a:pPr>
            <a:r>
              <a:rPr lang="en-US" sz="2000" b="1" spc="-1" dirty="0">
                <a:latin typeface="Calibri"/>
              </a:rPr>
              <a:t>There was a trend toward lower 3-year mortality with an IVUS-guided strategy  vs angiography alone (6.0% vs. 13.6%, p =0.063)</a:t>
            </a:r>
            <a:endParaRPr lang="en-US" sz="2000" spc="-1" dirty="0">
              <a:latin typeface="Arial"/>
            </a:endParaRPr>
          </a:p>
          <a:p>
            <a:pPr marL="506520" lvl="1" indent="-165240">
              <a:lnSpc>
                <a:spcPct val="100000"/>
              </a:lnSpc>
              <a:spcBef>
                <a:spcPts val="300"/>
              </a:spcBef>
              <a:spcAft>
                <a:spcPts val="601"/>
              </a:spcAft>
              <a:buClr>
                <a:srgbClr val="FFFFFF"/>
              </a:buClr>
              <a:buSzPct val="60000"/>
              <a:buFont typeface="Wingdings" charset="2"/>
              <a:buChar char=""/>
              <a:tabLst>
                <a:tab pos="4624560" algn="l"/>
              </a:tabLst>
            </a:pPr>
            <a:r>
              <a:rPr lang="en-US" sz="2000" b="1" spc="-1" dirty="0">
                <a:latin typeface="Calibri"/>
              </a:rPr>
              <a:t>In the 145 matched-patient subgroup receiving DES, the 3-year incidence of mortality was significantly lower in the IVUS-guided group (4.7% vs. 16.0%, p  0.048) -  related to reduced rates of sudden cardiac death related to late stent thrombosis</a:t>
            </a:r>
            <a:endParaRPr lang="en-US" sz="2000" spc="-1" dirty="0">
              <a:latin typeface="Arial"/>
            </a:endParaRPr>
          </a:p>
          <a:p>
            <a:pPr>
              <a:lnSpc>
                <a:spcPct val="100000"/>
              </a:lnSpc>
              <a:spcBef>
                <a:spcPts val="1199"/>
              </a:spcBef>
              <a:spcAft>
                <a:spcPts val="479"/>
              </a:spcAft>
              <a:buNone/>
              <a:tabLst>
                <a:tab pos="4624560" algn="l"/>
              </a:tabLst>
            </a:pPr>
            <a:endParaRPr lang="en-US" sz="2400" b="1" spc="-1" dirty="0">
              <a:latin typeface="Arial"/>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 name="PlaceHolder 1"/>
          <p:cNvSpPr>
            <a:spLocks noGrp="1"/>
          </p:cNvSpPr>
          <p:nvPr>
            <p:ph type="title"/>
          </p:nvPr>
        </p:nvSpPr>
        <p:spPr>
          <a:xfrm>
            <a:off x="2351640" y="260640"/>
            <a:ext cx="7552080" cy="1142640"/>
          </a:xfrm>
          <a:prstGeom prst="rect">
            <a:avLst/>
          </a:prstGeom>
          <a:noFill/>
          <a:ln w="12600">
            <a:solidFill>
              <a:srgbClr val="FFFFFF"/>
            </a:solidFill>
            <a:miter/>
          </a:ln>
        </p:spPr>
        <p:txBody>
          <a:bodyPr lIns="90360" tIns="44280" rIns="90360" bIns="44280" numCol="1" spcCol="0" anchor="ctr">
            <a:noAutofit/>
          </a:bodyPr>
          <a:lstStyle/>
          <a:p>
            <a:pPr algn="ctr">
              <a:spcBef>
                <a:spcPts val="1199"/>
              </a:spcBef>
              <a:spcAft>
                <a:spcPts val="1199"/>
              </a:spcAft>
            </a:pPr>
            <a:r>
              <a:rPr lang="en-US" sz="4000" b="1" spc="-1" dirty="0">
                <a:latin typeface="Arial"/>
              </a:rPr>
              <a:t>IVUS-guided PCI for bifurcation lesions</a:t>
            </a:r>
            <a:endParaRPr lang="en-US" sz="4000" spc="-1" dirty="0">
              <a:latin typeface="Arial"/>
            </a:endParaRPr>
          </a:p>
        </p:txBody>
      </p:sp>
      <p:sp>
        <p:nvSpPr>
          <p:cNvPr id="289" name="PlaceHolder 2"/>
          <p:cNvSpPr>
            <a:spLocks noGrp="1"/>
          </p:cNvSpPr>
          <p:nvPr>
            <p:ph/>
          </p:nvPr>
        </p:nvSpPr>
        <p:spPr>
          <a:xfrm>
            <a:off x="895350" y="1403280"/>
            <a:ext cx="9008010" cy="5263920"/>
          </a:xfrm>
          <a:prstGeom prst="rect">
            <a:avLst/>
          </a:prstGeom>
          <a:noFill/>
          <a:ln w="12600">
            <a:solidFill>
              <a:srgbClr val="FFFFFF"/>
            </a:solidFill>
            <a:miter/>
          </a:ln>
        </p:spPr>
        <p:txBody>
          <a:bodyPr lIns="90360" tIns="44280" rIns="90360" bIns="44280" numCol="1" spcCol="0" anchor="t">
            <a:normAutofit fontScale="97000"/>
          </a:bodyPr>
          <a:lstStyle/>
          <a:p>
            <a:pPr marL="227160" indent="-227160">
              <a:lnSpc>
                <a:spcPct val="100000"/>
              </a:lnSpc>
              <a:spcBef>
                <a:spcPts val="901"/>
              </a:spcBef>
              <a:spcAft>
                <a:spcPts val="360"/>
              </a:spcAft>
              <a:buClr>
                <a:srgbClr val="FFFFFF"/>
              </a:buClr>
              <a:buFont typeface="Wingdings" charset="2"/>
              <a:buChar char=""/>
              <a:tabLst>
                <a:tab pos="4624560" algn="l"/>
              </a:tabLst>
            </a:pPr>
            <a:r>
              <a:rPr lang="en-US" sz="2000" b="1" spc="-1" dirty="0"/>
              <a:t>Ostial lesions are often fibrotic/elastic &amp; can cause complications because of recoil  &amp; spasm</a:t>
            </a:r>
          </a:p>
          <a:p>
            <a:pPr>
              <a:lnSpc>
                <a:spcPct val="100000"/>
              </a:lnSpc>
              <a:spcBef>
                <a:spcPts val="901"/>
              </a:spcBef>
              <a:spcAft>
                <a:spcPts val="360"/>
              </a:spcAft>
              <a:buNone/>
              <a:tabLst>
                <a:tab pos="4624560" algn="l"/>
              </a:tabLst>
            </a:pPr>
            <a:endParaRPr lang="en-US" sz="2000" b="1" spc="-1" dirty="0"/>
          </a:p>
          <a:p>
            <a:pPr marL="227160" indent="-227160">
              <a:lnSpc>
                <a:spcPct val="100000"/>
              </a:lnSpc>
              <a:spcBef>
                <a:spcPts val="901"/>
              </a:spcBef>
              <a:spcAft>
                <a:spcPts val="360"/>
              </a:spcAft>
              <a:buClr>
                <a:srgbClr val="FFFFFF"/>
              </a:buClr>
              <a:buFont typeface="Wingdings" charset="2"/>
              <a:buChar char=""/>
              <a:tabLst>
                <a:tab pos="4624560" algn="l"/>
              </a:tabLst>
            </a:pPr>
            <a:r>
              <a:rPr lang="en-US" sz="2000" b="1" spc="-1" dirty="0"/>
              <a:t>Angiographically assessment of ostial lesion severity is hampered by vessel overlap with                                                               the aorta and angulation</a:t>
            </a:r>
          </a:p>
          <a:p>
            <a:pPr>
              <a:lnSpc>
                <a:spcPct val="100000"/>
              </a:lnSpc>
              <a:spcBef>
                <a:spcPts val="901"/>
              </a:spcBef>
              <a:spcAft>
                <a:spcPts val="360"/>
              </a:spcAft>
              <a:buNone/>
              <a:tabLst>
                <a:tab pos="4624560" algn="l"/>
              </a:tabLst>
            </a:pPr>
            <a:endParaRPr lang="en-US" sz="2000" b="1" spc="-1" dirty="0"/>
          </a:p>
          <a:p>
            <a:pPr marL="227160" indent="-227160">
              <a:lnSpc>
                <a:spcPct val="100000"/>
              </a:lnSpc>
              <a:spcBef>
                <a:spcPts val="901"/>
              </a:spcBef>
              <a:spcAft>
                <a:spcPts val="360"/>
              </a:spcAft>
              <a:buClr>
                <a:srgbClr val="FFFFFF"/>
              </a:buClr>
              <a:buFont typeface="Wingdings" charset="2"/>
              <a:buChar char=""/>
              <a:tabLst>
                <a:tab pos="4624560" algn="l"/>
              </a:tabLst>
            </a:pPr>
            <a:r>
              <a:rPr lang="en-US" sz="2000" b="1" spc="-1" dirty="0"/>
              <a:t>IVUS - pre-intervention assessment of  plaque morphology and distribution at the side branch ostium</a:t>
            </a:r>
          </a:p>
          <a:p>
            <a:pPr>
              <a:lnSpc>
                <a:spcPct val="100000"/>
              </a:lnSpc>
              <a:spcBef>
                <a:spcPts val="901"/>
              </a:spcBef>
              <a:spcAft>
                <a:spcPts val="360"/>
              </a:spcAft>
              <a:buNone/>
              <a:tabLst>
                <a:tab pos="4624560" algn="l"/>
              </a:tabLst>
            </a:pPr>
            <a:endParaRPr lang="en-US" sz="2000" b="1" spc="-1" dirty="0"/>
          </a:p>
          <a:p>
            <a:pPr marL="227160" indent="-227160">
              <a:lnSpc>
                <a:spcPct val="100000"/>
              </a:lnSpc>
              <a:spcBef>
                <a:spcPts val="901"/>
              </a:spcBef>
              <a:spcAft>
                <a:spcPts val="360"/>
              </a:spcAft>
              <a:buClr>
                <a:srgbClr val="FFFFFF"/>
              </a:buClr>
              <a:buFont typeface="Wingdings" charset="2"/>
              <a:buChar char=""/>
              <a:tabLst>
                <a:tab pos="4624560" algn="l"/>
              </a:tabLst>
            </a:pPr>
            <a:r>
              <a:rPr lang="en-US" sz="2000" b="1" spc="-1" dirty="0"/>
              <a:t>In a recent propensity-matched analysis of patients undergoing PCI of non–left main bifurcations with DES an IVUS guided PCI strategy (n=487)  vs </a:t>
            </a:r>
            <a:r>
              <a:rPr lang="en-US" sz="2000" b="1" spc="-1" dirty="0" err="1"/>
              <a:t>angio</a:t>
            </a:r>
            <a:r>
              <a:rPr lang="en-US" sz="2000" b="1" spc="-1" dirty="0"/>
              <a:t> guided (n=487)was associated with  larger post-stent lumen diameters in both the main vessel and side branch and lower rates of death or MI  (3.8% vs. 7.8%, p =0.03)</a:t>
            </a:r>
          </a:p>
          <a:p>
            <a:pPr>
              <a:lnSpc>
                <a:spcPct val="100000"/>
              </a:lnSpc>
              <a:spcBef>
                <a:spcPts val="901"/>
              </a:spcBef>
              <a:spcAft>
                <a:spcPts val="360"/>
              </a:spcAft>
              <a:buNone/>
              <a:tabLst>
                <a:tab pos="4624560" algn="l"/>
              </a:tabLst>
            </a:pPr>
            <a:endParaRPr lang="en-US" sz="2000" b="1" spc="-1" dirty="0"/>
          </a:p>
        </p:txBody>
      </p:sp>
      <p:pic>
        <p:nvPicPr>
          <p:cNvPr id="290" name="Picture 3"/>
          <p:cNvPicPr/>
          <p:nvPr/>
        </p:nvPicPr>
        <p:blipFill>
          <a:blip r:embed="rId2"/>
          <a:stretch/>
        </p:blipFill>
        <p:spPr>
          <a:xfrm>
            <a:off x="9840360" y="1403280"/>
            <a:ext cx="2367360" cy="2358360"/>
          </a:xfrm>
          <a:prstGeom prst="rect">
            <a:avLst/>
          </a:prstGeom>
          <a:ln w="0">
            <a:noFill/>
          </a:ln>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 name="PlaceHolder 1"/>
          <p:cNvSpPr>
            <a:spLocks noGrp="1"/>
          </p:cNvSpPr>
          <p:nvPr>
            <p:ph type="title"/>
          </p:nvPr>
        </p:nvSpPr>
        <p:spPr>
          <a:xfrm>
            <a:off x="2423640" y="332640"/>
            <a:ext cx="7560360" cy="1142640"/>
          </a:xfrm>
          <a:prstGeom prst="rect">
            <a:avLst/>
          </a:prstGeom>
          <a:noFill/>
          <a:ln w="12600">
            <a:solidFill>
              <a:srgbClr val="FFFFFF"/>
            </a:solidFill>
            <a:miter/>
          </a:ln>
        </p:spPr>
        <p:txBody>
          <a:bodyPr lIns="90360" tIns="44280" rIns="90360" bIns="44280" numCol="1" spcCol="0" anchor="ctr">
            <a:noAutofit/>
          </a:bodyPr>
          <a:lstStyle/>
          <a:p>
            <a:pPr algn="ctr">
              <a:spcBef>
                <a:spcPts val="1199"/>
              </a:spcBef>
              <a:spcAft>
                <a:spcPts val="1199"/>
              </a:spcAft>
            </a:pPr>
            <a:r>
              <a:rPr lang="en-US" sz="4000" b="1" spc="-1" dirty="0">
                <a:latin typeface="Arial"/>
              </a:rPr>
              <a:t>IVUS-guided PCI for bifurcation lesions</a:t>
            </a:r>
            <a:endParaRPr lang="en-US" sz="4000" spc="-1" dirty="0">
              <a:latin typeface="Arial"/>
            </a:endParaRPr>
          </a:p>
        </p:txBody>
      </p:sp>
      <p:sp>
        <p:nvSpPr>
          <p:cNvPr id="292" name="PlaceHolder 2"/>
          <p:cNvSpPr>
            <a:spLocks noGrp="1"/>
          </p:cNvSpPr>
          <p:nvPr>
            <p:ph/>
          </p:nvPr>
        </p:nvSpPr>
        <p:spPr>
          <a:xfrm>
            <a:off x="361950" y="1619250"/>
            <a:ext cx="11163300" cy="5562600"/>
          </a:xfrm>
          <a:prstGeom prst="rect">
            <a:avLst/>
          </a:prstGeom>
          <a:noFill/>
          <a:ln w="12600">
            <a:solidFill>
              <a:srgbClr val="FFFFFF"/>
            </a:solidFill>
            <a:miter/>
          </a:ln>
        </p:spPr>
        <p:txBody>
          <a:bodyPr lIns="90360" tIns="44280" rIns="90360" bIns="44280" numCol="1" spcCol="0" anchor="t">
            <a:normAutofit/>
          </a:bodyPr>
          <a:lstStyle/>
          <a:p>
            <a:pPr marL="227160" indent="-227160">
              <a:lnSpc>
                <a:spcPct val="100000"/>
              </a:lnSpc>
              <a:spcBef>
                <a:spcPts val="1100"/>
              </a:spcBef>
              <a:spcAft>
                <a:spcPts val="439"/>
              </a:spcAft>
              <a:buClr>
                <a:srgbClr val="FFFFFF"/>
              </a:buClr>
              <a:buFont typeface="Wingdings" charset="2"/>
              <a:buChar char=""/>
              <a:tabLst>
                <a:tab pos="4624560" algn="l"/>
              </a:tabLst>
            </a:pPr>
            <a:r>
              <a:rPr lang="en-US" sz="2200" b="1" spc="-1" dirty="0">
                <a:latin typeface="Calibri"/>
              </a:rPr>
              <a:t>Pre-intervention IVUS of the side branch ostium may also be useful to predict the likelihood of side branch compromise due to plaque and/or carina shift after single-stent deployment in the main branch</a:t>
            </a:r>
            <a:endParaRPr lang="en-US" sz="2200" b="1" spc="-1" dirty="0">
              <a:latin typeface="Arial"/>
            </a:endParaRPr>
          </a:p>
          <a:p>
            <a:pPr>
              <a:lnSpc>
                <a:spcPct val="100000"/>
              </a:lnSpc>
              <a:spcBef>
                <a:spcPts val="1100"/>
              </a:spcBef>
              <a:spcAft>
                <a:spcPts val="439"/>
              </a:spcAft>
              <a:buNone/>
              <a:tabLst>
                <a:tab pos="4624560" algn="l"/>
              </a:tabLst>
            </a:pPr>
            <a:endParaRPr lang="en-US" sz="2200" b="1" spc="-1" dirty="0">
              <a:latin typeface="Arial"/>
            </a:endParaRPr>
          </a:p>
          <a:p>
            <a:pPr marL="227160" indent="-227160">
              <a:lnSpc>
                <a:spcPct val="100000"/>
              </a:lnSpc>
              <a:spcBef>
                <a:spcPts val="1100"/>
              </a:spcBef>
              <a:spcAft>
                <a:spcPts val="439"/>
              </a:spcAft>
              <a:buClr>
                <a:srgbClr val="FFFFFF"/>
              </a:buClr>
              <a:buFont typeface="Wingdings" charset="2"/>
              <a:buChar char=""/>
              <a:tabLst>
                <a:tab pos="4624560" algn="l"/>
              </a:tabLst>
            </a:pPr>
            <a:r>
              <a:rPr lang="en-US" sz="2200" b="1" spc="-1" dirty="0">
                <a:latin typeface="Calibri"/>
              </a:rPr>
              <a:t>At present, IVUS guidance is advocated in bifurcation lesion PCI with DES. If the pre-intervention side branch MLA is &gt; 2.4 mm</a:t>
            </a:r>
            <a:r>
              <a:rPr lang="en-US" sz="2200" b="1" spc="-1" baseline="30000" dirty="0">
                <a:latin typeface="Calibri"/>
              </a:rPr>
              <a:t>2</a:t>
            </a:r>
            <a:r>
              <a:rPr lang="en-US" sz="2200" b="1" spc="-1" dirty="0">
                <a:latin typeface="Calibri"/>
              </a:rPr>
              <a:t>, provisional side branch PCI can usually be deferred. However, if the side branch MLA is &lt;2.4mm</a:t>
            </a:r>
            <a:r>
              <a:rPr lang="en-US" sz="2200" b="1" spc="-1" baseline="30000" dirty="0">
                <a:latin typeface="Calibri"/>
              </a:rPr>
              <a:t>2</a:t>
            </a:r>
            <a:r>
              <a:rPr lang="en-US" sz="2200" b="1" spc="-1" dirty="0">
                <a:latin typeface="Calibri"/>
              </a:rPr>
              <a:t>, clinical judgment and/or side branch FFR should be considered to guide provisional side branch intervention</a:t>
            </a:r>
            <a:endParaRPr lang="en-US" sz="2200" b="1" spc="-1" dirty="0">
              <a:latin typeface="Arial"/>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8" name="PlaceHolder 1"/>
          <p:cNvSpPr>
            <a:spLocks noGrp="1"/>
          </p:cNvSpPr>
          <p:nvPr>
            <p:ph/>
          </p:nvPr>
        </p:nvSpPr>
        <p:spPr>
          <a:xfrm>
            <a:off x="895350" y="1331280"/>
            <a:ext cx="9449010" cy="5510520"/>
          </a:xfrm>
          <a:prstGeom prst="rect">
            <a:avLst/>
          </a:prstGeom>
          <a:noFill/>
          <a:ln w="12600">
            <a:solidFill>
              <a:srgbClr val="FFFFFF"/>
            </a:solidFill>
            <a:miter/>
          </a:ln>
        </p:spPr>
        <p:txBody>
          <a:bodyPr lIns="90360" tIns="44280" rIns="90360" bIns="44280" numCol="1" spcCol="0" anchor="t">
            <a:normAutofit fontScale="96000"/>
          </a:bodyPr>
          <a:lstStyle/>
          <a:p>
            <a:pPr marL="227160" indent="-227160">
              <a:lnSpc>
                <a:spcPct val="100000"/>
              </a:lnSpc>
              <a:spcBef>
                <a:spcPts val="1100"/>
              </a:spcBef>
              <a:spcAft>
                <a:spcPts val="439"/>
              </a:spcAft>
              <a:buClr>
                <a:srgbClr val="FFFFFF"/>
              </a:buClr>
              <a:buFont typeface="Wingdings" charset="2"/>
              <a:buChar char=""/>
              <a:tabLst>
                <a:tab pos="4624560" algn="l"/>
              </a:tabLst>
            </a:pPr>
            <a:r>
              <a:rPr lang="en-US" sz="2200" b="1" spc="-1" dirty="0">
                <a:latin typeface="Calibri"/>
              </a:rPr>
              <a:t>IVUS can assist in the differentiation of restenosis related predominantly to intimal hyperplasia versus mechanical complications, such as stent fracture or stent </a:t>
            </a:r>
            <a:r>
              <a:rPr lang="en-US" sz="2200" b="1" spc="-1" dirty="0" err="1">
                <a:latin typeface="Calibri"/>
              </a:rPr>
              <a:t>underexpansion</a:t>
            </a:r>
            <a:endParaRPr lang="en-US" sz="2200" b="1" spc="-1" dirty="0">
              <a:latin typeface="Arial"/>
            </a:endParaRPr>
          </a:p>
          <a:p>
            <a:pPr>
              <a:lnSpc>
                <a:spcPct val="100000"/>
              </a:lnSpc>
              <a:spcBef>
                <a:spcPts val="1100"/>
              </a:spcBef>
              <a:spcAft>
                <a:spcPts val="439"/>
              </a:spcAft>
              <a:buNone/>
              <a:tabLst>
                <a:tab pos="4624560" algn="l"/>
              </a:tabLst>
            </a:pPr>
            <a:endParaRPr lang="en-US" sz="2200" b="1" spc="-1" dirty="0">
              <a:latin typeface="Arial"/>
            </a:endParaRPr>
          </a:p>
          <a:p>
            <a:pPr marL="227160" indent="-227160">
              <a:lnSpc>
                <a:spcPct val="100000"/>
              </a:lnSpc>
              <a:spcBef>
                <a:spcPts val="1100"/>
              </a:spcBef>
              <a:spcAft>
                <a:spcPts val="439"/>
              </a:spcAft>
              <a:buClr>
                <a:srgbClr val="FFFFFF"/>
              </a:buClr>
              <a:buFont typeface="Wingdings" charset="2"/>
              <a:buChar char=""/>
              <a:tabLst>
                <a:tab pos="4624560" algn="l"/>
              </a:tabLst>
            </a:pPr>
            <a:r>
              <a:rPr lang="en-US" sz="2200" b="1" spc="-1" dirty="0">
                <a:latin typeface="Calibri"/>
              </a:rPr>
              <a:t>An IVUS-guided high-pressure angioplasty with a noncompliant balloon is often performed when stent </a:t>
            </a:r>
            <a:r>
              <a:rPr lang="en-US" sz="2200" b="1" spc="-1" dirty="0" err="1">
                <a:latin typeface="Calibri"/>
              </a:rPr>
              <a:t>underexpansion</a:t>
            </a:r>
            <a:r>
              <a:rPr lang="en-US" sz="2200" b="1" spc="-1" dirty="0">
                <a:latin typeface="Calibri"/>
              </a:rPr>
              <a:t> is the major mechanism for restenosis to avoid deployment of a second stent, especially with DES restenosis</a:t>
            </a:r>
            <a:endParaRPr lang="en-US" sz="2200" b="1" spc="-1" dirty="0">
              <a:latin typeface="Arial"/>
            </a:endParaRPr>
          </a:p>
          <a:p>
            <a:pPr>
              <a:lnSpc>
                <a:spcPct val="100000"/>
              </a:lnSpc>
              <a:spcBef>
                <a:spcPts val="1100"/>
              </a:spcBef>
              <a:spcAft>
                <a:spcPts val="439"/>
              </a:spcAft>
              <a:buNone/>
              <a:tabLst>
                <a:tab pos="4624560" algn="l"/>
              </a:tabLst>
            </a:pPr>
            <a:endParaRPr lang="en-US" sz="2200" b="1" spc="-1" dirty="0">
              <a:latin typeface="Arial"/>
            </a:endParaRPr>
          </a:p>
          <a:p>
            <a:pPr marL="227160" indent="-227160">
              <a:lnSpc>
                <a:spcPct val="100000"/>
              </a:lnSpc>
              <a:spcBef>
                <a:spcPts val="1100"/>
              </a:spcBef>
              <a:spcAft>
                <a:spcPts val="439"/>
              </a:spcAft>
              <a:buClr>
                <a:srgbClr val="FFFFFF"/>
              </a:buClr>
              <a:buFont typeface="Wingdings" charset="2"/>
              <a:buChar char=""/>
              <a:tabLst>
                <a:tab pos="4624560" algn="l"/>
              </a:tabLst>
            </a:pPr>
            <a:r>
              <a:rPr lang="en-US" sz="2200" b="1" spc="-1" dirty="0">
                <a:latin typeface="Calibri"/>
              </a:rPr>
              <a:t>POBA may also be appropriate in the presence of very focal lesions due to neointimal hyperplasia in both BMS and DES</a:t>
            </a:r>
            <a:endParaRPr lang="en-US" sz="2200" b="1" spc="-1" dirty="0">
              <a:latin typeface="Arial"/>
            </a:endParaRPr>
          </a:p>
          <a:p>
            <a:pPr marL="227160" indent="-227160">
              <a:lnSpc>
                <a:spcPct val="100000"/>
              </a:lnSpc>
              <a:spcBef>
                <a:spcPts val="1100"/>
              </a:spcBef>
              <a:spcAft>
                <a:spcPts val="439"/>
              </a:spcAft>
              <a:buClr>
                <a:srgbClr val="FFFFFF"/>
              </a:buClr>
              <a:buFont typeface="Wingdings" charset="2"/>
              <a:buChar char=""/>
              <a:tabLst>
                <a:tab pos="4624560" algn="l"/>
              </a:tabLst>
            </a:pPr>
            <a:r>
              <a:rPr lang="en-US" sz="2200" b="1" spc="-1" dirty="0">
                <a:latin typeface="Calibri"/>
              </a:rPr>
              <a:t>In diffuse/proliferative ISR of either BMS or DES,  a  second DES is often warranted</a:t>
            </a:r>
            <a:endParaRPr lang="en-US" sz="2200" b="1" spc="-1" dirty="0">
              <a:latin typeface="Arial"/>
            </a:endParaRPr>
          </a:p>
          <a:p>
            <a:pPr>
              <a:lnSpc>
                <a:spcPct val="100000"/>
              </a:lnSpc>
              <a:spcBef>
                <a:spcPts val="1100"/>
              </a:spcBef>
              <a:spcAft>
                <a:spcPts val="439"/>
              </a:spcAft>
              <a:buNone/>
              <a:tabLst>
                <a:tab pos="4624560" algn="l"/>
              </a:tabLst>
            </a:pPr>
            <a:endParaRPr lang="en-US" sz="2200" b="1" spc="-1" dirty="0">
              <a:latin typeface="Arial"/>
            </a:endParaRPr>
          </a:p>
        </p:txBody>
      </p:sp>
      <p:sp>
        <p:nvSpPr>
          <p:cNvPr id="299" name="PlaceHolder 2"/>
          <p:cNvSpPr>
            <a:spLocks noGrp="1"/>
          </p:cNvSpPr>
          <p:nvPr>
            <p:ph type="title"/>
          </p:nvPr>
        </p:nvSpPr>
        <p:spPr>
          <a:xfrm>
            <a:off x="2135640" y="188640"/>
            <a:ext cx="8208720" cy="1142640"/>
          </a:xfrm>
          <a:prstGeom prst="rect">
            <a:avLst/>
          </a:prstGeom>
          <a:noFill/>
          <a:ln w="12600">
            <a:solidFill>
              <a:srgbClr val="FFFFFF"/>
            </a:solidFill>
            <a:miter/>
          </a:ln>
        </p:spPr>
        <p:txBody>
          <a:bodyPr lIns="90360" tIns="44280" rIns="90360" bIns="44280" numCol="1" spcCol="0" anchor="ctr">
            <a:noAutofit/>
          </a:bodyPr>
          <a:lstStyle/>
          <a:p>
            <a:pPr algn="ctr">
              <a:spcBef>
                <a:spcPts val="1199"/>
              </a:spcBef>
              <a:spcAft>
                <a:spcPts val="1199"/>
              </a:spcAft>
            </a:pPr>
            <a:r>
              <a:rPr lang="en-US" sz="4000" b="1" spc="-1" dirty="0">
                <a:latin typeface="Arial"/>
              </a:rPr>
              <a:t>IVUS-guided PCI for ISR </a:t>
            </a:r>
            <a:endParaRPr lang="en-US" sz="4000" spc="-1" dirty="0">
              <a:latin typeface="Arial"/>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 name="PlaceHolder 1"/>
          <p:cNvSpPr>
            <a:spLocks noGrp="1"/>
          </p:cNvSpPr>
          <p:nvPr>
            <p:ph type="title"/>
          </p:nvPr>
        </p:nvSpPr>
        <p:spPr>
          <a:xfrm>
            <a:off x="3287640" y="0"/>
            <a:ext cx="6048360" cy="1142640"/>
          </a:xfrm>
          <a:prstGeom prst="rect">
            <a:avLst/>
          </a:prstGeom>
          <a:noFill/>
          <a:ln w="12600">
            <a:solidFill>
              <a:srgbClr val="FFFFFF"/>
            </a:solidFill>
            <a:miter/>
          </a:ln>
        </p:spPr>
        <p:txBody>
          <a:bodyPr lIns="90360" tIns="44280" rIns="90360" bIns="44280" numCol="1" spcCol="0" anchor="ctr">
            <a:noAutofit/>
          </a:bodyPr>
          <a:lstStyle/>
          <a:p>
            <a:pPr algn="ctr">
              <a:spcBef>
                <a:spcPts val="1199"/>
              </a:spcBef>
              <a:spcAft>
                <a:spcPts val="1199"/>
              </a:spcAft>
            </a:pPr>
            <a:r>
              <a:rPr lang="en-US" sz="4000" b="1" spc="-1" dirty="0">
                <a:latin typeface="Arial"/>
              </a:rPr>
              <a:t>In-stent restenosis</a:t>
            </a:r>
            <a:endParaRPr lang="en-US" sz="4000" spc="-1" dirty="0">
              <a:latin typeface="Arial"/>
            </a:endParaRPr>
          </a:p>
        </p:txBody>
      </p:sp>
      <p:pic>
        <p:nvPicPr>
          <p:cNvPr id="301" name="Picture 2" descr="C:\Users\mypc\Desktop\Pictures ivus\isr.PNG"/>
          <p:cNvPicPr/>
          <p:nvPr/>
        </p:nvPicPr>
        <p:blipFill>
          <a:blip r:embed="rId2"/>
          <a:stretch/>
        </p:blipFill>
        <p:spPr>
          <a:xfrm>
            <a:off x="1543440" y="1052640"/>
            <a:ext cx="5755680" cy="5805000"/>
          </a:xfrm>
          <a:prstGeom prst="rect">
            <a:avLst/>
          </a:prstGeom>
          <a:ln w="12700">
            <a:noFill/>
          </a:ln>
        </p:spPr>
      </p:pic>
      <p:sp>
        <p:nvSpPr>
          <p:cNvPr id="302" name="Rectangle 1"/>
          <p:cNvSpPr/>
          <p:nvPr/>
        </p:nvSpPr>
        <p:spPr>
          <a:xfrm>
            <a:off x="7423680" y="1314450"/>
            <a:ext cx="4311120" cy="4091974"/>
          </a:xfrm>
          <a:prstGeom prst="rect">
            <a:avLst/>
          </a:prstGeom>
          <a:noFill/>
          <a:ln w="0">
            <a:solidFill>
              <a:srgbClr val="FFFFFF"/>
            </a:solid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nSpc>
                <a:spcPct val="100000"/>
              </a:lnSpc>
              <a:buNone/>
            </a:pPr>
            <a:r>
              <a:rPr lang="en-US" sz="2000" b="1" spc="-1" dirty="0">
                <a:latin typeface="Calibri"/>
              </a:rPr>
              <a:t>IVUS images of 8 month after stent deployment</a:t>
            </a:r>
            <a:endParaRPr lang="en-US" sz="2000" spc="-1" dirty="0">
              <a:latin typeface="Arial"/>
            </a:endParaRPr>
          </a:p>
          <a:p>
            <a:pPr>
              <a:lnSpc>
                <a:spcPct val="100000"/>
              </a:lnSpc>
              <a:buNone/>
            </a:pPr>
            <a:endParaRPr lang="en-US" sz="2000" spc="-1" dirty="0">
              <a:latin typeface="Arial"/>
            </a:endParaRPr>
          </a:p>
          <a:p>
            <a:pPr>
              <a:lnSpc>
                <a:spcPct val="100000"/>
              </a:lnSpc>
              <a:buNone/>
            </a:pPr>
            <a:r>
              <a:rPr lang="en-US" sz="2000" b="1" spc="-1" dirty="0">
                <a:latin typeface="Calibri"/>
              </a:rPr>
              <a:t>BMS show a  considerable amount of neointimal inside the stent (A)</a:t>
            </a:r>
            <a:endParaRPr lang="en-US" sz="2000" spc="-1" dirty="0">
              <a:latin typeface="Arial"/>
            </a:endParaRPr>
          </a:p>
          <a:p>
            <a:pPr>
              <a:lnSpc>
                <a:spcPct val="100000"/>
              </a:lnSpc>
              <a:buNone/>
            </a:pPr>
            <a:endParaRPr lang="en-US" sz="2000" spc="-1" dirty="0">
              <a:latin typeface="Arial"/>
            </a:endParaRPr>
          </a:p>
          <a:p>
            <a:pPr>
              <a:lnSpc>
                <a:spcPct val="100000"/>
              </a:lnSpc>
              <a:buNone/>
            </a:pPr>
            <a:endParaRPr lang="en-US" sz="2000" spc="-1" dirty="0">
              <a:latin typeface="Arial"/>
            </a:endParaRPr>
          </a:p>
          <a:p>
            <a:pPr>
              <a:lnSpc>
                <a:spcPct val="100000"/>
              </a:lnSpc>
              <a:buNone/>
            </a:pPr>
            <a:endParaRPr lang="en-US" sz="2000" spc="-1" dirty="0">
              <a:latin typeface="Arial"/>
            </a:endParaRPr>
          </a:p>
          <a:p>
            <a:pPr>
              <a:lnSpc>
                <a:spcPct val="100000"/>
              </a:lnSpc>
              <a:buNone/>
            </a:pPr>
            <a:endParaRPr lang="en-US" sz="2000" spc="-1" dirty="0">
              <a:latin typeface="Arial"/>
            </a:endParaRPr>
          </a:p>
          <a:p>
            <a:pPr>
              <a:lnSpc>
                <a:spcPct val="100000"/>
              </a:lnSpc>
              <a:buNone/>
            </a:pPr>
            <a:endParaRPr lang="en-US" sz="2000" spc="-1" dirty="0">
              <a:latin typeface="Arial"/>
            </a:endParaRPr>
          </a:p>
          <a:p>
            <a:pPr>
              <a:lnSpc>
                <a:spcPct val="100000"/>
              </a:lnSpc>
              <a:buNone/>
            </a:pPr>
            <a:r>
              <a:rPr lang="en-US" sz="2000" b="1" spc="-1" dirty="0">
                <a:latin typeface="Calibri"/>
              </a:rPr>
              <a:t>Significant suppression of </a:t>
            </a:r>
            <a:r>
              <a:rPr lang="en-US" sz="2000" b="1" spc="-1" dirty="0" err="1">
                <a:latin typeface="Calibri"/>
              </a:rPr>
              <a:t>instent</a:t>
            </a:r>
            <a:r>
              <a:rPr lang="en-US" sz="2000" b="1" spc="-1" dirty="0">
                <a:latin typeface="Calibri"/>
              </a:rPr>
              <a:t> neointimal proliferation is observed when a DES was used (B)</a:t>
            </a:r>
            <a:endParaRPr lang="en-US" sz="2000" spc="-1" dirty="0">
              <a:latin typeface="Arial"/>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 name="PlaceHolder 1"/>
          <p:cNvSpPr>
            <a:spLocks noGrp="1"/>
          </p:cNvSpPr>
          <p:nvPr>
            <p:ph/>
          </p:nvPr>
        </p:nvSpPr>
        <p:spPr>
          <a:xfrm>
            <a:off x="781050" y="1619250"/>
            <a:ext cx="9116190" cy="4874790"/>
          </a:xfrm>
          <a:prstGeom prst="rect">
            <a:avLst/>
          </a:prstGeom>
          <a:noFill/>
          <a:ln w="12600">
            <a:solidFill>
              <a:srgbClr val="FFFFFF"/>
            </a:solidFill>
            <a:miter/>
          </a:ln>
        </p:spPr>
        <p:txBody>
          <a:bodyPr lIns="90360" tIns="44280" rIns="90360" bIns="44280" numCol="1" spcCol="0" anchor="t">
            <a:normAutofit fontScale="99500" lnSpcReduction="10000"/>
          </a:bodyPr>
          <a:lstStyle/>
          <a:p>
            <a:pPr marL="227160" indent="-227160">
              <a:lnSpc>
                <a:spcPct val="100000"/>
              </a:lnSpc>
              <a:spcBef>
                <a:spcPts val="1100"/>
              </a:spcBef>
              <a:spcAft>
                <a:spcPts val="439"/>
              </a:spcAft>
              <a:buClr>
                <a:srgbClr val="FFFFFF"/>
              </a:buClr>
              <a:buFont typeface="Wingdings" charset="2"/>
              <a:buChar char=""/>
              <a:tabLst>
                <a:tab pos="4624560" algn="l"/>
              </a:tabLst>
            </a:pPr>
            <a:r>
              <a:rPr lang="en-US" sz="2200" b="1" spc="-1" dirty="0">
                <a:latin typeface="Calibri"/>
              </a:rPr>
              <a:t>Subintimal guide wire tracking - IVUS imaging from the false lumen can guide re-entry of the wire into the true lumen</a:t>
            </a:r>
            <a:endParaRPr lang="en-US" sz="2200" b="1" spc="-1" dirty="0">
              <a:latin typeface="Arial"/>
            </a:endParaRPr>
          </a:p>
          <a:p>
            <a:pPr>
              <a:lnSpc>
                <a:spcPct val="100000"/>
              </a:lnSpc>
              <a:spcBef>
                <a:spcPts val="1100"/>
              </a:spcBef>
              <a:spcAft>
                <a:spcPts val="439"/>
              </a:spcAft>
              <a:buNone/>
              <a:tabLst>
                <a:tab pos="4624560" algn="l"/>
              </a:tabLst>
            </a:pPr>
            <a:endParaRPr lang="en-US" sz="2200" b="1" spc="-1" dirty="0">
              <a:latin typeface="Arial"/>
            </a:endParaRPr>
          </a:p>
          <a:p>
            <a:pPr marL="227160" indent="-227160">
              <a:lnSpc>
                <a:spcPct val="100000"/>
              </a:lnSpc>
              <a:spcBef>
                <a:spcPts val="1100"/>
              </a:spcBef>
              <a:spcAft>
                <a:spcPts val="439"/>
              </a:spcAft>
              <a:buClr>
                <a:srgbClr val="FFFFFF"/>
              </a:buClr>
              <a:buFont typeface="Wingdings" charset="2"/>
              <a:buChar char=""/>
              <a:tabLst>
                <a:tab pos="4624560" algn="l"/>
              </a:tabLst>
            </a:pPr>
            <a:r>
              <a:rPr lang="en-US" sz="2200" b="1" spc="-1" dirty="0">
                <a:latin typeface="Calibri"/>
              </a:rPr>
              <a:t>two basic techniques</a:t>
            </a:r>
            <a:endParaRPr lang="en-US" sz="2200" b="1" spc="-1" dirty="0">
              <a:latin typeface="Arial"/>
            </a:endParaRPr>
          </a:p>
          <a:p>
            <a:pPr marL="506520" lvl="1" indent="-165240">
              <a:lnSpc>
                <a:spcPct val="100000"/>
              </a:lnSpc>
              <a:spcBef>
                <a:spcPts val="269"/>
              </a:spcBef>
              <a:spcAft>
                <a:spcPts val="541"/>
              </a:spcAft>
              <a:buClr>
                <a:srgbClr val="FFFFFF"/>
              </a:buClr>
              <a:buSzPct val="60000"/>
              <a:buFont typeface="Wingdings" charset="2"/>
              <a:buChar char=""/>
              <a:tabLst>
                <a:tab pos="4624560" algn="l"/>
              </a:tabLst>
            </a:pPr>
            <a:r>
              <a:rPr lang="en-US" sz="1800" b="1" spc="-1" dirty="0">
                <a:latin typeface="Calibri"/>
              </a:rPr>
              <a:t> IVUS identification and differentiation of true vessel lumen from false lumen, thereby assisting re-entry into the true lumen with a guide wire</a:t>
            </a:r>
            <a:endParaRPr lang="en-US" sz="1800" spc="-1" dirty="0">
              <a:latin typeface="Arial"/>
            </a:endParaRPr>
          </a:p>
          <a:p>
            <a:pPr marL="506520" lvl="1" indent="-165240">
              <a:lnSpc>
                <a:spcPct val="100000"/>
              </a:lnSpc>
              <a:spcBef>
                <a:spcPts val="269"/>
              </a:spcBef>
              <a:spcAft>
                <a:spcPts val="541"/>
              </a:spcAft>
              <a:buClr>
                <a:srgbClr val="FFFFFF"/>
              </a:buClr>
              <a:buSzPct val="60000"/>
              <a:buFont typeface="Wingdings" charset="2"/>
              <a:buChar char=""/>
              <a:tabLst>
                <a:tab pos="4624560" algn="l"/>
              </a:tabLst>
            </a:pPr>
            <a:r>
              <a:rPr lang="en-US" sz="1800" b="1" spc="-1" dirty="0">
                <a:latin typeface="Calibri"/>
              </a:rPr>
              <a:t>Facilitating true lumen entry of a CTO when a side branch arises just proximal to the CTO</a:t>
            </a:r>
            <a:endParaRPr lang="en-US" sz="1800" spc="-1" dirty="0">
              <a:latin typeface="Arial"/>
            </a:endParaRPr>
          </a:p>
          <a:p>
            <a:pPr>
              <a:lnSpc>
                <a:spcPct val="100000"/>
              </a:lnSpc>
              <a:spcBef>
                <a:spcPts val="1100"/>
              </a:spcBef>
              <a:spcAft>
                <a:spcPts val="439"/>
              </a:spcAft>
              <a:buNone/>
              <a:tabLst>
                <a:tab pos="4624560" algn="l"/>
              </a:tabLst>
            </a:pPr>
            <a:endParaRPr lang="en-US" sz="2200" b="1" spc="-1" dirty="0">
              <a:latin typeface="Arial"/>
            </a:endParaRPr>
          </a:p>
          <a:p>
            <a:pPr marL="227160" indent="-227160">
              <a:lnSpc>
                <a:spcPct val="100000"/>
              </a:lnSpc>
              <a:spcBef>
                <a:spcPts val="1100"/>
              </a:spcBef>
              <a:spcAft>
                <a:spcPts val="439"/>
              </a:spcAft>
              <a:buClr>
                <a:srgbClr val="FFFFFF"/>
              </a:buClr>
              <a:buFont typeface="Wingdings" charset="2"/>
              <a:buChar char=""/>
              <a:tabLst>
                <a:tab pos="4624560" algn="l"/>
              </a:tabLst>
            </a:pPr>
            <a:r>
              <a:rPr lang="en-US" sz="2200" b="1" spc="-1" dirty="0">
                <a:latin typeface="Calibri"/>
              </a:rPr>
              <a:t>In a small series of 31 CTO lesions (of which 22 were previous failed attempts), successful recanalization was achieved in 100% of cases using a modified retrograde IVUS-guided approach                                      </a:t>
            </a:r>
            <a:r>
              <a:rPr lang="en-US" sz="2000" b="1" spc="-1" dirty="0">
                <a:latin typeface="Calibri"/>
              </a:rPr>
              <a:t>Rathore S et </a:t>
            </a:r>
            <a:r>
              <a:rPr lang="en-US" sz="2000" b="1" spc="-1" dirty="0" err="1">
                <a:latin typeface="Calibri"/>
              </a:rPr>
              <a:t>al.Jacc</a:t>
            </a:r>
            <a:r>
              <a:rPr lang="en-US" sz="2000" b="1" spc="-1" dirty="0">
                <a:latin typeface="Calibri"/>
              </a:rPr>
              <a:t> </a:t>
            </a:r>
            <a:r>
              <a:rPr lang="en-US" sz="2000" b="1" spc="-1" dirty="0" err="1">
                <a:latin typeface="Calibri"/>
              </a:rPr>
              <a:t>intrv</a:t>
            </a:r>
            <a:r>
              <a:rPr lang="en-US" sz="2000" b="1" spc="-1" dirty="0">
                <a:latin typeface="Calibri"/>
              </a:rPr>
              <a:t> 2010</a:t>
            </a:r>
            <a:endParaRPr lang="en-US" sz="2000" b="1" spc="-1" dirty="0">
              <a:latin typeface="Arial"/>
            </a:endParaRPr>
          </a:p>
          <a:p>
            <a:pPr>
              <a:lnSpc>
                <a:spcPct val="100000"/>
              </a:lnSpc>
              <a:spcBef>
                <a:spcPts val="1100"/>
              </a:spcBef>
              <a:spcAft>
                <a:spcPts val="439"/>
              </a:spcAft>
              <a:buNone/>
              <a:tabLst>
                <a:tab pos="4624560" algn="l"/>
              </a:tabLst>
            </a:pPr>
            <a:endParaRPr lang="en-US" sz="2200" b="1" spc="-1" dirty="0">
              <a:latin typeface="Arial"/>
            </a:endParaRPr>
          </a:p>
        </p:txBody>
      </p:sp>
      <p:sp>
        <p:nvSpPr>
          <p:cNvPr id="304" name="PlaceHolder 2"/>
          <p:cNvSpPr>
            <a:spLocks noGrp="1"/>
          </p:cNvSpPr>
          <p:nvPr>
            <p:ph type="title"/>
          </p:nvPr>
        </p:nvSpPr>
        <p:spPr>
          <a:xfrm>
            <a:off x="2279640" y="332640"/>
            <a:ext cx="7560360" cy="1142640"/>
          </a:xfrm>
          <a:prstGeom prst="rect">
            <a:avLst/>
          </a:prstGeom>
          <a:noFill/>
          <a:ln w="12600">
            <a:solidFill>
              <a:srgbClr val="FFFFFF"/>
            </a:solidFill>
            <a:miter/>
          </a:ln>
        </p:spPr>
        <p:txBody>
          <a:bodyPr lIns="90360" tIns="44280" rIns="90360" bIns="44280" numCol="1" spcCol="0" anchor="ctr">
            <a:noAutofit/>
          </a:bodyPr>
          <a:lstStyle/>
          <a:p>
            <a:pPr algn="ctr">
              <a:spcBef>
                <a:spcPts val="1199"/>
              </a:spcBef>
              <a:spcAft>
                <a:spcPts val="1199"/>
              </a:spcAft>
            </a:pPr>
            <a:r>
              <a:rPr lang="en-US" sz="4000" b="1" spc="-1" dirty="0">
                <a:latin typeface="Arial"/>
              </a:rPr>
              <a:t>IVUS-guided PCI for CTO</a:t>
            </a:r>
            <a:endParaRPr lang="en-US" sz="4000" spc="-1" dirty="0">
              <a:latin typeface="Arial"/>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 name="PlaceHolder 1"/>
          <p:cNvSpPr>
            <a:spLocks noGrp="1"/>
          </p:cNvSpPr>
          <p:nvPr>
            <p:ph/>
          </p:nvPr>
        </p:nvSpPr>
        <p:spPr>
          <a:xfrm>
            <a:off x="2351640" y="1700640"/>
            <a:ext cx="7545600" cy="4793400"/>
          </a:xfrm>
          <a:prstGeom prst="rect">
            <a:avLst/>
          </a:prstGeom>
          <a:noFill/>
          <a:ln w="12600">
            <a:solidFill>
              <a:srgbClr val="FFFFFF"/>
            </a:solidFill>
            <a:miter/>
          </a:ln>
        </p:spPr>
        <p:txBody>
          <a:bodyPr lIns="90360" tIns="44280" rIns="90360" bIns="44280" numCol="1" spcCol="0" anchor="t">
            <a:normAutofit/>
          </a:bodyPr>
          <a:lstStyle/>
          <a:p>
            <a:pPr marL="227160" indent="-227160">
              <a:lnSpc>
                <a:spcPct val="100000"/>
              </a:lnSpc>
              <a:spcBef>
                <a:spcPts val="1100"/>
              </a:spcBef>
              <a:spcAft>
                <a:spcPts val="439"/>
              </a:spcAft>
              <a:buClr>
                <a:srgbClr val="FF66FF"/>
              </a:buClr>
              <a:buFont typeface="Wingdings" charset="2"/>
              <a:buChar char=""/>
              <a:tabLst>
                <a:tab pos="4624560" algn="l"/>
              </a:tabLst>
            </a:pPr>
            <a:r>
              <a:rPr lang="en-US" sz="2200" b="1" spc="-1" dirty="0">
                <a:latin typeface="Calibri"/>
              </a:rPr>
              <a:t>Forward-looking intravascular ultrasound (FL-IVUS)</a:t>
            </a:r>
            <a:endParaRPr lang="en-US" sz="2200" b="1" spc="-1" dirty="0">
              <a:latin typeface="Arial"/>
            </a:endParaRPr>
          </a:p>
          <a:p>
            <a:pPr>
              <a:lnSpc>
                <a:spcPct val="100000"/>
              </a:lnSpc>
              <a:spcBef>
                <a:spcPts val="1100"/>
              </a:spcBef>
              <a:spcAft>
                <a:spcPts val="439"/>
              </a:spcAft>
              <a:buNone/>
              <a:tabLst>
                <a:tab pos="4624560" algn="l"/>
              </a:tabLst>
            </a:pPr>
            <a:endParaRPr lang="en-US" sz="2200" b="1" spc="-1" dirty="0">
              <a:solidFill>
                <a:srgbClr val="FFFFFF"/>
              </a:solidFill>
              <a:latin typeface="Arial"/>
            </a:endParaRPr>
          </a:p>
          <a:p>
            <a:pPr>
              <a:lnSpc>
                <a:spcPct val="100000"/>
              </a:lnSpc>
              <a:spcBef>
                <a:spcPts val="1100"/>
              </a:spcBef>
              <a:spcAft>
                <a:spcPts val="439"/>
              </a:spcAft>
              <a:buNone/>
              <a:tabLst>
                <a:tab pos="4624560" algn="l"/>
              </a:tabLst>
            </a:pPr>
            <a:endParaRPr lang="en-US" sz="2200" b="1" spc="-1" dirty="0">
              <a:solidFill>
                <a:srgbClr val="FFFFFF"/>
              </a:solidFill>
              <a:latin typeface="Arial"/>
            </a:endParaRPr>
          </a:p>
          <a:p>
            <a:pPr>
              <a:lnSpc>
                <a:spcPct val="100000"/>
              </a:lnSpc>
              <a:spcBef>
                <a:spcPts val="1100"/>
              </a:spcBef>
              <a:spcAft>
                <a:spcPts val="439"/>
              </a:spcAft>
              <a:buNone/>
              <a:tabLst>
                <a:tab pos="4624560" algn="l"/>
              </a:tabLst>
            </a:pPr>
            <a:endParaRPr lang="en-US" sz="2200" b="1" spc="-1" dirty="0">
              <a:solidFill>
                <a:srgbClr val="FFFFFF"/>
              </a:solidFill>
              <a:latin typeface="Arial"/>
            </a:endParaRPr>
          </a:p>
          <a:p>
            <a:pPr>
              <a:lnSpc>
                <a:spcPct val="100000"/>
              </a:lnSpc>
              <a:spcBef>
                <a:spcPts val="1100"/>
              </a:spcBef>
              <a:spcAft>
                <a:spcPts val="439"/>
              </a:spcAft>
              <a:buNone/>
              <a:tabLst>
                <a:tab pos="4624560" algn="l"/>
              </a:tabLst>
            </a:pPr>
            <a:endParaRPr lang="en-US" sz="2200" b="1" spc="-1" dirty="0">
              <a:solidFill>
                <a:srgbClr val="FFFFFF"/>
              </a:solidFill>
              <a:latin typeface="Arial"/>
            </a:endParaRPr>
          </a:p>
          <a:p>
            <a:pPr>
              <a:lnSpc>
                <a:spcPct val="100000"/>
              </a:lnSpc>
              <a:spcBef>
                <a:spcPts val="1100"/>
              </a:spcBef>
              <a:spcAft>
                <a:spcPts val="439"/>
              </a:spcAft>
              <a:buNone/>
              <a:tabLst>
                <a:tab pos="4624560" algn="l"/>
              </a:tabLst>
            </a:pPr>
            <a:endParaRPr lang="en-US" sz="2200" b="1" spc="-1" dirty="0">
              <a:solidFill>
                <a:srgbClr val="FFFFFF"/>
              </a:solidFill>
              <a:latin typeface="Arial"/>
            </a:endParaRPr>
          </a:p>
          <a:p>
            <a:pPr>
              <a:lnSpc>
                <a:spcPct val="100000"/>
              </a:lnSpc>
              <a:spcBef>
                <a:spcPts val="1100"/>
              </a:spcBef>
              <a:spcAft>
                <a:spcPts val="439"/>
              </a:spcAft>
              <a:buNone/>
              <a:tabLst>
                <a:tab pos="4624560" algn="l"/>
              </a:tabLst>
            </a:pPr>
            <a:endParaRPr lang="en-US" sz="2200" b="1" spc="-1" dirty="0">
              <a:solidFill>
                <a:srgbClr val="FFFFFF"/>
              </a:solidFill>
              <a:latin typeface="Arial"/>
            </a:endParaRPr>
          </a:p>
        </p:txBody>
      </p:sp>
      <p:sp>
        <p:nvSpPr>
          <p:cNvPr id="306" name="PlaceHolder 2"/>
          <p:cNvSpPr>
            <a:spLocks noGrp="1"/>
          </p:cNvSpPr>
          <p:nvPr>
            <p:ph type="title"/>
          </p:nvPr>
        </p:nvSpPr>
        <p:spPr>
          <a:xfrm>
            <a:off x="2301240" y="260640"/>
            <a:ext cx="7560360" cy="1142640"/>
          </a:xfrm>
          <a:prstGeom prst="rect">
            <a:avLst/>
          </a:prstGeom>
          <a:noFill/>
          <a:ln w="12600">
            <a:solidFill>
              <a:srgbClr val="FFFFFF"/>
            </a:solidFill>
            <a:miter/>
          </a:ln>
        </p:spPr>
        <p:txBody>
          <a:bodyPr lIns="90360" tIns="44280" rIns="90360" bIns="44280" numCol="1" spcCol="0" anchor="ctr">
            <a:noAutofit/>
          </a:bodyPr>
          <a:lstStyle/>
          <a:p>
            <a:pPr algn="ctr">
              <a:spcBef>
                <a:spcPts val="1199"/>
              </a:spcBef>
              <a:spcAft>
                <a:spcPts val="1199"/>
              </a:spcAft>
            </a:pPr>
            <a:r>
              <a:rPr lang="en-US" sz="4000" b="1" spc="-1" dirty="0">
                <a:latin typeface="Arial"/>
              </a:rPr>
              <a:t>IVUS-guided PCI for CTO</a:t>
            </a:r>
            <a:endParaRPr lang="en-US" sz="4000" spc="-1" dirty="0">
              <a:latin typeface="Arial"/>
            </a:endParaRPr>
          </a:p>
        </p:txBody>
      </p:sp>
      <p:pic>
        <p:nvPicPr>
          <p:cNvPr id="307" name="Picture 2"/>
          <p:cNvPicPr/>
          <p:nvPr/>
        </p:nvPicPr>
        <p:blipFill>
          <a:blip r:embed="rId2"/>
          <a:stretch/>
        </p:blipFill>
        <p:spPr>
          <a:xfrm>
            <a:off x="2414280" y="2277000"/>
            <a:ext cx="7419600" cy="3085920"/>
          </a:xfrm>
          <a:prstGeom prst="rect">
            <a:avLst/>
          </a:prstGeom>
          <a:ln w="0">
            <a:noFill/>
          </a:ln>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p:cNvSpPr>
          <p:nvPr>
            <p:ph/>
          </p:nvPr>
        </p:nvSpPr>
        <p:spPr>
          <a:xfrm>
            <a:off x="476250" y="1247400"/>
            <a:ext cx="9420990" cy="5246640"/>
          </a:xfrm>
          <a:prstGeom prst="rect">
            <a:avLst/>
          </a:prstGeom>
          <a:noFill/>
          <a:ln w="12600">
            <a:solidFill>
              <a:srgbClr val="FFFFFF"/>
            </a:solidFill>
            <a:miter/>
          </a:ln>
        </p:spPr>
        <p:txBody>
          <a:bodyPr lIns="90360" tIns="44280" rIns="90360" bIns="44280" numCol="1" spcCol="0" anchor="t">
            <a:normAutofit/>
          </a:bodyPr>
          <a:lstStyle/>
          <a:p>
            <a:pPr marL="227160" indent="-227160">
              <a:lnSpc>
                <a:spcPct val="100000"/>
              </a:lnSpc>
              <a:spcBef>
                <a:spcPts val="1001"/>
              </a:spcBef>
              <a:spcAft>
                <a:spcPts val="400"/>
              </a:spcAft>
              <a:buClr>
                <a:srgbClr val="FF66FF"/>
              </a:buClr>
              <a:buFont typeface="Wingdings" charset="2"/>
              <a:buChar char=""/>
              <a:tabLst>
                <a:tab pos="4624560" algn="l"/>
              </a:tabLst>
            </a:pPr>
            <a:r>
              <a:rPr lang="en-US" sz="2000" b="1" spc="-1" dirty="0">
                <a:latin typeface="Calibri"/>
              </a:rPr>
              <a:t>The Preview catheter: currently undergoing preclinical and early clinical evaluation. It is a single-use, over the wire imaging catheter</a:t>
            </a:r>
            <a:endParaRPr lang="en-US" sz="2000" b="1" spc="-1" dirty="0">
              <a:latin typeface="Arial"/>
            </a:endParaRPr>
          </a:p>
        </p:txBody>
      </p:sp>
      <p:sp>
        <p:nvSpPr>
          <p:cNvPr id="309" name="PlaceHolder 2"/>
          <p:cNvSpPr>
            <a:spLocks noGrp="1"/>
          </p:cNvSpPr>
          <p:nvPr>
            <p:ph type="title"/>
          </p:nvPr>
        </p:nvSpPr>
        <p:spPr>
          <a:xfrm>
            <a:off x="2301240" y="260640"/>
            <a:ext cx="7560360" cy="1142640"/>
          </a:xfrm>
          <a:prstGeom prst="rect">
            <a:avLst/>
          </a:prstGeom>
          <a:noFill/>
          <a:ln w="12600">
            <a:solidFill>
              <a:srgbClr val="FFFFFF"/>
            </a:solidFill>
            <a:miter/>
          </a:ln>
        </p:spPr>
        <p:txBody>
          <a:bodyPr lIns="90360" tIns="44280" rIns="90360" bIns="44280" numCol="1" spcCol="0" anchor="ctr">
            <a:noAutofit/>
          </a:bodyPr>
          <a:lstStyle/>
          <a:p>
            <a:pPr algn="ctr">
              <a:spcBef>
                <a:spcPts val="1199"/>
              </a:spcBef>
              <a:spcAft>
                <a:spcPts val="1199"/>
              </a:spcAft>
            </a:pPr>
            <a:r>
              <a:rPr lang="en-US" sz="4000" b="1" spc="-1" dirty="0">
                <a:latin typeface="Arial"/>
              </a:rPr>
              <a:t>IVUS-guided PCI for CTO</a:t>
            </a:r>
            <a:endParaRPr lang="en-US" sz="4000" spc="-1" dirty="0">
              <a:latin typeface="Arial"/>
            </a:endParaRPr>
          </a:p>
        </p:txBody>
      </p:sp>
      <p:pic>
        <p:nvPicPr>
          <p:cNvPr id="310" name="Picture 2"/>
          <p:cNvPicPr/>
          <p:nvPr/>
        </p:nvPicPr>
        <p:blipFill>
          <a:blip r:embed="rId2"/>
          <a:stretch/>
        </p:blipFill>
        <p:spPr>
          <a:xfrm>
            <a:off x="2381160" y="2925000"/>
            <a:ext cx="7429320" cy="2685600"/>
          </a:xfrm>
          <a:prstGeom prst="rect">
            <a:avLst/>
          </a:prstGeom>
          <a:ln w="0">
            <a:noFill/>
          </a:ln>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 name="PlaceHolder 1"/>
          <p:cNvSpPr>
            <a:spLocks noGrp="1"/>
          </p:cNvSpPr>
          <p:nvPr>
            <p:ph/>
          </p:nvPr>
        </p:nvSpPr>
        <p:spPr>
          <a:xfrm>
            <a:off x="2351640" y="1700640"/>
            <a:ext cx="7545600" cy="4793400"/>
          </a:xfrm>
          <a:prstGeom prst="rect">
            <a:avLst/>
          </a:prstGeom>
          <a:noFill/>
          <a:ln w="12600">
            <a:solidFill>
              <a:srgbClr val="FFFFFF"/>
            </a:solidFill>
            <a:miter/>
          </a:ln>
        </p:spPr>
        <p:txBody>
          <a:bodyPr lIns="90360" tIns="44280" rIns="90360" bIns="44280" numCol="1" spcCol="0" anchor="t">
            <a:normAutofit/>
          </a:bodyPr>
          <a:lstStyle/>
          <a:p>
            <a:pPr marL="227160" indent="-227160">
              <a:lnSpc>
                <a:spcPct val="100000"/>
              </a:lnSpc>
              <a:spcBef>
                <a:spcPts val="1001"/>
              </a:spcBef>
              <a:spcAft>
                <a:spcPts val="400"/>
              </a:spcAft>
              <a:buClr>
                <a:srgbClr val="FF66FF"/>
              </a:buClr>
              <a:buFont typeface="Wingdings" charset="2"/>
              <a:buChar char=""/>
              <a:tabLst>
                <a:tab pos="4624560" algn="l"/>
              </a:tabLst>
            </a:pPr>
            <a:r>
              <a:rPr lang="en-US" sz="2000" b="1" spc="-1" dirty="0">
                <a:latin typeface="CronosMM_574_11_"/>
              </a:rPr>
              <a:t>FL-IVUS with Radiofrequency (RF) :A second-generation FL-IVUS catheter - built on the Preview catheter platform, also integrates a RF ablation element at the catheter tip</a:t>
            </a:r>
            <a:endParaRPr lang="en-US" sz="2000" b="1" spc="-1" dirty="0">
              <a:latin typeface="Arial"/>
            </a:endParaRPr>
          </a:p>
        </p:txBody>
      </p:sp>
      <p:sp>
        <p:nvSpPr>
          <p:cNvPr id="312" name="PlaceHolder 2"/>
          <p:cNvSpPr>
            <a:spLocks noGrp="1"/>
          </p:cNvSpPr>
          <p:nvPr>
            <p:ph type="title"/>
          </p:nvPr>
        </p:nvSpPr>
        <p:spPr>
          <a:xfrm>
            <a:off x="2301240" y="260640"/>
            <a:ext cx="7560360" cy="1142640"/>
          </a:xfrm>
          <a:prstGeom prst="rect">
            <a:avLst/>
          </a:prstGeom>
          <a:noFill/>
          <a:ln w="12600">
            <a:solidFill>
              <a:srgbClr val="FFFFFF"/>
            </a:solidFill>
            <a:miter/>
          </a:ln>
        </p:spPr>
        <p:txBody>
          <a:bodyPr lIns="90360" tIns="44280" rIns="90360" bIns="44280" numCol="1" spcCol="0" anchor="ctr">
            <a:noAutofit/>
          </a:bodyPr>
          <a:lstStyle/>
          <a:p>
            <a:pPr algn="ctr">
              <a:spcBef>
                <a:spcPts val="1199"/>
              </a:spcBef>
              <a:spcAft>
                <a:spcPts val="1199"/>
              </a:spcAft>
            </a:pPr>
            <a:r>
              <a:rPr lang="en-US" sz="4000" b="1" spc="-1" dirty="0">
                <a:latin typeface="Arial"/>
              </a:rPr>
              <a:t>IVUS-guided PCI for CTO</a:t>
            </a:r>
            <a:endParaRPr lang="en-US" sz="4000" spc="-1" dirty="0">
              <a:latin typeface="Arial"/>
            </a:endParaRPr>
          </a:p>
        </p:txBody>
      </p:sp>
      <p:pic>
        <p:nvPicPr>
          <p:cNvPr id="313" name="Picture 2"/>
          <p:cNvPicPr/>
          <p:nvPr/>
        </p:nvPicPr>
        <p:blipFill>
          <a:blip r:embed="rId2"/>
          <a:stretch/>
        </p:blipFill>
        <p:spPr>
          <a:xfrm>
            <a:off x="2376480" y="3285000"/>
            <a:ext cx="7438680" cy="2885760"/>
          </a:xfrm>
          <a:prstGeom prst="rect">
            <a:avLst/>
          </a:prstGeom>
          <a:ln w="0">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08E20-625A-9E40-3F19-C0676153215D}"/>
              </a:ext>
            </a:extLst>
          </p:cNvPr>
          <p:cNvSpPr>
            <a:spLocks noGrp="1"/>
          </p:cNvSpPr>
          <p:nvPr>
            <p:ph type="title"/>
          </p:nvPr>
        </p:nvSpPr>
        <p:spPr/>
        <p:txBody>
          <a:bodyPr/>
          <a:lstStyle/>
          <a:p>
            <a:r>
              <a:rPr lang="en-US" sz="4400" b="1" strike="noStrike" spc="-1" dirty="0">
                <a:latin typeface="Arial"/>
              </a:rPr>
              <a:t>IVUS Technology</a:t>
            </a:r>
            <a:endParaRPr lang="en-IN" dirty="0"/>
          </a:p>
        </p:txBody>
      </p:sp>
      <p:sp>
        <p:nvSpPr>
          <p:cNvPr id="3" name="Content Placeholder 2">
            <a:extLst>
              <a:ext uri="{FF2B5EF4-FFF2-40B4-BE49-F238E27FC236}">
                <a16:creationId xmlns:a16="http://schemas.microsoft.com/office/drawing/2014/main" id="{73224D7C-A4CF-2C58-3FC2-9B9225B585D4}"/>
              </a:ext>
            </a:extLst>
          </p:cNvPr>
          <p:cNvSpPr>
            <a:spLocks noGrp="1"/>
          </p:cNvSpPr>
          <p:nvPr>
            <p:ph idx="1"/>
          </p:nvPr>
        </p:nvSpPr>
        <p:spPr/>
        <p:txBody>
          <a:bodyPr/>
          <a:lstStyle/>
          <a:p>
            <a:pPr>
              <a:lnSpc>
                <a:spcPct val="100000"/>
              </a:lnSpc>
              <a:spcBef>
                <a:spcPts val="901"/>
              </a:spcBef>
              <a:spcAft>
                <a:spcPts val="360"/>
              </a:spcAft>
              <a:buClr>
                <a:schemeClr val="tx1"/>
              </a:buClr>
              <a:buFont typeface="Wingdings" panose="05000000000000000000" pitchFamily="2" charset="2"/>
              <a:buChar char="q"/>
              <a:tabLst>
                <a:tab pos="4624560" algn="l"/>
              </a:tabLst>
            </a:pPr>
            <a:r>
              <a:rPr lang="en-US" sz="2800" b="1" strike="noStrike" spc="-1" dirty="0">
                <a:latin typeface="Calibri"/>
              </a:rPr>
              <a:t>A catheter incorporating a miniaturized transducer and a console containing the electronics necessary to reconstruct the image</a:t>
            </a:r>
            <a:endParaRPr lang="en-US" sz="2800" b="1" strike="noStrike" spc="-1" dirty="0">
              <a:latin typeface="Arial"/>
            </a:endParaRPr>
          </a:p>
          <a:p>
            <a:pPr>
              <a:lnSpc>
                <a:spcPct val="100000"/>
              </a:lnSpc>
              <a:spcBef>
                <a:spcPts val="901"/>
              </a:spcBef>
              <a:spcAft>
                <a:spcPts val="360"/>
              </a:spcAft>
              <a:buClr>
                <a:schemeClr val="tx1"/>
              </a:buClr>
              <a:buFont typeface="Wingdings" panose="05000000000000000000" pitchFamily="2" charset="2"/>
              <a:buChar char="q"/>
              <a:tabLst>
                <a:tab pos="4624560" algn="l"/>
              </a:tabLst>
            </a:pPr>
            <a:r>
              <a:rPr lang="en-US" sz="2800" b="1" strike="noStrike" spc="-1" dirty="0">
                <a:latin typeface="Calibri"/>
              </a:rPr>
              <a:t>IVUS  catheters use reflected sound waves to visualize the arterial wall in a two-dimensional, tomographic format</a:t>
            </a:r>
            <a:endParaRPr lang="en-US" sz="2800" b="1" strike="noStrike" spc="-1" dirty="0">
              <a:latin typeface="Arial"/>
            </a:endParaRPr>
          </a:p>
          <a:p>
            <a:pPr>
              <a:lnSpc>
                <a:spcPct val="100000"/>
              </a:lnSpc>
              <a:spcBef>
                <a:spcPts val="901"/>
              </a:spcBef>
              <a:spcAft>
                <a:spcPts val="360"/>
              </a:spcAft>
              <a:buClr>
                <a:schemeClr val="tx1"/>
              </a:buClr>
              <a:buFont typeface="Wingdings" panose="05000000000000000000" pitchFamily="2" charset="2"/>
              <a:buChar char="q"/>
              <a:tabLst>
                <a:tab pos="4624560" algn="l"/>
              </a:tabLst>
            </a:pPr>
            <a:r>
              <a:rPr lang="en-US" sz="2800" b="1" strike="noStrike" spc="-1" dirty="0">
                <a:latin typeface="Calibri"/>
              </a:rPr>
              <a:t>Use higher frequencies  than noninvasive echo (20 to 40 MHz) providing high resolution (150 µm)</a:t>
            </a:r>
            <a:endParaRPr lang="en-US" sz="2800" b="1" strike="noStrike" spc="-1" dirty="0">
              <a:latin typeface="Arial"/>
            </a:endParaRPr>
          </a:p>
          <a:p>
            <a:pPr>
              <a:buClr>
                <a:schemeClr val="tx1"/>
              </a:buClr>
              <a:buFont typeface="Wingdings" panose="05000000000000000000" pitchFamily="2" charset="2"/>
              <a:buChar char="q"/>
            </a:pPr>
            <a:endParaRPr lang="en-IN" dirty="0"/>
          </a:p>
        </p:txBody>
      </p:sp>
    </p:spTree>
    <p:extLst>
      <p:ext uri="{BB962C8B-B14F-4D97-AF65-F5344CB8AC3E}">
        <p14:creationId xmlns:p14="http://schemas.microsoft.com/office/powerpoint/2010/main" val="382372428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 name="PlaceHolder 1"/>
          <p:cNvSpPr>
            <a:spLocks noGrp="1"/>
          </p:cNvSpPr>
          <p:nvPr>
            <p:ph/>
          </p:nvPr>
        </p:nvSpPr>
        <p:spPr>
          <a:xfrm>
            <a:off x="609600" y="1447800"/>
            <a:ext cx="11144250" cy="5221560"/>
          </a:xfrm>
          <a:prstGeom prst="rect">
            <a:avLst/>
          </a:prstGeom>
          <a:noFill/>
          <a:ln w="12600">
            <a:solidFill>
              <a:srgbClr val="FFFFFF"/>
            </a:solidFill>
            <a:miter/>
          </a:ln>
        </p:spPr>
        <p:txBody>
          <a:bodyPr lIns="90360" tIns="44280" rIns="90360" bIns="44280" numCol="1" spcCol="0" anchor="t">
            <a:normAutofit/>
          </a:bodyPr>
          <a:lstStyle/>
          <a:p>
            <a:pPr marL="227160" indent="-227160">
              <a:lnSpc>
                <a:spcPct val="100000"/>
              </a:lnSpc>
              <a:spcBef>
                <a:spcPts val="1100"/>
              </a:spcBef>
              <a:spcAft>
                <a:spcPts val="439"/>
              </a:spcAft>
              <a:buClr>
                <a:srgbClr val="FFFFFF"/>
              </a:buClr>
              <a:buFont typeface="Wingdings" charset="2"/>
              <a:buChar char=""/>
              <a:tabLst>
                <a:tab pos="4624560" algn="l"/>
              </a:tabLst>
            </a:pPr>
            <a:r>
              <a:rPr lang="en-US" sz="2200" b="1" spc="-1" dirty="0">
                <a:latin typeface="Calibri"/>
              </a:rPr>
              <a:t>Saphenous vein graft lesions (SVGs) are often larger making angiographic size assessment more difficult</a:t>
            </a:r>
            <a:endParaRPr lang="en-US" sz="2200" b="1" spc="-1" dirty="0">
              <a:latin typeface="Arial"/>
            </a:endParaRPr>
          </a:p>
          <a:p>
            <a:pPr marL="227160" indent="-227160">
              <a:lnSpc>
                <a:spcPct val="100000"/>
              </a:lnSpc>
              <a:spcBef>
                <a:spcPts val="1100"/>
              </a:spcBef>
              <a:spcAft>
                <a:spcPts val="439"/>
              </a:spcAft>
              <a:buClr>
                <a:srgbClr val="FFFFFF"/>
              </a:buClr>
              <a:buFont typeface="Wingdings" charset="2"/>
              <a:buChar char=""/>
              <a:tabLst>
                <a:tab pos="4624560" algn="l"/>
              </a:tabLst>
            </a:pPr>
            <a:r>
              <a:rPr lang="en-US" sz="2200" b="1" spc="-1" dirty="0">
                <a:latin typeface="Calibri"/>
              </a:rPr>
              <a:t>Oversized stents (stent to reference ratio 1.0) result in greater rates of periprocedural myocardial necrosis &amp; distal embolization without reducing  9-month revascularization rates </a:t>
            </a:r>
            <a:endParaRPr lang="en-US" sz="2200" b="1" spc="-1" dirty="0">
              <a:latin typeface="Arial"/>
            </a:endParaRPr>
          </a:p>
          <a:p>
            <a:pPr marL="227160" indent="-227160">
              <a:lnSpc>
                <a:spcPct val="100000"/>
              </a:lnSpc>
              <a:spcBef>
                <a:spcPts val="1100"/>
              </a:spcBef>
              <a:spcAft>
                <a:spcPts val="439"/>
              </a:spcAft>
              <a:buClr>
                <a:srgbClr val="FFFFFF"/>
              </a:buClr>
              <a:buFont typeface="Wingdings" charset="2"/>
              <a:buChar char=""/>
              <a:tabLst>
                <a:tab pos="4624560" algn="l"/>
              </a:tabLst>
            </a:pPr>
            <a:r>
              <a:rPr lang="en-US" sz="2200" b="1" spc="-1" dirty="0">
                <a:latin typeface="Calibri"/>
              </a:rPr>
              <a:t>In SVG’s stent oversizing may result in graft perforation</a:t>
            </a:r>
            <a:endParaRPr lang="en-US" sz="2200" b="1" spc="-1" dirty="0">
              <a:latin typeface="Arial"/>
            </a:endParaRPr>
          </a:p>
          <a:p>
            <a:pPr marL="227160" indent="-227160">
              <a:lnSpc>
                <a:spcPct val="100000"/>
              </a:lnSpc>
              <a:spcBef>
                <a:spcPts val="1100"/>
              </a:spcBef>
              <a:spcAft>
                <a:spcPts val="439"/>
              </a:spcAft>
              <a:buClr>
                <a:srgbClr val="FFFFFF"/>
              </a:buClr>
              <a:buFont typeface="Wingdings" charset="2"/>
              <a:buChar char=""/>
              <a:tabLst>
                <a:tab pos="4624560" algn="l"/>
              </a:tabLst>
            </a:pPr>
            <a:r>
              <a:rPr lang="en-US" sz="2200" b="1" spc="-1" dirty="0">
                <a:latin typeface="Calibri"/>
              </a:rPr>
              <a:t>it is reasonable to use IVUS to select appropriately sized stents for SVG PCI</a:t>
            </a:r>
            <a:endParaRPr lang="en-US" sz="2200" b="1" spc="-1" dirty="0">
              <a:latin typeface="Arial"/>
            </a:endParaRPr>
          </a:p>
          <a:p>
            <a:pPr>
              <a:lnSpc>
                <a:spcPct val="100000"/>
              </a:lnSpc>
              <a:spcBef>
                <a:spcPts val="1100"/>
              </a:spcBef>
              <a:spcAft>
                <a:spcPts val="439"/>
              </a:spcAft>
              <a:buNone/>
              <a:tabLst>
                <a:tab pos="4624560" algn="l"/>
              </a:tabLst>
            </a:pPr>
            <a:endParaRPr lang="en-US" sz="2200" b="1" spc="-1" dirty="0">
              <a:latin typeface="Arial"/>
            </a:endParaRPr>
          </a:p>
        </p:txBody>
      </p:sp>
      <p:sp>
        <p:nvSpPr>
          <p:cNvPr id="315" name="PlaceHolder 2"/>
          <p:cNvSpPr>
            <a:spLocks noGrp="1"/>
          </p:cNvSpPr>
          <p:nvPr>
            <p:ph type="title"/>
          </p:nvPr>
        </p:nvSpPr>
        <p:spPr>
          <a:xfrm>
            <a:off x="2423640" y="188640"/>
            <a:ext cx="7488360" cy="1026000"/>
          </a:xfrm>
          <a:prstGeom prst="rect">
            <a:avLst/>
          </a:prstGeom>
          <a:noFill/>
          <a:ln w="12600">
            <a:solidFill>
              <a:srgbClr val="FFFFFF"/>
            </a:solidFill>
            <a:miter/>
          </a:ln>
        </p:spPr>
        <p:txBody>
          <a:bodyPr lIns="90360" tIns="44280" rIns="90360" bIns="44280" numCol="1" spcCol="0" anchor="ctr">
            <a:noAutofit/>
          </a:bodyPr>
          <a:lstStyle/>
          <a:p>
            <a:pPr algn="ctr">
              <a:spcBef>
                <a:spcPts val="1199"/>
              </a:spcBef>
              <a:spcAft>
                <a:spcPts val="1199"/>
              </a:spcAft>
            </a:pPr>
            <a:r>
              <a:rPr lang="en-US" sz="4000" b="1" spc="-1" dirty="0">
                <a:latin typeface="Arial"/>
              </a:rPr>
              <a:t>IVUS-guided PCI for SVG lesions </a:t>
            </a:r>
            <a:endParaRPr lang="en-US" sz="4000" spc="-1" dirty="0">
              <a:latin typeface="Arial"/>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 name="PlaceHolder 1"/>
          <p:cNvSpPr>
            <a:spLocks noGrp="1"/>
          </p:cNvSpPr>
          <p:nvPr>
            <p:ph/>
          </p:nvPr>
        </p:nvSpPr>
        <p:spPr>
          <a:xfrm>
            <a:off x="800100" y="1790700"/>
            <a:ext cx="9169140" cy="4589580"/>
          </a:xfrm>
          <a:prstGeom prst="rect">
            <a:avLst/>
          </a:prstGeom>
          <a:noFill/>
          <a:ln w="12600">
            <a:solidFill>
              <a:srgbClr val="FFFFFF"/>
            </a:solidFill>
            <a:miter/>
          </a:ln>
        </p:spPr>
        <p:txBody>
          <a:bodyPr lIns="90360" tIns="44280" rIns="90360" bIns="44280" numCol="1" spcCol="0" anchor="t">
            <a:normAutofit/>
          </a:bodyPr>
          <a:lstStyle/>
          <a:p>
            <a:pPr marL="227160" indent="-227160">
              <a:lnSpc>
                <a:spcPct val="100000"/>
              </a:lnSpc>
              <a:spcBef>
                <a:spcPts val="1100"/>
              </a:spcBef>
              <a:spcAft>
                <a:spcPts val="439"/>
              </a:spcAft>
              <a:buClr>
                <a:srgbClr val="FFFFFF"/>
              </a:buClr>
              <a:buFont typeface="Wingdings" charset="2"/>
              <a:buChar char=""/>
              <a:tabLst>
                <a:tab pos="4624560" algn="l"/>
              </a:tabLst>
            </a:pPr>
            <a:r>
              <a:rPr lang="en-US" sz="2200" b="1" spc="-1" dirty="0">
                <a:latin typeface="Calibri"/>
              </a:rPr>
              <a:t>IVC Filter Placement</a:t>
            </a:r>
            <a:endParaRPr lang="en-US" sz="2200" b="1" spc="-1" dirty="0">
              <a:latin typeface="Arial"/>
            </a:endParaRPr>
          </a:p>
          <a:p>
            <a:pPr marL="227160" indent="-227160">
              <a:lnSpc>
                <a:spcPct val="100000"/>
              </a:lnSpc>
              <a:spcBef>
                <a:spcPts val="1100"/>
              </a:spcBef>
              <a:spcAft>
                <a:spcPts val="439"/>
              </a:spcAft>
              <a:buClr>
                <a:srgbClr val="FFFFFF"/>
              </a:buClr>
              <a:buFont typeface="Wingdings" charset="2"/>
              <a:buChar char=""/>
              <a:tabLst>
                <a:tab pos="4624560" algn="l"/>
              </a:tabLst>
            </a:pPr>
            <a:r>
              <a:rPr lang="en-US" sz="2200" b="1" spc="-1" dirty="0">
                <a:latin typeface="Calibri"/>
              </a:rPr>
              <a:t>Visualization of AV Shunts</a:t>
            </a:r>
            <a:endParaRPr lang="en-US" sz="2200" b="1" spc="-1" dirty="0">
              <a:latin typeface="Arial"/>
            </a:endParaRPr>
          </a:p>
          <a:p>
            <a:pPr marL="227160" indent="-227160">
              <a:lnSpc>
                <a:spcPct val="100000"/>
              </a:lnSpc>
              <a:spcBef>
                <a:spcPts val="1100"/>
              </a:spcBef>
              <a:spcAft>
                <a:spcPts val="439"/>
              </a:spcAft>
              <a:buClr>
                <a:srgbClr val="FFFFFF"/>
              </a:buClr>
              <a:buFont typeface="Wingdings" charset="2"/>
              <a:buChar char=""/>
              <a:tabLst>
                <a:tab pos="4624560" algn="l"/>
              </a:tabLst>
            </a:pPr>
            <a:r>
              <a:rPr lang="en-US" sz="2200" b="1" spc="-1" dirty="0">
                <a:latin typeface="Calibri"/>
              </a:rPr>
              <a:t>Renal Artery Imaging</a:t>
            </a:r>
            <a:endParaRPr lang="en-US" sz="2200" b="1" spc="-1" dirty="0">
              <a:latin typeface="Arial"/>
            </a:endParaRPr>
          </a:p>
          <a:p>
            <a:pPr marL="227160" indent="-227160">
              <a:lnSpc>
                <a:spcPct val="100000"/>
              </a:lnSpc>
              <a:spcBef>
                <a:spcPts val="1100"/>
              </a:spcBef>
              <a:spcAft>
                <a:spcPts val="439"/>
              </a:spcAft>
              <a:buClr>
                <a:srgbClr val="FFFFFF"/>
              </a:buClr>
              <a:buFont typeface="Wingdings" charset="2"/>
              <a:buChar char=""/>
              <a:tabLst>
                <a:tab pos="4624560" algn="l"/>
              </a:tabLst>
            </a:pPr>
            <a:r>
              <a:rPr lang="en-US" sz="2200" b="1" spc="-1" dirty="0">
                <a:latin typeface="Calibri"/>
              </a:rPr>
              <a:t>Aortic and Arterial Dissections</a:t>
            </a:r>
            <a:endParaRPr lang="en-US" sz="2200" b="1" spc="-1" dirty="0">
              <a:latin typeface="Arial"/>
            </a:endParaRPr>
          </a:p>
          <a:p>
            <a:pPr marL="227160" indent="-227160">
              <a:lnSpc>
                <a:spcPct val="100000"/>
              </a:lnSpc>
              <a:spcBef>
                <a:spcPts val="1100"/>
              </a:spcBef>
              <a:spcAft>
                <a:spcPts val="439"/>
              </a:spcAft>
              <a:buClr>
                <a:srgbClr val="FFFFFF"/>
              </a:buClr>
              <a:buFont typeface="Wingdings" charset="2"/>
              <a:buChar char=""/>
              <a:tabLst>
                <a:tab pos="4624560" algn="l"/>
              </a:tabLst>
            </a:pPr>
            <a:r>
              <a:rPr lang="en-US" sz="2200" b="1" spc="-1" dirty="0">
                <a:latin typeface="Calibri"/>
              </a:rPr>
              <a:t>Venous Imaging</a:t>
            </a:r>
            <a:endParaRPr lang="en-US" sz="2200" b="1" spc="-1" dirty="0">
              <a:latin typeface="Arial"/>
            </a:endParaRPr>
          </a:p>
          <a:p>
            <a:pPr marL="227160" indent="-227160">
              <a:lnSpc>
                <a:spcPct val="100000"/>
              </a:lnSpc>
              <a:spcBef>
                <a:spcPts val="1100"/>
              </a:spcBef>
              <a:spcAft>
                <a:spcPts val="439"/>
              </a:spcAft>
              <a:buClr>
                <a:srgbClr val="FFFFFF"/>
              </a:buClr>
              <a:buFont typeface="Wingdings" charset="2"/>
              <a:buChar char=""/>
              <a:tabLst>
                <a:tab pos="4624560" algn="l"/>
              </a:tabLst>
            </a:pPr>
            <a:r>
              <a:rPr lang="en-US" sz="2200" b="1" spc="-1" dirty="0">
                <a:latin typeface="Calibri"/>
              </a:rPr>
              <a:t>EVAR/ TEVAR</a:t>
            </a:r>
            <a:endParaRPr lang="en-US" sz="2200" b="1" spc="-1" dirty="0">
              <a:latin typeface="Arial"/>
            </a:endParaRPr>
          </a:p>
          <a:p>
            <a:pPr marL="227160" indent="-227160">
              <a:lnSpc>
                <a:spcPct val="100000"/>
              </a:lnSpc>
              <a:spcBef>
                <a:spcPts val="1100"/>
              </a:spcBef>
              <a:spcAft>
                <a:spcPts val="439"/>
              </a:spcAft>
              <a:buClr>
                <a:srgbClr val="FFFFFF"/>
              </a:buClr>
              <a:buFont typeface="Wingdings" charset="2"/>
              <a:buChar char=""/>
              <a:tabLst>
                <a:tab pos="4624560" algn="l"/>
              </a:tabLst>
            </a:pPr>
            <a:r>
              <a:rPr lang="en-US" sz="2200" b="1" spc="-1" dirty="0">
                <a:latin typeface="Calibri"/>
              </a:rPr>
              <a:t>Peripheral Angioplasty (</a:t>
            </a:r>
            <a:r>
              <a:rPr lang="en-US" sz="2200" b="1" spc="-1" dirty="0" err="1">
                <a:latin typeface="Calibri"/>
              </a:rPr>
              <a:t>eg.</a:t>
            </a:r>
            <a:r>
              <a:rPr lang="en-US" sz="2200" b="1" spc="-1" dirty="0">
                <a:latin typeface="Calibri"/>
              </a:rPr>
              <a:t> Iliac, Thrombus)</a:t>
            </a:r>
            <a:endParaRPr lang="en-US" sz="2200" b="1" spc="-1" dirty="0">
              <a:latin typeface="Arial"/>
            </a:endParaRPr>
          </a:p>
          <a:p>
            <a:pPr marL="227160" indent="-227160">
              <a:lnSpc>
                <a:spcPct val="100000"/>
              </a:lnSpc>
              <a:spcBef>
                <a:spcPts val="1100"/>
              </a:spcBef>
              <a:spcAft>
                <a:spcPts val="439"/>
              </a:spcAft>
              <a:buClr>
                <a:srgbClr val="FFFFFF"/>
              </a:buClr>
              <a:buFont typeface="Wingdings" charset="2"/>
              <a:buChar char=""/>
              <a:tabLst>
                <a:tab pos="4624560" algn="l"/>
              </a:tabLst>
            </a:pPr>
            <a:r>
              <a:rPr lang="en-US" sz="2200" b="1" spc="-1" dirty="0">
                <a:latin typeface="Calibri"/>
              </a:rPr>
              <a:t>Iliac Vein Compression Syndrome</a:t>
            </a:r>
            <a:endParaRPr lang="en-US" sz="2200" b="1" spc="-1" dirty="0">
              <a:latin typeface="Arial"/>
            </a:endParaRPr>
          </a:p>
        </p:txBody>
      </p:sp>
      <p:sp>
        <p:nvSpPr>
          <p:cNvPr id="317" name="PlaceHolder 2"/>
          <p:cNvSpPr>
            <a:spLocks noGrp="1"/>
          </p:cNvSpPr>
          <p:nvPr>
            <p:ph type="title"/>
          </p:nvPr>
        </p:nvSpPr>
        <p:spPr>
          <a:xfrm>
            <a:off x="2351640" y="188640"/>
            <a:ext cx="7632360" cy="1142640"/>
          </a:xfrm>
          <a:prstGeom prst="rect">
            <a:avLst/>
          </a:prstGeom>
          <a:noFill/>
          <a:ln w="12600">
            <a:solidFill>
              <a:srgbClr val="FFFFFF"/>
            </a:solidFill>
            <a:miter/>
          </a:ln>
        </p:spPr>
        <p:txBody>
          <a:bodyPr lIns="90360" tIns="44280" rIns="90360" bIns="44280" numCol="1" spcCol="0" anchor="ctr">
            <a:noAutofit/>
          </a:bodyPr>
          <a:lstStyle/>
          <a:p>
            <a:pPr algn="ctr">
              <a:spcBef>
                <a:spcPts val="1199"/>
              </a:spcBef>
              <a:spcAft>
                <a:spcPts val="1199"/>
              </a:spcAft>
            </a:pPr>
            <a:r>
              <a:rPr lang="en-US" sz="4000" b="1" spc="-1" dirty="0">
                <a:latin typeface="Arial"/>
              </a:rPr>
              <a:t>Guidance in Peripheral Interventions</a:t>
            </a:r>
            <a:endParaRPr lang="en-US" sz="4000" spc="-1" dirty="0">
              <a:latin typeface="Arial"/>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 name="PlaceHolder 1"/>
          <p:cNvSpPr>
            <a:spLocks noGrp="1"/>
          </p:cNvSpPr>
          <p:nvPr>
            <p:ph type="title"/>
          </p:nvPr>
        </p:nvSpPr>
        <p:spPr>
          <a:xfrm>
            <a:off x="2063640" y="332640"/>
            <a:ext cx="8208720" cy="1142640"/>
          </a:xfrm>
          <a:prstGeom prst="rect">
            <a:avLst/>
          </a:prstGeom>
          <a:noFill/>
          <a:ln w="12600">
            <a:solidFill>
              <a:srgbClr val="FFFFFF"/>
            </a:solidFill>
            <a:miter/>
          </a:ln>
        </p:spPr>
        <p:txBody>
          <a:bodyPr lIns="90360" tIns="44280" rIns="90360" bIns="44280" numCol="1" spcCol="0" anchor="ctr">
            <a:noAutofit/>
          </a:bodyPr>
          <a:lstStyle/>
          <a:p>
            <a:pPr algn="ctr">
              <a:spcBef>
                <a:spcPts val="1321"/>
              </a:spcBef>
              <a:spcAft>
                <a:spcPts val="1321"/>
              </a:spcAft>
            </a:pPr>
            <a:r>
              <a:rPr lang="en-US" b="1" spc="-1" dirty="0">
                <a:latin typeface="Arial"/>
              </a:rPr>
              <a:t>Conclusion</a:t>
            </a:r>
            <a:endParaRPr lang="en-US" spc="-1" dirty="0">
              <a:latin typeface="Arial"/>
            </a:endParaRPr>
          </a:p>
        </p:txBody>
      </p:sp>
      <p:sp>
        <p:nvSpPr>
          <p:cNvPr id="319" name="PlaceHolder 2"/>
          <p:cNvSpPr>
            <a:spLocks noGrp="1"/>
          </p:cNvSpPr>
          <p:nvPr>
            <p:ph/>
          </p:nvPr>
        </p:nvSpPr>
        <p:spPr>
          <a:xfrm>
            <a:off x="304800" y="1475280"/>
            <a:ext cx="9916080" cy="5018760"/>
          </a:xfrm>
          <a:prstGeom prst="rect">
            <a:avLst/>
          </a:prstGeom>
          <a:noFill/>
          <a:ln w="12600">
            <a:solidFill>
              <a:srgbClr val="FFFFFF"/>
            </a:solidFill>
            <a:miter/>
          </a:ln>
        </p:spPr>
        <p:txBody>
          <a:bodyPr lIns="90360" tIns="44280" rIns="90360" bIns="44280" numCol="1" spcCol="0" anchor="t">
            <a:normAutofit/>
          </a:bodyPr>
          <a:lstStyle/>
          <a:p>
            <a:pPr marL="227160" indent="-227160">
              <a:lnSpc>
                <a:spcPct val="100000"/>
              </a:lnSpc>
              <a:spcBef>
                <a:spcPts val="1100"/>
              </a:spcBef>
              <a:spcAft>
                <a:spcPts val="439"/>
              </a:spcAft>
              <a:buClr>
                <a:srgbClr val="FFFFFF"/>
              </a:buClr>
              <a:buFont typeface="Wingdings" charset="2"/>
              <a:buChar char=""/>
              <a:tabLst>
                <a:tab pos="4624560" algn="l"/>
              </a:tabLst>
            </a:pPr>
            <a:r>
              <a:rPr lang="en-US" sz="2200" b="1" spc="-1" dirty="0">
                <a:latin typeface="Calibri"/>
              </a:rPr>
              <a:t>IVUS provides cross-sectional images of both the arterial wall and lumen with excellent resolution</a:t>
            </a:r>
            <a:endParaRPr lang="en-US" sz="2200" b="1" spc="-1" dirty="0">
              <a:latin typeface="Arial"/>
            </a:endParaRPr>
          </a:p>
          <a:p>
            <a:pPr>
              <a:lnSpc>
                <a:spcPct val="100000"/>
              </a:lnSpc>
              <a:spcBef>
                <a:spcPts val="1100"/>
              </a:spcBef>
              <a:spcAft>
                <a:spcPts val="439"/>
              </a:spcAft>
              <a:buNone/>
              <a:tabLst>
                <a:tab pos="4624560" algn="l"/>
              </a:tabLst>
            </a:pPr>
            <a:endParaRPr lang="en-US" sz="2200" b="1" spc="-1" dirty="0">
              <a:latin typeface="Arial"/>
            </a:endParaRPr>
          </a:p>
          <a:p>
            <a:pPr marL="227160" indent="-227160">
              <a:lnSpc>
                <a:spcPct val="100000"/>
              </a:lnSpc>
              <a:spcBef>
                <a:spcPts val="1100"/>
              </a:spcBef>
              <a:spcAft>
                <a:spcPts val="439"/>
              </a:spcAft>
              <a:buClr>
                <a:srgbClr val="FFFFFF"/>
              </a:buClr>
              <a:buFont typeface="Wingdings" charset="2"/>
              <a:buChar char=""/>
              <a:tabLst>
                <a:tab pos="4624560" algn="l"/>
              </a:tabLst>
            </a:pPr>
            <a:r>
              <a:rPr lang="en-US" sz="2200" b="1" spc="-1" dirty="0">
                <a:latin typeface="Calibri"/>
              </a:rPr>
              <a:t>IVUS Reveals the diffuse nature of atherosclerosis  &amp; involvement of reference segments &amp; takes into account vessel wall remodeling</a:t>
            </a:r>
            <a:endParaRPr lang="en-US" sz="2200" b="1" spc="-1" dirty="0">
              <a:latin typeface="Arial"/>
            </a:endParaRPr>
          </a:p>
          <a:p>
            <a:pPr>
              <a:lnSpc>
                <a:spcPct val="100000"/>
              </a:lnSpc>
              <a:spcBef>
                <a:spcPts val="1100"/>
              </a:spcBef>
              <a:spcAft>
                <a:spcPts val="439"/>
              </a:spcAft>
              <a:buNone/>
              <a:tabLst>
                <a:tab pos="4624560" algn="l"/>
              </a:tabLst>
            </a:pPr>
            <a:endParaRPr lang="en-US" sz="2200" b="1" spc="-1" dirty="0">
              <a:latin typeface="Arial"/>
            </a:endParaRPr>
          </a:p>
          <a:p>
            <a:pPr marL="227160" indent="-227160">
              <a:lnSpc>
                <a:spcPct val="100000"/>
              </a:lnSpc>
              <a:spcBef>
                <a:spcPts val="1100"/>
              </a:spcBef>
              <a:spcAft>
                <a:spcPts val="439"/>
              </a:spcAft>
              <a:buClr>
                <a:srgbClr val="FFFFFF"/>
              </a:buClr>
              <a:buFont typeface="Wingdings" charset="2"/>
              <a:buChar char=""/>
              <a:tabLst>
                <a:tab pos="4624560" algn="l"/>
              </a:tabLst>
            </a:pPr>
            <a:r>
              <a:rPr lang="en-US" sz="2200" b="1" spc="-1" dirty="0">
                <a:latin typeface="Calibri"/>
              </a:rPr>
              <a:t>Clinical indications of IVUS imaging include assessment of </a:t>
            </a:r>
            <a:endParaRPr lang="en-US" sz="2200" b="1" spc="-1" dirty="0">
              <a:latin typeface="Arial"/>
            </a:endParaRPr>
          </a:p>
          <a:p>
            <a:pPr marL="506520" lvl="1" indent="-165240">
              <a:lnSpc>
                <a:spcPct val="100000"/>
              </a:lnSpc>
              <a:spcBef>
                <a:spcPts val="269"/>
              </a:spcBef>
              <a:spcAft>
                <a:spcPts val="541"/>
              </a:spcAft>
              <a:buClr>
                <a:srgbClr val="FFFFFF"/>
              </a:buClr>
              <a:buSzPct val="60000"/>
              <a:buFont typeface="Wingdings" charset="2"/>
              <a:buChar char=""/>
              <a:tabLst>
                <a:tab pos="4624560" algn="l"/>
              </a:tabLst>
            </a:pPr>
            <a:r>
              <a:rPr lang="en-US" sz="1800" b="1" spc="-1" dirty="0">
                <a:latin typeface="Calibri"/>
              </a:rPr>
              <a:t>Left main coronary artery disease</a:t>
            </a:r>
            <a:endParaRPr lang="en-US" sz="1800" spc="-1" dirty="0">
              <a:latin typeface="Arial"/>
            </a:endParaRPr>
          </a:p>
          <a:p>
            <a:pPr marL="506520" lvl="1" indent="-165240">
              <a:lnSpc>
                <a:spcPct val="100000"/>
              </a:lnSpc>
              <a:spcBef>
                <a:spcPts val="269"/>
              </a:spcBef>
              <a:spcAft>
                <a:spcPts val="541"/>
              </a:spcAft>
              <a:buClr>
                <a:srgbClr val="FFFFFF"/>
              </a:buClr>
              <a:buSzPct val="60000"/>
              <a:buFont typeface="Wingdings" charset="2"/>
              <a:buChar char=""/>
              <a:tabLst>
                <a:tab pos="4624560" algn="l"/>
              </a:tabLst>
            </a:pPr>
            <a:r>
              <a:rPr lang="en-US" sz="1800" b="1" spc="-1" dirty="0">
                <a:latin typeface="Calibri"/>
              </a:rPr>
              <a:t>Ambiguous lesions on angiography</a:t>
            </a:r>
            <a:endParaRPr lang="en-US" sz="1800" spc="-1" dirty="0">
              <a:latin typeface="Arial"/>
            </a:endParaRPr>
          </a:p>
          <a:p>
            <a:pPr marL="506520" lvl="1" indent="-165240">
              <a:lnSpc>
                <a:spcPct val="100000"/>
              </a:lnSpc>
              <a:spcBef>
                <a:spcPts val="269"/>
              </a:spcBef>
              <a:spcAft>
                <a:spcPts val="541"/>
              </a:spcAft>
              <a:buClr>
                <a:srgbClr val="FFFFFF"/>
              </a:buClr>
              <a:buSzPct val="60000"/>
              <a:buFont typeface="Wingdings" charset="2"/>
              <a:buChar char=""/>
              <a:tabLst>
                <a:tab pos="4624560" algn="l"/>
              </a:tabLst>
            </a:pPr>
            <a:r>
              <a:rPr lang="en-US" sz="1800" b="1" spc="-1" dirty="0">
                <a:latin typeface="Calibri"/>
              </a:rPr>
              <a:t>Discordance between symptoms and angiographic findings,</a:t>
            </a:r>
            <a:endParaRPr lang="en-US" sz="1800" spc="-1" dirty="0">
              <a:latin typeface="Arial"/>
            </a:endParaRPr>
          </a:p>
          <a:p>
            <a:pPr marL="506520" lvl="1" indent="-165240">
              <a:lnSpc>
                <a:spcPct val="100000"/>
              </a:lnSpc>
              <a:spcBef>
                <a:spcPts val="269"/>
              </a:spcBef>
              <a:spcAft>
                <a:spcPts val="541"/>
              </a:spcAft>
              <a:buClr>
                <a:srgbClr val="FFFFFF"/>
              </a:buClr>
              <a:buSzPct val="60000"/>
              <a:buFont typeface="Wingdings" charset="2"/>
              <a:buChar char=""/>
              <a:tabLst>
                <a:tab pos="4624560" algn="l"/>
              </a:tabLst>
            </a:pPr>
            <a:r>
              <a:rPr lang="en-US" sz="1800" b="1" spc="-1" dirty="0">
                <a:latin typeface="Calibri"/>
              </a:rPr>
              <a:t>Unsatisfactory results of coronary intervention</a:t>
            </a:r>
            <a:endParaRPr lang="en-US" sz="1800" spc="-1" dirty="0">
              <a:latin typeface="Arial"/>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p:cNvSpPr>
          <p:nvPr>
            <p:ph type="title"/>
          </p:nvPr>
        </p:nvSpPr>
        <p:spPr>
          <a:xfrm>
            <a:off x="2209800" y="2286000"/>
            <a:ext cx="7772040" cy="1142640"/>
          </a:xfrm>
          <a:prstGeom prst="rect">
            <a:avLst/>
          </a:prstGeom>
          <a:noFill/>
          <a:ln w="12600">
            <a:noFill/>
          </a:ln>
        </p:spPr>
        <p:txBody>
          <a:bodyPr vert="horz" lIns="90360" tIns="44280" rIns="90360" bIns="44280" numCol="1" spcCol="0" rtlCol="0" anchor="ctr">
            <a:noAutofit/>
          </a:bodyPr>
          <a:lstStyle/>
          <a:p>
            <a:pPr algn="ctr">
              <a:spcBef>
                <a:spcPts val="1981"/>
              </a:spcBef>
              <a:spcAft>
                <a:spcPts val="1981"/>
              </a:spcAft>
            </a:pPr>
            <a:r>
              <a:rPr lang="en-US" sz="6600" b="1" spc="49" dirty="0">
                <a:latin typeface="Arial"/>
              </a:rPr>
              <a:t>THANK YOU</a:t>
            </a:r>
            <a:endParaRPr lang="en-US" sz="6600" spc="-1" dirty="0">
              <a:latin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F457A5-7345-C899-F74E-B542EFFF24DC}"/>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36302688-68D4-BB2A-2AAA-87FE851B1661}"/>
              </a:ext>
            </a:extLst>
          </p:cNvPr>
          <p:cNvSpPr>
            <a:spLocks noGrp="1"/>
          </p:cNvSpPr>
          <p:nvPr>
            <p:ph idx="1"/>
          </p:nvPr>
        </p:nvSpPr>
        <p:spPr/>
        <p:txBody>
          <a:bodyPr/>
          <a:lstStyle/>
          <a:p>
            <a:endParaRPr lang="en-IN"/>
          </a:p>
        </p:txBody>
      </p:sp>
      <p:pic>
        <p:nvPicPr>
          <p:cNvPr id="5" name="Picture 4">
            <a:extLst>
              <a:ext uri="{FF2B5EF4-FFF2-40B4-BE49-F238E27FC236}">
                <a16:creationId xmlns:a16="http://schemas.microsoft.com/office/drawing/2014/main" id="{4EAD0BCE-CEC9-2F1F-D71A-D5D22B793C88}"/>
              </a:ext>
            </a:extLst>
          </p:cNvPr>
          <p:cNvPicPr>
            <a:picLocks noChangeAspect="1"/>
          </p:cNvPicPr>
          <p:nvPr/>
        </p:nvPicPr>
        <p:blipFill rotWithShape="1">
          <a:blip r:embed="rId2"/>
          <a:srcRect l="6875" t="20276" r="6088" b="11285"/>
          <a:stretch/>
        </p:blipFill>
        <p:spPr>
          <a:xfrm>
            <a:off x="490330" y="1464364"/>
            <a:ext cx="11539387" cy="5101397"/>
          </a:xfrm>
          <a:prstGeom prst="rect">
            <a:avLst/>
          </a:prstGeom>
        </p:spPr>
      </p:pic>
      <p:sp>
        <p:nvSpPr>
          <p:cNvPr id="6" name="Oval 5">
            <a:extLst>
              <a:ext uri="{FF2B5EF4-FFF2-40B4-BE49-F238E27FC236}">
                <a16:creationId xmlns:a16="http://schemas.microsoft.com/office/drawing/2014/main" id="{21478163-C2CE-358E-F19C-1ECC2B884A9A}"/>
              </a:ext>
            </a:extLst>
          </p:cNvPr>
          <p:cNvSpPr/>
          <p:nvPr/>
        </p:nvSpPr>
        <p:spPr>
          <a:xfrm>
            <a:off x="9796670" y="230188"/>
            <a:ext cx="1905000" cy="116129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179430830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504</TotalTime>
  <Words>3772</Words>
  <Application>Microsoft Office PowerPoint</Application>
  <PresentationFormat>Widescreen</PresentationFormat>
  <Paragraphs>453</Paragraphs>
  <Slides>83</Slides>
  <Notes>2</Notes>
  <HiddenSlides>0</HiddenSlides>
  <MMClips>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83</vt:i4>
      </vt:variant>
    </vt:vector>
  </HeadingPairs>
  <TitlesOfParts>
    <vt:vector size="91" baseType="lpstr">
      <vt:lpstr>Arial</vt:lpstr>
      <vt:lpstr>Calibri</vt:lpstr>
      <vt:lpstr>Calibri Light</vt:lpstr>
      <vt:lpstr>CronosMM_574_11_</vt:lpstr>
      <vt:lpstr>StarSymbol</vt:lpstr>
      <vt:lpstr>Times New Roman</vt:lpstr>
      <vt:lpstr>Wingdings</vt:lpstr>
      <vt:lpstr>Office Theme</vt:lpstr>
      <vt:lpstr>IVUS</vt:lpstr>
      <vt:lpstr>Rationale for Intravascular Imaging</vt:lpstr>
      <vt:lpstr>PowerPoint Presentation</vt:lpstr>
      <vt:lpstr>PowerPoint Presentation</vt:lpstr>
      <vt:lpstr>PowerPoint Presentation</vt:lpstr>
      <vt:lpstr>                         IVUS</vt:lpstr>
      <vt:lpstr>PowerPoint Presentation</vt:lpstr>
      <vt:lpstr>IVUS Technology</vt:lpstr>
      <vt:lpstr>PowerPoint Presentation</vt:lpstr>
      <vt:lpstr>PowerPoint Presentation</vt:lpstr>
      <vt:lpstr>PowerPoint Presentation</vt:lpstr>
      <vt:lpstr>Imaging Systems</vt:lpstr>
      <vt:lpstr>Transducer Technology</vt:lpstr>
      <vt:lpstr>PowerPoint Presentation</vt:lpstr>
      <vt:lpstr>Transducer Technology</vt:lpstr>
      <vt:lpstr>Ultrasound Principles</vt:lpstr>
      <vt:lpstr>PowerPoint Presentation</vt:lpstr>
      <vt:lpstr>PowerPoint Presentation</vt:lpstr>
      <vt:lpstr>Clinical Importance of Axial and Lateral Resolution </vt:lpstr>
      <vt:lpstr>IVUS IMAGES</vt:lpstr>
      <vt:lpstr>Examination Technique</vt:lpstr>
      <vt:lpstr>PowerPoint Presentation</vt:lpstr>
      <vt:lpstr>PowerPoint Presentation</vt:lpstr>
      <vt:lpstr>Image Interpretation</vt:lpstr>
      <vt:lpstr>PowerPoint Presentation</vt:lpstr>
      <vt:lpstr>Image artifact</vt:lpstr>
      <vt:lpstr>Guidewire artifact</vt:lpstr>
      <vt:lpstr>Perivascular Landmarks</vt:lpstr>
      <vt:lpstr>Perivascular Landmarks</vt:lpstr>
      <vt:lpstr>Perivascular Landmarks</vt:lpstr>
      <vt:lpstr>TERMINOLOGIES</vt:lpstr>
      <vt:lpstr>PowerPoint Presentation</vt:lpstr>
      <vt:lpstr>PowerPoint Presentation</vt:lpstr>
      <vt:lpstr>PowerPoint Presentation</vt:lpstr>
      <vt:lpstr>Image Interpretation</vt:lpstr>
      <vt:lpstr>IVUS Measurements</vt:lpstr>
      <vt:lpstr>IVUS Measurements</vt:lpstr>
      <vt:lpstr>IVUS Measurements</vt:lpstr>
      <vt:lpstr>IVUS Measurements</vt:lpstr>
      <vt:lpstr>Tissue Characterization</vt:lpstr>
      <vt:lpstr>PowerPoint Presentation</vt:lpstr>
      <vt:lpstr>Tissue Characterization</vt:lpstr>
      <vt:lpstr>Tissue Characterization</vt:lpstr>
      <vt:lpstr>PowerPoint Presentation</vt:lpstr>
      <vt:lpstr>Tissue Characterization Newer techniques</vt:lpstr>
      <vt:lpstr>Tissue Characterization Newer techniques</vt:lpstr>
      <vt:lpstr>Tissue Characterization Newer techniques</vt:lpstr>
      <vt:lpstr>Plaque distribution and remodeling</vt:lpstr>
      <vt:lpstr>Plaque distribution and remodeling</vt:lpstr>
      <vt:lpstr>Plaque distribution and remodeling</vt:lpstr>
      <vt:lpstr>Plaque distribution and remodeling</vt:lpstr>
      <vt:lpstr>Clinical Indications for IVUS</vt:lpstr>
      <vt:lpstr>Diagnostic IVUS Assessment</vt:lpstr>
      <vt:lpstr>Assessment of lesion significance</vt:lpstr>
      <vt:lpstr>IVUS Assessment -Lesion Significance and anatomical Assessments</vt:lpstr>
      <vt:lpstr>Assessment of Angiographically Indeterminate Lesions</vt:lpstr>
      <vt:lpstr>Assessment of Angiographically Indeterminate Lesions</vt:lpstr>
      <vt:lpstr>Assessment of Angiographically Indeterminate Lesions</vt:lpstr>
      <vt:lpstr>Assessment of Angiographically Indeterminate Lesions</vt:lpstr>
      <vt:lpstr>Assessment of Angiographically Indeterminate Lesions</vt:lpstr>
      <vt:lpstr>Guidance for Plaque Modification</vt:lpstr>
      <vt:lpstr>Guidance for Balloon angioplasty</vt:lpstr>
      <vt:lpstr>IVUS-guided PCI</vt:lpstr>
      <vt:lpstr>IVUS-guided PCI</vt:lpstr>
      <vt:lpstr>IVUS-guided PCI with BMS</vt:lpstr>
      <vt:lpstr>IVUS-guided PCI with BMS</vt:lpstr>
      <vt:lpstr>Stent Under expansion</vt:lpstr>
      <vt:lpstr>IVUS-guided PCI</vt:lpstr>
      <vt:lpstr>Incomplete stent apposition (ISA)</vt:lpstr>
      <vt:lpstr>Incomplete stent apposition </vt:lpstr>
      <vt:lpstr>IVUS in unprotected LMCA  PCI</vt:lpstr>
      <vt:lpstr>IVUS-guided PCI for bifurcation lesions</vt:lpstr>
      <vt:lpstr>IVUS-guided PCI for bifurcation lesions</vt:lpstr>
      <vt:lpstr>IVUS-guided PCI for ISR </vt:lpstr>
      <vt:lpstr>In-stent restenosis</vt:lpstr>
      <vt:lpstr>IVUS-guided PCI for CTO</vt:lpstr>
      <vt:lpstr>IVUS-guided PCI for CTO</vt:lpstr>
      <vt:lpstr>IVUS-guided PCI for CTO</vt:lpstr>
      <vt:lpstr>IVUS-guided PCI for CTO</vt:lpstr>
      <vt:lpstr>IVUS-guided PCI for SVG lesions </vt:lpstr>
      <vt:lpstr>Guidance in Peripheral Interventions</vt:lpstr>
      <vt:lpstr>Conclusion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5</cp:revision>
  <dcterms:created xsi:type="dcterms:W3CDTF">2023-01-02T15:42:13Z</dcterms:created>
  <dcterms:modified xsi:type="dcterms:W3CDTF">2023-01-03T02:50:12Z</dcterms:modified>
</cp:coreProperties>
</file>