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erverZoom="0">
  <p:sldMasterIdLst>
    <p:sldMasterId id="2147483648" r:id="rId1"/>
  </p:sldMasterIdLst>
  <p:notesMasterIdLst>
    <p:notesMasterId r:id="rId5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</p:sldIdLst>
  <p:sldSz cx="9144000" cy="6858000" type="screen4x3"/>
  <p:notesSz cx="6858000" cy="9144000"/>
  <p:defaultTextStyle>
    <a:lvl1pPr marL="0" indent="0" algn="l" rtl="0" eaLnBrk="0" fontAlgn="base" latinLnBrk="0" hangingPunct="0">
      <a:lnSpc>
        <a:spcPct val="100000"/>
      </a:lnSpc>
      <a:spcBef>
        <a:spcPct val="0"/>
      </a:spcBef>
      <a:spcAft>
        <a:spcPct val="0"/>
      </a:spcAft>
      <a:buFontTx/>
      <a:buNone/>
      <a:defRPr sz="1800" b="0" i="0" u="none" baseline="0">
        <a:solidFill>
          <a:schemeClr val="dk1"/>
        </a:solidFill>
        <a:latin typeface="Calibri" pitchFamily="34" charset="0"/>
        <a:sym typeface="Calibri" pitchFamily="34" charset="0"/>
      </a:defRPr>
    </a:lvl1pPr>
    <a:lvl2pPr marL="457200" indent="0" algn="l" rtl="0" eaLnBrk="0" fontAlgn="base" latinLnBrk="0" hangingPunct="0">
      <a:lnSpc>
        <a:spcPct val="100000"/>
      </a:lnSpc>
      <a:spcBef>
        <a:spcPct val="0"/>
      </a:spcBef>
      <a:spcAft>
        <a:spcPct val="0"/>
      </a:spcAft>
      <a:buFontTx/>
      <a:buNone/>
      <a:defRPr sz="1800" b="0" i="0" u="none" baseline="0">
        <a:solidFill>
          <a:schemeClr val="dk1"/>
        </a:solidFill>
        <a:latin typeface="Calibri" pitchFamily="34" charset="0"/>
        <a:sym typeface="Calibri" pitchFamily="34" charset="0"/>
      </a:defRPr>
    </a:lvl2pPr>
    <a:lvl3pPr marL="914400" indent="0" algn="l" rtl="0" eaLnBrk="0" fontAlgn="base" latinLnBrk="0" hangingPunct="0">
      <a:lnSpc>
        <a:spcPct val="100000"/>
      </a:lnSpc>
      <a:spcBef>
        <a:spcPct val="0"/>
      </a:spcBef>
      <a:spcAft>
        <a:spcPct val="0"/>
      </a:spcAft>
      <a:buFontTx/>
      <a:buNone/>
      <a:defRPr sz="1800" b="0" i="0" u="none" baseline="0">
        <a:solidFill>
          <a:schemeClr val="dk1"/>
        </a:solidFill>
        <a:latin typeface="Calibri" pitchFamily="34" charset="0"/>
        <a:sym typeface="Calibri" pitchFamily="34" charset="0"/>
      </a:defRPr>
    </a:lvl3pPr>
    <a:lvl4pPr marL="1371600" indent="0" algn="l" rtl="0" eaLnBrk="0" fontAlgn="base" latinLnBrk="0" hangingPunct="0">
      <a:lnSpc>
        <a:spcPct val="100000"/>
      </a:lnSpc>
      <a:spcBef>
        <a:spcPct val="0"/>
      </a:spcBef>
      <a:spcAft>
        <a:spcPct val="0"/>
      </a:spcAft>
      <a:buFontTx/>
      <a:buNone/>
      <a:defRPr sz="1800" b="0" i="0" u="none" baseline="0">
        <a:solidFill>
          <a:schemeClr val="dk1"/>
        </a:solidFill>
        <a:latin typeface="Calibri" pitchFamily="34" charset="0"/>
        <a:sym typeface="Calibri" pitchFamily="34" charset="0"/>
      </a:defRPr>
    </a:lvl4pPr>
    <a:lvl5pPr marL="1828800" indent="0" algn="l" rtl="0" eaLnBrk="0" fontAlgn="base" latinLnBrk="0" hangingPunct="0">
      <a:lnSpc>
        <a:spcPct val="100000"/>
      </a:lnSpc>
      <a:spcBef>
        <a:spcPct val="0"/>
      </a:spcBef>
      <a:spcAft>
        <a:spcPct val="0"/>
      </a:spcAft>
      <a:buFontTx/>
      <a:buNone/>
      <a:defRPr sz="1800" b="0" i="0" u="none" baseline="0">
        <a:solidFill>
          <a:schemeClr val="dk1"/>
        </a:solidFill>
        <a:latin typeface="Calibri" pitchFamily="34" charset="0"/>
        <a:sym typeface="Calibri" pitchFamily="34" charset="0"/>
      </a:defRPr>
    </a:lvl5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11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75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776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777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778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779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78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58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1pPr>
            <a:lvl2pPr marL="45720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2pPr>
            <a:lvl3pPr marL="91440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3pPr>
            <a:lvl4pPr marL="137160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4pPr>
            <a:lvl5pPr marL="182880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5pPr>
          </a:lstStyle>
          <a:p>
            <a:pPr lvl="0" eaLnBrk="1" hangingPunct="1"/>
            <a:fld id="{566ABCEB-ACFC-4714-9973-3DA970169C29}" type="datetime1">
              <a:rPr lang="en-US" altLang="en-US" sz="1200">
                <a:solidFill>
                  <a:srgbClr val="898989"/>
                </a:solidFill>
              </a:rPr>
              <a:pPr lvl="0" eaLnBrk="1" hangingPunct="1"/>
              <a:t>1/12/2024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1pPr>
            <a:lvl2pPr marL="45720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2pPr>
            <a:lvl3pPr marL="91440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3pPr>
            <a:lvl4pPr marL="137160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4pPr>
            <a:lvl5pPr marL="182880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5pPr>
          </a:lstStyle>
          <a:p>
            <a:pPr lvl="0" algn="r" eaLnBrk="1" hangingPunct="1"/>
            <a:fld id="{566ABCEB-ACFC-4714-9973-3DA970169C29}" type="slidenum">
              <a:rPr lang="en-US" altLang="en-US" sz="1200">
                <a:solidFill>
                  <a:srgbClr val="898989"/>
                </a:solidFill>
              </a:rPr>
              <a:pPr lvl="0" algn="r" eaLnBrk="1" hangingPunct="1"/>
              <a:t>‹#›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1pPr>
            <a:lvl2pPr marL="45720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2pPr>
            <a:lvl3pPr marL="91440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3pPr>
            <a:lvl4pPr marL="137160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4pPr>
            <a:lvl5pPr marL="182880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5pPr>
          </a:lstStyle>
          <a:p>
            <a:pPr lvl="0" algn="ctr" eaLnBrk="1" hangingPunct="1"/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7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772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1pPr>
            <a:lvl2pPr marL="45720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2pPr>
            <a:lvl3pPr marL="91440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3pPr>
            <a:lvl4pPr marL="137160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4pPr>
            <a:lvl5pPr marL="182880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5pPr>
          </a:lstStyle>
          <a:p>
            <a:pPr lvl="0" eaLnBrk="1" hangingPunct="1"/>
            <a:fld id="{566ABCEB-ACFC-4714-9973-3DA970169C29}" type="datetime1">
              <a:rPr lang="en-US" altLang="en-US" sz="1200">
                <a:solidFill>
                  <a:srgbClr val="898989"/>
                </a:solidFill>
              </a:rPr>
              <a:pPr lvl="0" eaLnBrk="1" hangingPunct="1"/>
              <a:t>1/12/2024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1pPr>
            <a:lvl2pPr marL="45720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2pPr>
            <a:lvl3pPr marL="91440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3pPr>
            <a:lvl4pPr marL="137160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4pPr>
            <a:lvl5pPr marL="182880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5pPr>
          </a:lstStyle>
          <a:p>
            <a:pPr lvl="0" algn="r" eaLnBrk="1" hangingPunct="1"/>
            <a:fld id="{566ABCEB-ACFC-4714-9973-3DA970169C29}" type="slidenum">
              <a:rPr lang="en-US" altLang="en-US" sz="1200">
                <a:solidFill>
                  <a:srgbClr val="898989"/>
                </a:solidFill>
              </a:rPr>
              <a:pPr lvl="0" algn="r" eaLnBrk="1" hangingPunct="1"/>
              <a:t>‹#›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1pPr>
            <a:lvl2pPr marL="45720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2pPr>
            <a:lvl3pPr marL="91440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3pPr>
            <a:lvl4pPr marL="137160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4pPr>
            <a:lvl5pPr marL="182880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5pPr>
          </a:lstStyle>
          <a:p>
            <a:pPr lvl="0" algn="ctr" eaLnBrk="1" hangingPunct="1"/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73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774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1pPr>
            <a:lvl2pPr marL="45720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2pPr>
            <a:lvl3pPr marL="91440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3pPr>
            <a:lvl4pPr marL="137160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4pPr>
            <a:lvl5pPr marL="182880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5pPr>
          </a:lstStyle>
          <a:p>
            <a:pPr lvl="0" eaLnBrk="1" hangingPunct="1"/>
            <a:fld id="{566ABCEB-ACFC-4714-9973-3DA970169C29}" type="datetime1">
              <a:rPr lang="en-US" altLang="en-US" sz="1200">
                <a:solidFill>
                  <a:srgbClr val="898989"/>
                </a:solidFill>
              </a:rPr>
              <a:pPr lvl="0" eaLnBrk="1" hangingPunct="1"/>
              <a:t>1/12/2024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1pPr>
            <a:lvl2pPr marL="45720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2pPr>
            <a:lvl3pPr marL="91440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3pPr>
            <a:lvl4pPr marL="137160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4pPr>
            <a:lvl5pPr marL="182880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5pPr>
          </a:lstStyle>
          <a:p>
            <a:pPr lvl="0" algn="r" eaLnBrk="1" hangingPunct="1"/>
            <a:fld id="{566ABCEB-ACFC-4714-9973-3DA970169C29}" type="slidenum">
              <a:rPr lang="en-US" altLang="en-US" sz="1200">
                <a:solidFill>
                  <a:srgbClr val="898989"/>
                </a:solidFill>
              </a:rPr>
              <a:pPr lvl="0" algn="r" eaLnBrk="1" hangingPunct="1"/>
              <a:t>‹#›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1pPr>
            <a:lvl2pPr marL="45720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2pPr>
            <a:lvl3pPr marL="91440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3pPr>
            <a:lvl4pPr marL="137160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4pPr>
            <a:lvl5pPr marL="182880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5pPr>
          </a:lstStyle>
          <a:p>
            <a:pPr lvl="0" algn="ctr" eaLnBrk="1" hangingPunct="1"/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5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1pPr>
            <a:lvl2pPr marL="45720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2pPr>
            <a:lvl3pPr marL="91440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3pPr>
            <a:lvl4pPr marL="137160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4pPr>
            <a:lvl5pPr marL="182880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5pPr>
          </a:lstStyle>
          <a:p>
            <a:pPr lvl="0" eaLnBrk="1" hangingPunct="1"/>
            <a:fld id="{566ABCEB-ACFC-4714-9973-3DA970169C29}" type="datetime1">
              <a:rPr lang="en-US" altLang="en-US" sz="1200">
                <a:solidFill>
                  <a:srgbClr val="898989"/>
                </a:solidFill>
              </a:rPr>
              <a:pPr lvl="0" eaLnBrk="1" hangingPunct="1"/>
              <a:t>1/12/2024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1pPr>
            <a:lvl2pPr marL="45720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2pPr>
            <a:lvl3pPr marL="91440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3pPr>
            <a:lvl4pPr marL="137160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4pPr>
            <a:lvl5pPr marL="182880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5pPr>
          </a:lstStyle>
          <a:p>
            <a:pPr lvl="0" algn="r" eaLnBrk="1" hangingPunct="1"/>
            <a:fld id="{566ABCEB-ACFC-4714-9973-3DA970169C29}" type="slidenum">
              <a:rPr lang="en-US" altLang="en-US" sz="1200">
                <a:solidFill>
                  <a:srgbClr val="898989"/>
                </a:solidFill>
              </a:rPr>
              <a:pPr lvl="0" algn="r" eaLnBrk="1" hangingPunct="1"/>
              <a:t>‹#›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1pPr>
            <a:lvl2pPr marL="45720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2pPr>
            <a:lvl3pPr marL="91440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3pPr>
            <a:lvl4pPr marL="137160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4pPr>
            <a:lvl5pPr marL="182880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5pPr>
          </a:lstStyle>
          <a:p>
            <a:pPr lvl="0" algn="ctr" eaLnBrk="1" hangingPunct="1"/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4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8755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1pPr>
            <a:lvl2pPr marL="45720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2pPr>
            <a:lvl3pPr marL="91440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3pPr>
            <a:lvl4pPr marL="137160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4pPr>
            <a:lvl5pPr marL="182880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5pPr>
          </a:lstStyle>
          <a:p>
            <a:pPr lvl="0" eaLnBrk="1" hangingPunct="1"/>
            <a:fld id="{566ABCEB-ACFC-4714-9973-3DA970169C29}" type="datetime1">
              <a:rPr lang="en-US" altLang="en-US" sz="1200">
                <a:solidFill>
                  <a:srgbClr val="898989"/>
                </a:solidFill>
              </a:rPr>
              <a:pPr lvl="0" eaLnBrk="1" hangingPunct="1"/>
              <a:t>1/12/2024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1pPr>
            <a:lvl2pPr marL="45720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2pPr>
            <a:lvl3pPr marL="91440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3pPr>
            <a:lvl4pPr marL="137160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4pPr>
            <a:lvl5pPr marL="182880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5pPr>
          </a:lstStyle>
          <a:p>
            <a:pPr lvl="0" algn="r" eaLnBrk="1" hangingPunct="1"/>
            <a:fld id="{566ABCEB-ACFC-4714-9973-3DA970169C29}" type="slidenum">
              <a:rPr lang="en-US" altLang="en-US" sz="1200">
                <a:solidFill>
                  <a:srgbClr val="898989"/>
                </a:solidFill>
              </a:rPr>
              <a:pPr lvl="0" algn="r" eaLnBrk="1" hangingPunct="1"/>
              <a:t>‹#›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1pPr>
            <a:lvl2pPr marL="45720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2pPr>
            <a:lvl3pPr marL="91440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3pPr>
            <a:lvl4pPr marL="137160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4pPr>
            <a:lvl5pPr marL="182880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5pPr>
          </a:lstStyle>
          <a:p>
            <a:pPr lvl="0" algn="ctr" eaLnBrk="1" hangingPunct="1"/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757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758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1pPr>
            <a:lvl2pPr marL="45720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2pPr>
            <a:lvl3pPr marL="91440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3pPr>
            <a:lvl4pPr marL="137160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4pPr>
            <a:lvl5pPr marL="182880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5pPr>
          </a:lstStyle>
          <a:p>
            <a:pPr lvl="0" eaLnBrk="1" hangingPunct="1"/>
            <a:fld id="{566ABCEB-ACFC-4714-9973-3DA970169C29}" type="datetime1">
              <a:rPr lang="en-US" altLang="en-US" sz="1200">
                <a:solidFill>
                  <a:srgbClr val="898989"/>
                </a:solidFill>
              </a:rPr>
              <a:pPr lvl="0" eaLnBrk="1" hangingPunct="1"/>
              <a:t>1/12/2024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1pPr>
            <a:lvl2pPr marL="45720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2pPr>
            <a:lvl3pPr marL="91440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3pPr>
            <a:lvl4pPr marL="137160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4pPr>
            <a:lvl5pPr marL="182880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5pPr>
          </a:lstStyle>
          <a:p>
            <a:pPr lvl="0" algn="r" eaLnBrk="1" hangingPunct="1"/>
            <a:fld id="{566ABCEB-ACFC-4714-9973-3DA970169C29}" type="slidenum">
              <a:rPr lang="en-US" altLang="en-US" sz="1200">
                <a:solidFill>
                  <a:srgbClr val="898989"/>
                </a:solidFill>
              </a:rPr>
              <a:pPr lvl="0" algn="r" eaLnBrk="1" hangingPunct="1"/>
              <a:t>‹#›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1pPr>
            <a:lvl2pPr marL="45720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2pPr>
            <a:lvl3pPr marL="91440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3pPr>
            <a:lvl4pPr marL="137160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4pPr>
            <a:lvl5pPr marL="182880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5pPr>
          </a:lstStyle>
          <a:p>
            <a:pPr lvl="0" algn="ctr" eaLnBrk="1" hangingPunct="1"/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760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761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76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763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1pPr>
            <a:lvl2pPr marL="45720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2pPr>
            <a:lvl3pPr marL="91440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3pPr>
            <a:lvl4pPr marL="137160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4pPr>
            <a:lvl5pPr marL="182880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5pPr>
          </a:lstStyle>
          <a:p>
            <a:pPr lvl="0" eaLnBrk="1" hangingPunct="1"/>
            <a:fld id="{566ABCEB-ACFC-4714-9973-3DA970169C29}" type="datetime1">
              <a:rPr lang="en-US" altLang="en-US" sz="1200">
                <a:solidFill>
                  <a:srgbClr val="898989"/>
                </a:solidFill>
              </a:rPr>
              <a:pPr lvl="0" eaLnBrk="1" hangingPunct="1"/>
              <a:t>1/12/2024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1pPr>
            <a:lvl2pPr marL="45720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2pPr>
            <a:lvl3pPr marL="91440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3pPr>
            <a:lvl4pPr marL="137160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4pPr>
            <a:lvl5pPr marL="182880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5pPr>
          </a:lstStyle>
          <a:p>
            <a:pPr lvl="0" algn="r" eaLnBrk="1" hangingPunct="1"/>
            <a:fld id="{566ABCEB-ACFC-4714-9973-3DA970169C29}" type="slidenum">
              <a:rPr lang="en-US" altLang="en-US" sz="1200">
                <a:solidFill>
                  <a:srgbClr val="898989"/>
                </a:solidFill>
              </a:rPr>
              <a:pPr lvl="0" algn="r" eaLnBrk="1" hangingPunct="1"/>
              <a:t>‹#›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1pPr>
            <a:lvl2pPr marL="45720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2pPr>
            <a:lvl3pPr marL="91440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3pPr>
            <a:lvl4pPr marL="137160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4pPr>
            <a:lvl5pPr marL="182880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5pPr>
          </a:lstStyle>
          <a:p>
            <a:pPr lvl="0" algn="ctr" eaLnBrk="1" hangingPunct="1"/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1pPr>
            <a:lvl2pPr marL="45720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2pPr>
            <a:lvl3pPr marL="91440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3pPr>
            <a:lvl4pPr marL="137160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4pPr>
            <a:lvl5pPr marL="182880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5pPr>
          </a:lstStyle>
          <a:p>
            <a:pPr lvl="0" eaLnBrk="1" hangingPunct="1"/>
            <a:fld id="{566ABCEB-ACFC-4714-9973-3DA970169C29}" type="datetime1">
              <a:rPr lang="en-US" altLang="en-US" sz="1200">
                <a:solidFill>
                  <a:srgbClr val="898989"/>
                </a:solidFill>
              </a:rPr>
              <a:pPr lvl="0" eaLnBrk="1" hangingPunct="1"/>
              <a:t>1/12/2024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1pPr>
            <a:lvl2pPr marL="45720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2pPr>
            <a:lvl3pPr marL="91440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3pPr>
            <a:lvl4pPr marL="137160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4pPr>
            <a:lvl5pPr marL="182880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5pPr>
          </a:lstStyle>
          <a:p>
            <a:pPr lvl="0" algn="r" eaLnBrk="1" hangingPunct="1"/>
            <a:fld id="{566ABCEB-ACFC-4714-9973-3DA970169C29}" type="slidenum">
              <a:rPr lang="en-US" altLang="en-US" sz="1200">
                <a:solidFill>
                  <a:srgbClr val="898989"/>
                </a:solidFill>
              </a:rPr>
              <a:pPr lvl="0" algn="r" eaLnBrk="1" hangingPunct="1"/>
              <a:t>‹#›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1pPr>
            <a:lvl2pPr marL="45720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2pPr>
            <a:lvl3pPr marL="91440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3pPr>
            <a:lvl4pPr marL="137160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4pPr>
            <a:lvl5pPr marL="182880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5pPr>
          </a:lstStyle>
          <a:p>
            <a:pPr lvl="0" algn="ctr" eaLnBrk="1" hangingPunct="1"/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1pPr>
            <a:lvl2pPr marL="45720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2pPr>
            <a:lvl3pPr marL="91440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3pPr>
            <a:lvl4pPr marL="137160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4pPr>
            <a:lvl5pPr marL="182880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5pPr>
          </a:lstStyle>
          <a:p>
            <a:pPr lvl="0" eaLnBrk="1" hangingPunct="1"/>
            <a:fld id="{566ABCEB-ACFC-4714-9973-3DA970169C29}" type="datetime1">
              <a:rPr lang="en-US" altLang="en-US" sz="1200">
                <a:solidFill>
                  <a:srgbClr val="898989"/>
                </a:solidFill>
              </a:rPr>
              <a:pPr lvl="0" eaLnBrk="1" hangingPunct="1"/>
              <a:t>1/12/2024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1pPr>
            <a:lvl2pPr marL="45720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2pPr>
            <a:lvl3pPr marL="91440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3pPr>
            <a:lvl4pPr marL="137160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4pPr>
            <a:lvl5pPr marL="182880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5pPr>
          </a:lstStyle>
          <a:p>
            <a:pPr lvl="0" algn="r" eaLnBrk="1" hangingPunct="1"/>
            <a:fld id="{566ABCEB-ACFC-4714-9973-3DA970169C29}" type="slidenum">
              <a:rPr lang="en-US" altLang="en-US" sz="1200">
                <a:solidFill>
                  <a:srgbClr val="898989"/>
                </a:solidFill>
              </a:rPr>
              <a:pPr lvl="0" algn="r" eaLnBrk="1" hangingPunct="1"/>
              <a:t>‹#›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1pPr>
            <a:lvl2pPr marL="45720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2pPr>
            <a:lvl3pPr marL="91440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3pPr>
            <a:lvl4pPr marL="137160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4pPr>
            <a:lvl5pPr marL="182880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5pPr>
          </a:lstStyle>
          <a:p>
            <a:pPr lvl="0" algn="ctr" eaLnBrk="1" hangingPunct="1"/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5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8766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767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1pPr>
            <a:lvl2pPr marL="45720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2pPr>
            <a:lvl3pPr marL="91440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3pPr>
            <a:lvl4pPr marL="137160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4pPr>
            <a:lvl5pPr marL="182880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5pPr>
          </a:lstStyle>
          <a:p>
            <a:pPr lvl="0" eaLnBrk="1" hangingPunct="1"/>
            <a:fld id="{566ABCEB-ACFC-4714-9973-3DA970169C29}" type="datetime1">
              <a:rPr lang="en-US" altLang="en-US" sz="1200">
                <a:solidFill>
                  <a:srgbClr val="898989"/>
                </a:solidFill>
              </a:rPr>
              <a:pPr lvl="0" eaLnBrk="1" hangingPunct="1"/>
              <a:t>1/12/2024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1pPr>
            <a:lvl2pPr marL="45720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2pPr>
            <a:lvl3pPr marL="91440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3pPr>
            <a:lvl4pPr marL="137160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4pPr>
            <a:lvl5pPr marL="182880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5pPr>
          </a:lstStyle>
          <a:p>
            <a:pPr lvl="0" algn="r" eaLnBrk="1" hangingPunct="1"/>
            <a:fld id="{566ABCEB-ACFC-4714-9973-3DA970169C29}" type="slidenum">
              <a:rPr lang="en-US" altLang="en-US" sz="1200">
                <a:solidFill>
                  <a:srgbClr val="898989"/>
                </a:solidFill>
              </a:rPr>
              <a:pPr lvl="0" algn="r" eaLnBrk="1" hangingPunct="1"/>
              <a:t>‹#›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1pPr>
            <a:lvl2pPr marL="45720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2pPr>
            <a:lvl3pPr marL="91440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3pPr>
            <a:lvl4pPr marL="137160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4pPr>
            <a:lvl5pPr marL="182880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5pPr>
          </a:lstStyle>
          <a:p>
            <a:pPr lvl="0" algn="ctr" eaLnBrk="1" hangingPunct="1"/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8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8769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48770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1pPr>
            <a:lvl2pPr marL="45720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2pPr>
            <a:lvl3pPr marL="91440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3pPr>
            <a:lvl4pPr marL="137160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4pPr>
            <a:lvl5pPr marL="182880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5pPr>
          </a:lstStyle>
          <a:p>
            <a:pPr lvl="0" eaLnBrk="1" hangingPunct="1"/>
            <a:fld id="{566ABCEB-ACFC-4714-9973-3DA970169C29}" type="datetime1">
              <a:rPr lang="en-US" altLang="en-US" sz="1200">
                <a:solidFill>
                  <a:srgbClr val="898989"/>
                </a:solidFill>
              </a:rPr>
              <a:pPr lvl="0" eaLnBrk="1" hangingPunct="1"/>
              <a:t>1/12/2024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1pPr>
            <a:lvl2pPr marL="45720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2pPr>
            <a:lvl3pPr marL="91440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3pPr>
            <a:lvl4pPr marL="137160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4pPr>
            <a:lvl5pPr marL="182880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5pPr>
          </a:lstStyle>
          <a:p>
            <a:pPr lvl="0" algn="r" eaLnBrk="1" hangingPunct="1"/>
            <a:fld id="{566ABCEB-ACFC-4714-9973-3DA970169C29}" type="slidenum">
              <a:rPr lang="en-US" altLang="en-US" sz="1200">
                <a:solidFill>
                  <a:srgbClr val="898989"/>
                </a:solidFill>
              </a:rPr>
              <a:pPr lvl="0" algn="r" eaLnBrk="1" hangingPunct="1"/>
              <a:t>‹#›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1pPr>
            <a:lvl2pPr marL="45720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2pPr>
            <a:lvl3pPr marL="91440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3pPr>
            <a:lvl4pPr marL="137160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4pPr>
            <a:lvl5pPr marL="182880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5pPr>
          </a:lstStyle>
          <a:p>
            <a:pPr lvl="0" algn="ctr" eaLnBrk="1" hangingPunct="1"/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1pPr>
            <a:lvl2pPr marL="45720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2pPr>
            <a:lvl3pPr marL="91440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3pPr>
            <a:lvl4pPr marL="137160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4pPr>
            <a:lvl5pPr marL="182880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5pPr>
          </a:lstStyle>
          <a:p>
            <a:pPr lvl="0" eaLnBrk="1" hangingPunct="1"/>
            <a:fld id="{566ABCEB-ACFC-4714-9973-3DA970169C29}" type="datetime1">
              <a:rPr lang="en-US" altLang="en-US" sz="1200">
                <a:solidFill>
                  <a:srgbClr val="898989"/>
                </a:solidFill>
              </a:rPr>
              <a:pPr lvl="0" eaLnBrk="1" hangingPunct="1"/>
              <a:t>1/12/2024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1pPr>
            <a:lvl2pPr marL="45720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2pPr>
            <a:lvl3pPr marL="91440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3pPr>
            <a:lvl4pPr marL="137160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4pPr>
            <a:lvl5pPr marL="182880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5pPr>
          </a:lstStyle>
          <a:p>
            <a:pPr lvl="0" algn="ctr" eaLnBrk="1" hangingPunct="1"/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1pPr>
            <a:lvl2pPr marL="45720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2pPr>
            <a:lvl3pPr marL="91440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3pPr>
            <a:lvl4pPr marL="137160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4pPr>
            <a:lvl5pPr marL="182880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5pPr>
          </a:lstStyle>
          <a:p>
            <a:pPr lvl="0" algn="r" eaLnBrk="1" hangingPunct="1"/>
            <a:fld id="{566ABCEB-ACFC-4714-9973-3DA970169C29}" type="slidenum">
              <a:rPr lang="en-US" altLang="en-US" sz="1200">
                <a:solidFill>
                  <a:srgbClr val="898989"/>
                </a:solidFill>
              </a:rPr>
              <a:pPr lvl="0" algn="r" eaLnBrk="1" hangingPunct="1"/>
              <a:t>‹#›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hajournals.org/doi/full/10.1161/circulationaha.113.003985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hajournals.org/doi/full/10.1161/circulationaha.113.003985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ctrTitle"/>
          </p:nvPr>
        </p:nvSpPr>
        <p:spPr>
          <a:xfrm>
            <a:off x="755576" y="2420888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algn="ctr">
              <a:defRPr sz="4400"/>
            </a:lvl1pPr>
          </a:lstStyle>
          <a:p>
            <a:pPr lvl="0" eaLnBrk="1" hangingPunct="1"/>
            <a:r>
              <a:rPr lang="en-US" altLang="en-US" dirty="0"/>
              <a:t>LONG QT SYNDROME</a:t>
            </a:r>
            <a:br>
              <a:rPr lang="en-US" altLang="en-US" dirty="0"/>
            </a:br>
            <a:br>
              <a:rPr lang="en-US" altLang="en-US" dirty="0"/>
            </a:br>
            <a:r>
              <a:rPr lang="en-US" altLang="en-US" sz="2400" dirty="0"/>
              <a:t>Dr Aswin Narendran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8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71596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ctr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44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1pPr>
          </a:lstStyle>
          <a:p>
            <a:pPr lvl="0" eaLnBrk="1" hangingPunct="1"/>
            <a:r>
              <a:rPr lang="en-US" altLang="en-US" sz="3200"/>
              <a:t>Potassium Channel LQTS</a:t>
            </a:r>
          </a:p>
        </p:txBody>
      </p:sp>
      <p:sp>
        <p:nvSpPr>
          <p:cNvPr id="1048669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342900" indent="-342900" algn="l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32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1pPr>
            <a:lvl2pPr marL="742950" indent="-285750" algn="l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–"/>
              <a:defRPr sz="2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2pPr>
            <a:lvl3pPr marL="1143000" indent="-228600" algn="l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24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3pPr>
            <a:lvl4pPr marL="1600200" indent="-228600" algn="l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–"/>
              <a:defRPr sz="20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4pPr>
            <a:lvl5pPr marL="2057400" indent="-228600" algn="l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»"/>
              <a:defRPr sz="20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5pPr>
          </a:lstStyle>
          <a:p>
            <a:pPr lvl="0" eaLnBrk="1" hangingPunct="1">
              <a:lnSpc>
                <a:spcPct val="90000"/>
              </a:lnSpc>
            </a:pPr>
            <a:r>
              <a:rPr lang="en-US" altLang="en-US" sz="2200"/>
              <a:t>Potassium channel derangements account for  majority of LQTS cases : Long QT 1, 2, 5, 6, 7 and 13. </a:t>
            </a:r>
          </a:p>
          <a:p>
            <a:pPr lvl="0" eaLnBrk="1" hangingPunct="1">
              <a:lnSpc>
                <a:spcPct val="90000"/>
              </a:lnSpc>
              <a:buNone/>
            </a:pPr>
            <a:endParaRPr lang="en-US" altLang="en-US" sz="2200"/>
          </a:p>
          <a:p>
            <a:pPr lvl="0" eaLnBrk="1" hangingPunct="1">
              <a:lnSpc>
                <a:spcPct val="90000"/>
              </a:lnSpc>
            </a:pPr>
            <a:r>
              <a:rPr lang="en-US" altLang="en-US" sz="2200" b="1"/>
              <a:t>IKs </a:t>
            </a:r>
            <a:r>
              <a:rPr lang="en-US" altLang="en-US" sz="2200"/>
              <a:t>: slowly activating delayed rectifier cardiac potassium channel </a:t>
            </a:r>
          </a:p>
          <a:p>
            <a:pPr lvl="0" eaLnBrk="1" hangingPunct="1">
              <a:lnSpc>
                <a:spcPct val="90000"/>
              </a:lnSpc>
              <a:buNone/>
            </a:pPr>
            <a:r>
              <a:rPr lang="en-US" altLang="en-US" sz="2200"/>
              <a:t>                 </a:t>
            </a:r>
            <a:r>
              <a:rPr lang="en-US" altLang="en-US" sz="2200">
                <a:sym typeface="Symbol" pitchFamily="18" charset="2"/>
              </a:rPr>
              <a:t></a:t>
            </a:r>
            <a:r>
              <a:rPr lang="en-US" altLang="en-US" sz="2200"/>
              <a:t> subunit is encoded by KCNQ1</a:t>
            </a:r>
            <a:r>
              <a:rPr lang="en-US" altLang="en-US" sz="2200" i="1"/>
              <a:t> </a:t>
            </a:r>
          </a:p>
          <a:p>
            <a:pPr lvl="0" eaLnBrk="1" hangingPunct="1">
              <a:lnSpc>
                <a:spcPct val="90000"/>
              </a:lnSpc>
              <a:buNone/>
            </a:pPr>
            <a:r>
              <a:rPr lang="en-US" altLang="en-US" sz="2200" i="1"/>
              <a:t>                 </a:t>
            </a:r>
            <a:r>
              <a:rPr lang="en-US" altLang="en-US" sz="2200"/>
              <a:t>β subunit  is encoded by KCNE1 </a:t>
            </a:r>
          </a:p>
          <a:p>
            <a:pPr lvl="0" eaLnBrk="1" hangingPunct="1">
              <a:lnSpc>
                <a:spcPct val="90000"/>
              </a:lnSpc>
              <a:buNone/>
            </a:pPr>
            <a:r>
              <a:rPr lang="en-US" altLang="en-US" sz="2200"/>
              <a:t>       Loss of function mutation result in LQT 1 and LQT 5</a:t>
            </a:r>
          </a:p>
          <a:p>
            <a:pPr lvl="0" eaLnBrk="1" hangingPunct="1">
              <a:lnSpc>
                <a:spcPct val="90000"/>
              </a:lnSpc>
              <a:buNone/>
            </a:pPr>
            <a:endParaRPr lang="en-US" altLang="en-US" sz="2200"/>
          </a:p>
          <a:p>
            <a:pPr lvl="0" eaLnBrk="1" hangingPunct="1">
              <a:lnSpc>
                <a:spcPct val="90000"/>
              </a:lnSpc>
            </a:pPr>
            <a:r>
              <a:rPr lang="en-US" altLang="en-US" sz="2200" b="1"/>
              <a:t>Ikr</a:t>
            </a:r>
            <a:r>
              <a:rPr lang="en-US" altLang="en-US" sz="2200"/>
              <a:t> : rapid delayed rectifier potassium channel</a:t>
            </a:r>
          </a:p>
          <a:p>
            <a:pPr lvl="0" eaLnBrk="1" hangingPunct="1">
              <a:lnSpc>
                <a:spcPct val="90000"/>
              </a:lnSpc>
              <a:buNone/>
            </a:pPr>
            <a:r>
              <a:rPr lang="en-US" altLang="en-US" sz="2200"/>
              <a:t>              </a:t>
            </a:r>
            <a:r>
              <a:rPr lang="en-US" altLang="en-US" sz="2200">
                <a:sym typeface="Symbol" pitchFamily="18" charset="2"/>
              </a:rPr>
              <a:t> </a:t>
            </a:r>
            <a:r>
              <a:rPr lang="el-GR" altLang="en-US" sz="2200"/>
              <a:t> subunit  encoded by KCNH2 </a:t>
            </a:r>
          </a:p>
          <a:p>
            <a:pPr lvl="0" eaLnBrk="1" hangingPunct="1">
              <a:lnSpc>
                <a:spcPct val="90000"/>
              </a:lnSpc>
              <a:buNone/>
            </a:pPr>
            <a:r>
              <a:rPr lang="el-GR" altLang="en-US" sz="2200"/>
              <a:t>               β</a:t>
            </a:r>
            <a:r>
              <a:rPr lang="en-US" altLang="en-US" sz="2200"/>
              <a:t> subunit  encoded by KCNE2</a:t>
            </a:r>
          </a:p>
          <a:p>
            <a:pPr lvl="0" eaLnBrk="1" hangingPunct="1">
              <a:lnSpc>
                <a:spcPct val="90000"/>
              </a:lnSpc>
              <a:buNone/>
            </a:pPr>
            <a:r>
              <a:rPr lang="en-US" altLang="en-US" sz="2200"/>
              <a:t>       Loss of function mutation result in LQT 2 and LQT 6.</a:t>
            </a:r>
          </a:p>
          <a:p>
            <a:pPr lvl="0" eaLnBrk="1" hangingPunct="1">
              <a:lnSpc>
                <a:spcPct val="90000"/>
              </a:lnSpc>
              <a:buNone/>
            </a:pPr>
            <a:r>
              <a:rPr lang="en-US" altLang="en-US" sz="2200"/>
              <a:t>          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0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ctr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44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1pPr>
          </a:lstStyle>
          <a:p>
            <a:pPr lvl="0" eaLnBrk="1" hangingPunct="1"/>
            <a:endParaRPr lang="en-US" altLang="en-US"/>
          </a:p>
        </p:txBody>
      </p:sp>
      <p:sp>
        <p:nvSpPr>
          <p:cNvPr id="1048671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342900" indent="-342900" algn="l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32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1pPr>
            <a:lvl2pPr marL="742950" indent="-285750" algn="l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–"/>
              <a:defRPr sz="2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2pPr>
            <a:lvl3pPr marL="1143000" indent="-228600" algn="l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24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3pPr>
            <a:lvl4pPr marL="1600200" indent="-228600" algn="l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–"/>
              <a:defRPr sz="20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4pPr>
            <a:lvl5pPr marL="2057400" indent="-228600" algn="l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»"/>
              <a:defRPr sz="20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5pPr>
          </a:lstStyle>
          <a:p>
            <a:pPr lvl="0" eaLnBrk="1" hangingPunct="1"/>
            <a:r>
              <a:rPr lang="en-US" altLang="en-US" sz="2400" b="1"/>
              <a:t>I</a:t>
            </a:r>
            <a:r>
              <a:rPr lang="en-US" altLang="en-US" sz="2400" b="1" baseline="-25000"/>
              <a:t>KI </a:t>
            </a:r>
            <a:r>
              <a:rPr lang="en-US" altLang="en-US" sz="2400"/>
              <a:t> </a:t>
            </a:r>
            <a:r>
              <a:rPr lang="en-US" altLang="en-US" sz="2200"/>
              <a:t>: another inwardly rectifying K+ channel</a:t>
            </a:r>
          </a:p>
          <a:p>
            <a:pPr lvl="0" eaLnBrk="1" hangingPunct="1">
              <a:buNone/>
            </a:pPr>
            <a:r>
              <a:rPr lang="en-US" altLang="en-US" sz="2200"/>
              <a:t>             encoded by gene KCNJ2 </a:t>
            </a:r>
          </a:p>
          <a:p>
            <a:pPr lvl="0" eaLnBrk="1" hangingPunct="1">
              <a:buNone/>
            </a:pPr>
            <a:r>
              <a:rPr lang="en-US" altLang="en-US" sz="2200"/>
              <a:t>             Loss of function mutation result in LQT 7 (Tawil-Anderson syn)</a:t>
            </a:r>
          </a:p>
          <a:p>
            <a:pPr lvl="0" eaLnBrk="1" hangingPunct="1">
              <a:lnSpc>
                <a:spcPct val="150000"/>
              </a:lnSpc>
              <a:buNone/>
            </a:pPr>
            <a:endParaRPr lang="en-US" altLang="en-US" sz="2200"/>
          </a:p>
          <a:p>
            <a:pPr lvl="0" eaLnBrk="1" hangingPunct="1">
              <a:lnSpc>
                <a:spcPct val="150000"/>
              </a:lnSpc>
            </a:pPr>
            <a:r>
              <a:rPr lang="en-US" altLang="en-US" sz="2200" b="1"/>
              <a:t>KCNJ5</a:t>
            </a:r>
            <a:r>
              <a:rPr lang="en-US" altLang="en-US" sz="2200"/>
              <a:t> mutation which is a loss-of-function mutation in an inwardly rectifying potassium channel result in LQT 13</a:t>
            </a:r>
          </a:p>
          <a:p>
            <a:pPr lvl="0" eaLnBrk="1" hangingPunct="1">
              <a:lnSpc>
                <a:spcPct val="150000"/>
              </a:lnSpc>
              <a:buNone/>
            </a:pPr>
            <a:endParaRPr lang="en-US" altLang="en-US" sz="2200"/>
          </a:p>
          <a:p>
            <a:pPr lvl="0" eaLnBrk="1" hangingPunct="1">
              <a:lnSpc>
                <a:spcPct val="150000"/>
              </a:lnSpc>
              <a:buNone/>
            </a:pPr>
            <a:r>
              <a:rPr lang="en-US" altLang="en-US" sz="2200"/>
              <a:t>          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ctr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44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1pPr>
          </a:lstStyle>
          <a:p>
            <a:pPr lvl="0" eaLnBrk="1" hangingPunct="1"/>
            <a:r>
              <a:rPr lang="en-US" altLang="en-US" sz="3200"/>
              <a:t>Sodium channel LQTS</a:t>
            </a:r>
          </a:p>
        </p:txBody>
      </p:sp>
      <p:sp>
        <p:nvSpPr>
          <p:cNvPr id="104867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342900" indent="-342900" algn="l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32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1pPr>
            <a:lvl2pPr marL="742950" indent="-285750" algn="l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–"/>
              <a:defRPr sz="2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2pPr>
            <a:lvl3pPr marL="1143000" indent="-228600" algn="l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24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3pPr>
            <a:lvl4pPr marL="1600200" indent="-228600" algn="l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–"/>
              <a:defRPr sz="20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4pPr>
            <a:lvl5pPr marL="2057400" indent="-228600" algn="l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»"/>
              <a:defRPr sz="20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5pPr>
          </a:lstStyle>
          <a:p>
            <a:pPr lvl="0" eaLnBrk="1" hangingPunct="1"/>
            <a:r>
              <a:rPr lang="en-US" altLang="en-US" sz="2200">
                <a:sym typeface="Symbol" pitchFamily="18" charset="2"/>
              </a:rPr>
              <a:t> subunit of sodium channel is </a:t>
            </a:r>
            <a:r>
              <a:rPr lang="en-US" altLang="en-US" sz="2200"/>
              <a:t>encoded by </a:t>
            </a:r>
            <a:r>
              <a:rPr lang="en-US" altLang="en-US" sz="2200" b="1"/>
              <a:t>SCN5A  </a:t>
            </a:r>
            <a:r>
              <a:rPr lang="en-US" altLang="en-US" sz="2200"/>
              <a:t>and  β subunit encoded by </a:t>
            </a:r>
            <a:r>
              <a:rPr lang="en-US" altLang="en-US" sz="2200" b="1"/>
              <a:t>SCN4B</a:t>
            </a:r>
            <a:r>
              <a:rPr lang="en-US" altLang="en-US" sz="2200"/>
              <a:t>. </a:t>
            </a:r>
          </a:p>
          <a:p>
            <a:pPr lvl="0" eaLnBrk="1" hangingPunct="1"/>
            <a:endParaRPr lang="en-US" altLang="en-US" sz="2200"/>
          </a:p>
          <a:p>
            <a:pPr lvl="0" eaLnBrk="1" hangingPunct="1"/>
            <a:r>
              <a:rPr lang="en-US" altLang="en-US" sz="2200"/>
              <a:t>Gain of function mutations in </a:t>
            </a:r>
            <a:r>
              <a:rPr lang="en-US" altLang="en-US" sz="2200" b="1"/>
              <a:t>SCN5A</a:t>
            </a:r>
            <a:r>
              <a:rPr lang="en-US" altLang="en-US" sz="2200"/>
              <a:t> produce </a:t>
            </a:r>
            <a:r>
              <a:rPr lang="en-US" altLang="en-US" sz="2200" b="1"/>
              <a:t>LQT3. </a:t>
            </a:r>
          </a:p>
          <a:p>
            <a:pPr lvl="0" eaLnBrk="1" hangingPunct="1"/>
            <a:endParaRPr lang="en-US" altLang="en-US" sz="2200" b="1"/>
          </a:p>
          <a:p>
            <a:pPr lvl="0" eaLnBrk="1" hangingPunct="1"/>
            <a:r>
              <a:rPr lang="en-US" altLang="en-US" sz="2200"/>
              <a:t>Mutations in </a:t>
            </a:r>
            <a:r>
              <a:rPr lang="en-US" altLang="en-US" sz="2200" b="1"/>
              <a:t>SCN4B</a:t>
            </a:r>
            <a:r>
              <a:rPr lang="en-US" altLang="en-US" sz="2200"/>
              <a:t>  produce  </a:t>
            </a:r>
            <a:r>
              <a:rPr lang="en-US" altLang="en-US" sz="2200" b="1"/>
              <a:t>LQT10.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4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ctr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44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1pPr>
          </a:lstStyle>
          <a:p>
            <a:pPr lvl="0" eaLnBrk="1" hangingPunct="1"/>
            <a:r>
              <a:rPr lang="en-US" altLang="en-US" sz="3400"/>
              <a:t>Molecular basis for long QT syndrome</a:t>
            </a:r>
          </a:p>
        </p:txBody>
      </p:sp>
      <p:pic>
        <p:nvPicPr>
          <p:cNvPr id="2097155" name="Picture 2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14400" y="1752600"/>
            <a:ext cx="7153275" cy="3971925"/>
          </a:xfrm>
          <a:prstGeom prst="rect">
            <a:avLst/>
          </a:prstGeom>
          <a:noFill/>
          <a:ln>
            <a:noFill/>
          </a:ln>
        </p:spPr>
      </p:pic>
      <p:sp>
        <p:nvSpPr>
          <p:cNvPr id="1048675" name="Rectangle 4"/>
          <p:cNvSpPr/>
          <p:nvPr/>
        </p:nvSpPr>
        <p:spPr>
          <a:xfrm>
            <a:off x="3048000" y="6324600"/>
            <a:ext cx="2610217" cy="358141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>
            <a:spAutoFit/>
          </a:bodyPr>
          <a:lstStyle>
            <a:lvl1pPr marL="342900" indent="-342900" algn="l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32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1pPr>
            <a:lvl2pPr marL="742950" indent="-285750" algn="l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–"/>
              <a:defRPr sz="2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2pPr>
            <a:lvl3pPr marL="1143000" indent="-228600" algn="l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24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3pPr>
            <a:lvl4pPr marL="1600200" indent="-228600" algn="l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–"/>
              <a:defRPr sz="20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4pPr>
            <a:lvl5pPr marL="2057400" indent="-228600" algn="l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»"/>
              <a:defRPr sz="20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da-DK" altLang="en-US" sz="1800" b="1"/>
              <a:t>Topol EJ, Califf RM  et al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6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ctr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44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1pPr>
          </a:lstStyle>
          <a:p>
            <a:pPr lvl="0" eaLnBrk="1" hangingPunct="1"/>
            <a:r>
              <a:rPr lang="en-US" altLang="en-US" sz="3400"/>
              <a:t>Pathophysiology of LQTS</a:t>
            </a:r>
          </a:p>
        </p:txBody>
      </p:sp>
      <p:sp>
        <p:nvSpPr>
          <p:cNvPr id="1048677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342900" indent="-342900" algn="l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32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1pPr>
            <a:lvl2pPr marL="742950" indent="-285750" algn="l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–"/>
              <a:defRPr sz="2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2pPr>
            <a:lvl3pPr marL="1143000" indent="-228600" algn="l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24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3pPr>
            <a:lvl4pPr marL="1600200" indent="-228600" algn="l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–"/>
              <a:defRPr sz="20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4pPr>
            <a:lvl5pPr marL="2057400" indent="-228600" algn="l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»"/>
              <a:defRPr sz="20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5pPr>
          </a:lstStyle>
          <a:p>
            <a:pPr lvl="0" eaLnBrk="1" hangingPunct="1">
              <a:lnSpc>
                <a:spcPct val="90000"/>
              </a:lnSpc>
            </a:pPr>
            <a:r>
              <a:rPr lang="en-US" altLang="en-US" sz="2200"/>
              <a:t>Prolonged  repolarization results fm  net reduction in  outward current, due to  ↑  in inward Na + or Ca +  current,  ↓ in outward K+ current or both  resulting in long QT interval.</a:t>
            </a:r>
          </a:p>
          <a:p>
            <a:pPr lvl="0" eaLnBrk="1" hangingPunct="1">
              <a:lnSpc>
                <a:spcPct val="90000"/>
              </a:lnSpc>
              <a:buNone/>
            </a:pPr>
            <a:endParaRPr lang="en-US" altLang="en-US" sz="2200"/>
          </a:p>
          <a:p>
            <a:pPr lvl="0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altLang="en-US" sz="2200"/>
              <a:t>Fast heart rate preceding TdP in LQT1  postulate delayed afterdepolarizations (DADs) as its arrthymogenic mechanism. </a:t>
            </a:r>
          </a:p>
          <a:p>
            <a:pPr lvl="0" eaLnBrk="1" hangingPunct="1">
              <a:lnSpc>
                <a:spcPct val="90000"/>
              </a:lnSpc>
            </a:pPr>
            <a:r>
              <a:rPr lang="en-US" altLang="en-US" sz="2200"/>
              <a:t>Increased Ca+  loading in parallel with QT prolongation, facilitate DADs and DAD-dependent TdP.</a:t>
            </a:r>
          </a:p>
          <a:p>
            <a:pPr lvl="0" eaLnBrk="1" hangingPunct="1">
              <a:lnSpc>
                <a:spcPct val="90000"/>
              </a:lnSpc>
              <a:buNone/>
            </a:pPr>
            <a:endParaRPr lang="en-US" altLang="en-US" sz="2200"/>
          </a:p>
          <a:p>
            <a:pPr lvl="0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altLang="en-US" sz="2200"/>
              <a:t>Pause-dependent TdP is triggered by early afterdepolarizations  (EADs). </a:t>
            </a:r>
          </a:p>
          <a:p>
            <a:pPr lvl="0" eaLnBrk="1" hangingPunct="1">
              <a:lnSpc>
                <a:spcPct val="90000"/>
              </a:lnSpc>
            </a:pPr>
            <a:r>
              <a:rPr lang="en-US" altLang="en-US" sz="2200"/>
              <a:t>Pause leads to enhanced Ca+ release from intracellular  stores and activate Ca+ dependent transmembrane currents.</a:t>
            </a:r>
          </a:p>
          <a:p>
            <a:pPr lvl="0" eaLnBrk="1" hangingPunct="1">
              <a:lnSpc>
                <a:spcPct val="90000"/>
              </a:lnSpc>
              <a:buNone/>
            </a:pPr>
            <a:endParaRPr lang="en-US" altLang="en-US" sz="2200"/>
          </a:p>
          <a:p>
            <a:pPr lvl="0" eaLnBrk="1" hangingPunct="1">
              <a:lnSpc>
                <a:spcPct val="90000"/>
              </a:lnSpc>
            </a:pPr>
            <a:endParaRPr lang="en-US" altLang="en-US" sz="22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8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ctr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44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1pPr>
          </a:lstStyle>
          <a:p>
            <a:pPr lvl="0" eaLnBrk="1" hangingPunct="1"/>
            <a:endParaRPr lang="en-IN" altLang="en-US"/>
          </a:p>
        </p:txBody>
      </p:sp>
      <p:pic>
        <p:nvPicPr>
          <p:cNvPr id="2097156" name="Content Placeholder 4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819400" y="161925"/>
            <a:ext cx="2903537" cy="6696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9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ctr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44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1pPr>
          </a:lstStyle>
          <a:p>
            <a:pPr lvl="0" eaLnBrk="1" hangingPunct="1"/>
            <a:r>
              <a:rPr lang="en-US" altLang="en-US" sz="3400"/>
              <a:t>Initiation of arrhythmia in LQTS</a:t>
            </a:r>
          </a:p>
        </p:txBody>
      </p:sp>
      <p:pic>
        <p:nvPicPr>
          <p:cNvPr id="2097157" name="Picture 2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85800" y="3581400"/>
            <a:ext cx="5035550" cy="259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158" name="Picture 3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62000" y="1905000"/>
            <a:ext cx="4772025" cy="1247775"/>
          </a:xfrm>
          <a:prstGeom prst="rect">
            <a:avLst/>
          </a:prstGeom>
          <a:noFill/>
          <a:ln>
            <a:noFill/>
          </a:ln>
        </p:spPr>
      </p:pic>
      <p:sp>
        <p:nvSpPr>
          <p:cNvPr id="1048680" name="Rectangle 5"/>
          <p:cNvSpPr/>
          <p:nvPr/>
        </p:nvSpPr>
        <p:spPr>
          <a:xfrm>
            <a:off x="6172200" y="4419600"/>
            <a:ext cx="2314247" cy="1158240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>
            <a:spAutoFit/>
          </a:bodyPr>
          <a:lstStyle>
            <a:lvl1pPr marL="342900" indent="-342900" algn="l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32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1pPr>
            <a:lvl2pPr marL="742950" indent="-285750" algn="l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–"/>
              <a:defRPr sz="2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2pPr>
            <a:lvl3pPr marL="1143000" indent="-228600" algn="l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24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3pPr>
            <a:lvl4pPr marL="1600200" indent="-228600" algn="l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–"/>
              <a:defRPr sz="20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4pPr>
            <a:lvl5pPr marL="2057400" indent="-228600" algn="l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»"/>
              <a:defRPr sz="20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en-US" altLang="en-US" sz="1800" b="1"/>
              <a:t>  Pause dependent </a:t>
            </a:r>
          </a:p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en-US" sz="1800" b="1"/>
              <a:t>     torsade de pointes</a:t>
            </a:r>
          </a:p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en-US" altLang="en-US" sz="1800" b="1"/>
          </a:p>
          <a:p>
            <a:pPr marL="0" lvl="0" indent="0"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en-US" altLang="en-US" sz="1800" b="1"/>
              <a:t>  Mainly in LQT2</a:t>
            </a:r>
          </a:p>
        </p:txBody>
      </p:sp>
      <p:sp>
        <p:nvSpPr>
          <p:cNvPr id="1048681" name="Rectangle 6"/>
          <p:cNvSpPr/>
          <p:nvPr/>
        </p:nvSpPr>
        <p:spPr>
          <a:xfrm>
            <a:off x="5943600" y="1981200"/>
            <a:ext cx="2760980" cy="1158240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>
            <a:spAutoFit/>
          </a:bodyPr>
          <a:lstStyle>
            <a:lvl1pPr marL="342900" indent="-342900" algn="l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32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1pPr>
            <a:lvl2pPr marL="742950" indent="-285750" algn="l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–"/>
              <a:defRPr sz="2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2pPr>
            <a:lvl3pPr marL="1143000" indent="-228600" algn="l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24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3pPr>
            <a:lvl4pPr marL="1600200" indent="-228600" algn="l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–"/>
              <a:defRPr sz="20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4pPr>
            <a:lvl5pPr marL="2057400" indent="-228600" algn="l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»"/>
              <a:defRPr sz="20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en-US" altLang="en-US" sz="1800" b="1"/>
              <a:t>  Non-pause dependent </a:t>
            </a:r>
          </a:p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en-US" sz="1800" b="1"/>
              <a:t>      torsade de pointes</a:t>
            </a:r>
          </a:p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en-US" altLang="en-US" sz="1800" b="1"/>
          </a:p>
          <a:p>
            <a:pPr marL="0" lvl="0" indent="0"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en-US" altLang="en-US" sz="1800" b="1"/>
              <a:t>  Mainly in LQT1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096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ctr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44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1pPr>
          </a:lstStyle>
          <a:p>
            <a:pPr lvl="0" eaLnBrk="1" hangingPunct="1"/>
            <a:r>
              <a:rPr lang="en-US" altLang="en-US" sz="3400"/>
              <a:t>Clinical features </a:t>
            </a:r>
          </a:p>
        </p:txBody>
      </p:sp>
      <p:sp>
        <p:nvSpPr>
          <p:cNvPr id="104868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342900" indent="-342900" algn="l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32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1pPr>
            <a:lvl2pPr marL="742950" indent="-285750" algn="l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–"/>
              <a:defRPr sz="2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2pPr>
            <a:lvl3pPr marL="1143000" indent="-228600" algn="l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24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3pPr>
            <a:lvl4pPr marL="1600200" indent="-228600" algn="l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–"/>
              <a:defRPr sz="20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4pPr>
            <a:lvl5pPr marL="2057400" indent="-228600" algn="l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»"/>
              <a:defRPr sz="20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5pPr>
          </a:lstStyle>
          <a:p>
            <a:pPr lvl="0" eaLnBrk="1" hangingPunct="1"/>
            <a:r>
              <a:rPr lang="en-US" altLang="en-US" sz="2200"/>
              <a:t>May be asymptomatic</a:t>
            </a:r>
          </a:p>
          <a:p>
            <a:pPr lvl="0" eaLnBrk="1" hangingPunct="1"/>
            <a:r>
              <a:rPr lang="en-US" altLang="en-US" sz="2200"/>
              <a:t>Symptomatic pts present with palpitations, presyncope, syncope or cardiac arrest.</a:t>
            </a:r>
          </a:p>
          <a:p>
            <a:pPr lvl="0" eaLnBrk="1" hangingPunct="1"/>
            <a:r>
              <a:rPr lang="en-US" altLang="en-US" sz="2200"/>
              <a:t> Neuronal deafness is associated with Jervell and Lange-Nielsen syndrome</a:t>
            </a:r>
          </a:p>
          <a:p>
            <a:pPr lvl="0" eaLnBrk="1" hangingPunct="1">
              <a:buNone/>
            </a:pPr>
            <a:endParaRPr lang="en-US" altLang="en-US" sz="2200"/>
          </a:p>
          <a:p>
            <a:pPr lvl="0" eaLnBrk="1" hangingPunct="1"/>
            <a:r>
              <a:rPr lang="en-US" altLang="en-US" sz="2200"/>
              <a:t>In a study on 287 pts , 61% were symptomatic  : 9% presented with a cardiac arrest, 26% with syncope ,10% with seizures , 6% had presyncore or palpitation</a:t>
            </a:r>
          </a:p>
          <a:p>
            <a:pPr lvl="0" eaLnBrk="1" hangingPunct="1">
              <a:buNone/>
            </a:pPr>
            <a:endParaRPr lang="en-US" altLang="en-US" sz="2200"/>
          </a:p>
          <a:p>
            <a:pPr lvl="0" eaLnBrk="1" hangingPunct="1"/>
            <a:r>
              <a:rPr lang="en-US" altLang="en-US" sz="2200"/>
              <a:t>67% had symptoms related to exercise, 18% had  symptoms during exercise and with emotion, 7% with emotion alone, 3% with loud noise and exercise  and 2% with  anesthesia.</a:t>
            </a:r>
          </a:p>
        </p:txBody>
      </p:sp>
      <p:sp>
        <p:nvSpPr>
          <p:cNvPr id="1048684" name="Rectangle 3"/>
          <p:cNvSpPr/>
          <p:nvPr/>
        </p:nvSpPr>
        <p:spPr>
          <a:xfrm>
            <a:off x="2286000" y="6172200"/>
            <a:ext cx="5717947" cy="358141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>
            <a:spAutoFit/>
          </a:bodyPr>
          <a:lstStyle>
            <a:lvl1pPr marL="342900" indent="-342900" algn="l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32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1pPr>
            <a:lvl2pPr marL="742950" indent="-285750" algn="l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–"/>
              <a:defRPr sz="2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2pPr>
            <a:lvl3pPr marL="1143000" indent="-228600" algn="l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24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3pPr>
            <a:lvl4pPr marL="1600200" indent="-228600" algn="l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–"/>
              <a:defRPr sz="20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4pPr>
            <a:lvl5pPr marL="2057400" indent="-228600" algn="l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»"/>
              <a:defRPr sz="20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en-US" sz="1800" b="1"/>
              <a:t>A Garson,  M Dick et al  Circulation. 1993;87:1866-1872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5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ctr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44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1pPr>
          </a:lstStyle>
          <a:p>
            <a:pPr lvl="0" eaLnBrk="1" hangingPunct="1"/>
            <a:endParaRPr lang="en-IN" altLang="en-US"/>
          </a:p>
        </p:txBody>
      </p:sp>
      <p:sp>
        <p:nvSpPr>
          <p:cNvPr id="104868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342900" indent="-342900" algn="l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32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1pPr>
            <a:lvl2pPr marL="742950" indent="-285750" algn="l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–"/>
              <a:defRPr sz="2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2pPr>
            <a:lvl3pPr marL="1143000" indent="-228600" algn="l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24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3pPr>
            <a:lvl4pPr marL="1600200" indent="-228600" algn="l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–"/>
              <a:defRPr sz="20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4pPr>
            <a:lvl5pPr marL="2057400" indent="-228600" algn="l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»"/>
              <a:defRPr sz="20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5pPr>
          </a:lstStyle>
          <a:p>
            <a:pPr lvl="0" eaLnBrk="1" hangingPunct="1"/>
            <a:r>
              <a:rPr lang="en-US" altLang="en-US">
                <a:solidFill>
                  <a:srgbClr val="000000"/>
                </a:solidFill>
                <a:latin typeface="HelveticaNeue"/>
              </a:rPr>
              <a:t>Concealed LQTS may be unmasked by either standing, exercise testing, or epinephrine challenge, which may lead to QT prolongation and T-wave morphological abnormalities in a type-specific manner.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7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ctr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44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1pPr>
          </a:lstStyle>
          <a:p>
            <a:pPr lvl="0" eaLnBrk="1" hangingPunct="1"/>
            <a:r>
              <a:rPr lang="en-US" altLang="en-US" sz="3400"/>
              <a:t>Triggers of arrhythmia</a:t>
            </a:r>
          </a:p>
        </p:txBody>
      </p:sp>
      <p:sp>
        <p:nvSpPr>
          <p:cNvPr id="1048688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305800" cy="475456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342900" indent="-342900" algn="l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32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1pPr>
            <a:lvl2pPr marL="742950" indent="-285750" algn="l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–"/>
              <a:defRPr sz="2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2pPr>
            <a:lvl3pPr marL="1143000" indent="-228600" algn="l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24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3pPr>
            <a:lvl4pPr marL="1600200" indent="-228600" algn="l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–"/>
              <a:defRPr sz="20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4pPr>
            <a:lvl5pPr marL="2057400" indent="-228600" algn="l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»"/>
              <a:defRPr sz="20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5pPr>
          </a:lstStyle>
          <a:p>
            <a:pPr lvl="0" eaLnBrk="1" hangingPunct="1"/>
            <a:r>
              <a:rPr lang="en-US" altLang="en-US" sz="2200"/>
              <a:t>Triggers  include exercise, noise, emotion, sudden wakening from sleep by noise , swimming or diving. </a:t>
            </a:r>
          </a:p>
          <a:p>
            <a:pPr lvl="0" eaLnBrk="1" hangingPunct="1"/>
            <a:r>
              <a:rPr lang="en-US" altLang="en-US" sz="2200"/>
              <a:t>Swimming and exertion-induced cardiac events are strongly associated with </a:t>
            </a:r>
            <a:r>
              <a:rPr lang="en-US" altLang="en-US" sz="2200" b="1"/>
              <a:t>LQT1.</a:t>
            </a:r>
          </a:p>
          <a:p>
            <a:pPr lvl="0" eaLnBrk="1" hangingPunct="1"/>
            <a:r>
              <a:rPr lang="en-US" altLang="en-US" sz="2200"/>
              <a:t>Auditory  triggers and events </a:t>
            </a:r>
          </a:p>
          <a:p>
            <a:pPr lvl="0" eaLnBrk="1" hangingPunct="1">
              <a:buNone/>
            </a:pPr>
            <a:r>
              <a:rPr lang="en-US" altLang="en-US" sz="2200"/>
              <a:t>      during  postpartum period</a:t>
            </a:r>
          </a:p>
          <a:p>
            <a:pPr lvl="0" eaLnBrk="1" hangingPunct="1">
              <a:buNone/>
            </a:pPr>
            <a:r>
              <a:rPr lang="en-US" altLang="en-US" sz="2200"/>
              <a:t>      occur in pts with </a:t>
            </a:r>
            <a:r>
              <a:rPr lang="en-US" altLang="en-US" sz="2200" b="1"/>
              <a:t>LQT2</a:t>
            </a:r>
            <a:r>
              <a:rPr lang="en-US" altLang="en-US" sz="2200"/>
              <a:t>.</a:t>
            </a:r>
          </a:p>
          <a:p>
            <a:pPr lvl="0" eaLnBrk="1" hangingPunct="1"/>
            <a:r>
              <a:rPr lang="en-US" altLang="en-US" sz="2200"/>
              <a:t>Events occurring during periods of </a:t>
            </a:r>
          </a:p>
          <a:p>
            <a:pPr lvl="0" eaLnBrk="1" hangingPunct="1">
              <a:buNone/>
            </a:pPr>
            <a:r>
              <a:rPr lang="en-US" altLang="en-US" sz="2200"/>
              <a:t>     sleep or rest are most common in</a:t>
            </a:r>
          </a:p>
          <a:p>
            <a:pPr lvl="0" eaLnBrk="1" hangingPunct="1">
              <a:buNone/>
            </a:pPr>
            <a:r>
              <a:rPr lang="en-US" altLang="en-US" sz="2200" b="1"/>
              <a:t>      LQT3.</a:t>
            </a:r>
          </a:p>
          <a:p>
            <a:pPr lvl="0" eaLnBrk="1" hangingPunct="1"/>
            <a:endParaRPr lang="en-US" altLang="en-US" sz="2200"/>
          </a:p>
        </p:txBody>
      </p:sp>
      <p:pic>
        <p:nvPicPr>
          <p:cNvPr id="2097159" name="Picture 2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105400" y="2743200"/>
            <a:ext cx="3724275" cy="311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4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ctr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44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1pPr>
          </a:lstStyle>
          <a:p>
            <a:pPr lvl="0" eaLnBrk="1" hangingPunct="1"/>
            <a:endParaRPr lang="en-US" altLang="en-US"/>
          </a:p>
        </p:txBody>
      </p:sp>
      <p:sp>
        <p:nvSpPr>
          <p:cNvPr id="104858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342900" indent="-342900" algn="l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32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1pPr>
            <a:lvl2pPr marL="742950" indent="-285750" algn="l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–"/>
              <a:defRPr sz="2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2pPr>
            <a:lvl3pPr marL="1143000" indent="-228600" algn="l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24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3pPr>
            <a:lvl4pPr marL="1600200" indent="-228600" algn="l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–"/>
              <a:defRPr sz="20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4pPr>
            <a:lvl5pPr marL="2057400" indent="-228600" algn="l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»"/>
              <a:defRPr sz="20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5pPr>
          </a:lstStyle>
          <a:p>
            <a:pPr lvl="0" eaLnBrk="1" hangingPunct="1">
              <a:lnSpc>
                <a:spcPct val="150000"/>
              </a:lnSpc>
            </a:pPr>
            <a:r>
              <a:rPr lang="en-US" altLang="en-US" sz="2200"/>
              <a:t>Long QT syndrome is a part of heterozygous group of disorders called cardiac channelopathies.</a:t>
            </a:r>
          </a:p>
          <a:p>
            <a:pPr lvl="0" eaLnBrk="1" hangingPunct="1">
              <a:lnSpc>
                <a:spcPct val="150000"/>
              </a:lnSpc>
            </a:pPr>
            <a:r>
              <a:rPr lang="en-US" altLang="en-US" sz="2200"/>
              <a:t>Cardiac channelopathies refers to  genetic disorders characterized by altered cardiac excitability, in the absence of structural cardiac involvement.</a:t>
            </a:r>
          </a:p>
          <a:p>
            <a:pPr lvl="0" eaLnBrk="1" hangingPunct="1">
              <a:buNone/>
            </a:pPr>
            <a:endParaRPr lang="en-US" altLang="en-US" sz="2200"/>
          </a:p>
          <a:p>
            <a:pPr lvl="0" eaLnBrk="1" hangingPunct="1"/>
            <a:r>
              <a:rPr lang="en-US" altLang="en-US" sz="2200"/>
              <a:t>Also known as inherited arrhythmogenic diseases (IADs). </a:t>
            </a:r>
          </a:p>
          <a:p>
            <a:pPr lvl="0" eaLnBrk="1" hangingPunct="1">
              <a:buNone/>
            </a:pPr>
            <a:endParaRPr lang="en-US" altLang="en-US" sz="2200"/>
          </a:p>
          <a:p>
            <a:pPr lvl="0" eaLnBrk="1" hangingPunct="1">
              <a:lnSpc>
                <a:spcPct val="150000"/>
              </a:lnSpc>
            </a:pPr>
            <a:r>
              <a:rPr lang="en-US" altLang="en-US" sz="2200"/>
              <a:t>Disorders due to genetic mutation affecting the genes that control the excitability of myocardial cells</a:t>
            </a:r>
            <a:r>
              <a:rPr lang="en-US" altLang="en-US" sz="2200">
                <a:solidFill>
                  <a:schemeClr val="lt1"/>
                </a:solidFill>
              </a:rPr>
              <a:t>.</a:t>
            </a:r>
          </a:p>
          <a:p>
            <a:pPr lvl="0" eaLnBrk="1" hangingPunct="1"/>
            <a:endParaRPr lang="en-US" altLang="en-US" sz="2200"/>
          </a:p>
          <a:p>
            <a:pPr lvl="0" eaLnBrk="1" hangingPunct="1">
              <a:buNone/>
            </a:pPr>
            <a:endParaRPr lang="en-US" altLang="en-US" sz="22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9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ctr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44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1pPr>
          </a:lstStyle>
          <a:p>
            <a:pPr lvl="0" eaLnBrk="1" hangingPunct="1"/>
            <a:r>
              <a:rPr lang="en-US" altLang="en-US" sz="3400"/>
              <a:t>Triggers of LQTS</a:t>
            </a:r>
          </a:p>
        </p:txBody>
      </p:sp>
      <p:pic>
        <p:nvPicPr>
          <p:cNvPr id="2097160" name="Picture 2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24000" y="1828800"/>
            <a:ext cx="5695950" cy="4248150"/>
          </a:xfrm>
          <a:prstGeom prst="rect">
            <a:avLst/>
          </a:prstGeom>
          <a:noFill/>
          <a:ln>
            <a:noFill/>
          </a:ln>
        </p:spPr>
      </p:pic>
      <p:sp>
        <p:nvSpPr>
          <p:cNvPr id="1048690" name="Rectangle 4"/>
          <p:cNvSpPr/>
          <p:nvPr/>
        </p:nvSpPr>
        <p:spPr>
          <a:xfrm>
            <a:off x="3581400" y="6324600"/>
            <a:ext cx="1342895" cy="294640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>
            <a:spAutoFit/>
          </a:bodyPr>
          <a:lstStyle>
            <a:lvl1pPr marL="342900" indent="-342900" algn="l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32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1pPr>
            <a:lvl2pPr marL="742950" indent="-285750" algn="l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–"/>
              <a:defRPr sz="2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2pPr>
            <a:lvl3pPr marL="1143000" indent="-228600" algn="l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24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3pPr>
            <a:lvl4pPr marL="1600200" indent="-228600" algn="l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–"/>
              <a:defRPr sz="20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4pPr>
            <a:lvl5pPr marL="2057400" indent="-228600" algn="l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»"/>
              <a:defRPr sz="20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en-US" sz="1400" b="1"/>
              <a:t>Schwartz et al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1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79216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ctr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44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1pPr>
          </a:lstStyle>
          <a:p>
            <a:pPr lvl="0" eaLnBrk="1" hangingPunct="1"/>
            <a:r>
              <a:rPr lang="en-US" altLang="en-US" sz="3400"/>
              <a:t>Jervell and Lange-Nielsen syndrome</a:t>
            </a:r>
          </a:p>
        </p:txBody>
      </p:sp>
      <p:sp>
        <p:nvSpPr>
          <p:cNvPr id="1048692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342900" indent="-342900" algn="l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32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1pPr>
            <a:lvl2pPr marL="742950" indent="-285750" algn="l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–"/>
              <a:defRPr sz="2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2pPr>
            <a:lvl3pPr marL="1143000" indent="-228600" algn="l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24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3pPr>
            <a:lvl4pPr marL="1600200" indent="-228600" algn="l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–"/>
              <a:defRPr sz="20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4pPr>
            <a:lvl5pPr marL="2057400" indent="-228600" algn="l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»"/>
              <a:defRPr sz="20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5pPr>
          </a:lstStyle>
          <a:p>
            <a:pPr lvl="0" eaLnBrk="1" hangingPunct="1">
              <a:lnSpc>
                <a:spcPct val="150000"/>
              </a:lnSpc>
            </a:pPr>
            <a:r>
              <a:rPr lang="en-US" altLang="en-US" sz="2200"/>
              <a:t>Autosomal recessive variant of long QT syndrome.</a:t>
            </a:r>
          </a:p>
          <a:p>
            <a:pPr lvl="0" eaLnBrk="1" hangingPunct="1"/>
            <a:r>
              <a:rPr lang="en-US" altLang="en-US" sz="2200"/>
              <a:t>Due to homozygous or compound heterozygous mutations on either the KCNQ1 or KCNE1 genes.</a:t>
            </a:r>
          </a:p>
          <a:p>
            <a:pPr lvl="0" eaLnBrk="1" hangingPunct="1">
              <a:lnSpc>
                <a:spcPct val="150000"/>
              </a:lnSpc>
            </a:pPr>
            <a:r>
              <a:rPr lang="en-US" altLang="en-US" sz="2200"/>
              <a:t>Pts also suffer from congenital deafness.</a:t>
            </a:r>
          </a:p>
          <a:p>
            <a:pPr lvl="0" eaLnBrk="1" hangingPunct="1">
              <a:lnSpc>
                <a:spcPct val="150000"/>
              </a:lnSpc>
            </a:pPr>
            <a:r>
              <a:rPr lang="en-US" altLang="en-US" sz="2200"/>
              <a:t>Most severe of  major variants of LQTS.</a:t>
            </a:r>
          </a:p>
          <a:p>
            <a:pPr lvl="0" eaLnBrk="1" hangingPunct="1"/>
            <a:r>
              <a:rPr lang="en-US" altLang="en-US" sz="2200"/>
              <a:t>90% have cardiac events, 50%  become symptomatic by </a:t>
            </a:r>
          </a:p>
          <a:p>
            <a:pPr lvl="0" eaLnBrk="1" hangingPunct="1">
              <a:buNone/>
            </a:pPr>
            <a:r>
              <a:rPr lang="en-US" altLang="en-US" sz="2200"/>
              <a:t>     age of 3 yrs and their average QTc is markedly prolonged (557± 65 ms)</a:t>
            </a:r>
          </a:p>
          <a:p>
            <a:pPr lvl="0" eaLnBrk="1" hangingPunct="1"/>
            <a:endParaRPr lang="en-US" altLang="en-US"/>
          </a:p>
          <a:p>
            <a:pPr lvl="0" eaLnBrk="1" hangingPunct="1"/>
            <a:endParaRPr lang="en-US" altLang="en-US"/>
          </a:p>
          <a:p>
            <a:pPr lvl="0" eaLnBrk="1" hangingPunct="1"/>
            <a:endParaRPr lang="en-US" altLang="en-US"/>
          </a:p>
          <a:p>
            <a:pPr lvl="0" eaLnBrk="1" hangingPunct="1"/>
            <a:endParaRPr lang="en-US" alt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3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ctr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44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1pPr>
          </a:lstStyle>
          <a:p>
            <a:pPr lvl="0" eaLnBrk="1" hangingPunct="1"/>
            <a:r>
              <a:rPr lang="en-US" altLang="en-US" sz="3000"/>
              <a:t>Event-free survival comparing Jervell and Lange-Nielsen syndrome  pts with other long-QTS </a:t>
            </a:r>
          </a:p>
        </p:txBody>
      </p:sp>
      <p:pic>
        <p:nvPicPr>
          <p:cNvPr id="2097161" name="Picture 2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985962" y="1706562"/>
            <a:ext cx="5172075" cy="4314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4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ctr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44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1pPr>
          </a:lstStyle>
          <a:p>
            <a:pPr lvl="0" eaLnBrk="1" hangingPunct="1"/>
            <a:r>
              <a:rPr lang="en-US" altLang="en-US" sz="3000"/>
              <a:t>Timothy syndrome / LQT8 </a:t>
            </a:r>
          </a:p>
        </p:txBody>
      </p:sp>
      <p:sp>
        <p:nvSpPr>
          <p:cNvPr id="104869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342900" indent="-342900" algn="l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32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1pPr>
            <a:lvl2pPr marL="742950" indent="-285750" algn="l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–"/>
              <a:defRPr sz="2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2pPr>
            <a:lvl3pPr marL="1143000" indent="-228600" algn="l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24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3pPr>
            <a:lvl4pPr marL="1600200" indent="-228600" algn="l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–"/>
              <a:defRPr sz="20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4pPr>
            <a:lvl5pPr marL="2057400" indent="-228600" algn="l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»"/>
              <a:defRPr sz="20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5pPr>
          </a:lstStyle>
          <a:p>
            <a:pPr lvl="0" eaLnBrk="1" hangingPunct="1"/>
            <a:r>
              <a:rPr lang="en-US" altLang="en-US" sz="2200"/>
              <a:t>Mutations in </a:t>
            </a:r>
            <a:r>
              <a:rPr lang="en-US" altLang="en-US" sz="2200" b="1"/>
              <a:t>CACNA1C</a:t>
            </a:r>
            <a:r>
              <a:rPr lang="en-US" altLang="en-US" sz="2200"/>
              <a:t>, encoding  voltage-gated calcium channel results in </a:t>
            </a:r>
            <a:r>
              <a:rPr lang="en-US" altLang="en-US" sz="2200" b="1"/>
              <a:t>Timothy syndrome </a:t>
            </a:r>
            <a:r>
              <a:rPr lang="en-US" altLang="en-US" sz="2200"/>
              <a:t>or  LQT8. </a:t>
            </a:r>
          </a:p>
          <a:p>
            <a:pPr lvl="0" eaLnBrk="1" hangingPunct="1">
              <a:lnSpc>
                <a:spcPct val="150000"/>
              </a:lnSpc>
            </a:pPr>
            <a:r>
              <a:rPr lang="en-US" altLang="en-US" sz="2200"/>
              <a:t>Rare and extremely malignant variant.</a:t>
            </a:r>
          </a:p>
          <a:p>
            <a:pPr lvl="0" eaLnBrk="1" hangingPunct="1">
              <a:lnSpc>
                <a:spcPct val="150000"/>
              </a:lnSpc>
            </a:pPr>
            <a:r>
              <a:rPr lang="en-US" altLang="en-US" sz="2200"/>
              <a:t>Pts had marked QT prolongation and associated  syndactyly .</a:t>
            </a:r>
          </a:p>
          <a:p>
            <a:pPr lvl="0" eaLnBrk="1" hangingPunct="1"/>
            <a:r>
              <a:rPr lang="en-US" altLang="en-US" sz="2200"/>
              <a:t>Presents  with 2:1  atrioventricular block and macroscopic T-wave alternans.</a:t>
            </a:r>
          </a:p>
          <a:p>
            <a:pPr lvl="0" eaLnBrk="1" hangingPunct="1"/>
            <a:r>
              <a:rPr lang="en-US" altLang="en-US" sz="2200"/>
              <a:t>Among  17 children reported by Splawski et al, 10 (59%) died at a mean age of 2.5 yrs.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6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ctr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44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1pPr>
          </a:lstStyle>
          <a:p>
            <a:pPr lvl="0" eaLnBrk="1" hangingPunct="1"/>
            <a:r>
              <a:rPr lang="en-US" altLang="en-US" sz="3400"/>
              <a:t>ECG in LQTS</a:t>
            </a:r>
          </a:p>
        </p:txBody>
      </p:sp>
      <p:sp>
        <p:nvSpPr>
          <p:cNvPr id="104869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342900" indent="-342900" algn="l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32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1pPr>
            <a:lvl2pPr marL="742950" indent="-285750" algn="l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–"/>
              <a:defRPr sz="2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2pPr>
            <a:lvl3pPr marL="1143000" indent="-228600" algn="l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24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3pPr>
            <a:lvl4pPr marL="1600200" indent="-228600" algn="l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–"/>
              <a:defRPr sz="20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4pPr>
            <a:lvl5pPr marL="2057400" indent="-228600" algn="l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»"/>
              <a:defRPr sz="20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5pPr>
          </a:lstStyle>
          <a:p>
            <a:pPr lvl="0" eaLnBrk="1" hangingPunct="1">
              <a:lnSpc>
                <a:spcPct val="150000"/>
              </a:lnSpc>
            </a:pPr>
            <a:r>
              <a:rPr lang="en-US" altLang="en-US" sz="2200"/>
              <a:t>QTc values exceeding 440 ms (in males) and 460 ms (in females) are considered abnormal .</a:t>
            </a:r>
          </a:p>
          <a:p>
            <a:pPr lvl="0" eaLnBrk="1" hangingPunct="1">
              <a:lnSpc>
                <a:spcPct val="150000"/>
              </a:lnSpc>
            </a:pPr>
            <a:r>
              <a:rPr lang="en-US" altLang="en-US" sz="2200"/>
              <a:t>LQT1 is associated with a broad-based T wave.</a:t>
            </a:r>
          </a:p>
          <a:p>
            <a:pPr lvl="0" eaLnBrk="1" hangingPunct="1"/>
            <a:r>
              <a:rPr lang="en-US" altLang="en-US" sz="2200"/>
              <a:t>LQT2 with  low-amplitude notched or </a:t>
            </a:r>
          </a:p>
          <a:p>
            <a:pPr lvl="0" eaLnBrk="1" hangingPunct="1">
              <a:buNone/>
            </a:pPr>
            <a:r>
              <a:rPr lang="en-US" altLang="en-US" sz="2200"/>
              <a:t>      biphasic T wave.</a:t>
            </a:r>
          </a:p>
          <a:p>
            <a:pPr lvl="0" eaLnBrk="1" hangingPunct="1"/>
            <a:r>
              <a:rPr lang="en-US" altLang="en-US" sz="2200"/>
              <a:t>LQT3 with  long isoelectric segment followed </a:t>
            </a:r>
          </a:p>
          <a:p>
            <a:pPr lvl="0" eaLnBrk="1" hangingPunct="1">
              <a:buNone/>
            </a:pPr>
            <a:r>
              <a:rPr lang="en-US" altLang="en-US" sz="2200"/>
              <a:t>      by a narrow-based T wave.</a:t>
            </a:r>
          </a:p>
          <a:p>
            <a:pPr lvl="0" eaLnBrk="1" hangingPunct="1">
              <a:lnSpc>
                <a:spcPct val="150000"/>
              </a:lnSpc>
            </a:pPr>
            <a:endParaRPr lang="en-US" altLang="en-US" sz="2200"/>
          </a:p>
        </p:txBody>
      </p:sp>
      <p:pic>
        <p:nvPicPr>
          <p:cNvPr id="2097162" name="Picture 2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819400" y="5021262"/>
            <a:ext cx="3776662" cy="15319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163" name="Picture 3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629400" y="2286000"/>
            <a:ext cx="1943100" cy="2619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8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ctr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44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1pPr>
          </a:lstStyle>
          <a:p>
            <a:pPr lvl="0" eaLnBrk="1" hangingPunct="1"/>
            <a:endParaRPr lang="en-IN" altLang="en-US"/>
          </a:p>
        </p:txBody>
      </p:sp>
      <p:sp>
        <p:nvSpPr>
          <p:cNvPr id="104869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342900" indent="-342900" algn="l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32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1pPr>
            <a:lvl2pPr marL="742950" indent="-285750" algn="l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–"/>
              <a:defRPr sz="2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2pPr>
            <a:lvl3pPr marL="1143000" indent="-228600" algn="l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24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3pPr>
            <a:lvl4pPr marL="1600200" indent="-228600" algn="l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–"/>
              <a:defRPr sz="20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4pPr>
            <a:lvl5pPr marL="2057400" indent="-228600" algn="l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»"/>
              <a:defRPr sz="20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5pPr>
          </a:lstStyle>
          <a:p>
            <a:pPr lvl="0" eaLnBrk="1" hangingPunct="1"/>
            <a:r>
              <a:rPr lang="en-US" altLang="en-US" sz="2400">
                <a:solidFill>
                  <a:srgbClr val="000000"/>
                </a:solidFill>
                <a:latin typeface="HelveticaNeue"/>
              </a:rPr>
              <a:t> T-wave alternans in polarity or amplitude when observed, is diagnostic.</a:t>
            </a:r>
          </a:p>
          <a:p>
            <a:pPr lvl="0" eaLnBrk="1" hangingPunct="1"/>
            <a:r>
              <a:rPr lang="en-US" altLang="en-US" sz="2400">
                <a:solidFill>
                  <a:srgbClr val="000000"/>
                </a:solidFill>
                <a:latin typeface="HelveticaNeue"/>
              </a:rPr>
              <a:t>T-wave alternans is a marker of major electric instability and identifies patients at particularly high risk</a:t>
            </a:r>
          </a:p>
          <a:p>
            <a:pPr lvl="0" eaLnBrk="1" hangingPunct="1"/>
            <a:r>
              <a:rPr lang="en-US" altLang="en-US" sz="2400">
                <a:solidFill>
                  <a:srgbClr val="000000"/>
                </a:solidFill>
                <a:latin typeface="HelveticaNeue"/>
              </a:rPr>
              <a:t>Its presence in a patient already undergoing treatment should alert the physician to persistent high risk and warrants an immediate reassessment of therapy. </a:t>
            </a:r>
          </a:p>
          <a:p>
            <a:pPr lvl="0" eaLnBrk="1" hangingPunct="1"/>
            <a:r>
              <a:rPr lang="en-US" altLang="en-US" sz="2400">
                <a:solidFill>
                  <a:srgbClr val="000000"/>
                </a:solidFill>
                <a:latin typeface="HelveticaNeue"/>
              </a:rPr>
              <a:t>Sinus pauses, unrelated to sinus arrhythmia, are an additional warning signal especially in patients with S</a:t>
            </a:r>
            <a:r>
              <a:rPr lang="en-US" altLang="en-US" sz="2400" i="1">
                <a:solidFill>
                  <a:srgbClr val="000000"/>
                </a:solidFill>
                <a:latin typeface="HelveticaNeue"/>
              </a:rPr>
              <a:t>CN5A</a:t>
            </a:r>
            <a:r>
              <a:rPr lang="en-US" altLang="en-US" sz="2400">
                <a:solidFill>
                  <a:srgbClr val="000000"/>
                </a:solidFill>
                <a:latin typeface="HelveticaNeue"/>
              </a:rPr>
              <a:t> mutations.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0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ctr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44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1pPr>
          </a:lstStyle>
          <a:p>
            <a:pPr lvl="0" eaLnBrk="1" hangingPunct="1"/>
            <a:endParaRPr lang="en-IN" altLang="en-US"/>
          </a:p>
        </p:txBody>
      </p:sp>
      <p:pic>
        <p:nvPicPr>
          <p:cNvPr id="2097164" name="Content Placeholder 4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01675" y="1981200"/>
            <a:ext cx="7740650" cy="381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1" name="Title 1"/>
          <p:cNvSpPr>
            <a:spLocks noGrp="1"/>
          </p:cNvSpPr>
          <p:nvPr>
            <p:ph type="title"/>
          </p:nvPr>
        </p:nvSpPr>
        <p:spPr>
          <a:xfrm>
            <a:off x="609600" y="5397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ctr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44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1pPr>
          </a:lstStyle>
          <a:p>
            <a:pPr lvl="0" eaLnBrk="1" hangingPunct="1"/>
            <a:r>
              <a:rPr lang="en-US" altLang="en-US"/>
              <a:t>RISK FACTORS IN LQTS</a:t>
            </a:r>
          </a:p>
        </p:txBody>
      </p:sp>
      <p:sp>
        <p:nvSpPr>
          <p:cNvPr id="1048702" name="Content Placeholder 2"/>
          <p:cNvSpPr>
            <a:spLocks noGrp="1"/>
          </p:cNvSpPr>
          <p:nvPr>
            <p:ph idx="1"/>
          </p:nvPr>
        </p:nvSpPr>
        <p:spPr>
          <a:xfrm>
            <a:off x="457200" y="1165225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342900" indent="-342900" algn="l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32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1pPr>
            <a:lvl2pPr marL="742950" indent="-285750" algn="l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–"/>
              <a:defRPr sz="2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2pPr>
            <a:lvl3pPr marL="1143000" indent="-228600" algn="l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24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3pPr>
            <a:lvl4pPr marL="1600200" indent="-228600" algn="l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–"/>
              <a:defRPr sz="20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4pPr>
            <a:lvl5pPr marL="2057400" indent="-228600" algn="l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»"/>
              <a:defRPr sz="20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5pPr>
          </a:lstStyle>
          <a:p>
            <a:pPr lvl="0" eaLnBrk="1" hangingPunct="1"/>
            <a:r>
              <a:rPr lang="en-US" altLang="en-US" sz="2400" b="1" i="1">
                <a:solidFill>
                  <a:srgbClr val="000000"/>
                </a:solidFill>
                <a:latin typeface="HelveticaNeue"/>
              </a:rPr>
              <a:t>QT interval</a:t>
            </a:r>
            <a:r>
              <a:rPr lang="en-US" altLang="en-US" sz="2400" b="1">
                <a:solidFill>
                  <a:srgbClr val="000000"/>
                </a:solidFill>
                <a:latin typeface="HelveticaNeue"/>
              </a:rPr>
              <a:t> </a:t>
            </a:r>
            <a:r>
              <a:rPr lang="en-US" altLang="en-US" sz="2400">
                <a:solidFill>
                  <a:srgbClr val="000000"/>
                </a:solidFill>
                <a:latin typeface="HelveticaNeue"/>
              </a:rPr>
              <a:t>- Longer QT intervals represent enhanced electric instability within the myocardium and hence greater arrhythmic risk</a:t>
            </a:r>
          </a:p>
          <a:p>
            <a:pPr lvl="0" eaLnBrk="1" hangingPunct="1"/>
            <a:endParaRPr lang="en-US" altLang="en-US" sz="2400">
              <a:solidFill>
                <a:srgbClr val="000000"/>
              </a:solidFill>
              <a:latin typeface="HelveticaNeue"/>
            </a:endParaRPr>
          </a:p>
          <a:p>
            <a:pPr lvl="0" eaLnBrk="1" hangingPunct="1"/>
            <a:r>
              <a:rPr lang="en-US" altLang="en-US" sz="2400" b="1" i="1">
                <a:solidFill>
                  <a:srgbClr val="000000"/>
                </a:solidFill>
                <a:latin typeface="HelveticaNeue"/>
              </a:rPr>
              <a:t>Age</a:t>
            </a:r>
            <a:r>
              <a:rPr lang="en-US" altLang="en-US" sz="2400">
                <a:solidFill>
                  <a:srgbClr val="000000"/>
                </a:solidFill>
                <a:latin typeface="HelveticaNeue"/>
              </a:rPr>
              <a:t> - Symptomatic infants represent an extreme end of the disease spectrum, typically with severe QT prolongation, and a significantly higher cumulative event rate in later life. Younger age of presentation of first cardiac event the indicated bad prognosis.</a:t>
            </a:r>
          </a:p>
          <a:p>
            <a:pPr lvl="0" eaLnBrk="1" hangingPunct="1"/>
            <a:endParaRPr lang="en-US" altLang="en-US" sz="2400">
              <a:solidFill>
                <a:srgbClr val="000000"/>
              </a:solidFill>
              <a:latin typeface="HelveticaNeue"/>
            </a:endParaRPr>
          </a:p>
          <a:p>
            <a:pPr lvl="0" eaLnBrk="1" hangingPunct="1"/>
            <a:r>
              <a:rPr lang="en-US" altLang="en-US" sz="2400" b="1" i="1">
                <a:solidFill>
                  <a:srgbClr val="000000"/>
                </a:solidFill>
                <a:latin typeface="HelveticaNeue"/>
              </a:rPr>
              <a:t>Sex</a:t>
            </a:r>
            <a:r>
              <a:rPr lang="en-US" altLang="en-US" sz="2400">
                <a:solidFill>
                  <a:srgbClr val="000000"/>
                </a:solidFill>
                <a:latin typeface="HelveticaNeue"/>
              </a:rPr>
              <a:t> - Males are typically at higher risk during childhood and females from teenage life onward.</a:t>
            </a:r>
            <a:r>
              <a:rPr lang="en-US" altLang="en-US" sz="2400" b="1" baseline="30000">
                <a:solidFill>
                  <a:srgbClr val="C5161D"/>
                </a:solidFill>
                <a:latin typeface="HelveticaNeue"/>
                <a:hlinkClick r:id="rId2"/>
              </a:rPr>
              <a:t>9</a:t>
            </a:r>
            <a:r>
              <a:rPr lang="en-US" altLang="en-US" sz="2400">
                <a:solidFill>
                  <a:srgbClr val="000000"/>
                </a:solidFill>
                <a:latin typeface="HelveticaNeue"/>
              </a:rPr>
              <a:t> The QTc shortens by ≈20 ms in males but not females postpuberty</a:t>
            </a:r>
            <a:r>
              <a:rPr lang="en-US" altLang="en-US" sz="1400">
                <a:solidFill>
                  <a:srgbClr val="000000"/>
                </a:solidFill>
                <a:latin typeface="HelveticaNeue"/>
              </a:rPr>
              <a:t>, </a:t>
            </a:r>
            <a:r>
              <a:rPr lang="en-US" altLang="en-US" sz="2400">
                <a:solidFill>
                  <a:srgbClr val="000000"/>
                </a:solidFill>
                <a:latin typeface="HelveticaNeue"/>
              </a:rPr>
              <a:t>due to hormonal effects.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3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ctr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44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1pPr>
          </a:lstStyle>
          <a:p>
            <a:pPr lvl="0" eaLnBrk="1" hangingPunct="1"/>
            <a:endParaRPr lang="en-IN" altLang="en-US"/>
          </a:p>
        </p:txBody>
      </p:sp>
      <p:sp>
        <p:nvSpPr>
          <p:cNvPr id="1048704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342900" indent="-342900" algn="l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32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1pPr>
            <a:lvl2pPr marL="742950" indent="-285750" algn="l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–"/>
              <a:defRPr sz="2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2pPr>
            <a:lvl3pPr marL="1143000" indent="-228600" algn="l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24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3pPr>
            <a:lvl4pPr marL="1600200" indent="-228600" algn="l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–"/>
              <a:defRPr sz="20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4pPr>
            <a:lvl5pPr marL="2057400" indent="-228600" algn="l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»"/>
              <a:defRPr sz="20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5pPr>
          </a:lstStyle>
          <a:p>
            <a:pPr lvl="0" eaLnBrk="1" hangingPunct="1"/>
            <a:r>
              <a:rPr lang="en-US" altLang="en-US" sz="2000" b="1" i="1">
                <a:solidFill>
                  <a:srgbClr val="000000"/>
                </a:solidFill>
                <a:latin typeface="HelveticaNeue"/>
              </a:rPr>
              <a:t>LQT genotype</a:t>
            </a:r>
            <a:r>
              <a:rPr lang="en-US" altLang="en-US" sz="2000" b="1">
                <a:solidFill>
                  <a:srgbClr val="000000"/>
                </a:solidFill>
                <a:latin typeface="HelveticaNeue"/>
              </a:rPr>
              <a:t> </a:t>
            </a:r>
            <a:r>
              <a:rPr lang="en-US" altLang="en-US" sz="2000">
                <a:solidFill>
                  <a:srgbClr val="000000"/>
                </a:solidFill>
                <a:latin typeface="HelveticaNeue"/>
              </a:rPr>
              <a:t>- LQT1 is associated with a shorter QT interval (466±44 ms), lower cumulative cardiac event rate (30%), and lower incidence of cardiac arrest or sudden death (0.3%/yr) by 40 years of age compared with either LQT2 (490±49 ms; 46% and 0.6%/yr) or LQT3 (496±49 ms; 42% and 0.56%/yr).</a:t>
            </a:r>
            <a:r>
              <a:rPr lang="en-US" altLang="en-US" sz="2000" b="1" baseline="30000">
                <a:solidFill>
                  <a:srgbClr val="C5161D"/>
                </a:solidFill>
                <a:latin typeface="HelveticaNeue"/>
                <a:hlinkClick r:id="rId2"/>
              </a:rPr>
              <a:t>3</a:t>
            </a:r>
            <a:r>
              <a:rPr lang="en-US" altLang="en-US" sz="2000">
                <a:solidFill>
                  <a:srgbClr val="000000"/>
                </a:solidFill>
                <a:latin typeface="HelveticaNeue"/>
              </a:rPr>
              <a:t> </a:t>
            </a:r>
          </a:p>
          <a:p>
            <a:pPr lvl="0" eaLnBrk="1" hangingPunct="1"/>
            <a:endParaRPr lang="en-US" altLang="en-US" sz="2000">
              <a:solidFill>
                <a:srgbClr val="000000"/>
              </a:solidFill>
              <a:latin typeface="HelveticaNeue"/>
            </a:endParaRPr>
          </a:p>
          <a:p>
            <a:pPr lvl="0" eaLnBrk="1" hangingPunct="1"/>
            <a:r>
              <a:rPr lang="en-US" altLang="en-US" sz="2000">
                <a:solidFill>
                  <a:srgbClr val="000000"/>
                </a:solidFill>
                <a:latin typeface="HelveticaNeue"/>
              </a:rPr>
              <a:t>A more complex genotype typically confers greater QT prolongation and higher risk of cardiac events, as seen in the autosomal recessive Jervell-Lange Nielsen syndrome</a:t>
            </a:r>
          </a:p>
          <a:p>
            <a:pPr lvl="0" eaLnBrk="1" hangingPunct="1"/>
            <a:endParaRPr lang="en-US" altLang="en-US" sz="2000" b="1" baseline="30000">
              <a:solidFill>
                <a:srgbClr val="C5161D"/>
              </a:solidFill>
              <a:latin typeface="HelveticaNeue"/>
            </a:endParaRPr>
          </a:p>
          <a:p>
            <a:pPr lvl="0" eaLnBrk="1" hangingPunct="1"/>
            <a:r>
              <a:rPr lang="en-US" altLang="en-US" sz="2000" b="1" i="1">
                <a:solidFill>
                  <a:srgbClr val="000000"/>
                </a:solidFill>
                <a:latin typeface="HelveticaNeue"/>
              </a:rPr>
              <a:t>Time-dependent syncope</a:t>
            </a:r>
            <a:r>
              <a:rPr lang="en-US" altLang="en-US" sz="2000" b="1">
                <a:solidFill>
                  <a:srgbClr val="000000"/>
                </a:solidFill>
                <a:latin typeface="HelveticaNeue"/>
              </a:rPr>
              <a:t> </a:t>
            </a:r>
            <a:r>
              <a:rPr lang="en-US" altLang="en-US" sz="2000">
                <a:solidFill>
                  <a:srgbClr val="000000"/>
                </a:solidFill>
                <a:latin typeface="HelveticaNeue"/>
              </a:rPr>
              <a:t>- recurrent syncope, particularly in the recent past, is associated with a significantly increased risk of subsequent cardiac arrest independent from other risk factors.</a:t>
            </a:r>
          </a:p>
          <a:p>
            <a:pPr lvl="0" eaLnBrk="1" hangingPunct="1"/>
            <a:endParaRPr lang="en-IN" alt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5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63976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ctr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44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1pPr>
          </a:lstStyle>
          <a:p>
            <a:pPr lvl="0" eaLnBrk="1" hangingPunct="1"/>
            <a:r>
              <a:rPr lang="en-US" altLang="en-US" sz="3400"/>
              <a:t>LQTS : Diagnostic Criteria</a:t>
            </a:r>
          </a:p>
        </p:txBody>
      </p:sp>
      <p:pic>
        <p:nvPicPr>
          <p:cNvPr id="2097165" name="Picture 2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09600" y="1295400"/>
            <a:ext cx="4298950" cy="51816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8706" name="Rectangle 4"/>
          <p:cNvSpPr/>
          <p:nvPr/>
        </p:nvSpPr>
        <p:spPr>
          <a:xfrm>
            <a:off x="5181600" y="2514600"/>
            <a:ext cx="3733800" cy="329184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>
            <a:spAutoFit/>
          </a:bodyPr>
          <a:lstStyle>
            <a:lvl1pPr marL="342900" indent="-342900" algn="l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32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1pPr>
            <a:lvl2pPr marL="742950" indent="-285750" algn="l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–"/>
              <a:defRPr sz="2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2pPr>
            <a:lvl3pPr marL="1143000" indent="-228600" algn="l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24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3pPr>
            <a:lvl4pPr marL="1600200" indent="-228600" algn="l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–"/>
              <a:defRPr sz="20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4pPr>
            <a:lvl5pPr marL="2057400" indent="-228600" algn="l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»"/>
              <a:defRPr sz="20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en-US" sz="1800" b="1"/>
              <a:t>Score</a:t>
            </a:r>
          </a:p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 marL="0" lvl="0" indent="0" eaLnBrk="1" hangingPunct="1"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en-US" altLang="en-US" sz="1800"/>
              <a:t>≤1 point: low probability </a:t>
            </a:r>
          </a:p>
          <a:p>
            <a:pPr marL="0" lvl="0" indent="0" eaLnBrk="1" hangingPunct="1"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en-US" altLang="en-US" sz="1800"/>
              <a:t>1.5–3 points: intermediate probability </a:t>
            </a:r>
          </a:p>
          <a:p>
            <a:pPr marL="0" lvl="0" indent="0" eaLnBrk="1" hangingPunct="1"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en-US" altLang="en-US" sz="1800"/>
              <a:t>≥3.5 points: high probability. 	</a:t>
            </a:r>
          </a:p>
        </p:txBody>
      </p:sp>
      <p:sp>
        <p:nvSpPr>
          <p:cNvPr id="1048707" name="Rectangle 5"/>
          <p:cNvSpPr/>
          <p:nvPr/>
        </p:nvSpPr>
        <p:spPr>
          <a:xfrm>
            <a:off x="5715000" y="6019800"/>
            <a:ext cx="2947511" cy="535941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>
            <a:spAutoFit/>
          </a:bodyPr>
          <a:lstStyle>
            <a:lvl1pPr marL="342900" indent="-342900" algn="l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32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1pPr>
            <a:lvl2pPr marL="742950" indent="-285750" algn="l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–"/>
              <a:defRPr sz="2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2pPr>
            <a:lvl3pPr marL="1143000" indent="-228600" algn="l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24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3pPr>
            <a:lvl4pPr marL="1600200" indent="-228600" algn="l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–"/>
              <a:defRPr sz="20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4pPr>
            <a:lvl5pPr marL="2057400" indent="-228600" algn="l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»"/>
              <a:defRPr sz="20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en-US" sz="1600" b="1"/>
              <a:t>          Schwartz et al </a:t>
            </a:r>
          </a:p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en-US" sz="1400"/>
              <a:t>Circ Arrhythm Electrophysiol. 2012</a:t>
            </a:r>
            <a:r>
              <a:rPr lang="en-US" altLang="en-US" sz="1400" i="1"/>
              <a:t>;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ctr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44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1pPr>
          </a:lstStyle>
          <a:p>
            <a:pPr lvl="0" eaLnBrk="1" hangingPunct="1"/>
            <a:endParaRPr lang="en-US" altLang="en-US"/>
          </a:p>
        </p:txBody>
      </p:sp>
      <p:sp>
        <p:nvSpPr>
          <p:cNvPr id="104858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342900" indent="-342900" algn="l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32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1pPr>
            <a:lvl2pPr marL="742950" indent="-285750" algn="l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–"/>
              <a:defRPr sz="2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2pPr>
            <a:lvl3pPr marL="1143000" indent="-228600" algn="l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24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3pPr>
            <a:lvl4pPr marL="1600200" indent="-228600" algn="l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–"/>
              <a:defRPr sz="20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4pPr>
            <a:lvl5pPr marL="2057400" indent="-228600" algn="l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»"/>
              <a:defRPr sz="20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5pPr>
          </a:lstStyle>
          <a:p>
            <a:pPr lvl="1" eaLnBrk="1" hangingPunct="1">
              <a:buNone/>
            </a:pPr>
            <a:r>
              <a:rPr lang="en-US" altLang="en-US" sz="2400"/>
              <a:t>Major  cardiac channelopathies include </a:t>
            </a:r>
          </a:p>
          <a:p>
            <a:pPr lvl="1" eaLnBrk="1" hangingPunct="1"/>
            <a:endParaRPr lang="en-US" altLang="en-US" sz="2400"/>
          </a:p>
          <a:p>
            <a:pPr lvl="1" eaLnBrk="1" hangingPunct="1">
              <a:lnSpc>
                <a:spcPct val="150000"/>
              </a:lnSpc>
              <a:buNone/>
            </a:pPr>
            <a:r>
              <a:rPr lang="en-US" altLang="en-US" sz="2400"/>
              <a:t>             Long QT Syndrome</a:t>
            </a:r>
          </a:p>
          <a:p>
            <a:pPr lvl="1" eaLnBrk="1" hangingPunct="1">
              <a:lnSpc>
                <a:spcPct val="150000"/>
              </a:lnSpc>
              <a:buNone/>
            </a:pPr>
            <a:r>
              <a:rPr lang="en-US" altLang="en-US" sz="2400"/>
              <a:t>             Brugada syndrome</a:t>
            </a:r>
          </a:p>
          <a:p>
            <a:pPr lvl="1" eaLnBrk="1" hangingPunct="1">
              <a:lnSpc>
                <a:spcPct val="150000"/>
              </a:lnSpc>
              <a:buNone/>
            </a:pPr>
            <a:r>
              <a:rPr lang="en-US" altLang="en-US" sz="2400"/>
              <a:t>             CPVT</a:t>
            </a:r>
          </a:p>
          <a:p>
            <a:pPr lvl="1" eaLnBrk="1" hangingPunct="1">
              <a:lnSpc>
                <a:spcPct val="150000"/>
              </a:lnSpc>
              <a:buNone/>
            </a:pPr>
            <a:r>
              <a:rPr lang="en-US" altLang="en-US" sz="2400"/>
              <a:t>             Short QT syndrome</a:t>
            </a:r>
          </a:p>
          <a:p>
            <a:pPr lvl="1" eaLnBrk="1" hangingPunct="1">
              <a:lnSpc>
                <a:spcPct val="150000"/>
              </a:lnSpc>
              <a:buNone/>
            </a:pPr>
            <a:r>
              <a:rPr lang="en-US" altLang="en-US" sz="2400"/>
              <a:t>             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8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342900" indent="-342900" algn="l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32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1pPr>
            <a:lvl2pPr marL="742950" indent="-285750" algn="l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–"/>
              <a:defRPr sz="2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2pPr>
            <a:lvl3pPr marL="1143000" indent="-228600" algn="l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24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3pPr>
            <a:lvl4pPr marL="1600200" indent="-228600" algn="l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–"/>
              <a:defRPr sz="20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4pPr>
            <a:lvl5pPr marL="2057400" indent="-228600" algn="l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»"/>
              <a:defRPr sz="20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5pPr>
          </a:lstStyle>
          <a:p>
            <a:pPr lvl="0" eaLnBrk="1" hangingPunct="1">
              <a:buNone/>
            </a:pPr>
            <a:r>
              <a:rPr lang="en-US" altLang="en-US" sz="2200" b="1"/>
              <a:t>      Keating Criteria</a:t>
            </a:r>
          </a:p>
          <a:p>
            <a:pPr lvl="0" eaLnBrk="1" hangingPunct="1">
              <a:buNone/>
            </a:pPr>
            <a:r>
              <a:rPr lang="en-US" altLang="en-US" sz="2200"/>
              <a:t>    Asymptomatic with QTc &gt; 470 ms or </a:t>
            </a:r>
          </a:p>
          <a:p>
            <a:pPr lvl="0" eaLnBrk="1" hangingPunct="1">
              <a:buNone/>
            </a:pPr>
            <a:r>
              <a:rPr lang="en-US" altLang="en-US" sz="2200"/>
              <a:t>    Typical symptoms with QTc ≥ 450 ms</a:t>
            </a:r>
          </a:p>
        </p:txBody>
      </p:sp>
      <p:pic>
        <p:nvPicPr>
          <p:cNvPr id="2097166" name="Picture 3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810000" y="2438400"/>
            <a:ext cx="4572000" cy="36576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8709" name="Rectangle 5"/>
          <p:cNvSpPr/>
          <p:nvPr/>
        </p:nvSpPr>
        <p:spPr>
          <a:xfrm>
            <a:off x="609600" y="3048000"/>
            <a:ext cx="3200400" cy="115824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>
            <a:spAutoFit/>
          </a:bodyPr>
          <a:lstStyle>
            <a:lvl1pPr marL="342900" indent="-342900" algn="l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32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1pPr>
            <a:lvl2pPr marL="742950" indent="-285750" algn="l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–"/>
              <a:defRPr sz="2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2pPr>
            <a:lvl3pPr marL="1143000" indent="-228600" algn="l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24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3pPr>
            <a:lvl4pPr marL="1600200" indent="-228600" algn="l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–"/>
              <a:defRPr sz="20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4pPr>
            <a:lvl5pPr marL="2057400" indent="-228600" algn="l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»"/>
              <a:defRPr sz="20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Sensitivity and specificity of </a:t>
            </a:r>
          </a:p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QTc duration alone ,</a:t>
            </a:r>
          </a:p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Schwartz score and </a:t>
            </a:r>
          </a:p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Keating criteria</a:t>
            </a:r>
          </a:p>
        </p:txBody>
      </p:sp>
      <p:sp>
        <p:nvSpPr>
          <p:cNvPr id="1048710" name="Rectangle 6"/>
          <p:cNvSpPr/>
          <p:nvPr/>
        </p:nvSpPr>
        <p:spPr>
          <a:xfrm>
            <a:off x="457200" y="5486400"/>
            <a:ext cx="3182659" cy="497840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>
            <a:spAutoFit/>
          </a:bodyPr>
          <a:lstStyle>
            <a:lvl1pPr marL="342900" indent="-342900" algn="l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32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1pPr>
            <a:lvl2pPr marL="742950" indent="-285750" algn="l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–"/>
              <a:defRPr sz="2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2pPr>
            <a:lvl3pPr marL="1143000" indent="-228600" algn="l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24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3pPr>
            <a:lvl4pPr marL="1600200" indent="-228600" algn="l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–"/>
              <a:defRPr sz="20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4pPr>
            <a:lvl5pPr marL="2057400" indent="-228600" algn="l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»"/>
              <a:defRPr sz="20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en-US" sz="1400" b="1"/>
              <a:t>Nynke Hofman, Arthur A.M. Wilde et al</a:t>
            </a:r>
          </a:p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en-US" sz="1400" b="1"/>
              <a:t>                                   EHJ 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1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ctr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44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1pPr>
          </a:lstStyle>
          <a:p>
            <a:pPr lvl="0" eaLnBrk="1" hangingPunct="1"/>
            <a:r>
              <a:rPr lang="en-US" altLang="en-US" sz="3400"/>
              <a:t>Risk stratification</a:t>
            </a:r>
          </a:p>
        </p:txBody>
      </p:sp>
      <p:pic>
        <p:nvPicPr>
          <p:cNvPr id="2097167" name="Picture 2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43000" y="1143000"/>
            <a:ext cx="6553200" cy="4694237"/>
          </a:xfrm>
          <a:prstGeom prst="rect">
            <a:avLst/>
          </a:prstGeom>
          <a:noFill/>
          <a:ln>
            <a:noFill/>
          </a:ln>
        </p:spPr>
      </p:pic>
      <p:sp>
        <p:nvSpPr>
          <p:cNvPr id="1048712" name="Rectangle 4"/>
          <p:cNvSpPr/>
          <p:nvPr/>
        </p:nvSpPr>
        <p:spPr>
          <a:xfrm>
            <a:off x="990600" y="5943600"/>
            <a:ext cx="7391400" cy="64611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>
            <a:spAutoFit/>
          </a:bodyPr>
          <a:lstStyle>
            <a:lvl1pPr marL="342900" indent="-342900" algn="l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32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1pPr>
            <a:lvl2pPr marL="742950" indent="-285750" algn="l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–"/>
              <a:defRPr sz="2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2pPr>
            <a:lvl3pPr marL="1143000" indent="-228600" algn="l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24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3pPr>
            <a:lvl4pPr marL="1600200" indent="-228600" algn="l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–"/>
              <a:defRPr sz="20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4pPr>
            <a:lvl5pPr marL="2057400" indent="-228600" algn="l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»"/>
              <a:defRPr sz="20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Risk of a 1</a:t>
            </a:r>
            <a:r>
              <a:rPr lang="en-US" altLang="en-US" sz="1800" baseline="30000"/>
              <a:t>st</a:t>
            </a:r>
            <a:r>
              <a:rPr lang="en-US" altLang="en-US" sz="1800"/>
              <a:t> cardiac event in pts younger than 40 years of age in the absence of any LQTS active treatment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3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ctr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44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1pPr>
          </a:lstStyle>
          <a:p>
            <a:pPr lvl="0" eaLnBrk="1" hangingPunct="1"/>
            <a:r>
              <a:rPr lang="en-US" altLang="en-US" sz="3400"/>
              <a:t>Treatment</a:t>
            </a:r>
          </a:p>
        </p:txBody>
      </p:sp>
      <p:sp>
        <p:nvSpPr>
          <p:cNvPr id="1048714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342900" indent="-342900" algn="l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32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1pPr>
            <a:lvl2pPr marL="742950" indent="-285750" algn="l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–"/>
              <a:defRPr sz="2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2pPr>
            <a:lvl3pPr marL="1143000" indent="-228600" algn="l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24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3pPr>
            <a:lvl4pPr marL="1600200" indent="-228600" algn="l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–"/>
              <a:defRPr sz="20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4pPr>
            <a:lvl5pPr marL="2057400" indent="-228600" algn="l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»"/>
              <a:defRPr sz="20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5pPr>
          </a:lstStyle>
          <a:p>
            <a:pPr lvl="0" eaLnBrk="1" hangingPunct="1">
              <a:lnSpc>
                <a:spcPct val="140000"/>
              </a:lnSpc>
            </a:pPr>
            <a:r>
              <a:rPr lang="en-US" altLang="en-US" sz="2200"/>
              <a:t>All LQTS pts with  h/o syncope and asymptomatic individuals with definite QT prolongation should be treated with</a:t>
            </a:r>
            <a:r>
              <a:rPr lang="el-GR" altLang="en-US" sz="2200"/>
              <a:t>β</a:t>
            </a:r>
            <a:r>
              <a:rPr lang="en-US" altLang="en-US" sz="2200"/>
              <a:t>-blockers</a:t>
            </a:r>
          </a:p>
          <a:p>
            <a:pPr lvl="0" eaLnBrk="1" hangingPunct="1">
              <a:lnSpc>
                <a:spcPct val="140000"/>
              </a:lnSpc>
            </a:pPr>
            <a:r>
              <a:rPr lang="en-US" altLang="en-US" sz="2200"/>
              <a:t>Drugs used are  Propranolol ( 2-4 mg/kg/d), </a:t>
            </a:r>
          </a:p>
          <a:p>
            <a:pPr lvl="0" eaLnBrk="1" hangingPunct="1">
              <a:lnSpc>
                <a:spcPct val="140000"/>
              </a:lnSpc>
              <a:buNone/>
            </a:pPr>
            <a:r>
              <a:rPr lang="en-US" altLang="en-US" sz="2200"/>
              <a:t>                                  Nadolol    (1-2.5 mg/kg/d) </a:t>
            </a:r>
          </a:p>
          <a:p>
            <a:pPr lvl="0" eaLnBrk="1" hangingPunct="1">
              <a:lnSpc>
                <a:spcPct val="140000"/>
              </a:lnSpc>
              <a:buNone/>
            </a:pPr>
            <a:r>
              <a:rPr lang="en-US" altLang="en-US" sz="2200"/>
              <a:t>                                  Metoprolol   (2-4 mg/kg/d)</a:t>
            </a:r>
          </a:p>
          <a:p>
            <a:pPr lvl="0" eaLnBrk="1" hangingPunct="1">
              <a:lnSpc>
                <a:spcPct val="140000"/>
              </a:lnSpc>
            </a:pPr>
            <a:r>
              <a:rPr lang="en-US" altLang="en-US" sz="2200"/>
              <a:t>Dose titration done with a target of 25% to 35% reduction of maximal heart rate attained on therapy.</a:t>
            </a:r>
            <a:r>
              <a:rPr lang="en-US" altLang="en-US" sz="2400" b="1"/>
              <a:t> </a:t>
            </a:r>
          </a:p>
          <a:p>
            <a:pPr lvl="0" eaLnBrk="1" hangingPunct="1">
              <a:lnSpc>
                <a:spcPct val="140000"/>
              </a:lnSpc>
            </a:pPr>
            <a:r>
              <a:rPr lang="en-US" altLang="en-US" sz="2200"/>
              <a:t>Left Cardiac Sympathetic Denervation  may be considered in symptomatic patients even after betablocker therapy</a:t>
            </a:r>
            <a:r>
              <a:rPr lang="en-US" altLang="en-US" sz="2400" b="1"/>
              <a:t>.</a:t>
            </a:r>
          </a:p>
          <a:p>
            <a:pPr lvl="0" eaLnBrk="1" hangingPunct="1">
              <a:lnSpc>
                <a:spcPct val="140000"/>
              </a:lnSpc>
            </a:pPr>
            <a:endParaRPr lang="en-US" altLang="en-US" sz="2200"/>
          </a:p>
          <a:p>
            <a:pPr lvl="0" eaLnBrk="1" hangingPunct="1">
              <a:lnSpc>
                <a:spcPct val="90000"/>
              </a:lnSpc>
              <a:buNone/>
            </a:pPr>
            <a:endParaRPr lang="en-US" altLang="en-US" sz="220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5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ctr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44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1pPr>
          </a:lstStyle>
          <a:p>
            <a:pPr lvl="0" eaLnBrk="1" hangingPunct="1"/>
            <a:r>
              <a:rPr lang="en-US" altLang="en-US"/>
              <a:t>LEFT CARDIAC SYMPATHETIC DENERVATION</a:t>
            </a:r>
          </a:p>
        </p:txBody>
      </p:sp>
      <p:sp>
        <p:nvSpPr>
          <p:cNvPr id="104871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342900" indent="-342900" algn="l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32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1pPr>
            <a:lvl2pPr marL="742950" indent="-285750" algn="l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–"/>
              <a:defRPr sz="2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2pPr>
            <a:lvl3pPr marL="1143000" indent="-228600" algn="l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24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3pPr>
            <a:lvl4pPr marL="1600200" indent="-228600" algn="l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–"/>
              <a:defRPr sz="20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4pPr>
            <a:lvl5pPr marL="2057400" indent="-228600" algn="l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»"/>
              <a:defRPr sz="20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5pPr>
          </a:lstStyle>
          <a:p>
            <a:pPr lvl="0" eaLnBrk="1" hangingPunct="1"/>
            <a:r>
              <a:rPr lang="en-US" altLang="en-US" sz="2400">
                <a:solidFill>
                  <a:srgbClr val="000000"/>
                </a:solidFill>
                <a:latin typeface="HelveticaNeue"/>
              </a:rPr>
              <a:t>Interruption of the upper thoracic sympathetic chain by left cardiac sympathetic denervation (LCSD) to reduce adrenergic stimulation of the heart has been used in LQTS, </a:t>
            </a:r>
          </a:p>
          <a:p>
            <a:pPr lvl="0" eaLnBrk="1" hangingPunct="1"/>
            <a:r>
              <a:rPr lang="en-US" altLang="en-US" sz="2400">
                <a:solidFill>
                  <a:srgbClr val="000000"/>
                </a:solidFill>
                <a:latin typeface="HelveticaNeue"/>
              </a:rPr>
              <a:t>1. As a mechanism to reduce arrhythmia burden in highly symptomatic individuals receiving repeated ICD therapies as an alternative strategy when β-blockers are contraindicated</a:t>
            </a:r>
          </a:p>
          <a:p>
            <a:pPr lvl="0" eaLnBrk="1" hangingPunct="1"/>
            <a:r>
              <a:rPr lang="en-US" altLang="en-US" sz="2400">
                <a:solidFill>
                  <a:srgbClr val="000000"/>
                </a:solidFill>
                <a:latin typeface="HelveticaNeue"/>
              </a:rPr>
              <a:t>2. For high risk infants with severe QT prolongation. </a:t>
            </a:r>
          </a:p>
          <a:p>
            <a:pPr lvl="0" eaLnBrk="1" hangingPunct="1"/>
            <a:r>
              <a:rPr lang="en-US" altLang="en-US" sz="2400">
                <a:solidFill>
                  <a:srgbClr val="000000"/>
                </a:solidFill>
                <a:latin typeface="HelveticaNeue"/>
              </a:rPr>
              <a:t>3. LCSD may be an intermediate step between medical therapy and defibrillator implantation in select patients.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7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ctr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44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1pPr>
          </a:lstStyle>
          <a:p>
            <a:pPr lvl="0" eaLnBrk="1" hangingPunct="1"/>
            <a:endParaRPr lang="en-US" altLang="en-US" sz="3400"/>
          </a:p>
        </p:txBody>
      </p:sp>
      <p:sp>
        <p:nvSpPr>
          <p:cNvPr id="1048718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342900" indent="-342900" algn="l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32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1pPr>
            <a:lvl2pPr marL="742950" indent="-285750" algn="l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–"/>
              <a:defRPr sz="2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2pPr>
            <a:lvl3pPr marL="1143000" indent="-228600" algn="l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24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3pPr>
            <a:lvl4pPr marL="1600200" indent="-228600" algn="l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–"/>
              <a:defRPr sz="20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4pPr>
            <a:lvl5pPr marL="2057400" indent="-228600" algn="l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»"/>
              <a:defRPr sz="20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5pPr>
          </a:lstStyle>
          <a:p>
            <a:pPr lvl="0" eaLnBrk="1" hangingPunct="1">
              <a:lnSpc>
                <a:spcPct val="150000"/>
              </a:lnSpc>
            </a:pPr>
            <a:r>
              <a:rPr lang="en-US" altLang="en-US" sz="2200"/>
              <a:t>ICD implantation along with  </a:t>
            </a:r>
            <a:r>
              <a:rPr lang="el-GR" altLang="en-US" sz="2200"/>
              <a:t>β </a:t>
            </a:r>
            <a:r>
              <a:rPr lang="en-US" altLang="en-US" sz="2200"/>
              <a:t>-blockers is recommended for LQTS patients with previous cardiac arrest or who are experiencing syncope and/or VT while receiving beta blockers.</a:t>
            </a:r>
          </a:p>
          <a:p>
            <a:pPr lvl="0" eaLnBrk="1" hangingPunct="1">
              <a:lnSpc>
                <a:spcPct val="150000"/>
              </a:lnSpc>
            </a:pPr>
            <a:r>
              <a:rPr lang="en-US" altLang="en-US" sz="2200"/>
              <a:t>Permanent pacing is indicated for sustained pause-dependent VT, with or without QT prolongation. </a:t>
            </a:r>
          </a:p>
          <a:p>
            <a:pPr lvl="0" eaLnBrk="1" hangingPunct="1">
              <a:lnSpc>
                <a:spcPct val="150000"/>
              </a:lnSpc>
            </a:pPr>
            <a:r>
              <a:rPr lang="en-US" altLang="en-US" sz="2200"/>
              <a:t>Avoid competitive sports, QT-prolonging drugs  and lowered K+ levels .</a:t>
            </a:r>
          </a:p>
          <a:p>
            <a:pPr lvl="0" eaLnBrk="1" hangingPunct="1"/>
            <a:endParaRPr lang="en-US" altLang="en-US"/>
          </a:p>
          <a:p>
            <a:pPr lvl="0" eaLnBrk="1" hangingPunct="1"/>
            <a:endParaRPr lang="en-US" alt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9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ctr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44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1pPr>
          </a:lstStyle>
          <a:p>
            <a:pPr lvl="0" eaLnBrk="1" hangingPunct="1"/>
            <a:endParaRPr lang="en-IN" altLang="en-US"/>
          </a:p>
        </p:txBody>
      </p:sp>
      <p:sp>
        <p:nvSpPr>
          <p:cNvPr id="1048720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342900" indent="-342900" algn="l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32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1pPr>
            <a:lvl2pPr marL="742950" indent="-285750" algn="l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–"/>
              <a:defRPr sz="2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2pPr>
            <a:lvl3pPr marL="1143000" indent="-228600" algn="l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24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3pPr>
            <a:lvl4pPr marL="1600200" indent="-228600" algn="l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–"/>
              <a:defRPr sz="20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4pPr>
            <a:lvl5pPr marL="2057400" indent="-228600" algn="l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»"/>
              <a:defRPr sz="20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5pPr>
          </a:lstStyle>
          <a:p>
            <a:pPr lvl="0" eaLnBrk="1" hangingPunct="1"/>
            <a:r>
              <a:rPr lang="en-US" altLang="en-US">
                <a:solidFill>
                  <a:srgbClr val="000000"/>
                </a:solidFill>
                <a:latin typeface="HelveticaNeue"/>
              </a:rPr>
              <a:t>JLN </a:t>
            </a:r>
            <a:r>
              <a:rPr lang="en-US" altLang="en-GB">
                <a:solidFill>
                  <a:srgbClr val="000000"/>
                </a:solidFill>
                <a:latin typeface="HelveticaNeue"/>
              </a:rPr>
              <a:t>and TS </a:t>
            </a:r>
            <a:r>
              <a:rPr lang="en-US" altLang="en-US">
                <a:solidFill>
                  <a:srgbClr val="000000"/>
                </a:solidFill>
                <a:latin typeface="HelveticaNeue"/>
              </a:rPr>
              <a:t>patients who appear incompletely protected by antiadrenergic therapies, the possibility of triple therapy, namely β-blockers plus LCSD plus ICD should be considered</a:t>
            </a:r>
            <a:endParaRPr lang="zh-CN" alt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1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ctr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44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1pPr>
          </a:lstStyle>
          <a:p>
            <a:pPr lvl="0" eaLnBrk="1" hangingPunct="1"/>
            <a:r>
              <a:rPr lang="en-US" altLang="en-US" sz="3400"/>
              <a:t>β-blocker therapy in LQTS</a:t>
            </a:r>
          </a:p>
        </p:txBody>
      </p:sp>
      <p:sp>
        <p:nvSpPr>
          <p:cNvPr id="1048722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342900" indent="-342900" algn="l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32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1pPr>
            <a:lvl2pPr marL="742950" indent="-285750" algn="l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–"/>
              <a:defRPr sz="2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2pPr>
            <a:lvl3pPr marL="1143000" indent="-228600" algn="l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24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3pPr>
            <a:lvl4pPr marL="1600200" indent="-228600" algn="l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–"/>
              <a:defRPr sz="20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4pPr>
            <a:lvl5pPr marL="2057400" indent="-228600" algn="l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»"/>
              <a:defRPr sz="20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5pPr>
          </a:lstStyle>
          <a:p>
            <a:pPr lvl="0" eaLnBrk="1" hangingPunct="1"/>
            <a:r>
              <a:rPr lang="en-US" altLang="en-US" sz="2200"/>
              <a:t>β-blocker therapy  results in 42% to 78% reduction of aborted cardiac arrest or sudden cardiac death. </a:t>
            </a:r>
          </a:p>
          <a:p>
            <a:pPr lvl="0" eaLnBrk="1" hangingPunct="1"/>
            <a:r>
              <a:rPr lang="en-US" altLang="en-US" sz="2200"/>
              <a:t>Pts on β-blockers still have risk of sudden death. </a:t>
            </a:r>
          </a:p>
          <a:p>
            <a:pPr lvl="0" eaLnBrk="1" hangingPunct="1"/>
            <a:r>
              <a:rPr lang="en-US" altLang="en-US" sz="2200"/>
              <a:t>In a study , no. of cardiac events before initiation of β-blocker therapy was 0.97 events /pt/yr which decreased to 0.31 after  initiation of therapy</a:t>
            </a:r>
            <a:r>
              <a:rPr lang="en-US" altLang="en-US" sz="2400"/>
              <a:t> .</a:t>
            </a:r>
          </a:p>
          <a:p>
            <a:pPr lvl="0" eaLnBrk="1" hangingPunct="1"/>
            <a:r>
              <a:rPr lang="en-US" altLang="en-US" sz="2200"/>
              <a:t>β-blocker  is most efficacious in LQT1 and less effective in LQT3. </a:t>
            </a:r>
          </a:p>
          <a:p>
            <a:pPr lvl="0" eaLnBrk="1" hangingPunct="1"/>
            <a:r>
              <a:rPr lang="en-US" altLang="en-US" sz="2200"/>
              <a:t>In LQT3, combination of mexiletine at a dose of 8mg/kg/day with a noncardioselective β-blocker (propranolol )  is used .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3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ctr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44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1pPr>
          </a:lstStyle>
          <a:p>
            <a:pPr lvl="0" eaLnBrk="1" hangingPunct="1"/>
            <a:endParaRPr lang="en-IN" altLang="en-US"/>
          </a:p>
        </p:txBody>
      </p:sp>
      <p:sp>
        <p:nvSpPr>
          <p:cNvPr id="1048724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342900" indent="-342900" algn="l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32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1pPr>
            <a:lvl2pPr marL="742950" indent="-285750" algn="l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–"/>
              <a:defRPr sz="2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2pPr>
            <a:lvl3pPr marL="1143000" indent="-228600" algn="l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24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3pPr>
            <a:lvl4pPr marL="1600200" indent="-228600" algn="l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–"/>
              <a:defRPr sz="20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4pPr>
            <a:lvl5pPr marL="2057400" indent="-228600" algn="l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»"/>
              <a:defRPr sz="20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5pPr>
          </a:lstStyle>
          <a:p>
            <a:pPr lvl="0" eaLnBrk="1" hangingPunct="1"/>
            <a:r>
              <a:rPr lang="en-US" altLang="en-US">
                <a:solidFill>
                  <a:srgbClr val="000000"/>
                </a:solidFill>
                <a:latin typeface="HelveticaNeue"/>
              </a:rPr>
              <a:t> </a:t>
            </a:r>
            <a:r>
              <a:rPr lang="en-US" altLang="en-US" sz="2400">
                <a:solidFill>
                  <a:srgbClr val="000000"/>
                </a:solidFill>
                <a:latin typeface="HelveticaNeue"/>
              </a:rPr>
              <a:t>The 2 most effective are propranolol and nadolol. Propranolol is still the most widely used drug, at 2 to 3 mg/kg per day; sometimes, the dosage is increased to 4 mg/kg</a:t>
            </a:r>
          </a:p>
          <a:p>
            <a:pPr lvl="0" eaLnBrk="1" hangingPunct="1"/>
            <a:r>
              <a:rPr lang="en-US" altLang="en-US" sz="2400">
                <a:solidFill>
                  <a:srgbClr val="000000"/>
                </a:solidFill>
                <a:latin typeface="HelveticaNeue"/>
              </a:rPr>
              <a:t>Nadolol is also used, usually at 1 to 1.5 mg/kg per day. </a:t>
            </a:r>
          </a:p>
          <a:p>
            <a:pPr lvl="0" eaLnBrk="1" hangingPunct="1"/>
            <a:r>
              <a:rPr lang="en-US" altLang="en-US" sz="2400">
                <a:solidFill>
                  <a:srgbClr val="000000"/>
                </a:solidFill>
                <a:latin typeface="HelveticaNeue"/>
              </a:rPr>
              <a:t>Metoprolol is less effective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5" name="Title 1"/>
          <p:cNvSpPr>
            <a:spLocks noGrp="1"/>
          </p:cNvSpPr>
          <p:nvPr>
            <p:ph type="title"/>
          </p:nvPr>
        </p:nvSpPr>
        <p:spPr>
          <a:xfrm>
            <a:off x="446087" y="2698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ctr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44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1pPr>
          </a:lstStyle>
          <a:p>
            <a:pPr lvl="0" eaLnBrk="1" hangingPunct="1"/>
            <a:r>
              <a:rPr lang="en-US" altLang="en-US"/>
              <a:t>ICD IMPLANTATION IN LQTS</a:t>
            </a:r>
          </a:p>
        </p:txBody>
      </p:sp>
      <p:sp>
        <p:nvSpPr>
          <p:cNvPr id="1048726" name="Content Placeholder 2"/>
          <p:cNvSpPr>
            <a:spLocks noGrp="1"/>
          </p:cNvSpPr>
          <p:nvPr>
            <p:ph idx="1"/>
          </p:nvPr>
        </p:nvSpPr>
        <p:spPr>
          <a:xfrm>
            <a:off x="446087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342900" indent="-342900" algn="l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32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1pPr>
            <a:lvl2pPr marL="742950" indent="-285750" algn="l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–"/>
              <a:defRPr sz="2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2pPr>
            <a:lvl3pPr marL="1143000" indent="-228600" algn="l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24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3pPr>
            <a:lvl4pPr marL="1600200" indent="-228600" algn="l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–"/>
              <a:defRPr sz="20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4pPr>
            <a:lvl5pPr marL="2057400" indent="-228600" algn="l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»"/>
              <a:defRPr sz="20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5pPr>
          </a:lstStyle>
          <a:p>
            <a:pPr lvl="0" eaLnBrk="1" hangingPunct="1"/>
            <a:r>
              <a:rPr lang="en-US" altLang="en-US" sz="2400">
                <a:solidFill>
                  <a:srgbClr val="000000"/>
                </a:solidFill>
                <a:latin typeface="HelveticaNeue"/>
              </a:rPr>
              <a:t>Given the potential for sudden cardiac death, ICDs are frequently used in the management of LQTS</a:t>
            </a:r>
          </a:p>
          <a:p>
            <a:pPr lvl="0" eaLnBrk="1" hangingPunct="1"/>
            <a:endParaRPr lang="en-US" altLang="en-US" sz="2400">
              <a:solidFill>
                <a:srgbClr val="000000"/>
              </a:solidFill>
              <a:latin typeface="HelveticaNeue"/>
            </a:endParaRPr>
          </a:p>
          <a:p>
            <a:pPr lvl="0" eaLnBrk="1" hangingPunct="1"/>
            <a:r>
              <a:rPr lang="en-US" altLang="en-US" sz="2400">
                <a:solidFill>
                  <a:srgbClr val="000000"/>
                </a:solidFill>
                <a:latin typeface="HelveticaNeue"/>
              </a:rPr>
              <a:t>Based on the findings of a recent European ICD registry, the following indications were proposed for ICD implantation:</a:t>
            </a:r>
          </a:p>
          <a:p>
            <a:pPr lvl="0" eaLnBrk="1" hangingPunct="1"/>
            <a:r>
              <a:rPr lang="en-US" altLang="en-US" sz="2400">
                <a:solidFill>
                  <a:srgbClr val="000000"/>
                </a:solidFill>
                <a:latin typeface="HelveticaNeue"/>
              </a:rPr>
              <a:t> (1) cardiac arrest on therapy, </a:t>
            </a:r>
          </a:p>
          <a:p>
            <a:pPr lvl="0" eaLnBrk="1" hangingPunct="1"/>
            <a:r>
              <a:rPr lang="en-US" altLang="en-US" sz="2400">
                <a:solidFill>
                  <a:srgbClr val="000000"/>
                </a:solidFill>
                <a:latin typeface="HelveticaNeue"/>
              </a:rPr>
              <a:t>(2) cardiac arrest off therapy (although for LQT1 patients β-blockade may be sufficient)</a:t>
            </a:r>
          </a:p>
          <a:p>
            <a:pPr lvl="0" eaLnBrk="1" hangingPunct="1"/>
            <a:r>
              <a:rPr lang="en-US" altLang="en-US" sz="2400">
                <a:solidFill>
                  <a:srgbClr val="000000"/>
                </a:solidFill>
                <a:latin typeface="HelveticaNeue"/>
              </a:rPr>
              <a:t>(3) syncope on β-blockade where LCSD is unavailable or declined by the patient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7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ctr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44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1pPr>
          </a:lstStyle>
          <a:p>
            <a:pPr lvl="0" eaLnBrk="1" hangingPunct="1"/>
            <a:endParaRPr lang="en-IN" altLang="en-US"/>
          </a:p>
        </p:txBody>
      </p:sp>
      <p:sp>
        <p:nvSpPr>
          <p:cNvPr id="1048728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342900" indent="-342900" algn="l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32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1pPr>
            <a:lvl2pPr marL="742950" indent="-285750" algn="l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–"/>
              <a:defRPr sz="2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2pPr>
            <a:lvl3pPr marL="1143000" indent="-228600" algn="l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24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3pPr>
            <a:lvl4pPr marL="1600200" indent="-228600" algn="l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–"/>
              <a:defRPr sz="20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4pPr>
            <a:lvl5pPr marL="2057400" indent="-228600" algn="l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»"/>
              <a:defRPr sz="20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5pPr>
          </a:lstStyle>
          <a:p>
            <a:pPr lvl="0" eaLnBrk="1" hangingPunct="1"/>
            <a:r>
              <a:rPr lang="en-US" altLang="en-US">
                <a:solidFill>
                  <a:srgbClr val="000000"/>
                </a:solidFill>
                <a:latin typeface="HelveticaNeue"/>
              </a:rPr>
              <a:t>(4) compound heterozygous/homozygous patients with syncope on β-blockade</a:t>
            </a:r>
          </a:p>
          <a:p>
            <a:pPr lvl="0" eaLnBrk="1" hangingPunct="1"/>
            <a:r>
              <a:rPr lang="en-US" altLang="en-US">
                <a:solidFill>
                  <a:srgbClr val="000000"/>
                </a:solidFill>
                <a:latin typeface="HelveticaNeue"/>
              </a:rPr>
              <a:t> (5) asymptomatic patients with a QTc &gt;550 ms, who also manifest signs of high electric instability (eg, T-wave alternans) or other evidence of being at high risk (eg, long sinus pauses followed by abnormal T-wave morphologies), despite β-blockade and LCSD.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Picture 2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09600" y="381000"/>
            <a:ext cx="8002587" cy="5818187"/>
          </a:xfrm>
          <a:prstGeom prst="rect">
            <a:avLst/>
          </a:prstGeom>
          <a:noFill/>
          <a:ln>
            <a:noFill/>
          </a:ln>
        </p:spPr>
      </p:pic>
      <p:sp>
        <p:nvSpPr>
          <p:cNvPr id="1048590" name="Rectangle 4"/>
          <p:cNvSpPr/>
          <p:nvPr/>
        </p:nvSpPr>
        <p:spPr>
          <a:xfrm>
            <a:off x="2819400" y="6248400"/>
            <a:ext cx="5041374" cy="358141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>
            <a:spAutoFit/>
          </a:bodyPr>
          <a:lstStyle>
            <a:lvl1pPr marL="342900" indent="-342900" algn="l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32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1pPr>
            <a:lvl2pPr marL="742950" indent="-285750" algn="l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–"/>
              <a:defRPr sz="2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2pPr>
            <a:lvl3pPr marL="1143000" indent="-228600" algn="l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24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3pPr>
            <a:lvl4pPr marL="1600200" indent="-228600" algn="l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–"/>
              <a:defRPr sz="20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4pPr>
            <a:lvl5pPr marL="2057400" indent="-228600" algn="l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»"/>
              <a:defRPr sz="20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en-US" sz="1800" b="1"/>
              <a:t>Webster and Berul  circulation 2013;127:126-140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9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ctr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44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1pPr>
          </a:lstStyle>
          <a:p>
            <a:pPr lvl="0" eaLnBrk="1" hangingPunct="1"/>
            <a:endParaRPr lang="en-IN" altLang="en-US"/>
          </a:p>
        </p:txBody>
      </p:sp>
      <p:sp>
        <p:nvSpPr>
          <p:cNvPr id="1048730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342900" indent="-342900" algn="l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32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1pPr>
            <a:lvl2pPr marL="742950" indent="-285750" algn="l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–"/>
              <a:defRPr sz="2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2pPr>
            <a:lvl3pPr marL="1143000" indent="-228600" algn="l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24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3pPr>
            <a:lvl4pPr marL="1600200" indent="-228600" algn="l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–"/>
              <a:defRPr sz="20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4pPr>
            <a:lvl5pPr marL="2057400" indent="-228600" algn="l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»"/>
              <a:defRPr sz="20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5pPr>
          </a:lstStyle>
          <a:p>
            <a:pPr lvl="0" eaLnBrk="1" hangingPunct="1"/>
            <a:r>
              <a:rPr lang="en-US" altLang="en-US" sz="2800" b="1">
                <a:solidFill>
                  <a:srgbClr val="000000"/>
                </a:solidFill>
                <a:latin typeface="HelveticaNeueBoldCondensed"/>
              </a:rPr>
              <a:t>Asymptomatic LQTS Patients and Patients With Normal QTc</a:t>
            </a:r>
          </a:p>
          <a:p>
            <a:pPr lvl="0" eaLnBrk="1" hangingPunct="1"/>
            <a:r>
              <a:rPr lang="en-US" altLang="en-US" sz="2800">
                <a:solidFill>
                  <a:srgbClr val="000000"/>
                </a:solidFill>
                <a:latin typeface="HelveticaNeue"/>
              </a:rPr>
              <a:t>β-Blocker treatment should be initiated in all patients including those still asymptomatic because in 10% to 12% of LQTS cases the first clinical manifestation is sudden death. </a:t>
            </a:r>
          </a:p>
          <a:p>
            <a:pPr lvl="0" eaLnBrk="1" hangingPunct="1"/>
            <a:r>
              <a:rPr lang="en-US" altLang="en-US" sz="2800">
                <a:solidFill>
                  <a:srgbClr val="000000"/>
                </a:solidFill>
                <a:latin typeface="HelveticaNeue"/>
              </a:rPr>
              <a:t>Among these, reasonable exceptions appear to be LQT1 men aged &gt;40 years because they seldom have a first event after this age and possibly individuals aged &gt;50 years with a QTc &lt;480 ms. </a:t>
            </a:r>
          </a:p>
          <a:p>
            <a:pPr lvl="0" eaLnBrk="1" hangingPunct="1"/>
            <a:endParaRPr lang="en-IN" altLang="en-US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1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ctr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44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1pPr>
          </a:lstStyle>
          <a:p>
            <a:pPr lvl="0" eaLnBrk="1" hangingPunct="1"/>
            <a:r>
              <a:rPr lang="en-US" altLang="en-US"/>
              <a:t>MCQS</a:t>
            </a:r>
          </a:p>
        </p:txBody>
      </p:sp>
      <p:sp>
        <p:nvSpPr>
          <p:cNvPr id="1048732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342900" indent="-342900" algn="l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32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1pPr>
            <a:lvl2pPr marL="742950" indent="-285750" algn="l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–"/>
              <a:defRPr sz="2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2pPr>
            <a:lvl3pPr marL="1143000" indent="-228600" algn="l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24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3pPr>
            <a:lvl4pPr marL="1600200" indent="-228600" algn="l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–"/>
              <a:defRPr sz="20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4pPr>
            <a:lvl5pPr marL="2057400" indent="-228600" algn="l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»"/>
              <a:defRPr sz="20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5pPr>
          </a:lstStyle>
          <a:p>
            <a:pPr lvl="0" eaLnBrk="1" hangingPunct="1"/>
            <a:endParaRPr lang="en-IN" altLang="en-US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3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ctr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44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1pPr>
          </a:lstStyle>
          <a:p>
            <a:pPr lvl="0" eaLnBrk="1" hangingPunct="1"/>
            <a:endParaRPr lang="en-IN" altLang="en-US"/>
          </a:p>
        </p:txBody>
      </p:sp>
      <p:sp>
        <p:nvSpPr>
          <p:cNvPr id="1048734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342900" indent="-342900" algn="l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32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1pPr>
            <a:lvl2pPr marL="742950" indent="-285750" algn="l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–"/>
              <a:defRPr sz="2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2pPr>
            <a:lvl3pPr marL="1143000" indent="-228600" algn="l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24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3pPr>
            <a:lvl4pPr marL="1600200" indent="-228600" algn="l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–"/>
              <a:defRPr sz="20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4pPr>
            <a:lvl5pPr marL="2057400" indent="-228600" algn="l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»"/>
              <a:defRPr sz="20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5pPr>
          </a:lstStyle>
          <a:p>
            <a:pPr lvl="0" eaLnBrk="1" hangingPunct="1"/>
            <a:r>
              <a:rPr lang="en-IN" altLang="en-US"/>
              <a:t>Phase 0 of action potential –predominant current </a:t>
            </a:r>
          </a:p>
          <a:p>
            <a:pPr lvl="0" eaLnBrk="1" hangingPunct="1">
              <a:buFont typeface="Calibri" pitchFamily="34" charset="0"/>
              <a:buAutoNum type="alphaUcPeriod"/>
            </a:pPr>
            <a:r>
              <a:rPr lang="en-IN" altLang="en-US"/>
              <a:t>Na into cytoplasm</a:t>
            </a:r>
          </a:p>
          <a:p>
            <a:pPr lvl="0" eaLnBrk="1" hangingPunct="1">
              <a:buFont typeface="Calibri" pitchFamily="34" charset="0"/>
              <a:buAutoNum type="alphaUcPeriod"/>
            </a:pPr>
            <a:r>
              <a:rPr lang="en-IN" altLang="en-US"/>
              <a:t>Na out of cytoplasm</a:t>
            </a:r>
          </a:p>
          <a:p>
            <a:pPr lvl="0" eaLnBrk="1" hangingPunct="1">
              <a:buFont typeface="Calibri" pitchFamily="34" charset="0"/>
              <a:buAutoNum type="alphaUcPeriod"/>
            </a:pPr>
            <a:r>
              <a:rPr lang="en-IN" altLang="en-US"/>
              <a:t>K into cell</a:t>
            </a:r>
          </a:p>
          <a:p>
            <a:pPr lvl="0" eaLnBrk="1" hangingPunct="1">
              <a:buFont typeface="Calibri" pitchFamily="34" charset="0"/>
              <a:buAutoNum type="alphaUcPeriod"/>
            </a:pPr>
            <a:r>
              <a:rPr lang="en-IN" altLang="en-US"/>
              <a:t>K out of cell </a:t>
            </a:r>
          </a:p>
          <a:p>
            <a:pPr lvl="0" eaLnBrk="1" hangingPunct="1"/>
            <a:endParaRPr lang="en-IN" altLang="en-US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5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ctr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44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1pPr>
          </a:lstStyle>
          <a:p>
            <a:pPr lvl="0" eaLnBrk="1" hangingPunct="1"/>
            <a:endParaRPr lang="en-IN" altLang="en-US"/>
          </a:p>
        </p:txBody>
      </p:sp>
      <p:sp>
        <p:nvSpPr>
          <p:cNvPr id="104873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342900" indent="-342900" algn="l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32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1pPr>
            <a:lvl2pPr marL="742950" indent="-285750" algn="l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–"/>
              <a:defRPr sz="2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2pPr>
            <a:lvl3pPr marL="1143000" indent="-228600" algn="l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24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3pPr>
            <a:lvl4pPr marL="1600200" indent="-228600" algn="l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–"/>
              <a:defRPr sz="20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4pPr>
            <a:lvl5pPr marL="2057400" indent="-228600" algn="l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»"/>
              <a:defRPr sz="20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5pPr>
          </a:lstStyle>
          <a:p>
            <a:pPr lvl="0" eaLnBrk="1" hangingPunct="1"/>
            <a:r>
              <a:rPr lang="en-US" altLang="en-US"/>
              <a:t>A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7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ctr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44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1pPr>
          </a:lstStyle>
          <a:p>
            <a:pPr lvl="0" eaLnBrk="1" hangingPunct="1"/>
            <a:endParaRPr lang="en-IN" altLang="en-US"/>
          </a:p>
        </p:txBody>
      </p:sp>
      <p:sp>
        <p:nvSpPr>
          <p:cNvPr id="1048738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342900" indent="-342900" algn="l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32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1pPr>
            <a:lvl2pPr marL="742950" indent="-285750" algn="l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–"/>
              <a:defRPr sz="2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2pPr>
            <a:lvl3pPr marL="1143000" indent="-228600" algn="l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24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3pPr>
            <a:lvl4pPr marL="1600200" indent="-228600" algn="l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–"/>
              <a:defRPr sz="20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4pPr>
            <a:lvl5pPr marL="2057400" indent="-228600" algn="l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»"/>
              <a:defRPr sz="20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5pPr>
          </a:lstStyle>
          <a:p>
            <a:pPr lvl="0" eaLnBrk="1" hangingPunct="1"/>
            <a:r>
              <a:rPr lang="en-IN" altLang="en-US"/>
              <a:t>Mainstay of pharmacological treatment of congenital LQTS</a:t>
            </a:r>
          </a:p>
          <a:p>
            <a:pPr lvl="0" eaLnBrk="1" hangingPunct="1">
              <a:lnSpc>
                <a:spcPct val="90000"/>
              </a:lnSpc>
              <a:spcBef>
                <a:spcPts val="1000"/>
              </a:spcBef>
              <a:buFont typeface="Calibri" pitchFamily="34" charset="0"/>
              <a:buAutoNum type="alphaUcPeriod"/>
            </a:pPr>
            <a:r>
              <a:rPr lang="en-IN" altLang="en-US" sz="2800">
                <a:solidFill>
                  <a:srgbClr val="000000"/>
                </a:solidFill>
              </a:rPr>
              <a:t>Calcium channel blocker</a:t>
            </a:r>
          </a:p>
          <a:p>
            <a:pPr lvl="0" eaLnBrk="1" hangingPunct="1">
              <a:lnSpc>
                <a:spcPct val="90000"/>
              </a:lnSpc>
              <a:spcBef>
                <a:spcPts val="1000"/>
              </a:spcBef>
              <a:buFont typeface="Calibri" pitchFamily="34" charset="0"/>
              <a:buAutoNum type="alphaUcPeriod"/>
            </a:pPr>
            <a:r>
              <a:rPr lang="en-IN" altLang="en-US" sz="2800">
                <a:solidFill>
                  <a:srgbClr val="000000"/>
                </a:solidFill>
              </a:rPr>
              <a:t>Amiodarone</a:t>
            </a:r>
          </a:p>
          <a:p>
            <a:pPr lvl="0" eaLnBrk="1" hangingPunct="1">
              <a:lnSpc>
                <a:spcPct val="90000"/>
              </a:lnSpc>
              <a:spcBef>
                <a:spcPts val="1000"/>
              </a:spcBef>
              <a:buFont typeface="Calibri" pitchFamily="34" charset="0"/>
              <a:buAutoNum type="alphaUcPeriod"/>
            </a:pPr>
            <a:r>
              <a:rPr lang="en-IN" altLang="en-US" sz="2800">
                <a:solidFill>
                  <a:srgbClr val="000000"/>
                </a:solidFill>
              </a:rPr>
              <a:t>Beta blocker</a:t>
            </a:r>
          </a:p>
          <a:p>
            <a:pPr lvl="0" eaLnBrk="1" hangingPunct="1">
              <a:lnSpc>
                <a:spcPct val="90000"/>
              </a:lnSpc>
              <a:spcBef>
                <a:spcPts val="1000"/>
              </a:spcBef>
              <a:buFont typeface="Calibri" pitchFamily="34" charset="0"/>
              <a:buAutoNum type="alphaUcPeriod"/>
            </a:pPr>
            <a:r>
              <a:rPr lang="en-IN" altLang="en-US" sz="2800">
                <a:solidFill>
                  <a:srgbClr val="000000"/>
                </a:solidFill>
              </a:rPr>
              <a:t>Procainamide </a:t>
            </a:r>
          </a:p>
          <a:p>
            <a:pPr lvl="0" eaLnBrk="1" hangingPunct="1"/>
            <a:endParaRPr lang="en-IN" altLang="en-US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9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ctr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44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1pPr>
          </a:lstStyle>
          <a:p>
            <a:pPr lvl="0" eaLnBrk="1" hangingPunct="1"/>
            <a:endParaRPr lang="en-IN" altLang="en-US"/>
          </a:p>
        </p:txBody>
      </p:sp>
      <p:sp>
        <p:nvSpPr>
          <p:cNvPr id="1048740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342900" indent="-342900" algn="l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32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1pPr>
            <a:lvl2pPr marL="742950" indent="-285750" algn="l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–"/>
              <a:defRPr sz="2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2pPr>
            <a:lvl3pPr marL="1143000" indent="-228600" algn="l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24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3pPr>
            <a:lvl4pPr marL="1600200" indent="-228600" algn="l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–"/>
              <a:defRPr sz="20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4pPr>
            <a:lvl5pPr marL="2057400" indent="-228600" algn="l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»"/>
              <a:defRPr sz="20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5pPr>
          </a:lstStyle>
          <a:p>
            <a:pPr lvl="0" eaLnBrk="1" hangingPunct="1"/>
            <a:r>
              <a:rPr lang="en-US" altLang="en-US"/>
              <a:t>C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1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ctr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44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1pPr>
          </a:lstStyle>
          <a:p>
            <a:pPr lvl="0" eaLnBrk="1" hangingPunct="1"/>
            <a:endParaRPr lang="en-IN" altLang="en-US"/>
          </a:p>
        </p:txBody>
      </p:sp>
      <p:sp>
        <p:nvSpPr>
          <p:cNvPr id="1048742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342900" indent="-342900" algn="l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32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1pPr>
            <a:lvl2pPr marL="742950" indent="-285750" algn="l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–"/>
              <a:defRPr sz="2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2pPr>
            <a:lvl3pPr marL="1143000" indent="-228600" algn="l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24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3pPr>
            <a:lvl4pPr marL="1600200" indent="-228600" algn="l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–"/>
              <a:defRPr sz="20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4pPr>
            <a:lvl5pPr marL="2057400" indent="-228600" algn="l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»"/>
              <a:defRPr sz="20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5pPr>
          </a:lstStyle>
          <a:p>
            <a:pPr lvl="0" eaLnBrk="1" hangingPunct="1"/>
            <a:r>
              <a:rPr lang="en-US" altLang="en-US"/>
              <a:t>Mexilitine is used in which among the following LQTS</a:t>
            </a:r>
          </a:p>
          <a:p>
            <a:pPr lvl="0" eaLnBrk="1" hangingPunct="1">
              <a:buFont typeface="Calibri" pitchFamily="34" charset="0"/>
              <a:buAutoNum type="alphaUcPeriod"/>
            </a:pPr>
            <a:r>
              <a:rPr lang="en-US" altLang="en-US"/>
              <a:t>LQTS 1</a:t>
            </a:r>
          </a:p>
          <a:p>
            <a:pPr lvl="0" eaLnBrk="1" hangingPunct="1">
              <a:buFont typeface="Calibri" pitchFamily="34" charset="0"/>
              <a:buAutoNum type="alphaUcPeriod"/>
            </a:pPr>
            <a:r>
              <a:rPr lang="en-US" altLang="en-US"/>
              <a:t>LQTS 2</a:t>
            </a:r>
          </a:p>
          <a:p>
            <a:pPr lvl="0" eaLnBrk="1" hangingPunct="1">
              <a:buFont typeface="Calibri" pitchFamily="34" charset="0"/>
              <a:buAutoNum type="alphaUcPeriod"/>
            </a:pPr>
            <a:r>
              <a:rPr lang="en-US" altLang="en-US"/>
              <a:t>LQTS 3</a:t>
            </a:r>
          </a:p>
          <a:p>
            <a:pPr lvl="0" eaLnBrk="1" hangingPunct="1">
              <a:buFont typeface="Calibri" pitchFamily="34" charset="0"/>
              <a:buAutoNum type="alphaUcPeriod"/>
            </a:pPr>
            <a:r>
              <a:rPr lang="en-US" altLang="en-US"/>
              <a:t>JLN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3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ctr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44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1pPr>
          </a:lstStyle>
          <a:p>
            <a:pPr lvl="0" eaLnBrk="1" hangingPunct="1"/>
            <a:endParaRPr lang="en-IN" altLang="en-US"/>
          </a:p>
        </p:txBody>
      </p:sp>
      <p:sp>
        <p:nvSpPr>
          <p:cNvPr id="1048744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342900" indent="-342900" algn="l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32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1pPr>
            <a:lvl2pPr marL="742950" indent="-285750" algn="l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–"/>
              <a:defRPr sz="2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2pPr>
            <a:lvl3pPr marL="1143000" indent="-228600" algn="l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24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3pPr>
            <a:lvl4pPr marL="1600200" indent="-228600" algn="l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–"/>
              <a:defRPr sz="20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4pPr>
            <a:lvl5pPr marL="2057400" indent="-228600" algn="l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»"/>
              <a:defRPr sz="20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5pPr>
          </a:lstStyle>
          <a:p>
            <a:pPr lvl="0" eaLnBrk="1" hangingPunct="1"/>
            <a:r>
              <a:rPr lang="en-US" altLang="en-US"/>
              <a:t>C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5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ctr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44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1pPr>
          </a:lstStyle>
          <a:p>
            <a:pPr lvl="0" eaLnBrk="1" hangingPunct="1"/>
            <a:endParaRPr lang="en-IN" altLang="en-US"/>
          </a:p>
        </p:txBody>
      </p:sp>
      <p:sp>
        <p:nvSpPr>
          <p:cNvPr id="104874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342900" indent="-342900" algn="l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32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1pPr>
            <a:lvl2pPr marL="742950" indent="-285750" algn="l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–"/>
              <a:defRPr sz="2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2pPr>
            <a:lvl3pPr marL="1143000" indent="-228600" algn="l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24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3pPr>
            <a:lvl4pPr marL="1600200" indent="-228600" algn="l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–"/>
              <a:defRPr sz="20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4pPr>
            <a:lvl5pPr marL="2057400" indent="-228600" algn="l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»"/>
              <a:defRPr sz="20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5pPr>
          </a:lstStyle>
          <a:p>
            <a:pPr lvl="0" eaLnBrk="1" hangingPunct="1"/>
            <a:r>
              <a:rPr lang="en-US" altLang="en-US"/>
              <a:t>Which of the following electrolyte abnormality predispose to arrhythmias in LQTS</a:t>
            </a:r>
          </a:p>
          <a:p>
            <a:pPr lvl="0" eaLnBrk="1" hangingPunct="1">
              <a:buFont typeface="Calibri" pitchFamily="34" charset="0"/>
              <a:buAutoNum type="alphaUcPeriod"/>
            </a:pPr>
            <a:r>
              <a:rPr lang="en-US" altLang="en-US"/>
              <a:t>Hypokalemia</a:t>
            </a:r>
          </a:p>
          <a:p>
            <a:pPr lvl="0" eaLnBrk="1" hangingPunct="1">
              <a:buFont typeface="Calibri" pitchFamily="34" charset="0"/>
              <a:buAutoNum type="alphaUcPeriod"/>
            </a:pPr>
            <a:r>
              <a:rPr lang="en-US" altLang="en-US"/>
              <a:t>Hypocalcemia</a:t>
            </a:r>
          </a:p>
          <a:p>
            <a:pPr lvl="0" eaLnBrk="1" hangingPunct="1">
              <a:buFont typeface="Calibri" pitchFamily="34" charset="0"/>
              <a:buAutoNum type="alphaUcPeriod"/>
            </a:pPr>
            <a:r>
              <a:rPr lang="en-US" altLang="en-US"/>
              <a:t>Hyponatemia</a:t>
            </a:r>
          </a:p>
          <a:p>
            <a:pPr lvl="0" eaLnBrk="1" hangingPunct="1">
              <a:buFont typeface="Calibri" pitchFamily="34" charset="0"/>
              <a:buAutoNum type="alphaUcPeriod"/>
            </a:pPr>
            <a:r>
              <a:rPr lang="en-US" altLang="en-US"/>
              <a:t>Hypermagnesemia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7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ctr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44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1pPr>
          </a:lstStyle>
          <a:p>
            <a:pPr lvl="0" eaLnBrk="1" hangingPunct="1"/>
            <a:endParaRPr lang="en-IN" altLang="en-US"/>
          </a:p>
        </p:txBody>
      </p:sp>
      <p:sp>
        <p:nvSpPr>
          <p:cNvPr id="1048748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342900" indent="-342900" algn="l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32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1pPr>
            <a:lvl2pPr marL="742950" indent="-285750" algn="l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–"/>
              <a:defRPr sz="2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2pPr>
            <a:lvl3pPr marL="1143000" indent="-228600" algn="l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24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3pPr>
            <a:lvl4pPr marL="1600200" indent="-228600" algn="l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–"/>
              <a:defRPr sz="20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4pPr>
            <a:lvl5pPr marL="2057400" indent="-228600" algn="l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»"/>
              <a:defRPr sz="20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5pPr>
          </a:lstStyle>
          <a:p>
            <a:pPr lvl="0" eaLnBrk="1" hangingPunct="1"/>
            <a:r>
              <a:rPr lang="en-US" altLang="en-US"/>
              <a:t>A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1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ctr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44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1pPr>
          </a:lstStyle>
          <a:p>
            <a:pPr lvl="0" eaLnBrk="1" hangingPunct="1"/>
            <a:r>
              <a:rPr lang="en-US" altLang="en-US" sz="3400"/>
              <a:t>Long QT Syndrome</a:t>
            </a:r>
          </a:p>
        </p:txBody>
      </p:sp>
      <p:sp>
        <p:nvSpPr>
          <p:cNvPr id="1048592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342900" indent="-342900" algn="l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32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1pPr>
            <a:lvl2pPr marL="742950" indent="-285750" algn="l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–"/>
              <a:defRPr sz="2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2pPr>
            <a:lvl3pPr marL="1143000" indent="-228600" algn="l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24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3pPr>
            <a:lvl4pPr marL="1600200" indent="-228600" algn="l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–"/>
              <a:defRPr sz="20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4pPr>
            <a:lvl5pPr marL="2057400" indent="-228600" algn="l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»"/>
              <a:defRPr sz="20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5pPr>
          </a:lstStyle>
          <a:p>
            <a:pPr lvl="0" eaLnBrk="1" hangingPunct="1">
              <a:lnSpc>
                <a:spcPct val="150000"/>
              </a:lnSpc>
            </a:pPr>
            <a:r>
              <a:rPr lang="en-US" altLang="en-US" sz="2200"/>
              <a:t>LQTS is an IAD characterized by abnormally prolonged QT interval. </a:t>
            </a:r>
          </a:p>
          <a:p>
            <a:pPr lvl="0" eaLnBrk="1" hangingPunct="1">
              <a:lnSpc>
                <a:spcPct val="150000"/>
              </a:lnSpc>
              <a:buNone/>
            </a:pPr>
            <a:endParaRPr lang="en-US" altLang="en-US" sz="2200"/>
          </a:p>
          <a:p>
            <a:pPr lvl="0" eaLnBrk="1" hangingPunct="1">
              <a:lnSpc>
                <a:spcPct val="150000"/>
              </a:lnSpc>
            </a:pPr>
            <a:r>
              <a:rPr lang="en-US" altLang="en-US" sz="2200"/>
              <a:t>13 genes are found to be linked to LQTS till now.</a:t>
            </a:r>
          </a:p>
          <a:p>
            <a:pPr lvl="0" eaLnBrk="1" hangingPunct="1">
              <a:lnSpc>
                <a:spcPct val="150000"/>
              </a:lnSpc>
              <a:buNone/>
            </a:pPr>
            <a:endParaRPr lang="en-US" altLang="en-US" sz="2200"/>
          </a:p>
          <a:p>
            <a:pPr lvl="0" eaLnBrk="1" hangingPunct="1">
              <a:lnSpc>
                <a:spcPct val="150000"/>
              </a:lnSpc>
            </a:pPr>
            <a:r>
              <a:rPr lang="en-US" altLang="en-US" sz="2200"/>
              <a:t>Mutations  in 3 genes  KCNQ1 (LQT1), KCNH2 (LQT2) and SCN5A (LQT3) accounts for approximately 75% of cases with a strong clinical phenotype.</a:t>
            </a:r>
          </a:p>
          <a:p>
            <a:pPr lvl="0" eaLnBrk="1" hangingPunct="1">
              <a:lnSpc>
                <a:spcPct val="150000"/>
              </a:lnSpc>
            </a:pPr>
            <a:endParaRPr lang="en-US" altLang="en-US"/>
          </a:p>
          <a:p>
            <a:pPr lvl="0" eaLnBrk="1" hangingPunct="1">
              <a:lnSpc>
                <a:spcPct val="150000"/>
              </a:lnSpc>
            </a:pPr>
            <a:endParaRPr lang="en-US" altLang="en-US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9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ctr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44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1pPr>
          </a:lstStyle>
          <a:p>
            <a:pPr lvl="0" eaLnBrk="1" hangingPunct="1"/>
            <a:endParaRPr lang="en-IN" altLang="en-US"/>
          </a:p>
        </p:txBody>
      </p:sp>
      <p:sp>
        <p:nvSpPr>
          <p:cNvPr id="1048750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342900" indent="-342900" algn="l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32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1pPr>
            <a:lvl2pPr marL="742950" indent="-285750" algn="l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–"/>
              <a:defRPr sz="2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2pPr>
            <a:lvl3pPr marL="1143000" indent="-228600" algn="l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24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3pPr>
            <a:lvl4pPr marL="1600200" indent="-228600" algn="l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–"/>
              <a:defRPr sz="20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4pPr>
            <a:lvl5pPr marL="2057400" indent="-228600" algn="l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»"/>
              <a:defRPr sz="20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5pPr>
          </a:lstStyle>
          <a:p>
            <a:pPr lvl="0" eaLnBrk="1" hangingPunct="1"/>
            <a:r>
              <a:rPr lang="en-US" altLang="en-US"/>
              <a:t>KCNH2 GENE is associated with which of the following LQTS</a:t>
            </a:r>
          </a:p>
          <a:p>
            <a:pPr lvl="0" eaLnBrk="1" hangingPunct="1">
              <a:buFont typeface="Calibri" pitchFamily="34" charset="0"/>
              <a:buAutoNum type="alphaUcPeriod"/>
            </a:pPr>
            <a:r>
              <a:rPr lang="en-US" altLang="en-US"/>
              <a:t>LQTS 1</a:t>
            </a:r>
          </a:p>
          <a:p>
            <a:pPr lvl="0" eaLnBrk="1" hangingPunct="1">
              <a:buFont typeface="Calibri" pitchFamily="34" charset="0"/>
              <a:buAutoNum type="alphaUcPeriod"/>
            </a:pPr>
            <a:r>
              <a:rPr lang="en-US" altLang="en-US"/>
              <a:t>LQTS 2 </a:t>
            </a:r>
          </a:p>
          <a:p>
            <a:pPr lvl="0" eaLnBrk="1" hangingPunct="1">
              <a:buFont typeface="Calibri" pitchFamily="34" charset="0"/>
              <a:buAutoNum type="alphaUcPeriod"/>
            </a:pPr>
            <a:r>
              <a:rPr lang="en-US" altLang="en-US"/>
              <a:t>LQTS 3</a:t>
            </a:r>
          </a:p>
          <a:p>
            <a:pPr lvl="0" eaLnBrk="1" hangingPunct="1">
              <a:buFont typeface="Calibri" pitchFamily="34" charset="0"/>
              <a:buAutoNum type="alphaUcPeriod"/>
            </a:pPr>
            <a:r>
              <a:rPr lang="en-US" altLang="en-US"/>
              <a:t>LQTS 5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1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ctr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44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1pPr>
          </a:lstStyle>
          <a:p>
            <a:pPr lvl="0" eaLnBrk="1" hangingPunct="1"/>
            <a:endParaRPr lang="en-IN" altLang="en-US"/>
          </a:p>
        </p:txBody>
      </p:sp>
      <p:sp>
        <p:nvSpPr>
          <p:cNvPr id="1048752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342900" indent="-342900" algn="l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32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1pPr>
            <a:lvl2pPr marL="742950" indent="-285750" algn="l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–"/>
              <a:defRPr sz="2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2pPr>
            <a:lvl3pPr marL="1143000" indent="-228600" algn="l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24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3pPr>
            <a:lvl4pPr marL="1600200" indent="-228600" algn="l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–"/>
              <a:defRPr sz="20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4pPr>
            <a:lvl5pPr marL="2057400" indent="-228600" algn="l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»"/>
              <a:defRPr sz="20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5pPr>
          </a:lstStyle>
          <a:p>
            <a:pPr lvl="0" eaLnBrk="1" hangingPunct="1"/>
            <a:r>
              <a:rPr lang="en-US" altLang="en-US"/>
              <a:t>B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3" name="Content Placeholder 2"/>
          <p:cNvSpPr>
            <a:spLocks noGrp="1"/>
          </p:cNvSpPr>
          <p:nvPr>
            <p:ph idx="1"/>
          </p:nvPr>
        </p:nvSpPr>
        <p:spPr>
          <a:xfrm>
            <a:off x="2590800" y="2667000"/>
            <a:ext cx="4343400" cy="15240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342900" indent="-342900" algn="l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32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1pPr>
            <a:lvl2pPr marL="742950" indent="-285750" algn="l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–"/>
              <a:defRPr sz="2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2pPr>
            <a:lvl3pPr marL="1143000" indent="-228600" algn="l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24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3pPr>
            <a:lvl4pPr marL="1600200" indent="-228600" algn="l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–"/>
              <a:defRPr sz="20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4pPr>
            <a:lvl5pPr marL="2057400" indent="-228600" algn="l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»"/>
              <a:defRPr sz="20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5pPr>
          </a:lstStyle>
          <a:p>
            <a:pPr lvl="0" eaLnBrk="1" hangingPunct="1">
              <a:buNone/>
            </a:pPr>
            <a:r>
              <a:rPr lang="en-US" altLang="en-US" sz="6000"/>
              <a:t>THANK YOU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3" name="Content Placeholder 2"/>
          <p:cNvSpPr>
            <a:spLocks noGrp="1"/>
          </p:cNvSpPr>
          <p:nvPr>
            <p:ph idx="1"/>
          </p:nvPr>
        </p:nvSpPr>
        <p:spPr>
          <a:xfrm>
            <a:off x="381000" y="9144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342900" indent="-342900" algn="l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32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1pPr>
            <a:lvl2pPr marL="742950" indent="-285750" algn="l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–"/>
              <a:defRPr sz="2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2pPr>
            <a:lvl3pPr marL="1143000" indent="-228600" algn="l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24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3pPr>
            <a:lvl4pPr marL="1600200" indent="-228600" algn="l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–"/>
              <a:defRPr sz="20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4pPr>
            <a:lvl5pPr marL="2057400" indent="-228600" algn="l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»"/>
              <a:defRPr sz="20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5pPr>
          </a:lstStyle>
          <a:p>
            <a:pPr lvl="0" eaLnBrk="1" hangingPunct="1">
              <a:buNone/>
            </a:pPr>
            <a:r>
              <a:rPr lang="en-US" altLang="en-US" sz="2200" b="1"/>
              <a:t>Prevalence</a:t>
            </a:r>
            <a:r>
              <a:rPr lang="en-US" altLang="en-US" sz="2200"/>
              <a:t> </a:t>
            </a:r>
          </a:p>
          <a:p>
            <a:pPr lvl="0" eaLnBrk="1" hangingPunct="1">
              <a:buFont typeface="Wingdings" pitchFamily="2" charset="2"/>
              <a:buChar char="Ø"/>
            </a:pPr>
            <a:r>
              <a:rPr lang="en-US" altLang="en-US" sz="2200"/>
              <a:t> Assumed to be   1/2500  live births .</a:t>
            </a:r>
          </a:p>
          <a:p>
            <a:pPr lvl="0" eaLnBrk="1" hangingPunct="1">
              <a:buFont typeface="Wingdings" pitchFamily="2" charset="2"/>
              <a:buChar char="Ø"/>
            </a:pPr>
            <a:r>
              <a:rPr lang="en-US" altLang="en-US" sz="2200"/>
              <a:t>In an Italian study ,where  ECG was performed in 44,596 infants , 0.07% had a QTc &gt;470 ms and 0.47% had  QTc between 451 and 470 ms </a:t>
            </a:r>
          </a:p>
          <a:p>
            <a:pPr lvl="0" eaLnBrk="1" hangingPunct="1">
              <a:buFont typeface="Wingdings" pitchFamily="2" charset="2"/>
              <a:buChar char="Ø"/>
            </a:pPr>
            <a:r>
              <a:rPr lang="en-US" altLang="en-US" sz="2200"/>
              <a:t>Molecular screening showed </a:t>
            </a:r>
          </a:p>
          <a:p>
            <a:pPr lvl="0" eaLnBrk="1" hangingPunct="1">
              <a:buNone/>
            </a:pPr>
            <a:r>
              <a:rPr lang="en-US" altLang="en-US" sz="2200"/>
              <a:t>     disease-causing mutation in </a:t>
            </a:r>
          </a:p>
          <a:p>
            <a:pPr lvl="0" eaLnBrk="1" hangingPunct="1">
              <a:buNone/>
            </a:pPr>
            <a:r>
              <a:rPr lang="en-US" altLang="en-US" sz="2200"/>
              <a:t>     43% of neonates with  </a:t>
            </a:r>
          </a:p>
          <a:p>
            <a:pPr lvl="0" eaLnBrk="1" hangingPunct="1">
              <a:buNone/>
            </a:pPr>
            <a:r>
              <a:rPr lang="en-US" altLang="en-US" sz="2200"/>
              <a:t>     QTc &gt;470 ms &amp;  29% of </a:t>
            </a:r>
          </a:p>
          <a:p>
            <a:pPr lvl="0" eaLnBrk="1" hangingPunct="1">
              <a:buNone/>
            </a:pPr>
            <a:r>
              <a:rPr lang="en-US" altLang="en-US" sz="2200"/>
              <a:t>     those with  QTc b/w     </a:t>
            </a:r>
          </a:p>
          <a:p>
            <a:pPr lvl="0" eaLnBrk="1" hangingPunct="1">
              <a:buNone/>
            </a:pPr>
            <a:r>
              <a:rPr lang="en-US" altLang="en-US" sz="2200"/>
              <a:t>     461 and 470 ms </a:t>
            </a:r>
          </a:p>
        </p:txBody>
      </p:sp>
      <p:sp>
        <p:nvSpPr>
          <p:cNvPr id="1048594" name="Rectangle 3"/>
          <p:cNvSpPr/>
          <p:nvPr/>
        </p:nvSpPr>
        <p:spPr>
          <a:xfrm>
            <a:off x="457200" y="6324600"/>
            <a:ext cx="1304796" cy="294640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>
            <a:spAutoFit/>
          </a:bodyPr>
          <a:lstStyle>
            <a:lvl1pPr marL="342900" indent="-342900" algn="l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32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1pPr>
            <a:lvl2pPr marL="742950" indent="-285750" algn="l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–"/>
              <a:defRPr sz="2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2pPr>
            <a:lvl3pPr marL="1143000" indent="-228600" algn="l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24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3pPr>
            <a:lvl4pPr marL="1600200" indent="-228600" algn="l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–"/>
              <a:defRPr sz="20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4pPr>
            <a:lvl5pPr marL="2057400" indent="-228600" algn="l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»"/>
              <a:defRPr sz="20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en-US" sz="1400" b="1"/>
              <a:t>Schwartz etal </a:t>
            </a:r>
          </a:p>
        </p:txBody>
      </p:sp>
      <p:sp>
        <p:nvSpPr>
          <p:cNvPr id="1048595" name="Rectangle 4"/>
          <p:cNvSpPr/>
          <p:nvPr/>
        </p:nvSpPr>
        <p:spPr>
          <a:xfrm>
            <a:off x="1600200" y="6324600"/>
            <a:ext cx="2771993" cy="294640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>
            <a:spAutoFit/>
          </a:bodyPr>
          <a:lstStyle>
            <a:lvl1pPr marL="342900" indent="-342900" algn="l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32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1pPr>
            <a:lvl2pPr marL="742950" indent="-285750" algn="l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–"/>
              <a:defRPr sz="2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2pPr>
            <a:lvl3pPr marL="1143000" indent="-228600" algn="l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24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3pPr>
            <a:lvl4pPr marL="1600200" indent="-228600" algn="l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–"/>
              <a:defRPr sz="20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4pPr>
            <a:lvl5pPr marL="2057400" indent="-228600" algn="l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»"/>
              <a:defRPr sz="20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en-US" sz="1400" b="1"/>
              <a:t>Circulation. 2009;120:1761-1767</a:t>
            </a:r>
          </a:p>
        </p:txBody>
      </p:sp>
      <p:pic>
        <p:nvPicPr>
          <p:cNvPr id="2097153" name="Picture 2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191000" y="2590800"/>
            <a:ext cx="4800600" cy="411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4304" name="Table 4194303"/>
          <p:cNvGraphicFramePr>
            <a:graphicFrameLocks/>
          </p:cNvGraphicFramePr>
          <p:nvPr/>
        </p:nvGraphicFramePr>
        <p:xfrm>
          <a:off x="152400" y="152400"/>
          <a:ext cx="8839200" cy="6553200"/>
        </p:xfrm>
        <a:graphic>
          <a:graphicData uri="http://schemas.openxmlformats.org/drawingml/2006/table">
            <a:tbl>
              <a:tblPr/>
              <a:tblGrid>
                <a:gridCol w="23447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1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434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17600">
                <a:tc>
                  <a:txBody>
                    <a:bodyPr/>
                    <a:lstStyle/>
                    <a:p>
                      <a:pPr lvl="0" algn="l" eaLnBrk="1" hangingPunct="1"/>
                      <a:r>
                        <a:rPr lang="en-US" altLang="en-US" sz="2000" b="1">
                          <a:solidFill>
                            <a:srgbClr val="CC9900"/>
                          </a:solidFill>
                        </a:rPr>
                        <a:t>  </a:t>
                      </a:r>
                    </a:p>
                    <a:p>
                      <a:pPr lvl="0" algn="l" eaLnBrk="1" hangingPunct="1"/>
                      <a:r>
                        <a:rPr lang="en-US" altLang="en-US" sz="2000" b="1">
                          <a:solidFill>
                            <a:srgbClr val="CC9900"/>
                          </a:solidFill>
                        </a:rPr>
                        <a:t>    CHANNELOPATHY</a:t>
                      </a:r>
                    </a:p>
                  </a:txBody>
                  <a:tcPr>
                    <a:lnL w="12700" cap="flat" cmpd="sng">
                      <a:solidFill>
                        <a:schemeClr val="lt1">
                          <a:alpha val="100000"/>
                        </a:schemeClr>
                      </a:solidFill>
                      <a:prstDash val="solid"/>
                      <a:round/>
                    </a:lnL>
                    <a:lnR w="12700" cap="flat" cmpd="sng">
                      <a:solidFill>
                        <a:schemeClr val="lt1">
                          <a:alpha val="100000"/>
                        </a:schemeClr>
                      </a:solidFill>
                      <a:prstDash val="solid"/>
                      <a:round/>
                    </a:lnR>
                    <a:lnT w="12700" cap="flat" cmpd="sng">
                      <a:solidFill>
                        <a:schemeClr val="lt1">
                          <a:alpha val="100000"/>
                        </a:schemeClr>
                      </a:solidFill>
                      <a:prstDash val="solid"/>
                      <a:round/>
                    </a:lnT>
                    <a:lnB w="38100" cap="flat" cmpd="sng">
                      <a:solidFill>
                        <a:schemeClr val="lt1">
                          <a:alpha val="100000"/>
                        </a:schemeClr>
                      </a:solidFill>
                      <a:prstDash val="solid"/>
                      <a:round/>
                    </a:lnB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eaLnBrk="1" hangingPunct="1"/>
                      <a:r>
                        <a:rPr lang="en-US" altLang="en-US" sz="2000" b="1">
                          <a:solidFill>
                            <a:schemeClr val="lt1"/>
                          </a:solidFill>
                        </a:rPr>
                        <a:t>    </a:t>
                      </a:r>
                    </a:p>
                    <a:p>
                      <a:pPr lvl="0" algn="l" eaLnBrk="1" hangingPunct="1"/>
                      <a:r>
                        <a:rPr lang="en-US" altLang="en-US" sz="2000" b="1">
                          <a:solidFill>
                            <a:schemeClr val="lt1"/>
                          </a:solidFill>
                        </a:rPr>
                        <a:t>     </a:t>
                      </a:r>
                      <a:r>
                        <a:rPr lang="en-US" altLang="en-US" sz="2000" b="1">
                          <a:solidFill>
                            <a:srgbClr val="CC9900"/>
                          </a:solidFill>
                        </a:rPr>
                        <a:t>GENE</a:t>
                      </a:r>
                    </a:p>
                  </a:txBody>
                  <a:tcPr>
                    <a:lnL w="12700" cap="flat" cmpd="sng">
                      <a:solidFill>
                        <a:schemeClr val="lt1">
                          <a:alpha val="100000"/>
                        </a:schemeClr>
                      </a:solidFill>
                      <a:prstDash val="solid"/>
                      <a:round/>
                    </a:lnL>
                    <a:lnR w="12700" cap="flat" cmpd="sng">
                      <a:solidFill>
                        <a:schemeClr val="lt1">
                          <a:alpha val="100000"/>
                        </a:schemeClr>
                      </a:solidFill>
                      <a:prstDash val="solid"/>
                      <a:round/>
                    </a:lnR>
                    <a:lnT w="12700" cap="flat" cmpd="sng">
                      <a:solidFill>
                        <a:schemeClr val="lt1">
                          <a:alpha val="100000"/>
                        </a:schemeClr>
                      </a:solidFill>
                      <a:prstDash val="solid"/>
                      <a:round/>
                    </a:lnT>
                    <a:lnB w="38100" cap="flat" cmpd="sng">
                      <a:solidFill>
                        <a:schemeClr val="lt1">
                          <a:alpha val="100000"/>
                        </a:schemeClr>
                      </a:solidFill>
                      <a:prstDash val="solid"/>
                      <a:round/>
                    </a:lnB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eaLnBrk="1" hangingPunct="1"/>
                      <a:r>
                        <a:rPr lang="en-US" altLang="en-US" sz="2000" b="1">
                          <a:solidFill>
                            <a:schemeClr val="lt1"/>
                          </a:solidFill>
                        </a:rPr>
                        <a:t>                     </a:t>
                      </a:r>
                    </a:p>
                    <a:p>
                      <a:pPr lvl="0" algn="l" eaLnBrk="1" hangingPunct="1"/>
                      <a:r>
                        <a:rPr lang="en-US" altLang="en-US" sz="2000" b="1">
                          <a:solidFill>
                            <a:schemeClr val="lt1"/>
                          </a:solidFill>
                        </a:rPr>
                        <a:t>                      </a:t>
                      </a:r>
                      <a:r>
                        <a:rPr lang="en-US" altLang="en-US" sz="2200" b="1">
                          <a:solidFill>
                            <a:srgbClr val="CC9900"/>
                          </a:solidFill>
                        </a:rPr>
                        <a:t>PROTEIN</a:t>
                      </a:r>
                    </a:p>
                  </a:txBody>
                  <a:tcPr>
                    <a:lnL w="12700" cap="flat" cmpd="sng">
                      <a:solidFill>
                        <a:schemeClr val="lt1">
                          <a:alpha val="100000"/>
                        </a:schemeClr>
                      </a:solidFill>
                      <a:prstDash val="solid"/>
                      <a:round/>
                    </a:lnL>
                    <a:lnR w="12700" cap="flat" cmpd="sng">
                      <a:solidFill>
                        <a:schemeClr val="lt1">
                          <a:alpha val="100000"/>
                        </a:schemeClr>
                      </a:solidFill>
                      <a:prstDash val="solid"/>
                      <a:round/>
                    </a:lnR>
                    <a:lnT w="12700" cap="flat" cmpd="sng">
                      <a:solidFill>
                        <a:schemeClr val="lt1">
                          <a:alpha val="100000"/>
                        </a:schemeClr>
                      </a:solidFill>
                      <a:prstDash val="solid"/>
                      <a:round/>
                    </a:lnT>
                    <a:lnB w="38100" cap="flat" cmpd="sng">
                      <a:solidFill>
                        <a:schemeClr val="lt1">
                          <a:alpha val="100000"/>
                        </a:schemeClr>
                      </a:solidFill>
                      <a:prstDash val="solid"/>
                      <a:round/>
                    </a:lnB>
                    <a:solidFill>
                      <a:srgbClr val="3760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9312">
                <a:tc>
                  <a:txBody>
                    <a:bodyPr/>
                    <a:lstStyle/>
                    <a:p>
                      <a:pPr lvl="0" algn="l" eaLnBrk="1" hangingPunct="1"/>
                      <a:r>
                        <a:rPr lang="en-US" altLang="en-US" sz="1800" b="0">
                          <a:solidFill>
                            <a:schemeClr val="lt1"/>
                          </a:solidFill>
                        </a:rPr>
                        <a:t>          LQT 1 </a:t>
                      </a:r>
                      <a:r>
                        <a:rPr lang="en-US" altLang="en-US" sz="1800" b="0" i="1">
                          <a:solidFill>
                            <a:schemeClr val="lt1"/>
                          </a:solidFill>
                        </a:rPr>
                        <a:t>	</a:t>
                      </a:r>
                    </a:p>
                  </a:txBody>
                  <a:tcPr>
                    <a:lnL w="12700" cap="flat" cmpd="sng">
                      <a:solidFill>
                        <a:schemeClr val="lt1">
                          <a:alpha val="100000"/>
                        </a:schemeClr>
                      </a:solidFill>
                      <a:prstDash val="solid"/>
                      <a:round/>
                    </a:lnL>
                    <a:lnR w="12700" cap="flat" cmpd="sng">
                      <a:solidFill>
                        <a:schemeClr val="lt1">
                          <a:alpha val="100000"/>
                        </a:schemeClr>
                      </a:solidFill>
                      <a:prstDash val="solid"/>
                      <a:round/>
                    </a:lnR>
                    <a:lnT w="38100" cap="flat" cmpd="sng">
                      <a:solidFill>
                        <a:schemeClr val="lt1">
                          <a:alpha val="100000"/>
                        </a:schemeClr>
                      </a:solidFill>
                      <a:prstDash val="solid"/>
                      <a:round/>
                    </a:lnT>
                    <a:lnB w="12700" cap="flat" cmpd="sng">
                      <a:solidFill>
                        <a:schemeClr val="lt1">
                          <a:alpha val="100000"/>
                        </a:schemeClr>
                      </a:solidFill>
                      <a:prstDash val="solid"/>
                      <a:round/>
                    </a:lnB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eaLnBrk="1" hangingPunct="1"/>
                      <a:r>
                        <a:rPr lang="en-US" altLang="en-US" sz="1800" b="0">
                          <a:solidFill>
                            <a:schemeClr val="lt1"/>
                          </a:solidFill>
                        </a:rPr>
                        <a:t>      KCNQ1</a:t>
                      </a:r>
                    </a:p>
                  </a:txBody>
                  <a:tcPr>
                    <a:lnL w="12700" cap="flat" cmpd="sng">
                      <a:solidFill>
                        <a:schemeClr val="lt1">
                          <a:alpha val="100000"/>
                        </a:schemeClr>
                      </a:solidFill>
                      <a:prstDash val="solid"/>
                      <a:round/>
                    </a:lnL>
                    <a:lnR w="12700" cap="flat" cmpd="sng">
                      <a:solidFill>
                        <a:schemeClr val="lt1">
                          <a:alpha val="100000"/>
                        </a:schemeClr>
                      </a:solidFill>
                      <a:prstDash val="solid"/>
                      <a:round/>
                    </a:lnR>
                    <a:lnT w="38100" cap="flat" cmpd="sng">
                      <a:solidFill>
                        <a:schemeClr val="lt1">
                          <a:alpha val="100000"/>
                        </a:schemeClr>
                      </a:solidFill>
                      <a:prstDash val="solid"/>
                      <a:round/>
                    </a:lnT>
                    <a:lnB w="12700" cap="flat" cmpd="sng">
                      <a:solidFill>
                        <a:schemeClr val="lt1">
                          <a:alpha val="100000"/>
                        </a:schemeClr>
                      </a:solidFill>
                      <a:prstDash val="solid"/>
                      <a:round/>
                    </a:lnB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eaLnBrk="1" hangingPunct="1"/>
                      <a:r>
                        <a:rPr lang="en-US" altLang="en-US" sz="1800" b="0">
                          <a:solidFill>
                            <a:schemeClr val="lt1"/>
                          </a:solidFill>
                        </a:rPr>
                        <a:t>                </a:t>
                      </a:r>
                      <a:r>
                        <a:rPr lang="el-GR" altLang="en-US" sz="1800" b="0">
                          <a:solidFill>
                            <a:schemeClr val="lt1"/>
                          </a:solidFill>
                        </a:rPr>
                        <a:t>α-</a:t>
                      </a:r>
                      <a:r>
                        <a:rPr lang="en-US" altLang="en-US" sz="1800" b="0">
                          <a:solidFill>
                            <a:schemeClr val="lt1"/>
                          </a:solidFill>
                        </a:rPr>
                        <a:t>subunit  of </a:t>
                      </a:r>
                      <a:r>
                        <a:rPr lang="en-US" altLang="en-US" sz="1800" b="1">
                          <a:solidFill>
                            <a:schemeClr val="lt1"/>
                          </a:solidFill>
                        </a:rPr>
                        <a:t>Iks</a:t>
                      </a:r>
                    </a:p>
                  </a:txBody>
                  <a:tcPr>
                    <a:lnL w="12700" cap="flat" cmpd="sng">
                      <a:solidFill>
                        <a:schemeClr val="lt1">
                          <a:alpha val="100000"/>
                        </a:schemeClr>
                      </a:solidFill>
                      <a:prstDash val="solid"/>
                      <a:round/>
                    </a:lnL>
                    <a:lnR w="12700" cap="flat" cmpd="sng">
                      <a:solidFill>
                        <a:schemeClr val="lt1">
                          <a:alpha val="100000"/>
                        </a:schemeClr>
                      </a:solidFill>
                      <a:prstDash val="solid"/>
                      <a:round/>
                    </a:lnR>
                    <a:lnT w="38100" cap="flat" cmpd="sng">
                      <a:solidFill>
                        <a:schemeClr val="lt1">
                          <a:alpha val="100000"/>
                        </a:schemeClr>
                      </a:solidFill>
                      <a:prstDash val="solid"/>
                      <a:round/>
                    </a:lnT>
                    <a:lnB w="12700" cap="flat" cmpd="sng">
                      <a:solidFill>
                        <a:schemeClr val="lt1">
                          <a:alpha val="100000"/>
                        </a:schemeClr>
                      </a:solidFill>
                      <a:prstDash val="solid"/>
                      <a:round/>
                    </a:lnB>
                    <a:solidFill>
                      <a:srgbClr val="3760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1375">
                <a:tc>
                  <a:txBody>
                    <a:bodyPr/>
                    <a:lstStyle/>
                    <a:p>
                      <a:pPr lvl="0" algn="l" eaLnBrk="1" hangingPunct="1"/>
                      <a:r>
                        <a:rPr lang="en-US" altLang="en-US" sz="1800" b="0">
                          <a:solidFill>
                            <a:schemeClr val="lt1"/>
                          </a:solidFill>
                        </a:rPr>
                        <a:t>          LQT 2</a:t>
                      </a:r>
                    </a:p>
                  </a:txBody>
                  <a:tcPr>
                    <a:lnL w="12700" cap="flat" cmpd="sng">
                      <a:solidFill>
                        <a:schemeClr val="lt1">
                          <a:alpha val="100000"/>
                        </a:schemeClr>
                      </a:solidFill>
                      <a:prstDash val="solid"/>
                      <a:round/>
                    </a:lnL>
                    <a:lnR w="12700" cap="flat" cmpd="sng">
                      <a:solidFill>
                        <a:schemeClr val="lt1">
                          <a:alpha val="100000"/>
                        </a:schemeClr>
                      </a:solidFill>
                      <a:prstDash val="solid"/>
                      <a:round/>
                    </a:lnR>
                    <a:lnT w="12700" cap="flat" cmpd="sng">
                      <a:solidFill>
                        <a:schemeClr val="lt1">
                          <a:alpha val="100000"/>
                        </a:schemeClr>
                      </a:solidFill>
                      <a:prstDash val="solid"/>
                      <a:round/>
                    </a:lnT>
                    <a:lnB w="12700" cap="flat" cmpd="sng">
                      <a:solidFill>
                        <a:schemeClr val="lt1">
                          <a:alpha val="100000"/>
                        </a:schemeClr>
                      </a:solidFill>
                      <a:prstDash val="solid"/>
                      <a:round/>
                    </a:lnB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eaLnBrk="1" hangingPunct="1"/>
                      <a:r>
                        <a:rPr lang="en-US" altLang="en-US" sz="1800" b="0">
                          <a:solidFill>
                            <a:schemeClr val="lt1"/>
                          </a:solidFill>
                        </a:rPr>
                        <a:t>      KCNH2</a:t>
                      </a:r>
                    </a:p>
                  </a:txBody>
                  <a:tcPr>
                    <a:lnL w="12700" cap="flat" cmpd="sng">
                      <a:solidFill>
                        <a:schemeClr val="lt1">
                          <a:alpha val="100000"/>
                        </a:schemeClr>
                      </a:solidFill>
                      <a:prstDash val="solid"/>
                      <a:round/>
                    </a:lnL>
                    <a:lnR w="12700" cap="flat" cmpd="sng">
                      <a:solidFill>
                        <a:schemeClr val="lt1">
                          <a:alpha val="100000"/>
                        </a:schemeClr>
                      </a:solidFill>
                      <a:prstDash val="solid"/>
                      <a:round/>
                    </a:lnR>
                    <a:lnT w="12700" cap="flat" cmpd="sng">
                      <a:solidFill>
                        <a:schemeClr val="lt1">
                          <a:alpha val="100000"/>
                        </a:schemeClr>
                      </a:solidFill>
                      <a:prstDash val="solid"/>
                      <a:round/>
                    </a:lnT>
                    <a:lnB w="12700" cap="flat" cmpd="sng">
                      <a:solidFill>
                        <a:schemeClr val="lt1">
                          <a:alpha val="100000"/>
                        </a:schemeClr>
                      </a:solidFill>
                      <a:prstDash val="solid"/>
                      <a:round/>
                    </a:lnB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eaLnBrk="1" hangingPunct="1"/>
                      <a:r>
                        <a:rPr lang="en-US" altLang="en-US" sz="1800" b="0">
                          <a:solidFill>
                            <a:schemeClr val="lt1"/>
                          </a:solidFill>
                        </a:rPr>
                        <a:t>                α-subunit  of </a:t>
                      </a:r>
                      <a:r>
                        <a:rPr lang="en-US" altLang="en-US" sz="1800" b="1">
                          <a:solidFill>
                            <a:schemeClr val="lt1"/>
                          </a:solidFill>
                        </a:rPr>
                        <a:t>Ikr</a:t>
                      </a:r>
                      <a:r>
                        <a:rPr lang="en-US" altLang="en-US" sz="1800" b="0">
                          <a:solidFill>
                            <a:schemeClr val="lt1"/>
                          </a:solidFill>
                        </a:rPr>
                        <a:t>	</a:t>
                      </a:r>
                    </a:p>
                  </a:txBody>
                  <a:tcPr>
                    <a:lnL w="12700" cap="flat" cmpd="sng">
                      <a:solidFill>
                        <a:schemeClr val="lt1">
                          <a:alpha val="100000"/>
                        </a:schemeClr>
                      </a:solidFill>
                      <a:prstDash val="solid"/>
                      <a:round/>
                    </a:lnL>
                    <a:lnR w="12700" cap="flat" cmpd="sng">
                      <a:solidFill>
                        <a:schemeClr val="lt1">
                          <a:alpha val="100000"/>
                        </a:schemeClr>
                      </a:solidFill>
                      <a:prstDash val="solid"/>
                      <a:round/>
                    </a:lnR>
                    <a:lnT w="12700" cap="flat" cmpd="sng">
                      <a:solidFill>
                        <a:schemeClr val="lt1">
                          <a:alpha val="100000"/>
                        </a:schemeClr>
                      </a:solidFill>
                      <a:prstDash val="solid"/>
                      <a:round/>
                    </a:lnT>
                    <a:lnB w="12700" cap="flat" cmpd="sng">
                      <a:solidFill>
                        <a:schemeClr val="lt1">
                          <a:alpha val="100000"/>
                        </a:schemeClr>
                      </a:solidFill>
                      <a:prstDash val="solid"/>
                      <a:round/>
                    </a:lnB>
                    <a:solidFill>
                      <a:srgbClr val="3760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4862">
                <a:tc>
                  <a:txBody>
                    <a:bodyPr/>
                    <a:lstStyle/>
                    <a:p>
                      <a:pPr lvl="0" algn="l" eaLnBrk="1" hangingPunct="1"/>
                      <a:r>
                        <a:rPr lang="en-US" altLang="en-US" sz="1800" b="0">
                          <a:solidFill>
                            <a:schemeClr val="lt1"/>
                          </a:solidFill>
                        </a:rPr>
                        <a:t>          LQT  3</a:t>
                      </a:r>
                    </a:p>
                  </a:txBody>
                  <a:tcPr>
                    <a:lnL w="12700" cap="flat" cmpd="sng">
                      <a:solidFill>
                        <a:schemeClr val="lt1">
                          <a:alpha val="100000"/>
                        </a:schemeClr>
                      </a:solidFill>
                      <a:prstDash val="solid"/>
                      <a:round/>
                    </a:lnL>
                    <a:lnR w="12700" cap="flat" cmpd="sng">
                      <a:solidFill>
                        <a:schemeClr val="lt1">
                          <a:alpha val="100000"/>
                        </a:schemeClr>
                      </a:solidFill>
                      <a:prstDash val="solid"/>
                      <a:round/>
                    </a:lnR>
                    <a:lnT w="12700" cap="flat" cmpd="sng">
                      <a:solidFill>
                        <a:schemeClr val="lt1">
                          <a:alpha val="100000"/>
                        </a:schemeClr>
                      </a:solidFill>
                      <a:prstDash val="solid"/>
                      <a:round/>
                    </a:lnT>
                    <a:lnB w="12700" cap="flat" cmpd="sng">
                      <a:solidFill>
                        <a:schemeClr val="lt1">
                          <a:alpha val="100000"/>
                        </a:schemeClr>
                      </a:solidFill>
                      <a:prstDash val="solid"/>
                      <a:round/>
                    </a:lnB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eaLnBrk="1" hangingPunct="1"/>
                      <a:r>
                        <a:rPr lang="en-US" altLang="en-US" sz="1800" b="0">
                          <a:solidFill>
                            <a:schemeClr val="lt1"/>
                          </a:solidFill>
                        </a:rPr>
                        <a:t>      SCN5A</a:t>
                      </a:r>
                    </a:p>
                  </a:txBody>
                  <a:tcPr>
                    <a:lnL w="12700" cap="flat" cmpd="sng">
                      <a:solidFill>
                        <a:schemeClr val="lt1">
                          <a:alpha val="100000"/>
                        </a:schemeClr>
                      </a:solidFill>
                      <a:prstDash val="solid"/>
                      <a:round/>
                    </a:lnL>
                    <a:lnR w="12700" cap="flat" cmpd="sng">
                      <a:solidFill>
                        <a:schemeClr val="lt1">
                          <a:alpha val="100000"/>
                        </a:schemeClr>
                      </a:solidFill>
                      <a:prstDash val="solid"/>
                      <a:round/>
                    </a:lnR>
                    <a:lnT w="12700" cap="flat" cmpd="sng">
                      <a:solidFill>
                        <a:schemeClr val="lt1">
                          <a:alpha val="100000"/>
                        </a:schemeClr>
                      </a:solidFill>
                      <a:prstDash val="solid"/>
                      <a:round/>
                    </a:lnT>
                    <a:lnB w="12700" cap="flat" cmpd="sng">
                      <a:solidFill>
                        <a:schemeClr val="lt1">
                          <a:alpha val="100000"/>
                        </a:schemeClr>
                      </a:solidFill>
                      <a:prstDash val="solid"/>
                      <a:round/>
                    </a:lnB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eaLnBrk="1" hangingPunct="1"/>
                      <a:r>
                        <a:rPr lang="en-US" altLang="en-US" sz="1800" b="0">
                          <a:solidFill>
                            <a:schemeClr val="lt1"/>
                          </a:solidFill>
                        </a:rPr>
                        <a:t>         Sodium channel, </a:t>
                      </a:r>
                      <a:r>
                        <a:rPr lang="el-GR" altLang="en-US" sz="1800" b="0">
                          <a:solidFill>
                            <a:schemeClr val="lt1"/>
                          </a:solidFill>
                        </a:rPr>
                        <a:t>α-</a:t>
                      </a:r>
                      <a:r>
                        <a:rPr lang="en-US" altLang="en-US" sz="1800" b="0">
                          <a:solidFill>
                            <a:schemeClr val="lt1"/>
                          </a:solidFill>
                        </a:rPr>
                        <a:t>subunit 	</a:t>
                      </a:r>
                    </a:p>
                  </a:txBody>
                  <a:tcPr>
                    <a:lnL w="12700" cap="flat" cmpd="sng">
                      <a:solidFill>
                        <a:schemeClr val="lt1">
                          <a:alpha val="100000"/>
                        </a:schemeClr>
                      </a:solidFill>
                      <a:prstDash val="solid"/>
                      <a:round/>
                    </a:lnL>
                    <a:lnR w="12700" cap="flat" cmpd="sng">
                      <a:solidFill>
                        <a:schemeClr val="lt1">
                          <a:alpha val="100000"/>
                        </a:schemeClr>
                      </a:solidFill>
                      <a:prstDash val="solid"/>
                      <a:round/>
                    </a:lnR>
                    <a:lnT w="12700" cap="flat" cmpd="sng">
                      <a:solidFill>
                        <a:schemeClr val="lt1">
                          <a:alpha val="100000"/>
                        </a:schemeClr>
                      </a:solidFill>
                      <a:prstDash val="solid"/>
                      <a:round/>
                    </a:lnT>
                    <a:lnB w="12700" cap="flat" cmpd="sng">
                      <a:solidFill>
                        <a:schemeClr val="lt1">
                          <a:alpha val="100000"/>
                        </a:schemeClr>
                      </a:solidFill>
                      <a:prstDash val="solid"/>
                      <a:round/>
                    </a:lnB>
                    <a:solidFill>
                      <a:srgbClr val="3760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0237">
                <a:tc>
                  <a:txBody>
                    <a:bodyPr/>
                    <a:lstStyle/>
                    <a:p>
                      <a:pPr lvl="0" algn="l" eaLnBrk="1" hangingPunct="1"/>
                      <a:r>
                        <a:rPr lang="en-US" altLang="en-US" sz="1800" b="0">
                          <a:solidFill>
                            <a:schemeClr val="lt1"/>
                          </a:solidFill>
                        </a:rPr>
                        <a:t>          LQT  4</a:t>
                      </a:r>
                    </a:p>
                  </a:txBody>
                  <a:tcPr>
                    <a:lnL w="12700" cap="flat" cmpd="sng">
                      <a:solidFill>
                        <a:schemeClr val="lt1">
                          <a:alpha val="100000"/>
                        </a:schemeClr>
                      </a:solidFill>
                      <a:prstDash val="solid"/>
                      <a:round/>
                    </a:lnL>
                    <a:lnR w="12700" cap="flat" cmpd="sng">
                      <a:solidFill>
                        <a:schemeClr val="lt1">
                          <a:alpha val="100000"/>
                        </a:schemeClr>
                      </a:solidFill>
                      <a:prstDash val="solid"/>
                      <a:round/>
                    </a:lnR>
                    <a:lnT w="12700" cap="flat" cmpd="sng">
                      <a:solidFill>
                        <a:schemeClr val="lt1">
                          <a:alpha val="100000"/>
                        </a:schemeClr>
                      </a:solidFill>
                      <a:prstDash val="solid"/>
                      <a:round/>
                    </a:lnT>
                    <a:lnB w="12700" cap="flat" cmpd="sng">
                      <a:solidFill>
                        <a:schemeClr val="lt1">
                          <a:alpha val="100000"/>
                        </a:schemeClr>
                      </a:solidFill>
                      <a:prstDash val="solid"/>
                      <a:round/>
                    </a:lnB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eaLnBrk="1" hangingPunct="1"/>
                      <a:r>
                        <a:rPr lang="en-US" altLang="en-US" sz="1800" b="0">
                          <a:solidFill>
                            <a:schemeClr val="lt1"/>
                          </a:solidFill>
                        </a:rPr>
                        <a:t>      ANK2</a:t>
                      </a:r>
                    </a:p>
                  </a:txBody>
                  <a:tcPr>
                    <a:lnL w="12700" cap="flat" cmpd="sng">
                      <a:solidFill>
                        <a:schemeClr val="lt1">
                          <a:alpha val="100000"/>
                        </a:schemeClr>
                      </a:solidFill>
                      <a:prstDash val="solid"/>
                      <a:round/>
                    </a:lnL>
                    <a:lnR w="12700" cap="flat" cmpd="sng">
                      <a:solidFill>
                        <a:schemeClr val="lt1">
                          <a:alpha val="100000"/>
                        </a:schemeClr>
                      </a:solidFill>
                      <a:prstDash val="solid"/>
                      <a:round/>
                    </a:lnR>
                    <a:lnT w="12700" cap="flat" cmpd="sng">
                      <a:solidFill>
                        <a:schemeClr val="lt1">
                          <a:alpha val="100000"/>
                        </a:schemeClr>
                      </a:solidFill>
                      <a:prstDash val="solid"/>
                      <a:round/>
                    </a:lnT>
                    <a:lnB w="12700" cap="flat" cmpd="sng">
                      <a:solidFill>
                        <a:schemeClr val="lt1">
                          <a:alpha val="100000"/>
                        </a:schemeClr>
                      </a:solidFill>
                      <a:prstDash val="solid"/>
                      <a:round/>
                    </a:lnB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eaLnBrk="1" hangingPunct="1"/>
                      <a:r>
                        <a:rPr lang="en-US" altLang="en-US" sz="1800" b="0">
                          <a:solidFill>
                            <a:schemeClr val="lt1"/>
                          </a:solidFill>
                        </a:rPr>
                        <a:t>          Cellular structural protein 	</a:t>
                      </a:r>
                    </a:p>
                  </a:txBody>
                  <a:tcPr>
                    <a:lnL w="12700" cap="flat" cmpd="sng">
                      <a:solidFill>
                        <a:schemeClr val="lt1">
                          <a:alpha val="100000"/>
                        </a:schemeClr>
                      </a:solidFill>
                      <a:prstDash val="solid"/>
                      <a:round/>
                    </a:lnL>
                    <a:lnR w="12700" cap="flat" cmpd="sng">
                      <a:solidFill>
                        <a:schemeClr val="lt1">
                          <a:alpha val="100000"/>
                        </a:schemeClr>
                      </a:solidFill>
                      <a:prstDash val="solid"/>
                      <a:round/>
                    </a:lnR>
                    <a:lnT w="12700" cap="flat" cmpd="sng">
                      <a:solidFill>
                        <a:schemeClr val="lt1">
                          <a:alpha val="100000"/>
                        </a:schemeClr>
                      </a:solidFill>
                      <a:prstDash val="solid"/>
                      <a:round/>
                    </a:lnT>
                    <a:lnB w="12700" cap="flat" cmpd="sng">
                      <a:solidFill>
                        <a:schemeClr val="lt1">
                          <a:alpha val="100000"/>
                        </a:schemeClr>
                      </a:solidFill>
                      <a:prstDash val="solid"/>
                      <a:round/>
                    </a:lnB>
                    <a:solidFill>
                      <a:srgbClr val="3760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14375">
                <a:tc>
                  <a:txBody>
                    <a:bodyPr/>
                    <a:lstStyle/>
                    <a:p>
                      <a:pPr lvl="0" algn="l" eaLnBrk="1" hangingPunct="1"/>
                      <a:r>
                        <a:rPr lang="en-US" altLang="en-US" sz="1800" b="0">
                          <a:solidFill>
                            <a:schemeClr val="lt1"/>
                          </a:solidFill>
                        </a:rPr>
                        <a:t>          LQT  5</a:t>
                      </a:r>
                    </a:p>
                  </a:txBody>
                  <a:tcPr>
                    <a:lnL w="12700" cap="flat" cmpd="sng">
                      <a:solidFill>
                        <a:schemeClr val="lt1">
                          <a:alpha val="100000"/>
                        </a:schemeClr>
                      </a:solidFill>
                      <a:prstDash val="solid"/>
                      <a:round/>
                    </a:lnL>
                    <a:lnR w="12700" cap="flat" cmpd="sng">
                      <a:solidFill>
                        <a:schemeClr val="lt1">
                          <a:alpha val="100000"/>
                        </a:schemeClr>
                      </a:solidFill>
                      <a:prstDash val="solid"/>
                      <a:round/>
                    </a:lnR>
                    <a:lnT w="12700" cap="flat" cmpd="sng">
                      <a:solidFill>
                        <a:schemeClr val="lt1">
                          <a:alpha val="100000"/>
                        </a:schemeClr>
                      </a:solidFill>
                      <a:prstDash val="solid"/>
                      <a:round/>
                    </a:lnT>
                    <a:lnB w="12700" cap="flat" cmpd="sng">
                      <a:solidFill>
                        <a:schemeClr val="lt1">
                          <a:alpha val="100000"/>
                        </a:schemeClr>
                      </a:solidFill>
                      <a:prstDash val="solid"/>
                      <a:round/>
                    </a:lnB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eaLnBrk="1" hangingPunct="1"/>
                      <a:r>
                        <a:rPr lang="en-US" altLang="en-US" sz="1800" b="0">
                          <a:solidFill>
                            <a:schemeClr val="lt1"/>
                          </a:solidFill>
                        </a:rPr>
                        <a:t>      KCNE1</a:t>
                      </a:r>
                    </a:p>
                  </a:txBody>
                  <a:tcPr>
                    <a:lnL w="12700" cap="flat" cmpd="sng">
                      <a:solidFill>
                        <a:schemeClr val="lt1">
                          <a:alpha val="100000"/>
                        </a:schemeClr>
                      </a:solidFill>
                      <a:prstDash val="solid"/>
                      <a:round/>
                    </a:lnL>
                    <a:lnR w="12700" cap="flat" cmpd="sng">
                      <a:solidFill>
                        <a:schemeClr val="lt1">
                          <a:alpha val="100000"/>
                        </a:schemeClr>
                      </a:solidFill>
                      <a:prstDash val="solid"/>
                      <a:round/>
                    </a:lnR>
                    <a:lnT w="12700" cap="flat" cmpd="sng">
                      <a:solidFill>
                        <a:schemeClr val="lt1">
                          <a:alpha val="100000"/>
                        </a:schemeClr>
                      </a:solidFill>
                      <a:prstDash val="solid"/>
                      <a:round/>
                    </a:lnT>
                    <a:lnB w="12700" cap="flat" cmpd="sng">
                      <a:solidFill>
                        <a:schemeClr val="lt1">
                          <a:alpha val="100000"/>
                        </a:schemeClr>
                      </a:solidFill>
                      <a:prstDash val="solid"/>
                      <a:round/>
                    </a:lnB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eaLnBrk="1" hangingPunct="1"/>
                      <a:r>
                        <a:rPr lang="en-US" altLang="en-US" sz="1800" b="0">
                          <a:solidFill>
                            <a:schemeClr val="lt1"/>
                          </a:solidFill>
                        </a:rPr>
                        <a:t>                   β-subunit  of </a:t>
                      </a:r>
                      <a:r>
                        <a:rPr lang="en-US" altLang="en-US" sz="1800" b="1">
                          <a:solidFill>
                            <a:schemeClr val="lt1"/>
                          </a:solidFill>
                        </a:rPr>
                        <a:t>Iks </a:t>
                      </a:r>
                      <a:r>
                        <a:rPr lang="en-US" altLang="en-US" sz="1800" b="0">
                          <a:solidFill>
                            <a:schemeClr val="lt1"/>
                          </a:solidFill>
                        </a:rPr>
                        <a:t>	</a:t>
                      </a:r>
                    </a:p>
                  </a:txBody>
                  <a:tcPr>
                    <a:lnL w="12700" cap="flat" cmpd="sng">
                      <a:solidFill>
                        <a:schemeClr val="lt1">
                          <a:alpha val="100000"/>
                        </a:schemeClr>
                      </a:solidFill>
                      <a:prstDash val="solid"/>
                      <a:round/>
                    </a:lnL>
                    <a:lnR w="12700" cap="flat" cmpd="sng">
                      <a:solidFill>
                        <a:schemeClr val="lt1">
                          <a:alpha val="100000"/>
                        </a:schemeClr>
                      </a:solidFill>
                      <a:prstDash val="solid"/>
                      <a:round/>
                    </a:lnR>
                    <a:lnT w="12700" cap="flat" cmpd="sng">
                      <a:solidFill>
                        <a:schemeClr val="lt1">
                          <a:alpha val="100000"/>
                        </a:schemeClr>
                      </a:solidFill>
                      <a:prstDash val="solid"/>
                      <a:round/>
                    </a:lnT>
                    <a:lnB w="12700" cap="flat" cmpd="sng">
                      <a:solidFill>
                        <a:schemeClr val="lt1">
                          <a:alpha val="100000"/>
                        </a:schemeClr>
                      </a:solidFill>
                      <a:prstDash val="solid"/>
                      <a:round/>
                    </a:lnB>
                    <a:solidFill>
                      <a:srgbClr val="3760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11212">
                <a:tc>
                  <a:txBody>
                    <a:bodyPr/>
                    <a:lstStyle/>
                    <a:p>
                      <a:pPr lvl="0" algn="l" eaLnBrk="1" hangingPunct="1"/>
                      <a:r>
                        <a:rPr lang="en-US" altLang="en-US" sz="1800" b="0">
                          <a:solidFill>
                            <a:schemeClr val="lt1"/>
                          </a:solidFill>
                        </a:rPr>
                        <a:t>          LQT  6</a:t>
                      </a:r>
                    </a:p>
                  </a:txBody>
                  <a:tcPr>
                    <a:lnL w="12700" cap="flat" cmpd="sng">
                      <a:solidFill>
                        <a:schemeClr val="lt1">
                          <a:alpha val="100000"/>
                        </a:schemeClr>
                      </a:solidFill>
                      <a:prstDash val="solid"/>
                      <a:round/>
                    </a:lnL>
                    <a:lnR w="12700" cap="flat" cmpd="sng">
                      <a:solidFill>
                        <a:schemeClr val="lt1">
                          <a:alpha val="100000"/>
                        </a:schemeClr>
                      </a:solidFill>
                      <a:prstDash val="solid"/>
                      <a:round/>
                    </a:lnR>
                    <a:lnT w="12700" cap="flat" cmpd="sng">
                      <a:solidFill>
                        <a:schemeClr val="lt1">
                          <a:alpha val="100000"/>
                        </a:schemeClr>
                      </a:solidFill>
                      <a:prstDash val="solid"/>
                      <a:round/>
                    </a:lnT>
                    <a:lnB w="12700" cap="flat" cmpd="sng">
                      <a:solidFill>
                        <a:schemeClr val="lt1">
                          <a:alpha val="100000"/>
                        </a:schemeClr>
                      </a:solidFill>
                      <a:prstDash val="solid"/>
                      <a:round/>
                    </a:lnB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eaLnBrk="1" hangingPunct="1"/>
                      <a:r>
                        <a:rPr lang="en-US" altLang="en-US" sz="1800" b="0">
                          <a:solidFill>
                            <a:schemeClr val="lt1"/>
                          </a:solidFill>
                        </a:rPr>
                        <a:t>      KCNE2</a:t>
                      </a:r>
                    </a:p>
                  </a:txBody>
                  <a:tcPr>
                    <a:lnL w="12700" cap="flat" cmpd="sng">
                      <a:solidFill>
                        <a:schemeClr val="lt1">
                          <a:alpha val="100000"/>
                        </a:schemeClr>
                      </a:solidFill>
                      <a:prstDash val="solid"/>
                      <a:round/>
                    </a:lnL>
                    <a:lnR w="12700" cap="flat" cmpd="sng">
                      <a:solidFill>
                        <a:schemeClr val="lt1">
                          <a:alpha val="100000"/>
                        </a:schemeClr>
                      </a:solidFill>
                      <a:prstDash val="solid"/>
                      <a:round/>
                    </a:lnR>
                    <a:lnT w="12700" cap="flat" cmpd="sng">
                      <a:solidFill>
                        <a:schemeClr val="lt1">
                          <a:alpha val="100000"/>
                        </a:schemeClr>
                      </a:solidFill>
                      <a:prstDash val="solid"/>
                      <a:round/>
                    </a:lnT>
                    <a:lnB w="12700" cap="flat" cmpd="sng">
                      <a:solidFill>
                        <a:schemeClr val="lt1">
                          <a:alpha val="100000"/>
                        </a:schemeClr>
                      </a:solidFill>
                      <a:prstDash val="solid"/>
                      <a:round/>
                    </a:lnB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eaLnBrk="1" hangingPunct="1"/>
                      <a:r>
                        <a:rPr lang="en-US" altLang="en-US" sz="1800" b="0">
                          <a:solidFill>
                            <a:schemeClr val="lt1"/>
                          </a:solidFill>
                        </a:rPr>
                        <a:t>                   β-subunit  of </a:t>
                      </a:r>
                      <a:r>
                        <a:rPr lang="en-US" altLang="en-US" sz="1800" b="1">
                          <a:solidFill>
                            <a:schemeClr val="lt1"/>
                          </a:solidFill>
                        </a:rPr>
                        <a:t>Ikr </a:t>
                      </a:r>
                      <a:r>
                        <a:rPr lang="en-US" altLang="en-US" sz="1800" b="0">
                          <a:solidFill>
                            <a:schemeClr val="lt1"/>
                          </a:solidFill>
                        </a:rPr>
                        <a:t>	</a:t>
                      </a:r>
                    </a:p>
                  </a:txBody>
                  <a:tcPr>
                    <a:lnL w="12700" cap="flat" cmpd="sng">
                      <a:solidFill>
                        <a:schemeClr val="lt1">
                          <a:alpha val="100000"/>
                        </a:schemeClr>
                      </a:solidFill>
                      <a:prstDash val="solid"/>
                      <a:round/>
                    </a:lnL>
                    <a:lnR w="12700" cap="flat" cmpd="sng">
                      <a:solidFill>
                        <a:schemeClr val="lt1">
                          <a:alpha val="100000"/>
                        </a:schemeClr>
                      </a:solidFill>
                      <a:prstDash val="solid"/>
                      <a:round/>
                    </a:lnR>
                    <a:lnT w="12700" cap="flat" cmpd="sng">
                      <a:solidFill>
                        <a:schemeClr val="lt1">
                          <a:alpha val="100000"/>
                        </a:schemeClr>
                      </a:solidFill>
                      <a:prstDash val="solid"/>
                      <a:round/>
                    </a:lnT>
                    <a:lnB w="12700" cap="flat" cmpd="sng">
                      <a:solidFill>
                        <a:schemeClr val="lt1">
                          <a:alpha val="100000"/>
                        </a:schemeClr>
                      </a:solidFill>
                      <a:prstDash val="solid"/>
                      <a:round/>
                    </a:lnB>
                    <a:solidFill>
                      <a:srgbClr val="3760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84225">
                <a:tc>
                  <a:txBody>
                    <a:bodyPr/>
                    <a:lstStyle/>
                    <a:p>
                      <a:pPr lvl="0" algn="l" eaLnBrk="1" hangingPunct="1"/>
                      <a:r>
                        <a:rPr lang="en-US" altLang="en-US" sz="1800" b="0">
                          <a:solidFill>
                            <a:schemeClr val="lt1"/>
                          </a:solidFill>
                        </a:rPr>
                        <a:t>          LQT  7</a:t>
                      </a:r>
                    </a:p>
                  </a:txBody>
                  <a:tcPr>
                    <a:lnL w="12700" cap="flat" cmpd="sng">
                      <a:solidFill>
                        <a:schemeClr val="lt1">
                          <a:alpha val="100000"/>
                        </a:schemeClr>
                      </a:solidFill>
                      <a:prstDash val="solid"/>
                      <a:round/>
                    </a:lnL>
                    <a:lnR w="12700" cap="flat" cmpd="sng">
                      <a:solidFill>
                        <a:schemeClr val="lt1">
                          <a:alpha val="100000"/>
                        </a:schemeClr>
                      </a:solidFill>
                      <a:prstDash val="solid"/>
                      <a:round/>
                    </a:lnR>
                    <a:lnT w="12700" cap="flat" cmpd="sng">
                      <a:solidFill>
                        <a:schemeClr val="lt1">
                          <a:alpha val="100000"/>
                        </a:schemeClr>
                      </a:solidFill>
                      <a:prstDash val="solid"/>
                      <a:round/>
                    </a:lnT>
                    <a:lnB w="12700" cap="flat" cmpd="sng">
                      <a:solidFill>
                        <a:schemeClr val="lt1">
                          <a:alpha val="100000"/>
                        </a:schemeClr>
                      </a:solidFill>
                      <a:prstDash val="solid"/>
                      <a:round/>
                    </a:lnB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eaLnBrk="1" hangingPunct="1"/>
                      <a:r>
                        <a:rPr lang="en-US" altLang="en-US" sz="1800" b="0">
                          <a:solidFill>
                            <a:schemeClr val="lt1"/>
                          </a:solidFill>
                        </a:rPr>
                        <a:t>       KCNJ2</a:t>
                      </a:r>
                    </a:p>
                  </a:txBody>
                  <a:tcPr>
                    <a:lnL w="12700" cap="flat" cmpd="sng">
                      <a:solidFill>
                        <a:schemeClr val="lt1">
                          <a:alpha val="100000"/>
                        </a:schemeClr>
                      </a:solidFill>
                      <a:prstDash val="solid"/>
                      <a:round/>
                    </a:lnL>
                    <a:lnR w="12700" cap="flat" cmpd="sng">
                      <a:solidFill>
                        <a:schemeClr val="lt1">
                          <a:alpha val="100000"/>
                        </a:schemeClr>
                      </a:solidFill>
                      <a:prstDash val="solid"/>
                      <a:round/>
                    </a:lnR>
                    <a:lnT w="12700" cap="flat" cmpd="sng">
                      <a:solidFill>
                        <a:schemeClr val="lt1">
                          <a:alpha val="100000"/>
                        </a:schemeClr>
                      </a:solidFill>
                      <a:prstDash val="solid"/>
                      <a:round/>
                    </a:lnT>
                    <a:lnB w="12700" cap="flat" cmpd="sng">
                      <a:solidFill>
                        <a:schemeClr val="lt1">
                          <a:alpha val="100000"/>
                        </a:schemeClr>
                      </a:solidFill>
                      <a:prstDash val="solid"/>
                      <a:round/>
                    </a:lnB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eaLnBrk="1" hangingPunct="1"/>
                      <a:r>
                        <a:rPr lang="en-US" altLang="en-US" sz="1800" b="0">
                          <a:solidFill>
                            <a:schemeClr val="lt1"/>
                          </a:solidFill>
                        </a:rPr>
                        <a:t>                    α-subunit of </a:t>
                      </a:r>
                      <a:r>
                        <a:rPr lang="en-US" altLang="en-US" sz="1800" b="1">
                          <a:solidFill>
                            <a:schemeClr val="lt1"/>
                          </a:solidFill>
                        </a:rPr>
                        <a:t>Ik1</a:t>
                      </a:r>
                      <a:r>
                        <a:rPr lang="en-US" altLang="en-US" sz="1800" b="0">
                          <a:solidFill>
                            <a:schemeClr val="lt1"/>
                          </a:solidFill>
                        </a:rPr>
                        <a:t>	</a:t>
                      </a:r>
                    </a:p>
                  </a:txBody>
                  <a:tcPr>
                    <a:lnL w="12700" cap="flat" cmpd="sng">
                      <a:solidFill>
                        <a:schemeClr val="lt1">
                          <a:alpha val="100000"/>
                        </a:schemeClr>
                      </a:solidFill>
                      <a:prstDash val="solid"/>
                      <a:round/>
                    </a:lnL>
                    <a:lnR w="12700" cap="flat" cmpd="sng">
                      <a:solidFill>
                        <a:schemeClr val="lt1">
                          <a:alpha val="100000"/>
                        </a:schemeClr>
                      </a:solidFill>
                      <a:prstDash val="solid"/>
                      <a:round/>
                    </a:lnR>
                    <a:lnT w="12700" cap="flat" cmpd="sng">
                      <a:solidFill>
                        <a:schemeClr val="lt1">
                          <a:alpha val="100000"/>
                        </a:schemeClr>
                      </a:solidFill>
                      <a:prstDash val="solid"/>
                      <a:round/>
                    </a:lnT>
                    <a:lnB w="12700" cap="flat" cmpd="sng">
                      <a:solidFill>
                        <a:schemeClr val="lt1">
                          <a:alpha val="100000"/>
                        </a:schemeClr>
                      </a:solidFill>
                      <a:prstDash val="solid"/>
                      <a:round/>
                    </a:lnB>
                    <a:solidFill>
                      <a:srgbClr val="3760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4305" name="Table 4194304"/>
          <p:cNvGraphicFramePr>
            <a:graphicFrameLocks/>
          </p:cNvGraphicFramePr>
          <p:nvPr/>
        </p:nvGraphicFramePr>
        <p:xfrm>
          <a:off x="152400" y="152400"/>
          <a:ext cx="8839200" cy="6553200"/>
        </p:xfrm>
        <a:graphic>
          <a:graphicData uri="http://schemas.openxmlformats.org/drawingml/2006/table">
            <a:tbl>
              <a:tblPr/>
              <a:tblGrid>
                <a:gridCol w="294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8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04887">
                <a:tc>
                  <a:txBody>
                    <a:bodyPr/>
                    <a:lstStyle/>
                    <a:p>
                      <a:pPr lvl="0" algn="l" eaLnBrk="1" hangingPunct="1"/>
                      <a:r>
                        <a:rPr lang="en-US" altLang="en-US" sz="2000" b="1">
                          <a:solidFill>
                            <a:schemeClr val="lt1"/>
                          </a:solidFill>
                        </a:rPr>
                        <a:t>   </a:t>
                      </a:r>
                    </a:p>
                    <a:p>
                      <a:pPr lvl="0" algn="l" eaLnBrk="1" hangingPunct="1"/>
                      <a:r>
                        <a:rPr lang="en-US" altLang="en-US" sz="2000" b="1">
                          <a:solidFill>
                            <a:srgbClr val="CC9900"/>
                          </a:solidFill>
                        </a:rPr>
                        <a:t>     CHANNELOPATHY</a:t>
                      </a:r>
                    </a:p>
                  </a:txBody>
                  <a:tcPr>
                    <a:lnL w="12700" cap="flat" cmpd="sng">
                      <a:solidFill>
                        <a:schemeClr val="lt1">
                          <a:alpha val="100000"/>
                        </a:schemeClr>
                      </a:solidFill>
                      <a:prstDash val="solid"/>
                      <a:round/>
                    </a:lnL>
                    <a:lnR w="12700" cap="flat" cmpd="sng">
                      <a:solidFill>
                        <a:schemeClr val="lt1">
                          <a:alpha val="100000"/>
                        </a:schemeClr>
                      </a:solidFill>
                      <a:prstDash val="solid"/>
                      <a:round/>
                    </a:lnR>
                    <a:lnT w="12700" cap="flat" cmpd="sng">
                      <a:solidFill>
                        <a:schemeClr val="lt1">
                          <a:alpha val="100000"/>
                        </a:schemeClr>
                      </a:solidFill>
                      <a:prstDash val="solid"/>
                      <a:round/>
                    </a:lnT>
                    <a:lnB w="38100" cap="flat" cmpd="sng">
                      <a:solidFill>
                        <a:schemeClr val="lt1">
                          <a:alpha val="100000"/>
                        </a:schemeClr>
                      </a:solidFill>
                      <a:prstDash val="solid"/>
                      <a:round/>
                    </a:lnB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eaLnBrk="1" hangingPunct="1"/>
                      <a:r>
                        <a:rPr lang="en-US" altLang="en-US" sz="2000" b="1">
                          <a:solidFill>
                            <a:schemeClr val="lt1"/>
                          </a:solidFill>
                        </a:rPr>
                        <a:t>     </a:t>
                      </a:r>
                    </a:p>
                    <a:p>
                      <a:pPr lvl="0" algn="l" eaLnBrk="1" hangingPunct="1"/>
                      <a:r>
                        <a:rPr lang="en-US" altLang="en-US" sz="2000" b="1">
                          <a:solidFill>
                            <a:schemeClr val="lt1"/>
                          </a:solidFill>
                        </a:rPr>
                        <a:t>      </a:t>
                      </a:r>
                      <a:r>
                        <a:rPr lang="en-US" altLang="en-US" sz="2000" b="1">
                          <a:solidFill>
                            <a:srgbClr val="CC9900"/>
                          </a:solidFill>
                        </a:rPr>
                        <a:t>GENE</a:t>
                      </a:r>
                    </a:p>
                  </a:txBody>
                  <a:tcPr>
                    <a:lnL w="12700" cap="flat" cmpd="sng">
                      <a:solidFill>
                        <a:schemeClr val="lt1">
                          <a:alpha val="100000"/>
                        </a:schemeClr>
                      </a:solidFill>
                      <a:prstDash val="solid"/>
                      <a:round/>
                    </a:lnL>
                    <a:lnR w="12700" cap="flat" cmpd="sng">
                      <a:solidFill>
                        <a:schemeClr val="lt1">
                          <a:alpha val="100000"/>
                        </a:schemeClr>
                      </a:solidFill>
                      <a:prstDash val="solid"/>
                      <a:round/>
                    </a:lnR>
                    <a:lnT w="12700" cap="flat" cmpd="sng">
                      <a:solidFill>
                        <a:schemeClr val="lt1">
                          <a:alpha val="100000"/>
                        </a:schemeClr>
                      </a:solidFill>
                      <a:prstDash val="solid"/>
                      <a:round/>
                    </a:lnT>
                    <a:lnB w="38100" cap="flat" cmpd="sng">
                      <a:solidFill>
                        <a:schemeClr val="lt1">
                          <a:alpha val="100000"/>
                        </a:schemeClr>
                      </a:solidFill>
                      <a:prstDash val="solid"/>
                      <a:round/>
                    </a:lnB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eaLnBrk="1" hangingPunct="1"/>
                      <a:r>
                        <a:rPr lang="en-US" altLang="en-US" sz="2000" b="1">
                          <a:solidFill>
                            <a:schemeClr val="lt1"/>
                          </a:solidFill>
                        </a:rPr>
                        <a:t>               </a:t>
                      </a:r>
                    </a:p>
                    <a:p>
                      <a:pPr lvl="0" algn="l" eaLnBrk="1" hangingPunct="1"/>
                      <a:r>
                        <a:rPr lang="en-US" altLang="en-US" sz="2000" b="1">
                          <a:solidFill>
                            <a:srgbClr val="CC9900"/>
                          </a:solidFill>
                        </a:rPr>
                        <a:t>          PROTEIN</a:t>
                      </a:r>
                    </a:p>
                  </a:txBody>
                  <a:tcPr>
                    <a:lnL w="12700" cap="flat" cmpd="sng">
                      <a:solidFill>
                        <a:schemeClr val="lt1">
                          <a:alpha val="100000"/>
                        </a:schemeClr>
                      </a:solidFill>
                      <a:prstDash val="solid"/>
                      <a:round/>
                    </a:lnL>
                    <a:lnR w="12700" cap="flat" cmpd="sng">
                      <a:solidFill>
                        <a:schemeClr val="lt1">
                          <a:alpha val="100000"/>
                        </a:schemeClr>
                      </a:solidFill>
                      <a:prstDash val="solid"/>
                      <a:round/>
                    </a:lnR>
                    <a:lnT w="12700" cap="flat" cmpd="sng">
                      <a:solidFill>
                        <a:schemeClr val="lt1">
                          <a:alpha val="100000"/>
                        </a:schemeClr>
                      </a:solidFill>
                      <a:prstDash val="solid"/>
                      <a:round/>
                    </a:lnT>
                    <a:lnB w="38100" cap="flat" cmpd="sng">
                      <a:solidFill>
                        <a:schemeClr val="lt1">
                          <a:alpha val="100000"/>
                        </a:schemeClr>
                      </a:solidFill>
                      <a:prstDash val="solid"/>
                      <a:round/>
                    </a:lnB>
                    <a:solidFill>
                      <a:srgbClr val="3760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7575">
                <a:tc>
                  <a:txBody>
                    <a:bodyPr/>
                    <a:lstStyle/>
                    <a:p>
                      <a:pPr lvl="0" algn="l" eaLnBrk="1" hangingPunct="1"/>
                      <a:r>
                        <a:rPr lang="en-US" altLang="en-US" sz="1800" b="0">
                          <a:solidFill>
                            <a:schemeClr val="lt1"/>
                          </a:solidFill>
                        </a:rPr>
                        <a:t>           LQT  8	</a:t>
                      </a:r>
                      <a:r>
                        <a:rPr lang="en-US" altLang="en-US" sz="1800" b="0" i="1">
                          <a:solidFill>
                            <a:schemeClr val="lt1"/>
                          </a:solidFill>
                        </a:rPr>
                        <a:t> 	</a:t>
                      </a:r>
                    </a:p>
                  </a:txBody>
                  <a:tcPr>
                    <a:lnL w="12700" cap="flat" cmpd="sng">
                      <a:solidFill>
                        <a:schemeClr val="lt1">
                          <a:alpha val="100000"/>
                        </a:schemeClr>
                      </a:solidFill>
                      <a:prstDash val="solid"/>
                      <a:round/>
                    </a:lnL>
                    <a:lnR w="12700" cap="flat" cmpd="sng">
                      <a:solidFill>
                        <a:schemeClr val="lt1">
                          <a:alpha val="100000"/>
                        </a:schemeClr>
                      </a:solidFill>
                      <a:prstDash val="solid"/>
                      <a:round/>
                    </a:lnR>
                    <a:lnT w="38100" cap="flat" cmpd="sng">
                      <a:solidFill>
                        <a:schemeClr val="lt1">
                          <a:alpha val="100000"/>
                        </a:schemeClr>
                      </a:solidFill>
                      <a:prstDash val="solid"/>
                      <a:round/>
                    </a:lnT>
                    <a:lnB w="12700" cap="flat" cmpd="sng">
                      <a:solidFill>
                        <a:schemeClr val="lt1">
                          <a:alpha val="100000"/>
                        </a:schemeClr>
                      </a:solidFill>
                      <a:prstDash val="solid"/>
                      <a:round/>
                    </a:lnB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eaLnBrk="1" hangingPunct="1"/>
                      <a:r>
                        <a:rPr lang="en-US" altLang="en-US" sz="1800" b="0">
                          <a:solidFill>
                            <a:schemeClr val="lt1"/>
                          </a:solidFill>
                        </a:rPr>
                        <a:t>     CACNA1C</a:t>
                      </a:r>
                    </a:p>
                  </a:txBody>
                  <a:tcPr>
                    <a:lnL w="12700" cap="flat" cmpd="sng">
                      <a:solidFill>
                        <a:schemeClr val="lt1">
                          <a:alpha val="100000"/>
                        </a:schemeClr>
                      </a:solidFill>
                      <a:prstDash val="solid"/>
                      <a:round/>
                    </a:lnL>
                    <a:lnR w="12700" cap="flat" cmpd="sng">
                      <a:solidFill>
                        <a:schemeClr val="lt1">
                          <a:alpha val="100000"/>
                        </a:schemeClr>
                      </a:solidFill>
                      <a:prstDash val="solid"/>
                      <a:round/>
                    </a:lnR>
                    <a:lnT w="38100" cap="flat" cmpd="sng">
                      <a:solidFill>
                        <a:schemeClr val="lt1">
                          <a:alpha val="100000"/>
                        </a:schemeClr>
                      </a:solidFill>
                      <a:prstDash val="solid"/>
                      <a:round/>
                    </a:lnT>
                    <a:lnB w="12700" cap="flat" cmpd="sng">
                      <a:solidFill>
                        <a:schemeClr val="lt1">
                          <a:alpha val="100000"/>
                        </a:schemeClr>
                      </a:solidFill>
                      <a:prstDash val="solid"/>
                      <a:round/>
                    </a:lnB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eaLnBrk="1" hangingPunct="1"/>
                      <a:r>
                        <a:rPr lang="en-US" altLang="en-US" sz="1800" b="0">
                          <a:solidFill>
                            <a:schemeClr val="lt1"/>
                          </a:solidFill>
                        </a:rPr>
                        <a:t>l-type Ca + channel, </a:t>
                      </a:r>
                      <a:r>
                        <a:rPr lang="el-GR" altLang="en-US" sz="1800" b="0">
                          <a:solidFill>
                            <a:schemeClr val="lt1"/>
                          </a:solidFill>
                        </a:rPr>
                        <a:t>α-</a:t>
                      </a:r>
                      <a:r>
                        <a:rPr lang="en-US" altLang="en-US" sz="1800" b="0">
                          <a:solidFill>
                            <a:schemeClr val="lt1"/>
                          </a:solidFill>
                        </a:rPr>
                        <a:t>subunit 	</a:t>
                      </a:r>
                    </a:p>
                  </a:txBody>
                  <a:tcPr>
                    <a:lnL w="12700" cap="flat" cmpd="sng">
                      <a:solidFill>
                        <a:schemeClr val="lt1">
                          <a:alpha val="100000"/>
                        </a:schemeClr>
                      </a:solidFill>
                      <a:prstDash val="solid"/>
                      <a:round/>
                    </a:lnL>
                    <a:lnR w="12700" cap="flat" cmpd="sng">
                      <a:solidFill>
                        <a:schemeClr val="lt1">
                          <a:alpha val="100000"/>
                        </a:schemeClr>
                      </a:solidFill>
                      <a:prstDash val="solid"/>
                      <a:round/>
                    </a:lnR>
                    <a:lnT w="38100" cap="flat" cmpd="sng">
                      <a:solidFill>
                        <a:schemeClr val="lt1">
                          <a:alpha val="100000"/>
                        </a:schemeClr>
                      </a:solidFill>
                      <a:prstDash val="solid"/>
                      <a:round/>
                    </a:lnT>
                    <a:lnB w="12700" cap="flat" cmpd="sng">
                      <a:solidFill>
                        <a:schemeClr val="lt1">
                          <a:alpha val="100000"/>
                        </a:schemeClr>
                      </a:solidFill>
                      <a:prstDash val="solid"/>
                      <a:round/>
                    </a:lnB>
                    <a:solidFill>
                      <a:srgbClr val="3760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7575">
                <a:tc>
                  <a:txBody>
                    <a:bodyPr/>
                    <a:lstStyle/>
                    <a:p>
                      <a:pPr lvl="0" algn="l" eaLnBrk="1" hangingPunct="1"/>
                      <a:r>
                        <a:rPr lang="en-US" altLang="en-US" sz="1800" b="0">
                          <a:solidFill>
                            <a:schemeClr val="lt1"/>
                          </a:solidFill>
                        </a:rPr>
                        <a:t>          LQT   9</a:t>
                      </a:r>
                    </a:p>
                  </a:txBody>
                  <a:tcPr>
                    <a:lnL w="12700" cap="flat" cmpd="sng">
                      <a:solidFill>
                        <a:schemeClr val="lt1">
                          <a:alpha val="100000"/>
                        </a:schemeClr>
                      </a:solidFill>
                      <a:prstDash val="solid"/>
                      <a:round/>
                    </a:lnL>
                    <a:lnR w="12700" cap="flat" cmpd="sng">
                      <a:solidFill>
                        <a:schemeClr val="lt1">
                          <a:alpha val="100000"/>
                        </a:schemeClr>
                      </a:solidFill>
                      <a:prstDash val="solid"/>
                      <a:round/>
                    </a:lnR>
                    <a:lnT w="12700" cap="flat" cmpd="sng">
                      <a:solidFill>
                        <a:schemeClr val="lt1">
                          <a:alpha val="100000"/>
                        </a:schemeClr>
                      </a:solidFill>
                      <a:prstDash val="solid"/>
                      <a:round/>
                    </a:lnT>
                    <a:lnB w="12700" cap="flat" cmpd="sng">
                      <a:solidFill>
                        <a:schemeClr val="lt1">
                          <a:alpha val="100000"/>
                        </a:schemeClr>
                      </a:solidFill>
                      <a:prstDash val="solid"/>
                      <a:round/>
                    </a:lnB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eaLnBrk="1" hangingPunct="1"/>
                      <a:r>
                        <a:rPr lang="en-US" altLang="en-US" sz="1800" b="0">
                          <a:solidFill>
                            <a:schemeClr val="lt1"/>
                          </a:solidFill>
                        </a:rPr>
                        <a:t>     CAV3</a:t>
                      </a:r>
                    </a:p>
                  </a:txBody>
                  <a:tcPr>
                    <a:lnL w="12700" cap="flat" cmpd="sng">
                      <a:solidFill>
                        <a:schemeClr val="lt1">
                          <a:alpha val="100000"/>
                        </a:schemeClr>
                      </a:solidFill>
                      <a:prstDash val="solid"/>
                      <a:round/>
                    </a:lnL>
                    <a:lnR w="12700" cap="flat" cmpd="sng">
                      <a:solidFill>
                        <a:schemeClr val="lt1">
                          <a:alpha val="100000"/>
                        </a:schemeClr>
                      </a:solidFill>
                      <a:prstDash val="solid"/>
                      <a:round/>
                    </a:lnR>
                    <a:lnT w="12700" cap="flat" cmpd="sng">
                      <a:solidFill>
                        <a:schemeClr val="lt1">
                          <a:alpha val="100000"/>
                        </a:schemeClr>
                      </a:solidFill>
                      <a:prstDash val="solid"/>
                      <a:round/>
                    </a:lnT>
                    <a:lnB w="12700" cap="flat" cmpd="sng">
                      <a:solidFill>
                        <a:schemeClr val="lt1">
                          <a:alpha val="100000"/>
                        </a:schemeClr>
                      </a:solidFill>
                      <a:prstDash val="solid"/>
                      <a:round/>
                    </a:lnB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eaLnBrk="1" hangingPunct="1"/>
                      <a:r>
                        <a:rPr lang="en-US" altLang="en-US" sz="1800" b="0">
                          <a:solidFill>
                            <a:schemeClr val="lt1"/>
                          </a:solidFill>
                        </a:rPr>
                        <a:t>Plasma membrane structural protein 	</a:t>
                      </a:r>
                    </a:p>
                  </a:txBody>
                  <a:tcPr>
                    <a:lnL w="12700" cap="flat" cmpd="sng">
                      <a:solidFill>
                        <a:schemeClr val="lt1">
                          <a:alpha val="100000"/>
                        </a:schemeClr>
                      </a:solidFill>
                      <a:prstDash val="solid"/>
                      <a:round/>
                    </a:lnL>
                    <a:lnR w="12700" cap="flat" cmpd="sng">
                      <a:solidFill>
                        <a:schemeClr val="lt1">
                          <a:alpha val="100000"/>
                        </a:schemeClr>
                      </a:solidFill>
                      <a:prstDash val="solid"/>
                      <a:round/>
                    </a:lnR>
                    <a:lnT w="12700" cap="flat" cmpd="sng">
                      <a:solidFill>
                        <a:schemeClr val="lt1">
                          <a:alpha val="100000"/>
                        </a:schemeClr>
                      </a:solidFill>
                      <a:prstDash val="solid"/>
                      <a:round/>
                    </a:lnT>
                    <a:lnB w="12700" cap="flat" cmpd="sng">
                      <a:solidFill>
                        <a:schemeClr val="lt1">
                          <a:alpha val="100000"/>
                        </a:schemeClr>
                      </a:solidFill>
                      <a:prstDash val="solid"/>
                      <a:round/>
                    </a:lnB>
                    <a:solidFill>
                      <a:srgbClr val="3760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0425">
                <a:tc>
                  <a:txBody>
                    <a:bodyPr/>
                    <a:lstStyle/>
                    <a:p>
                      <a:pPr lvl="0" algn="l" eaLnBrk="1" hangingPunct="1"/>
                      <a:r>
                        <a:rPr lang="en-US" altLang="en-US" sz="1800" b="0">
                          <a:solidFill>
                            <a:schemeClr val="lt1"/>
                          </a:solidFill>
                        </a:rPr>
                        <a:t>          LQT  10</a:t>
                      </a:r>
                    </a:p>
                  </a:txBody>
                  <a:tcPr>
                    <a:lnL w="12700" cap="flat" cmpd="sng">
                      <a:solidFill>
                        <a:schemeClr val="lt1">
                          <a:alpha val="100000"/>
                        </a:schemeClr>
                      </a:solidFill>
                      <a:prstDash val="solid"/>
                      <a:round/>
                    </a:lnL>
                    <a:lnR w="12700" cap="flat" cmpd="sng">
                      <a:solidFill>
                        <a:schemeClr val="lt1">
                          <a:alpha val="100000"/>
                        </a:schemeClr>
                      </a:solidFill>
                      <a:prstDash val="solid"/>
                      <a:round/>
                    </a:lnR>
                    <a:lnT w="12700" cap="flat" cmpd="sng">
                      <a:solidFill>
                        <a:schemeClr val="lt1">
                          <a:alpha val="100000"/>
                        </a:schemeClr>
                      </a:solidFill>
                      <a:prstDash val="solid"/>
                      <a:round/>
                    </a:lnT>
                    <a:lnB w="12700" cap="flat" cmpd="sng">
                      <a:solidFill>
                        <a:schemeClr val="lt1">
                          <a:alpha val="100000"/>
                        </a:schemeClr>
                      </a:solidFill>
                      <a:prstDash val="solid"/>
                      <a:round/>
                    </a:lnB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eaLnBrk="1" hangingPunct="1"/>
                      <a:r>
                        <a:rPr lang="en-US" altLang="en-US" sz="1800" b="0">
                          <a:solidFill>
                            <a:schemeClr val="lt1"/>
                          </a:solidFill>
                        </a:rPr>
                        <a:t>     SCN4B</a:t>
                      </a:r>
                    </a:p>
                  </a:txBody>
                  <a:tcPr>
                    <a:lnL w="12700" cap="flat" cmpd="sng">
                      <a:solidFill>
                        <a:schemeClr val="lt1">
                          <a:alpha val="100000"/>
                        </a:schemeClr>
                      </a:solidFill>
                      <a:prstDash val="solid"/>
                      <a:round/>
                    </a:lnL>
                    <a:lnR w="12700" cap="flat" cmpd="sng">
                      <a:solidFill>
                        <a:schemeClr val="lt1">
                          <a:alpha val="100000"/>
                        </a:schemeClr>
                      </a:solidFill>
                      <a:prstDash val="solid"/>
                      <a:round/>
                    </a:lnR>
                    <a:lnT w="12700" cap="flat" cmpd="sng">
                      <a:solidFill>
                        <a:schemeClr val="lt1">
                          <a:alpha val="100000"/>
                        </a:schemeClr>
                      </a:solidFill>
                      <a:prstDash val="solid"/>
                      <a:round/>
                    </a:lnT>
                    <a:lnB w="12700" cap="flat" cmpd="sng">
                      <a:solidFill>
                        <a:schemeClr val="lt1">
                          <a:alpha val="100000"/>
                        </a:schemeClr>
                      </a:solidFill>
                      <a:prstDash val="solid"/>
                      <a:round/>
                    </a:lnB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eaLnBrk="1" hangingPunct="1"/>
                      <a:r>
                        <a:rPr lang="en-US" altLang="en-US" sz="1800" b="0">
                          <a:solidFill>
                            <a:schemeClr val="lt1"/>
                          </a:solidFill>
                        </a:rPr>
                        <a:t>Sodium channel, </a:t>
                      </a:r>
                      <a:r>
                        <a:rPr lang="el-GR" altLang="en-US" sz="1800" b="0">
                          <a:solidFill>
                            <a:schemeClr val="lt1"/>
                          </a:solidFill>
                        </a:rPr>
                        <a:t>β-</a:t>
                      </a:r>
                      <a:r>
                        <a:rPr lang="en-US" altLang="en-US" sz="1800" b="0">
                          <a:solidFill>
                            <a:schemeClr val="lt1"/>
                          </a:solidFill>
                        </a:rPr>
                        <a:t>subunit 	</a:t>
                      </a:r>
                    </a:p>
                  </a:txBody>
                  <a:tcPr>
                    <a:lnL w="12700" cap="flat" cmpd="sng">
                      <a:solidFill>
                        <a:schemeClr val="lt1">
                          <a:alpha val="100000"/>
                        </a:schemeClr>
                      </a:solidFill>
                      <a:prstDash val="solid"/>
                      <a:round/>
                    </a:lnL>
                    <a:lnR w="12700" cap="flat" cmpd="sng">
                      <a:solidFill>
                        <a:schemeClr val="lt1">
                          <a:alpha val="100000"/>
                        </a:schemeClr>
                      </a:solidFill>
                      <a:prstDash val="solid"/>
                      <a:round/>
                    </a:lnR>
                    <a:lnT w="12700" cap="flat" cmpd="sng">
                      <a:solidFill>
                        <a:schemeClr val="lt1">
                          <a:alpha val="100000"/>
                        </a:schemeClr>
                      </a:solidFill>
                      <a:prstDash val="solid"/>
                      <a:round/>
                    </a:lnT>
                    <a:lnB w="12700" cap="flat" cmpd="sng">
                      <a:solidFill>
                        <a:schemeClr val="lt1">
                          <a:alpha val="100000"/>
                        </a:schemeClr>
                      </a:solidFill>
                      <a:prstDash val="solid"/>
                      <a:round/>
                    </a:lnB>
                    <a:solidFill>
                      <a:srgbClr val="3760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93775">
                <a:tc>
                  <a:txBody>
                    <a:bodyPr/>
                    <a:lstStyle/>
                    <a:p>
                      <a:pPr lvl="0" algn="l" eaLnBrk="1" hangingPunct="1"/>
                      <a:r>
                        <a:rPr lang="en-US" altLang="en-US" sz="1800" b="0">
                          <a:solidFill>
                            <a:schemeClr val="lt1"/>
                          </a:solidFill>
                        </a:rPr>
                        <a:t>          LQT  11</a:t>
                      </a:r>
                    </a:p>
                  </a:txBody>
                  <a:tcPr>
                    <a:lnL w="12700" cap="flat" cmpd="sng">
                      <a:solidFill>
                        <a:schemeClr val="lt1">
                          <a:alpha val="100000"/>
                        </a:schemeClr>
                      </a:solidFill>
                      <a:prstDash val="solid"/>
                      <a:round/>
                    </a:lnL>
                    <a:lnR w="12700" cap="flat" cmpd="sng">
                      <a:solidFill>
                        <a:schemeClr val="lt1">
                          <a:alpha val="100000"/>
                        </a:schemeClr>
                      </a:solidFill>
                      <a:prstDash val="solid"/>
                      <a:round/>
                    </a:lnR>
                    <a:lnT w="12700" cap="flat" cmpd="sng">
                      <a:solidFill>
                        <a:schemeClr val="lt1">
                          <a:alpha val="100000"/>
                        </a:schemeClr>
                      </a:solidFill>
                      <a:prstDash val="solid"/>
                      <a:round/>
                    </a:lnT>
                    <a:lnB w="12700" cap="flat" cmpd="sng">
                      <a:solidFill>
                        <a:schemeClr val="lt1">
                          <a:alpha val="100000"/>
                        </a:schemeClr>
                      </a:solidFill>
                      <a:prstDash val="solid"/>
                      <a:round/>
                    </a:lnB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eaLnBrk="1" hangingPunct="1"/>
                      <a:r>
                        <a:rPr lang="en-US" altLang="en-US" sz="1800" b="0">
                          <a:solidFill>
                            <a:schemeClr val="lt1"/>
                          </a:solidFill>
                        </a:rPr>
                        <a:t>     AKAP9</a:t>
                      </a:r>
                    </a:p>
                  </a:txBody>
                  <a:tcPr>
                    <a:lnL w="12700" cap="flat" cmpd="sng">
                      <a:solidFill>
                        <a:schemeClr val="lt1">
                          <a:alpha val="100000"/>
                        </a:schemeClr>
                      </a:solidFill>
                      <a:prstDash val="solid"/>
                      <a:round/>
                    </a:lnL>
                    <a:lnR w="12700" cap="flat" cmpd="sng">
                      <a:solidFill>
                        <a:schemeClr val="lt1">
                          <a:alpha val="100000"/>
                        </a:schemeClr>
                      </a:solidFill>
                      <a:prstDash val="solid"/>
                      <a:round/>
                    </a:lnR>
                    <a:lnT w="12700" cap="flat" cmpd="sng">
                      <a:solidFill>
                        <a:schemeClr val="lt1">
                          <a:alpha val="100000"/>
                        </a:schemeClr>
                      </a:solidFill>
                      <a:prstDash val="solid"/>
                      <a:round/>
                    </a:lnT>
                    <a:lnB w="12700" cap="flat" cmpd="sng">
                      <a:solidFill>
                        <a:schemeClr val="lt1">
                          <a:alpha val="100000"/>
                        </a:schemeClr>
                      </a:solidFill>
                      <a:prstDash val="solid"/>
                      <a:round/>
                    </a:lnB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eaLnBrk="1" hangingPunct="1"/>
                      <a:r>
                        <a:rPr lang="en-US" altLang="en-US" sz="1800" b="0">
                          <a:solidFill>
                            <a:schemeClr val="lt1"/>
                          </a:solidFill>
                        </a:rPr>
                        <a:t>Kinase  anchoring  protein (Yotaio)	</a:t>
                      </a:r>
                    </a:p>
                  </a:txBody>
                  <a:tcPr>
                    <a:lnL w="12700" cap="flat" cmpd="sng">
                      <a:solidFill>
                        <a:schemeClr val="lt1">
                          <a:alpha val="100000"/>
                        </a:schemeClr>
                      </a:solidFill>
                      <a:prstDash val="solid"/>
                      <a:round/>
                    </a:lnL>
                    <a:lnR w="12700" cap="flat" cmpd="sng">
                      <a:solidFill>
                        <a:schemeClr val="lt1">
                          <a:alpha val="100000"/>
                        </a:schemeClr>
                      </a:solidFill>
                      <a:prstDash val="solid"/>
                      <a:round/>
                    </a:lnR>
                    <a:lnT w="12700" cap="flat" cmpd="sng">
                      <a:solidFill>
                        <a:schemeClr val="lt1">
                          <a:alpha val="100000"/>
                        </a:schemeClr>
                      </a:solidFill>
                      <a:prstDash val="solid"/>
                      <a:round/>
                    </a:lnT>
                    <a:lnB w="12700" cap="flat" cmpd="sng">
                      <a:solidFill>
                        <a:schemeClr val="lt1">
                          <a:alpha val="100000"/>
                        </a:schemeClr>
                      </a:solidFill>
                      <a:prstDash val="solid"/>
                      <a:round/>
                    </a:lnB>
                    <a:solidFill>
                      <a:srgbClr val="3760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17575">
                <a:tc>
                  <a:txBody>
                    <a:bodyPr/>
                    <a:lstStyle/>
                    <a:p>
                      <a:pPr lvl="0" algn="l" eaLnBrk="1" hangingPunct="1"/>
                      <a:r>
                        <a:rPr lang="en-US" altLang="en-US" sz="1800" b="0">
                          <a:solidFill>
                            <a:schemeClr val="lt1"/>
                          </a:solidFill>
                        </a:rPr>
                        <a:t>          LQT  12</a:t>
                      </a:r>
                    </a:p>
                  </a:txBody>
                  <a:tcPr>
                    <a:lnL w="12700" cap="flat" cmpd="sng">
                      <a:solidFill>
                        <a:schemeClr val="lt1">
                          <a:alpha val="100000"/>
                        </a:schemeClr>
                      </a:solidFill>
                      <a:prstDash val="solid"/>
                      <a:round/>
                    </a:lnL>
                    <a:lnR w="12700" cap="flat" cmpd="sng">
                      <a:solidFill>
                        <a:schemeClr val="lt1">
                          <a:alpha val="100000"/>
                        </a:schemeClr>
                      </a:solidFill>
                      <a:prstDash val="solid"/>
                      <a:round/>
                    </a:lnR>
                    <a:lnT w="12700" cap="flat" cmpd="sng">
                      <a:solidFill>
                        <a:schemeClr val="lt1">
                          <a:alpha val="100000"/>
                        </a:schemeClr>
                      </a:solidFill>
                      <a:prstDash val="solid"/>
                      <a:round/>
                    </a:lnT>
                    <a:lnB w="12700" cap="flat" cmpd="sng">
                      <a:solidFill>
                        <a:schemeClr val="lt1">
                          <a:alpha val="100000"/>
                        </a:schemeClr>
                      </a:solidFill>
                      <a:prstDash val="solid"/>
                      <a:round/>
                    </a:lnB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eaLnBrk="1" hangingPunct="1"/>
                      <a:r>
                        <a:rPr lang="en-US" altLang="en-US" sz="1800" b="0">
                          <a:solidFill>
                            <a:schemeClr val="lt1"/>
                          </a:solidFill>
                        </a:rPr>
                        <a:t>     SNTA1</a:t>
                      </a:r>
                    </a:p>
                  </a:txBody>
                  <a:tcPr>
                    <a:lnL w="12700" cap="flat" cmpd="sng">
                      <a:solidFill>
                        <a:schemeClr val="lt1">
                          <a:alpha val="100000"/>
                        </a:schemeClr>
                      </a:solidFill>
                      <a:prstDash val="solid"/>
                      <a:round/>
                    </a:lnL>
                    <a:lnR w="12700" cap="flat" cmpd="sng">
                      <a:solidFill>
                        <a:schemeClr val="lt1">
                          <a:alpha val="100000"/>
                        </a:schemeClr>
                      </a:solidFill>
                      <a:prstDash val="solid"/>
                      <a:round/>
                    </a:lnR>
                    <a:lnT w="12700" cap="flat" cmpd="sng">
                      <a:solidFill>
                        <a:schemeClr val="lt1">
                          <a:alpha val="100000"/>
                        </a:schemeClr>
                      </a:solidFill>
                      <a:prstDash val="solid"/>
                      <a:round/>
                    </a:lnT>
                    <a:lnB w="12700" cap="flat" cmpd="sng">
                      <a:solidFill>
                        <a:schemeClr val="lt1">
                          <a:alpha val="100000"/>
                        </a:schemeClr>
                      </a:solidFill>
                      <a:prstDash val="solid"/>
                      <a:round/>
                    </a:lnB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eaLnBrk="1" hangingPunct="1"/>
                      <a:r>
                        <a:rPr lang="en-US" altLang="en-US" sz="1800" b="0">
                          <a:solidFill>
                            <a:schemeClr val="lt1"/>
                          </a:solidFill>
                        </a:rPr>
                        <a:t>Syntrophin </a:t>
                      </a:r>
                      <a:r>
                        <a:rPr lang="el-GR" altLang="en-US" sz="1800" b="0">
                          <a:solidFill>
                            <a:schemeClr val="lt1"/>
                          </a:solidFill>
                        </a:rPr>
                        <a:t>α1 (</a:t>
                      </a:r>
                      <a:r>
                        <a:rPr lang="en-US" altLang="en-US" sz="1800" b="0">
                          <a:solidFill>
                            <a:schemeClr val="lt1"/>
                          </a:solidFill>
                        </a:rPr>
                        <a:t>affects sodium current) 	</a:t>
                      </a:r>
                    </a:p>
                  </a:txBody>
                  <a:tcPr>
                    <a:lnL w="12700" cap="flat" cmpd="sng">
                      <a:solidFill>
                        <a:schemeClr val="lt1">
                          <a:alpha val="100000"/>
                        </a:schemeClr>
                      </a:solidFill>
                      <a:prstDash val="solid"/>
                      <a:round/>
                    </a:lnL>
                    <a:lnR w="12700" cap="flat" cmpd="sng">
                      <a:solidFill>
                        <a:schemeClr val="lt1">
                          <a:alpha val="100000"/>
                        </a:schemeClr>
                      </a:solidFill>
                      <a:prstDash val="solid"/>
                      <a:round/>
                    </a:lnR>
                    <a:lnT w="12700" cap="flat" cmpd="sng">
                      <a:solidFill>
                        <a:schemeClr val="lt1">
                          <a:alpha val="100000"/>
                        </a:schemeClr>
                      </a:solidFill>
                      <a:prstDash val="solid"/>
                      <a:round/>
                    </a:lnT>
                    <a:lnB w="12700" cap="flat" cmpd="sng">
                      <a:solidFill>
                        <a:schemeClr val="lt1">
                          <a:alpha val="100000"/>
                        </a:schemeClr>
                      </a:solidFill>
                      <a:prstDash val="solid"/>
                      <a:round/>
                    </a:lnB>
                    <a:solidFill>
                      <a:srgbClr val="3760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41387">
                <a:tc>
                  <a:txBody>
                    <a:bodyPr/>
                    <a:lstStyle/>
                    <a:p>
                      <a:pPr lvl="0" algn="l" eaLnBrk="1" hangingPunct="1"/>
                      <a:r>
                        <a:rPr lang="en-US" altLang="en-US" sz="1800" b="0">
                          <a:solidFill>
                            <a:schemeClr val="lt1"/>
                          </a:solidFill>
                        </a:rPr>
                        <a:t>          LQT  13</a:t>
                      </a:r>
                    </a:p>
                  </a:txBody>
                  <a:tcPr>
                    <a:lnL w="12700" cap="flat" cmpd="sng">
                      <a:solidFill>
                        <a:schemeClr val="lt1">
                          <a:alpha val="100000"/>
                        </a:schemeClr>
                      </a:solidFill>
                      <a:prstDash val="solid"/>
                      <a:round/>
                    </a:lnL>
                    <a:lnR w="12700" cap="flat" cmpd="sng">
                      <a:solidFill>
                        <a:schemeClr val="lt1">
                          <a:alpha val="100000"/>
                        </a:schemeClr>
                      </a:solidFill>
                      <a:prstDash val="solid"/>
                      <a:round/>
                    </a:lnR>
                    <a:lnT w="12700" cap="flat" cmpd="sng">
                      <a:solidFill>
                        <a:schemeClr val="lt1">
                          <a:alpha val="100000"/>
                        </a:schemeClr>
                      </a:solidFill>
                      <a:prstDash val="solid"/>
                      <a:round/>
                    </a:lnT>
                    <a:lnB w="12700" cap="flat" cmpd="sng">
                      <a:solidFill>
                        <a:schemeClr val="lt1">
                          <a:alpha val="100000"/>
                        </a:schemeClr>
                      </a:solidFill>
                      <a:prstDash val="solid"/>
                      <a:round/>
                    </a:lnB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eaLnBrk="1" hangingPunct="1"/>
                      <a:r>
                        <a:rPr lang="en-US" altLang="en-US" sz="1800" b="0">
                          <a:solidFill>
                            <a:schemeClr val="lt1"/>
                          </a:solidFill>
                        </a:rPr>
                        <a:t>     KCNJ5</a:t>
                      </a:r>
                    </a:p>
                  </a:txBody>
                  <a:tcPr>
                    <a:lnL w="12700" cap="flat" cmpd="sng">
                      <a:solidFill>
                        <a:schemeClr val="lt1">
                          <a:alpha val="100000"/>
                        </a:schemeClr>
                      </a:solidFill>
                      <a:prstDash val="solid"/>
                      <a:round/>
                    </a:lnL>
                    <a:lnR w="12700" cap="flat" cmpd="sng">
                      <a:solidFill>
                        <a:schemeClr val="lt1">
                          <a:alpha val="100000"/>
                        </a:schemeClr>
                      </a:solidFill>
                      <a:prstDash val="solid"/>
                      <a:round/>
                    </a:lnR>
                    <a:lnT w="12700" cap="flat" cmpd="sng">
                      <a:solidFill>
                        <a:schemeClr val="lt1">
                          <a:alpha val="100000"/>
                        </a:schemeClr>
                      </a:solidFill>
                      <a:prstDash val="solid"/>
                      <a:round/>
                    </a:lnT>
                    <a:lnB w="12700" cap="flat" cmpd="sng">
                      <a:solidFill>
                        <a:schemeClr val="lt1">
                          <a:alpha val="100000"/>
                        </a:schemeClr>
                      </a:solidFill>
                      <a:prstDash val="solid"/>
                      <a:round/>
                    </a:lnB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eaLnBrk="1" hangingPunct="1"/>
                      <a:r>
                        <a:rPr lang="en-US" altLang="en-US" sz="1800" b="0">
                          <a:solidFill>
                            <a:schemeClr val="lt1"/>
                          </a:solidFill>
                        </a:rPr>
                        <a:t>Inwardly rectifying potassium channel, α-subunit 	</a:t>
                      </a:r>
                    </a:p>
                  </a:txBody>
                  <a:tcPr>
                    <a:lnL w="12700" cap="flat" cmpd="sng">
                      <a:solidFill>
                        <a:schemeClr val="lt1">
                          <a:alpha val="100000"/>
                        </a:schemeClr>
                      </a:solidFill>
                      <a:prstDash val="solid"/>
                      <a:round/>
                    </a:lnL>
                    <a:lnR w="12700" cap="flat" cmpd="sng">
                      <a:solidFill>
                        <a:schemeClr val="lt1">
                          <a:alpha val="100000"/>
                        </a:schemeClr>
                      </a:solidFill>
                      <a:prstDash val="solid"/>
                      <a:round/>
                    </a:lnR>
                    <a:lnT w="12700" cap="flat" cmpd="sng">
                      <a:solidFill>
                        <a:schemeClr val="lt1">
                          <a:alpha val="100000"/>
                        </a:schemeClr>
                      </a:solidFill>
                      <a:prstDash val="solid"/>
                      <a:round/>
                    </a:lnT>
                    <a:lnB w="12700" cap="flat" cmpd="sng">
                      <a:solidFill>
                        <a:schemeClr val="lt1">
                          <a:alpha val="100000"/>
                        </a:schemeClr>
                      </a:solidFill>
                      <a:prstDash val="solid"/>
                      <a:round/>
                    </a:lnB>
                    <a:solidFill>
                      <a:srgbClr val="3760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6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ctr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44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1pPr>
          </a:lstStyle>
          <a:p>
            <a:pPr lvl="0" eaLnBrk="1" hangingPunct="1"/>
            <a:r>
              <a:rPr lang="en-US" altLang="en-US"/>
              <a:t>CARDIAC ACTION POTENTIAL</a:t>
            </a:r>
          </a:p>
        </p:txBody>
      </p:sp>
      <p:pic>
        <p:nvPicPr>
          <p:cNvPr id="2097154" name="Content Placeholder 4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23987" y="731837"/>
            <a:ext cx="6296025" cy="4525962"/>
          </a:xfrm>
          <a:prstGeom prst="rect">
            <a:avLst/>
          </a:prstGeom>
          <a:noFill/>
          <a:ln>
            <a:noFill/>
          </a:ln>
        </p:spPr>
      </p:pic>
      <p:sp>
        <p:nvSpPr>
          <p:cNvPr id="1048667" name="TextBox 6"/>
          <p:cNvSpPr txBox="1"/>
          <p:nvPr/>
        </p:nvSpPr>
        <p:spPr>
          <a:xfrm>
            <a:off x="838200" y="5257800"/>
            <a:ext cx="7467600" cy="115824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>
            <a:spAutoFit/>
          </a:bodyPr>
          <a:lstStyle>
            <a:lvl1pPr marL="0" indent="0" algn="l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1pPr>
            <a:lvl2pPr marL="457200" indent="0" algn="l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2pPr>
            <a:lvl3pPr marL="914400" indent="0" algn="l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3pPr>
            <a:lvl4pPr marL="1371600" indent="0" algn="l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4pPr>
            <a:lvl5pPr marL="1828800" indent="0" algn="l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5pPr>
          </a:lstStyle>
          <a:p>
            <a:pPr lvl="0"/>
            <a:r>
              <a:rPr lang="en-US" altLang="en-US">
                <a:solidFill>
                  <a:srgbClr val="000000"/>
                </a:solidFill>
                <a:latin typeface="HelveticaNeue"/>
              </a:rPr>
              <a:t>Depolarization (phase 0) of the cardiac action potential results from rapid sodium influx (</a:t>
            </a:r>
            <a:r>
              <a:rPr lang="en-US" altLang="en-US" i="1">
                <a:solidFill>
                  <a:srgbClr val="000000"/>
                </a:solidFill>
                <a:latin typeface="HelveticaNeue"/>
              </a:rPr>
              <a:t>I</a:t>
            </a:r>
            <a:r>
              <a:rPr lang="en-US" altLang="en-US" baseline="-25000">
                <a:solidFill>
                  <a:srgbClr val="000000"/>
                </a:solidFill>
                <a:latin typeface="HelveticaNeue"/>
              </a:rPr>
              <a:t>Na</a:t>
            </a:r>
            <a:r>
              <a:rPr lang="en-US" altLang="en-US">
                <a:solidFill>
                  <a:srgbClr val="000000"/>
                </a:solidFill>
                <a:latin typeface="HelveticaNeue"/>
              </a:rPr>
              <a:t>), whereas repolarization (phases 2 and 3) is driven by potassium efflux via the slow (</a:t>
            </a:r>
            <a:r>
              <a:rPr lang="en-US" altLang="en-US" i="1">
                <a:solidFill>
                  <a:srgbClr val="000000"/>
                </a:solidFill>
                <a:latin typeface="HelveticaNeue"/>
              </a:rPr>
              <a:t>I</a:t>
            </a:r>
            <a:r>
              <a:rPr lang="en-US" altLang="en-US" baseline="-25000">
                <a:solidFill>
                  <a:srgbClr val="000000"/>
                </a:solidFill>
                <a:latin typeface="HelveticaNeue"/>
              </a:rPr>
              <a:t>ks</a:t>
            </a:r>
            <a:r>
              <a:rPr lang="en-US" altLang="en-US">
                <a:solidFill>
                  <a:srgbClr val="000000"/>
                </a:solidFill>
                <a:latin typeface="HelveticaNeue"/>
              </a:rPr>
              <a:t>) and rapid (</a:t>
            </a:r>
            <a:r>
              <a:rPr lang="en-US" altLang="en-US" i="1">
                <a:solidFill>
                  <a:srgbClr val="000000"/>
                </a:solidFill>
                <a:latin typeface="HelveticaNeue"/>
              </a:rPr>
              <a:t>I</a:t>
            </a:r>
            <a:r>
              <a:rPr lang="en-US" altLang="en-US" baseline="-25000">
                <a:solidFill>
                  <a:srgbClr val="000000"/>
                </a:solidFill>
                <a:latin typeface="HelveticaNeue"/>
              </a:rPr>
              <a:t>kr</a:t>
            </a:r>
            <a:r>
              <a:rPr lang="en-US" altLang="en-US">
                <a:solidFill>
                  <a:srgbClr val="000000"/>
                </a:solidFill>
                <a:latin typeface="HelveticaNeue"/>
              </a:rPr>
              <a:t>) components of the delayed rectifier current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Default Color Scheme">
      <a:dk1>
        <a:srgbClr val="000000"/>
      </a:dk1>
      <a:lt1>
        <a:srgbClr val="FFFFFF"/>
      </a:lt1>
      <a:dk2>
        <a:srgbClr val="EEECE1"/>
      </a:dk2>
      <a:lt2>
        <a:srgbClr val="1F497D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3C1DA"/>
      </a:accent5>
      <a:accent6>
        <a:srgbClr val="AC4744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Color Scheme 1">
        <a:dk1>
          <a:srgbClr val="000000"/>
        </a:dk1>
        <a:lt1>
          <a:srgbClr val="FFFFFF"/>
        </a:lt1>
        <a:dk2>
          <a:srgbClr val="EEECE1"/>
        </a:dk2>
        <a:lt2>
          <a:srgbClr val="1F497D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3C1DA"/>
        </a:accent5>
        <a:accent6>
          <a:srgbClr val="AC4744"/>
        </a:accent6>
        <a:hlink>
          <a:srgbClr val="0000FF"/>
        </a:hlink>
        <a:folHlink>
          <a:srgbClr val="800080"/>
        </a:folHlink>
      </a:clrScheme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2309</Words>
  <Application>Microsoft Office PowerPoint</Application>
  <PresentationFormat>On-screen Show (4:3)</PresentationFormat>
  <Paragraphs>277</Paragraphs>
  <Slides>52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60" baseType="lpstr">
      <vt:lpstr>Arial</vt:lpstr>
      <vt:lpstr>Calibri</vt:lpstr>
      <vt:lpstr>Calibri Light</vt:lpstr>
      <vt:lpstr>HelveticaNeue</vt:lpstr>
      <vt:lpstr>HelveticaNeueBoldCondensed</vt:lpstr>
      <vt:lpstr>Symbol</vt:lpstr>
      <vt:lpstr>Wingdings</vt:lpstr>
      <vt:lpstr>Office 主题</vt:lpstr>
      <vt:lpstr>LONG QT SYNDROME  Dr Aswin Narendran</vt:lpstr>
      <vt:lpstr>PowerPoint Presentation</vt:lpstr>
      <vt:lpstr>PowerPoint Presentation</vt:lpstr>
      <vt:lpstr>PowerPoint Presentation</vt:lpstr>
      <vt:lpstr>Long QT Syndrome</vt:lpstr>
      <vt:lpstr>PowerPoint Presentation</vt:lpstr>
      <vt:lpstr>PowerPoint Presentation</vt:lpstr>
      <vt:lpstr>PowerPoint Presentation</vt:lpstr>
      <vt:lpstr>CARDIAC ACTION POTENTIAL</vt:lpstr>
      <vt:lpstr>Potassium Channel LQTS</vt:lpstr>
      <vt:lpstr>PowerPoint Presentation</vt:lpstr>
      <vt:lpstr>Sodium channel LQTS</vt:lpstr>
      <vt:lpstr>Molecular basis for long QT syndrome</vt:lpstr>
      <vt:lpstr>Pathophysiology of LQTS</vt:lpstr>
      <vt:lpstr>PowerPoint Presentation</vt:lpstr>
      <vt:lpstr>Initiation of arrhythmia in LQTS</vt:lpstr>
      <vt:lpstr>Clinical features </vt:lpstr>
      <vt:lpstr>PowerPoint Presentation</vt:lpstr>
      <vt:lpstr>Triggers of arrhythmia</vt:lpstr>
      <vt:lpstr>Triggers of LQTS</vt:lpstr>
      <vt:lpstr>Jervell and Lange-Nielsen syndrome</vt:lpstr>
      <vt:lpstr>Event-free survival comparing Jervell and Lange-Nielsen syndrome  pts with other long-QTS </vt:lpstr>
      <vt:lpstr>Timothy syndrome / LQT8 </vt:lpstr>
      <vt:lpstr>ECG in LQTS</vt:lpstr>
      <vt:lpstr>PowerPoint Presentation</vt:lpstr>
      <vt:lpstr>PowerPoint Presentation</vt:lpstr>
      <vt:lpstr>RISK FACTORS IN LQTS</vt:lpstr>
      <vt:lpstr>PowerPoint Presentation</vt:lpstr>
      <vt:lpstr>LQTS : Diagnostic Criteria</vt:lpstr>
      <vt:lpstr>PowerPoint Presentation</vt:lpstr>
      <vt:lpstr>Risk stratification</vt:lpstr>
      <vt:lpstr>Treatment</vt:lpstr>
      <vt:lpstr>LEFT CARDIAC SYMPATHETIC DENERVATION</vt:lpstr>
      <vt:lpstr>PowerPoint Presentation</vt:lpstr>
      <vt:lpstr>PowerPoint Presentation</vt:lpstr>
      <vt:lpstr>β-blocker therapy in LQTS</vt:lpstr>
      <vt:lpstr>PowerPoint Presentation</vt:lpstr>
      <vt:lpstr>ICD IMPLANTATION IN LQTS</vt:lpstr>
      <vt:lpstr>PowerPoint Presentation</vt:lpstr>
      <vt:lpstr>PowerPoint Presentation</vt:lpstr>
      <vt:lpstr>MCQS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CHANNELOPATHIES</dc:title>
  <dc:creator>mypc</dc:creator>
  <cp:lastModifiedBy>ADMIN</cp:lastModifiedBy>
  <cp:revision>1</cp:revision>
  <dcterms:created xsi:type="dcterms:W3CDTF">2014-04-30T19:40:36Z</dcterms:created>
  <dcterms:modified xsi:type="dcterms:W3CDTF">2024-01-12T03:50:52Z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f038d9efd04c4ce58aa22e7df78c0246</vt:lpwstr>
  </property>
</Properties>
</file>