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257" r:id="rId4"/>
    <p:sldId id="258" r:id="rId5"/>
    <p:sldId id="259" r:id="rId6"/>
    <p:sldId id="335" r:id="rId7"/>
    <p:sldId id="260" r:id="rId8"/>
    <p:sldId id="261" r:id="rId9"/>
    <p:sldId id="262" r:id="rId10"/>
    <p:sldId id="263" r:id="rId11"/>
    <p:sldId id="265" r:id="rId12"/>
    <p:sldId id="267" r:id="rId13"/>
    <p:sldId id="269" r:id="rId14"/>
    <p:sldId id="271" r:id="rId15"/>
    <p:sldId id="336" r:id="rId16"/>
    <p:sldId id="268"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28" r:id="rId43"/>
    <p:sldId id="297" r:id="rId44"/>
    <p:sldId id="298" r:id="rId45"/>
    <p:sldId id="299" r:id="rId46"/>
    <p:sldId id="300" r:id="rId47"/>
    <p:sldId id="301" r:id="rId48"/>
    <p:sldId id="302" r:id="rId49"/>
    <p:sldId id="303" r:id="rId50"/>
    <p:sldId id="305" r:id="rId51"/>
    <p:sldId id="306" r:id="rId52"/>
    <p:sldId id="307" r:id="rId53"/>
    <p:sldId id="304"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30" r:id="rId74"/>
    <p:sldId id="331" r:id="rId75"/>
    <p:sldId id="332" r:id="rId76"/>
    <p:sldId id="333" r:id="rId77"/>
    <p:sldId id="334" r:id="rId78"/>
    <p:sldId id="32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2FE3-643B-211E-8E12-15F8E1FA6D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C261FB-75DF-B1D5-3202-8C3B02E28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2B3604-5947-7724-320E-9CBFD1429D7D}"/>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5" name="Footer Placeholder 4">
            <a:extLst>
              <a:ext uri="{FF2B5EF4-FFF2-40B4-BE49-F238E27FC236}">
                <a16:creationId xmlns:a16="http://schemas.microsoft.com/office/drawing/2014/main" id="{7D502B71-96F4-D746-DBD6-8B693B2ED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80845-8707-94A2-8487-892F53CB7F06}"/>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20028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0A7F-4722-A20C-4983-1AC3F0CE3A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94196-4E79-8CDE-B732-BDBD5DB2D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62794-06EB-0A5B-EB79-405E57B74B3B}"/>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5" name="Footer Placeholder 4">
            <a:extLst>
              <a:ext uri="{FF2B5EF4-FFF2-40B4-BE49-F238E27FC236}">
                <a16:creationId xmlns:a16="http://schemas.microsoft.com/office/drawing/2014/main" id="{70A21688-4A7E-22AF-2703-6440E5300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4F610-FDF7-980C-3ACA-3306FC09DB0E}"/>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12549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F4138-DEF1-CCE8-A24A-F3257E7BC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F2FB07-4E00-1AE8-F854-C9B4CE663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38D5C-EAD9-6C11-1400-7F6B9A429496}"/>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5" name="Footer Placeholder 4">
            <a:extLst>
              <a:ext uri="{FF2B5EF4-FFF2-40B4-BE49-F238E27FC236}">
                <a16:creationId xmlns:a16="http://schemas.microsoft.com/office/drawing/2014/main" id="{DFBB0553-1A55-2871-F020-2B9EE69B2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7F4BA-E725-A19B-E38A-E8F6D94DAA87}"/>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70085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316F-56B2-EEBD-6931-55B36150E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DB406-E8CE-4B41-07B7-BF882ECA3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E58F4-7409-A682-861E-FC49CED868D6}"/>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5" name="Footer Placeholder 4">
            <a:extLst>
              <a:ext uri="{FF2B5EF4-FFF2-40B4-BE49-F238E27FC236}">
                <a16:creationId xmlns:a16="http://schemas.microsoft.com/office/drawing/2014/main" id="{C46E712E-A27B-C121-469A-1F6767A4C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85743-D659-48F6-CC71-6A9635199EBD}"/>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6971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BD09-A84C-92E5-82AA-BDA954A6D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A0DE9A-B79E-8720-1C7F-B36FC1384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A3289-CA61-5C57-E3D6-7EC66F57E07A}"/>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5" name="Footer Placeholder 4">
            <a:extLst>
              <a:ext uri="{FF2B5EF4-FFF2-40B4-BE49-F238E27FC236}">
                <a16:creationId xmlns:a16="http://schemas.microsoft.com/office/drawing/2014/main" id="{341643B2-9C07-7598-3063-BD4590127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7D527-3F19-25D6-B169-C4AE71F5657E}"/>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91690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5228-045A-A4DF-8604-ACC383ADC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3431AB-E7E3-1E1C-719A-8E42DE91DA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621B5-EFB5-4D2E-49BB-2DBF878321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44BDB-1904-E391-B13C-3C99D7176A79}"/>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6" name="Footer Placeholder 5">
            <a:extLst>
              <a:ext uri="{FF2B5EF4-FFF2-40B4-BE49-F238E27FC236}">
                <a16:creationId xmlns:a16="http://schemas.microsoft.com/office/drawing/2014/main" id="{28231B24-DFD5-2F37-6F40-82D2BDC61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49C89-AB2B-BFB1-3C2E-A7CE4EA1417C}"/>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253401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D00B-C718-B397-7094-976A0879B4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5879B-D565-8069-AADD-128726A76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95791-AC85-4723-0B31-3E88F15B8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203C30-B85A-2A3C-95F6-2BD4325BA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0B9796-304F-E919-8F51-29971333CF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C6167-DD51-0CBD-7263-57C3B828F3C8}"/>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8" name="Footer Placeholder 7">
            <a:extLst>
              <a:ext uri="{FF2B5EF4-FFF2-40B4-BE49-F238E27FC236}">
                <a16:creationId xmlns:a16="http://schemas.microsoft.com/office/drawing/2014/main" id="{8BD3D3AD-757B-9DD8-CC0A-3B960F60A3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F0926-C536-C48D-475B-95565CBD0BFF}"/>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213781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D259-9943-EEA7-82B7-16C120F8E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FF3208-23B2-85A7-EA64-1D4CA25804EF}"/>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4" name="Footer Placeholder 3">
            <a:extLst>
              <a:ext uri="{FF2B5EF4-FFF2-40B4-BE49-F238E27FC236}">
                <a16:creationId xmlns:a16="http://schemas.microsoft.com/office/drawing/2014/main" id="{20EED382-FB23-76C3-B64A-DBDB7BF9A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CBE815-FB4C-F11C-F4B3-8634E7E74DDF}"/>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56493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AE547-7012-45C3-AD84-40E9D0BBB829}"/>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3" name="Footer Placeholder 2">
            <a:extLst>
              <a:ext uri="{FF2B5EF4-FFF2-40B4-BE49-F238E27FC236}">
                <a16:creationId xmlns:a16="http://schemas.microsoft.com/office/drawing/2014/main" id="{EFCFFA70-BC4E-4940-6EC8-E694CCCFCF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516C84-4841-5055-A7BF-E22C37A99B99}"/>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246347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155E-9858-DA85-E327-589E03B31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3C1CA2-0CD1-08AB-28C0-FC4744950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10D07-28A0-4ADD-B864-C9B5E9E2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6C8EB-0634-75AD-062D-69C3FB503835}"/>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6" name="Footer Placeholder 5">
            <a:extLst>
              <a:ext uri="{FF2B5EF4-FFF2-40B4-BE49-F238E27FC236}">
                <a16:creationId xmlns:a16="http://schemas.microsoft.com/office/drawing/2014/main" id="{1AFB10F1-F28F-6138-828E-D47C1016E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283FE-0166-E424-633E-19898179771B}"/>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115217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5040-5880-A7B4-3AA0-D186D6D6E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96873-ABF8-4FAE-0033-AE712833D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F61A6-949B-9894-A720-D33A0FD7A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6055D-CB39-8A4E-8F3D-D4FDB3E8AA92}"/>
              </a:ext>
            </a:extLst>
          </p:cNvPr>
          <p:cNvSpPr>
            <a:spLocks noGrp="1"/>
          </p:cNvSpPr>
          <p:nvPr>
            <p:ph type="dt" sz="half" idx="10"/>
          </p:nvPr>
        </p:nvSpPr>
        <p:spPr/>
        <p:txBody>
          <a:bodyPr/>
          <a:lstStyle/>
          <a:p>
            <a:fld id="{F5C4E406-6224-4AE6-8B68-5F443F7CF36F}" type="datetimeFigureOut">
              <a:rPr lang="en-US" smtClean="0"/>
              <a:t>1/12/2024</a:t>
            </a:fld>
            <a:endParaRPr lang="en-US"/>
          </a:p>
        </p:txBody>
      </p:sp>
      <p:sp>
        <p:nvSpPr>
          <p:cNvPr id="6" name="Footer Placeholder 5">
            <a:extLst>
              <a:ext uri="{FF2B5EF4-FFF2-40B4-BE49-F238E27FC236}">
                <a16:creationId xmlns:a16="http://schemas.microsoft.com/office/drawing/2014/main" id="{8CFD0C39-CD55-81DB-CBF6-FCB4CDCDD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59C26-4B3F-04C5-0F81-4A85C4FC7C1E}"/>
              </a:ext>
            </a:extLst>
          </p:cNvPr>
          <p:cNvSpPr>
            <a:spLocks noGrp="1"/>
          </p:cNvSpPr>
          <p:nvPr>
            <p:ph type="sldNum" sz="quarter" idx="12"/>
          </p:nvPr>
        </p:nvSpPr>
        <p:spPr/>
        <p:txBody>
          <a:bodyPr/>
          <a:lstStyle/>
          <a:p>
            <a:fld id="{1F4E0B1D-372C-48CB-9471-AC6A6760D123}" type="slidenum">
              <a:rPr lang="en-US" smtClean="0"/>
              <a:t>‹#›</a:t>
            </a:fld>
            <a:endParaRPr lang="en-US"/>
          </a:p>
        </p:txBody>
      </p:sp>
    </p:spTree>
    <p:extLst>
      <p:ext uri="{BB962C8B-B14F-4D97-AF65-F5344CB8AC3E}">
        <p14:creationId xmlns:p14="http://schemas.microsoft.com/office/powerpoint/2010/main" val="271689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BC958-17CD-CB2A-5DC4-3725DDA8D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4C3D85-DC22-D493-C620-DCE3A9366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33F74-CB7A-74F4-AC0E-D70733779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4E406-6224-4AE6-8B68-5F443F7CF36F}" type="datetimeFigureOut">
              <a:rPr lang="en-US" smtClean="0"/>
              <a:t>1/12/2024</a:t>
            </a:fld>
            <a:endParaRPr lang="en-US"/>
          </a:p>
        </p:txBody>
      </p:sp>
      <p:sp>
        <p:nvSpPr>
          <p:cNvPr id="5" name="Footer Placeholder 4">
            <a:extLst>
              <a:ext uri="{FF2B5EF4-FFF2-40B4-BE49-F238E27FC236}">
                <a16:creationId xmlns:a16="http://schemas.microsoft.com/office/drawing/2014/main" id="{592508DD-D223-6E1A-A40F-F9CED3D79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8E9C04-3329-2245-FD58-BD9193A7C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E0B1D-372C-48CB-9471-AC6A6760D123}" type="slidenum">
              <a:rPr lang="en-US" smtClean="0"/>
              <a:t>‹#›</a:t>
            </a:fld>
            <a:endParaRPr lang="en-US"/>
          </a:p>
        </p:txBody>
      </p:sp>
    </p:spTree>
    <p:extLst>
      <p:ext uri="{BB962C8B-B14F-4D97-AF65-F5344CB8AC3E}">
        <p14:creationId xmlns:p14="http://schemas.microsoft.com/office/powerpoint/2010/main" val="282927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E961-E97A-90AF-3B2E-2B26E98FE590}"/>
              </a:ext>
            </a:extLst>
          </p:cNvPr>
          <p:cNvSpPr>
            <a:spLocks noGrp="1"/>
          </p:cNvSpPr>
          <p:nvPr>
            <p:ph type="ctrTitle"/>
          </p:nvPr>
        </p:nvSpPr>
        <p:spPr/>
        <p:txBody>
          <a:bodyPr>
            <a:normAutofit/>
          </a:bodyPr>
          <a:lstStyle/>
          <a:p>
            <a:r>
              <a:rPr lang="en-US" b="1" dirty="0"/>
              <a:t>Prosthetic valves</a:t>
            </a:r>
          </a:p>
        </p:txBody>
      </p:sp>
      <p:sp>
        <p:nvSpPr>
          <p:cNvPr id="3" name="Subtitle 2">
            <a:extLst>
              <a:ext uri="{FF2B5EF4-FFF2-40B4-BE49-F238E27FC236}">
                <a16:creationId xmlns:a16="http://schemas.microsoft.com/office/drawing/2014/main" id="{36B3E851-580E-12D8-84D7-665044BE7A06}"/>
              </a:ext>
            </a:extLst>
          </p:cNvPr>
          <p:cNvSpPr>
            <a:spLocks noGrp="1"/>
          </p:cNvSpPr>
          <p:nvPr>
            <p:ph type="subTitle" idx="1"/>
          </p:nvPr>
        </p:nvSpPr>
        <p:spPr/>
        <p:txBody>
          <a:bodyPr/>
          <a:lstStyle/>
          <a:p>
            <a:endParaRPr lang="en-US" dirty="0"/>
          </a:p>
          <a:p>
            <a:r>
              <a:rPr lang="en-US" dirty="0"/>
              <a:t>Dr </a:t>
            </a:r>
            <a:r>
              <a:rPr lang="en-US"/>
              <a:t>Aswin Narendran</a:t>
            </a:r>
          </a:p>
        </p:txBody>
      </p:sp>
    </p:spTree>
    <p:extLst>
      <p:ext uri="{BB962C8B-B14F-4D97-AF65-F5344CB8AC3E}">
        <p14:creationId xmlns:p14="http://schemas.microsoft.com/office/powerpoint/2010/main" val="974781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808F-AE74-104E-54DC-042A35BAAB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285C18-F1D5-9FD9-2B02-B1851D6FECE0}"/>
              </a:ext>
            </a:extLst>
          </p:cNvPr>
          <p:cNvSpPr>
            <a:spLocks noGrp="1"/>
          </p:cNvSpPr>
          <p:nvPr>
            <p:ph idx="1"/>
          </p:nvPr>
        </p:nvSpPr>
        <p:spPr>
          <a:xfrm>
            <a:off x="838200" y="1825624"/>
            <a:ext cx="10985938" cy="4827423"/>
          </a:xfrm>
        </p:spPr>
        <p:txBody>
          <a:bodyPr>
            <a:normAutofit fontScale="92500" lnSpcReduction="20000"/>
          </a:bodyPr>
          <a:lstStyle/>
          <a:p>
            <a:pPr algn="l"/>
            <a:r>
              <a:rPr lang="en-US" sz="3200" b="1" i="0" u="none" strike="noStrike" baseline="0" dirty="0" err="1">
                <a:solidFill>
                  <a:srgbClr val="000000"/>
                </a:solidFill>
                <a:latin typeface="FrutigerLTStd-Bold"/>
              </a:rPr>
              <a:t>Stentless</a:t>
            </a:r>
            <a:r>
              <a:rPr lang="en-US" sz="3200" b="1" i="0" u="none" strike="noStrike" baseline="0" dirty="0">
                <a:solidFill>
                  <a:srgbClr val="000000"/>
                </a:solidFill>
                <a:latin typeface="FrutigerLTStd-Bold"/>
              </a:rPr>
              <a:t> Bioprosthetic Valves</a:t>
            </a:r>
          </a:p>
          <a:p>
            <a:pPr algn="l"/>
            <a:r>
              <a:rPr lang="en-US" sz="2800" b="0" i="0" u="none" strike="noStrike" baseline="0" dirty="0">
                <a:solidFill>
                  <a:srgbClr val="000000"/>
                </a:solidFill>
                <a:latin typeface="Cheltenham-Light"/>
              </a:rPr>
              <a:t>The rigid sewing ring and stent-based construction of certain </a:t>
            </a:r>
            <a:r>
              <a:rPr lang="en-US" sz="2800" b="0" i="0" u="none" strike="noStrike" baseline="0" dirty="0" err="1">
                <a:solidFill>
                  <a:srgbClr val="000000"/>
                </a:solidFill>
                <a:latin typeface="Cheltenham-Light"/>
              </a:rPr>
              <a:t>bioprostheses</a:t>
            </a:r>
            <a:r>
              <a:rPr lang="en-US" sz="2800" b="0" i="0" u="none" strike="noStrike" baseline="0" dirty="0">
                <a:solidFill>
                  <a:srgbClr val="000000"/>
                </a:solidFill>
                <a:latin typeface="Cheltenham-Light"/>
              </a:rPr>
              <a:t> allow for easier implantation and maintenance of the three-dimensional relationships of the leaflets. However, these features also contribute to impaired hemodynamic performance.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0" i="0" u="none" strike="noStrike" baseline="0" dirty="0">
                <a:solidFill>
                  <a:srgbClr val="000000"/>
                </a:solidFill>
                <a:latin typeface="Cheltenham-Light"/>
              </a:rPr>
              <a:t> </a:t>
            </a:r>
            <a:r>
              <a:rPr kumimoji="0" lang="en-US" sz="3000" b="1" i="0" u="none" strike="noStrike" kern="1200" cap="none" spc="0" normalizeH="0" baseline="0" noProof="0" dirty="0">
                <a:ln>
                  <a:noFill/>
                </a:ln>
                <a:solidFill>
                  <a:srgbClr val="000000"/>
                </a:solidFill>
                <a:effectLst/>
                <a:uLnTx/>
                <a:uFillTx/>
                <a:latin typeface="FrutigerLTStd-Bold"/>
                <a:ea typeface="+mn-ea"/>
                <a:cs typeface="+mn-cs"/>
              </a:rPr>
              <a:t>Homograft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heltenham-Light"/>
                <a:ea typeface="+mn-ea"/>
                <a:cs typeface="+mn-cs"/>
              </a:rPr>
              <a:t>Aortic valve </a:t>
            </a:r>
            <a:r>
              <a:rPr kumimoji="0" lang="en-US" sz="2800" b="0" i="0" u="none" strike="noStrike" kern="1200" cap="none" spc="0" normalizeH="0" baseline="0" noProof="0" dirty="0" err="1">
                <a:ln>
                  <a:noFill/>
                </a:ln>
                <a:solidFill>
                  <a:srgbClr val="000000"/>
                </a:solidFill>
                <a:effectLst/>
                <a:uLnTx/>
                <a:uFillTx/>
                <a:latin typeface="Cheltenham-Light"/>
                <a:ea typeface="+mn-ea"/>
                <a:cs typeface="+mn-cs"/>
              </a:rPr>
              <a:t>homografts</a:t>
            </a:r>
            <a:r>
              <a:rPr kumimoji="0" lang="en-US" sz="2800" b="0" i="0" u="none" strike="noStrike" kern="1200" cap="none" spc="0" normalizeH="0" baseline="0" noProof="0" dirty="0">
                <a:ln>
                  <a:noFill/>
                </a:ln>
                <a:solidFill>
                  <a:srgbClr val="000000"/>
                </a:solidFill>
                <a:effectLst/>
                <a:uLnTx/>
                <a:uFillTx/>
                <a:latin typeface="Cheltenham-Light"/>
                <a:ea typeface="+mn-ea"/>
                <a:cs typeface="+mn-cs"/>
              </a:rPr>
              <a:t> are harvested from human cadavers within 24 hours of death and are treated with antibiotics and cryopreserved at −196°C.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heltenham-Light"/>
                <a:ea typeface="+mn-ea"/>
                <a:cs typeface="+mn-cs"/>
              </a:rPr>
              <a:t>They are most commonly implanted in the form of a total root replacement with reimplantation of the coronary arteries.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heltenham-Light"/>
                <a:ea typeface="+mn-ea"/>
                <a:cs typeface="+mn-cs"/>
              </a:rPr>
              <a:t> Neither immune suppression nor routine anticoagulation is required.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heltenham-Light"/>
                <a:ea typeface="+mn-ea"/>
                <a:cs typeface="+mn-cs"/>
              </a:rPr>
              <a:t>long-term durability beyond 10 years is not superior to that for current generation pericardial valves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srgbClr val="000000"/>
              </a:solidFill>
              <a:effectLst/>
              <a:uLnTx/>
              <a:uFillTx/>
              <a:latin typeface="FrutigerLTStd-Bold"/>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srgbClr val="000000"/>
              </a:solidFill>
              <a:effectLst/>
              <a:uLnTx/>
              <a:uFillTx/>
              <a:latin typeface="FrutigerLTStd-Bold"/>
              <a:ea typeface="+mn-ea"/>
              <a:cs typeface="+mn-cs"/>
            </a:endParaRPr>
          </a:p>
          <a:p>
            <a:pPr algn="l"/>
            <a:endParaRPr lang="en-US" sz="2800" b="0" i="0" u="none" strike="noStrike" baseline="0" dirty="0">
              <a:solidFill>
                <a:srgbClr val="000000"/>
              </a:solidFill>
              <a:latin typeface="Cheltenham-Light"/>
            </a:endParaRPr>
          </a:p>
        </p:txBody>
      </p:sp>
    </p:spTree>
    <p:extLst>
      <p:ext uri="{BB962C8B-B14F-4D97-AF65-F5344CB8AC3E}">
        <p14:creationId xmlns:p14="http://schemas.microsoft.com/office/powerpoint/2010/main" val="80020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454-B0F0-D401-AE55-2A737C4DC4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FECABF-4D5C-2455-52A1-D268BEDC8542}"/>
              </a:ext>
            </a:extLst>
          </p:cNvPr>
          <p:cNvSpPr>
            <a:spLocks noGrp="1"/>
          </p:cNvSpPr>
          <p:nvPr>
            <p:ph idx="1"/>
          </p:nvPr>
        </p:nvSpPr>
        <p:spPr/>
        <p:txBody>
          <a:bodyPr>
            <a:normAutofit fontScale="85000" lnSpcReduction="10000"/>
          </a:bodyPr>
          <a:lstStyle/>
          <a:p>
            <a:pPr algn="l">
              <a:buFont typeface="Courier New" panose="02070309020205020404" pitchFamily="49" charset="0"/>
              <a:buChar char="o"/>
            </a:pPr>
            <a:r>
              <a:rPr lang="en-US" sz="3200" b="1" i="0" u="none" strike="noStrike" baseline="0" dirty="0">
                <a:solidFill>
                  <a:srgbClr val="000000"/>
                </a:solidFill>
                <a:latin typeface="FrutigerLTStd-Bold"/>
              </a:rPr>
              <a:t>Autografts</a:t>
            </a:r>
          </a:p>
          <a:p>
            <a:pPr algn="l">
              <a:buFont typeface="Courier New" panose="02070309020205020404" pitchFamily="49" charset="0"/>
              <a:buChar char="o"/>
            </a:pPr>
            <a:r>
              <a:rPr lang="en-US" sz="2800" b="0" i="0" u="none" strike="noStrike" baseline="0" dirty="0">
                <a:solidFill>
                  <a:srgbClr val="000000"/>
                </a:solidFill>
                <a:latin typeface="Cheltenham-Light"/>
              </a:rPr>
              <a:t>In the Ross procedure, the patient’s own pulmonic valve (or autograft) is harvested as a small tissue block containing the pulmonic valve, annulus, and proximal pulmonary artery and inserted in the aortic position usually as a complete root replacement with reimplantation of the coronary arteries. </a:t>
            </a:r>
          </a:p>
          <a:p>
            <a:pPr>
              <a:buFont typeface="Wingdings" panose="05000000000000000000" pitchFamily="2" charset="2"/>
              <a:buChar char="q"/>
            </a:pPr>
            <a:r>
              <a:rPr lang="en-US" sz="800" b="0" i="0" u="none" strike="noStrike" baseline="0" dirty="0">
                <a:solidFill>
                  <a:srgbClr val="0081AD"/>
                </a:solidFill>
                <a:latin typeface="Cheltenham-Light"/>
              </a:rPr>
              <a:t> </a:t>
            </a:r>
            <a:r>
              <a:rPr lang="en-US" sz="2800" b="0" i="0" u="none" strike="noStrike" baseline="0" dirty="0">
                <a:solidFill>
                  <a:srgbClr val="000000"/>
                </a:solidFill>
                <a:latin typeface="Cheltenham-Light"/>
              </a:rPr>
              <a:t>The pulmonic valve and right ventricular outflow tract are replaced with either an aortic or a pulmonic homograft. </a:t>
            </a:r>
          </a:p>
          <a:p>
            <a:pPr algn="l">
              <a:buFont typeface="Courier New" panose="02070309020205020404" pitchFamily="49" charset="0"/>
              <a:buChar char="o"/>
            </a:pPr>
            <a:r>
              <a:rPr lang="en-US" sz="2800" b="0" i="0" u="none" strike="noStrike" baseline="0" dirty="0">
                <a:solidFill>
                  <a:srgbClr val="000000"/>
                </a:solidFill>
                <a:latin typeface="Cheltenham-Light"/>
              </a:rPr>
              <a:t>Thus, the procedure requires two separate valve operations, a longer time on cardiopulmonary bypass, and a steep learning curve.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heltenham-Light"/>
                <a:ea typeface="+mn-ea"/>
                <a:cs typeface="+mn-cs"/>
              </a:rPr>
              <a:t>The procedure is reserved for children and young adults but should be avoided in patients with dilated aortic roots due to high incidence of accelerated degeneration, pulmonary autograft dilation, and significant regurgitation.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buFont typeface="Courier New" panose="02070309020205020404" pitchFamily="49" charset="0"/>
              <a:buChar char="o"/>
            </a:pPr>
            <a:endParaRPr lang="en-US" dirty="0"/>
          </a:p>
        </p:txBody>
      </p:sp>
    </p:spTree>
    <p:extLst>
      <p:ext uri="{BB962C8B-B14F-4D97-AF65-F5344CB8AC3E}">
        <p14:creationId xmlns:p14="http://schemas.microsoft.com/office/powerpoint/2010/main" val="129367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405F-0003-191C-E61A-9F325D31B6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984C63-0A9A-CCB0-8E72-2D4FB591BE51}"/>
              </a:ext>
            </a:extLst>
          </p:cNvPr>
          <p:cNvSpPr>
            <a:spLocks noGrp="1"/>
          </p:cNvSpPr>
          <p:nvPr>
            <p:ph idx="1"/>
          </p:nvPr>
        </p:nvSpPr>
        <p:spPr/>
        <p:txBody>
          <a:bodyPr>
            <a:normAutofit fontScale="92500" lnSpcReduction="20000"/>
          </a:bodyPr>
          <a:lstStyle/>
          <a:p>
            <a:pPr algn="l"/>
            <a:r>
              <a:rPr lang="en-US" sz="3200" b="1" i="0" u="none" strike="noStrike" baseline="0" dirty="0">
                <a:solidFill>
                  <a:srgbClr val="000000"/>
                </a:solidFill>
                <a:latin typeface="FrutigerLTStd-Bold"/>
              </a:rPr>
              <a:t>Transcatheter Bioprosthetic Valves</a:t>
            </a:r>
          </a:p>
          <a:p>
            <a:pPr algn="l"/>
            <a:r>
              <a:rPr lang="en-US" sz="2800" b="0" i="0" u="none" strike="noStrike" baseline="0" dirty="0">
                <a:solidFill>
                  <a:srgbClr val="000000"/>
                </a:solidFill>
                <a:latin typeface="Cheltenham-Light"/>
              </a:rPr>
              <a:t>TAVR is a valuable alternative to surgical AVR in patients across the surgical risk spectrum. Two main types of transcatheter aortic valves are currently used: balloon-expandable valves (BEV) and self-expanding valves (SEV) . </a:t>
            </a:r>
          </a:p>
          <a:p>
            <a:pPr algn="l"/>
            <a:r>
              <a:rPr lang="en-US" sz="2800" b="0" i="0" u="none" strike="noStrike" baseline="0" dirty="0">
                <a:solidFill>
                  <a:srgbClr val="000000"/>
                </a:solidFill>
                <a:latin typeface="Cheltenham-Light"/>
              </a:rPr>
              <a:t>The Edwards </a:t>
            </a:r>
            <a:r>
              <a:rPr lang="en-US" sz="2800" b="0" i="0" u="none" strike="noStrike" baseline="0" dirty="0" err="1">
                <a:solidFill>
                  <a:srgbClr val="000000"/>
                </a:solidFill>
                <a:latin typeface="Cheltenham-Light"/>
              </a:rPr>
              <a:t>LifeSciences</a:t>
            </a:r>
            <a:r>
              <a:rPr lang="en-US" sz="2800" b="0" i="0" u="none" strike="noStrike" baseline="0" dirty="0">
                <a:solidFill>
                  <a:srgbClr val="000000"/>
                </a:solidFill>
                <a:latin typeface="Cheltenham-Light"/>
              </a:rPr>
              <a:t> (Irvine, CA) SAPIEN 3 and SAPIEN 3 Ultra BEVs consist of a three-leaflet pericardial bovine valve mounted in a cobalt chromium frame. </a:t>
            </a:r>
          </a:p>
          <a:p>
            <a:pPr algn="l"/>
            <a:r>
              <a:rPr lang="en-US" sz="2800" b="0" i="0" u="none" strike="noStrike" baseline="0" dirty="0">
                <a:solidFill>
                  <a:srgbClr val="000000"/>
                </a:solidFill>
                <a:latin typeface="Cheltenham-Light"/>
              </a:rPr>
              <a:t>The Medtronic (Minneapolis, MN) EVOLUT-R and EVOLUT-Pro+ SEVs consist of three leaflets of porcine pericardium seated relatively higher in a nitinol frame to provide supra-annular placement.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heltenham-Light"/>
                <a:ea typeface="+mn-ea"/>
                <a:cs typeface="+mn-cs"/>
              </a:rPr>
              <a:t>The vast majority of TAVR procedures are performed via a transfemoral approach</a:t>
            </a:r>
          </a:p>
          <a:p>
            <a:pPr algn="l"/>
            <a:endParaRPr lang="en-US" dirty="0"/>
          </a:p>
        </p:txBody>
      </p:sp>
    </p:spTree>
    <p:extLst>
      <p:ext uri="{BB962C8B-B14F-4D97-AF65-F5344CB8AC3E}">
        <p14:creationId xmlns:p14="http://schemas.microsoft.com/office/powerpoint/2010/main" val="165324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3DFF-C086-6643-A912-D25C1F37D6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EAC21E-A81F-1B55-ED6F-1B67F9175E91}"/>
              </a:ext>
            </a:extLst>
          </p:cNvPr>
          <p:cNvSpPr>
            <a:spLocks noGrp="1"/>
          </p:cNvSpPr>
          <p:nvPr>
            <p:ph idx="1"/>
          </p:nvPr>
        </p:nvSpPr>
        <p:spPr/>
        <p:txBody>
          <a:bodyPr>
            <a:normAutofit fontScale="85000" lnSpcReduction="10000"/>
          </a:bodyPr>
          <a:lstStyle/>
          <a:p>
            <a:pPr algn="l"/>
            <a:r>
              <a:rPr lang="en-US" sz="2800" b="0" i="0" u="none" strike="noStrike" baseline="0" dirty="0">
                <a:solidFill>
                  <a:srgbClr val="000000"/>
                </a:solidFill>
                <a:latin typeface="Cheltenham-Light"/>
              </a:rPr>
              <a:t>The choice of SEV versus BEV is highly operator dependent, though there are anatomic and echocardiographic considerations to be taken into account.</a:t>
            </a:r>
          </a:p>
          <a:p>
            <a:pPr algn="l"/>
            <a:r>
              <a:rPr lang="en-US" sz="2800" b="0" i="0" u="none" strike="noStrike" baseline="0" dirty="0">
                <a:solidFill>
                  <a:srgbClr val="000000"/>
                </a:solidFill>
                <a:latin typeface="Cheltenham-Light"/>
              </a:rPr>
              <a:t> Intermediate term durability appears similar, though the risk of permanent pacemaker implantation is higher with SEVs</a:t>
            </a:r>
            <a:r>
              <a:rPr lang="en-US" dirty="0">
                <a:solidFill>
                  <a:srgbClr val="000000"/>
                </a:solidFill>
                <a:latin typeface="Cheltenham-Light"/>
              </a:rPr>
              <a:t> d</a:t>
            </a:r>
            <a:r>
              <a:rPr lang="en-US" sz="2800" b="0" i="0" u="none" strike="noStrike" baseline="0" dirty="0">
                <a:solidFill>
                  <a:srgbClr val="000000"/>
                </a:solidFill>
                <a:latin typeface="Cheltenham-Light"/>
              </a:rPr>
              <a:t>ue to risk of development of high-grade AV block.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heltenham-Light"/>
                <a:ea typeface="+mn-ea"/>
                <a:cs typeface="+mn-cs"/>
              </a:rPr>
              <a:t>Leaflet thrombosis can be recognized by the appearance of </a:t>
            </a:r>
            <a:r>
              <a:rPr kumimoji="0" lang="en-US" sz="2800" b="0" i="0" u="none" strike="noStrike" kern="1200" cap="none" spc="0" normalizeH="0" baseline="0" noProof="0" dirty="0" err="1">
                <a:ln>
                  <a:noFill/>
                </a:ln>
                <a:solidFill>
                  <a:srgbClr val="000000"/>
                </a:solidFill>
                <a:effectLst/>
                <a:uLnTx/>
                <a:uFillTx/>
                <a:latin typeface="Cheltenham-Light"/>
                <a:ea typeface="+mn-ea"/>
                <a:cs typeface="+mn-cs"/>
              </a:rPr>
              <a:t>hypoattenuated</a:t>
            </a:r>
            <a:r>
              <a:rPr kumimoji="0" lang="en-US" sz="2800" b="0" i="0" u="none" strike="noStrike" kern="1200" cap="none" spc="0" normalizeH="0" baseline="0" noProof="0" dirty="0">
                <a:ln>
                  <a:noFill/>
                </a:ln>
                <a:solidFill>
                  <a:srgbClr val="000000"/>
                </a:solidFill>
                <a:effectLst/>
                <a:uLnTx/>
                <a:uFillTx/>
                <a:latin typeface="Cheltenham-Light"/>
                <a:ea typeface="+mn-ea"/>
                <a:cs typeface="+mn-cs"/>
              </a:rPr>
              <a:t> leaflet thickening (HALT) on ECG-gated computed tomography (CT) and occurs in 10% to 20% of patients 30 days after TAVR, compared with approximately 5% to 15% after surgical AVR (SAVR).</a:t>
            </a:r>
            <a:endParaRPr kumimoji="0" lang="en-US" sz="800" b="0" i="0" u="none" strike="noStrike" kern="1200" cap="none" spc="0" normalizeH="0" baseline="0" noProof="0" dirty="0">
              <a:ln>
                <a:noFill/>
              </a:ln>
              <a:solidFill>
                <a:srgbClr val="0081AD"/>
              </a:solidFill>
              <a:effectLst/>
              <a:uLnTx/>
              <a:uFillTx/>
              <a:latin typeface="Cheltenham-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heltenham-Light"/>
                <a:ea typeface="+mn-ea"/>
                <a:cs typeface="+mn-cs"/>
              </a:rPr>
              <a:t>Subclinical leaflet thrombosis, that is HALT in the absence of thromboembolic complications or a progressive increase in the transvalvular gradient, appears to be a dynamic phenomenon for which indications for treatment are uncertain.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en-US" dirty="0"/>
          </a:p>
        </p:txBody>
      </p:sp>
    </p:spTree>
    <p:extLst>
      <p:ext uri="{BB962C8B-B14F-4D97-AF65-F5344CB8AC3E}">
        <p14:creationId xmlns:p14="http://schemas.microsoft.com/office/powerpoint/2010/main" val="278891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EEBD-D29B-E284-237F-FF9426F2FD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DF0CAD-390F-ACF3-34F8-BF893B579245}"/>
              </a:ext>
            </a:extLst>
          </p:cNvPr>
          <p:cNvSpPr>
            <a:spLocks noGrp="1"/>
          </p:cNvSpPr>
          <p:nvPr>
            <p:ph idx="1"/>
          </p:nvPr>
        </p:nvSpPr>
        <p:spPr/>
        <p:txBody>
          <a:bodyPr>
            <a:normAutofit/>
          </a:bodyPr>
          <a:lstStyle/>
          <a:p>
            <a:pPr algn="l"/>
            <a:r>
              <a:rPr lang="en-US" sz="2800" b="0" i="0" u="none" strike="noStrike" baseline="0" dirty="0">
                <a:solidFill>
                  <a:srgbClr val="000000"/>
                </a:solidFill>
                <a:latin typeface="Cheltenham-Light"/>
              </a:rPr>
              <a:t>For a given aortic annulus size, TAVR valves often have larger EOAs, lower gradients, and lower incidence of severe prosthesis-patient mismatch compared with SAVR valves.</a:t>
            </a:r>
            <a:endParaRPr lang="en-US" sz="800" b="0" i="0" u="none" strike="noStrike" baseline="0" dirty="0">
              <a:solidFill>
                <a:srgbClr val="0081AD"/>
              </a:solidFill>
              <a:latin typeface="Cheltenham-Light"/>
            </a:endParaRPr>
          </a:p>
          <a:p>
            <a:pPr algn="l"/>
            <a:r>
              <a:rPr lang="en-US" sz="2800" b="0" i="0" u="none" strike="noStrike" baseline="0" dirty="0">
                <a:solidFill>
                  <a:srgbClr val="000000"/>
                </a:solidFill>
                <a:latin typeface="Cheltenham-Light"/>
              </a:rPr>
              <a:t>Paravalvular leak (PVL) is</a:t>
            </a:r>
            <a:r>
              <a:rPr lang="en-US" dirty="0">
                <a:solidFill>
                  <a:srgbClr val="000000"/>
                </a:solidFill>
                <a:latin typeface="Cheltenham-Light"/>
              </a:rPr>
              <a:t> </a:t>
            </a:r>
            <a:r>
              <a:rPr lang="en-US" sz="2800" b="0" i="0" u="none" strike="noStrike" baseline="0" dirty="0">
                <a:solidFill>
                  <a:srgbClr val="000000"/>
                </a:solidFill>
                <a:latin typeface="Cheltenham-Light"/>
              </a:rPr>
              <a:t>more frequent following TAVR and may result in adverse long-term consequences depending on its severity.</a:t>
            </a:r>
            <a:r>
              <a:rPr lang="en-US" sz="800" b="0" i="0" u="none" strike="noStrike" baseline="0" dirty="0">
                <a:solidFill>
                  <a:srgbClr val="0081AD"/>
                </a:solidFill>
                <a:latin typeface="Cheltenham-Light"/>
              </a:rPr>
              <a:t> </a:t>
            </a:r>
          </a:p>
          <a:p>
            <a:pPr algn="l"/>
            <a:r>
              <a:rPr lang="en-US" sz="2800" b="0" i="0" u="none" strike="noStrike" baseline="0" dirty="0">
                <a:solidFill>
                  <a:srgbClr val="000000"/>
                </a:solidFill>
                <a:latin typeface="Cheltenham-Light"/>
              </a:rPr>
              <a:t>Some studies have suggested that SEVs have slightly larger EOAs and lower gradients but somewhat higher rates of PVL than BEVs.</a:t>
            </a:r>
            <a:endParaRPr lang="en-US" dirty="0"/>
          </a:p>
        </p:txBody>
      </p:sp>
    </p:spTree>
    <p:extLst>
      <p:ext uri="{BB962C8B-B14F-4D97-AF65-F5344CB8AC3E}">
        <p14:creationId xmlns:p14="http://schemas.microsoft.com/office/powerpoint/2010/main" val="164398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5B03-602E-CD6F-69A6-15C864C0579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80A218-61A4-2358-4D3C-11A2C6B037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5948"/>
            <a:ext cx="4327692" cy="2913275"/>
          </a:xfrm>
        </p:spPr>
      </p:pic>
      <p:pic>
        <p:nvPicPr>
          <p:cNvPr id="7" name="Picture 6">
            <a:extLst>
              <a:ext uri="{FF2B5EF4-FFF2-40B4-BE49-F238E27FC236}">
                <a16:creationId xmlns:a16="http://schemas.microsoft.com/office/drawing/2014/main" id="{66180BE2-3506-A174-E2B9-ACEB808EE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53" y="1785221"/>
            <a:ext cx="4011606" cy="2984002"/>
          </a:xfrm>
          <a:prstGeom prst="rect">
            <a:avLst/>
          </a:prstGeom>
        </p:spPr>
      </p:pic>
    </p:spTree>
    <p:extLst>
      <p:ext uri="{BB962C8B-B14F-4D97-AF65-F5344CB8AC3E}">
        <p14:creationId xmlns:p14="http://schemas.microsoft.com/office/powerpoint/2010/main" val="308850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1DF0-7C27-9EF9-EA6C-E901F86D4A32}"/>
              </a:ext>
            </a:extLst>
          </p:cNvPr>
          <p:cNvSpPr>
            <a:spLocks noGrp="1"/>
          </p:cNvSpPr>
          <p:nvPr>
            <p:ph type="title"/>
          </p:nvPr>
        </p:nvSpPr>
        <p:spPr/>
        <p:txBody>
          <a:bodyPr/>
          <a:lstStyle/>
          <a:p>
            <a:r>
              <a:rPr lang="en-US" sz="4400" b="1" i="0" u="none" strike="noStrike" baseline="0" dirty="0">
                <a:solidFill>
                  <a:srgbClr val="009A4D"/>
                </a:solidFill>
                <a:latin typeface="FrutigerLTStd-Bold"/>
              </a:rPr>
              <a:t>COMPARISON OF MECHANICAL AND TISSUE VALVES</a:t>
            </a:r>
            <a:endParaRPr lang="en-US" dirty="0"/>
          </a:p>
        </p:txBody>
      </p:sp>
      <p:sp>
        <p:nvSpPr>
          <p:cNvPr id="3" name="Content Placeholder 2">
            <a:extLst>
              <a:ext uri="{FF2B5EF4-FFF2-40B4-BE49-F238E27FC236}">
                <a16:creationId xmlns:a16="http://schemas.microsoft.com/office/drawing/2014/main" id="{10D0367F-9EE7-7AD1-8E25-9F570CA56D01}"/>
              </a:ext>
            </a:extLst>
          </p:cNvPr>
          <p:cNvSpPr>
            <a:spLocks noGrp="1"/>
          </p:cNvSpPr>
          <p:nvPr>
            <p:ph idx="1"/>
          </p:nvPr>
        </p:nvSpPr>
        <p:spPr/>
        <p:txBody>
          <a:bodyPr>
            <a:normAutofit fontScale="85000" lnSpcReduction="20000"/>
          </a:bodyPr>
          <a:lstStyle/>
          <a:p>
            <a:pPr algn="l"/>
            <a:r>
              <a:rPr lang="en-US" sz="2800" b="1" i="0" u="none" strike="noStrike" baseline="0" dirty="0">
                <a:solidFill>
                  <a:srgbClr val="000000"/>
                </a:solidFill>
                <a:latin typeface="Frutiger-Light"/>
              </a:rPr>
              <a:t>Durability</a:t>
            </a:r>
            <a:r>
              <a:rPr lang="en-US" sz="2800" b="0" i="0" u="none" strike="noStrike" baseline="0" dirty="0">
                <a:solidFill>
                  <a:srgbClr val="000000"/>
                </a:solidFill>
                <a:latin typeface="Frutiger-Light"/>
              </a:rPr>
              <a:t>- theoretically indefinite for mechanical versus limited for tissue valves) </a:t>
            </a:r>
          </a:p>
          <a:p>
            <a:pPr algn="l"/>
            <a:r>
              <a:rPr lang="en-US" sz="2800" b="1" i="0" u="none" strike="noStrike" baseline="0" dirty="0">
                <a:solidFill>
                  <a:srgbClr val="000000"/>
                </a:solidFill>
                <a:latin typeface="Frutiger-Light"/>
              </a:rPr>
              <a:t>need for anticoagulation </a:t>
            </a:r>
            <a:r>
              <a:rPr lang="en-US" sz="2800" b="0" i="0" u="none" strike="noStrike" baseline="0" dirty="0">
                <a:solidFill>
                  <a:srgbClr val="000000"/>
                </a:solidFill>
                <a:latin typeface="Frutiger-Light"/>
              </a:rPr>
              <a:t>(i.e., obligatory use for mechanical versus none for tissue valves absent other risk factors for thromboembolism).</a:t>
            </a:r>
          </a:p>
          <a:p>
            <a:pPr algn="l"/>
            <a:r>
              <a:rPr lang="en-US" sz="2800" b="1" i="0" u="none" strike="noStrike" baseline="0" dirty="0">
                <a:solidFill>
                  <a:srgbClr val="000000"/>
                </a:solidFill>
                <a:latin typeface="Frutiger-Light"/>
              </a:rPr>
              <a:t>Short-to intermediate-term hemodynamic performance </a:t>
            </a:r>
            <a:r>
              <a:rPr lang="en-US" sz="2800" b="0" i="0" u="none" strike="noStrike" baseline="0" dirty="0">
                <a:solidFill>
                  <a:srgbClr val="000000"/>
                </a:solidFill>
                <a:latin typeface="Frutiger-Light"/>
              </a:rPr>
              <a:t>characteristics with low-profile mechanical prostheses (e.g., St. Jude) are comparable to those with stented tissue valves of similar size. </a:t>
            </a:r>
          </a:p>
          <a:p>
            <a:pPr algn="l"/>
            <a:r>
              <a:rPr lang="en-US" sz="2800" b="1" i="0" u="none" strike="noStrike" baseline="0" dirty="0">
                <a:solidFill>
                  <a:srgbClr val="000000"/>
                </a:solidFill>
                <a:latin typeface="Frutiger-Light"/>
              </a:rPr>
              <a:t>Endocarditis</a:t>
            </a:r>
            <a:r>
              <a:rPr lang="en-US" sz="2800" b="0" i="0" u="none" strike="noStrike" baseline="0" dirty="0">
                <a:solidFill>
                  <a:srgbClr val="000000"/>
                </a:solidFill>
                <a:latin typeface="Frutiger-Light"/>
              </a:rPr>
              <a:t> -no important differences in rates of prosthetic valve endocarditis (PVE), though some series have suggested a higher incidence of early (&lt;1 year) infection with mechanical valves versus </a:t>
            </a:r>
            <a:r>
              <a:rPr lang="en-US" sz="2800" b="0" i="0" u="none" strike="noStrike" baseline="0" dirty="0" err="1">
                <a:solidFill>
                  <a:srgbClr val="000000"/>
                </a:solidFill>
                <a:latin typeface="Frutiger-Light"/>
              </a:rPr>
              <a:t>bioprostheses</a:t>
            </a:r>
            <a:r>
              <a:rPr lang="en-US" sz="2800" b="0" i="0" u="none" strike="noStrike" baseline="0" dirty="0">
                <a:solidFill>
                  <a:srgbClr val="000000"/>
                </a:solidFill>
                <a:latin typeface="Frutiger-Light"/>
              </a:rPr>
              <a:t>.</a:t>
            </a:r>
            <a:endParaRPr lang="en-US" sz="800" dirty="0">
              <a:solidFill>
                <a:srgbClr val="0081AD"/>
              </a:solidFill>
              <a:latin typeface="Frutiger-Light"/>
            </a:endParaRPr>
          </a:p>
          <a:p>
            <a:pPr algn="l"/>
            <a:r>
              <a:rPr lang="en-US" sz="2800" b="1" i="0" u="none" strike="noStrike" baseline="0" dirty="0">
                <a:solidFill>
                  <a:srgbClr val="000000"/>
                </a:solidFill>
                <a:latin typeface="Frutiger-Light"/>
              </a:rPr>
              <a:t>SVD</a:t>
            </a:r>
            <a:r>
              <a:rPr lang="en-US" sz="2800" b="0" i="0" u="none" strike="noStrike" baseline="0" dirty="0">
                <a:solidFill>
                  <a:srgbClr val="000000"/>
                </a:solidFill>
                <a:latin typeface="Frutiger-Light"/>
              </a:rPr>
              <a:t>- </a:t>
            </a:r>
            <a:r>
              <a:rPr lang="en-US" sz="2800" b="0" i="0" u="none" strike="noStrike" baseline="0" dirty="0" err="1">
                <a:solidFill>
                  <a:srgbClr val="000000"/>
                </a:solidFill>
                <a:latin typeface="Frutiger-Light"/>
              </a:rPr>
              <a:t>Bioprosthesis</a:t>
            </a:r>
            <a:r>
              <a:rPr lang="en-US" sz="2800" b="0" i="0" u="none" strike="noStrike" baseline="0" dirty="0">
                <a:solidFill>
                  <a:srgbClr val="000000"/>
                </a:solidFill>
                <a:latin typeface="Frutiger-Light"/>
              </a:rPr>
              <a:t> have a higher rate of SVD</a:t>
            </a:r>
          </a:p>
          <a:p>
            <a:pPr algn="l"/>
            <a:r>
              <a:rPr lang="en-US" b="1" dirty="0">
                <a:solidFill>
                  <a:srgbClr val="000000"/>
                </a:solidFill>
                <a:latin typeface="Frutiger-Light"/>
              </a:rPr>
              <a:t>B</a:t>
            </a:r>
            <a:r>
              <a:rPr lang="en-US" sz="2800" b="1" i="0" u="none" strike="noStrike" baseline="0" dirty="0">
                <a:solidFill>
                  <a:srgbClr val="000000"/>
                </a:solidFill>
                <a:latin typeface="Frutiger-Light"/>
              </a:rPr>
              <a:t>leeding</a:t>
            </a:r>
            <a:r>
              <a:rPr lang="en-US" sz="2800" b="0" i="0" u="none" strike="noStrike" baseline="0" dirty="0">
                <a:solidFill>
                  <a:srgbClr val="000000"/>
                </a:solidFill>
                <a:latin typeface="Frutiger-Light"/>
              </a:rPr>
              <a:t> – higher risk with mechanical valve replacement</a:t>
            </a:r>
          </a:p>
          <a:p>
            <a:pPr algn="l"/>
            <a:r>
              <a:rPr lang="en-US" b="1" dirty="0">
                <a:solidFill>
                  <a:srgbClr val="000000"/>
                </a:solidFill>
                <a:latin typeface="Frutiger-Light"/>
              </a:rPr>
              <a:t>T</a:t>
            </a:r>
            <a:r>
              <a:rPr lang="en-US" sz="2800" b="1" i="0" u="none" strike="noStrike" baseline="0" dirty="0">
                <a:solidFill>
                  <a:srgbClr val="000000"/>
                </a:solidFill>
                <a:latin typeface="Frutiger-Light"/>
              </a:rPr>
              <a:t>hromboembolism or PVE</a:t>
            </a:r>
            <a:r>
              <a:rPr lang="en-US" sz="2800" b="0" i="0" u="none" strike="noStrike" baseline="0" dirty="0">
                <a:solidFill>
                  <a:srgbClr val="000000"/>
                </a:solidFill>
                <a:latin typeface="Frutiger-Light"/>
              </a:rPr>
              <a:t>. No major differences</a:t>
            </a:r>
            <a:endParaRPr lang="en-US" dirty="0"/>
          </a:p>
        </p:txBody>
      </p:sp>
    </p:spTree>
    <p:extLst>
      <p:ext uri="{BB962C8B-B14F-4D97-AF65-F5344CB8AC3E}">
        <p14:creationId xmlns:p14="http://schemas.microsoft.com/office/powerpoint/2010/main" val="196871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A273-BE20-4388-6DC3-38B86D192B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E70CEF-5120-1681-32B2-EE37FE5841EC}"/>
              </a:ext>
            </a:extLst>
          </p:cNvPr>
          <p:cNvSpPr>
            <a:spLocks noGrp="1"/>
          </p:cNvSpPr>
          <p:nvPr>
            <p:ph idx="1"/>
          </p:nvPr>
        </p:nvSpPr>
        <p:spPr/>
        <p:txBody>
          <a:bodyPr/>
          <a:lstStyle/>
          <a:p>
            <a:pPr algn="l"/>
            <a:r>
              <a:rPr lang="en-US" sz="2800" b="0" i="0" u="none" strike="noStrike" baseline="0" dirty="0">
                <a:latin typeface="Frutiger-Light"/>
              </a:rPr>
              <a:t>In an analysis of over 39,000 AVR patients aged 65 to 80 years reported to the STS Adult Cardiac Surgery Database and linked to Medicare, patients receiving a </a:t>
            </a:r>
            <a:r>
              <a:rPr lang="en-US" sz="2800" b="0" i="0" u="none" strike="noStrike" baseline="0" dirty="0" err="1">
                <a:latin typeface="Frutiger-Light"/>
              </a:rPr>
              <a:t>bioprosthesis</a:t>
            </a:r>
            <a:r>
              <a:rPr lang="en-US" dirty="0">
                <a:latin typeface="Frutiger-Light"/>
              </a:rPr>
              <a:t> </a:t>
            </a:r>
            <a:r>
              <a:rPr lang="en-US" sz="2800" b="0" i="0" u="none" strike="noStrike" baseline="0" dirty="0">
                <a:latin typeface="Frutiger-Light"/>
              </a:rPr>
              <a:t>had a similar adjusted risk for death, higher risks for reoperation and endocarditis, and lower risks for stroke and bleeding, compared with patients receiving a mechanical valve</a:t>
            </a:r>
            <a:endParaRPr lang="en-US" dirty="0"/>
          </a:p>
        </p:txBody>
      </p:sp>
    </p:spTree>
    <p:extLst>
      <p:ext uri="{BB962C8B-B14F-4D97-AF65-F5344CB8AC3E}">
        <p14:creationId xmlns:p14="http://schemas.microsoft.com/office/powerpoint/2010/main" val="321640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6C67-C580-7430-9BB2-FD52D7D00BCF}"/>
              </a:ext>
            </a:extLst>
          </p:cNvPr>
          <p:cNvSpPr>
            <a:spLocks noGrp="1"/>
          </p:cNvSpPr>
          <p:nvPr>
            <p:ph type="title"/>
          </p:nvPr>
        </p:nvSpPr>
        <p:spPr/>
        <p:txBody>
          <a:bodyPr/>
          <a:lstStyle/>
          <a:p>
            <a:r>
              <a:rPr lang="en-US" sz="1800" b="1" i="0" u="none" strike="noStrike" baseline="0" dirty="0">
                <a:solidFill>
                  <a:srgbClr val="009A4D"/>
                </a:solidFill>
                <a:latin typeface="FrutigerLTStd-Bold"/>
              </a:rPr>
              <a:t>CHOICE OF VALVE REPLACEMENT PROCEDURE AND</a:t>
            </a:r>
            <a:br>
              <a:rPr lang="en-US" sz="1800" b="1" i="0" u="none" strike="noStrike" baseline="0" dirty="0">
                <a:solidFill>
                  <a:srgbClr val="009A4D"/>
                </a:solidFill>
                <a:latin typeface="FrutigerLTStd-Bold"/>
              </a:rPr>
            </a:br>
            <a:r>
              <a:rPr lang="en-US" sz="1800" b="1" i="0" u="none" strike="noStrike" baseline="0" dirty="0">
                <a:solidFill>
                  <a:srgbClr val="009A4D"/>
                </a:solidFill>
                <a:latin typeface="FrutigerLTStd-Bold"/>
              </a:rPr>
              <a:t>PROSTHESIS</a:t>
            </a:r>
            <a:endParaRPr lang="en-US" dirty="0"/>
          </a:p>
        </p:txBody>
      </p:sp>
      <p:sp>
        <p:nvSpPr>
          <p:cNvPr id="3" name="Content Placeholder 2">
            <a:extLst>
              <a:ext uri="{FF2B5EF4-FFF2-40B4-BE49-F238E27FC236}">
                <a16:creationId xmlns:a16="http://schemas.microsoft.com/office/drawing/2014/main" id="{D0CABCB3-CB8A-A248-C72F-6668147F9F81}"/>
              </a:ext>
            </a:extLst>
          </p:cNvPr>
          <p:cNvSpPr>
            <a:spLocks noGrp="1"/>
          </p:cNvSpPr>
          <p:nvPr>
            <p:ph idx="1"/>
          </p:nvPr>
        </p:nvSpPr>
        <p:spPr/>
        <p:txBody>
          <a:bodyPr>
            <a:normAutofit/>
          </a:bodyPr>
          <a:lstStyle/>
          <a:p>
            <a:pPr algn="l"/>
            <a:r>
              <a:rPr lang="en-US" sz="2800" b="0" i="0" u="none" strike="noStrike" baseline="0" dirty="0">
                <a:solidFill>
                  <a:srgbClr val="000000"/>
                </a:solidFill>
                <a:latin typeface="Frutiger-Light"/>
              </a:rPr>
              <a:t>The 2020 AHA/ACC guidelines for the management of patients with valvular heart disease advocate shared decision making regarding the choice of intervention (repair or replacement, transcatheter or surgical) as well as the type of prosthetic valve (mechanical valve or </a:t>
            </a:r>
            <a:r>
              <a:rPr lang="en-US" sz="2800" b="0" i="0" u="none" strike="noStrike" baseline="0" dirty="0" err="1">
                <a:solidFill>
                  <a:srgbClr val="000000"/>
                </a:solidFill>
                <a:latin typeface="Frutiger-Light"/>
              </a:rPr>
              <a:t>bioprosthesis</a:t>
            </a:r>
            <a:r>
              <a:rPr lang="en-US" sz="2800" b="0" i="0" u="none" strike="noStrike" baseline="0" dirty="0">
                <a:solidFill>
                  <a:srgbClr val="000000"/>
                </a:solidFill>
                <a:latin typeface="Frutiger-Light"/>
              </a:rPr>
              <a:t>).</a:t>
            </a:r>
          </a:p>
          <a:p>
            <a:pPr algn="l"/>
            <a:r>
              <a:rPr lang="en-US" sz="800" b="0" i="0" u="none" strike="noStrike" baseline="0" dirty="0">
                <a:solidFill>
                  <a:srgbClr val="0081AD"/>
                </a:solidFill>
                <a:latin typeface="Frutiger-Light"/>
              </a:rPr>
              <a:t> </a:t>
            </a:r>
            <a:r>
              <a:rPr lang="en-US" sz="2800" b="0" i="0" u="none" strike="noStrike" baseline="0" dirty="0">
                <a:solidFill>
                  <a:srgbClr val="000000"/>
                </a:solidFill>
                <a:latin typeface="Frutiger-Light"/>
              </a:rPr>
              <a:t>This choice is based on consideration of several factors including patient age, expected longevity and comorbidities, valve durability, expected hemodynamics for a specific valve type and size, surgical or interventional risk, the potential need for and safety of long-</a:t>
            </a:r>
            <a:r>
              <a:rPr lang="en-US" sz="2800" b="0" i="0" u="none" strike="noStrike" baseline="0" dirty="0" err="1">
                <a:solidFill>
                  <a:srgbClr val="000000"/>
                </a:solidFill>
                <a:latin typeface="Frutiger-Light"/>
              </a:rPr>
              <a:t>termanticoagulation</a:t>
            </a:r>
            <a:r>
              <a:rPr lang="en-US" sz="2800" b="0" i="0" u="none" strike="noStrike" baseline="0" dirty="0">
                <a:solidFill>
                  <a:srgbClr val="000000"/>
                </a:solidFill>
                <a:latin typeface="Frutiger-Light"/>
              </a:rPr>
              <a:t>, and patient preferences.</a:t>
            </a:r>
            <a:endParaRPr lang="en-US" dirty="0"/>
          </a:p>
        </p:txBody>
      </p:sp>
    </p:spTree>
    <p:extLst>
      <p:ext uri="{BB962C8B-B14F-4D97-AF65-F5344CB8AC3E}">
        <p14:creationId xmlns:p14="http://schemas.microsoft.com/office/powerpoint/2010/main" val="187831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59F0-DD54-C08D-86B5-8A74CEFF6A03}"/>
              </a:ext>
            </a:extLst>
          </p:cNvPr>
          <p:cNvSpPr>
            <a:spLocks noGrp="1"/>
          </p:cNvSpPr>
          <p:nvPr>
            <p:ph type="title"/>
          </p:nvPr>
        </p:nvSpPr>
        <p:spPr/>
        <p:txBody>
          <a:bodyPr/>
          <a:lstStyle/>
          <a:p>
            <a:r>
              <a:rPr lang="en-US" sz="4400" b="1" i="0" u="none" strike="noStrike" baseline="0" dirty="0">
                <a:solidFill>
                  <a:srgbClr val="009A4D"/>
                </a:solidFill>
                <a:latin typeface="FrutigerLTStd-Bold"/>
              </a:rPr>
              <a:t>CHOICE OF PROCEDURE</a:t>
            </a:r>
            <a:endParaRPr lang="en-US" dirty="0"/>
          </a:p>
        </p:txBody>
      </p:sp>
      <p:sp>
        <p:nvSpPr>
          <p:cNvPr id="3" name="Content Placeholder 2">
            <a:extLst>
              <a:ext uri="{FF2B5EF4-FFF2-40B4-BE49-F238E27FC236}">
                <a16:creationId xmlns:a16="http://schemas.microsoft.com/office/drawing/2014/main" id="{0EC0A975-97EE-EF02-4E70-1DFA8CAD8561}"/>
              </a:ext>
            </a:extLst>
          </p:cNvPr>
          <p:cNvSpPr>
            <a:spLocks noGrp="1"/>
          </p:cNvSpPr>
          <p:nvPr>
            <p:ph idx="1"/>
          </p:nvPr>
        </p:nvSpPr>
        <p:spPr/>
        <p:txBody>
          <a:bodyPr>
            <a:normAutofit fontScale="70000" lnSpcReduction="20000"/>
          </a:bodyPr>
          <a:lstStyle/>
          <a:p>
            <a:pPr algn="l"/>
            <a:r>
              <a:rPr lang="en-US" sz="2800" b="0" i="0" u="none" strike="noStrike" baseline="0" dirty="0">
                <a:solidFill>
                  <a:srgbClr val="000000"/>
                </a:solidFill>
                <a:latin typeface="Frutiger-Light"/>
              </a:rPr>
              <a:t>For patients meeting an indication for AVR, the choice of TAVR versus SAVR begins with assessment of surgical risk considering patient age and life expectancy.</a:t>
            </a:r>
          </a:p>
          <a:p>
            <a:pPr algn="l"/>
            <a:r>
              <a:rPr lang="en-US" sz="2800" b="0" i="0" u="none" strike="noStrike" baseline="0" dirty="0">
                <a:solidFill>
                  <a:srgbClr val="000000"/>
                </a:solidFill>
                <a:latin typeface="Frutiger-Light"/>
              </a:rPr>
              <a:t> The ultimate choice also hinges on technical factors related to access (transfemoral versus alternative route), aortic valve and root anatomy, the extent and severity of calcification, the height of the coronary arteries, and the need for additional cardiac surgery (e.g., root or ascending aortic replacement, coronary artery bypass grafting). </a:t>
            </a:r>
          </a:p>
          <a:p>
            <a:pPr algn="l"/>
            <a:r>
              <a:rPr lang="en-US" sz="2800" b="0" i="0" u="none" strike="noStrike" baseline="0" dirty="0">
                <a:solidFill>
                  <a:srgbClr val="000000"/>
                </a:solidFill>
                <a:latin typeface="Frutiger-Light"/>
              </a:rPr>
              <a:t>TAVR is preferred for prohibitive or high surgical risk patients provided life expectancy with reasonable quality exceeds 1 year. </a:t>
            </a:r>
          </a:p>
          <a:p>
            <a:pPr algn="l"/>
            <a:r>
              <a:rPr lang="en-US" sz="2800" b="0" i="0" u="none" strike="noStrike" baseline="0" dirty="0">
                <a:solidFill>
                  <a:srgbClr val="000000"/>
                </a:solidFill>
                <a:latin typeface="Frutiger-Light"/>
              </a:rPr>
              <a:t>SAVR is preferred for low or intermediate surgical risk patients younger than 65 due to the paucity of data regarding TAVR valve durability beyond 5 years.</a:t>
            </a:r>
          </a:p>
          <a:p>
            <a:pPr algn="l"/>
            <a:r>
              <a:rPr lang="en-US" sz="2800" b="0" i="0" u="none" strike="noStrike" baseline="0" dirty="0">
                <a:solidFill>
                  <a:srgbClr val="000000"/>
                </a:solidFill>
                <a:latin typeface="Frutiger-Light"/>
              </a:rPr>
              <a:t> For patients 65 to 80 years of age, the choice between TAVR and SAVR is largely driven by patient preference and the need for concomitant surgery. </a:t>
            </a:r>
          </a:p>
          <a:p>
            <a:pPr algn="l"/>
            <a:r>
              <a:rPr lang="en-US" sz="2800" b="0" i="0" u="none" strike="noStrike" baseline="0" dirty="0">
                <a:solidFill>
                  <a:srgbClr val="000000"/>
                </a:solidFill>
                <a:latin typeface="Frutiger-Light"/>
              </a:rPr>
              <a:t>TAVR is generally preferred for patients over age 80.</a:t>
            </a:r>
            <a:endParaRPr lang="en-US" sz="800" dirty="0">
              <a:solidFill>
                <a:srgbClr val="0081AD"/>
              </a:solidFill>
              <a:latin typeface="Frutiger-Light"/>
            </a:endParaRPr>
          </a:p>
          <a:p>
            <a:pPr algn="l"/>
            <a:r>
              <a:rPr lang="en-US" sz="2800" b="0" i="0" u="none" strike="noStrike" baseline="0" dirty="0">
                <a:solidFill>
                  <a:srgbClr val="000000"/>
                </a:solidFill>
                <a:latin typeface="Frutiger-Light"/>
              </a:rPr>
              <a:t>Recommendations regarding TAVR apply primarily to patients with </a:t>
            </a:r>
            <a:r>
              <a:rPr lang="en-US" sz="2800" b="0" i="0" u="none" strike="noStrike" baseline="0" dirty="0" err="1">
                <a:solidFill>
                  <a:srgbClr val="000000"/>
                </a:solidFill>
                <a:latin typeface="Frutiger-Light"/>
              </a:rPr>
              <a:t>trileaflet</a:t>
            </a:r>
            <a:r>
              <a:rPr lang="en-US" sz="2800" b="0" i="0" u="none" strike="noStrike" baseline="0" dirty="0">
                <a:solidFill>
                  <a:srgbClr val="000000"/>
                </a:solidFill>
                <a:latin typeface="Frutiger-Light"/>
              </a:rPr>
              <a:t> aortic stenosis, although the use of TAVR for selected patients with bicuspid aortic valve stenosis has increased rapidly.</a:t>
            </a:r>
            <a:endParaRPr lang="en-US" dirty="0"/>
          </a:p>
        </p:txBody>
      </p:sp>
    </p:spTree>
    <p:extLst>
      <p:ext uri="{BB962C8B-B14F-4D97-AF65-F5344CB8AC3E}">
        <p14:creationId xmlns:p14="http://schemas.microsoft.com/office/powerpoint/2010/main" val="211737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DFB1-00EC-D8CA-1866-A721ED82681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03795F4-00FD-C07D-B199-8DF9429DA0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4588" y="365125"/>
            <a:ext cx="6233724" cy="6400402"/>
          </a:xfrm>
        </p:spPr>
      </p:pic>
    </p:spTree>
    <p:extLst>
      <p:ext uri="{BB962C8B-B14F-4D97-AF65-F5344CB8AC3E}">
        <p14:creationId xmlns:p14="http://schemas.microsoft.com/office/powerpoint/2010/main" val="136709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0663D-8781-8202-FF75-AB98C512D0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A65160-02E2-7CF5-22B8-445E5EA5D957}"/>
              </a:ext>
            </a:extLst>
          </p:cNvPr>
          <p:cNvSpPr>
            <a:spLocks noGrp="1"/>
          </p:cNvSpPr>
          <p:nvPr>
            <p:ph idx="1"/>
          </p:nvPr>
        </p:nvSpPr>
        <p:spPr/>
        <p:txBody>
          <a:bodyPr>
            <a:normAutofit fontScale="92500" lnSpcReduction="20000"/>
          </a:bodyPr>
          <a:lstStyle/>
          <a:p>
            <a:pPr algn="l"/>
            <a:r>
              <a:rPr lang="en-US" sz="2800" b="0" i="0" u="none" strike="noStrike" baseline="0" dirty="0">
                <a:solidFill>
                  <a:srgbClr val="000000"/>
                </a:solidFill>
                <a:latin typeface="Frutiger-Light"/>
              </a:rPr>
              <a:t>In patients with chronic severe primary mitral regurgitation (MR) who meet an indication for mitral valve surgery, mitral valve repair is recommended in preference to MVR when a successful and durable repair can be accomplished.</a:t>
            </a:r>
            <a:endParaRPr lang="en-US" sz="800" dirty="0">
              <a:solidFill>
                <a:srgbClr val="0081AD"/>
              </a:solidFill>
              <a:latin typeface="Frutiger-Light"/>
            </a:endParaRPr>
          </a:p>
          <a:p>
            <a:pPr algn="l"/>
            <a:r>
              <a:rPr lang="en-US" sz="2800" b="1" i="0" u="none" strike="noStrike" baseline="0" dirty="0">
                <a:solidFill>
                  <a:srgbClr val="000000"/>
                </a:solidFill>
                <a:latin typeface="Frutiger-Light"/>
              </a:rPr>
              <a:t>Transcatheter mitral valve repair </a:t>
            </a:r>
            <a:r>
              <a:rPr lang="en-US" sz="2800" b="0" i="0" u="none" strike="noStrike" baseline="0" dirty="0">
                <a:solidFill>
                  <a:srgbClr val="000000"/>
                </a:solidFill>
                <a:latin typeface="Frutiger-Light"/>
              </a:rPr>
              <a:t>using an edge-to- edge</a:t>
            </a:r>
            <a:r>
              <a:rPr lang="en-US" dirty="0">
                <a:solidFill>
                  <a:srgbClr val="000000"/>
                </a:solidFill>
                <a:latin typeface="Frutiger-Light"/>
              </a:rPr>
              <a:t> </a:t>
            </a:r>
            <a:r>
              <a:rPr lang="en-US" sz="2800" b="0" i="0" u="none" strike="noStrike" baseline="0" dirty="0">
                <a:solidFill>
                  <a:srgbClr val="000000"/>
                </a:solidFill>
                <a:latin typeface="Frutiger-Light"/>
              </a:rPr>
              <a:t>clip device is reserved for </a:t>
            </a:r>
            <a:r>
              <a:rPr lang="en-US" sz="2800" b="1" i="0" u="none" strike="noStrike" baseline="0" dirty="0">
                <a:solidFill>
                  <a:srgbClr val="000000"/>
                </a:solidFill>
                <a:latin typeface="Frutiger-Light"/>
              </a:rPr>
              <a:t>prohibitive surgical risk patients with primary MR</a:t>
            </a:r>
            <a:r>
              <a:rPr lang="en-US" sz="2800" b="0" i="0" u="none" strike="noStrike" baseline="0" dirty="0">
                <a:solidFill>
                  <a:srgbClr val="000000"/>
                </a:solidFill>
                <a:latin typeface="Frutiger-Light"/>
              </a:rPr>
              <a:t>. </a:t>
            </a:r>
          </a:p>
          <a:p>
            <a:pPr algn="l"/>
            <a:r>
              <a:rPr lang="en-US" sz="2800" b="0" i="0" u="none" strike="noStrike" baseline="0" dirty="0">
                <a:solidFill>
                  <a:srgbClr val="000000"/>
                </a:solidFill>
                <a:latin typeface="Frutiger-Light"/>
              </a:rPr>
              <a:t>In patients with severe chronic secondary MR in the setting of ischemic cardiomyopathy referred for coronary artery bypass graft, concomitant MVR may be superior to mitral valve repair because it is associated with lower rates of recurrent moderate to severe regurgitation.</a:t>
            </a:r>
            <a:endParaRPr lang="en-US" sz="800" dirty="0">
              <a:solidFill>
                <a:srgbClr val="0081AD"/>
              </a:solidFill>
              <a:latin typeface="Frutiger-Light"/>
            </a:endParaRPr>
          </a:p>
          <a:p>
            <a:pPr algn="l"/>
            <a:r>
              <a:rPr lang="en-US" sz="2800" b="0" i="0" u="none" strike="noStrike" baseline="0" dirty="0">
                <a:solidFill>
                  <a:srgbClr val="000000"/>
                </a:solidFill>
                <a:latin typeface="Frutiger-Light"/>
              </a:rPr>
              <a:t>Transcatheter edge-to-edge repair (TEER) is reasonable for selected patients with heart failure, reduced ejection fraction and moderately severe to severe MR</a:t>
            </a:r>
            <a:endParaRPr lang="en-US" dirty="0"/>
          </a:p>
        </p:txBody>
      </p:sp>
    </p:spTree>
    <p:extLst>
      <p:ext uri="{BB962C8B-B14F-4D97-AF65-F5344CB8AC3E}">
        <p14:creationId xmlns:p14="http://schemas.microsoft.com/office/powerpoint/2010/main" val="133387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229C-174C-1DEC-3B4D-AE3888F9C0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BCC9B7-ABF4-EE39-6436-C428B31F5035}"/>
              </a:ext>
            </a:extLst>
          </p:cNvPr>
          <p:cNvSpPr>
            <a:spLocks noGrp="1"/>
          </p:cNvSpPr>
          <p:nvPr>
            <p:ph idx="1"/>
          </p:nvPr>
        </p:nvSpPr>
        <p:spPr/>
        <p:txBody>
          <a:bodyPr>
            <a:normAutofit/>
          </a:bodyPr>
          <a:lstStyle/>
          <a:p>
            <a:pPr algn="l"/>
            <a:r>
              <a:rPr lang="en-US" sz="2800" b="0" i="0" u="none" strike="noStrike" baseline="0" dirty="0">
                <a:solidFill>
                  <a:srgbClr val="000000"/>
                </a:solidFill>
                <a:latin typeface="Frutiger-Light"/>
              </a:rPr>
              <a:t>Tricuspid valve annuloplasty repair is frequently performed at the time of left-sided valve surgery when secondary tricuspid regurgitation (TR) is severe or when there is significant tricuspid annular dilation (&gt;40 mm) despite only mild or moderate degrees of TR or a history of right-</a:t>
            </a:r>
            <a:r>
              <a:rPr lang="en-US" sz="2800" b="0" i="0" u="none" strike="noStrike" baseline="0" dirty="0" err="1">
                <a:solidFill>
                  <a:srgbClr val="000000"/>
                </a:solidFill>
                <a:latin typeface="Frutiger-Light"/>
              </a:rPr>
              <a:t>sidedheart</a:t>
            </a:r>
            <a:r>
              <a:rPr lang="en-US" sz="2800" b="0" i="0" u="none" strike="noStrike" baseline="0" dirty="0">
                <a:solidFill>
                  <a:srgbClr val="000000"/>
                </a:solidFill>
                <a:latin typeface="Frutiger-Light"/>
              </a:rPr>
              <a:t> failure).</a:t>
            </a:r>
          </a:p>
          <a:p>
            <a:pPr algn="l"/>
            <a:r>
              <a:rPr lang="en-US" sz="2800" b="0" i="0" u="none" strike="noStrike" baseline="0" dirty="0">
                <a:solidFill>
                  <a:srgbClr val="000000"/>
                </a:solidFill>
                <a:latin typeface="Frutiger-Light"/>
              </a:rPr>
              <a:t>Tricuspid valve replacement is undertaken for severe primary tricuspid valve disease that cannot be repaired, such as with advanced rheumatic disease, carcinoid, or destructive endocarditis</a:t>
            </a:r>
            <a:endParaRPr lang="en-US" dirty="0"/>
          </a:p>
        </p:txBody>
      </p:sp>
    </p:spTree>
    <p:extLst>
      <p:ext uri="{BB962C8B-B14F-4D97-AF65-F5344CB8AC3E}">
        <p14:creationId xmlns:p14="http://schemas.microsoft.com/office/powerpoint/2010/main" val="134616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37D0-B337-BC66-E69B-2F0BA529E6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533B8D-F75E-3594-DF83-A272C7F8D53C}"/>
              </a:ext>
            </a:extLst>
          </p:cNvPr>
          <p:cNvSpPr>
            <a:spLocks noGrp="1"/>
          </p:cNvSpPr>
          <p:nvPr>
            <p:ph idx="1"/>
          </p:nvPr>
        </p:nvSpPr>
        <p:spPr/>
        <p:txBody>
          <a:bodyPr>
            <a:normAutofit fontScale="92500" lnSpcReduction="20000"/>
          </a:bodyPr>
          <a:lstStyle/>
          <a:p>
            <a:pPr algn="l"/>
            <a:r>
              <a:rPr lang="en-US" sz="2800" b="1" i="0" u="none" strike="noStrike" baseline="0" dirty="0">
                <a:solidFill>
                  <a:srgbClr val="009A4D"/>
                </a:solidFill>
                <a:latin typeface="FrutigerLTStd-Bold"/>
              </a:rPr>
              <a:t>CHOICE OF PROSTHETIC VALVE</a:t>
            </a:r>
          </a:p>
          <a:p>
            <a:pPr algn="l"/>
            <a:r>
              <a:rPr lang="en-US" sz="2800" b="0" i="0" u="none" strike="noStrike" baseline="0" dirty="0">
                <a:solidFill>
                  <a:srgbClr val="000000"/>
                </a:solidFill>
                <a:latin typeface="Frutiger-Light"/>
              </a:rPr>
              <a:t>A </a:t>
            </a:r>
            <a:r>
              <a:rPr lang="en-US" sz="2800" b="0" i="0" u="none" strike="noStrike" baseline="0" dirty="0" err="1">
                <a:solidFill>
                  <a:srgbClr val="000000"/>
                </a:solidFill>
                <a:latin typeface="Frutiger-Light"/>
              </a:rPr>
              <a:t>bioprosthesis</a:t>
            </a:r>
            <a:r>
              <a:rPr lang="en-US" sz="2800" b="0" i="0" u="none" strike="noStrike" baseline="0" dirty="0">
                <a:solidFill>
                  <a:srgbClr val="000000"/>
                </a:solidFill>
                <a:latin typeface="Frutiger-Light"/>
              </a:rPr>
              <a:t> is recommended in patients of any age for whom anticoagulant therapy is contraindicated, cannot be managed </a:t>
            </a:r>
            <a:r>
              <a:rPr lang="en-US" sz="2800" b="0" i="0" u="none" strike="noStrike" baseline="0" dirty="0" err="1">
                <a:solidFill>
                  <a:srgbClr val="000000"/>
                </a:solidFill>
                <a:latin typeface="Frutiger-Light"/>
              </a:rPr>
              <a:t>appropriately,or</a:t>
            </a:r>
            <a:r>
              <a:rPr lang="en-US" sz="2800" b="0" i="0" u="none" strike="noStrike" baseline="0" dirty="0">
                <a:solidFill>
                  <a:srgbClr val="000000"/>
                </a:solidFill>
                <a:latin typeface="Frutiger-Light"/>
              </a:rPr>
              <a:t> is not desired. </a:t>
            </a:r>
          </a:p>
          <a:p>
            <a:pPr algn="l"/>
            <a:r>
              <a:rPr lang="en-US" sz="2800" b="1" i="0" u="none" strike="noStrike" baseline="0" dirty="0">
                <a:solidFill>
                  <a:srgbClr val="000000"/>
                </a:solidFill>
                <a:latin typeface="Frutiger-Light"/>
              </a:rPr>
              <a:t>SAVR</a:t>
            </a:r>
            <a:r>
              <a:rPr lang="en-US" sz="2800" b="0" i="0" u="none" strike="noStrike" baseline="0" dirty="0">
                <a:solidFill>
                  <a:srgbClr val="000000"/>
                </a:solidFill>
                <a:latin typeface="Frutiger-Light"/>
              </a:rPr>
              <a:t>- A mechanical prosthesis is reasonable for SAVR in patients &lt;50 years old who do not have a contraindication to anticoagulation, whereas a </a:t>
            </a:r>
            <a:r>
              <a:rPr lang="en-US" sz="2800" b="0" i="0" u="none" strike="noStrike" baseline="0" dirty="0" err="1">
                <a:solidFill>
                  <a:srgbClr val="000000"/>
                </a:solidFill>
                <a:latin typeface="Frutiger-Light"/>
              </a:rPr>
              <a:t>bioprosthesis</a:t>
            </a:r>
            <a:r>
              <a:rPr lang="en-US" sz="2800" b="0" i="0" u="none" strike="noStrike" baseline="0" dirty="0">
                <a:solidFill>
                  <a:srgbClr val="000000"/>
                </a:solidFill>
                <a:latin typeface="Frutiger-Light"/>
              </a:rPr>
              <a:t> is reasonable in SAVR patients &gt;65 years old.</a:t>
            </a:r>
            <a:endParaRPr lang="en-US" sz="800" dirty="0">
              <a:solidFill>
                <a:srgbClr val="0081AD"/>
              </a:solidFill>
              <a:latin typeface="Frutiger-Light"/>
            </a:endParaRPr>
          </a:p>
          <a:p>
            <a:pPr algn="l"/>
            <a:r>
              <a:rPr lang="en-US" sz="2800" b="0" i="0" u="none" strike="noStrike" baseline="0" dirty="0">
                <a:solidFill>
                  <a:srgbClr val="000000"/>
                </a:solidFill>
                <a:latin typeface="Frutiger-Light"/>
              </a:rPr>
              <a:t>Either a bioprosthetic or mechanical valve is reasonable in SAVR patients between 50 and 65 years old. </a:t>
            </a:r>
          </a:p>
          <a:p>
            <a:pPr algn="l"/>
            <a:r>
              <a:rPr lang="en-US" sz="2800" b="1" i="0" u="none" strike="noStrike" baseline="0" dirty="0">
                <a:solidFill>
                  <a:srgbClr val="000000"/>
                </a:solidFill>
                <a:latin typeface="Frutiger-Light"/>
              </a:rPr>
              <a:t>MVR -</a:t>
            </a:r>
            <a:r>
              <a:rPr lang="en-US" dirty="0">
                <a:solidFill>
                  <a:srgbClr val="000000"/>
                </a:solidFill>
                <a:latin typeface="Frutiger-Light"/>
              </a:rPr>
              <a:t>A</a:t>
            </a:r>
            <a:r>
              <a:rPr lang="en-US" sz="2800" b="0" i="0" u="none" strike="noStrike" baseline="0" dirty="0">
                <a:solidFill>
                  <a:srgbClr val="000000"/>
                </a:solidFill>
                <a:latin typeface="Frutiger-Light"/>
              </a:rPr>
              <a:t> mechanical prosthesis is reasonable for patients &lt;65 years old and a </a:t>
            </a:r>
            <a:r>
              <a:rPr lang="en-US" sz="2800" b="0" i="0" u="none" strike="noStrike" baseline="0" dirty="0" err="1">
                <a:solidFill>
                  <a:srgbClr val="000000"/>
                </a:solidFill>
                <a:latin typeface="Frutiger-Light"/>
              </a:rPr>
              <a:t>bioprosthesis</a:t>
            </a:r>
            <a:r>
              <a:rPr lang="en-US" sz="2800" b="0" i="0" u="none" strike="noStrike" baseline="0" dirty="0">
                <a:solidFill>
                  <a:srgbClr val="000000"/>
                </a:solidFill>
                <a:latin typeface="Frutiger-Light"/>
              </a:rPr>
              <a:t> is reasonable for patients </a:t>
            </a:r>
            <a:r>
              <a:rPr lang="en-US" sz="2800" b="0" i="0" u="none" strike="noStrike" baseline="0" dirty="0">
                <a:solidFill>
                  <a:srgbClr val="000000"/>
                </a:solidFill>
                <a:latin typeface="TnQ"/>
              </a:rPr>
              <a:t>≥</a:t>
            </a:r>
            <a:r>
              <a:rPr lang="en-US" sz="2800" b="0" i="0" u="none" strike="noStrike" baseline="0" dirty="0">
                <a:solidFill>
                  <a:srgbClr val="000000"/>
                </a:solidFill>
                <a:latin typeface="Frutiger-Light"/>
              </a:rPr>
              <a:t>65 years old.</a:t>
            </a:r>
          </a:p>
          <a:p>
            <a:pPr algn="l"/>
            <a:r>
              <a:rPr lang="en-US" sz="2800" b="0" i="0" u="none" strike="noStrike" baseline="0" dirty="0">
                <a:solidFill>
                  <a:srgbClr val="000000"/>
                </a:solidFill>
                <a:latin typeface="Frutiger-Light"/>
              </a:rPr>
              <a:t> For women contemplating pregnancy, a </a:t>
            </a:r>
            <a:r>
              <a:rPr lang="en-US" sz="2800" b="0" i="0" u="none" strike="noStrike" baseline="0" dirty="0" err="1">
                <a:solidFill>
                  <a:srgbClr val="000000"/>
                </a:solidFill>
                <a:latin typeface="Frutiger-Light"/>
              </a:rPr>
              <a:t>bioprosthesis</a:t>
            </a:r>
            <a:r>
              <a:rPr lang="en-US" sz="2800" b="0" i="0" u="none" strike="noStrike" baseline="0" dirty="0">
                <a:solidFill>
                  <a:srgbClr val="000000"/>
                </a:solidFill>
                <a:latin typeface="Frutiger-Light"/>
              </a:rPr>
              <a:t> is preferred to avoid the hazards of anticoagulation</a:t>
            </a:r>
            <a:endParaRPr lang="en-US" dirty="0"/>
          </a:p>
        </p:txBody>
      </p:sp>
    </p:spTree>
    <p:extLst>
      <p:ext uri="{BB962C8B-B14F-4D97-AF65-F5344CB8AC3E}">
        <p14:creationId xmlns:p14="http://schemas.microsoft.com/office/powerpoint/2010/main" val="289698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FFA9-AFDC-A54A-8F3F-9AE56A0560FC}"/>
              </a:ext>
            </a:extLst>
          </p:cNvPr>
          <p:cNvSpPr>
            <a:spLocks noGrp="1"/>
          </p:cNvSpPr>
          <p:nvPr>
            <p:ph type="title"/>
          </p:nvPr>
        </p:nvSpPr>
        <p:spPr/>
        <p:txBody>
          <a:bodyPr>
            <a:normAutofit fontScale="90000"/>
          </a:bodyPr>
          <a:lstStyle/>
          <a:p>
            <a:r>
              <a:rPr lang="en-US" sz="4400" b="1" i="0" u="none" strike="noStrike" baseline="0" dirty="0">
                <a:latin typeface="Frutiger-BoldCn"/>
              </a:rPr>
              <a:t>MEDICAL MANAGEMENT AND SURVEILLANCE</a:t>
            </a:r>
            <a:br>
              <a:rPr lang="en-US" sz="4400" b="1" i="0" u="none" strike="noStrike" baseline="0" dirty="0">
                <a:latin typeface="Frutiger-BoldCn"/>
              </a:rPr>
            </a:br>
            <a:r>
              <a:rPr lang="en-US" sz="4400" b="1" i="0" u="none" strike="noStrike" baseline="0" dirty="0">
                <a:latin typeface="Frutiger-BoldCn"/>
              </a:rPr>
              <a:t>AFTER VALVE REPLACEMENT</a:t>
            </a:r>
            <a:endParaRPr lang="en-US" dirty="0"/>
          </a:p>
        </p:txBody>
      </p:sp>
      <p:sp>
        <p:nvSpPr>
          <p:cNvPr id="3" name="Content Placeholder 2">
            <a:extLst>
              <a:ext uri="{FF2B5EF4-FFF2-40B4-BE49-F238E27FC236}">
                <a16:creationId xmlns:a16="http://schemas.microsoft.com/office/drawing/2014/main" id="{C3B8D4AA-ECD3-E216-5DC8-CB4E637463F2}"/>
              </a:ext>
            </a:extLst>
          </p:cNvPr>
          <p:cNvSpPr>
            <a:spLocks noGrp="1"/>
          </p:cNvSpPr>
          <p:nvPr>
            <p:ph idx="1"/>
          </p:nvPr>
        </p:nvSpPr>
        <p:spPr>
          <a:xfrm>
            <a:off x="838200" y="1825625"/>
            <a:ext cx="10699376" cy="4667250"/>
          </a:xfrm>
        </p:spPr>
        <p:txBody>
          <a:bodyPr>
            <a:normAutofit fontScale="62500" lnSpcReduction="20000"/>
          </a:bodyPr>
          <a:lstStyle/>
          <a:p>
            <a:pPr algn="l"/>
            <a:r>
              <a:rPr lang="en-US" sz="4800" b="0" i="0" u="none" strike="noStrike" baseline="0" dirty="0">
                <a:solidFill>
                  <a:srgbClr val="009A4D"/>
                </a:solidFill>
                <a:latin typeface="Frutiger-BlackCn"/>
              </a:rPr>
              <a:t>Antithrombotic Therapy</a:t>
            </a:r>
          </a:p>
          <a:p>
            <a:pPr algn="l"/>
            <a:r>
              <a:rPr lang="en-US" sz="3200" b="1" i="0" u="none" strike="noStrike" baseline="0" dirty="0">
                <a:solidFill>
                  <a:srgbClr val="000000"/>
                </a:solidFill>
                <a:latin typeface="FrutigerLTStd-Bold"/>
              </a:rPr>
              <a:t>General Principles</a:t>
            </a:r>
          </a:p>
          <a:p>
            <a:pPr algn="l"/>
            <a:r>
              <a:rPr lang="en-US" sz="2800" b="0" i="0" u="none" strike="noStrike" baseline="0" dirty="0">
                <a:solidFill>
                  <a:srgbClr val="000000"/>
                </a:solidFill>
                <a:latin typeface="Cheltenham-Light"/>
              </a:rPr>
              <a:t>All patients with mechanical heart valves require lifelong anticoagulation with a VKA</a:t>
            </a:r>
          </a:p>
          <a:p>
            <a:pPr algn="l"/>
            <a:r>
              <a:rPr lang="en-US" sz="2800" b="0" i="0" u="none" strike="noStrike" baseline="0" dirty="0">
                <a:solidFill>
                  <a:srgbClr val="000000"/>
                </a:solidFill>
                <a:latin typeface="Cheltenham-Light"/>
              </a:rPr>
              <a:t>Anticoagulant therapy with non-vitamin K oral anticoagulants (NOACs) should not be used in patients with mechanical prostheses, although they can be used in patients with bioprosthetic valves or annuloplasty rings at a distance from surgery.</a:t>
            </a:r>
            <a:endParaRPr lang="en-US" sz="800" b="0" i="0" u="none" strike="noStrike" baseline="0" dirty="0">
              <a:solidFill>
                <a:srgbClr val="0081AD"/>
              </a:solidFill>
              <a:latin typeface="Cheltenham-Light"/>
            </a:endParaRPr>
          </a:p>
          <a:p>
            <a:pPr algn="l"/>
            <a:r>
              <a:rPr lang="en-US" sz="2800" b="0" i="0" u="none" strike="noStrike" baseline="0" dirty="0">
                <a:solidFill>
                  <a:srgbClr val="000000"/>
                </a:solidFill>
                <a:latin typeface="Cheltenham-Light"/>
              </a:rPr>
              <a:t>The addition of low-dose aspirin to VKA therapy can be considered in patients with mechanical valves when dictated by another indication.</a:t>
            </a:r>
          </a:p>
          <a:p>
            <a:pPr algn="l"/>
            <a:r>
              <a:rPr lang="en-US" sz="2800" b="0" i="0" u="none" strike="noStrike" baseline="0" dirty="0">
                <a:solidFill>
                  <a:srgbClr val="000000"/>
                </a:solidFill>
                <a:latin typeface="Cheltenham-Light"/>
              </a:rPr>
              <a:t> A VKA may be used even in the absence of risk factors for thromboembolism for the first 3 to 6 months after bioprosthetic AVR or MVR.</a:t>
            </a:r>
          </a:p>
          <a:p>
            <a:pPr algn="l"/>
            <a:r>
              <a:rPr lang="en-US" sz="2800" b="0" i="0" u="none" strike="noStrike" baseline="0" dirty="0">
                <a:solidFill>
                  <a:srgbClr val="000000"/>
                </a:solidFill>
                <a:latin typeface="Cheltenham-Light"/>
              </a:rPr>
              <a:t>Longer-term treatment of low thromboembolic risk bioprosthetic AVR and MVR patients consists of low-dose Aspirin</a:t>
            </a:r>
          </a:p>
          <a:p>
            <a:pPr algn="l"/>
            <a:r>
              <a:rPr lang="en-US" sz="2800" b="0" i="0" u="none" strike="noStrike" baseline="0" dirty="0">
                <a:solidFill>
                  <a:srgbClr val="000000"/>
                </a:solidFill>
                <a:latin typeface="Cheltenham-Light"/>
              </a:rPr>
              <a:t> In the absence of an indication for anticoagulation, single-agent antiplatelet therapy with low-dose aspirin</a:t>
            </a:r>
            <a:r>
              <a:rPr lang="en-US" dirty="0">
                <a:solidFill>
                  <a:srgbClr val="000000"/>
                </a:solidFill>
                <a:latin typeface="Cheltenham-Light"/>
              </a:rPr>
              <a:t> </a:t>
            </a:r>
            <a:r>
              <a:rPr lang="en-US" sz="2800" b="0" i="0" u="none" strike="noStrike" baseline="0" dirty="0">
                <a:solidFill>
                  <a:srgbClr val="000000"/>
                </a:solidFill>
                <a:latin typeface="Cheltenham-Light"/>
              </a:rPr>
              <a:t>is reasonable after TAVR.</a:t>
            </a:r>
            <a:endParaRPr lang="en-US" sz="800" dirty="0">
              <a:solidFill>
                <a:srgbClr val="0081AD"/>
              </a:solidFill>
              <a:latin typeface="Cheltenham-Light"/>
            </a:endParaRPr>
          </a:p>
          <a:p>
            <a:pPr algn="l"/>
            <a:r>
              <a:rPr lang="en-US" sz="2800" b="0" i="0" u="none" strike="noStrike" baseline="0" dirty="0">
                <a:solidFill>
                  <a:srgbClr val="000000"/>
                </a:solidFill>
                <a:latin typeface="Cheltenham-Light"/>
              </a:rPr>
              <a:t>For patients with an indication for anticoagulation, monotherapy with either a VKA or NOAC is reasonable after TAVR.</a:t>
            </a:r>
            <a:endParaRPr lang="en-US" sz="800" dirty="0">
              <a:solidFill>
                <a:srgbClr val="0081AD"/>
              </a:solidFill>
              <a:latin typeface="Cheltenham-Light"/>
            </a:endParaRPr>
          </a:p>
        </p:txBody>
      </p:sp>
    </p:spTree>
    <p:extLst>
      <p:ext uri="{BB962C8B-B14F-4D97-AF65-F5344CB8AC3E}">
        <p14:creationId xmlns:p14="http://schemas.microsoft.com/office/powerpoint/2010/main" val="285765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380B-B86D-7759-6B80-199CFAB96D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69E8A2-5A07-3248-228C-51F1AC4F46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 y="277907"/>
            <a:ext cx="12018634" cy="6015318"/>
          </a:xfrm>
        </p:spPr>
      </p:pic>
    </p:spTree>
    <p:extLst>
      <p:ext uri="{BB962C8B-B14F-4D97-AF65-F5344CB8AC3E}">
        <p14:creationId xmlns:p14="http://schemas.microsoft.com/office/powerpoint/2010/main" val="238521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E2C6-2B31-1217-FF07-D224A6C94D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8E687F-A4A3-FE69-0BDE-892B7C350C0F}"/>
              </a:ext>
            </a:extLst>
          </p:cNvPr>
          <p:cNvSpPr>
            <a:spLocks noGrp="1"/>
          </p:cNvSpPr>
          <p:nvPr>
            <p:ph idx="1"/>
          </p:nvPr>
        </p:nvSpPr>
        <p:spPr/>
        <p:txBody>
          <a:bodyPr>
            <a:normAutofit/>
          </a:bodyPr>
          <a:lstStyle/>
          <a:p>
            <a:pPr algn="l"/>
            <a:r>
              <a:rPr lang="en-US" sz="2800" b="0" i="0" u="none" strike="noStrike" baseline="0" dirty="0">
                <a:latin typeface="Cheltenham-Light"/>
              </a:rPr>
              <a:t>Low-risk patients with low-profile </a:t>
            </a:r>
            <a:r>
              <a:rPr lang="en-US" sz="2800" b="0" i="0" u="none" strike="noStrike" baseline="0" dirty="0" err="1">
                <a:latin typeface="Cheltenham-Light"/>
              </a:rPr>
              <a:t>bileaflet</a:t>
            </a:r>
            <a:r>
              <a:rPr lang="en-US" sz="2800" b="0" i="0" u="none" strike="noStrike" baseline="0" dirty="0">
                <a:latin typeface="Cheltenham-Light"/>
              </a:rPr>
              <a:t> or tilting disc valves in the aortic position can usually stop VKA therapy 3 to 5 days before noncardiac surgery and then resume it postoperatively as soon as it is considered safe, without the need for a heparin “bridge.”</a:t>
            </a:r>
          </a:p>
          <a:p>
            <a:pPr algn="l"/>
            <a:r>
              <a:rPr lang="en-US" sz="2800" b="0" i="0" u="none" strike="noStrike" baseline="0" dirty="0">
                <a:latin typeface="Cheltenham-Light"/>
              </a:rPr>
              <a:t> In all other patients, either low-molecular-weight</a:t>
            </a:r>
            <a:r>
              <a:rPr lang="en-US" dirty="0">
                <a:latin typeface="Cheltenham-Light"/>
              </a:rPr>
              <a:t> </a:t>
            </a:r>
            <a:r>
              <a:rPr lang="en-US" sz="2800" b="0" i="0" u="none" strike="noStrike" baseline="0" dirty="0">
                <a:latin typeface="Cheltenham-Light"/>
              </a:rPr>
              <a:t>heparin (LMWH) or intravenous unfractionated heparin(UFH) should be given on an individualized basis both before and after surgery</a:t>
            </a:r>
          </a:p>
          <a:p>
            <a:pPr algn="l"/>
            <a:r>
              <a:rPr lang="en-US" sz="2800" b="0" i="0" u="none" strike="noStrike" baseline="0" dirty="0">
                <a:latin typeface="Cheltenham-Light"/>
              </a:rPr>
              <a:t>For patients with a bioprosthetic valve or annuloplasty ring receiving an </a:t>
            </a:r>
            <a:r>
              <a:rPr lang="en-US" sz="2800" b="0" i="0" u="none" strike="noStrike" baseline="0" dirty="0" err="1">
                <a:latin typeface="Cheltenham-Light"/>
              </a:rPr>
              <a:t>anticoagulant,it</a:t>
            </a:r>
            <a:r>
              <a:rPr lang="en-US" sz="2800" b="0" i="0" u="none" strike="noStrike" baseline="0" dirty="0">
                <a:latin typeface="Cheltenham-Light"/>
              </a:rPr>
              <a:t> is reasonable to consider the need for bridging on the basis of the CHA</a:t>
            </a:r>
            <a:r>
              <a:rPr lang="en-US" sz="800" b="0" i="0" u="none" strike="noStrike" baseline="0" dirty="0">
                <a:latin typeface="Cheltenham-Light"/>
              </a:rPr>
              <a:t>2</a:t>
            </a:r>
            <a:r>
              <a:rPr lang="en-US" sz="2800" b="0" i="0" u="none" strike="noStrike" baseline="0" dirty="0">
                <a:latin typeface="Cheltenham-Light"/>
              </a:rPr>
              <a:t>DS</a:t>
            </a:r>
            <a:r>
              <a:rPr lang="en-US" sz="800" b="0" i="0" u="none" strike="noStrike" baseline="0" dirty="0">
                <a:latin typeface="Cheltenham-Light"/>
              </a:rPr>
              <a:t>2</a:t>
            </a:r>
            <a:r>
              <a:rPr lang="en-US" sz="2800" b="0" i="0" u="none" strike="noStrike" baseline="0" dirty="0">
                <a:latin typeface="Cheltenham-Light"/>
              </a:rPr>
              <a:t>-VASc score and the risk of bleeding.</a:t>
            </a:r>
            <a:endParaRPr lang="en-US" dirty="0"/>
          </a:p>
        </p:txBody>
      </p:sp>
    </p:spTree>
    <p:extLst>
      <p:ext uri="{BB962C8B-B14F-4D97-AF65-F5344CB8AC3E}">
        <p14:creationId xmlns:p14="http://schemas.microsoft.com/office/powerpoint/2010/main" val="497510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2C9B-A074-5D0F-9ACB-0BFF8E60DA7A}"/>
              </a:ext>
            </a:extLst>
          </p:cNvPr>
          <p:cNvSpPr>
            <a:spLocks noGrp="1"/>
          </p:cNvSpPr>
          <p:nvPr>
            <p:ph type="title"/>
          </p:nvPr>
        </p:nvSpPr>
        <p:spPr/>
        <p:txBody>
          <a:bodyPr/>
          <a:lstStyle/>
          <a:p>
            <a:r>
              <a:rPr lang="en-US" sz="4400" b="0" i="0" u="none" strike="noStrike" baseline="0" dirty="0">
                <a:solidFill>
                  <a:srgbClr val="009A4D"/>
                </a:solidFill>
                <a:latin typeface="Frutiger-BlackCn"/>
              </a:rPr>
              <a:t>Pregnancy</a:t>
            </a:r>
            <a:endParaRPr lang="en-US" dirty="0"/>
          </a:p>
        </p:txBody>
      </p:sp>
      <p:sp>
        <p:nvSpPr>
          <p:cNvPr id="3" name="Content Placeholder 2">
            <a:extLst>
              <a:ext uri="{FF2B5EF4-FFF2-40B4-BE49-F238E27FC236}">
                <a16:creationId xmlns:a16="http://schemas.microsoft.com/office/drawing/2014/main" id="{1C1DCA42-AB31-05B1-FFA3-675B4F05048E}"/>
              </a:ext>
            </a:extLst>
          </p:cNvPr>
          <p:cNvSpPr>
            <a:spLocks noGrp="1"/>
          </p:cNvSpPr>
          <p:nvPr>
            <p:ph idx="1"/>
          </p:nvPr>
        </p:nvSpPr>
        <p:spPr/>
        <p:txBody>
          <a:bodyPr/>
          <a:lstStyle/>
          <a:p>
            <a:pPr algn="l"/>
            <a:r>
              <a:rPr lang="en-US" sz="2800" b="0" i="0" u="none" strike="noStrike" baseline="0" dirty="0">
                <a:solidFill>
                  <a:srgbClr val="000000"/>
                </a:solidFill>
                <a:latin typeface="Cheltenham-Light"/>
              </a:rPr>
              <a:t>In pregnant patients with mechanical valves, warfarin is reasonable in the first trimester if the dose is </a:t>
            </a:r>
            <a:r>
              <a:rPr lang="en-US" sz="2800" b="0" i="0" u="none" strike="noStrike" baseline="0" dirty="0">
                <a:solidFill>
                  <a:srgbClr val="000000"/>
                </a:solidFill>
                <a:latin typeface="TnQ"/>
              </a:rPr>
              <a:t>≤</a:t>
            </a:r>
            <a:r>
              <a:rPr lang="en-US" sz="2800" b="0" i="0" u="none" strike="noStrike" baseline="0" dirty="0">
                <a:solidFill>
                  <a:srgbClr val="000000"/>
                </a:solidFill>
                <a:latin typeface="Cheltenham-Light"/>
              </a:rPr>
              <a:t>5 mg/day and is recommended to achieve a therapeutic international normalized ratio (INR) target in the second and third trimesters.</a:t>
            </a:r>
          </a:p>
          <a:p>
            <a:pPr algn="l"/>
            <a:r>
              <a:rPr lang="en-US" sz="2800" b="0" i="0" u="none" strike="noStrike" baseline="0" dirty="0">
                <a:solidFill>
                  <a:srgbClr val="000000"/>
                </a:solidFill>
                <a:latin typeface="Cheltenham-Light"/>
              </a:rPr>
              <a:t>Discontinuation of warfarin with initiation of intravenous UFH is recommended before planned vaginal delivery in pregnant patients with a mechanical valve.</a:t>
            </a:r>
            <a:endParaRPr lang="en-US" dirty="0"/>
          </a:p>
        </p:txBody>
      </p:sp>
    </p:spTree>
    <p:extLst>
      <p:ext uri="{BB962C8B-B14F-4D97-AF65-F5344CB8AC3E}">
        <p14:creationId xmlns:p14="http://schemas.microsoft.com/office/powerpoint/2010/main" val="318219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0C3-98B3-FE16-C736-48AE32E33E5B}"/>
              </a:ext>
            </a:extLst>
          </p:cNvPr>
          <p:cNvSpPr>
            <a:spLocks noGrp="1"/>
          </p:cNvSpPr>
          <p:nvPr>
            <p:ph type="title"/>
          </p:nvPr>
        </p:nvSpPr>
        <p:spPr/>
        <p:txBody>
          <a:bodyPr/>
          <a:lstStyle/>
          <a:p>
            <a:r>
              <a:rPr lang="en-US" sz="4400" b="0" i="0" u="none" strike="noStrike" baseline="0" dirty="0">
                <a:solidFill>
                  <a:srgbClr val="009A4D"/>
                </a:solidFill>
                <a:latin typeface="Frutiger-BlackCn"/>
              </a:rPr>
              <a:t>Infective Endocarditis Prophylaxis</a:t>
            </a:r>
            <a:endParaRPr lang="en-US" dirty="0"/>
          </a:p>
        </p:txBody>
      </p:sp>
      <p:sp>
        <p:nvSpPr>
          <p:cNvPr id="3" name="Content Placeholder 2">
            <a:extLst>
              <a:ext uri="{FF2B5EF4-FFF2-40B4-BE49-F238E27FC236}">
                <a16:creationId xmlns:a16="http://schemas.microsoft.com/office/drawing/2014/main" id="{A5A1C8DB-D292-49E2-6744-720FD2E9542B}"/>
              </a:ext>
            </a:extLst>
          </p:cNvPr>
          <p:cNvSpPr>
            <a:spLocks noGrp="1"/>
          </p:cNvSpPr>
          <p:nvPr>
            <p:ph idx="1"/>
          </p:nvPr>
        </p:nvSpPr>
        <p:spPr/>
        <p:txBody>
          <a:bodyPr>
            <a:normAutofit/>
          </a:bodyPr>
          <a:lstStyle/>
          <a:p>
            <a:pPr algn="l"/>
            <a:r>
              <a:rPr lang="en-US" sz="2800" b="0" i="0" u="none" strike="noStrike" baseline="0" dirty="0">
                <a:solidFill>
                  <a:srgbClr val="000000"/>
                </a:solidFill>
                <a:latin typeface="Cheltenham-Light"/>
              </a:rPr>
              <a:t>Patients with prosthetic valves are at increased risk for infective endocarditis because of the foreign valve surface and sewing ring </a:t>
            </a:r>
          </a:p>
          <a:p>
            <a:pPr algn="l"/>
            <a:r>
              <a:rPr lang="en-US" sz="2800" b="0" i="0" u="none" strike="noStrike" baseline="0" dirty="0">
                <a:solidFill>
                  <a:srgbClr val="000000"/>
                </a:solidFill>
                <a:latin typeface="Cheltenham-Light"/>
              </a:rPr>
              <a:t>Antibiotic prophylaxis is indicated for patients with prosthetic valves who undergo dental procedures that involve manipulation of gingival tissue, the periapical region of teeth, or perforation of the oral mucosa,  </a:t>
            </a:r>
          </a:p>
          <a:p>
            <a:pPr algn="l"/>
            <a:r>
              <a:rPr lang="en-US" dirty="0">
                <a:solidFill>
                  <a:srgbClr val="000000"/>
                </a:solidFill>
                <a:latin typeface="Cheltenham-Light"/>
              </a:rPr>
              <a:t>I</a:t>
            </a:r>
            <a:r>
              <a:rPr lang="en-US" sz="2800" b="0" i="0" u="none" strike="noStrike" baseline="0" dirty="0">
                <a:solidFill>
                  <a:srgbClr val="000000"/>
                </a:solidFill>
                <a:latin typeface="Cheltenham-Light"/>
              </a:rPr>
              <a:t>t is not recommended for non-dental procedures such as transesophageal echocardiography, esophagogastroduodenoscopy, colonoscopy, or cystoscopy </a:t>
            </a:r>
            <a:endParaRPr lang="en-US" dirty="0"/>
          </a:p>
        </p:txBody>
      </p:sp>
    </p:spTree>
    <p:extLst>
      <p:ext uri="{BB962C8B-B14F-4D97-AF65-F5344CB8AC3E}">
        <p14:creationId xmlns:p14="http://schemas.microsoft.com/office/powerpoint/2010/main" val="19819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A9D7-87E4-6BD9-501C-2A70E67030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D20B4E8-ECAE-89B0-D177-D78603B6AFB1}"/>
              </a:ext>
            </a:extLst>
          </p:cNvPr>
          <p:cNvSpPr>
            <a:spLocks noGrp="1"/>
          </p:cNvSpPr>
          <p:nvPr>
            <p:ph idx="1"/>
          </p:nvPr>
        </p:nvSpPr>
        <p:spPr/>
        <p:txBody>
          <a:bodyPr/>
          <a:lstStyle/>
          <a:p>
            <a:r>
              <a:rPr lang="en-US" dirty="0"/>
              <a:t>CLINICAL ASSESSMENT OF PROSTHETIC VALVE FUNCTION</a:t>
            </a:r>
          </a:p>
          <a:p>
            <a:r>
              <a:rPr lang="en-US" dirty="0"/>
              <a:t> The clinical assessment can be classified into: </a:t>
            </a:r>
          </a:p>
          <a:p>
            <a:r>
              <a:rPr lang="en-US" dirty="0"/>
              <a:t>Symptom assessment </a:t>
            </a:r>
          </a:p>
          <a:p>
            <a:r>
              <a:rPr lang="en-US" dirty="0"/>
              <a:t> Clinical Examination</a:t>
            </a:r>
          </a:p>
        </p:txBody>
      </p:sp>
    </p:spTree>
    <p:extLst>
      <p:ext uri="{BB962C8B-B14F-4D97-AF65-F5344CB8AC3E}">
        <p14:creationId xmlns:p14="http://schemas.microsoft.com/office/powerpoint/2010/main" val="47649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0996-41CD-C6EA-2D32-8C4A6615AC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D48445-4A3E-80C6-48F1-4D167729254B}"/>
              </a:ext>
            </a:extLst>
          </p:cNvPr>
          <p:cNvSpPr>
            <a:spLocks noGrp="1"/>
          </p:cNvSpPr>
          <p:nvPr>
            <p:ph idx="1"/>
          </p:nvPr>
        </p:nvSpPr>
        <p:spPr/>
        <p:txBody>
          <a:bodyPr>
            <a:normAutofit fontScale="85000" lnSpcReduction="10000"/>
          </a:bodyPr>
          <a:lstStyle/>
          <a:p>
            <a:r>
              <a:rPr lang="en-US" dirty="0"/>
              <a:t>SYMPTOM ASSESSMENT </a:t>
            </a:r>
          </a:p>
          <a:p>
            <a:r>
              <a:rPr lang="en-US" dirty="0"/>
              <a:t>Patients of significant valve disease improve in functional class following valve replacement except in patients with significant left ventricular dysfunction. </a:t>
            </a:r>
          </a:p>
          <a:p>
            <a:r>
              <a:rPr lang="en-US" dirty="0"/>
              <a:t>After the initial post operative period, failure of improvement in symptoms of patients of valve replacement points towards prosthetic valve malfunction or surgical complication.</a:t>
            </a:r>
          </a:p>
          <a:p>
            <a:r>
              <a:rPr lang="en-US" dirty="0"/>
              <a:t> Again after an initial improvement in cardiac function, any deterioration in the functional status indicates the possibility of valve malfunction or a complication like atrial fibrillation which resulted in clinical deterioration. </a:t>
            </a:r>
          </a:p>
          <a:p>
            <a:r>
              <a:rPr lang="en-US" dirty="0"/>
              <a:t>Other associated complications like systemic and pulmonary embolism, atrial fibrillation, </a:t>
            </a:r>
            <a:r>
              <a:rPr lang="en-US" dirty="0" err="1"/>
              <a:t>haemolysis</a:t>
            </a:r>
            <a:r>
              <a:rPr lang="en-US" dirty="0"/>
              <a:t>, </a:t>
            </a:r>
            <a:r>
              <a:rPr lang="en-US" dirty="0" err="1"/>
              <a:t>anaemia</a:t>
            </a:r>
            <a:r>
              <a:rPr lang="en-US" dirty="0"/>
              <a:t>, infective endocarditis or infections especially chest infections should be specifically sought for in a prosthetic valve patient.</a:t>
            </a:r>
          </a:p>
        </p:txBody>
      </p:sp>
    </p:spTree>
    <p:extLst>
      <p:ext uri="{BB962C8B-B14F-4D97-AF65-F5344CB8AC3E}">
        <p14:creationId xmlns:p14="http://schemas.microsoft.com/office/powerpoint/2010/main" val="388012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588D-9EB3-F2B6-199E-07F8443C846B}"/>
              </a:ext>
            </a:extLst>
          </p:cNvPr>
          <p:cNvSpPr>
            <a:spLocks noGrp="1"/>
          </p:cNvSpPr>
          <p:nvPr>
            <p:ph type="title"/>
          </p:nvPr>
        </p:nvSpPr>
        <p:spPr/>
        <p:txBody>
          <a:bodyPr>
            <a:normAutofit/>
          </a:bodyPr>
          <a:lstStyle/>
          <a:p>
            <a:r>
              <a:rPr lang="en-US" sz="3600" b="1" i="0" u="none" strike="noStrike" baseline="0" dirty="0">
                <a:latin typeface="Frutiger-BoldCn"/>
              </a:rPr>
              <a:t>TYPES OF PROSTHETIC HEART VALVES</a:t>
            </a:r>
            <a:endParaRPr lang="en-US" sz="3600" dirty="0"/>
          </a:p>
        </p:txBody>
      </p:sp>
      <p:sp>
        <p:nvSpPr>
          <p:cNvPr id="3" name="Content Placeholder 2">
            <a:extLst>
              <a:ext uri="{FF2B5EF4-FFF2-40B4-BE49-F238E27FC236}">
                <a16:creationId xmlns:a16="http://schemas.microsoft.com/office/drawing/2014/main" id="{305B4713-B9C9-C53C-92B6-9C91E65CFD0A}"/>
              </a:ext>
            </a:extLst>
          </p:cNvPr>
          <p:cNvSpPr>
            <a:spLocks noGrp="1"/>
          </p:cNvSpPr>
          <p:nvPr>
            <p:ph idx="1"/>
          </p:nvPr>
        </p:nvSpPr>
        <p:spPr>
          <a:xfrm>
            <a:off x="658210" y="1690688"/>
            <a:ext cx="10875579" cy="4667250"/>
          </a:xfrm>
        </p:spPr>
        <p:txBody>
          <a:bodyPr>
            <a:normAutofit fontScale="92500" lnSpcReduction="20000"/>
          </a:bodyPr>
          <a:lstStyle/>
          <a:p>
            <a:pPr algn="l"/>
            <a:r>
              <a:rPr lang="en-US" sz="2800" b="0" i="0" u="none" strike="noStrike" baseline="0" dirty="0">
                <a:solidFill>
                  <a:srgbClr val="000000"/>
                </a:solidFill>
                <a:latin typeface="Cheltenham-Light"/>
              </a:rPr>
              <a:t>MEHANIAL VALVES</a:t>
            </a:r>
          </a:p>
          <a:p>
            <a:pPr algn="l"/>
            <a:r>
              <a:rPr lang="en-US" sz="2800" b="0" i="0" u="none" strike="noStrike" baseline="0" dirty="0">
                <a:solidFill>
                  <a:srgbClr val="000000"/>
                </a:solidFill>
                <a:latin typeface="Cheltenham-Light"/>
              </a:rPr>
              <a:t>There are three basic types of mechanical prosthetic valves:1. </a:t>
            </a:r>
            <a:r>
              <a:rPr lang="en-US" sz="2800" b="0" i="0" u="none" strike="noStrike" baseline="0" dirty="0" err="1">
                <a:solidFill>
                  <a:srgbClr val="000000"/>
                </a:solidFill>
                <a:latin typeface="Cheltenham-Light"/>
              </a:rPr>
              <a:t>bileaflet</a:t>
            </a:r>
            <a:r>
              <a:rPr lang="en-US" sz="2800" b="0" i="0" u="none" strike="noStrike" baseline="0" dirty="0">
                <a:solidFill>
                  <a:srgbClr val="000000"/>
                </a:solidFill>
                <a:latin typeface="Cheltenham-Light"/>
              </a:rPr>
              <a:t>, 2.tilting disc 3.ball-cage.</a:t>
            </a:r>
          </a:p>
          <a:p>
            <a:pPr algn="l"/>
            <a:r>
              <a:rPr lang="en-US" sz="2800" b="0" i="0" u="none" strike="noStrike" baseline="0" dirty="0">
                <a:solidFill>
                  <a:srgbClr val="000000"/>
                </a:solidFill>
                <a:latin typeface="Cheltenham-Light"/>
              </a:rPr>
              <a:t>The St. Jude </a:t>
            </a:r>
            <a:r>
              <a:rPr lang="en-US" sz="2800" b="0" i="0" u="none" strike="noStrike" baseline="0" dirty="0" err="1">
                <a:solidFill>
                  <a:srgbClr val="000000"/>
                </a:solidFill>
                <a:latin typeface="Cheltenham-Light"/>
              </a:rPr>
              <a:t>bileaflet</a:t>
            </a:r>
            <a:r>
              <a:rPr lang="en-US" sz="2800" b="0" i="0" u="none" strike="noStrike" baseline="0" dirty="0">
                <a:solidFill>
                  <a:srgbClr val="000000"/>
                </a:solidFill>
                <a:latin typeface="Cheltenham-Light"/>
              </a:rPr>
              <a:t> valve is the most frequently implanted mechanical prosthesis worldwide. </a:t>
            </a:r>
          </a:p>
          <a:p>
            <a:pPr algn="l"/>
            <a:r>
              <a:rPr lang="en-US" sz="2800" b="0" i="0" u="none" strike="noStrike" baseline="0" dirty="0">
                <a:solidFill>
                  <a:srgbClr val="000000"/>
                </a:solidFill>
                <a:latin typeface="Cheltenham-Light"/>
              </a:rPr>
              <a:t>It consists of two pyrolytic semi-circular “leaflets” or discs with a slit-like central orifice between the two leaflets and two larger semi-circular orifices laterally. The opening angle of the leaflets relative to the annulus plane ranges from 75 to 90 degrees.</a:t>
            </a:r>
          </a:p>
          <a:p>
            <a:pPr algn="l"/>
            <a:r>
              <a:rPr lang="en-US" sz="2800" b="0" i="0" u="none" strike="noStrike" baseline="0" dirty="0">
                <a:solidFill>
                  <a:srgbClr val="000000"/>
                </a:solidFill>
                <a:latin typeface="Cheltenham-Light"/>
              </a:rPr>
              <a:t> The </a:t>
            </a:r>
            <a:r>
              <a:rPr lang="en-US" sz="2800" b="0" i="0" u="none" strike="noStrike" baseline="0" dirty="0" err="1">
                <a:solidFill>
                  <a:srgbClr val="000000"/>
                </a:solidFill>
                <a:latin typeface="Cheltenham-Light"/>
              </a:rPr>
              <a:t>Carbomedics</a:t>
            </a:r>
            <a:r>
              <a:rPr lang="en-US" sz="2800" b="0" i="0" u="none" strike="noStrike" baseline="0" dirty="0">
                <a:solidFill>
                  <a:srgbClr val="000000"/>
                </a:solidFill>
                <a:latin typeface="Cheltenham-Light"/>
              </a:rPr>
              <a:t> valve is a variation of the St. Jude prosthesis.</a:t>
            </a:r>
          </a:p>
          <a:p>
            <a:pPr algn="l"/>
            <a:r>
              <a:rPr lang="en-US" sz="2800" b="0" i="0" u="none" strike="noStrike" baseline="0" dirty="0">
                <a:solidFill>
                  <a:srgbClr val="000000"/>
                </a:solidFill>
                <a:latin typeface="Cheltenham-Light"/>
              </a:rPr>
              <a:t> For a given valve annulus size, the effective orifice areas (EOAs) are larger and </a:t>
            </a:r>
            <a:r>
              <a:rPr lang="en-US" sz="2800" b="0" i="0" u="none" strike="noStrike" baseline="0" dirty="0" err="1">
                <a:solidFill>
                  <a:srgbClr val="000000"/>
                </a:solidFill>
                <a:latin typeface="Cheltenham-Light"/>
              </a:rPr>
              <a:t>transprosthetic</a:t>
            </a:r>
            <a:r>
              <a:rPr lang="en-US" sz="2800" b="0" i="0" u="none" strike="noStrike" baseline="0" dirty="0">
                <a:solidFill>
                  <a:srgbClr val="000000"/>
                </a:solidFill>
                <a:latin typeface="Cheltenham-Light"/>
              </a:rPr>
              <a:t> pressure gradients are lower for the </a:t>
            </a:r>
            <a:r>
              <a:rPr lang="en-US" sz="2800" b="0" i="0" u="none" strike="noStrike" baseline="0" dirty="0" err="1">
                <a:solidFill>
                  <a:srgbClr val="000000"/>
                </a:solidFill>
                <a:latin typeface="Cheltenham-Light"/>
              </a:rPr>
              <a:t>bileaflet</a:t>
            </a:r>
            <a:r>
              <a:rPr lang="en-US" sz="2800" b="0" i="0" u="none" strike="noStrike" baseline="0" dirty="0">
                <a:solidFill>
                  <a:srgbClr val="000000"/>
                </a:solidFill>
                <a:latin typeface="Cheltenham-Light"/>
              </a:rPr>
              <a:t> mechanical valves compared with the tilting disc valves.</a:t>
            </a:r>
            <a:endParaRPr lang="en-US" dirty="0"/>
          </a:p>
        </p:txBody>
      </p:sp>
    </p:spTree>
    <p:extLst>
      <p:ext uri="{BB962C8B-B14F-4D97-AF65-F5344CB8AC3E}">
        <p14:creationId xmlns:p14="http://schemas.microsoft.com/office/powerpoint/2010/main" val="363533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81B0-11EE-6E7B-3A0E-631E66B34013}"/>
              </a:ext>
            </a:extLst>
          </p:cNvPr>
          <p:cNvSpPr>
            <a:spLocks noGrp="1"/>
          </p:cNvSpPr>
          <p:nvPr>
            <p:ph type="title"/>
          </p:nvPr>
        </p:nvSpPr>
        <p:spPr/>
        <p:txBody>
          <a:bodyPr/>
          <a:lstStyle/>
          <a:p>
            <a:r>
              <a:rPr lang="en-US" dirty="0"/>
              <a:t>CLINICAL EXAMINATION </a:t>
            </a:r>
          </a:p>
        </p:txBody>
      </p:sp>
      <p:sp>
        <p:nvSpPr>
          <p:cNvPr id="3" name="Content Placeholder 2">
            <a:extLst>
              <a:ext uri="{FF2B5EF4-FFF2-40B4-BE49-F238E27FC236}">
                <a16:creationId xmlns:a16="http://schemas.microsoft.com/office/drawing/2014/main" id="{A7C18BB5-381B-CA70-ED10-961CF4DE240B}"/>
              </a:ext>
            </a:extLst>
          </p:cNvPr>
          <p:cNvSpPr>
            <a:spLocks noGrp="1"/>
          </p:cNvSpPr>
          <p:nvPr>
            <p:ph idx="1"/>
          </p:nvPr>
        </p:nvSpPr>
        <p:spPr/>
        <p:txBody>
          <a:bodyPr/>
          <a:lstStyle/>
          <a:p>
            <a:r>
              <a:rPr lang="en-US" dirty="0"/>
              <a:t>Caged – ball valve (</a:t>
            </a:r>
            <a:r>
              <a:rPr lang="en-US" dirty="0" err="1"/>
              <a:t>eg.Starr</a:t>
            </a:r>
            <a:r>
              <a:rPr lang="en-US" dirty="0"/>
              <a:t>-Edwards) Caged- ball valves are characterized by metallic closing and opening noises. </a:t>
            </a:r>
          </a:p>
          <a:p>
            <a:r>
              <a:rPr lang="en-US" dirty="0"/>
              <a:t>These correspond to the closing movement of the ball which seats on to the ring of the valve and opening process when the ball falls on to the metallic cage. </a:t>
            </a:r>
          </a:p>
          <a:p>
            <a:r>
              <a:rPr lang="en-US" dirty="0"/>
              <a:t>Both the noises are high pitched, metallic, loud noises which can be easily distinguished from normal heart sounds.</a:t>
            </a:r>
          </a:p>
          <a:p>
            <a:r>
              <a:rPr lang="en-US" dirty="0"/>
              <a:t>The opening noise is louder than the closing noise because in the opening motion the ball comes to strike the metallic cage while in closing motion the ball seats onto the cloth covered metallic ring.</a:t>
            </a:r>
          </a:p>
        </p:txBody>
      </p:sp>
    </p:spTree>
    <p:extLst>
      <p:ext uri="{BB962C8B-B14F-4D97-AF65-F5344CB8AC3E}">
        <p14:creationId xmlns:p14="http://schemas.microsoft.com/office/powerpoint/2010/main" val="2021126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F313-1D73-83B6-D76F-8AAA31F9D49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7FF41C-3ABA-AF12-1AE8-B4BA5493C96F}"/>
              </a:ext>
            </a:extLst>
          </p:cNvPr>
          <p:cNvSpPr>
            <a:spLocks noGrp="1"/>
          </p:cNvSpPr>
          <p:nvPr>
            <p:ph idx="1"/>
          </p:nvPr>
        </p:nvSpPr>
        <p:spPr>
          <a:xfrm>
            <a:off x="838199" y="1825624"/>
            <a:ext cx="10833847" cy="4933763"/>
          </a:xfrm>
        </p:spPr>
        <p:txBody>
          <a:bodyPr>
            <a:normAutofit fontScale="77500" lnSpcReduction="20000"/>
          </a:bodyPr>
          <a:lstStyle/>
          <a:p>
            <a:r>
              <a:rPr lang="en-US" dirty="0"/>
              <a:t>The metallic opening sound (OS) is louder than the closing sound (CS) of the valve. </a:t>
            </a:r>
          </a:p>
          <a:p>
            <a:r>
              <a:rPr lang="en-US" dirty="0"/>
              <a:t>The OS, which corresponds to the opening snap of the mitral stenosis, is audible 0.07 to 0.11second after A2 and is best audible at the apex.</a:t>
            </a:r>
          </a:p>
          <a:p>
            <a:r>
              <a:rPr lang="en-US" dirty="0"/>
              <a:t>Narrowing of A2 –OS interval to less than 0.05 second indicate prosthetic valve obstruction or severe regurgitation. </a:t>
            </a:r>
          </a:p>
          <a:p>
            <a:r>
              <a:rPr lang="en-US" dirty="0"/>
              <a:t>Delay in A2 –OS interval is suggestive of interference with the opening motion of the poppet. </a:t>
            </a:r>
          </a:p>
          <a:p>
            <a:r>
              <a:rPr lang="en-US" dirty="0"/>
              <a:t>Sometimes multiple opening sounds could be audible. It is due to the multiple excursions of the poppet related to the blood flow and indicates well functioning caged ball prosthesis. </a:t>
            </a:r>
          </a:p>
          <a:p>
            <a:r>
              <a:rPr lang="en-US" dirty="0"/>
              <a:t>The CS of the caged ball prosthetic valve produces a metallic noise which corresponds to first heart sound. It occurs 0.06 to 0.08 second after the onset of QRS complex.</a:t>
            </a:r>
          </a:p>
          <a:p>
            <a:r>
              <a:rPr lang="en-US" dirty="0"/>
              <a:t> A mid systolic murmur is very often audible in the left sternal border which is caused by the projecting rigid cage of the caged ball onto the left ventricular (LV) outflow.</a:t>
            </a:r>
          </a:p>
          <a:p>
            <a:r>
              <a:rPr lang="en-US" dirty="0"/>
              <a:t> Presence of diastolic murmur in caged ball prosthetic valve indicates valve malfunction.</a:t>
            </a:r>
          </a:p>
        </p:txBody>
      </p:sp>
    </p:spTree>
    <p:extLst>
      <p:ext uri="{BB962C8B-B14F-4D97-AF65-F5344CB8AC3E}">
        <p14:creationId xmlns:p14="http://schemas.microsoft.com/office/powerpoint/2010/main" val="407422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FA92-F03A-CC57-D14E-40FAC958E1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CD3A30-774B-2731-494F-30A2DCAF4B76}"/>
              </a:ext>
            </a:extLst>
          </p:cNvPr>
          <p:cNvSpPr>
            <a:spLocks noGrp="1"/>
          </p:cNvSpPr>
          <p:nvPr>
            <p:ph idx="1"/>
          </p:nvPr>
        </p:nvSpPr>
        <p:spPr>
          <a:xfrm>
            <a:off x="981635" y="1798731"/>
            <a:ext cx="10515600" cy="4351338"/>
          </a:xfrm>
        </p:spPr>
        <p:txBody>
          <a:bodyPr>
            <a:normAutofit fontScale="92500" lnSpcReduction="20000"/>
          </a:bodyPr>
          <a:lstStyle/>
          <a:p>
            <a:r>
              <a:rPr lang="en-US" b="1" dirty="0"/>
              <a:t>Aortic caged ball valve </a:t>
            </a:r>
          </a:p>
          <a:p>
            <a:r>
              <a:rPr lang="en-US" dirty="0"/>
              <a:t>The opening of the caged ball aortic prosthetic valve produces a metallic sound. </a:t>
            </a:r>
          </a:p>
          <a:p>
            <a:r>
              <a:rPr lang="en-US" dirty="0"/>
              <a:t>The interval between S1 and aortic OS is approximately 0.07 second.</a:t>
            </a:r>
          </a:p>
          <a:p>
            <a:r>
              <a:rPr lang="en-US" dirty="0"/>
              <a:t>Multiple opening sounds may be audible due to the movement of the poppet.</a:t>
            </a:r>
          </a:p>
          <a:p>
            <a:r>
              <a:rPr lang="en-US" dirty="0"/>
              <a:t>The aortic OS may be heard all over the precordium. </a:t>
            </a:r>
          </a:p>
          <a:p>
            <a:r>
              <a:rPr lang="en-US" dirty="0"/>
              <a:t>It may be best audible at the apex or the left parasternal region.</a:t>
            </a:r>
          </a:p>
          <a:p>
            <a:r>
              <a:rPr lang="en-US" dirty="0"/>
              <a:t> The CS of the aortic prosthetic valve is also heard as a loud metallic noise. However CS is less loud than OS. </a:t>
            </a:r>
          </a:p>
          <a:p>
            <a:r>
              <a:rPr lang="en-US" dirty="0"/>
              <a:t>Reduction in intensity of OS compared to CS of the aortic prosthetic valve indicates valve dysfunction.</a:t>
            </a:r>
          </a:p>
          <a:p>
            <a:pPr marL="0" indent="0">
              <a:buNone/>
            </a:pPr>
            <a:endParaRPr lang="en-US" dirty="0"/>
          </a:p>
        </p:txBody>
      </p:sp>
    </p:spTree>
    <p:extLst>
      <p:ext uri="{BB962C8B-B14F-4D97-AF65-F5344CB8AC3E}">
        <p14:creationId xmlns:p14="http://schemas.microsoft.com/office/powerpoint/2010/main" val="70372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2116-EFFD-F7A1-D194-A19B8742DD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549C91-0279-03CA-90D9-D3C3F609D50B}"/>
              </a:ext>
            </a:extLst>
          </p:cNvPr>
          <p:cNvSpPr>
            <a:spLocks noGrp="1"/>
          </p:cNvSpPr>
          <p:nvPr>
            <p:ph idx="1"/>
          </p:nvPr>
        </p:nvSpPr>
        <p:spPr/>
        <p:txBody>
          <a:bodyPr/>
          <a:lstStyle/>
          <a:p>
            <a:r>
              <a:rPr lang="en-US" dirty="0"/>
              <a:t>Ejection systolic murmur can be heard at the aortic area with radiation to carotids.</a:t>
            </a:r>
          </a:p>
          <a:p>
            <a:r>
              <a:rPr lang="en-US" dirty="0"/>
              <a:t> Sometimes carotid shudder may be palpated.</a:t>
            </a:r>
          </a:p>
          <a:p>
            <a:r>
              <a:rPr lang="en-US" dirty="0"/>
              <a:t>Presence of a diastolic murmur indicates valve dysfunction.</a:t>
            </a:r>
          </a:p>
        </p:txBody>
      </p:sp>
    </p:spTree>
    <p:extLst>
      <p:ext uri="{BB962C8B-B14F-4D97-AF65-F5344CB8AC3E}">
        <p14:creationId xmlns:p14="http://schemas.microsoft.com/office/powerpoint/2010/main" val="244913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FDCC-DA3C-D0C1-55AF-F3BBA1D0A9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7B2BCF-FECF-E2D8-1264-AFEF5D588EDB}"/>
              </a:ext>
            </a:extLst>
          </p:cNvPr>
          <p:cNvSpPr>
            <a:spLocks noGrp="1"/>
          </p:cNvSpPr>
          <p:nvPr>
            <p:ph idx="1"/>
          </p:nvPr>
        </p:nvSpPr>
        <p:spPr/>
        <p:txBody>
          <a:bodyPr/>
          <a:lstStyle/>
          <a:p>
            <a:r>
              <a:rPr lang="en-US" b="1" dirty="0"/>
              <a:t>Single Tilting Disc Valve</a:t>
            </a:r>
          </a:p>
          <a:p>
            <a:r>
              <a:rPr lang="en-US" dirty="0"/>
              <a:t> The tilting disc valve does not produce a loud OS because as the disc swings open it does not strike against any metallic/ resonant part.</a:t>
            </a:r>
          </a:p>
          <a:p>
            <a:r>
              <a:rPr lang="en-US" dirty="0"/>
              <a:t> However a metallic CS will be audible. </a:t>
            </a:r>
          </a:p>
          <a:p>
            <a:r>
              <a:rPr lang="en-US" dirty="0"/>
              <a:t>Absence of metallic CS indicates valve malfunction.</a:t>
            </a:r>
          </a:p>
          <a:p>
            <a:r>
              <a:rPr lang="en-US" dirty="0"/>
              <a:t> In general tilting disc valve sounds are less loud than caged-ball valve sounds</a:t>
            </a:r>
          </a:p>
        </p:txBody>
      </p:sp>
    </p:spTree>
    <p:extLst>
      <p:ext uri="{BB962C8B-B14F-4D97-AF65-F5344CB8AC3E}">
        <p14:creationId xmlns:p14="http://schemas.microsoft.com/office/powerpoint/2010/main" val="375625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F800-02E3-9747-34E9-9C3C3C7F34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65C587-921C-F124-472C-5C0A283DF489}"/>
              </a:ext>
            </a:extLst>
          </p:cNvPr>
          <p:cNvSpPr>
            <a:spLocks noGrp="1"/>
          </p:cNvSpPr>
          <p:nvPr>
            <p:ph idx="1"/>
          </p:nvPr>
        </p:nvSpPr>
        <p:spPr>
          <a:xfrm>
            <a:off x="838200" y="1852519"/>
            <a:ext cx="10515600" cy="4351338"/>
          </a:xfrm>
        </p:spPr>
        <p:txBody>
          <a:bodyPr>
            <a:normAutofit fontScale="92500" lnSpcReduction="20000"/>
          </a:bodyPr>
          <a:lstStyle/>
          <a:p>
            <a:r>
              <a:rPr lang="en-US" b="1" dirty="0"/>
              <a:t>Mitral single tilting disc valve </a:t>
            </a:r>
          </a:p>
          <a:p>
            <a:r>
              <a:rPr lang="en-US" dirty="0"/>
              <a:t>The OS is not clinically audible.</a:t>
            </a:r>
          </a:p>
          <a:p>
            <a:r>
              <a:rPr lang="en-US" dirty="0"/>
              <a:t>The CS is metallic and loud and corresponds to S1.</a:t>
            </a:r>
          </a:p>
          <a:p>
            <a:r>
              <a:rPr lang="en-US" dirty="0"/>
              <a:t>The CS can decrease in intensity if the disc movement is interfered with due to thrombosis or pannus.</a:t>
            </a:r>
          </a:p>
          <a:p>
            <a:r>
              <a:rPr lang="en-US" dirty="0"/>
              <a:t>In addition to grade 2/6 Ejection systolic murmur in the parasternal region, normally functioning tilting disc prosthetic valve, may produce a mid-diastolic murmur at apex. </a:t>
            </a:r>
          </a:p>
          <a:p>
            <a:r>
              <a:rPr lang="en-US" dirty="0"/>
              <a:t>The tilting disc valves are inherently stenotic and the opening size of the valve may be half of the size of the normal valve</a:t>
            </a:r>
          </a:p>
          <a:p>
            <a:r>
              <a:rPr lang="en-US" dirty="0"/>
              <a:t>This results in turbulent flow across the valve which can be the reason for the mid-diastolic murmur</a:t>
            </a:r>
          </a:p>
        </p:txBody>
      </p:sp>
    </p:spTree>
    <p:extLst>
      <p:ext uri="{BB962C8B-B14F-4D97-AF65-F5344CB8AC3E}">
        <p14:creationId xmlns:p14="http://schemas.microsoft.com/office/powerpoint/2010/main" val="3371548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0E4C-F635-7175-F401-C630B70846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806B10-94EC-422A-7452-F14C4EA69DE9}"/>
              </a:ext>
            </a:extLst>
          </p:cNvPr>
          <p:cNvSpPr>
            <a:spLocks noGrp="1"/>
          </p:cNvSpPr>
          <p:nvPr>
            <p:ph idx="1"/>
          </p:nvPr>
        </p:nvSpPr>
        <p:spPr/>
        <p:txBody>
          <a:bodyPr>
            <a:normAutofit/>
          </a:bodyPr>
          <a:lstStyle/>
          <a:p>
            <a:r>
              <a:rPr lang="en-US" b="1" dirty="0"/>
              <a:t>Aortic single tilting disc valve</a:t>
            </a:r>
          </a:p>
          <a:p>
            <a:r>
              <a:rPr lang="en-US" dirty="0"/>
              <a:t> Similar to mitral single tilting disc valve, the aortic tilting disc valve also does not produce clinically detectable OS while metallic CS is audible.</a:t>
            </a:r>
          </a:p>
          <a:p>
            <a:r>
              <a:rPr lang="en-US" dirty="0"/>
              <a:t>Reduction in intensity/metallic nature of CS of aortic prosthetic valve indicates associated prosthetic valve malfunction. </a:t>
            </a:r>
          </a:p>
          <a:p>
            <a:r>
              <a:rPr lang="en-US" dirty="0"/>
              <a:t>An ejection systolic murmur is heard in the aortic area. </a:t>
            </a:r>
          </a:p>
          <a:p>
            <a:r>
              <a:rPr lang="en-US" dirty="0"/>
              <a:t>Occasionally soft diastolic murmur may be audible in the normally functioning tilting disc prosthetic valve.</a:t>
            </a:r>
          </a:p>
        </p:txBody>
      </p:sp>
    </p:spTree>
    <p:extLst>
      <p:ext uri="{BB962C8B-B14F-4D97-AF65-F5344CB8AC3E}">
        <p14:creationId xmlns:p14="http://schemas.microsoft.com/office/powerpoint/2010/main" val="719471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36A8-14BD-A015-8B58-D2FE78466B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014448-BEEA-10A9-8091-1F81F53157C5}"/>
              </a:ext>
            </a:extLst>
          </p:cNvPr>
          <p:cNvSpPr>
            <a:spLocks noGrp="1"/>
          </p:cNvSpPr>
          <p:nvPr>
            <p:ph idx="1"/>
          </p:nvPr>
        </p:nvSpPr>
        <p:spPr/>
        <p:txBody>
          <a:bodyPr/>
          <a:lstStyle/>
          <a:p>
            <a:r>
              <a:rPr lang="en-US" b="1" dirty="0" err="1"/>
              <a:t>Bileaflet</a:t>
            </a:r>
            <a:r>
              <a:rPr lang="en-US" b="1" dirty="0"/>
              <a:t> Tilting Disc Valve </a:t>
            </a:r>
          </a:p>
          <a:p>
            <a:r>
              <a:rPr lang="en-US" dirty="0"/>
              <a:t>Auscultatory findings of </a:t>
            </a:r>
            <a:r>
              <a:rPr lang="en-US" dirty="0" err="1"/>
              <a:t>bileaflet</a:t>
            </a:r>
            <a:r>
              <a:rPr lang="en-US" dirty="0"/>
              <a:t> tilting disc valve are similar to single tilting disc valve except that diastolic murmur is not normally audible in </a:t>
            </a:r>
            <a:r>
              <a:rPr lang="en-US" dirty="0" err="1"/>
              <a:t>bileaflet</a:t>
            </a:r>
            <a:r>
              <a:rPr lang="en-US" dirty="0"/>
              <a:t> tilting disc valve at aortic position.</a:t>
            </a:r>
          </a:p>
          <a:p>
            <a:r>
              <a:rPr lang="en-US" b="1" dirty="0"/>
              <a:t>Tissue Valves or Bioprosthetic Valves </a:t>
            </a:r>
            <a:r>
              <a:rPr lang="en-US" dirty="0"/>
              <a:t>-Tissue valve can produce a CS similar to normal valves both in aortic and mitral positions. </a:t>
            </a:r>
          </a:p>
          <a:p>
            <a:r>
              <a:rPr lang="en-US" dirty="0"/>
              <a:t>The aortic bioprosthetic valve will have a systolic ejection murmur at the base of the heart which can radiate to the carotids.</a:t>
            </a:r>
          </a:p>
        </p:txBody>
      </p:sp>
    </p:spTree>
    <p:extLst>
      <p:ext uri="{BB962C8B-B14F-4D97-AF65-F5344CB8AC3E}">
        <p14:creationId xmlns:p14="http://schemas.microsoft.com/office/powerpoint/2010/main" val="2423648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2E1D-2C46-C469-E779-57AAF557BE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336BA3-D332-EFBA-D7DB-2DD3F4F2E5D6}"/>
              </a:ext>
            </a:extLst>
          </p:cNvPr>
          <p:cNvSpPr>
            <a:spLocks noGrp="1"/>
          </p:cNvSpPr>
          <p:nvPr>
            <p:ph idx="1"/>
          </p:nvPr>
        </p:nvSpPr>
        <p:spPr/>
        <p:txBody>
          <a:bodyPr>
            <a:normAutofit fontScale="77500" lnSpcReduction="20000"/>
          </a:bodyPr>
          <a:lstStyle/>
          <a:p>
            <a:r>
              <a:rPr lang="en-US" b="1" dirty="0"/>
              <a:t>The mitral bioprosthetic valve </a:t>
            </a:r>
            <a:r>
              <a:rPr lang="en-US" dirty="0"/>
              <a:t>will have OS best audible at the apex in one half of the patients.</a:t>
            </a:r>
          </a:p>
          <a:p>
            <a:r>
              <a:rPr lang="en-US" dirty="0"/>
              <a:t> This is a high pitched event. </a:t>
            </a:r>
          </a:p>
          <a:p>
            <a:r>
              <a:rPr lang="en-US" dirty="0"/>
              <a:t>Apical diastolic murmur can be heard in majority of the patients with mitral bioprosthetic </a:t>
            </a:r>
          </a:p>
          <a:p>
            <a:r>
              <a:rPr lang="en-US" dirty="0"/>
              <a:t>There can be a mid systolic murmur in one half to two thirds of patients with mitral bioprosthetic valve. </a:t>
            </a:r>
          </a:p>
          <a:p>
            <a:r>
              <a:rPr lang="en-US" dirty="0"/>
              <a:t>The murmur production may be due to the resonating properties of the valve cusps or due to the flexible resonating stents.</a:t>
            </a:r>
          </a:p>
          <a:p>
            <a:r>
              <a:rPr lang="en-US" dirty="0"/>
              <a:t> Any alteration in the murmur character indicates prosthetic valve dysfunction.</a:t>
            </a:r>
          </a:p>
          <a:p>
            <a:r>
              <a:rPr lang="en-US" dirty="0"/>
              <a:t> In aortic bioprosthetic valve, OS is not audible. </a:t>
            </a:r>
          </a:p>
          <a:p>
            <a:r>
              <a:rPr lang="en-US" dirty="0"/>
              <a:t>A grade 2/6 mid systolic murmur can be audible in the left sternal border while no diastolic murmur is audible.</a:t>
            </a:r>
          </a:p>
          <a:p>
            <a:r>
              <a:rPr lang="en-US" dirty="0"/>
              <a:t> Presence of diastolic murmur indicates valve malfunction in aortic </a:t>
            </a:r>
            <a:r>
              <a:rPr lang="en-US" dirty="0" err="1"/>
              <a:t>bioprosthesis</a:t>
            </a:r>
            <a:endParaRPr lang="en-US" dirty="0"/>
          </a:p>
        </p:txBody>
      </p:sp>
    </p:spTree>
    <p:extLst>
      <p:ext uri="{BB962C8B-B14F-4D97-AF65-F5344CB8AC3E}">
        <p14:creationId xmlns:p14="http://schemas.microsoft.com/office/powerpoint/2010/main" val="3736326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E833-09A9-FAF2-EFF5-50AEFD08EC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242326-4447-C6E0-8B44-ED78B80B92A7}"/>
              </a:ext>
            </a:extLst>
          </p:cNvPr>
          <p:cNvSpPr>
            <a:spLocks noGrp="1"/>
          </p:cNvSpPr>
          <p:nvPr>
            <p:ph idx="1"/>
          </p:nvPr>
        </p:nvSpPr>
        <p:spPr/>
        <p:txBody>
          <a:bodyPr/>
          <a:lstStyle/>
          <a:p>
            <a:r>
              <a:rPr lang="en-US" b="1" dirty="0"/>
              <a:t>Homograft </a:t>
            </a:r>
          </a:p>
          <a:p>
            <a:r>
              <a:rPr lang="en-US" dirty="0"/>
              <a:t>The homograft prosthetic valve sounds are similar to normal heart sounds. </a:t>
            </a:r>
          </a:p>
          <a:p>
            <a:r>
              <a:rPr lang="en-US" dirty="0" err="1"/>
              <a:t>Homografts</a:t>
            </a:r>
            <a:r>
              <a:rPr lang="en-US" dirty="0"/>
              <a:t> are not associated with murmurs. Presence of diastolic murmur indicates valve dysfunction</a:t>
            </a:r>
          </a:p>
        </p:txBody>
      </p:sp>
    </p:spTree>
    <p:extLst>
      <p:ext uri="{BB962C8B-B14F-4D97-AF65-F5344CB8AC3E}">
        <p14:creationId xmlns:p14="http://schemas.microsoft.com/office/powerpoint/2010/main" val="24778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3080-6CBB-B19C-B534-1D39233BAB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0E5DF7-A0EB-DFB0-2883-B5BF52407118}"/>
              </a:ext>
            </a:extLst>
          </p:cNvPr>
          <p:cNvSpPr>
            <a:spLocks noGrp="1"/>
          </p:cNvSpPr>
          <p:nvPr>
            <p:ph idx="1"/>
          </p:nvPr>
        </p:nvSpPr>
        <p:spPr>
          <a:xfrm>
            <a:off x="685800" y="2229036"/>
            <a:ext cx="10515600" cy="4351338"/>
          </a:xfrm>
        </p:spPr>
        <p:txBody>
          <a:bodyPr>
            <a:normAutofit/>
          </a:bodyPr>
          <a:lstStyle/>
          <a:p>
            <a:pPr algn="l"/>
            <a:r>
              <a:rPr lang="en-US" sz="2800" b="0" i="0" u="none" strike="noStrike" baseline="0" dirty="0">
                <a:latin typeface="Cheltenham-Light"/>
              </a:rPr>
              <a:t>Tilting disc or </a:t>
            </a:r>
            <a:r>
              <a:rPr lang="en-US" sz="2800" b="0" i="0" u="none" strike="noStrike" baseline="0" dirty="0" err="1">
                <a:latin typeface="Cheltenham-Light"/>
              </a:rPr>
              <a:t>monoleaflet</a:t>
            </a:r>
            <a:r>
              <a:rPr lang="en-US" sz="2800" b="0" i="0" u="none" strike="noStrike" baseline="0" dirty="0">
                <a:latin typeface="Cheltenham-Light"/>
              </a:rPr>
              <a:t> valves use a single circular disc that rotates within a rigid annulus to occlude or open the valve orifice. </a:t>
            </a:r>
          </a:p>
          <a:p>
            <a:pPr algn="l"/>
            <a:r>
              <a:rPr lang="en-US" sz="2800" b="0" i="0" u="none" strike="noStrike" baseline="0" dirty="0">
                <a:latin typeface="Cheltenham-Light"/>
              </a:rPr>
              <a:t>The disc is secured by lateral or central metal struts. The opening angle of the disc relative to the valve annulus ranges from 60 to 80 degrees, resulting in two orifices of different size. </a:t>
            </a:r>
          </a:p>
          <a:p>
            <a:pPr algn="l"/>
            <a:r>
              <a:rPr lang="en-US" sz="2800" b="0" i="0" u="none" strike="noStrike" baseline="0" dirty="0">
                <a:latin typeface="Cheltenham-Light"/>
              </a:rPr>
              <a:t>Tilting disc valves also have a small amount of regurgitation, arising from small gaps at the perimeter of the valve.</a:t>
            </a:r>
            <a:endParaRPr lang="en-US" dirty="0"/>
          </a:p>
        </p:txBody>
      </p:sp>
    </p:spTree>
    <p:extLst>
      <p:ext uri="{BB962C8B-B14F-4D97-AF65-F5344CB8AC3E}">
        <p14:creationId xmlns:p14="http://schemas.microsoft.com/office/powerpoint/2010/main" val="3574196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BFE8-965C-7B64-211A-B891969885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0B5049-DF53-E364-AC4F-46DC83F595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474" y="46038"/>
            <a:ext cx="10537408" cy="6765924"/>
          </a:xfrm>
        </p:spPr>
      </p:pic>
    </p:spTree>
    <p:extLst>
      <p:ext uri="{BB962C8B-B14F-4D97-AF65-F5344CB8AC3E}">
        <p14:creationId xmlns:p14="http://schemas.microsoft.com/office/powerpoint/2010/main" val="4098863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B947-D626-205D-CBAB-190B7F1485AD}"/>
              </a:ext>
            </a:extLst>
          </p:cNvPr>
          <p:cNvSpPr>
            <a:spLocks noGrp="1"/>
          </p:cNvSpPr>
          <p:nvPr>
            <p:ph type="title"/>
          </p:nvPr>
        </p:nvSpPr>
        <p:spPr/>
        <p:txBody>
          <a:bodyPr/>
          <a:lstStyle/>
          <a:p>
            <a:r>
              <a:rPr lang="en-US" dirty="0"/>
              <a:t>ECHO ASSESSMENT OF PROSTHETIC VALVE</a:t>
            </a:r>
          </a:p>
        </p:txBody>
      </p:sp>
      <p:sp>
        <p:nvSpPr>
          <p:cNvPr id="3" name="Content Placeholder 2">
            <a:extLst>
              <a:ext uri="{FF2B5EF4-FFF2-40B4-BE49-F238E27FC236}">
                <a16:creationId xmlns:a16="http://schemas.microsoft.com/office/drawing/2014/main" id="{03D9E48A-D45D-3BB3-530B-F077AEF298BF}"/>
              </a:ext>
            </a:extLst>
          </p:cNvPr>
          <p:cNvSpPr>
            <a:spLocks noGrp="1"/>
          </p:cNvSpPr>
          <p:nvPr>
            <p:ph idx="1"/>
          </p:nvPr>
        </p:nvSpPr>
        <p:spPr/>
        <p:txBody>
          <a:bodyPr>
            <a:normAutofit/>
          </a:bodyPr>
          <a:lstStyle/>
          <a:p>
            <a:pPr algn="l"/>
            <a:r>
              <a:rPr lang="en-US" sz="1800" b="0" i="0" u="none" strike="noStrike" baseline="0" dirty="0">
                <a:solidFill>
                  <a:srgbClr val="000000"/>
                </a:solidFill>
                <a:latin typeface="Cheltenham-Light"/>
              </a:rPr>
              <a:t>An initial TTE examination performed 6 weeks to 3 months after prosthetic valve implantation is recommended to assess the results of surgery and serve as a baseline for comparison should complications or deterioration occur </a:t>
            </a:r>
          </a:p>
          <a:p>
            <a:pPr algn="l"/>
            <a:r>
              <a:rPr lang="en-US" sz="1800" b="0" i="0" u="none" strike="noStrike" baseline="0" dirty="0">
                <a:solidFill>
                  <a:srgbClr val="000000"/>
                </a:solidFill>
                <a:latin typeface="Cheltenham-Light"/>
              </a:rPr>
              <a:t>Repeat TTE (as well as transesophageal echocardiography (TEE), fluoroscopy, or gated cardiac CT) is recommended if there is a change in clinical symptoms or signs suggesting valve dysfunction. </a:t>
            </a:r>
          </a:p>
          <a:p>
            <a:pPr algn="l"/>
            <a:r>
              <a:rPr lang="en-US" sz="1800" b="1" dirty="0">
                <a:solidFill>
                  <a:srgbClr val="000000"/>
                </a:solidFill>
                <a:latin typeface="Cheltenham-Light"/>
              </a:rPr>
              <a:t>B</a:t>
            </a:r>
            <a:r>
              <a:rPr lang="en-US" sz="1800" b="1" i="0" u="none" strike="noStrike" baseline="0" dirty="0">
                <a:solidFill>
                  <a:srgbClr val="000000"/>
                </a:solidFill>
                <a:latin typeface="Cheltenham-Light"/>
              </a:rPr>
              <a:t>ioprosthetic surgical valve</a:t>
            </a:r>
            <a:r>
              <a:rPr lang="en-US" sz="1800" b="0" i="0" u="none" strike="noStrike" baseline="0" dirty="0">
                <a:solidFill>
                  <a:srgbClr val="000000"/>
                </a:solidFill>
                <a:latin typeface="Cheltenham-Light"/>
              </a:rPr>
              <a:t>,- routine TTE follow-up is recommended at 5 and 10 years and then annually thereafter. </a:t>
            </a:r>
          </a:p>
          <a:p>
            <a:pPr algn="l"/>
            <a:r>
              <a:rPr lang="en-US" sz="1800" b="1" i="0" u="none" strike="noStrike" baseline="0" dirty="0">
                <a:solidFill>
                  <a:srgbClr val="000000"/>
                </a:solidFill>
                <a:latin typeface="Cheltenham-Light"/>
              </a:rPr>
              <a:t>TAVR patients-</a:t>
            </a:r>
            <a:r>
              <a:rPr lang="en-US" sz="1800" b="0" i="0" u="none" strike="noStrike" baseline="0" dirty="0">
                <a:solidFill>
                  <a:srgbClr val="000000"/>
                </a:solidFill>
                <a:latin typeface="Cheltenham-Light"/>
              </a:rPr>
              <a:t>-</a:t>
            </a:r>
            <a:r>
              <a:rPr kumimoji="0" lang="en-US" sz="1800" b="0" i="0" u="none" strike="noStrike" kern="1200" cap="none" spc="0" normalizeH="0" baseline="0" noProof="0" dirty="0">
                <a:ln>
                  <a:noFill/>
                </a:ln>
                <a:solidFill>
                  <a:srgbClr val="000000"/>
                </a:solidFill>
                <a:effectLst/>
                <a:uLnTx/>
                <a:uFillTx/>
                <a:latin typeface="Cheltenham-Light"/>
                <a:ea typeface="+mn-ea"/>
                <a:cs typeface="+mn-cs"/>
              </a:rPr>
              <a:t> annual TTE studies are recommended </a:t>
            </a:r>
          </a:p>
          <a:p>
            <a:pPr algn="l"/>
            <a:r>
              <a:rPr lang="en-US" sz="1800" b="1" dirty="0">
                <a:solidFill>
                  <a:srgbClr val="000000"/>
                </a:solidFill>
                <a:latin typeface="Cheltenham-Light"/>
              </a:rPr>
              <a:t>M</a:t>
            </a:r>
            <a:r>
              <a:rPr lang="en-US" sz="1800" b="1" i="0" u="none" strike="noStrike" baseline="0" dirty="0">
                <a:solidFill>
                  <a:srgbClr val="000000"/>
                </a:solidFill>
                <a:latin typeface="Cheltenham-Light"/>
              </a:rPr>
              <a:t>echanical valves</a:t>
            </a:r>
            <a:r>
              <a:rPr lang="en-US" sz="1800" b="0" i="0" u="none" strike="noStrike" baseline="0" dirty="0">
                <a:solidFill>
                  <a:srgbClr val="000000"/>
                </a:solidFill>
                <a:latin typeface="Cheltenham-Light"/>
              </a:rPr>
              <a:t>, routine annual echocardiography is not indicated in the absence of a change in clinical status.</a:t>
            </a:r>
            <a:endParaRPr lang="en-US" dirty="0"/>
          </a:p>
        </p:txBody>
      </p:sp>
    </p:spTree>
    <p:extLst>
      <p:ext uri="{BB962C8B-B14F-4D97-AF65-F5344CB8AC3E}">
        <p14:creationId xmlns:p14="http://schemas.microsoft.com/office/powerpoint/2010/main" val="249879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4C75-C003-5873-0843-5602F58AB3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D1C2AC-8843-6D97-B4B4-44994E097976}"/>
              </a:ext>
            </a:extLst>
          </p:cNvPr>
          <p:cNvSpPr>
            <a:spLocks noGrp="1"/>
          </p:cNvSpPr>
          <p:nvPr>
            <p:ph idx="1"/>
          </p:nvPr>
        </p:nvSpPr>
        <p:spPr/>
        <p:txBody>
          <a:bodyPr/>
          <a:lstStyle/>
          <a:p>
            <a:pPr algn="l"/>
            <a:r>
              <a:rPr lang="en-US" sz="2800" b="0" i="0" u="none" strike="noStrike" baseline="0" dirty="0">
                <a:latin typeface="Cheltenham-Light"/>
              </a:rPr>
              <a:t>A complete echocardiogram includes two-dimensional imaging</a:t>
            </a:r>
            <a:r>
              <a:rPr lang="en-US" dirty="0">
                <a:latin typeface="Cheltenham-Light"/>
              </a:rPr>
              <a:t> </a:t>
            </a:r>
            <a:r>
              <a:rPr lang="en-US" sz="2800" b="0" i="0" u="none" strike="noStrike" baseline="0" dirty="0">
                <a:latin typeface="Cheltenham-Light"/>
              </a:rPr>
              <a:t>of the prosthetic valve;</a:t>
            </a:r>
          </a:p>
          <a:p>
            <a:pPr algn="l"/>
            <a:r>
              <a:rPr lang="en-US" sz="2800" b="0" i="0" u="none" strike="noStrike" baseline="0" dirty="0">
                <a:latin typeface="Cheltenham-Light"/>
              </a:rPr>
              <a:t> evaluation of the valve leaflet/</a:t>
            </a:r>
            <a:r>
              <a:rPr lang="en-US" sz="2800" b="0" i="0" u="none" strike="noStrike" baseline="0" dirty="0" err="1">
                <a:latin typeface="Cheltenham-Light"/>
              </a:rPr>
              <a:t>occluder</a:t>
            </a:r>
            <a:r>
              <a:rPr lang="en-US" sz="2800" b="0" i="0" u="none" strike="noStrike" baseline="0" dirty="0">
                <a:latin typeface="Cheltenham-Light"/>
              </a:rPr>
              <a:t> morphology and mobility; </a:t>
            </a:r>
          </a:p>
          <a:p>
            <a:pPr algn="l"/>
            <a:r>
              <a:rPr lang="en-US" sz="2800" b="0" i="0" u="none" strike="noStrike" baseline="0" dirty="0">
                <a:latin typeface="Cheltenham-Light"/>
              </a:rPr>
              <a:t>measurement of the </a:t>
            </a:r>
            <a:r>
              <a:rPr lang="en-US" sz="2800" b="0" i="0" u="none" strike="noStrike" baseline="0" dirty="0" err="1">
                <a:latin typeface="Cheltenham-Light"/>
              </a:rPr>
              <a:t>transprosthetic</a:t>
            </a:r>
            <a:r>
              <a:rPr lang="en-US" sz="2800" b="0" i="0" u="none" strike="noStrike" baseline="0" dirty="0">
                <a:latin typeface="Cheltenham-Light"/>
              </a:rPr>
              <a:t> velocity and gradients, </a:t>
            </a:r>
          </a:p>
          <a:p>
            <a:pPr algn="l"/>
            <a:r>
              <a:rPr lang="en-US" sz="2800" b="0" i="0" u="none" strike="noStrike" baseline="0" dirty="0">
                <a:latin typeface="Cheltenham-Light"/>
              </a:rPr>
              <a:t>valve EOA, and Doppler velocity index;</a:t>
            </a:r>
          </a:p>
          <a:p>
            <a:pPr algn="l"/>
            <a:r>
              <a:rPr lang="en-US" sz="2800" b="0" i="0" u="none" strike="noStrike" baseline="0" dirty="0">
                <a:latin typeface="Cheltenham-Light"/>
              </a:rPr>
              <a:t> estimation of the degree of regurgitation;</a:t>
            </a:r>
          </a:p>
          <a:p>
            <a:pPr algn="l"/>
            <a:r>
              <a:rPr lang="en-US" sz="2800" b="0" i="0" u="none" strike="noStrike" baseline="0" dirty="0">
                <a:latin typeface="Cheltenham-Light"/>
              </a:rPr>
              <a:t> evaluation of LV size and systolic function;</a:t>
            </a:r>
          </a:p>
          <a:p>
            <a:pPr algn="l"/>
            <a:r>
              <a:rPr lang="en-US" sz="2800" b="0" i="0" u="none" strike="noStrike" baseline="0" dirty="0">
                <a:latin typeface="Cheltenham-Light"/>
              </a:rPr>
              <a:t> calculation of systolic pulmonary arterial pressure</a:t>
            </a:r>
            <a:endParaRPr lang="en-US" dirty="0"/>
          </a:p>
        </p:txBody>
      </p:sp>
    </p:spTree>
    <p:extLst>
      <p:ext uri="{BB962C8B-B14F-4D97-AF65-F5344CB8AC3E}">
        <p14:creationId xmlns:p14="http://schemas.microsoft.com/office/powerpoint/2010/main" val="1652104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3329-55EF-EB92-F4D5-45E47C76406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0C8798-03C1-4945-B618-94362E63C6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220" y="195315"/>
            <a:ext cx="11105559" cy="6467369"/>
          </a:xfrm>
        </p:spPr>
      </p:pic>
    </p:spTree>
    <p:extLst>
      <p:ext uri="{BB962C8B-B14F-4D97-AF65-F5344CB8AC3E}">
        <p14:creationId xmlns:p14="http://schemas.microsoft.com/office/powerpoint/2010/main" val="2053486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5E1D-7F92-6262-BDE0-3FBFA11DB8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D7751B-9B24-DB8D-B935-B0D90F6F55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2329" y="32701"/>
            <a:ext cx="10614212" cy="6792598"/>
          </a:xfrm>
        </p:spPr>
      </p:pic>
    </p:spTree>
    <p:extLst>
      <p:ext uri="{BB962C8B-B14F-4D97-AF65-F5344CB8AC3E}">
        <p14:creationId xmlns:p14="http://schemas.microsoft.com/office/powerpoint/2010/main" val="2540462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874C8-A563-84FB-A67A-EC67F15AA9FA}"/>
              </a:ext>
            </a:extLst>
          </p:cNvPr>
          <p:cNvSpPr>
            <a:spLocks noGrp="1"/>
          </p:cNvSpPr>
          <p:nvPr>
            <p:ph type="title"/>
          </p:nvPr>
        </p:nvSpPr>
        <p:spPr/>
        <p:txBody>
          <a:bodyPr/>
          <a:lstStyle/>
          <a:p>
            <a:r>
              <a:rPr lang="en-US" dirty="0"/>
              <a:t>Fluoroscopy of Prosthetic Heart Valves</a:t>
            </a:r>
          </a:p>
        </p:txBody>
      </p:sp>
      <p:pic>
        <p:nvPicPr>
          <p:cNvPr id="9" name="Content Placeholder 8">
            <a:extLst>
              <a:ext uri="{FF2B5EF4-FFF2-40B4-BE49-F238E27FC236}">
                <a16:creationId xmlns:a16="http://schemas.microsoft.com/office/drawing/2014/main" id="{A7BE9498-23FB-13F0-2C76-60B649260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553" y="1368835"/>
            <a:ext cx="6624918" cy="5066114"/>
          </a:xfrm>
        </p:spPr>
      </p:pic>
    </p:spTree>
    <p:extLst>
      <p:ext uri="{BB962C8B-B14F-4D97-AF65-F5344CB8AC3E}">
        <p14:creationId xmlns:p14="http://schemas.microsoft.com/office/powerpoint/2010/main" val="3307209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F793-0D17-566C-74AA-655745F498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7B5D9C-4C4B-CA39-EE7E-B674FFE5F656}"/>
              </a:ext>
            </a:extLst>
          </p:cNvPr>
          <p:cNvSpPr>
            <a:spLocks noGrp="1"/>
          </p:cNvSpPr>
          <p:nvPr>
            <p:ph idx="1"/>
          </p:nvPr>
        </p:nvSpPr>
        <p:spPr/>
        <p:txBody>
          <a:bodyPr/>
          <a:lstStyle/>
          <a:p>
            <a:r>
              <a:rPr lang="en-US" dirty="0"/>
              <a:t>Identification of prosthetic valve in chest X-ray </a:t>
            </a:r>
          </a:p>
          <a:p>
            <a:r>
              <a:rPr lang="en-US" dirty="0"/>
              <a:t>In chest X-ray PA view, the aortic valve should lie above, and the mitral valve below an imaginary line passing from the right cardio-phrenic angle to the inferior aspect of the left hilum . </a:t>
            </a:r>
          </a:p>
          <a:p>
            <a:r>
              <a:rPr lang="en-US" dirty="0"/>
              <a:t>On the lateral view the aortic valve lies above, and the mitral valve below an imaginary line passing from the carina to the cardiac apex</a:t>
            </a:r>
          </a:p>
        </p:txBody>
      </p:sp>
    </p:spTree>
    <p:extLst>
      <p:ext uri="{BB962C8B-B14F-4D97-AF65-F5344CB8AC3E}">
        <p14:creationId xmlns:p14="http://schemas.microsoft.com/office/powerpoint/2010/main" val="4008187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3D74-C14D-F0C4-26CE-29897161D35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DDBD6A-CCD2-1FD7-FEBE-1151BA732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588" y="1808918"/>
            <a:ext cx="8229600" cy="4899923"/>
          </a:xfrm>
        </p:spPr>
      </p:pic>
    </p:spTree>
    <p:extLst>
      <p:ext uri="{BB962C8B-B14F-4D97-AF65-F5344CB8AC3E}">
        <p14:creationId xmlns:p14="http://schemas.microsoft.com/office/powerpoint/2010/main" val="43719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419B-8B3B-C742-E978-9F3CA6ADA6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5762EB-A3CE-6B38-CA45-3E39BE71497F}"/>
              </a:ext>
            </a:extLst>
          </p:cNvPr>
          <p:cNvSpPr>
            <a:spLocks noGrp="1"/>
          </p:cNvSpPr>
          <p:nvPr>
            <p:ph idx="1"/>
          </p:nvPr>
        </p:nvSpPr>
        <p:spPr>
          <a:xfrm>
            <a:off x="838200" y="1825625"/>
            <a:ext cx="4693024" cy="4351338"/>
          </a:xfrm>
        </p:spPr>
        <p:txBody>
          <a:bodyPr>
            <a:normAutofit lnSpcReduction="10000"/>
          </a:bodyPr>
          <a:lstStyle/>
          <a:p>
            <a:r>
              <a:rPr lang="en-US" dirty="0"/>
              <a:t>Valve orientation method- Mitral valve appears more vertical and aortic valve appears more horizontal and uncertain if it lies in between</a:t>
            </a:r>
          </a:p>
          <a:p>
            <a:r>
              <a:rPr lang="en-US" dirty="0"/>
              <a:t>Valve orifice shape method - If the valve orifice appears </a:t>
            </a:r>
            <a:r>
              <a:rPr lang="en-US" dirty="0" err="1"/>
              <a:t>en</a:t>
            </a:r>
            <a:r>
              <a:rPr lang="en-US" dirty="0"/>
              <a:t> face then it is mitral, if in profile it is aortic and uncertain if in projects in between</a:t>
            </a:r>
          </a:p>
        </p:txBody>
      </p:sp>
      <p:pic>
        <p:nvPicPr>
          <p:cNvPr id="9" name="Picture 8">
            <a:extLst>
              <a:ext uri="{FF2B5EF4-FFF2-40B4-BE49-F238E27FC236}">
                <a16:creationId xmlns:a16="http://schemas.microsoft.com/office/drawing/2014/main" id="{9E69DF3A-454F-AA05-344E-A5D2E4D5A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77557"/>
            <a:ext cx="4388190" cy="1644183"/>
          </a:xfrm>
          <a:prstGeom prst="rect">
            <a:avLst/>
          </a:prstGeom>
        </p:spPr>
      </p:pic>
      <p:pic>
        <p:nvPicPr>
          <p:cNvPr id="11" name="Picture 10">
            <a:extLst>
              <a:ext uri="{FF2B5EF4-FFF2-40B4-BE49-F238E27FC236}">
                <a16:creationId xmlns:a16="http://schemas.microsoft.com/office/drawing/2014/main" id="{A0843DD0-50A4-D61D-B3CD-9A0060D38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856" y="3941429"/>
            <a:ext cx="5051264" cy="1819941"/>
          </a:xfrm>
          <a:prstGeom prst="rect">
            <a:avLst/>
          </a:prstGeom>
        </p:spPr>
      </p:pic>
    </p:spTree>
    <p:extLst>
      <p:ext uri="{BB962C8B-B14F-4D97-AF65-F5344CB8AC3E}">
        <p14:creationId xmlns:p14="http://schemas.microsoft.com/office/powerpoint/2010/main" val="3268932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8327-205F-E1F3-9B86-996B359252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EF87C9-6FE6-B4E0-920C-EA5A72603F2B}"/>
              </a:ext>
            </a:extLst>
          </p:cNvPr>
          <p:cNvSpPr>
            <a:spLocks noGrp="1"/>
          </p:cNvSpPr>
          <p:nvPr>
            <p:ph idx="1"/>
          </p:nvPr>
        </p:nvSpPr>
        <p:spPr/>
        <p:txBody>
          <a:bodyPr/>
          <a:lstStyle/>
          <a:p>
            <a:r>
              <a:rPr lang="en-US" dirty="0"/>
              <a:t>Direction of blood flow –</a:t>
            </a:r>
          </a:p>
          <a:p>
            <a:r>
              <a:rPr lang="en-US" dirty="0"/>
              <a:t> Perceived direction of blood flow across valve method- If the perceived direction of blood flow appears to be across the valve toward the cardiac apex then it is mitral, if it is towards the ascending aorta then it is aortic, otherwise the position is uncertain</a:t>
            </a:r>
          </a:p>
          <a:p>
            <a:r>
              <a:rPr lang="en-US" dirty="0"/>
              <a:t>Identification of type of implanted device in fluoroscopy - Each model of prosthetic valve has unique radiological properties and it may help to identify the valve when no previous records are available</a:t>
            </a:r>
          </a:p>
        </p:txBody>
      </p:sp>
    </p:spTree>
    <p:extLst>
      <p:ext uri="{BB962C8B-B14F-4D97-AF65-F5344CB8AC3E}">
        <p14:creationId xmlns:p14="http://schemas.microsoft.com/office/powerpoint/2010/main" val="219144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BABF-C885-91D1-68CA-C352A0F650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4566AE-BA04-6004-8F9A-B87A2F38D504}"/>
              </a:ext>
            </a:extLst>
          </p:cNvPr>
          <p:cNvSpPr>
            <a:spLocks noGrp="1"/>
          </p:cNvSpPr>
          <p:nvPr>
            <p:ph idx="1"/>
          </p:nvPr>
        </p:nvSpPr>
        <p:spPr/>
        <p:txBody>
          <a:bodyPr>
            <a:normAutofit/>
          </a:bodyPr>
          <a:lstStyle/>
          <a:p>
            <a:pPr algn="l"/>
            <a:r>
              <a:rPr lang="en-US" sz="2800" b="0" i="0" u="none" strike="noStrike" baseline="0" dirty="0">
                <a:latin typeface="Cheltenham-Light"/>
              </a:rPr>
              <a:t>The bulky Starr-Edwards ball-cage</a:t>
            </a:r>
            <a:r>
              <a:rPr lang="en-US" dirty="0">
                <a:latin typeface="Cheltenham-Light"/>
              </a:rPr>
              <a:t> </a:t>
            </a:r>
            <a:r>
              <a:rPr lang="en-US" sz="2800" b="0" i="0" u="none" strike="noStrike" baseline="0" dirty="0">
                <a:latin typeface="Cheltenham-Light"/>
              </a:rPr>
              <a:t>valve, the oldest commercially available prosthetic heart valve first used in 1965, is no longer implanted. </a:t>
            </a:r>
          </a:p>
          <a:p>
            <a:pPr algn="l"/>
            <a:r>
              <a:rPr lang="en-US" sz="2800" b="0" i="0" u="none" strike="noStrike" baseline="0" dirty="0">
                <a:latin typeface="Cheltenham-Light"/>
              </a:rPr>
              <a:t>The ball-cage valve is more thrombogenic and has less favorable hemodynamic performance characteristics than either </a:t>
            </a:r>
            <a:r>
              <a:rPr lang="en-US" sz="2800" b="0" i="0" u="none" strike="noStrike" baseline="0" dirty="0" err="1">
                <a:latin typeface="Cheltenham-Light"/>
              </a:rPr>
              <a:t>bileaflet</a:t>
            </a:r>
            <a:r>
              <a:rPr lang="en-US" sz="2800" b="0" i="0" u="none" strike="noStrike" baseline="0" dirty="0">
                <a:latin typeface="Cheltenham-Light"/>
              </a:rPr>
              <a:t> or tilting disc valves.</a:t>
            </a:r>
          </a:p>
          <a:p>
            <a:pPr algn="l"/>
            <a:r>
              <a:rPr lang="en-US" sz="2800" b="0" i="0" u="none" strike="noStrike" baseline="0" dirty="0">
                <a:latin typeface="Cheltenham-Light"/>
              </a:rPr>
              <a:t>Currently available mechanical valves have excellent long-term durability, with up to 45 years for the Starr-Edwards valve and more than 35 years for the St. Jude valve.</a:t>
            </a:r>
            <a:endParaRPr lang="en-US" dirty="0"/>
          </a:p>
        </p:txBody>
      </p:sp>
    </p:spTree>
    <p:extLst>
      <p:ext uri="{BB962C8B-B14F-4D97-AF65-F5344CB8AC3E}">
        <p14:creationId xmlns:p14="http://schemas.microsoft.com/office/powerpoint/2010/main" val="137429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18CC-075D-C6B2-A80D-FBE34D6E8563}"/>
              </a:ext>
            </a:extLst>
          </p:cNvPr>
          <p:cNvSpPr>
            <a:spLocks noGrp="1"/>
          </p:cNvSpPr>
          <p:nvPr>
            <p:ph type="title"/>
          </p:nvPr>
        </p:nvSpPr>
        <p:spPr>
          <a:xfrm>
            <a:off x="6091831" y="1055408"/>
            <a:ext cx="4728882" cy="603063"/>
          </a:xfrm>
        </p:spPr>
        <p:txBody>
          <a:bodyPr>
            <a:normAutofit fontScale="90000"/>
          </a:bodyPr>
          <a:lstStyle/>
          <a:p>
            <a:r>
              <a:rPr lang="en-US" dirty="0"/>
              <a:t>Tilting disc valves</a:t>
            </a:r>
          </a:p>
        </p:txBody>
      </p:sp>
      <p:sp>
        <p:nvSpPr>
          <p:cNvPr id="3" name="Content Placeholder 2">
            <a:extLst>
              <a:ext uri="{FF2B5EF4-FFF2-40B4-BE49-F238E27FC236}">
                <a16:creationId xmlns:a16="http://schemas.microsoft.com/office/drawing/2014/main" id="{CD95024B-B4C4-30C1-0B80-3553AB76C2D5}"/>
              </a:ext>
            </a:extLst>
          </p:cNvPr>
          <p:cNvSpPr>
            <a:spLocks noGrp="1"/>
          </p:cNvSpPr>
          <p:nvPr>
            <p:ph idx="1"/>
          </p:nvPr>
        </p:nvSpPr>
        <p:spPr>
          <a:xfrm>
            <a:off x="838200" y="1825625"/>
            <a:ext cx="2783541" cy="881716"/>
          </a:xfrm>
        </p:spPr>
        <p:txBody>
          <a:bodyPr>
            <a:normAutofit fontScale="85000" lnSpcReduction="20000"/>
          </a:bodyPr>
          <a:lstStyle/>
          <a:p>
            <a:r>
              <a:rPr lang="en-US" dirty="0"/>
              <a:t>Caged ball heart valves - Starr Edwards valve</a:t>
            </a:r>
          </a:p>
        </p:txBody>
      </p:sp>
      <p:sp>
        <p:nvSpPr>
          <p:cNvPr id="4" name="TextBox 3">
            <a:extLst>
              <a:ext uri="{FF2B5EF4-FFF2-40B4-BE49-F238E27FC236}">
                <a16:creationId xmlns:a16="http://schemas.microsoft.com/office/drawing/2014/main" id="{BC1B4856-A2E6-FABE-6111-B4B53F118B3A}"/>
              </a:ext>
            </a:extLst>
          </p:cNvPr>
          <p:cNvSpPr txBox="1"/>
          <p:nvPr/>
        </p:nvSpPr>
        <p:spPr>
          <a:xfrm>
            <a:off x="8570261" y="2196092"/>
            <a:ext cx="2743200" cy="369332"/>
          </a:xfrm>
          <a:prstGeom prst="rect">
            <a:avLst/>
          </a:prstGeom>
          <a:noFill/>
        </p:spPr>
        <p:txBody>
          <a:bodyPr wrap="square" rtlCol="0">
            <a:spAutoFit/>
          </a:bodyPr>
          <a:lstStyle/>
          <a:p>
            <a:r>
              <a:rPr lang="en-US" dirty="0"/>
              <a:t>Bjork-</a:t>
            </a:r>
            <a:r>
              <a:rPr lang="en-US" dirty="0" err="1"/>
              <a:t>Shiley</a:t>
            </a:r>
            <a:r>
              <a:rPr lang="en-US" dirty="0"/>
              <a:t> Prosthesis</a:t>
            </a:r>
          </a:p>
        </p:txBody>
      </p:sp>
      <p:pic>
        <p:nvPicPr>
          <p:cNvPr id="8" name="Picture 7">
            <a:extLst>
              <a:ext uri="{FF2B5EF4-FFF2-40B4-BE49-F238E27FC236}">
                <a16:creationId xmlns:a16="http://schemas.microsoft.com/office/drawing/2014/main" id="{43533029-C90C-9F23-3212-4646FCE96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272" y="2635815"/>
            <a:ext cx="3078747" cy="1546994"/>
          </a:xfrm>
          <a:prstGeom prst="rect">
            <a:avLst/>
          </a:prstGeom>
        </p:spPr>
      </p:pic>
      <p:pic>
        <p:nvPicPr>
          <p:cNvPr id="10" name="Picture 9">
            <a:extLst>
              <a:ext uri="{FF2B5EF4-FFF2-40B4-BE49-F238E27FC236}">
                <a16:creationId xmlns:a16="http://schemas.microsoft.com/office/drawing/2014/main" id="{342760D7-B0B5-AEE7-475B-0B1833531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273" y="4367475"/>
            <a:ext cx="3078747" cy="2232853"/>
          </a:xfrm>
          <a:prstGeom prst="rect">
            <a:avLst/>
          </a:prstGeom>
        </p:spPr>
      </p:pic>
      <p:pic>
        <p:nvPicPr>
          <p:cNvPr id="12" name="Picture 11">
            <a:extLst>
              <a:ext uri="{FF2B5EF4-FFF2-40B4-BE49-F238E27FC236}">
                <a16:creationId xmlns:a16="http://schemas.microsoft.com/office/drawing/2014/main" id="{97BFC956-22B3-4811-9C1A-0BCA0B399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037" y="2707341"/>
            <a:ext cx="3055885" cy="2728196"/>
          </a:xfrm>
          <a:prstGeom prst="rect">
            <a:avLst/>
          </a:prstGeom>
        </p:spPr>
      </p:pic>
      <p:pic>
        <p:nvPicPr>
          <p:cNvPr id="14" name="Picture 13">
            <a:extLst>
              <a:ext uri="{FF2B5EF4-FFF2-40B4-BE49-F238E27FC236}">
                <a16:creationId xmlns:a16="http://schemas.microsoft.com/office/drawing/2014/main" id="{5B22E8C3-8690-C155-3E5D-62A08CDB2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68" y="3070829"/>
            <a:ext cx="3139712" cy="1722269"/>
          </a:xfrm>
          <a:prstGeom prst="rect">
            <a:avLst/>
          </a:prstGeom>
        </p:spPr>
      </p:pic>
    </p:spTree>
    <p:extLst>
      <p:ext uri="{BB962C8B-B14F-4D97-AF65-F5344CB8AC3E}">
        <p14:creationId xmlns:p14="http://schemas.microsoft.com/office/powerpoint/2010/main" val="3731009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8DE9-B395-9D5D-2387-61AA1A71D2C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F220572-5241-3F56-CBD6-813AAA12B100}"/>
              </a:ext>
            </a:extLst>
          </p:cNvPr>
          <p:cNvPicPr>
            <a:picLocks noGrp="1" noChangeAspect="1"/>
          </p:cNvPicPr>
          <p:nvPr>
            <p:ph idx="1"/>
          </p:nvPr>
        </p:nvPicPr>
        <p:blipFill>
          <a:blip r:embed="rId2"/>
          <a:stretch>
            <a:fillRect/>
          </a:stretch>
        </p:blipFill>
        <p:spPr>
          <a:xfrm>
            <a:off x="1133987" y="1686732"/>
            <a:ext cx="2932430" cy="493819"/>
          </a:xfrm>
          <a:prstGeom prst="rect">
            <a:avLst/>
          </a:prstGeom>
        </p:spPr>
      </p:pic>
      <p:pic>
        <p:nvPicPr>
          <p:cNvPr id="7" name="Picture 6">
            <a:extLst>
              <a:ext uri="{FF2B5EF4-FFF2-40B4-BE49-F238E27FC236}">
                <a16:creationId xmlns:a16="http://schemas.microsoft.com/office/drawing/2014/main" id="{C0E29C72-8CD1-6746-1894-C89F7ADBD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05" y="2193999"/>
            <a:ext cx="4267789" cy="1953566"/>
          </a:xfrm>
          <a:prstGeom prst="rect">
            <a:avLst/>
          </a:prstGeom>
        </p:spPr>
      </p:pic>
      <p:pic>
        <p:nvPicPr>
          <p:cNvPr id="9" name="Picture 8">
            <a:extLst>
              <a:ext uri="{FF2B5EF4-FFF2-40B4-BE49-F238E27FC236}">
                <a16:creationId xmlns:a16="http://schemas.microsoft.com/office/drawing/2014/main" id="{4032265C-8459-4896-0885-D150F3932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936" y="1979771"/>
            <a:ext cx="3657511" cy="2318520"/>
          </a:xfrm>
          <a:prstGeom prst="rect">
            <a:avLst/>
          </a:prstGeom>
        </p:spPr>
      </p:pic>
    </p:spTree>
    <p:extLst>
      <p:ext uri="{BB962C8B-B14F-4D97-AF65-F5344CB8AC3E}">
        <p14:creationId xmlns:p14="http://schemas.microsoft.com/office/powerpoint/2010/main" val="3257484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9F17-D3C8-F5DA-C89B-C1AC332C510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096A3DA-DC69-EE86-83FF-C1E7F2A23755}"/>
              </a:ext>
            </a:extLst>
          </p:cNvPr>
          <p:cNvPicPr>
            <a:picLocks noGrp="1" noChangeAspect="1"/>
          </p:cNvPicPr>
          <p:nvPr>
            <p:ph idx="1"/>
          </p:nvPr>
        </p:nvPicPr>
        <p:blipFill>
          <a:blip r:embed="rId2"/>
          <a:stretch>
            <a:fillRect/>
          </a:stretch>
        </p:blipFill>
        <p:spPr>
          <a:xfrm>
            <a:off x="2302057" y="706905"/>
            <a:ext cx="2693894" cy="885171"/>
          </a:xfrm>
          <a:prstGeom prst="rect">
            <a:avLst/>
          </a:prstGeom>
        </p:spPr>
      </p:pic>
      <p:pic>
        <p:nvPicPr>
          <p:cNvPr id="6" name="Picture 5">
            <a:extLst>
              <a:ext uri="{FF2B5EF4-FFF2-40B4-BE49-F238E27FC236}">
                <a16:creationId xmlns:a16="http://schemas.microsoft.com/office/drawing/2014/main" id="{FEF3915A-2AFD-09C9-80CD-9D4C023A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24" y="1492346"/>
            <a:ext cx="4443561" cy="2057400"/>
          </a:xfrm>
          <a:prstGeom prst="rect">
            <a:avLst/>
          </a:prstGeom>
        </p:spPr>
      </p:pic>
      <p:pic>
        <p:nvPicPr>
          <p:cNvPr id="8" name="Picture 7">
            <a:extLst>
              <a:ext uri="{FF2B5EF4-FFF2-40B4-BE49-F238E27FC236}">
                <a16:creationId xmlns:a16="http://schemas.microsoft.com/office/drawing/2014/main" id="{93397764-849B-E594-B0AB-BC7A797BA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809" y="1248102"/>
            <a:ext cx="3124471" cy="2103302"/>
          </a:xfrm>
          <a:prstGeom prst="rect">
            <a:avLst/>
          </a:prstGeom>
        </p:spPr>
      </p:pic>
      <p:pic>
        <p:nvPicPr>
          <p:cNvPr id="10" name="Picture 9">
            <a:extLst>
              <a:ext uri="{FF2B5EF4-FFF2-40B4-BE49-F238E27FC236}">
                <a16:creationId xmlns:a16="http://schemas.microsoft.com/office/drawing/2014/main" id="{FEDCD75E-920C-5CD2-230D-9523195A9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1090" y="4234381"/>
            <a:ext cx="3241907" cy="2411467"/>
          </a:xfrm>
          <a:prstGeom prst="rect">
            <a:avLst/>
          </a:prstGeom>
        </p:spPr>
      </p:pic>
      <p:pic>
        <p:nvPicPr>
          <p:cNvPr id="12" name="Picture 11">
            <a:extLst>
              <a:ext uri="{FF2B5EF4-FFF2-40B4-BE49-F238E27FC236}">
                <a16:creationId xmlns:a16="http://schemas.microsoft.com/office/drawing/2014/main" id="{6B563EBE-24A3-C35A-D12E-80CF23B5A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9101" y="4145045"/>
            <a:ext cx="3116850" cy="2712955"/>
          </a:xfrm>
          <a:prstGeom prst="rect">
            <a:avLst/>
          </a:prstGeom>
        </p:spPr>
      </p:pic>
    </p:spTree>
    <p:extLst>
      <p:ext uri="{BB962C8B-B14F-4D97-AF65-F5344CB8AC3E}">
        <p14:creationId xmlns:p14="http://schemas.microsoft.com/office/powerpoint/2010/main" val="1908501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AB95-D1AF-60DB-7A62-4CEEE73D186F}"/>
              </a:ext>
            </a:extLst>
          </p:cNvPr>
          <p:cNvSpPr>
            <a:spLocks noGrp="1"/>
          </p:cNvSpPr>
          <p:nvPr>
            <p:ph type="title"/>
          </p:nvPr>
        </p:nvSpPr>
        <p:spPr/>
        <p:txBody>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EVALUATION OF PROSTHETIC VALVE FUNCTION</a:t>
            </a:r>
            <a:endParaRPr lang="en-US" dirty="0"/>
          </a:p>
        </p:txBody>
      </p:sp>
      <p:sp>
        <p:nvSpPr>
          <p:cNvPr id="3" name="Content Placeholder 2">
            <a:extLst>
              <a:ext uri="{FF2B5EF4-FFF2-40B4-BE49-F238E27FC236}">
                <a16:creationId xmlns:a16="http://schemas.microsoft.com/office/drawing/2014/main" id="{8E167C18-C60F-30DE-AC76-4AD9638225F2}"/>
              </a:ext>
            </a:extLst>
          </p:cNvPr>
          <p:cNvSpPr>
            <a:spLocks noGrp="1"/>
          </p:cNvSpPr>
          <p:nvPr>
            <p:ph idx="1"/>
          </p:nvPr>
        </p:nvSpPr>
        <p:spPr/>
        <p:txBody>
          <a:bodyPr/>
          <a:lstStyle/>
          <a:p>
            <a:r>
              <a:rPr lang="en-US" dirty="0"/>
              <a:t>Using </a:t>
            </a:r>
            <a:r>
              <a:rPr lang="en-US" dirty="0" err="1"/>
              <a:t>cinefluoroscopy</a:t>
            </a:r>
            <a:r>
              <a:rPr lang="en-US" dirty="0"/>
              <a:t> prosthetic valve dysfunction can be easily detected , especially in patients with </a:t>
            </a:r>
            <a:r>
              <a:rPr lang="en-US" dirty="0" err="1"/>
              <a:t>bileaflet</a:t>
            </a:r>
            <a:r>
              <a:rPr lang="en-US" dirty="0"/>
              <a:t> prosthetic valves where the disks can be directly visualized, and opening and closing angles measured. </a:t>
            </a:r>
          </a:p>
          <a:p>
            <a:r>
              <a:rPr lang="en-US" dirty="0"/>
              <a:t>Persistent restriction of leaflet motion with calculated opening angle greater than the mean value suggest prosthetic valve obstruction. </a:t>
            </a:r>
          </a:p>
          <a:p>
            <a:r>
              <a:rPr lang="en-US" dirty="0"/>
              <a:t>Increased mobility of the valve ring suggest dehiscence although a higher degree of dehiscence is required to be detected by cine fluoroscopy. </a:t>
            </a:r>
          </a:p>
        </p:txBody>
      </p:sp>
    </p:spTree>
    <p:extLst>
      <p:ext uri="{BB962C8B-B14F-4D97-AF65-F5344CB8AC3E}">
        <p14:creationId xmlns:p14="http://schemas.microsoft.com/office/powerpoint/2010/main" val="309629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4CD0-7F30-C88E-0F54-BC02D0E97D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A1060D-DA0A-0E1B-61D0-F01288302538}"/>
              </a:ext>
            </a:extLst>
          </p:cNvPr>
          <p:cNvSpPr>
            <a:spLocks noGrp="1"/>
          </p:cNvSpPr>
          <p:nvPr>
            <p:ph idx="1"/>
          </p:nvPr>
        </p:nvSpPr>
        <p:spPr/>
        <p:txBody>
          <a:bodyPr>
            <a:normAutofit lnSpcReduction="10000"/>
          </a:bodyPr>
          <a:lstStyle/>
          <a:p>
            <a:r>
              <a:rPr lang="en-US" dirty="0"/>
              <a:t>Calculation of Opening and Closing Angle </a:t>
            </a:r>
          </a:p>
          <a:p>
            <a:r>
              <a:rPr lang="en-US" dirty="0"/>
              <a:t>Patient in supine position</a:t>
            </a:r>
          </a:p>
          <a:p>
            <a:r>
              <a:rPr lang="en-US" dirty="0"/>
              <a:t>Aortic prosthesis may be visualized better in RAO caudal and LAO cranial angles, whereas RAO cranial position is more appropriate for visualization of mitral prosthesis. </a:t>
            </a:r>
          </a:p>
          <a:p>
            <a:r>
              <a:rPr lang="en-US" dirty="0"/>
              <a:t>European Association of Cardiovascular Imaging Recommendations for the imaging assessment of prosthetic heart valves suggest three views for optimal evaluation of prosthetic valve function. </a:t>
            </a:r>
          </a:p>
          <a:p>
            <a:r>
              <a:rPr lang="en-US" dirty="0"/>
              <a:t>1. Posteroanterior view - 0 and lateral 90 view to assess the in-situ orientation of valve</a:t>
            </a:r>
          </a:p>
        </p:txBody>
      </p:sp>
    </p:spTree>
    <p:extLst>
      <p:ext uri="{BB962C8B-B14F-4D97-AF65-F5344CB8AC3E}">
        <p14:creationId xmlns:p14="http://schemas.microsoft.com/office/powerpoint/2010/main" val="479137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307E-D8FF-6B7F-DEBC-59A0560397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76EABD-58BD-7DDE-69BC-2D190349CFA7}"/>
              </a:ext>
            </a:extLst>
          </p:cNvPr>
          <p:cNvSpPr>
            <a:spLocks noGrp="1"/>
          </p:cNvSpPr>
          <p:nvPr>
            <p:ph idx="1"/>
          </p:nvPr>
        </p:nvSpPr>
        <p:spPr/>
        <p:txBody>
          <a:bodyPr/>
          <a:lstStyle/>
          <a:p>
            <a:r>
              <a:rPr lang="en-US" dirty="0"/>
              <a:t>2. ‘In profile’ projection - with the radiographic beam parallel to both the valve ring plane and the tilting axis of disc , allowing calculation of opening and closing angles </a:t>
            </a:r>
          </a:p>
          <a:p>
            <a:r>
              <a:rPr lang="en-US" dirty="0"/>
              <a:t>3. The ‘</a:t>
            </a:r>
            <a:r>
              <a:rPr lang="en-US" dirty="0" err="1"/>
              <a:t>en</a:t>
            </a:r>
            <a:r>
              <a:rPr lang="en-US" dirty="0"/>
              <a:t> face’ projection - with the radiographic beam parallel to the valve outflow tract which is utilized only for mitral prostheses. </a:t>
            </a:r>
          </a:p>
          <a:p>
            <a:r>
              <a:rPr lang="en-US" dirty="0" err="1"/>
              <a:t>Cinefluoroscopy</a:t>
            </a:r>
            <a:r>
              <a:rPr lang="en-US" dirty="0"/>
              <a:t> provides a better evaluation of the motion of discs in the aortic position than echocardiography</a:t>
            </a:r>
          </a:p>
        </p:txBody>
      </p:sp>
    </p:spTree>
    <p:extLst>
      <p:ext uri="{BB962C8B-B14F-4D97-AF65-F5344CB8AC3E}">
        <p14:creationId xmlns:p14="http://schemas.microsoft.com/office/powerpoint/2010/main" val="1604773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C0D60-EAF8-D9A2-8F87-1F0D9F3EE965}"/>
              </a:ext>
            </a:extLst>
          </p:cNvPr>
          <p:cNvSpPr>
            <a:spLocks noGrp="1"/>
          </p:cNvSpPr>
          <p:nvPr>
            <p:ph idx="1"/>
          </p:nvPr>
        </p:nvSpPr>
        <p:spPr>
          <a:xfrm>
            <a:off x="614082" y="211978"/>
            <a:ext cx="4567518" cy="4351338"/>
          </a:xfrm>
        </p:spPr>
        <p:txBody>
          <a:bodyPr>
            <a:normAutofit/>
          </a:bodyPr>
          <a:lstStyle/>
          <a:p>
            <a:r>
              <a:rPr lang="en-US" sz="2000" dirty="0"/>
              <a:t>Opening and closing angles Single disc valves - the opening angle is defined as the angle between the housing and the disc at its fully open position</a:t>
            </a:r>
          </a:p>
          <a:p>
            <a:r>
              <a:rPr lang="en-US" sz="2000" dirty="0" err="1"/>
              <a:t>Bileaflet</a:t>
            </a:r>
            <a:r>
              <a:rPr lang="en-US" sz="2000" dirty="0"/>
              <a:t> disc valves - the angle between the leaflets in the fully open and closed position</a:t>
            </a:r>
          </a:p>
          <a:p>
            <a:r>
              <a:rPr lang="en-US" sz="2000" dirty="0"/>
              <a:t>The utility of </a:t>
            </a:r>
            <a:r>
              <a:rPr lang="en-US" sz="2000" dirty="0" err="1"/>
              <a:t>cinefluoroscopy</a:t>
            </a:r>
            <a:r>
              <a:rPr lang="en-US" sz="2000" dirty="0"/>
              <a:t> is limited in patients with bioprosthetic valves.</a:t>
            </a:r>
          </a:p>
        </p:txBody>
      </p:sp>
      <p:pic>
        <p:nvPicPr>
          <p:cNvPr id="5" name="Picture 4">
            <a:extLst>
              <a:ext uri="{FF2B5EF4-FFF2-40B4-BE49-F238E27FC236}">
                <a16:creationId xmlns:a16="http://schemas.microsoft.com/office/drawing/2014/main" id="{F59BD684-E163-870E-383C-172DCFA3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49092"/>
            <a:ext cx="3170195" cy="4477109"/>
          </a:xfrm>
          <a:prstGeom prst="rect">
            <a:avLst/>
          </a:prstGeom>
        </p:spPr>
      </p:pic>
      <p:pic>
        <p:nvPicPr>
          <p:cNvPr id="7" name="Picture 6">
            <a:extLst>
              <a:ext uri="{FF2B5EF4-FFF2-40B4-BE49-F238E27FC236}">
                <a16:creationId xmlns:a16="http://schemas.microsoft.com/office/drawing/2014/main" id="{0711CA8C-7A51-9FA0-19FD-E6CAD5984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283" y="1292174"/>
            <a:ext cx="4020364" cy="2484281"/>
          </a:xfrm>
          <a:prstGeom prst="rect">
            <a:avLst/>
          </a:prstGeom>
        </p:spPr>
      </p:pic>
      <p:pic>
        <p:nvPicPr>
          <p:cNvPr id="9" name="Picture 8">
            <a:extLst>
              <a:ext uri="{FF2B5EF4-FFF2-40B4-BE49-F238E27FC236}">
                <a16:creationId xmlns:a16="http://schemas.microsoft.com/office/drawing/2014/main" id="{267CE015-2397-A724-3219-3804C4039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91" y="3429000"/>
            <a:ext cx="4957575" cy="3217022"/>
          </a:xfrm>
          <a:prstGeom prst="rect">
            <a:avLst/>
          </a:prstGeom>
        </p:spPr>
      </p:pic>
    </p:spTree>
    <p:extLst>
      <p:ext uri="{BB962C8B-B14F-4D97-AF65-F5344CB8AC3E}">
        <p14:creationId xmlns:p14="http://schemas.microsoft.com/office/powerpoint/2010/main" val="2602858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28EB-AFD4-2077-8106-870C12162A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2FE0DC-DAF4-3176-EC15-A62D51748BC0}"/>
              </a:ext>
            </a:extLst>
          </p:cNvPr>
          <p:cNvSpPr>
            <a:spLocks noGrp="1"/>
          </p:cNvSpPr>
          <p:nvPr>
            <p:ph idx="1"/>
          </p:nvPr>
        </p:nvSpPr>
        <p:spPr/>
        <p:txBody>
          <a:bodyPr>
            <a:normAutofit fontScale="92500" lnSpcReduction="20000"/>
          </a:bodyPr>
          <a:lstStyle/>
          <a:p>
            <a:r>
              <a:rPr lang="en-US" b="1" dirty="0"/>
              <a:t>Evaluation of valve ring motion </a:t>
            </a:r>
          </a:p>
          <a:p>
            <a:r>
              <a:rPr lang="en-US" dirty="0"/>
              <a:t>The dehiscence of prosthetic aortic valve is an uncommon complication, which may result from endocarditis, aortic aneurysm, and severe calcification or defective collagen. This results in paravalvular regurgitation. </a:t>
            </a:r>
          </a:p>
          <a:p>
            <a:r>
              <a:rPr lang="en-US" dirty="0"/>
              <a:t>Fluoroscopy will demonstrate rocking and tilting of the base ring of the prosthesis.</a:t>
            </a:r>
          </a:p>
          <a:p>
            <a:r>
              <a:rPr lang="en-US" dirty="0"/>
              <a:t> Tilting or rocking of more than 10° in the case of the mitral valve and more than 6° in the case of aortic valve is highly suggestive of dehiscence. </a:t>
            </a:r>
          </a:p>
          <a:p>
            <a:r>
              <a:rPr lang="en-US" dirty="0"/>
              <a:t>Interruption must be continuous for at least 40% of the circumference of the base ring before abnormal rocking will be appreciated in </a:t>
            </a:r>
            <a:r>
              <a:rPr lang="en-US" dirty="0" err="1"/>
              <a:t>cinefluoroscopy</a:t>
            </a:r>
            <a:r>
              <a:rPr lang="en-US" dirty="0"/>
              <a:t>. </a:t>
            </a:r>
          </a:p>
          <a:p>
            <a:r>
              <a:rPr lang="en-US" dirty="0"/>
              <a:t>Doppler echocardiography can identify earlier stages of valve dehiscence than fluoroscopy.</a:t>
            </a:r>
          </a:p>
        </p:txBody>
      </p:sp>
    </p:spTree>
    <p:extLst>
      <p:ext uri="{BB962C8B-B14F-4D97-AF65-F5344CB8AC3E}">
        <p14:creationId xmlns:p14="http://schemas.microsoft.com/office/powerpoint/2010/main" val="1913513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17F6-1245-6278-422D-B32F8F5493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073AA7-ABE0-11F3-B912-1CDFA7B5593B}"/>
              </a:ext>
            </a:extLst>
          </p:cNvPr>
          <p:cNvSpPr>
            <a:spLocks noGrp="1"/>
          </p:cNvSpPr>
          <p:nvPr>
            <p:ph idx="1"/>
          </p:nvPr>
        </p:nvSpPr>
        <p:spPr/>
        <p:txBody>
          <a:bodyPr>
            <a:normAutofit fontScale="92500" lnSpcReduction="20000"/>
          </a:bodyPr>
          <a:lstStyle/>
          <a:p>
            <a:r>
              <a:rPr lang="en-US" b="1" dirty="0"/>
              <a:t>EVALUATION OF STRUCTURAL INTEGRITY OF VALVE </a:t>
            </a:r>
          </a:p>
          <a:p>
            <a:r>
              <a:rPr lang="en-US" dirty="0" err="1"/>
              <a:t>Cinefluoroscopy</a:t>
            </a:r>
            <a:r>
              <a:rPr lang="en-US" dirty="0"/>
              <a:t> helps in identification of structural failure of the prosthetic valve like ball variance, poppet embolization, strut fracture and embolization of discs</a:t>
            </a:r>
          </a:p>
          <a:p>
            <a:r>
              <a:rPr lang="en-US" b="1" dirty="0"/>
              <a:t>MONITORING THE EFFECT OF THROMBOLYSIS IN PROSTHETIC VALVE THROMBOSIS</a:t>
            </a:r>
          </a:p>
          <a:p>
            <a:r>
              <a:rPr lang="en-US" dirty="0"/>
              <a:t>Fluoroscopy can identify early stages of prosthetic valve thrombosis before increase in Doppler gradient.</a:t>
            </a:r>
          </a:p>
          <a:p>
            <a:r>
              <a:rPr lang="en-US" dirty="0"/>
              <a:t> Improvement in valve leaflet mobility and normalization of opening angle helps to assess the effectiveness of thrombolysis. </a:t>
            </a:r>
          </a:p>
          <a:p>
            <a:r>
              <a:rPr lang="en-US" dirty="0"/>
              <a:t>So a pretreatment and post treatment fluoroscopy will help to assess the therapeutic benefit of thrombolysis in patients with prosthetic valve thrombosis</a:t>
            </a:r>
          </a:p>
        </p:txBody>
      </p:sp>
    </p:spTree>
    <p:extLst>
      <p:ext uri="{BB962C8B-B14F-4D97-AF65-F5344CB8AC3E}">
        <p14:creationId xmlns:p14="http://schemas.microsoft.com/office/powerpoint/2010/main" val="1081610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DFB0-A926-5B57-4B45-3D1F75AA125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E5B9ECB-9355-677A-0783-A4098EE023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904" y="1762243"/>
            <a:ext cx="7174116" cy="3742087"/>
          </a:xfrm>
        </p:spPr>
      </p:pic>
    </p:spTree>
    <p:extLst>
      <p:ext uri="{BB962C8B-B14F-4D97-AF65-F5344CB8AC3E}">
        <p14:creationId xmlns:p14="http://schemas.microsoft.com/office/powerpoint/2010/main" val="5635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D998-42C3-E045-5400-F8F3A3A92C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9080399-F44A-1036-D1E1-D72B59D8C7B7}"/>
              </a:ext>
            </a:extLst>
          </p:cNvPr>
          <p:cNvPicPr>
            <a:picLocks noGrp="1" noChangeAspect="1"/>
          </p:cNvPicPr>
          <p:nvPr>
            <p:ph idx="1"/>
          </p:nvPr>
        </p:nvPicPr>
        <p:blipFill>
          <a:blip r:embed="rId2"/>
          <a:stretch>
            <a:fillRect/>
          </a:stretch>
        </p:blipFill>
        <p:spPr>
          <a:xfrm>
            <a:off x="500991" y="1807229"/>
            <a:ext cx="3854002" cy="2110347"/>
          </a:xfrm>
          <a:prstGeom prst="rect">
            <a:avLst/>
          </a:prstGeom>
        </p:spPr>
      </p:pic>
      <p:pic>
        <p:nvPicPr>
          <p:cNvPr id="6" name="Picture 5">
            <a:extLst>
              <a:ext uri="{FF2B5EF4-FFF2-40B4-BE49-F238E27FC236}">
                <a16:creationId xmlns:a16="http://schemas.microsoft.com/office/drawing/2014/main" id="{2B4DF981-032C-41AA-F2E7-58EE45AEB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28" y="1568503"/>
            <a:ext cx="3325522" cy="2411826"/>
          </a:xfrm>
          <a:prstGeom prst="rect">
            <a:avLst/>
          </a:prstGeom>
        </p:spPr>
      </p:pic>
      <p:pic>
        <p:nvPicPr>
          <p:cNvPr id="8" name="Picture 7">
            <a:extLst>
              <a:ext uri="{FF2B5EF4-FFF2-40B4-BE49-F238E27FC236}">
                <a16:creationId xmlns:a16="http://schemas.microsoft.com/office/drawing/2014/main" id="{3D08FBA3-E0A6-5F7E-FAF6-D3DE98001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87" y="4204661"/>
            <a:ext cx="5079854" cy="2325286"/>
          </a:xfrm>
          <a:prstGeom prst="rect">
            <a:avLst/>
          </a:prstGeom>
        </p:spPr>
      </p:pic>
    </p:spTree>
    <p:extLst>
      <p:ext uri="{BB962C8B-B14F-4D97-AF65-F5344CB8AC3E}">
        <p14:creationId xmlns:p14="http://schemas.microsoft.com/office/powerpoint/2010/main" val="1814508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2B7D-5B61-1C49-A92F-40D12BC962FA}"/>
              </a:ext>
            </a:extLst>
          </p:cNvPr>
          <p:cNvSpPr>
            <a:spLocks noGrp="1"/>
          </p:cNvSpPr>
          <p:nvPr>
            <p:ph type="title"/>
          </p:nvPr>
        </p:nvSpPr>
        <p:spPr/>
        <p:txBody>
          <a:bodyPr>
            <a:normAutofit fontScale="90000"/>
          </a:bodyPr>
          <a:lstStyle/>
          <a:p>
            <a:r>
              <a:rPr lang="en-US" sz="4400" b="1" i="0" u="none" strike="noStrike" baseline="0" dirty="0">
                <a:latin typeface="Frutiger-BoldCn"/>
              </a:rPr>
              <a:t>EVALUATION AND TREATMENT OF</a:t>
            </a:r>
            <a:br>
              <a:rPr lang="en-US" sz="4400" b="1" i="0" u="none" strike="noStrike" baseline="0" dirty="0">
                <a:latin typeface="Frutiger-BoldCn"/>
              </a:rPr>
            </a:br>
            <a:r>
              <a:rPr lang="en-US" sz="4400" b="1" i="0" u="none" strike="noStrike" baseline="0" dirty="0">
                <a:latin typeface="Frutiger-BoldCn"/>
              </a:rPr>
              <a:t>PROSTHETIC VALVE DYSFUNCTION AND</a:t>
            </a:r>
            <a:br>
              <a:rPr lang="en-US" sz="4400" b="1" i="0" u="none" strike="noStrike" baseline="0" dirty="0">
                <a:latin typeface="Frutiger-BoldCn"/>
              </a:rPr>
            </a:br>
            <a:r>
              <a:rPr lang="en-US" sz="4400" b="1" i="0" u="none" strike="noStrike" baseline="0" dirty="0">
                <a:latin typeface="Frutiger-BoldCn"/>
              </a:rPr>
              <a:t>COMPLICATIONS</a:t>
            </a:r>
            <a:endParaRPr lang="en-US" dirty="0"/>
          </a:p>
        </p:txBody>
      </p:sp>
      <p:sp>
        <p:nvSpPr>
          <p:cNvPr id="3" name="Content Placeholder 2">
            <a:extLst>
              <a:ext uri="{FF2B5EF4-FFF2-40B4-BE49-F238E27FC236}">
                <a16:creationId xmlns:a16="http://schemas.microsoft.com/office/drawing/2014/main" id="{FC8D3087-3254-20B2-DC45-992F32BDB1A9}"/>
              </a:ext>
            </a:extLst>
          </p:cNvPr>
          <p:cNvSpPr>
            <a:spLocks noGrp="1"/>
          </p:cNvSpPr>
          <p:nvPr>
            <p:ph idx="1"/>
          </p:nvPr>
        </p:nvSpPr>
        <p:spPr/>
        <p:txBody>
          <a:bodyPr>
            <a:normAutofit fontScale="92500" lnSpcReduction="10000"/>
          </a:bodyPr>
          <a:lstStyle/>
          <a:p>
            <a:pPr algn="l"/>
            <a:r>
              <a:rPr lang="en-US" sz="2800" b="0" i="0" u="none" strike="noStrike" baseline="0" dirty="0">
                <a:latin typeface="Cheltenham-Light"/>
              </a:rPr>
              <a:t>The suspicion of prosthetic valve dysfunction may be heightened by the appreciation of a new murmur or symptom in a patient with a prosthetic valve or the incidental finding of abnormally high flow velocities and gradients detected during routine echocardiography.</a:t>
            </a:r>
          </a:p>
          <a:p>
            <a:pPr algn="l"/>
            <a:r>
              <a:rPr lang="en-US" sz="2800" b="0" i="0" u="none" strike="noStrike" baseline="0" dirty="0">
                <a:latin typeface="Cheltenham-Light"/>
              </a:rPr>
              <a:t>Doppler-echocardiography is the method of choice to evaluate prosthetic valve function, identify and quantitate prosthetic valve stenosis or regurgitation, and identify prosthesis-patient mismatch (PPM)</a:t>
            </a:r>
          </a:p>
          <a:p>
            <a:pPr algn="l"/>
            <a:r>
              <a:rPr lang="en-US" sz="2800" b="0" i="0" u="none" strike="noStrike" baseline="0" dirty="0">
                <a:latin typeface="Cheltenham-Light"/>
              </a:rPr>
              <a:t>Prosthetic valve stenosis may be caused by thrombus formation, pannus ingrowth (or a combination of both), leaflet calcification in the case of bioprosthetic valves, and vegetations.</a:t>
            </a:r>
          </a:p>
          <a:p>
            <a:pPr algn="l"/>
            <a:r>
              <a:rPr lang="en-US" sz="2800" b="0" i="0" u="none" strike="noStrike" baseline="0" dirty="0">
                <a:latin typeface="Cheltenham-Light"/>
              </a:rPr>
              <a:t> Prosthetic valve regurgitation may be related to thrombus formation (mechanical valves), leaflet tear (</a:t>
            </a:r>
            <a:r>
              <a:rPr lang="en-US" sz="2800" b="0" i="0" u="none" strike="noStrike" baseline="0" dirty="0" err="1">
                <a:latin typeface="Cheltenham-Light"/>
              </a:rPr>
              <a:t>bioprostheses</a:t>
            </a:r>
            <a:r>
              <a:rPr lang="en-US" sz="2800" b="0" i="0" u="none" strike="noStrike" baseline="0" dirty="0">
                <a:latin typeface="Cheltenham-Light"/>
              </a:rPr>
              <a:t>),vegetations, or PVL.</a:t>
            </a:r>
            <a:endParaRPr lang="en-US" dirty="0"/>
          </a:p>
        </p:txBody>
      </p:sp>
    </p:spTree>
    <p:extLst>
      <p:ext uri="{BB962C8B-B14F-4D97-AF65-F5344CB8AC3E}">
        <p14:creationId xmlns:p14="http://schemas.microsoft.com/office/powerpoint/2010/main" val="3520292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95F8-C9D6-220B-4758-35DD2DB5210C}"/>
              </a:ext>
            </a:extLst>
          </p:cNvPr>
          <p:cNvSpPr>
            <a:spLocks noGrp="1"/>
          </p:cNvSpPr>
          <p:nvPr>
            <p:ph type="title"/>
          </p:nvPr>
        </p:nvSpPr>
        <p:spPr/>
        <p:txBody>
          <a:bodyPr/>
          <a:lstStyle/>
          <a:p>
            <a:r>
              <a:rPr lang="en-US" sz="4400" b="0" i="0" u="none" strike="noStrike" baseline="0" dirty="0">
                <a:solidFill>
                  <a:srgbClr val="009A4D"/>
                </a:solidFill>
                <a:latin typeface="Frutiger-BlackCn"/>
              </a:rPr>
              <a:t>Prosthesis-Patient</a:t>
            </a:r>
            <a:br>
              <a:rPr lang="en-US" sz="4400" b="0" i="0" u="none" strike="noStrike" baseline="0" dirty="0">
                <a:solidFill>
                  <a:srgbClr val="009A4D"/>
                </a:solidFill>
                <a:latin typeface="Frutiger-BlackCn"/>
              </a:rPr>
            </a:br>
            <a:r>
              <a:rPr lang="en-US" sz="4400" b="0" i="0" u="none" strike="noStrike" baseline="0" dirty="0">
                <a:solidFill>
                  <a:srgbClr val="009A4D"/>
                </a:solidFill>
                <a:latin typeface="Frutiger-BlackCn"/>
              </a:rPr>
              <a:t>Mismatch</a:t>
            </a:r>
            <a:endParaRPr lang="en-US" dirty="0"/>
          </a:p>
        </p:txBody>
      </p:sp>
      <p:sp>
        <p:nvSpPr>
          <p:cNvPr id="3" name="Content Placeholder 2">
            <a:extLst>
              <a:ext uri="{FF2B5EF4-FFF2-40B4-BE49-F238E27FC236}">
                <a16:creationId xmlns:a16="http://schemas.microsoft.com/office/drawing/2014/main" id="{FB62508F-E8FB-200D-EB27-3900DF80AF60}"/>
              </a:ext>
            </a:extLst>
          </p:cNvPr>
          <p:cNvSpPr>
            <a:spLocks noGrp="1"/>
          </p:cNvSpPr>
          <p:nvPr>
            <p:ph idx="1"/>
          </p:nvPr>
        </p:nvSpPr>
        <p:spPr/>
        <p:txBody>
          <a:bodyPr>
            <a:normAutofit/>
          </a:bodyPr>
          <a:lstStyle/>
          <a:p>
            <a:pPr algn="l"/>
            <a:r>
              <a:rPr lang="en-US" sz="2800" b="0" i="0" u="none" strike="noStrike" baseline="0" dirty="0">
                <a:latin typeface="Cheltenham-Light"/>
              </a:rPr>
              <a:t>PPM occurs when the size of a normally functioning prosthetic valve is too small in relation to the patient’s body size and thus to the patient’s cardiac output requirements, resulting in abnormally high postoperative gradients. </a:t>
            </a:r>
          </a:p>
          <a:p>
            <a:pPr algn="l"/>
            <a:r>
              <a:rPr lang="en-US" sz="2800" b="0" i="0" u="none" strike="noStrike" baseline="0" dirty="0">
                <a:latin typeface="Cheltenham-Light"/>
              </a:rPr>
              <a:t>PPM is defined as an indexed EOA &lt;0.85 cm</a:t>
            </a:r>
            <a:r>
              <a:rPr lang="en-US" sz="800" b="0" i="0" u="none" strike="noStrike" baseline="0" dirty="0">
                <a:latin typeface="Cheltenham-Light"/>
              </a:rPr>
              <a:t>2 </a:t>
            </a:r>
            <a:r>
              <a:rPr lang="en-US" sz="2800" b="0" i="0" u="none" strike="noStrike" baseline="0" dirty="0">
                <a:latin typeface="Cheltenham-Light"/>
              </a:rPr>
              <a:t>(severe:&lt;0.65 cm</a:t>
            </a:r>
            <a:r>
              <a:rPr lang="en-US" sz="800" b="0" i="0" u="none" strike="noStrike" baseline="0" dirty="0">
                <a:latin typeface="Cheltenham-Light"/>
              </a:rPr>
              <a:t>2</a:t>
            </a:r>
            <a:r>
              <a:rPr lang="en-US" sz="2800" b="0" i="0" u="none" strike="noStrike" baseline="0" dirty="0">
                <a:latin typeface="Cheltenham-Light"/>
              </a:rPr>
              <a:t>) for aortic prosthetic valves and EOA &lt;1.2 cm</a:t>
            </a:r>
            <a:r>
              <a:rPr lang="en-US" sz="800" b="0" i="0" u="none" strike="noStrike" baseline="0" dirty="0">
                <a:latin typeface="Cheltenham-Light"/>
              </a:rPr>
              <a:t>2 </a:t>
            </a:r>
            <a:r>
              <a:rPr lang="en-US" sz="2800" b="0" i="0" u="none" strike="noStrike" baseline="0" dirty="0">
                <a:latin typeface="Cheltenham-Light"/>
              </a:rPr>
              <a:t>(severe: &lt;0.9 cm</a:t>
            </a:r>
            <a:r>
              <a:rPr lang="en-US" sz="800" b="0" i="0" u="none" strike="noStrike" baseline="0" dirty="0">
                <a:latin typeface="Cheltenham-Light"/>
              </a:rPr>
              <a:t>2</a:t>
            </a:r>
            <a:r>
              <a:rPr lang="en-US" sz="2800" b="0" i="0" u="none" strike="noStrike" baseline="0" dirty="0">
                <a:latin typeface="Cheltenham-Light"/>
              </a:rPr>
              <a:t>) for mitral prosthetic valves. </a:t>
            </a:r>
          </a:p>
          <a:p>
            <a:pPr algn="l"/>
            <a:r>
              <a:rPr lang="en-US" sz="2800" b="0" i="0" u="none" strike="noStrike" baseline="0" dirty="0">
                <a:latin typeface="Cheltenham-Light"/>
              </a:rPr>
              <a:t>The prevalence of moderate PPM ranges from 20% to 70% and that of severe PPM from 2% to 10% following AVR or MVR, respectively</a:t>
            </a:r>
          </a:p>
          <a:p>
            <a:pPr algn="l"/>
            <a:endParaRPr lang="en-US" dirty="0"/>
          </a:p>
        </p:txBody>
      </p:sp>
    </p:spTree>
    <p:extLst>
      <p:ext uri="{BB962C8B-B14F-4D97-AF65-F5344CB8AC3E}">
        <p14:creationId xmlns:p14="http://schemas.microsoft.com/office/powerpoint/2010/main" val="1171323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25B4-983C-A229-DA62-A21907639C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A4328A-90FD-FDE3-63CF-2F9D3CBC7D54}"/>
              </a:ext>
            </a:extLst>
          </p:cNvPr>
          <p:cNvSpPr>
            <a:spLocks noGrp="1"/>
          </p:cNvSpPr>
          <p:nvPr>
            <p:ph idx="1"/>
          </p:nvPr>
        </p:nvSpPr>
        <p:spPr/>
        <p:txBody>
          <a:bodyPr>
            <a:normAutofit lnSpcReduction="10000"/>
          </a:bodyPr>
          <a:lstStyle/>
          <a:p>
            <a:pPr algn="l"/>
            <a:r>
              <a:rPr lang="en-US" sz="2800" b="0" i="0" u="none" strike="noStrike" baseline="0" dirty="0">
                <a:solidFill>
                  <a:srgbClr val="000000"/>
                </a:solidFill>
                <a:latin typeface="Cheltenham-Light"/>
              </a:rPr>
              <a:t>Patients with aortic PPM have higher functional class and worse exercise capacity, reduced regression of LV hypertrophy, more adverse cardiac events, and increased risk of both perioperative and late mortality after SAVR </a:t>
            </a:r>
          </a:p>
          <a:p>
            <a:pPr algn="l"/>
            <a:r>
              <a:rPr lang="en-US" sz="2800" b="0" i="0" u="none" strike="noStrike" baseline="0" dirty="0">
                <a:solidFill>
                  <a:srgbClr val="000000"/>
                </a:solidFill>
                <a:latin typeface="Cheltenham-Light"/>
              </a:rPr>
              <a:t>Patients with mitral PPM have persisting pulmonary hypertension and increased incidence of congestive heart failure and death.</a:t>
            </a:r>
          </a:p>
          <a:p>
            <a:pPr algn="l"/>
            <a:r>
              <a:rPr lang="en-US" sz="2800" b="0" i="0" u="none" strike="noStrike" baseline="0" dirty="0">
                <a:solidFill>
                  <a:srgbClr val="000000"/>
                </a:solidFill>
                <a:latin typeface="Cheltenham-Light"/>
              </a:rPr>
              <a:t>PPM is less frequent with TAVR compared with SAVR, particularly in the subset of patients with a small aortic annulus.</a:t>
            </a:r>
          </a:p>
          <a:p>
            <a:pPr algn="l"/>
            <a:r>
              <a:rPr lang="en-US" sz="2800" b="0" i="0" u="none" strike="noStrike" baseline="0" dirty="0">
                <a:solidFill>
                  <a:srgbClr val="000000"/>
                </a:solidFill>
                <a:latin typeface="Cheltenham-Light"/>
              </a:rPr>
              <a:t>To reduce the incidence of postoperative PPM, aortic root enlargement is often performed to allow for implantation of a larger prosthesis.</a:t>
            </a:r>
            <a:endParaRPr lang="en-US" dirty="0"/>
          </a:p>
        </p:txBody>
      </p:sp>
    </p:spTree>
    <p:extLst>
      <p:ext uri="{BB962C8B-B14F-4D97-AF65-F5344CB8AC3E}">
        <p14:creationId xmlns:p14="http://schemas.microsoft.com/office/powerpoint/2010/main" val="2183730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E57B-EAAE-6C04-BB90-180D911DFBE1}"/>
              </a:ext>
            </a:extLst>
          </p:cNvPr>
          <p:cNvSpPr>
            <a:spLocks noGrp="1"/>
          </p:cNvSpPr>
          <p:nvPr>
            <p:ph type="title"/>
          </p:nvPr>
        </p:nvSpPr>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4800" b="0" i="0" u="none" strike="noStrike" kern="1200" cap="none" spc="0" normalizeH="0" baseline="0" noProof="0" dirty="0">
                <a:ln>
                  <a:noFill/>
                </a:ln>
                <a:solidFill>
                  <a:srgbClr val="009A4D"/>
                </a:solidFill>
                <a:effectLst/>
                <a:uLnTx/>
                <a:uFillTx/>
                <a:latin typeface="Frutiger-BlackCn"/>
                <a:ea typeface="+mn-ea"/>
                <a:cs typeface="+mn-cs"/>
              </a:rPr>
              <a:t>Structural Valve Deterioration</a:t>
            </a:r>
            <a:br>
              <a:rPr kumimoji="0" lang="en-US" sz="4800" b="0" i="0" u="none" strike="noStrike" kern="1200" cap="none" spc="0" normalizeH="0" baseline="0" noProof="0" dirty="0">
                <a:ln>
                  <a:noFill/>
                </a:ln>
                <a:solidFill>
                  <a:srgbClr val="009A4D"/>
                </a:solidFill>
                <a:effectLst/>
                <a:uLnTx/>
                <a:uFillTx/>
                <a:latin typeface="Frutiger-BlackCn"/>
                <a:ea typeface="+mn-ea"/>
                <a:cs typeface="+mn-cs"/>
              </a:rPr>
            </a:br>
            <a:endParaRPr lang="en-US" dirty="0"/>
          </a:p>
        </p:txBody>
      </p:sp>
      <p:sp>
        <p:nvSpPr>
          <p:cNvPr id="3" name="Content Placeholder 2">
            <a:extLst>
              <a:ext uri="{FF2B5EF4-FFF2-40B4-BE49-F238E27FC236}">
                <a16:creationId xmlns:a16="http://schemas.microsoft.com/office/drawing/2014/main" id="{44DA412B-4BD2-86CB-83C6-E22665C0A75B}"/>
              </a:ext>
            </a:extLst>
          </p:cNvPr>
          <p:cNvSpPr>
            <a:spLocks noGrp="1"/>
          </p:cNvSpPr>
          <p:nvPr>
            <p:ph idx="1"/>
          </p:nvPr>
        </p:nvSpPr>
        <p:spPr/>
        <p:txBody>
          <a:bodyPr/>
          <a:lstStyle/>
          <a:p>
            <a:pPr algn="l"/>
            <a:r>
              <a:rPr lang="en-US" sz="2800" b="0" i="0" u="none" strike="noStrike" baseline="0" dirty="0">
                <a:solidFill>
                  <a:srgbClr val="000000"/>
                </a:solidFill>
                <a:latin typeface="Cheltenham-Light"/>
              </a:rPr>
              <a:t>Mechanical prostheses have an excellent durability, and SVD is extremely rare with contemporary valves. </a:t>
            </a:r>
          </a:p>
          <a:p>
            <a:pPr algn="l"/>
            <a:r>
              <a:rPr lang="en-US" sz="2800" b="0" i="0" u="none" strike="noStrike" baseline="0" dirty="0">
                <a:solidFill>
                  <a:srgbClr val="000000"/>
                </a:solidFill>
                <a:latin typeface="Cheltenham-Light"/>
              </a:rPr>
              <a:t>On the other hand, SVD due to leaflet calcification and/or collagen fiber disruption is the major cause of bioprosthetic valve failure. </a:t>
            </a:r>
          </a:p>
          <a:p>
            <a:pPr algn="l"/>
            <a:r>
              <a:rPr lang="en-US" sz="2800" b="0" i="0" u="none" strike="noStrike" baseline="0" dirty="0">
                <a:solidFill>
                  <a:srgbClr val="000000"/>
                </a:solidFill>
                <a:latin typeface="Cheltenham-Light"/>
              </a:rPr>
              <a:t>SVD may lead to leaflet stiffening and progressive stenosis or leaflet tear with transvalvular regurgitation</a:t>
            </a:r>
          </a:p>
          <a:p>
            <a:pPr algn="l"/>
            <a:r>
              <a:rPr lang="en-US" sz="2800" b="0" i="0" u="none" strike="noStrike" baseline="0" dirty="0">
                <a:latin typeface="Cheltenham-Light"/>
              </a:rPr>
              <a:t>SVD </a:t>
            </a:r>
            <a:r>
              <a:rPr lang="en-US" sz="2800" b="0" i="0" u="none" strike="noStrike" baseline="0" dirty="0" err="1">
                <a:latin typeface="Cheltenham-Light"/>
              </a:rPr>
              <a:t>ia</a:t>
            </a:r>
            <a:r>
              <a:rPr lang="en-US" sz="2800" b="0" i="0" u="none" strike="noStrike" baseline="0" dirty="0">
                <a:latin typeface="Cheltenham-Light"/>
              </a:rPr>
              <a:t> an active and potentially modifiable process involving lipid </a:t>
            </a:r>
            <a:r>
              <a:rPr lang="en-US" sz="2800" b="0" i="0" u="none" strike="noStrike" baseline="0" dirty="0" err="1">
                <a:latin typeface="Cheltenham-Light"/>
              </a:rPr>
              <a:t>infiltration,inflammation</a:t>
            </a:r>
            <a:r>
              <a:rPr lang="en-US" sz="2800" b="0" i="0" u="none" strike="noStrike" baseline="0" dirty="0">
                <a:latin typeface="Cheltenham-Light"/>
              </a:rPr>
              <a:t>, immune rejection, and active mineralization.</a:t>
            </a:r>
            <a:endParaRPr lang="en-US" dirty="0"/>
          </a:p>
        </p:txBody>
      </p:sp>
    </p:spTree>
    <p:extLst>
      <p:ext uri="{BB962C8B-B14F-4D97-AF65-F5344CB8AC3E}">
        <p14:creationId xmlns:p14="http://schemas.microsoft.com/office/powerpoint/2010/main" val="3822170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0A46-B06E-373E-6B44-AF25C781D6C2}"/>
              </a:ext>
            </a:extLst>
          </p:cNvPr>
          <p:cNvSpPr>
            <a:spLocks noGrp="1"/>
          </p:cNvSpPr>
          <p:nvPr>
            <p:ph type="title"/>
          </p:nvPr>
        </p:nvSpPr>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4000" b="0" i="0" u="none" strike="noStrike" kern="1200" cap="none" spc="0" normalizeH="0" baseline="0" noProof="0" dirty="0">
                <a:ln>
                  <a:noFill/>
                </a:ln>
                <a:solidFill>
                  <a:srgbClr val="009A4D"/>
                </a:solidFill>
                <a:effectLst/>
                <a:uLnTx/>
                <a:uFillTx/>
                <a:latin typeface="Frutiger-BlackCn"/>
                <a:ea typeface="+mn-ea"/>
                <a:cs typeface="+mn-cs"/>
              </a:rPr>
              <a:t>Paravalvular Leak</a:t>
            </a:r>
            <a:br>
              <a:rPr kumimoji="0" lang="en-US" sz="1200" b="0" i="0" u="none" strike="noStrike" kern="1200" cap="none" spc="0" normalizeH="0" baseline="0" noProof="0" dirty="0">
                <a:ln>
                  <a:noFill/>
                </a:ln>
                <a:solidFill>
                  <a:srgbClr val="009A4D"/>
                </a:solidFill>
                <a:effectLst/>
                <a:uLnTx/>
                <a:uFillTx/>
                <a:latin typeface="Frutiger-BlackCn"/>
                <a:ea typeface="+mn-ea"/>
                <a:cs typeface="+mn-cs"/>
              </a:rPr>
            </a:br>
            <a:endParaRPr lang="en-US" dirty="0"/>
          </a:p>
        </p:txBody>
      </p:sp>
      <p:sp>
        <p:nvSpPr>
          <p:cNvPr id="3" name="Content Placeholder 2">
            <a:extLst>
              <a:ext uri="{FF2B5EF4-FFF2-40B4-BE49-F238E27FC236}">
                <a16:creationId xmlns:a16="http://schemas.microsoft.com/office/drawing/2014/main" id="{C6B9AF94-D916-B4E3-01D8-D8D8CCBB192D}"/>
              </a:ext>
            </a:extLst>
          </p:cNvPr>
          <p:cNvSpPr>
            <a:spLocks noGrp="1"/>
          </p:cNvSpPr>
          <p:nvPr>
            <p:ph idx="1"/>
          </p:nvPr>
        </p:nvSpPr>
        <p:spPr>
          <a:xfrm>
            <a:off x="425823" y="1251883"/>
            <a:ext cx="11066929" cy="5032375"/>
          </a:xfrm>
        </p:spPr>
        <p:txBody>
          <a:bodyPr>
            <a:normAutofit fontScale="70000" lnSpcReduction="20000"/>
          </a:bodyPr>
          <a:lstStyle/>
          <a:p>
            <a:pPr algn="l"/>
            <a:r>
              <a:rPr lang="en-US" sz="2800" b="0" i="0" u="none" strike="noStrike" baseline="0" dirty="0">
                <a:solidFill>
                  <a:srgbClr val="000000"/>
                </a:solidFill>
                <a:latin typeface="Cheltenham-Light"/>
              </a:rPr>
              <a:t>PVL occurs external to the prosthetic valve at the interface between the valve ring and the native valve annulus.</a:t>
            </a:r>
          </a:p>
          <a:p>
            <a:pPr algn="l"/>
            <a:r>
              <a:rPr lang="en-US" sz="2800" b="0" i="0" u="none" strike="noStrike" baseline="0" dirty="0">
                <a:solidFill>
                  <a:srgbClr val="000000"/>
                </a:solidFill>
                <a:latin typeface="Cheltenham-Light"/>
              </a:rPr>
              <a:t> It can occur as a result of inadequate technique, suture dehiscence, compromised native tissue integrity (dense calcification, extensive myxomatous degeneration), infection, or chronic abrasion of the sewing ring against a calcified or rigid annulus. </a:t>
            </a:r>
          </a:p>
          <a:p>
            <a:pPr algn="l"/>
            <a:r>
              <a:rPr lang="en-US" sz="2800" b="0" i="0" u="none" strike="noStrike" baseline="0" dirty="0">
                <a:solidFill>
                  <a:srgbClr val="000000"/>
                </a:solidFill>
                <a:latin typeface="Cheltenham-Light"/>
              </a:rPr>
              <a:t>The magnitude of the regurgitant volume will depend on the size of the orifice.</a:t>
            </a:r>
          </a:p>
          <a:p>
            <a:pPr algn="l"/>
            <a:r>
              <a:rPr lang="en-US" sz="2800" b="0" i="0" u="none" strike="noStrike" baseline="0" dirty="0">
                <a:solidFill>
                  <a:srgbClr val="000000"/>
                </a:solidFill>
                <a:latin typeface="Cheltenham-Light"/>
              </a:rPr>
              <a:t> A small and hemodynamically inconsequential PVL is usually discovered incidentally during routine TTE . No change in management would be indicated. </a:t>
            </a:r>
          </a:p>
          <a:p>
            <a:pPr algn="l"/>
            <a:r>
              <a:rPr lang="en-US" sz="2800" b="0" i="0" u="none" strike="noStrike" baseline="0" dirty="0">
                <a:solidFill>
                  <a:srgbClr val="000000"/>
                </a:solidFill>
                <a:latin typeface="Cheltenham-Light"/>
              </a:rPr>
              <a:t>Small PVLs may, however, be associated with significant intravascular hemolysis and anemia as red blood cells are forced through a narrow orifice at high velocities. </a:t>
            </a:r>
          </a:p>
          <a:p>
            <a:pPr algn="l"/>
            <a:r>
              <a:rPr lang="en-US" sz="2800" b="0" i="0" u="none" strike="noStrike" baseline="0" dirty="0">
                <a:solidFill>
                  <a:srgbClr val="000000"/>
                </a:solidFill>
                <a:latin typeface="Cheltenham-Light"/>
              </a:rPr>
              <a:t>TEE may be necessary to differentiate paravalvular versus transvalvular regurgitation and to visualize the defect appropriately, especially with mitral prostheses.</a:t>
            </a:r>
          </a:p>
          <a:p>
            <a:pPr algn="l"/>
            <a:r>
              <a:rPr lang="en-US" sz="2800" b="0" i="0" u="none" strike="noStrike" baseline="0" dirty="0">
                <a:solidFill>
                  <a:srgbClr val="000000"/>
                </a:solidFill>
                <a:latin typeface="Cheltenham-Light"/>
              </a:rPr>
              <a:t> Larger PVLs may result in significant volume overload and heart failure, to an extent that reoperation or catheter closure with an </a:t>
            </a:r>
            <a:r>
              <a:rPr lang="en-US" sz="2800" b="0" i="0" u="none" strike="noStrike" baseline="0" dirty="0" err="1">
                <a:solidFill>
                  <a:srgbClr val="000000"/>
                </a:solidFill>
                <a:latin typeface="Cheltenham-Light"/>
              </a:rPr>
              <a:t>occluder</a:t>
            </a:r>
            <a:r>
              <a:rPr lang="en-US" sz="2800" b="0" i="0" u="none" strike="noStrike" baseline="0" dirty="0">
                <a:solidFill>
                  <a:srgbClr val="000000"/>
                </a:solidFill>
                <a:latin typeface="Cheltenham-Light"/>
              </a:rPr>
              <a:t> device might be indicated.</a:t>
            </a:r>
          </a:p>
          <a:p>
            <a:pPr algn="l"/>
            <a:r>
              <a:rPr lang="en-US" sz="2800" b="0" i="0" u="none" strike="noStrike" baseline="0" dirty="0">
                <a:solidFill>
                  <a:srgbClr val="000000"/>
                </a:solidFill>
                <a:latin typeface="Cheltenham-Light"/>
              </a:rPr>
              <a:t>Significant PVL may develop during the late postoperative period is often the result of endocarditis.</a:t>
            </a:r>
          </a:p>
          <a:p>
            <a:pPr algn="l"/>
            <a:r>
              <a:rPr lang="en-US" sz="2800" b="0" i="0" u="none" strike="noStrike" baseline="0" dirty="0">
                <a:solidFill>
                  <a:srgbClr val="000000"/>
                </a:solidFill>
                <a:latin typeface="Cheltenham-Light"/>
              </a:rPr>
              <a:t> Management can prove quite challenging and a conservative approach with medical therapy may be chosen.</a:t>
            </a:r>
            <a:endParaRPr lang="en-US" dirty="0"/>
          </a:p>
        </p:txBody>
      </p:sp>
    </p:spTree>
    <p:extLst>
      <p:ext uri="{BB962C8B-B14F-4D97-AF65-F5344CB8AC3E}">
        <p14:creationId xmlns:p14="http://schemas.microsoft.com/office/powerpoint/2010/main" val="2802022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7096-D10B-F5C2-C0A0-6578AA85E7D0}"/>
              </a:ext>
            </a:extLst>
          </p:cNvPr>
          <p:cNvSpPr>
            <a:spLocks noGrp="1"/>
          </p:cNvSpPr>
          <p:nvPr>
            <p:ph type="title"/>
          </p:nvPr>
        </p:nvSpPr>
        <p:spPr/>
        <p:txBody>
          <a:bodyPr/>
          <a:lstStyle/>
          <a:p>
            <a:r>
              <a:rPr lang="en-US" sz="4400" b="1" i="0" u="none" strike="noStrike" baseline="0" dirty="0">
                <a:solidFill>
                  <a:srgbClr val="009A4D"/>
                </a:solidFill>
                <a:latin typeface="FrutigerLTStd-Bold"/>
              </a:rPr>
              <a:t>Thromboembolism and Bleeding</a:t>
            </a:r>
            <a:endParaRPr lang="en-US" dirty="0"/>
          </a:p>
        </p:txBody>
      </p:sp>
      <p:sp>
        <p:nvSpPr>
          <p:cNvPr id="3" name="Content Placeholder 2">
            <a:extLst>
              <a:ext uri="{FF2B5EF4-FFF2-40B4-BE49-F238E27FC236}">
                <a16:creationId xmlns:a16="http://schemas.microsoft.com/office/drawing/2014/main" id="{3254B7B7-4157-2AB2-61D9-182D8D5DD5BB}"/>
              </a:ext>
            </a:extLst>
          </p:cNvPr>
          <p:cNvSpPr>
            <a:spLocks noGrp="1"/>
          </p:cNvSpPr>
          <p:nvPr>
            <p:ph idx="1"/>
          </p:nvPr>
        </p:nvSpPr>
        <p:spPr/>
        <p:txBody>
          <a:bodyPr>
            <a:normAutofit/>
          </a:bodyPr>
          <a:lstStyle/>
          <a:p>
            <a:pPr algn="l"/>
            <a:r>
              <a:rPr lang="en-US" sz="2000" b="0" i="0" u="none" strike="noStrike" baseline="0" dirty="0">
                <a:latin typeface="Frutiger-Light"/>
              </a:rPr>
              <a:t>Thromboembolisms are a major source of morbidity in patients with prosthetic heart valves. </a:t>
            </a:r>
          </a:p>
          <a:p>
            <a:pPr algn="l"/>
            <a:r>
              <a:rPr lang="en-US" sz="2000" b="0" i="0" u="none" strike="noStrike" baseline="0" dirty="0">
                <a:latin typeface="Frutiger-Light"/>
              </a:rPr>
              <a:t>The incidence of clinically recognizable events ranges from 0.6% to 2.3% per patient-year</a:t>
            </a:r>
          </a:p>
          <a:p>
            <a:pPr algn="l"/>
            <a:r>
              <a:rPr lang="en-US" sz="2000" b="0" i="0" u="none" strike="noStrike" baseline="0" dirty="0">
                <a:latin typeface="Frutiger-Light"/>
              </a:rPr>
              <a:t>Risk factors for thromboembolism include the inherent thrombogenicity of the prosthesis, valve position (mitral &gt; aortic), valve number, time spent out of the therapeutic range of VKA anticoagulation, a history of thromboembolism, hypercoagulable state, atrial fibrillation, left atrial enlargement, and LV systolic dysfunction. </a:t>
            </a:r>
          </a:p>
          <a:p>
            <a:pPr algn="l"/>
            <a:r>
              <a:rPr lang="en-US" sz="2000" b="0" i="0" u="none" strike="noStrike" baseline="0" dirty="0">
                <a:latin typeface="Frutiger-Light"/>
              </a:rPr>
              <a:t>The risk of bleeding, estimated at 1% per patient-year, increases with age and the intensity of anticoagulation. </a:t>
            </a:r>
          </a:p>
          <a:p>
            <a:pPr algn="l"/>
            <a:r>
              <a:rPr lang="en-US" sz="2000" b="0" i="0" u="none" strike="noStrike" baseline="0" dirty="0">
                <a:latin typeface="Frutiger-Light"/>
              </a:rPr>
              <a:t>In patients with uncontrollable bleeding who require reversal of anticoagulation, administration of prothrombin complex concentrate is reasonable.</a:t>
            </a:r>
            <a:endParaRPr lang="en-US" sz="2000" dirty="0"/>
          </a:p>
        </p:txBody>
      </p:sp>
    </p:spTree>
    <p:extLst>
      <p:ext uri="{BB962C8B-B14F-4D97-AF65-F5344CB8AC3E}">
        <p14:creationId xmlns:p14="http://schemas.microsoft.com/office/powerpoint/2010/main" val="272008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0174-4139-25F9-3D98-32DBFE9D90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B4584B-D29D-F486-5C3C-9200082FDE7D}"/>
              </a:ext>
            </a:extLst>
          </p:cNvPr>
          <p:cNvSpPr>
            <a:spLocks noGrp="1"/>
          </p:cNvSpPr>
          <p:nvPr>
            <p:ph idx="1"/>
          </p:nvPr>
        </p:nvSpPr>
        <p:spPr/>
        <p:txBody>
          <a:bodyPr>
            <a:normAutofit lnSpcReduction="10000"/>
          </a:bodyPr>
          <a:lstStyle/>
          <a:p>
            <a:pPr algn="l"/>
            <a:r>
              <a:rPr lang="en-US" sz="2800" b="0" i="0" u="none" strike="noStrike" baseline="0" dirty="0">
                <a:latin typeface="Frutiger-Light"/>
              </a:rPr>
              <a:t>Management of a thromboembolic event in patients with mechanical valves generally proceeds along one or more of the following lines:</a:t>
            </a:r>
          </a:p>
          <a:p>
            <a:pPr algn="l"/>
            <a:r>
              <a:rPr lang="en-US" sz="2800" b="0" i="0" u="none" strike="noStrike" baseline="0" dirty="0">
                <a:latin typeface="Frutiger-Light"/>
              </a:rPr>
              <a:t>(1) For patients whose INR is subtherapeutic, the dose of the VKA is advanced to achieve the intended INR range;</a:t>
            </a:r>
          </a:p>
          <a:p>
            <a:pPr algn="l"/>
            <a:r>
              <a:rPr lang="en-US" sz="2800" b="0" i="0" u="none" strike="noStrike" baseline="0" dirty="0">
                <a:latin typeface="Frutiger-Light"/>
              </a:rPr>
              <a:t> (2) for patients whose INR is in the therapeutic range, the dose of the VKA is advanced to achieve a higher INR range and/or low-dose aspirin is added if not already used;</a:t>
            </a:r>
          </a:p>
          <a:p>
            <a:pPr algn="l"/>
            <a:r>
              <a:rPr lang="en-US" sz="2800" b="0" i="0" u="none" strike="noStrike" baseline="0" dirty="0">
                <a:latin typeface="Frutiger-Light"/>
              </a:rPr>
              <a:t>(3) the patient and family are informed about the increased risks of bleeding; </a:t>
            </a:r>
          </a:p>
          <a:p>
            <a:pPr algn="l"/>
            <a:r>
              <a:rPr lang="en-US" sz="2800" b="0" i="0" u="none" strike="noStrike" baseline="0" dirty="0">
                <a:latin typeface="Frutiger-Light"/>
              </a:rPr>
              <a:t>(4) the potential for drug interactions is reviewed.</a:t>
            </a:r>
            <a:endParaRPr lang="en-US" dirty="0"/>
          </a:p>
        </p:txBody>
      </p:sp>
    </p:spTree>
    <p:extLst>
      <p:ext uri="{BB962C8B-B14F-4D97-AF65-F5344CB8AC3E}">
        <p14:creationId xmlns:p14="http://schemas.microsoft.com/office/powerpoint/2010/main" val="1007805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E24E-1EED-C6F9-2E9B-192808C06439}"/>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9A4D"/>
                </a:solidFill>
                <a:effectLst/>
                <a:uLnTx/>
                <a:uFillTx/>
                <a:latin typeface="FrutigerLTStd-Bold"/>
                <a:ea typeface="+mn-ea"/>
                <a:cs typeface="+mn-cs"/>
              </a:rPr>
              <a:t>Prosthetic Valve Thrombosis</a:t>
            </a:r>
            <a:endParaRPr lang="en-US" dirty="0"/>
          </a:p>
        </p:txBody>
      </p:sp>
      <p:sp>
        <p:nvSpPr>
          <p:cNvPr id="3" name="Content Placeholder 2">
            <a:extLst>
              <a:ext uri="{FF2B5EF4-FFF2-40B4-BE49-F238E27FC236}">
                <a16:creationId xmlns:a16="http://schemas.microsoft.com/office/drawing/2014/main" id="{3A16F542-2F2D-FD10-EA01-9D1636A38052}"/>
              </a:ext>
            </a:extLst>
          </p:cNvPr>
          <p:cNvSpPr>
            <a:spLocks noGrp="1"/>
          </p:cNvSpPr>
          <p:nvPr>
            <p:ph idx="1"/>
          </p:nvPr>
        </p:nvSpPr>
        <p:spPr/>
        <p:txBody>
          <a:bodyPr>
            <a:normAutofit/>
          </a:bodyPr>
          <a:lstStyle/>
          <a:p>
            <a:pPr algn="l"/>
            <a:r>
              <a:rPr lang="en-US" sz="2800" b="0" i="0" u="none" strike="noStrike" baseline="0" dirty="0">
                <a:solidFill>
                  <a:srgbClr val="000000"/>
                </a:solidFill>
                <a:latin typeface="Frutiger-Light"/>
              </a:rPr>
              <a:t>The incidence of mechanical valve thrombosis is estimated at 0.3% to</a:t>
            </a:r>
          </a:p>
          <a:p>
            <a:pPr algn="l"/>
            <a:r>
              <a:rPr lang="en-US" sz="2800" b="0" i="0" u="none" strike="noStrike" baseline="0" dirty="0">
                <a:solidFill>
                  <a:srgbClr val="000000"/>
                </a:solidFill>
                <a:latin typeface="Frutiger-Light"/>
              </a:rPr>
              <a:t>1.3% per patient-year in high-income countries, but as high as 6%per patient-year in low-to middle-income</a:t>
            </a:r>
            <a:r>
              <a:rPr lang="en-US" dirty="0">
                <a:solidFill>
                  <a:srgbClr val="000000"/>
                </a:solidFill>
                <a:latin typeface="Frutiger-Light"/>
              </a:rPr>
              <a:t> </a:t>
            </a:r>
            <a:r>
              <a:rPr lang="en-US" sz="2800" b="0" i="0" u="none" strike="noStrike" baseline="0" dirty="0">
                <a:solidFill>
                  <a:srgbClr val="000000"/>
                </a:solidFill>
                <a:latin typeface="Frutiger-Light"/>
              </a:rPr>
              <a:t>countries.</a:t>
            </a:r>
          </a:p>
          <a:p>
            <a:pPr algn="l"/>
            <a:r>
              <a:rPr lang="en-US" sz="2800" b="0" i="0" u="none" strike="noStrike" baseline="0" dirty="0">
                <a:solidFill>
                  <a:srgbClr val="000000"/>
                </a:solidFill>
                <a:latin typeface="Frutiger-Light"/>
              </a:rPr>
              <a:t>The CT </a:t>
            </a:r>
            <a:r>
              <a:rPr lang="en-US" sz="2800" b="0" i="0" u="none" strike="noStrike" baseline="0" dirty="0" err="1">
                <a:solidFill>
                  <a:srgbClr val="000000"/>
                </a:solidFill>
                <a:latin typeface="Frutiger-Light"/>
              </a:rPr>
              <a:t>substudy</a:t>
            </a:r>
            <a:r>
              <a:rPr lang="en-US" sz="2800" b="0" i="0" u="none" strike="noStrike" baseline="0" dirty="0">
                <a:solidFill>
                  <a:srgbClr val="000000"/>
                </a:solidFill>
                <a:latin typeface="Frutiger-Light"/>
              </a:rPr>
              <a:t> of the EVOLUT Low Risk trial reported similar incidence of HALT in TAVR versus SAVR at 30 days (17.3% versus 16.5%) and 1 year (31% versus 27%).</a:t>
            </a:r>
            <a:endParaRPr lang="en-US" sz="800" dirty="0">
              <a:solidFill>
                <a:srgbClr val="0081AD"/>
              </a:solidFill>
              <a:latin typeface="Frutiger-Light"/>
            </a:endParaRPr>
          </a:p>
          <a:p>
            <a:pPr algn="l"/>
            <a:r>
              <a:rPr lang="en-US" sz="2800" b="0" i="0" u="none" strike="noStrike" baseline="0" dirty="0">
                <a:solidFill>
                  <a:srgbClr val="000000"/>
                </a:solidFill>
                <a:latin typeface="Frutiger-Light"/>
              </a:rPr>
              <a:t>Oral anticoagulation is reasonable for patients with bioprosthetic valve thrombosis and clinical symptoms (thromboembolism) or progressive prosthetic valve gradients with evidence of leaflet dysfunction; a VKA may be preferred</a:t>
            </a:r>
            <a:endParaRPr lang="en-US" dirty="0"/>
          </a:p>
        </p:txBody>
      </p:sp>
    </p:spTree>
    <p:extLst>
      <p:ext uri="{BB962C8B-B14F-4D97-AF65-F5344CB8AC3E}">
        <p14:creationId xmlns:p14="http://schemas.microsoft.com/office/powerpoint/2010/main" val="9283870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E13A-6FA9-8BBC-1A9C-9CA81F5A54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39B6E3-37A7-A6CD-71CC-D72A01FF4A4F}"/>
              </a:ext>
            </a:extLst>
          </p:cNvPr>
          <p:cNvSpPr>
            <a:spLocks noGrp="1"/>
          </p:cNvSpPr>
          <p:nvPr>
            <p:ph idx="1"/>
          </p:nvPr>
        </p:nvSpPr>
        <p:spPr/>
        <p:txBody>
          <a:bodyPr>
            <a:normAutofit/>
          </a:bodyPr>
          <a:lstStyle/>
          <a:p>
            <a:pPr algn="l"/>
            <a:r>
              <a:rPr lang="en-US" sz="2800" b="0" i="0" u="none" strike="noStrike" baseline="0" dirty="0">
                <a:latin typeface="Frutiger-Light"/>
              </a:rPr>
              <a:t>Clinical suspicion of mechanical prosthetic valve thrombosis should be raised by symptoms of heart failure, thromboembolism, and/or low cardiac output, coupled with a decrease in the intensity of the valve closure sounds new and pathologic murmurs and/or documentation of inadequate anticoagulation. </a:t>
            </a:r>
          </a:p>
          <a:p>
            <a:pPr algn="l"/>
            <a:r>
              <a:rPr lang="en-US" sz="2800" b="0" i="0" u="none" strike="noStrike" baseline="0" dirty="0">
                <a:latin typeface="Frutiger-Light"/>
              </a:rPr>
              <a:t>Thrombosis is more common in the mitral and tricuspid positions than in the aortic position.</a:t>
            </a:r>
          </a:p>
          <a:p>
            <a:pPr algn="l"/>
            <a:r>
              <a:rPr lang="en-US" sz="2800" b="0" i="0" u="none" strike="noStrike" baseline="0" dirty="0">
                <a:latin typeface="Frutiger-Light"/>
              </a:rPr>
              <a:t> Although differentiation from pannus formation can be difficult, the clinical context usually allows accurate diagnosis. </a:t>
            </a:r>
          </a:p>
          <a:p>
            <a:pPr algn="l"/>
            <a:r>
              <a:rPr lang="en-US" sz="2800" b="0" i="0" u="none" strike="noStrike" baseline="0" dirty="0">
                <a:latin typeface="Frutiger-Light"/>
              </a:rPr>
              <a:t>Evaluation with TTE/TEE can help guide management decisions.</a:t>
            </a:r>
            <a:endParaRPr lang="en-US" dirty="0"/>
          </a:p>
        </p:txBody>
      </p:sp>
    </p:spTree>
    <p:extLst>
      <p:ext uri="{BB962C8B-B14F-4D97-AF65-F5344CB8AC3E}">
        <p14:creationId xmlns:p14="http://schemas.microsoft.com/office/powerpoint/2010/main" val="4166508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3529-CC0A-8FAE-5F1D-F3F9CC9DB7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1716E5-8887-8589-DBBD-8DB6A4B6E91E}"/>
              </a:ext>
            </a:extLst>
          </p:cNvPr>
          <p:cNvSpPr>
            <a:spLocks noGrp="1"/>
          </p:cNvSpPr>
          <p:nvPr>
            <p:ph idx="1"/>
          </p:nvPr>
        </p:nvSpPr>
        <p:spPr/>
        <p:txBody>
          <a:bodyPr>
            <a:normAutofit fontScale="77500" lnSpcReduction="20000"/>
          </a:bodyPr>
          <a:lstStyle/>
          <a:p>
            <a:pPr algn="l"/>
            <a:r>
              <a:rPr lang="en-US" sz="2800" b="0" i="0" u="none" strike="noStrike" baseline="0" dirty="0">
                <a:solidFill>
                  <a:srgbClr val="000000"/>
                </a:solidFill>
                <a:latin typeface="Frutiger-Light"/>
              </a:rPr>
              <a:t>Emergency surgery is reasonable for patients with left-sided mechanical valve thrombosis and shock or New York Heart Association (NYHA) functional class III to IV symptoms and for patients with a large thrombus burden (</a:t>
            </a:r>
            <a:r>
              <a:rPr lang="en-US" sz="2800" b="0" i="0" u="none" strike="noStrike" baseline="0" dirty="0">
                <a:solidFill>
                  <a:srgbClr val="000000"/>
                </a:solidFill>
                <a:latin typeface="TnQ"/>
              </a:rPr>
              <a:t>≥</a:t>
            </a:r>
            <a:r>
              <a:rPr lang="en-US" sz="2800" b="0" i="0" u="none" strike="noStrike" baseline="0" dirty="0">
                <a:solidFill>
                  <a:srgbClr val="000000"/>
                </a:solidFill>
                <a:latin typeface="Frutiger-Light"/>
              </a:rPr>
              <a:t>0.8 cm</a:t>
            </a:r>
            <a:r>
              <a:rPr lang="en-US" sz="800" b="0" i="0" u="none" strike="noStrike" baseline="0" dirty="0">
                <a:solidFill>
                  <a:srgbClr val="000000"/>
                </a:solidFill>
                <a:latin typeface="Frutiger-Light"/>
              </a:rPr>
              <a:t>2 </a:t>
            </a:r>
            <a:r>
              <a:rPr lang="en-US" sz="2800" b="0" i="0" u="none" strike="noStrike" baseline="0" dirty="0">
                <a:solidFill>
                  <a:srgbClr val="000000"/>
                </a:solidFill>
                <a:latin typeface="Frutiger-Light"/>
              </a:rPr>
              <a:t>on TEE).</a:t>
            </a:r>
          </a:p>
          <a:p>
            <a:pPr algn="l"/>
            <a:r>
              <a:rPr lang="en-US" sz="2800" b="0" i="0" u="none" strike="noStrike" baseline="0" dirty="0">
                <a:solidFill>
                  <a:srgbClr val="000000"/>
                </a:solidFill>
                <a:latin typeface="Frutiger-Light"/>
              </a:rPr>
              <a:t>Slow infusion, low-dose fibrinolytic therapy is reasonable for patients with recent onset (&lt;2 weeks) NYHA class I to II symptoms and small thrombus burden (&lt;0.8 cm</a:t>
            </a:r>
            <a:r>
              <a:rPr lang="en-US" sz="800" b="0" i="0" u="none" strike="noStrike" baseline="0" dirty="0">
                <a:solidFill>
                  <a:srgbClr val="000000"/>
                </a:solidFill>
                <a:latin typeface="Frutiger-Light"/>
              </a:rPr>
              <a:t>2</a:t>
            </a:r>
            <a:r>
              <a:rPr lang="en-US" sz="2800" b="0" i="0" u="none" strike="noStrike" baseline="0" dirty="0">
                <a:solidFill>
                  <a:srgbClr val="000000"/>
                </a:solidFill>
                <a:latin typeface="Frutiger-Light"/>
              </a:rPr>
              <a:t>) or for sicker patients with larger thrombi when surgery is either not available or inadvisable.</a:t>
            </a:r>
          </a:p>
          <a:p>
            <a:pPr algn="l"/>
            <a:r>
              <a:rPr lang="en-US" sz="2800" b="0" i="0" u="none" strike="noStrike" baseline="0" dirty="0">
                <a:solidFill>
                  <a:srgbClr val="000000"/>
                </a:solidFill>
                <a:latin typeface="Frutiger-Light"/>
              </a:rPr>
              <a:t>Fibrinolytic therapy is generally recommended for patients with right-sided prosthetic valve thrombosis.</a:t>
            </a:r>
            <a:r>
              <a:rPr lang="en-US" sz="800" b="0" i="0" u="none" strike="noStrike" baseline="0" dirty="0">
                <a:solidFill>
                  <a:srgbClr val="0081AD"/>
                </a:solidFill>
                <a:latin typeface="Frutiger-Light"/>
              </a:rPr>
              <a:t>6 </a:t>
            </a:r>
          </a:p>
          <a:p>
            <a:pPr algn="l"/>
            <a:r>
              <a:rPr lang="en-US" sz="2800" b="0" i="0" u="none" strike="noStrike" baseline="0" dirty="0">
                <a:solidFill>
                  <a:srgbClr val="000000"/>
                </a:solidFill>
                <a:latin typeface="Frutiger-Light"/>
              </a:rPr>
              <a:t>Some patients with no or minimal symptoms and small thrombi can often be managed with intravenous UFH alone and then converted to fibrinolytic therapy if unsuccessful.</a:t>
            </a:r>
          </a:p>
          <a:p>
            <a:pPr algn="l"/>
            <a:r>
              <a:rPr lang="en-US" sz="2800" b="0" i="0" u="none" strike="noStrike" baseline="0" dirty="0">
                <a:solidFill>
                  <a:srgbClr val="000000"/>
                </a:solidFill>
                <a:latin typeface="Frutiger-Light"/>
              </a:rPr>
              <a:t>Any course of fibrinolytic therapy is followed at the appropriate interval by a continuous infusion of UFH during the transition to VKA therapy targeted to a higher INR with or without low-dose aspirin. </a:t>
            </a:r>
          </a:p>
          <a:p>
            <a:pPr algn="l"/>
            <a:r>
              <a:rPr lang="en-US" sz="2800" b="0" i="0" u="none" strike="noStrike" baseline="0" dirty="0">
                <a:solidFill>
                  <a:srgbClr val="000000"/>
                </a:solidFill>
                <a:latin typeface="Frutiger-Light"/>
              </a:rPr>
              <a:t>Serial TTE studies are useful to assess the response to treatment.</a:t>
            </a:r>
            <a:endParaRPr lang="en-US" dirty="0"/>
          </a:p>
        </p:txBody>
      </p:sp>
    </p:spTree>
    <p:extLst>
      <p:ext uri="{BB962C8B-B14F-4D97-AF65-F5344CB8AC3E}">
        <p14:creationId xmlns:p14="http://schemas.microsoft.com/office/powerpoint/2010/main" val="65025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34B9-3B53-10DF-3450-89B96145D2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C61043-3D11-57C1-5896-1D8ADB5270E7}"/>
              </a:ext>
            </a:extLst>
          </p:cNvPr>
          <p:cNvSpPr>
            <a:spLocks noGrp="1"/>
          </p:cNvSpPr>
          <p:nvPr>
            <p:ph idx="1"/>
          </p:nvPr>
        </p:nvSpPr>
        <p:spPr/>
        <p:txBody>
          <a:bodyPr>
            <a:normAutofit/>
          </a:bodyPr>
          <a:lstStyle/>
          <a:p>
            <a:pPr algn="l"/>
            <a:r>
              <a:rPr lang="en-US" sz="4800" b="0" i="0" u="none" strike="noStrike" baseline="0" dirty="0">
                <a:solidFill>
                  <a:srgbClr val="009A4D"/>
                </a:solidFill>
                <a:latin typeface="Frutiger-BlackCn"/>
              </a:rPr>
              <a:t>Tissue Valves</a:t>
            </a:r>
          </a:p>
          <a:p>
            <a:pPr algn="l"/>
            <a:r>
              <a:rPr lang="en-US" sz="2800" b="0" i="0" u="none" strike="noStrike" baseline="0" dirty="0">
                <a:solidFill>
                  <a:srgbClr val="000000"/>
                </a:solidFill>
                <a:latin typeface="Cheltenham-Light"/>
              </a:rPr>
              <a:t>Tissue or biological valves include stented and </a:t>
            </a:r>
            <a:r>
              <a:rPr lang="en-US" sz="2800" b="0" i="0" u="none" strike="noStrike" baseline="0" dirty="0" err="1">
                <a:solidFill>
                  <a:srgbClr val="000000"/>
                </a:solidFill>
                <a:latin typeface="Cheltenham-Light"/>
              </a:rPr>
              <a:t>stentless</a:t>
            </a:r>
            <a:r>
              <a:rPr lang="en-US" sz="2800" b="0" i="0" u="none" strike="noStrike" baseline="0" dirty="0">
                <a:solidFill>
                  <a:srgbClr val="000000"/>
                </a:solidFill>
                <a:latin typeface="Cheltenham-Light"/>
              </a:rPr>
              <a:t> </a:t>
            </a:r>
            <a:r>
              <a:rPr lang="en-US" sz="2800" b="0" i="0" u="none" strike="noStrike" baseline="0" dirty="0" err="1">
                <a:solidFill>
                  <a:srgbClr val="000000"/>
                </a:solidFill>
                <a:latin typeface="Cheltenham-Light"/>
              </a:rPr>
              <a:t>bioprostheses</a:t>
            </a:r>
            <a:r>
              <a:rPr lang="en-US" dirty="0">
                <a:solidFill>
                  <a:srgbClr val="000000"/>
                </a:solidFill>
                <a:latin typeface="Cheltenham-Light"/>
              </a:rPr>
              <a:t> </a:t>
            </a:r>
            <a:r>
              <a:rPr lang="en-US" sz="2800" b="0" i="0" u="none" strike="noStrike" baseline="0" dirty="0">
                <a:solidFill>
                  <a:srgbClr val="000000"/>
                </a:solidFill>
                <a:latin typeface="Cheltenham-Light"/>
              </a:rPr>
              <a:t>(porcine, bovine), </a:t>
            </a:r>
            <a:r>
              <a:rPr lang="en-US" sz="2800" b="0" i="0" u="none" strike="noStrike" baseline="0" dirty="0" err="1">
                <a:solidFill>
                  <a:srgbClr val="000000"/>
                </a:solidFill>
                <a:latin typeface="Cheltenham-Light"/>
              </a:rPr>
              <a:t>homografts</a:t>
            </a:r>
            <a:r>
              <a:rPr lang="en-US" sz="2800" b="0" i="0" u="none" strike="noStrike" baseline="0" dirty="0">
                <a:solidFill>
                  <a:srgbClr val="000000"/>
                </a:solidFill>
                <a:latin typeface="Cheltenham-Light"/>
              </a:rPr>
              <a:t> (or allografts) from human cadaveric sources, and autografts of pericardial or pulmonic valve origin.</a:t>
            </a:r>
          </a:p>
          <a:p>
            <a:pPr algn="l"/>
            <a:r>
              <a:rPr lang="en-US" sz="2800" b="0" i="0" u="none" strike="noStrike" baseline="0" dirty="0">
                <a:solidFill>
                  <a:srgbClr val="000000"/>
                </a:solidFill>
                <a:latin typeface="Cheltenham-Light"/>
              </a:rPr>
              <a:t>They provide an alternative, less thrombogenic heart valve substitute for which long-term anticoagulation in the absence of additional risk factors for thromboembolism is not required.</a:t>
            </a:r>
            <a:endParaRPr lang="en-US" dirty="0"/>
          </a:p>
        </p:txBody>
      </p:sp>
    </p:spTree>
    <p:extLst>
      <p:ext uri="{BB962C8B-B14F-4D97-AF65-F5344CB8AC3E}">
        <p14:creationId xmlns:p14="http://schemas.microsoft.com/office/powerpoint/2010/main" val="146667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2D41-2D59-E789-53FE-D16F2C82316F}"/>
              </a:ext>
            </a:extLst>
          </p:cNvPr>
          <p:cNvSpPr>
            <a:spLocks noGrp="1"/>
          </p:cNvSpPr>
          <p:nvPr>
            <p:ph type="title"/>
          </p:nvPr>
        </p:nvSpPr>
        <p:spPr/>
        <p:txBody>
          <a:bodyPr/>
          <a:lstStyle/>
          <a:p>
            <a:r>
              <a:rPr lang="en-US" sz="4400" b="0" i="0" u="none" strike="noStrike" baseline="0" dirty="0">
                <a:solidFill>
                  <a:srgbClr val="009A4D"/>
                </a:solidFill>
                <a:latin typeface="Frutiger-BlackCn"/>
              </a:rPr>
              <a:t>Infective Endocarditis</a:t>
            </a:r>
            <a:endParaRPr lang="en-US" dirty="0"/>
          </a:p>
        </p:txBody>
      </p:sp>
      <p:sp>
        <p:nvSpPr>
          <p:cNvPr id="3" name="Content Placeholder 2">
            <a:extLst>
              <a:ext uri="{FF2B5EF4-FFF2-40B4-BE49-F238E27FC236}">
                <a16:creationId xmlns:a16="http://schemas.microsoft.com/office/drawing/2014/main" id="{0D2EC0ED-10FE-F4D9-3301-C28BF3241129}"/>
              </a:ext>
            </a:extLst>
          </p:cNvPr>
          <p:cNvSpPr>
            <a:spLocks noGrp="1"/>
          </p:cNvSpPr>
          <p:nvPr>
            <p:ph idx="1"/>
          </p:nvPr>
        </p:nvSpPr>
        <p:spPr/>
        <p:txBody>
          <a:bodyPr>
            <a:normAutofit fontScale="92500" lnSpcReduction="20000"/>
          </a:bodyPr>
          <a:lstStyle/>
          <a:p>
            <a:pPr algn="l"/>
            <a:r>
              <a:rPr lang="en-US" sz="2800" b="0" i="0" u="none" strike="noStrike" baseline="0" dirty="0">
                <a:solidFill>
                  <a:srgbClr val="000000"/>
                </a:solidFill>
                <a:latin typeface="Cheltenham-Light"/>
              </a:rPr>
              <a:t>PVE is an extremely serious condition with high in-hospital mortality rates (20% to 50%).</a:t>
            </a:r>
          </a:p>
          <a:p>
            <a:pPr algn="l"/>
            <a:r>
              <a:rPr lang="en-US" sz="2800" b="0" i="0" u="none" strike="noStrike" baseline="0" dirty="0">
                <a:solidFill>
                  <a:srgbClr val="000000"/>
                </a:solidFill>
                <a:latin typeface="Cheltenham-Light"/>
              </a:rPr>
              <a:t>The diagnosis based on the Modified Duke Criteria relies predominantly on the combination of positive blood cultures and echocardiographic evidence of prosthetic valve infection, including vegetations, paravalvular abscess, or a new paravalvular regurgitation.</a:t>
            </a:r>
            <a:endParaRPr lang="en-US" sz="800" dirty="0">
              <a:solidFill>
                <a:srgbClr val="0081AD"/>
              </a:solidFill>
              <a:latin typeface="Cheltenham-Light"/>
            </a:endParaRPr>
          </a:p>
          <a:p>
            <a:pPr algn="l"/>
            <a:r>
              <a:rPr lang="en-US" sz="2800" b="0" i="0" u="none" strike="noStrike" baseline="0" dirty="0">
                <a:solidFill>
                  <a:srgbClr val="000000"/>
                </a:solidFill>
                <a:latin typeface="Cheltenham-Light"/>
              </a:rPr>
              <a:t>TEE is essential in patients with prosthetic valves because of its greater sensitivity in detecting these abnormalities</a:t>
            </a:r>
          </a:p>
          <a:p>
            <a:pPr algn="l"/>
            <a:r>
              <a:rPr lang="en-US" sz="2800" b="0" i="0" u="none" strike="noStrike" baseline="0" dirty="0">
                <a:latin typeface="Cheltenham-Light"/>
              </a:rPr>
              <a:t>Despite prompt and appropriate antibiotic treatment, many patients with PVE will eventually require surgery. </a:t>
            </a:r>
          </a:p>
          <a:p>
            <a:pPr algn="l"/>
            <a:r>
              <a:rPr lang="en-US" sz="2800" b="0" i="0" u="none" strike="noStrike" baseline="0" dirty="0">
                <a:latin typeface="Cheltenham-Light"/>
              </a:rPr>
              <a:t>Medical treatment alone is more likely to succeed in late PVE (occurring &gt;6 months after surgery) and in </a:t>
            </a:r>
            <a:r>
              <a:rPr lang="en-US" sz="2800" b="0" i="0" u="none" strike="noStrike" baseline="0" dirty="0" err="1">
                <a:latin typeface="Cheltenham-Light"/>
              </a:rPr>
              <a:t>nonstaphylococcal</a:t>
            </a:r>
            <a:r>
              <a:rPr lang="en-US" sz="2800" b="0" i="0" u="none" strike="noStrike" baseline="0" dirty="0">
                <a:latin typeface="Cheltenham-Light"/>
              </a:rPr>
              <a:t> infections.</a:t>
            </a:r>
            <a:endParaRPr lang="en-US" dirty="0"/>
          </a:p>
        </p:txBody>
      </p:sp>
    </p:spTree>
    <p:extLst>
      <p:ext uri="{BB962C8B-B14F-4D97-AF65-F5344CB8AC3E}">
        <p14:creationId xmlns:p14="http://schemas.microsoft.com/office/powerpoint/2010/main" val="4013338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7ABF-6EF6-A70C-6426-3507BCA979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A2F1CA-7B4B-2ABF-9A33-AFC84C76603C}"/>
              </a:ext>
            </a:extLst>
          </p:cNvPr>
          <p:cNvSpPr>
            <a:spLocks noGrp="1"/>
          </p:cNvSpPr>
          <p:nvPr>
            <p:ph idx="1"/>
          </p:nvPr>
        </p:nvSpPr>
        <p:spPr/>
        <p:txBody>
          <a:bodyPr>
            <a:normAutofit lnSpcReduction="10000"/>
          </a:bodyPr>
          <a:lstStyle/>
          <a:p>
            <a:pPr algn="l"/>
            <a:r>
              <a:rPr lang="en-US" sz="2800" b="0" i="0" u="none" strike="noStrike" baseline="0" dirty="0">
                <a:solidFill>
                  <a:srgbClr val="000000"/>
                </a:solidFill>
                <a:latin typeface="Cheltenham-Light"/>
              </a:rPr>
              <a:t>Surgery should be considered in the following situations: </a:t>
            </a:r>
          </a:p>
          <a:p>
            <a:pPr algn="l"/>
            <a:r>
              <a:rPr lang="en-US" sz="2800" b="0" i="0" u="none" strike="noStrike" baseline="0" dirty="0">
                <a:solidFill>
                  <a:srgbClr val="000000"/>
                </a:solidFill>
                <a:latin typeface="Cheltenham-Light"/>
              </a:rPr>
              <a:t>heart failure; </a:t>
            </a:r>
          </a:p>
          <a:p>
            <a:pPr algn="l"/>
            <a:r>
              <a:rPr lang="en-US" sz="2800" b="0" i="0" u="none" strike="noStrike" baseline="0" dirty="0">
                <a:solidFill>
                  <a:srgbClr val="000000"/>
                </a:solidFill>
                <a:latin typeface="Cheltenham-Light"/>
              </a:rPr>
              <a:t>failure of antibiotic treatment; </a:t>
            </a:r>
          </a:p>
          <a:p>
            <a:pPr algn="l"/>
            <a:r>
              <a:rPr lang="en-US" sz="2800" b="0" i="0" u="none" strike="noStrike" baseline="0" dirty="0">
                <a:solidFill>
                  <a:srgbClr val="000000"/>
                </a:solidFill>
                <a:latin typeface="Cheltenham-Light"/>
              </a:rPr>
              <a:t>hemodynamically significant prosthetic valve regurgitation, especially if associated with deterioration of LV function;</a:t>
            </a:r>
          </a:p>
          <a:p>
            <a:pPr algn="l"/>
            <a:r>
              <a:rPr lang="en-US" sz="2800" b="0" i="0" u="none" strike="noStrike" baseline="0" dirty="0">
                <a:solidFill>
                  <a:srgbClr val="000000"/>
                </a:solidFill>
                <a:latin typeface="Cheltenham-Light"/>
              </a:rPr>
              <a:t>large vegetations (&gt;10 mm in size); </a:t>
            </a:r>
          </a:p>
          <a:p>
            <a:pPr algn="l"/>
            <a:r>
              <a:rPr lang="en-US" sz="2800" b="0" i="0" u="none" strike="noStrike" baseline="0" dirty="0">
                <a:solidFill>
                  <a:srgbClr val="000000"/>
                </a:solidFill>
                <a:latin typeface="Cheltenham-Light"/>
              </a:rPr>
              <a:t>persistently positive blood cultures</a:t>
            </a:r>
          </a:p>
          <a:p>
            <a:pPr algn="l"/>
            <a:r>
              <a:rPr lang="en-US" sz="2800" b="0" i="0" u="none" strike="noStrike" baseline="0" dirty="0">
                <a:solidFill>
                  <a:srgbClr val="000000"/>
                </a:solidFill>
                <a:latin typeface="Cheltenham-Light"/>
              </a:rPr>
              <a:t>on therapy; recurrent emboli with persistent vegetations; </a:t>
            </a:r>
          </a:p>
          <a:p>
            <a:pPr algn="l"/>
            <a:r>
              <a:rPr lang="en-US" sz="2800" b="0" i="0" u="none" strike="noStrike" baseline="0" dirty="0">
                <a:solidFill>
                  <a:srgbClr val="000000"/>
                </a:solidFill>
                <a:latin typeface="Cheltenham-Light"/>
              </a:rPr>
              <a:t> intracardiac fistula formation.</a:t>
            </a:r>
            <a:r>
              <a:rPr lang="en-US" sz="800" b="0" i="0" u="none" strike="noStrike" baseline="0" dirty="0">
                <a:solidFill>
                  <a:srgbClr val="0081AD"/>
                </a:solidFill>
                <a:latin typeface="Cheltenham-Light"/>
              </a:rPr>
              <a:t>6</a:t>
            </a:r>
            <a:endParaRPr lang="en-US" dirty="0"/>
          </a:p>
        </p:txBody>
      </p:sp>
    </p:spTree>
    <p:extLst>
      <p:ext uri="{BB962C8B-B14F-4D97-AF65-F5344CB8AC3E}">
        <p14:creationId xmlns:p14="http://schemas.microsoft.com/office/powerpoint/2010/main" val="1263114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C4EA-F606-0E94-7F19-93DF1BF686F0}"/>
              </a:ext>
            </a:extLst>
          </p:cNvPr>
          <p:cNvSpPr>
            <a:spLocks noGrp="1"/>
          </p:cNvSpPr>
          <p:nvPr>
            <p:ph type="title"/>
          </p:nvPr>
        </p:nvSpPr>
        <p:spPr/>
        <p:txBody>
          <a:bodyPr/>
          <a:lstStyle/>
          <a:p>
            <a:r>
              <a:rPr lang="en-US" sz="4400" b="0" i="0" u="none" strike="noStrike" baseline="0" dirty="0">
                <a:solidFill>
                  <a:srgbClr val="009A4D"/>
                </a:solidFill>
                <a:latin typeface="Frutiger-BlackCn"/>
              </a:rPr>
              <a:t>Hemolytic Anemia</a:t>
            </a:r>
            <a:endParaRPr lang="en-US" dirty="0"/>
          </a:p>
        </p:txBody>
      </p:sp>
      <p:sp>
        <p:nvSpPr>
          <p:cNvPr id="3" name="Content Placeholder 2">
            <a:extLst>
              <a:ext uri="{FF2B5EF4-FFF2-40B4-BE49-F238E27FC236}">
                <a16:creationId xmlns:a16="http://schemas.microsoft.com/office/drawing/2014/main" id="{46FAE591-7454-8277-7010-F2A559DCB366}"/>
              </a:ext>
            </a:extLst>
          </p:cNvPr>
          <p:cNvSpPr>
            <a:spLocks noGrp="1"/>
          </p:cNvSpPr>
          <p:nvPr>
            <p:ph idx="1"/>
          </p:nvPr>
        </p:nvSpPr>
        <p:spPr/>
        <p:txBody>
          <a:bodyPr>
            <a:normAutofit fontScale="92500" lnSpcReduction="10000"/>
          </a:bodyPr>
          <a:lstStyle/>
          <a:p>
            <a:pPr algn="l"/>
            <a:r>
              <a:rPr lang="en-US" sz="2800" b="0" i="0" u="none" strike="noStrike" baseline="0" dirty="0">
                <a:latin typeface="Cheltenham-Light"/>
              </a:rPr>
              <a:t>The development of a non-immune hemolytic anemia after valve replacement or repair is usually attributable to PVL with intravascular red blood cell destruction. </a:t>
            </a:r>
          </a:p>
          <a:p>
            <a:pPr algn="l"/>
            <a:r>
              <a:rPr lang="en-US" sz="2800" b="0" i="0" u="none" strike="noStrike" baseline="0" dirty="0">
                <a:latin typeface="Cheltenham-Light"/>
              </a:rPr>
              <a:t>Diagnosis is based on a high index of suspicion, coupled with laboratory evidence of hemolysis, including the characteristic changes in red blood cells morphology (schistocytes),</a:t>
            </a:r>
          </a:p>
          <a:p>
            <a:pPr algn="l"/>
            <a:r>
              <a:rPr lang="en-US" sz="2800" b="0" i="0" u="none" strike="noStrike" baseline="0" dirty="0">
                <a:latin typeface="Cheltenham-Light"/>
              </a:rPr>
              <a:t>elevated indirect bilirubin and LDH, a high reticulocyte count, and depressed serum haptoglobin. </a:t>
            </a:r>
          </a:p>
          <a:p>
            <a:pPr algn="l"/>
            <a:r>
              <a:rPr lang="en-US" sz="2800" b="0" i="0" u="none" strike="noStrike" baseline="0" dirty="0" err="1">
                <a:latin typeface="Cheltenham-Light"/>
              </a:rPr>
              <a:t>Reoperative</a:t>
            </a:r>
            <a:r>
              <a:rPr lang="en-US" sz="2800" b="0" i="0" u="none" strike="noStrike" baseline="0" dirty="0">
                <a:latin typeface="Cheltenham-Light"/>
              </a:rPr>
              <a:t> surgery or catheter closure of the defect is indicated when heart failure, a persistent transfusion requirement, or poor quality of life intervenes</a:t>
            </a:r>
            <a:endParaRPr lang="en-US" dirty="0"/>
          </a:p>
        </p:txBody>
      </p:sp>
    </p:spTree>
    <p:extLst>
      <p:ext uri="{BB962C8B-B14F-4D97-AF65-F5344CB8AC3E}">
        <p14:creationId xmlns:p14="http://schemas.microsoft.com/office/powerpoint/2010/main" val="16907404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7959-04E9-B307-E2A0-C7B2C04F9B43}"/>
              </a:ext>
            </a:extLst>
          </p:cNvPr>
          <p:cNvSpPr>
            <a:spLocks noGrp="1"/>
          </p:cNvSpPr>
          <p:nvPr>
            <p:ph type="title"/>
          </p:nvPr>
        </p:nvSpPr>
        <p:spPr/>
        <p:txBody>
          <a:bodyPr/>
          <a:lstStyle/>
          <a:p>
            <a:r>
              <a:rPr lang="en-US" dirty="0"/>
              <a:t>MCQS</a:t>
            </a:r>
          </a:p>
        </p:txBody>
      </p:sp>
      <p:sp>
        <p:nvSpPr>
          <p:cNvPr id="3" name="Content Placeholder 2">
            <a:extLst>
              <a:ext uri="{FF2B5EF4-FFF2-40B4-BE49-F238E27FC236}">
                <a16:creationId xmlns:a16="http://schemas.microsoft.com/office/drawing/2014/main" id="{B6230749-500A-962D-85C4-20E57AD93D7D}"/>
              </a:ext>
            </a:extLst>
          </p:cNvPr>
          <p:cNvSpPr>
            <a:spLocks noGrp="1"/>
          </p:cNvSpPr>
          <p:nvPr>
            <p:ph idx="1"/>
          </p:nvPr>
        </p:nvSpPr>
        <p:spPr/>
        <p:txBody>
          <a:bodyPr/>
          <a:lstStyle/>
          <a:p>
            <a:r>
              <a:rPr lang="en-US" dirty="0"/>
              <a:t>ST JUDE VALVE IS A TYPE OF</a:t>
            </a:r>
          </a:p>
          <a:p>
            <a:pPr marL="514350" indent="-514350">
              <a:buFont typeface="+mj-lt"/>
              <a:buAutoNum type="alphaUcPeriod"/>
            </a:pPr>
            <a:r>
              <a:rPr lang="en-US" dirty="0"/>
              <a:t>TILTING DISC </a:t>
            </a:r>
          </a:p>
          <a:p>
            <a:pPr marL="514350" indent="-514350">
              <a:buFont typeface="+mj-lt"/>
              <a:buAutoNum type="alphaUcPeriod"/>
            </a:pPr>
            <a:r>
              <a:rPr lang="en-US" dirty="0"/>
              <a:t>BILEAFLET</a:t>
            </a:r>
          </a:p>
          <a:p>
            <a:pPr marL="514350" indent="-514350">
              <a:buFont typeface="+mj-lt"/>
              <a:buAutoNum type="alphaUcPeriod"/>
            </a:pPr>
            <a:r>
              <a:rPr lang="en-US" dirty="0"/>
              <a:t>CAGED BALL </a:t>
            </a:r>
          </a:p>
          <a:p>
            <a:pPr marL="514350" indent="-514350">
              <a:buFont typeface="+mj-lt"/>
              <a:buAutoNum type="alphaUcPeriod"/>
            </a:pPr>
            <a:r>
              <a:rPr lang="en-US" dirty="0"/>
              <a:t>BIOPROSTHETIC </a:t>
            </a:r>
          </a:p>
        </p:txBody>
      </p:sp>
    </p:spTree>
    <p:extLst>
      <p:ext uri="{BB962C8B-B14F-4D97-AF65-F5344CB8AC3E}">
        <p14:creationId xmlns:p14="http://schemas.microsoft.com/office/powerpoint/2010/main" val="1574875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D81C-CA59-0313-2881-4F984B8ECC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D20201-C584-D9DF-D997-B71C36C66F40}"/>
              </a:ext>
            </a:extLst>
          </p:cNvPr>
          <p:cNvSpPr>
            <a:spLocks noGrp="1"/>
          </p:cNvSpPr>
          <p:nvPr>
            <p:ph idx="1"/>
          </p:nvPr>
        </p:nvSpPr>
        <p:spPr/>
        <p:txBody>
          <a:bodyPr/>
          <a:lstStyle/>
          <a:p>
            <a:r>
              <a:rPr lang="en-US" dirty="0"/>
              <a:t>FOLLOWING  ALL ARE SUGGESTIVE OF SEVERE MITRAL PROSTHETIC VALVE STENOSIS EXCEPT</a:t>
            </a:r>
          </a:p>
          <a:p>
            <a:pPr marL="514350" indent="-514350">
              <a:buFont typeface="+mj-lt"/>
              <a:buAutoNum type="alphaUcPeriod"/>
            </a:pPr>
            <a:r>
              <a:rPr lang="en-US" dirty="0"/>
              <a:t>DVI &gt; 2.5</a:t>
            </a:r>
          </a:p>
          <a:p>
            <a:pPr marL="514350" indent="-514350">
              <a:buFont typeface="+mj-lt"/>
              <a:buAutoNum type="alphaUcPeriod"/>
            </a:pPr>
            <a:r>
              <a:rPr lang="en-US" dirty="0"/>
              <a:t>MEAN PRESSURE GRADIENT &gt; 10</a:t>
            </a:r>
          </a:p>
          <a:p>
            <a:pPr marL="514350" indent="-514350">
              <a:buFont typeface="+mj-lt"/>
              <a:buAutoNum type="alphaUcPeriod"/>
            </a:pPr>
            <a:r>
              <a:rPr lang="en-US" dirty="0"/>
              <a:t>VMAX &gt; 2.5</a:t>
            </a:r>
          </a:p>
          <a:p>
            <a:pPr marL="514350" indent="-514350">
              <a:buFont typeface="+mj-lt"/>
              <a:buAutoNum type="alphaUcPeriod"/>
            </a:pPr>
            <a:r>
              <a:rPr lang="en-US" dirty="0"/>
              <a:t>EOA – 1-1.9CM2</a:t>
            </a:r>
          </a:p>
        </p:txBody>
      </p:sp>
    </p:spTree>
    <p:extLst>
      <p:ext uri="{BB962C8B-B14F-4D97-AF65-F5344CB8AC3E}">
        <p14:creationId xmlns:p14="http://schemas.microsoft.com/office/powerpoint/2010/main" val="4078549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C0DE-0D03-3A2E-7605-378684E9E1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DC2B8-44A6-BB7D-5C1B-AE46DE41A336}"/>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All are true about Aortic caged ball valve except</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opening of the caged ball aortic prosthetic valve produces a metallic sound. </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interval between S1 and aortic OS is approximately 0.07 second.</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Multiple opening sounds may be audible due to the movement of the poppet.</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CS of the aortic prosthetic valve is also heard as a loud metallic noise. However OS is less loud than </a:t>
            </a:r>
            <a:r>
              <a:rPr lang="en-US" sz="2600" dirty="0">
                <a:solidFill>
                  <a:prstClr val="black"/>
                </a:solidFill>
                <a:latin typeface="Calibri" panose="020F0502020204030204"/>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a:t>
            </a:r>
            <a:endParaRPr lang="en-US" dirty="0"/>
          </a:p>
        </p:txBody>
      </p:sp>
    </p:spTree>
    <p:extLst>
      <p:ext uri="{BB962C8B-B14F-4D97-AF65-F5344CB8AC3E}">
        <p14:creationId xmlns:p14="http://schemas.microsoft.com/office/powerpoint/2010/main" val="4285765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C161-96DF-FA58-013B-AF863EA7D0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488E09-C901-8A73-A2C5-ED88B817A946}"/>
              </a:ext>
            </a:extLst>
          </p:cNvPr>
          <p:cNvSpPr>
            <a:spLocks noGrp="1"/>
          </p:cNvSpPr>
          <p:nvPr>
            <p:ph idx="1"/>
          </p:nvPr>
        </p:nvSpPr>
        <p:spPr/>
        <p:txBody>
          <a:bodyPr/>
          <a:lstStyle/>
          <a:p>
            <a:pPr algn="l"/>
            <a:r>
              <a:rPr lang="en-US" dirty="0">
                <a:latin typeface="Cheltenham-Light"/>
              </a:rPr>
              <a:t>A </a:t>
            </a:r>
            <a:r>
              <a:rPr lang="en-US" sz="2800" b="0" i="0" u="none" strike="noStrike" baseline="0" dirty="0">
                <a:latin typeface="Cheltenham-Light"/>
              </a:rPr>
              <a:t>non-immune hemolytic anemia after valve replacement or repair is usually attributable to PVL with intravascular red blood cell destruction. Laboratory findings are all except</a:t>
            </a:r>
          </a:p>
          <a:p>
            <a:pPr marL="514350" indent="-514350" algn="l">
              <a:buFont typeface="+mj-lt"/>
              <a:buAutoNum type="alphaUcPeriod"/>
            </a:pPr>
            <a:r>
              <a:rPr lang="en-US" sz="2800" b="0" i="0" u="none" strike="noStrike" baseline="0" dirty="0">
                <a:latin typeface="Cheltenham-Light"/>
              </a:rPr>
              <a:t>elevated indirect bilirubin</a:t>
            </a:r>
          </a:p>
          <a:p>
            <a:pPr marL="514350" indent="-514350" algn="l">
              <a:buFont typeface="+mj-lt"/>
              <a:buAutoNum type="alphaUcPeriod"/>
            </a:pPr>
            <a:r>
              <a:rPr lang="en-US" dirty="0">
                <a:latin typeface="Cheltenham-Light"/>
              </a:rPr>
              <a:t>elevated</a:t>
            </a:r>
            <a:r>
              <a:rPr lang="en-US" sz="2800" b="0" i="0" u="none" strike="noStrike" baseline="0" dirty="0">
                <a:latin typeface="Cheltenham-Light"/>
              </a:rPr>
              <a:t> LDH, </a:t>
            </a:r>
          </a:p>
          <a:p>
            <a:pPr marL="514350" indent="-514350" algn="l">
              <a:buFont typeface="+mj-lt"/>
              <a:buAutoNum type="alphaUcPeriod"/>
            </a:pPr>
            <a:r>
              <a:rPr lang="en-US" sz="2800" b="0" i="0" u="none" strike="noStrike" baseline="0" dirty="0">
                <a:latin typeface="Cheltenham-Light"/>
              </a:rPr>
              <a:t>a high reticulocyte count,</a:t>
            </a:r>
          </a:p>
          <a:p>
            <a:pPr marL="514350" indent="-514350" algn="l">
              <a:buFont typeface="+mj-lt"/>
              <a:buAutoNum type="alphaUcPeriod"/>
            </a:pPr>
            <a:r>
              <a:rPr lang="en-US" sz="2800" b="0" i="0" u="none" strike="noStrike" baseline="0" dirty="0">
                <a:latin typeface="Cheltenham-Light"/>
              </a:rPr>
              <a:t> elevated serum haptoglobin</a:t>
            </a:r>
            <a:endParaRPr lang="en-US" dirty="0"/>
          </a:p>
        </p:txBody>
      </p:sp>
    </p:spTree>
    <p:extLst>
      <p:ext uri="{BB962C8B-B14F-4D97-AF65-F5344CB8AC3E}">
        <p14:creationId xmlns:p14="http://schemas.microsoft.com/office/powerpoint/2010/main" val="3289511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E0C1-2FD1-19ED-E468-DAD76F8B9F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EACD85-714A-62DA-9C6F-5C119D58597A}"/>
              </a:ext>
            </a:extLst>
          </p:cNvPr>
          <p:cNvSpPr>
            <a:spLocks noGrp="1"/>
          </p:cNvSpPr>
          <p:nvPr>
            <p:ph idx="1"/>
          </p:nvPr>
        </p:nvSpPr>
        <p:spPr/>
        <p:txBody>
          <a:bodyPr>
            <a:normAutofit fontScale="92500" lnSpcReduction="10000"/>
          </a:bodyPr>
          <a:lstStyle/>
          <a:p>
            <a:pPr algn="l"/>
            <a:r>
              <a:rPr lang="en-US" dirty="0">
                <a:solidFill>
                  <a:srgbClr val="000000"/>
                </a:solidFill>
                <a:latin typeface="Cheltenham-Light"/>
              </a:rPr>
              <a:t>All are true statements regarding anti thrombotic therapy after prosthetic valve replacement except </a:t>
            </a:r>
          </a:p>
          <a:p>
            <a:pPr marL="514350" indent="-514350" algn="l">
              <a:buFont typeface="+mj-lt"/>
              <a:buAutoNum type="alphaUcPeriod"/>
            </a:pPr>
            <a:r>
              <a:rPr lang="en-US" sz="2800" b="0" i="0" u="none" strike="noStrike" baseline="0" dirty="0">
                <a:solidFill>
                  <a:srgbClr val="000000"/>
                </a:solidFill>
                <a:latin typeface="Cheltenham-Light"/>
              </a:rPr>
              <a:t>Anticoagulant therapy with non-vitamin K oral anticoagulants (NOACs) should not be used in patients with mechanical prostheses</a:t>
            </a:r>
          </a:p>
          <a:p>
            <a:pPr marL="514350" indent="-514350" algn="l">
              <a:buFont typeface="+mj-lt"/>
              <a:buAutoNum type="alphaUcPeriod"/>
            </a:pPr>
            <a:r>
              <a:rPr lang="en-US" sz="2800" b="0" i="0" u="none" strike="noStrike" baseline="0" dirty="0">
                <a:solidFill>
                  <a:srgbClr val="000000"/>
                </a:solidFill>
                <a:latin typeface="Cheltenham-Light"/>
              </a:rPr>
              <a:t>The addition of low-dose aspirin to VKA therapy can be considered in patients with mechanical valves when dictated by another indication. </a:t>
            </a:r>
          </a:p>
          <a:p>
            <a:pPr marL="514350" indent="-514350" algn="l">
              <a:buFont typeface="+mj-lt"/>
              <a:buAutoNum type="alphaUcPeriod"/>
            </a:pPr>
            <a:r>
              <a:rPr lang="en-US" dirty="0">
                <a:solidFill>
                  <a:srgbClr val="000000"/>
                </a:solidFill>
                <a:latin typeface="Cheltenham-Light"/>
              </a:rPr>
              <a:t>A</a:t>
            </a:r>
            <a:r>
              <a:rPr lang="en-US" sz="2800" b="0" i="0" u="none" strike="noStrike" baseline="0" dirty="0">
                <a:solidFill>
                  <a:srgbClr val="000000"/>
                </a:solidFill>
                <a:latin typeface="Cheltenham-Light"/>
              </a:rPr>
              <a:t> VKA may be used even in the absence of risk factors for thromboembolism for the first 3 to 6 months after bioprosthetic AVR or MVR.</a:t>
            </a:r>
            <a:r>
              <a:rPr lang="en-US" sz="800" b="0" i="0" u="none" strike="noStrike" baseline="0" dirty="0">
                <a:solidFill>
                  <a:srgbClr val="0081AD"/>
                </a:solidFill>
                <a:latin typeface="Cheltenham-Light"/>
              </a:rPr>
              <a:t> </a:t>
            </a:r>
          </a:p>
          <a:p>
            <a:pPr marL="514350" indent="-514350" algn="l">
              <a:buFont typeface="+mj-lt"/>
              <a:buAutoNum type="alphaUcPeriod"/>
            </a:pPr>
            <a:r>
              <a:rPr lang="en-US" sz="2800" b="0" i="0" u="none" strike="noStrike" baseline="0" dirty="0">
                <a:solidFill>
                  <a:srgbClr val="000000"/>
                </a:solidFill>
                <a:latin typeface="Cheltenham-Light"/>
              </a:rPr>
              <a:t>Treatment following TAVR with low-dose rivaroxaban (10 mg daily) plus aspirin (75 to 100 mg daily for the first 3 months) is indicated</a:t>
            </a:r>
            <a:endParaRPr lang="en-US" dirty="0"/>
          </a:p>
        </p:txBody>
      </p:sp>
    </p:spTree>
    <p:extLst>
      <p:ext uri="{BB962C8B-B14F-4D97-AF65-F5344CB8AC3E}">
        <p14:creationId xmlns:p14="http://schemas.microsoft.com/office/powerpoint/2010/main" val="2243767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E28C-E765-09BB-E9BD-B38D4207BB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766983-F285-4BE4-C39D-C099CD2177B8}"/>
              </a:ext>
            </a:extLst>
          </p:cNvPr>
          <p:cNvSpPr>
            <a:spLocks noGrp="1"/>
          </p:cNvSpPr>
          <p:nvPr>
            <p:ph idx="1"/>
          </p:nvPr>
        </p:nvSpPr>
        <p:spPr/>
        <p:txBody>
          <a:bodyPr/>
          <a:lstStyle/>
          <a:p>
            <a:r>
              <a:rPr lang="en-US" dirty="0"/>
              <a:t>THANKYOU</a:t>
            </a:r>
          </a:p>
        </p:txBody>
      </p:sp>
    </p:spTree>
    <p:extLst>
      <p:ext uri="{BB962C8B-B14F-4D97-AF65-F5344CB8AC3E}">
        <p14:creationId xmlns:p14="http://schemas.microsoft.com/office/powerpoint/2010/main" val="264789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3C0F-B87C-4B31-74CB-2B9BDD74B8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A210A4-816E-F6F2-445C-51251CFFDD96}"/>
              </a:ext>
            </a:extLst>
          </p:cNvPr>
          <p:cNvSpPr>
            <a:spLocks noGrp="1"/>
          </p:cNvSpPr>
          <p:nvPr>
            <p:ph idx="1"/>
          </p:nvPr>
        </p:nvSpPr>
        <p:spPr/>
        <p:txBody>
          <a:bodyPr>
            <a:normAutofit fontScale="85000" lnSpcReduction="10000"/>
          </a:bodyPr>
          <a:lstStyle/>
          <a:p>
            <a:pPr algn="l"/>
            <a:r>
              <a:rPr lang="en-US" sz="3200" b="1" i="0" u="none" strike="noStrike" baseline="0" dirty="0">
                <a:latin typeface="FrutigerLTStd-Bold"/>
              </a:rPr>
              <a:t>Stented Bioprosthetic Valves</a:t>
            </a:r>
          </a:p>
          <a:p>
            <a:pPr algn="l"/>
            <a:r>
              <a:rPr lang="en-US" dirty="0">
                <a:latin typeface="Cheltenham-Light"/>
              </a:rPr>
              <a:t>A</a:t>
            </a:r>
            <a:r>
              <a:rPr lang="en-US" sz="2800" b="0" i="0" u="none" strike="noStrike" baseline="0" dirty="0">
                <a:latin typeface="Cheltenham-Light"/>
              </a:rPr>
              <a:t> heterograft valve consists of three biologic leaflets made from the porcine aortic valve or bovine pericardium treated with glutaraldehyde to reduce its antigenicity </a:t>
            </a:r>
            <a:r>
              <a:rPr lang="en-US" sz="2800" b="0" i="0" u="none" strike="noStrike" baseline="0" dirty="0">
                <a:solidFill>
                  <a:srgbClr val="000000"/>
                </a:solidFill>
                <a:latin typeface="Cheltenham-Light"/>
              </a:rPr>
              <a:t>mounted on a metal or polymeric stented ring; they open to a circular orifice in systole, resembling the anatomy of the native aortic valve.</a:t>
            </a:r>
          </a:p>
          <a:p>
            <a:pPr algn="l"/>
            <a:r>
              <a:rPr lang="en-US" sz="2800" b="0" i="0" u="none" strike="noStrike" baseline="0" dirty="0">
                <a:solidFill>
                  <a:srgbClr val="000000"/>
                </a:solidFill>
                <a:latin typeface="Cheltenham-Light"/>
              </a:rPr>
              <a:t> The vast majority of bioprosthetic valves are treated with anti-calcifying</a:t>
            </a:r>
            <a:r>
              <a:rPr lang="en-US" dirty="0">
                <a:solidFill>
                  <a:srgbClr val="000000"/>
                </a:solidFill>
                <a:latin typeface="Cheltenham-Light"/>
              </a:rPr>
              <a:t> </a:t>
            </a:r>
            <a:r>
              <a:rPr lang="en-US" sz="2800" b="0" i="0" u="none" strike="noStrike" baseline="0" dirty="0">
                <a:solidFill>
                  <a:srgbClr val="000000"/>
                </a:solidFill>
                <a:latin typeface="Cheltenham-Light"/>
              </a:rPr>
              <a:t>agents or processes.</a:t>
            </a:r>
          </a:p>
          <a:p>
            <a:pPr algn="l"/>
            <a:r>
              <a:rPr lang="en-US" sz="2800" b="0" i="0" u="none" strike="noStrike" baseline="0" dirty="0" err="1">
                <a:solidFill>
                  <a:srgbClr val="000000"/>
                </a:solidFill>
                <a:latin typeface="Cheltenham-Light"/>
              </a:rPr>
              <a:t>Eg</a:t>
            </a:r>
            <a:r>
              <a:rPr lang="en-US" sz="2800" b="0" i="0" u="none" strike="noStrike" baseline="0" dirty="0">
                <a:solidFill>
                  <a:srgbClr val="000000"/>
                </a:solidFill>
                <a:latin typeface="Cheltenham-Light"/>
              </a:rPr>
              <a:t>-  The </a:t>
            </a:r>
            <a:r>
              <a:rPr lang="en-US" sz="2800" b="0" i="0" u="none" strike="noStrike" baseline="0" dirty="0" err="1">
                <a:solidFill>
                  <a:srgbClr val="000000"/>
                </a:solidFill>
                <a:latin typeface="Cheltenham-Light"/>
              </a:rPr>
              <a:t>Inspiris</a:t>
            </a:r>
            <a:r>
              <a:rPr lang="en-US" sz="2800" b="0" i="0" u="none" strike="noStrike" baseline="0" dirty="0">
                <a:solidFill>
                  <a:srgbClr val="000000"/>
                </a:solidFill>
                <a:latin typeface="Cheltenham-Light"/>
              </a:rPr>
              <a:t> </a:t>
            </a:r>
            <a:r>
              <a:rPr lang="en-US" sz="2800" b="0" i="0" u="none" strike="noStrike" baseline="0" dirty="0" err="1">
                <a:solidFill>
                  <a:srgbClr val="000000"/>
                </a:solidFill>
                <a:latin typeface="Cheltenham-Light"/>
              </a:rPr>
              <a:t>Resilia</a:t>
            </a:r>
            <a:r>
              <a:rPr lang="en-US" sz="2800" b="0" i="0" u="none" strike="noStrike" baseline="0" dirty="0">
                <a:solidFill>
                  <a:srgbClr val="000000"/>
                </a:solidFill>
                <a:latin typeface="Cheltenham-Light"/>
              </a:rPr>
              <a:t> Aortic Valve (Edwards </a:t>
            </a:r>
            <a:r>
              <a:rPr lang="en-US" sz="2800" b="0" i="0" u="none" strike="noStrike" baseline="0" dirty="0" err="1">
                <a:solidFill>
                  <a:srgbClr val="000000"/>
                </a:solidFill>
                <a:latin typeface="Cheltenham-Light"/>
              </a:rPr>
              <a:t>LifeSciences</a:t>
            </a:r>
            <a:r>
              <a:rPr lang="en-US" sz="2800" b="0" i="0" u="none" strike="noStrike" baseline="0" dirty="0">
                <a:solidFill>
                  <a:srgbClr val="000000"/>
                </a:solidFill>
                <a:latin typeface="Cheltenham-Light"/>
              </a:rPr>
              <a:t>, Irvine, CA)</a:t>
            </a:r>
            <a:endParaRPr lang="it-IT" sz="800" dirty="0">
              <a:solidFill>
                <a:srgbClr val="0081AD"/>
              </a:solidFill>
              <a:latin typeface="Cheltenham-Light"/>
            </a:endParaRPr>
          </a:p>
          <a:p>
            <a:pPr algn="l"/>
            <a:r>
              <a:rPr lang="it-IT" sz="2800" b="0" i="0" u="none" strike="noStrike" baseline="0" dirty="0">
                <a:solidFill>
                  <a:srgbClr val="000000"/>
                </a:solidFill>
                <a:latin typeface="Cheltenham-Light"/>
              </a:rPr>
              <a:t>The Perceval valve (LivaNova, London, UK) is </a:t>
            </a:r>
            <a:r>
              <a:rPr lang="en-US" sz="2800" b="0" i="0" u="none" strike="noStrike" baseline="0" dirty="0">
                <a:solidFill>
                  <a:srgbClr val="000000"/>
                </a:solidFill>
                <a:latin typeface="Cheltenham-Light"/>
              </a:rPr>
              <a:t>a </a:t>
            </a:r>
            <a:r>
              <a:rPr lang="en-US" sz="2800" b="0" i="0" u="none" strike="noStrike" baseline="0" dirty="0" err="1">
                <a:solidFill>
                  <a:srgbClr val="000000"/>
                </a:solidFill>
                <a:latin typeface="Cheltenham-Light"/>
              </a:rPr>
              <a:t>sutureless</a:t>
            </a:r>
            <a:r>
              <a:rPr lang="en-US" sz="2800" b="0" i="0" u="none" strike="noStrike" baseline="0" dirty="0">
                <a:solidFill>
                  <a:srgbClr val="000000"/>
                </a:solidFill>
                <a:latin typeface="Cheltenham-Light"/>
              </a:rPr>
              <a:t> bioprosthetic valve</a:t>
            </a:r>
            <a:endParaRPr lang="en-US" sz="800" b="0" i="0" u="none" strike="noStrike" baseline="0" dirty="0">
              <a:solidFill>
                <a:srgbClr val="0081AD"/>
              </a:solidFill>
              <a:latin typeface="Cheltenham-Light"/>
            </a:endParaRPr>
          </a:p>
          <a:p>
            <a:pPr algn="l"/>
            <a:r>
              <a:rPr lang="en-US" sz="2800" b="0" i="0" u="none" strike="noStrike" baseline="0" dirty="0">
                <a:solidFill>
                  <a:srgbClr val="000000"/>
                </a:solidFill>
                <a:latin typeface="Cheltenham-Light"/>
              </a:rPr>
              <a:t>The current generation of bovine pericardial valves offers improved hemodynamic performance compared with earlier generations.</a:t>
            </a:r>
            <a:endParaRPr lang="en-US" dirty="0"/>
          </a:p>
        </p:txBody>
      </p:sp>
    </p:spTree>
    <p:extLst>
      <p:ext uri="{BB962C8B-B14F-4D97-AF65-F5344CB8AC3E}">
        <p14:creationId xmlns:p14="http://schemas.microsoft.com/office/powerpoint/2010/main" val="266398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6B8D-1616-DA6B-DBE6-14DB8C0ABF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F61237-1408-3814-5626-292718B9B924}"/>
              </a:ext>
            </a:extLst>
          </p:cNvPr>
          <p:cNvSpPr>
            <a:spLocks noGrp="1"/>
          </p:cNvSpPr>
          <p:nvPr>
            <p:ph idx="1"/>
          </p:nvPr>
        </p:nvSpPr>
        <p:spPr>
          <a:xfrm>
            <a:off x="838200" y="1825625"/>
            <a:ext cx="10780986" cy="4667250"/>
          </a:xfrm>
        </p:spPr>
        <p:txBody>
          <a:bodyPr>
            <a:normAutofit fontScale="85000" lnSpcReduction="10000"/>
          </a:bodyPr>
          <a:lstStyle/>
          <a:p>
            <a:pPr algn="l"/>
            <a:r>
              <a:rPr lang="en-US" dirty="0">
                <a:solidFill>
                  <a:srgbClr val="000000"/>
                </a:solidFill>
                <a:latin typeface="Cheltenham-Light"/>
              </a:rPr>
              <a:t>S</a:t>
            </a:r>
            <a:r>
              <a:rPr lang="en-US" sz="2800" b="0" i="0" u="none" strike="noStrike" baseline="0" dirty="0">
                <a:solidFill>
                  <a:srgbClr val="000000"/>
                </a:solidFill>
                <a:latin typeface="Cheltenham-Light"/>
              </a:rPr>
              <a:t>mall degree of regurgitation can be detected by color Doppler flow imaging in 10% of normally functioning </a:t>
            </a:r>
            <a:r>
              <a:rPr lang="en-US" sz="2800" b="0" i="0" u="none" strike="noStrike" baseline="0" dirty="0" err="1">
                <a:solidFill>
                  <a:srgbClr val="000000"/>
                </a:solidFill>
                <a:latin typeface="Cheltenham-Light"/>
              </a:rPr>
              <a:t>bioprostheses</a:t>
            </a:r>
            <a:r>
              <a:rPr lang="en-US" sz="2800" b="0" i="0" u="none" strike="noStrike" baseline="0" dirty="0">
                <a:solidFill>
                  <a:srgbClr val="000000"/>
                </a:solidFill>
                <a:latin typeface="Cheltenham-Light"/>
              </a:rPr>
              <a:t>. </a:t>
            </a:r>
          </a:p>
          <a:p>
            <a:pPr algn="l"/>
            <a:r>
              <a:rPr lang="en-US" dirty="0">
                <a:solidFill>
                  <a:srgbClr val="000000"/>
                </a:solidFill>
                <a:latin typeface="Cheltenham-Light"/>
              </a:rPr>
              <a:t>L</a:t>
            </a:r>
            <a:r>
              <a:rPr lang="en-US" sz="2800" b="0" i="0" u="none" strike="noStrike" baseline="0" dirty="0">
                <a:solidFill>
                  <a:srgbClr val="000000"/>
                </a:solidFill>
                <a:latin typeface="Cheltenham-Light"/>
              </a:rPr>
              <a:t>imitation of bioprosthetic valves ---limited durability due to SVD, typically beginning within 5 to 7 years after implantation but varying by position and age at implant, with tissue changes characterized by calcification, fibrosis, tears, and perforations.</a:t>
            </a:r>
          </a:p>
          <a:p>
            <a:pPr algn="l"/>
            <a:r>
              <a:rPr lang="en-US" sz="2800" b="0" i="0" u="none" strike="noStrike" baseline="0" dirty="0">
                <a:solidFill>
                  <a:srgbClr val="000000"/>
                </a:solidFill>
                <a:latin typeface="Cheltenham-Light"/>
              </a:rPr>
              <a:t>SVD occurs earlier for mitral than for aortic bioprosthetic valves, due to exposure of the mitral prosthesis to relatively higher left ventricular (LV) closing pressures. </a:t>
            </a:r>
          </a:p>
          <a:p>
            <a:pPr algn="l"/>
            <a:r>
              <a:rPr lang="en-US" sz="2800" b="0" i="0" u="none" strike="noStrike" baseline="0" dirty="0">
                <a:solidFill>
                  <a:srgbClr val="000000"/>
                </a:solidFill>
                <a:latin typeface="Cheltenham-Light"/>
              </a:rPr>
              <a:t>The process of SVD is accelerated in younger patients, in those with disordered calcium metabolism (end-stage renal disease), and, possibly, in pregnant women independent of younger age. </a:t>
            </a:r>
          </a:p>
          <a:p>
            <a:pPr algn="l"/>
            <a:r>
              <a:rPr lang="en-US" sz="2800" b="0" i="0" u="none" strike="noStrike" baseline="0" dirty="0">
                <a:solidFill>
                  <a:srgbClr val="000000"/>
                </a:solidFill>
                <a:latin typeface="Cheltenham-Light"/>
              </a:rPr>
              <a:t>With current generation bioprosthetic pericardial valves, durability is excellent, with SVD rates of 2% to 10% at 10 years, 10% to 20% at 15 years, and 40% at 20 years.</a:t>
            </a:r>
            <a:endParaRPr lang="en-US" dirty="0"/>
          </a:p>
        </p:txBody>
      </p:sp>
    </p:spTree>
    <p:extLst>
      <p:ext uri="{BB962C8B-B14F-4D97-AF65-F5344CB8AC3E}">
        <p14:creationId xmlns:p14="http://schemas.microsoft.com/office/powerpoint/2010/main" val="2379439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6232</Words>
  <Application>Microsoft Office PowerPoint</Application>
  <PresentationFormat>Widescreen</PresentationFormat>
  <Paragraphs>325</Paragraphs>
  <Slides>78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78</vt:i4>
      </vt:variant>
    </vt:vector>
  </HeadingPairs>
  <TitlesOfParts>
    <vt:vector size="90" baseType="lpstr">
      <vt:lpstr>Arial</vt:lpstr>
      <vt:lpstr>Calibri</vt:lpstr>
      <vt:lpstr>Calibri Light</vt:lpstr>
      <vt:lpstr>Cheltenham-Light</vt:lpstr>
      <vt:lpstr>Courier New</vt:lpstr>
      <vt:lpstr>Frutiger-BlackCn</vt:lpstr>
      <vt:lpstr>Frutiger-BoldCn</vt:lpstr>
      <vt:lpstr>Frutiger-Light</vt:lpstr>
      <vt:lpstr>FrutigerLTStd-Bold</vt:lpstr>
      <vt:lpstr>TnQ</vt:lpstr>
      <vt:lpstr>Wingdings</vt:lpstr>
      <vt:lpstr>Office Theme</vt:lpstr>
      <vt:lpstr>Prosthetic valves</vt:lpstr>
      <vt:lpstr>PowerPoint Presentation</vt:lpstr>
      <vt:lpstr>TYPES OF PROSTHETIC HEART VALVES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MECHANICAL AND TISSUE VALVES</vt:lpstr>
      <vt:lpstr>PowerPoint Presentation</vt:lpstr>
      <vt:lpstr>CHOICE OF VALVE REPLACEMENT PROCEDURE AND PROSTHESIS</vt:lpstr>
      <vt:lpstr>CHOICE OF PROCEDURE</vt:lpstr>
      <vt:lpstr>PowerPoint Presentation</vt:lpstr>
      <vt:lpstr>PowerPoint Presentation</vt:lpstr>
      <vt:lpstr>PowerPoint Presentation</vt:lpstr>
      <vt:lpstr>MEDICAL MANAGEMENT AND SURVEILLANCE AFTER VALVE REPLACEMENT</vt:lpstr>
      <vt:lpstr>PowerPoint Presentation</vt:lpstr>
      <vt:lpstr>PowerPoint Presentation</vt:lpstr>
      <vt:lpstr>Pregnancy</vt:lpstr>
      <vt:lpstr>Infective Endocarditis Prophylaxis</vt:lpstr>
      <vt:lpstr>PowerPoint Presentation</vt:lpstr>
      <vt:lpstr>PowerPoint Presentation</vt:lpstr>
      <vt:lpstr>CLINICAL EXAMINATION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ECHO ASSESSMENT OF PROSTHETIC VALVE</vt:lpstr>
      <vt:lpstr>PowerPoint Presentation</vt:lpstr>
      <vt:lpstr>PowerPoint Presentation</vt:lpstr>
      <vt:lpstr>PowerPoint Presentation</vt:lpstr>
      <vt:lpstr>Fluoroscopy of Prosthetic Heart Valves</vt:lpstr>
      <vt:lpstr>PowerPoint Presentation</vt:lpstr>
      <vt:lpstr>PowerPoint Presentation</vt:lpstr>
      <vt:lpstr>PowerPoint Presentation</vt:lpstr>
      <vt:lpstr>PowerPoint Presentation</vt:lpstr>
      <vt:lpstr>Tilting disc valves</vt:lpstr>
      <vt:lpstr>PowerPoint Presentation</vt:lpstr>
      <vt:lpstr>PowerPoint Presentation</vt:lpstr>
      <vt:lpstr>EVALUATION OF PROSTHETIC VALVE FUNCTION</vt:lpstr>
      <vt:lpstr>PowerPoint Presentation</vt:lpstr>
      <vt:lpstr>PowerPoint Presentation</vt:lpstr>
      <vt:lpstr>PowerPoint Presentation</vt:lpstr>
      <vt:lpstr>PowerPoint Presentation</vt:lpstr>
      <vt:lpstr>PowerPoint Presentation</vt:lpstr>
      <vt:lpstr>PowerPoint Presentation</vt:lpstr>
      <vt:lpstr>EVALUATION AND TREATMENT OF PROSTHETIC VALVE DYSFUNCTION AND COMPLICATIONS</vt:lpstr>
      <vt:lpstr>Prosthesis-Patient Mismatch</vt:lpstr>
      <vt:lpstr>PowerPoint Presentation</vt:lpstr>
      <vt:lpstr>Structural Valve Deterioration </vt:lpstr>
      <vt:lpstr>Paravalvular Leak </vt:lpstr>
      <vt:lpstr>Thromboembolism and Bleeding</vt:lpstr>
      <vt:lpstr>PowerPoint Presentation</vt:lpstr>
      <vt:lpstr>Prosthetic Valve Thrombosis</vt:lpstr>
      <vt:lpstr>PowerPoint Presentation</vt:lpstr>
      <vt:lpstr>PowerPoint Presentation</vt:lpstr>
      <vt:lpstr>Infective Endocarditis</vt:lpstr>
      <vt:lpstr>PowerPoint Presentation</vt:lpstr>
      <vt:lpstr>Hemolytic Anemia</vt:lpstr>
      <vt:lpstr>MCQS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Aswin Narendran</dc:creator>
  <cp:lastModifiedBy>ADMIN</cp:lastModifiedBy>
  <cp:revision>39</cp:revision>
  <dcterms:created xsi:type="dcterms:W3CDTF">2023-10-01T13:38:33Z</dcterms:created>
  <dcterms:modified xsi:type="dcterms:W3CDTF">2024-01-12T03:47:16Z</dcterms:modified>
</cp:coreProperties>
</file>