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60" r:id="rId5"/>
    <p:sldId id="259" r:id="rId6"/>
    <p:sldId id="264" r:id="rId7"/>
    <p:sldId id="268" r:id="rId8"/>
    <p:sldId id="263" r:id="rId9"/>
    <p:sldId id="261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2" r:id="rId22"/>
    <p:sldId id="283" r:id="rId23"/>
    <p:sldId id="281" r:id="rId24"/>
    <p:sldId id="284" r:id="rId25"/>
    <p:sldId id="286" r:id="rId26"/>
    <p:sldId id="289" r:id="rId27"/>
    <p:sldId id="285" r:id="rId28"/>
    <p:sldId id="287" r:id="rId29"/>
    <p:sldId id="288" r:id="rId30"/>
    <p:sldId id="290" r:id="rId31"/>
    <p:sldId id="292" r:id="rId32"/>
    <p:sldId id="293" r:id="rId33"/>
    <p:sldId id="291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7" r:id="rId47"/>
    <p:sldId id="308" r:id="rId48"/>
    <p:sldId id="309" r:id="rId49"/>
    <p:sldId id="310" r:id="rId50"/>
    <p:sldId id="311" r:id="rId51"/>
    <p:sldId id="266" r:id="rId52"/>
    <p:sldId id="267" r:id="rId53"/>
    <p:sldId id="315" r:id="rId54"/>
    <p:sldId id="306" r:id="rId55"/>
    <p:sldId id="312" r:id="rId56"/>
    <p:sldId id="314" r:id="rId57"/>
    <p:sldId id="313" r:id="rId58"/>
    <p:sldId id="316" r:id="rId59"/>
    <p:sldId id="317" r:id="rId60"/>
    <p:sldId id="318" r:id="rId61"/>
    <p:sldId id="319" r:id="rId62"/>
    <p:sldId id="321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chna Dev" initials="SD" lastIdx="1" clrIdx="0">
    <p:extLst>
      <p:ext uri="{19B8F6BF-5375-455C-9EA6-DF929625EA0E}">
        <p15:presenceInfo xmlns:p15="http://schemas.microsoft.com/office/powerpoint/2012/main" userId="983c8acfef67f1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91571-D72B-1241-93F4-356E9E0A1845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1D2F9-3B6D-3142-A309-D86576754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0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Revascularization was performed for an- gina that was unresponsive to maximal medical therapy or when there was objective evidence of worsening ischemia on noninvasive testing, at </a:t>
            </a:r>
            <a:r>
              <a:rPr lang="en-US" dirty="0" err="1"/>
              <a:t>thediscretion</a:t>
            </a:r>
            <a:r>
              <a:rPr lang="en-US" dirty="0"/>
              <a:t> of the patient’s physician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1D2F9-3B6D-3142-A309-D86576754F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38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1D2F9-3B6D-3142-A309-D86576754F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Vulnerable plaques (precursors of acute coronary syndromes) tend to have thin fibrous caps, large lipid cores, fewer smooth- muscle cells, more macrophages, and less </a:t>
            </a:r>
            <a:r>
              <a:rPr lang="en-US" dirty="0" err="1"/>
              <a:t>colla</a:t>
            </a:r>
            <a:r>
              <a:rPr lang="en-US" dirty="0"/>
              <a:t>- </a:t>
            </a:r>
            <a:r>
              <a:rPr lang="en-US" dirty="0" err="1"/>
              <a:t>gen</a:t>
            </a:r>
            <a:r>
              <a:rPr lang="en-US" dirty="0"/>
              <a:t>, as compared with stable plaques, and are associated with outward (expansive) remodeling of the coronary-artery wall, causing less stenosis of the coronary lumen. As a result, vulnerable plaques do not usually cause significant stenosis before rupture and the precipitation of an acute coronary syndrome.36 By contrast, stable plaques tend to have thick fibrous caps, small lipid </a:t>
            </a:r>
            <a:r>
              <a:rPr lang="en-US" dirty="0" err="1"/>
              <a:t>cores,ischemia</a:t>
            </a:r>
            <a:r>
              <a:rPr lang="en-US" dirty="0"/>
              <a:t> and </a:t>
            </a:r>
            <a:r>
              <a:rPr lang="en-US" dirty="0" err="1"/>
              <a:t>anginal</a:t>
            </a:r>
            <a:r>
              <a:rPr lang="en-US" dirty="0"/>
              <a:t> symptoms and are easily detected by coronary angiography but are less like- </a:t>
            </a:r>
            <a:r>
              <a:rPr lang="en-US" dirty="0" err="1"/>
              <a:t>ly</a:t>
            </a:r>
            <a:r>
              <a:rPr lang="en-US" dirty="0"/>
              <a:t> to result in an acute coronary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1D2F9-3B6D-3142-A309-D86576754F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3125A-00EF-928F-5665-C998E48A8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2C77F-FD76-BB08-3A6D-2B7FFBA03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B70C-A543-ADD1-DCC7-304DD64EA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37D81-E633-3CE7-B797-7CB7C0C0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5D57A-8FC6-3127-C08E-E35617302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29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9A42-4EB6-FB3F-04E3-457E28C3B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FD6DE1-D5EF-B40F-BAAB-48A604835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A78F8-E4EE-C12F-8150-1E4977A5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BD991-0BE6-037F-F680-399F84038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77395-79C3-55C2-59CC-0A35D8D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1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2E240F-E35F-8133-7134-2B9BB4B6C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6CDEC-B9E7-A153-5ED6-62B41780A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2ECE6-114E-1712-3654-E89C6F3F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44C48-5BC1-5FEF-6779-0A86187A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AAFA0-9C9A-F78D-2E00-CFABAAA9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3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2FC0C-2095-F495-CBE0-46FDDBC2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0B3B1-0018-49EC-344A-55F488484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4D65A-D1FB-6F4A-A2E4-81B572A4C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8ABE2-8AB6-965C-3680-E3E1C260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A8A51-9D8F-E309-4809-67880FCD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6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9C125-F015-8933-6329-A2FC71CDC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7F51C-66C4-4B36-3ADC-5AD3D41A6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16088-B5BA-5782-3D4F-AC2294D2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2284D-B140-5129-404A-A011AE942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B8944-0308-A2EB-9C0E-814C4EB08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5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1EA6F-D53A-3E13-3B81-3547F3C85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C60CD-D31F-35AE-8DB9-D483D8D45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86A26-4222-A21A-3A06-0FD778C2A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429FF-B700-4DFB-DD8F-E0E0C5951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6356D-AA51-027D-25E9-4EECFA10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388EE-DE67-AB44-F935-0824B63A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69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998E9-1D1F-0F6C-23C7-C56438656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8BBD-BA33-428D-5458-6BC217F2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D7ADA-EE13-6704-A5BA-DF0A4A910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45DCE-4A1A-F778-4B65-3C44BE160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756068-BF44-F379-9A7D-F8866077C8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4B41EC-DB41-2D98-D7AF-32B3B9FE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6E3F3-3404-2FF9-24D1-2E09E32E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18690C-727F-E72D-5907-C92DC06A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6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32524-656F-D396-D7EF-F7667DA7D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2D9E5-279E-0BFA-B95E-BBD1D51A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AB360-53F7-FC22-6845-88CF3436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DD5C9-5300-9C15-6DA8-424808EF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347D9-45F2-3865-F206-0D882E55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B284B6-0783-3350-749C-45C0C00E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1A4B2-D3E1-33B9-0C09-80FD289F1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63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A9BCD-DFDD-BC1F-7440-EAFC0316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52B9F-5F31-9655-0160-7EC3C2884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5C783-CD42-9FF0-EECA-E6B37AC95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4B014-858C-2399-C46A-DCCA8BDB0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600D3-7A06-95E7-311F-E938F07E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B8647-EFA1-F878-B562-A34C1AC8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84FF-4237-A3CE-92DE-4206BC65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A0770-C721-1A45-AE75-189317C338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44885-0360-61B8-9A88-A586DFE09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3698A-8EE0-EAF8-4282-2FF20FA1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78280-C996-37D5-84DA-CE443A9C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98C10-123B-0C61-AD39-FCC75CB5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77997D-7E53-9339-823D-9238340DD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5D80D-DC85-5E67-3106-1AC2EABBF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4DA6A-7690-39D7-0C74-CF59DC3FEC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116EE-4F54-F643-8DEC-0A08FEF7E8B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B3697-E050-9AE1-07DF-625C3DA86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F36A3-F7F0-F12F-A990-E872CBD4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41331-215C-4345-9158-750BFD381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cc.org/journal/jac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6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7">
            <a:extLst>
              <a:ext uri="{FF2B5EF4-FFF2-40B4-BE49-F238E27FC236}">
                <a16:creationId xmlns:a16="http://schemas.microsoft.com/office/drawing/2014/main" id="{3DCDE486-A7D0-CA17-EB28-CF1679517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" r="113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76" name="Rectangle 6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6B38D2-1A80-C1AF-4C24-083368F26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IN" sz="3600" dirty="0"/>
              <a:t>Revascularisation vs optimal medical therapy in CHRONIC CORONARY SYNDROME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54A8AB-6768-F5FC-E8E1-F55113C18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IN" dirty="0"/>
              <a:t>DR SANCHNA DEV S </a:t>
            </a:r>
          </a:p>
          <a:p>
            <a:pPr algn="l"/>
            <a:r>
              <a:rPr lang="en-IN" dirty="0"/>
              <a:t>DEPT OF CARDIOLOGY</a:t>
            </a:r>
          </a:p>
          <a:p>
            <a:pPr algn="l"/>
            <a:r>
              <a:rPr lang="en-IN" dirty="0"/>
              <a:t>TDMC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27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5F4C8D-A8FE-7279-053C-17F42DC684D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COURAGE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F601EB3-E2D6-BBDF-58C3-2498A082F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545"/>
            <a:ext cx="10515600" cy="4768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 Criteria :</a:t>
            </a:r>
          </a:p>
          <a:p>
            <a:pPr marL="290513" indent="-290513">
              <a:lnSpc>
                <a:spcPct val="115000"/>
              </a:lnSpc>
              <a:buClr>
                <a:schemeClr val="tx1"/>
              </a:buCl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1, 2 or 3 vessel disease  ( &gt;70% visual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stenosis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 proximal coronary segment) , Anatomy suitable for PCI , CCS Class I-III angina , Objective evidence of ischemia at baseline.</a:t>
            </a:r>
          </a:p>
          <a:p>
            <a:pPr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Exclusion criteria : 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Persistent CCS class IV angina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Markedly positive stress test ( Stage 1 Bruce protocol +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LMCA disease &gt; 50%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Refractory heart failure 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cardiogenic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shock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EF less than 30%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Revascularization within  previous 6 months</a:t>
            </a:r>
          </a:p>
          <a:p>
            <a:pP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Coronary anatomy not suitable for PCI.</a:t>
            </a:r>
          </a:p>
        </p:txBody>
      </p:sp>
    </p:spTree>
    <p:extLst>
      <p:ext uri="{BB962C8B-B14F-4D97-AF65-F5344CB8AC3E}">
        <p14:creationId xmlns:p14="http://schemas.microsoft.com/office/powerpoint/2010/main" val="193692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E41E2A-519E-144D-03BB-938596346A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Enrollment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21480E-4828-FB8A-227B-DDB40B9052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1248" y="1454726"/>
            <a:ext cx="10929504" cy="4849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67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F37EE7A-8EA0-1BEB-5FC3-B554FA5A8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90687"/>
            <a:ext cx="10515600" cy="4474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F68F866-4BDD-28DB-CBF9-90DAB37FB1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Enrollment and Outcomes</a:t>
            </a:r>
          </a:p>
        </p:txBody>
      </p:sp>
    </p:spTree>
    <p:extLst>
      <p:ext uri="{BB962C8B-B14F-4D97-AF65-F5344CB8AC3E}">
        <p14:creationId xmlns:p14="http://schemas.microsoft.com/office/powerpoint/2010/main" val="1309295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118">
            <a:extLst>
              <a:ext uri="{FF2B5EF4-FFF2-40B4-BE49-F238E27FC236}">
                <a16:creationId xmlns:a16="http://schemas.microsoft.com/office/drawing/2014/main" id="{4C430AA7-9893-6C8D-4554-D982536D7A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121388"/>
              </p:ext>
            </p:extLst>
          </p:nvPr>
        </p:nvGraphicFramePr>
        <p:xfrm>
          <a:off x="422563" y="737419"/>
          <a:ext cx="11347162" cy="6038654"/>
        </p:xfrm>
        <a:graphic>
          <a:graphicData uri="http://schemas.openxmlformats.org/drawingml/2006/table">
            <a:tbl>
              <a:tblPr/>
              <a:tblGrid>
                <a:gridCol w="3727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1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4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09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Characteristic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PCI + OMT (N=1149)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OMT (N=1138)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P Value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CLINICAL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Stress test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0.84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  Total patients -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86 %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  Treadmill test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57 %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57 %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0.84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  Pharmacologic stress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43 %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Nuclear imaging -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72 %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0.59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Single reversible defect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0.09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38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  Multiple reversible defects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68 %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0.09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ANGIOGRAPHIC 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Vessels with disease –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0.72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  1, 2, 3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31, 39, 30 %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30, 39, 31 %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  Disease in graft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69 %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0.36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  Proximal LAD disease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37 %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630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   Ejection fraction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60.8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11.2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60.9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± 10.3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40D5354D-0564-181F-C071-CD08B744A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2275" y="0"/>
            <a:ext cx="10931525" cy="1068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CLINICAL AND ANGIOGRAPHIC CHAR.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83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93B7EA1E-B063-1626-1317-C883FC7754B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5"/>
            <a:ext cx="11053618" cy="743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CLINICAL AND ANGIOGRAPHIC CHAR.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88A714-2EBE-E5A2-B86E-481A63644E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9778616"/>
              </p:ext>
            </p:extLst>
          </p:nvPr>
        </p:nvGraphicFramePr>
        <p:xfrm>
          <a:off x="954175" y="1466162"/>
          <a:ext cx="8821702" cy="4870258"/>
        </p:xfrm>
        <a:graphic>
          <a:graphicData uri="http://schemas.openxmlformats.org/drawingml/2006/table">
            <a:tbl>
              <a:tblPr/>
              <a:tblGrid>
                <a:gridCol w="3418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3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3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88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Characteristic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PCI + OMT (N=1149)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OMT (N=1138)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P Value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CLINICAL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History –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   Diabetes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   Hypertension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0.53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   CHF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5 %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0.59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8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   Cerebrovascular   disease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9 %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88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Myocardial infarction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3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   Previous PCI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3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   CABG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11 %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</a:p>
                  </a:txBody>
                  <a:tcPr marL="76386" marR="76386" marT="42967" marB="42967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764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02B4-5500-90D0-F268-D53A2AE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243"/>
            <a:ext cx="10515600" cy="1325563"/>
          </a:xfrm>
        </p:spPr>
        <p:txBody>
          <a:bodyPr/>
          <a:lstStyle/>
          <a:p>
            <a:r>
              <a:rPr lang="en-IN">
                <a:latin typeface="Times New Roman" panose="02020603050405020304" pitchFamily="18" charset="0"/>
                <a:cs typeface="Times New Roman" panose="02020603050405020304" pitchFamily="18" charset="0"/>
              </a:rPr>
              <a:t>OUTCOME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21BC1-29AF-B07F-5AFB-450C97645CF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009" y="1356947"/>
            <a:ext cx="3796167" cy="2639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63066-EB4B-72D4-A1C4-EC3FC16A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5527" y="1406236"/>
            <a:ext cx="4008582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A2DF8-0A3A-D265-87C8-260931FE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8008" y="4140219"/>
            <a:ext cx="3796167" cy="2628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FAABA3-1671-09A7-6445-58405959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31709" y="4130179"/>
            <a:ext cx="3962400" cy="259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147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BE8AD-DA90-5E21-BF58-2E828301F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3455"/>
            <a:ext cx="10515600" cy="555350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estimated 4.6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­year rate of the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composite primary outcome of death from any cause and nonfatal myocardial infarction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in the PCI group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in the medical­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therapy group.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estimated 4.6­year rate of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 from any cause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in the PCI group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in the medical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­therapy group.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estimated 4.6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­year rate of hospitalization for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en-I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coronary syndrome (ACS)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in the PCI group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in the medical­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therapy group.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estimated 4.6­year rate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 myocardial infarction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in the PCI group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in the medical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therapy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group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09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3F53-5A20-2C0A-B388-B47A3EBCD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Need for Subsequent Revascularisation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9639A-21C9-4E52-E90D-094A6FC064F8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a median 4.6 yr follow-up,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21.1%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PCI patients required an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revascularization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compared to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32.6%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 OMT group who required a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revascularization</a:t>
            </a:r>
            <a:r>
              <a:rPr lang="en-I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P&lt;0.001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pts in the PCI group and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pts in OMT group required subsequent CABG surgery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time to subsequent revascularization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PCI group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 in the OMT group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B1E1E5-D770-36D2-6177-5ED5AF92A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Freedom from Angina During Long-Term Follow-up</a:t>
            </a:r>
          </a:p>
        </p:txBody>
      </p:sp>
      <p:graphicFrame>
        <p:nvGraphicFramePr>
          <p:cNvPr id="11" name="Group 247">
            <a:extLst>
              <a:ext uri="{FF2B5EF4-FFF2-40B4-BE49-F238E27FC236}">
                <a16:creationId xmlns:a16="http://schemas.microsoft.com/office/drawing/2014/main" id="{DEA8B0A3-466A-61F3-96DB-4BF4F533A3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1135789"/>
              </p:ext>
            </p:extLst>
          </p:nvPr>
        </p:nvGraphicFramePr>
        <p:xfrm>
          <a:off x="838200" y="1733261"/>
          <a:ext cx="10515599" cy="3627120"/>
        </p:xfrm>
        <a:graphic>
          <a:graphicData uri="http://schemas.openxmlformats.org/drawingml/2006/table">
            <a:tbl>
              <a:tblPr/>
              <a:tblGrid>
                <a:gridCol w="4081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8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5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Characteristic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PCI + OMT 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OMT 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CLINICAL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Angina free </a:t>
                      </a:r>
                      <a:r>
                        <a:rPr kumimoji="0" lang="en-I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Baseline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1 Yr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3 Yr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457200" marR="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5 Yr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74% 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</a:p>
                  </a:txBody>
                  <a:tcPr marL="81280" marR="81280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D67E257-6B12-5B59-FC02-3D2BD0DAB1E2}"/>
              </a:ext>
            </a:extLst>
          </p:cNvPr>
          <p:cNvSpPr txBox="1"/>
          <p:nvPr/>
        </p:nvSpPr>
        <p:spPr>
          <a:xfrm>
            <a:off x="838199" y="5518410"/>
            <a:ext cx="105155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comparison between the PCI group and the medical-therapy group was 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at 1 year ( P&lt;0.001) and 3 years (P=0.02) but not at baseline or 5 years. </a:t>
            </a:r>
          </a:p>
        </p:txBody>
      </p:sp>
    </p:spTree>
    <p:extLst>
      <p:ext uri="{BB962C8B-B14F-4D97-AF65-F5344CB8AC3E}">
        <p14:creationId xmlns:p14="http://schemas.microsoft.com/office/powerpoint/2010/main" val="703465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9A19D-CB2E-4657-DC4F-523BF270F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DC5EDA5-74D9-1297-D6F8-077F31302ECE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an initial management strategy in pts with stable CAD , PCI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 not reduce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risk of death, MI or other major CV events when added to OMT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PCI resulted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angina relief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most of the follow-up period, but medical therapy was also remarkably effective, with no difference in angina-free status at 5 yrs.</a:t>
            </a:r>
          </a:p>
        </p:txBody>
      </p:sp>
    </p:spTree>
    <p:extLst>
      <p:ext uri="{BB962C8B-B14F-4D97-AF65-F5344CB8AC3E}">
        <p14:creationId xmlns:p14="http://schemas.microsoft.com/office/powerpoint/2010/main" val="248745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9DF75-1384-C7E5-D628-F777B814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B9B69C-516B-1E5F-1832-C8A13F5AE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sz="31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Stable chest pain</a:t>
            </a:r>
            <a:r>
              <a:rPr lang="en-IN" sz="31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When chest pain symptoms are </a:t>
            </a:r>
            <a:r>
              <a:rPr lang="en-IN" sz="3100" b="1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chronic (≥2 mo) </a:t>
            </a:r>
            <a:r>
              <a:rPr lang="en-IN" sz="31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associated with consistent precipitants such as exertion or emotional stress</a:t>
            </a:r>
          </a:p>
          <a:p>
            <a:endParaRPr lang="en-IN" sz="31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31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Chronic coronary syndrome </a:t>
            </a:r>
            <a:r>
              <a:rPr lang="en-IN" sz="31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refers to the spectrum of CAD that is chronic, often progressive, and can be modified by lifestyle adjustments, pharmacological therapies, and invasive interventions designed to achieve disease </a:t>
            </a:r>
            <a:r>
              <a:rPr lang="en-IN" sz="31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stabilization</a:t>
            </a:r>
            <a:r>
              <a:rPr lang="en-IN" sz="31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or regression.</a:t>
            </a:r>
          </a:p>
          <a:p>
            <a:endParaRPr lang="en-IN" sz="3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31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Chronic coronary syndrome </a:t>
            </a:r>
            <a:r>
              <a:rPr lang="en-IN" sz="31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a replacement term for “</a:t>
            </a:r>
            <a:r>
              <a:rPr lang="en-IN" sz="31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stable ischemic heart disease</a:t>
            </a:r>
            <a:r>
              <a:rPr lang="en-IN" sz="31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.”(SIHD)</a:t>
            </a:r>
            <a:endParaRPr lang="en-IN" sz="3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sz="22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Knuuti</a:t>
            </a:r>
            <a:r>
              <a:rPr lang="en-IN" sz="2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J, </a:t>
            </a:r>
            <a:r>
              <a:rPr lang="en-IN" sz="22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Wijns</a:t>
            </a:r>
            <a:r>
              <a:rPr lang="en-IN" sz="2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W, </a:t>
            </a:r>
            <a:r>
              <a:rPr lang="en-IN" sz="22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Saraste</a:t>
            </a:r>
            <a:r>
              <a:rPr lang="en-IN" sz="2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A, et al. 2019 ESC guidelines for the diagnosis and management of chronic coronary syndromes. </a:t>
            </a:r>
            <a:r>
              <a:rPr lang="en-IN" sz="2200" b="0" i="1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en-IN" sz="2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Heart J. 2020;41:407-477</a:t>
            </a:r>
            <a:endParaRPr lang="en-IN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endParaRPr lang="en-IN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48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FD2D-9E43-D6FC-4771-7B7ADA33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LIMITATIONS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E916B-9D29-117F-36DD-B720681C3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preponderance of male patients (85%)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lack of ethnic diversity (14% patients were non white)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6.3 % of screened pts were randomized.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70% of pts assigned to PCI who  had 2-vessel disease, only 36% received &gt; 1 stent.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2.7% were treated with a DES.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32% of OMT patients crossed over to PCI.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Excluded high risk patients.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angiography selection bias. </a:t>
            </a:r>
          </a:p>
        </p:txBody>
      </p:sp>
    </p:spTree>
    <p:extLst>
      <p:ext uri="{BB962C8B-B14F-4D97-AF65-F5344CB8AC3E}">
        <p14:creationId xmlns:p14="http://schemas.microsoft.com/office/powerpoint/2010/main" val="3553887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ABFD9-3989-78F8-BFE8-1F9C3DE1A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BARI 2D TRIAL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863F1B-A9F0-C055-4EFD-83D1525E4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989666"/>
            <a:ext cx="7188199" cy="2875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6009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489B906-DB5B-373D-228E-D742CB0E8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5" y="184727"/>
            <a:ext cx="11614728" cy="6396182"/>
          </a:xfrm>
        </p:spPr>
      </p:pic>
    </p:spTree>
    <p:extLst>
      <p:ext uri="{BB962C8B-B14F-4D97-AF65-F5344CB8AC3E}">
        <p14:creationId xmlns:p14="http://schemas.microsoft.com/office/powerpoint/2010/main" val="1461012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9C98F-A115-BCE9-28D5-406D1B59E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1717"/>
            <a:ext cx="10515600" cy="4032807"/>
          </a:xfrm>
        </p:spPr>
        <p:txBody>
          <a:bodyPr>
            <a:normAutofit lnSpcReduction="10000"/>
          </a:bodyPr>
          <a:lstStyle/>
          <a:p>
            <a:pPr marL="682625" lvl="1" indent="-225425">
              <a:spcBef>
                <a:spcPct val="20000"/>
              </a:spcBef>
              <a:buClr>
                <a:srgbClr val="FF9933"/>
              </a:buClr>
              <a:buSzPct val="40000"/>
              <a:buFont typeface="Webdings" pitchFamily="18" charset="2"/>
              <a:buChar char="g"/>
            </a:pPr>
            <a:r>
              <a:rPr lang="en-I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Randomized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parallel, factorial, stratified</a:t>
            </a:r>
          </a:p>
          <a:p>
            <a:pPr marL="682625" lvl="1" indent="-225425">
              <a:spcBef>
                <a:spcPct val="20000"/>
              </a:spcBef>
              <a:buClr>
                <a:srgbClr val="FF9933"/>
              </a:buClr>
              <a:buSzPct val="40000"/>
              <a:buFont typeface="Webdings" pitchFamily="18" charset="2"/>
              <a:buChar char="g"/>
            </a:pP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2625" lvl="1" indent="-225425">
              <a:spcBef>
                <a:spcPct val="20000"/>
              </a:spcBef>
              <a:buClr>
                <a:srgbClr val="FF9933"/>
              </a:buClr>
              <a:buSzPct val="40000"/>
              <a:buFont typeface="Webdings" pitchFamily="18" charset="2"/>
              <a:buChar char="g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period : January 2001, to March 2005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2625" lvl="1" indent="-225425">
              <a:spcBef>
                <a:spcPct val="20000"/>
              </a:spcBef>
              <a:buClr>
                <a:srgbClr val="FF9933"/>
              </a:buClr>
              <a:buSzPct val="40000"/>
              <a:buFont typeface="Webdings" pitchFamily="18" charset="2"/>
              <a:buChar char="g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2625" lvl="1" indent="-225425">
              <a:spcBef>
                <a:spcPct val="20000"/>
              </a:spcBef>
              <a:buClr>
                <a:srgbClr val="FF9933"/>
              </a:buClr>
              <a:buSzPct val="40000"/>
              <a:buFont typeface="Webdings" pitchFamily="18" charset="2"/>
              <a:buChar char="g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follow up : 5.3 yrs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2625" lvl="1" indent="-225425">
              <a:spcBef>
                <a:spcPct val="20000"/>
              </a:spcBef>
              <a:buClr>
                <a:srgbClr val="FF9933"/>
              </a:buClr>
              <a:buSzPct val="40000"/>
              <a:buFont typeface="Webdings" pitchFamily="18" charset="2"/>
              <a:buChar char="g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2625" lvl="1" indent="-225425">
              <a:spcBef>
                <a:spcPct val="20000"/>
              </a:spcBef>
              <a:buClr>
                <a:srgbClr val="FF9933"/>
              </a:buClr>
              <a:buSzPct val="40000"/>
              <a:buFont typeface="Webdings" pitchFamily="18" charset="2"/>
              <a:buChar char="g"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Primary Endpoint:</a:t>
            </a:r>
            <a:r>
              <a:rPr lang="en-I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All- cause mortality at 5 years</a:t>
            </a:r>
          </a:p>
          <a:p>
            <a:pPr marL="682625" lvl="1" indent="-225425">
              <a:spcBef>
                <a:spcPct val="20000"/>
              </a:spcBef>
              <a:buClr>
                <a:srgbClr val="FF9933"/>
              </a:buClr>
              <a:buSzPct val="40000"/>
              <a:buFont typeface="Webdings" pitchFamily="18" charset="2"/>
              <a:buChar char="g"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2625" lvl="1" indent="-225425" algn="l" eaLnBrk="1" hangingPunct="1">
              <a:spcBef>
                <a:spcPct val="20000"/>
              </a:spcBef>
              <a:buClr>
                <a:srgbClr val="FF9933"/>
              </a:buClr>
              <a:buSzPct val="40000"/>
              <a:buFont typeface="Webdings" pitchFamily="18" charset="2"/>
              <a:buChar char="g"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Secondary Endpoint: Composite of Death, MI, or Stroke</a:t>
            </a:r>
            <a:r>
              <a:rPr lang="en-I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 5 yrs</a:t>
            </a:r>
          </a:p>
          <a:p>
            <a:pPr marL="682625" lvl="1" indent="-225425" algn="l" eaLnBrk="1" hangingPunct="1">
              <a:spcBef>
                <a:spcPct val="20000"/>
              </a:spcBef>
              <a:buClr>
                <a:srgbClr val="FF9933"/>
              </a:buClr>
              <a:buSzPct val="40000"/>
              <a:buFont typeface="Webdings" pitchFamily="18" charset="2"/>
              <a:buChar char="g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DBEFC-750A-4504-B753-1F5040E8F840}"/>
              </a:ext>
            </a:extLst>
          </p:cNvPr>
          <p:cNvSpPr txBox="1"/>
          <p:nvPr/>
        </p:nvSpPr>
        <p:spPr>
          <a:xfrm>
            <a:off x="1368961" y="681038"/>
            <a:ext cx="7273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BARI 2D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5DC84-9A4F-AD75-FB2C-E6E7E9218E35}"/>
              </a:ext>
            </a:extLst>
          </p:cNvPr>
          <p:cNvSpPr txBox="1"/>
          <p:nvPr/>
        </p:nvSpPr>
        <p:spPr>
          <a:xfrm>
            <a:off x="416882" y="2517429"/>
            <a:ext cx="11586666" cy="31085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800" i="0" u="none" strike="noStrike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x 2 factorial </a:t>
            </a:r>
            <a:r>
              <a:rPr lang="en-IN" sz="2800" i="0" u="none" strike="noStrike" dirty="0" err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randomization</a:t>
            </a:r>
            <a:r>
              <a:rPr lang="en-IN" sz="2800" i="0" u="none" strike="noStrike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i="0" u="none" strike="noStrike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Revascularization plus medical therapy (n = 953) versus medical therapy (n = 991)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i="0" u="none" strike="noStrike" dirty="0" err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Insulin-sensitizing</a:t>
            </a:r>
            <a:r>
              <a:rPr lang="en-IN" sz="2800" i="0" u="none" strike="noStrike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treatment of diabetes (n = 977) versus insulin-providing treatment (n = 967; both achieving a similar goal of glycemic control)</a:t>
            </a:r>
          </a:p>
          <a:p>
            <a:br>
              <a:rPr lang="en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0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C1A44-81C8-9EE9-F5DA-22DB9FF7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69999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BARI 2D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4A4349-8A22-7A4C-3E2F-CE15CA37AB6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154544"/>
            <a:ext cx="10515600" cy="46760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 criteria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of both type 2 diabetes &amp;  CAD.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 diagnosis documented 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angiography ( ≥50% stenosis of a  major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epicardial coronary artery associated with a positive stress test or ≥70% stenosis of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major epicardial coronary artery and classic angina)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patients had to be candidates for  either PCI or CABG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Exclusion criteria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Pts requiring immediate revascularization or had left main coronary disease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Creatinine level &gt;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2.0 mg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Glycated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Hb &gt;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13.0%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Class III or IV heart failure or hepatic dysfunction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Undergone PCI or CABG within the previous 12 months.</a:t>
            </a:r>
          </a:p>
        </p:txBody>
      </p:sp>
    </p:spTree>
    <p:extLst>
      <p:ext uri="{BB962C8B-B14F-4D97-AF65-F5344CB8AC3E}">
        <p14:creationId xmlns:p14="http://schemas.microsoft.com/office/powerpoint/2010/main" val="1996701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690F6F5-F537-5EFE-A40F-6F05B2ABC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15476" r="4001" b="5124"/>
          <a:stretch/>
        </p:blipFill>
        <p:spPr>
          <a:xfrm>
            <a:off x="838200" y="607176"/>
            <a:ext cx="9963628" cy="5885699"/>
          </a:xfrm>
        </p:spPr>
      </p:pic>
    </p:spTree>
    <p:extLst>
      <p:ext uri="{BB962C8B-B14F-4D97-AF65-F5344CB8AC3E}">
        <p14:creationId xmlns:p14="http://schemas.microsoft.com/office/powerpoint/2010/main" val="3533521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311C8E2-6A2B-BA09-D757-B1A8257E6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t="15162" r="2525" b="5125"/>
          <a:stretch/>
        </p:blipFill>
        <p:spPr>
          <a:xfrm>
            <a:off x="737419" y="365125"/>
            <a:ext cx="10405807" cy="6127750"/>
          </a:xfrm>
        </p:spPr>
      </p:pic>
    </p:spTree>
    <p:extLst>
      <p:ext uri="{BB962C8B-B14F-4D97-AF65-F5344CB8AC3E}">
        <p14:creationId xmlns:p14="http://schemas.microsoft.com/office/powerpoint/2010/main" val="374048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59903-D492-7CE5-C710-59E81F18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BARI 2D - CONCLUSION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D4F4EF-C00A-C212-20D1-EA8EB2BBC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Among patients with diabetes and stable coronary artery disease, a strategy of revascularization by PCI or CABG </a:t>
            </a:r>
            <a:r>
              <a:rPr lang="en-IN" b="1" i="0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failed to demonstrate superiority </a:t>
            </a:r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medical therapy over a mean of 5.3 years. </a:t>
            </a:r>
          </a:p>
          <a:p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There was also no notable benefit from </a:t>
            </a:r>
            <a:r>
              <a:rPr lang="en-IN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insulin-sensitizing</a:t>
            </a:r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therapy versus insulin-providing therapy.</a:t>
            </a:r>
          </a:p>
          <a:p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There was no association of exposure to </a:t>
            </a:r>
            <a:r>
              <a:rPr lang="en-IN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rosiglitazone</a:t>
            </a:r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adverse events. 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35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4ECAD50-C3A8-3313-F0A2-34E8B80FC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97" y="760464"/>
            <a:ext cx="9457402" cy="5562224"/>
          </a:xfrm>
        </p:spPr>
      </p:pic>
    </p:spTree>
    <p:extLst>
      <p:ext uri="{BB962C8B-B14F-4D97-AF65-F5344CB8AC3E}">
        <p14:creationId xmlns:p14="http://schemas.microsoft.com/office/powerpoint/2010/main" val="2441174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31F44F-1F41-71E3-83F0-CA5F8BCB2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MASS –II TRIAL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4834A82-E35F-9FB3-D26F-40EA224EA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42" y="1675227"/>
            <a:ext cx="9202515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40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AEF1-D833-4B6A-D0F9-DB00A9F39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215C55-31F1-D53B-B166-21D5D3415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26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mismatch between myocardial oxygen supply and demand</a:t>
            </a:r>
          </a:p>
          <a:p>
            <a:r>
              <a:rPr lang="en-IN" sz="2600" b="1" i="0" u="none" strike="noStrike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</a:rPr>
              <a:t>long-standing atherosclerotic obstruction within the epicardial coronary arteries</a:t>
            </a:r>
          </a:p>
          <a:p>
            <a:r>
              <a:rPr lang="en-IN" sz="2600" b="0" i="0" u="none" strike="noStrike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</a:rPr>
              <a:t>microcirculatory dysfunctions</a:t>
            </a:r>
            <a:endParaRPr lang="en-IN" sz="2600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en-IN" sz="2600" b="0" i="0" u="none" strike="noStrike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</a:rPr>
              <a:t>coronary artery vasospasm</a:t>
            </a:r>
          </a:p>
          <a:p>
            <a:r>
              <a:rPr lang="en-IN" sz="2600" b="0" i="0" u="none" strike="noStrike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imes New Roman" panose="02020603050405020304" pitchFamily="18" charset="0"/>
              </a:rPr>
              <a:t>congenital anomalies</a:t>
            </a:r>
            <a:endParaRPr lang="en-US" sz="2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55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5EBCB9-FACD-D585-8450-4E609012E43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single-center</a:t>
            </a:r>
            <a:r>
              <a:rPr lang="en-I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RCT designed to compare the long-term effects of MT, angioplasty, or surgical strategies among patients with stable angina symptoms of </a:t>
            </a:r>
            <a:r>
              <a:rPr lang="en-IN" sz="2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multivessel</a:t>
            </a:r>
            <a:r>
              <a:rPr lang="en-IN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CAD and preserved ventricular function who are appropriate candidates for all 3 therapies. </a:t>
            </a:r>
            <a:endParaRPr lang="en-I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period 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1995 and May 2000</a:t>
            </a:r>
          </a:p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Inclusion criteria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Pts with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angiographically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documented proximal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multivessel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coronary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stenosis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more than 70% by visual assessment and documented ischemia.</a:t>
            </a:r>
          </a:p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Exclusion criteria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Unstable angina or acute MI , ventricular aneurysm requiring surgical repair, LVEF  &lt; 40% , history of PCI or CABG and single-vessel disease.</a:t>
            </a:r>
          </a:p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end point : 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ardiac mortality, Q-wave myocardial infarction (MI) or refractory angina requiring revascularization.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44621E-B863-1988-1D8F-68D0DA45C8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MASS –II TRIAL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E57ED1-4F19-A959-EF85-D2C484499B00}"/>
              </a:ext>
            </a:extLst>
          </p:cNvPr>
          <p:cNvSpPr txBox="1">
            <a:spLocks/>
          </p:cNvSpPr>
          <p:nvPr/>
        </p:nvSpPr>
        <p:spPr>
          <a:xfrm>
            <a:off x="556532" y="643467"/>
            <a:ext cx="11210925" cy="74483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–II TRIAL</a:t>
            </a:r>
          </a:p>
        </p:txBody>
      </p:sp>
    </p:spTree>
    <p:extLst>
      <p:ext uri="{BB962C8B-B14F-4D97-AF65-F5344CB8AC3E}">
        <p14:creationId xmlns:p14="http://schemas.microsoft.com/office/powerpoint/2010/main" val="938473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86AE2F-367A-A2E9-3BBE-63A8654568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96035"/>
            <a:ext cx="10515600" cy="77292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–II TRIAL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F72657-901A-0604-FE86-6B37169030FB}"/>
              </a:ext>
            </a:extLst>
          </p:cNvPr>
          <p:cNvSpPr txBox="1"/>
          <p:nvPr/>
        </p:nvSpPr>
        <p:spPr>
          <a:xfrm>
            <a:off x="1131455" y="2514600"/>
            <a:ext cx="5878945" cy="40011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 :20,769 coronary angiographies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12254C4-D3AD-577E-DCB9-D610C4E49D32}"/>
              </a:ext>
            </a:extLst>
          </p:cNvPr>
          <p:cNvSpPr/>
          <p:nvPr/>
        </p:nvSpPr>
        <p:spPr>
          <a:xfrm flipH="1">
            <a:off x="3585048" y="2905909"/>
            <a:ext cx="275092" cy="523091"/>
          </a:xfrm>
          <a:prstGeom prst="downArrow">
            <a:avLst>
              <a:gd name="adj1" fmla="val 28497"/>
              <a:gd name="adj2" fmla="val 4296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FB649-5D3F-3917-09F0-D1DE413FC295}"/>
              </a:ext>
            </a:extLst>
          </p:cNvPr>
          <p:cNvSpPr txBox="1"/>
          <p:nvPr/>
        </p:nvSpPr>
        <p:spPr>
          <a:xfrm>
            <a:off x="1131455" y="3450977"/>
            <a:ext cx="587894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8577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Eligible: 2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076 patients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(suitable to PCI-CABG)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8139B097-3F0D-71E9-B8FA-2632B34A3E56}"/>
              </a:ext>
            </a:extLst>
          </p:cNvPr>
          <p:cNvSpPr/>
          <p:nvPr/>
        </p:nvSpPr>
        <p:spPr>
          <a:xfrm>
            <a:off x="3612403" y="3806391"/>
            <a:ext cx="289340" cy="550185"/>
          </a:xfrm>
          <a:prstGeom prst="downArrow">
            <a:avLst>
              <a:gd name="adj1" fmla="val 28497"/>
              <a:gd name="adj2" fmla="val 4296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7183D-54BA-207C-D5DF-EF25149D6E60}"/>
              </a:ext>
            </a:extLst>
          </p:cNvPr>
          <p:cNvSpPr txBox="1"/>
          <p:nvPr/>
        </p:nvSpPr>
        <p:spPr>
          <a:xfrm>
            <a:off x="1127282" y="4386253"/>
            <a:ext cx="587894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8577"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Randomised 611 patients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FF7F81-2142-9FFD-4179-EB7B5D828653}"/>
              </a:ext>
            </a:extLst>
          </p:cNvPr>
          <p:cNvSpPr>
            <a:spLocks/>
          </p:cNvSpPr>
          <p:nvPr/>
        </p:nvSpPr>
        <p:spPr bwMode="auto">
          <a:xfrm>
            <a:off x="1251484" y="5331232"/>
            <a:ext cx="1783080" cy="63961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9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7" algn="ctr"/>
            <a:r>
              <a:rPr lang="en-US" b="1" dirty="0">
                <a:solidFill>
                  <a:srgbClr val="FFFFFF"/>
                </a:solidFill>
                <a:cs typeface="Arial" charset="0"/>
              </a:rPr>
              <a:t>Angioplasty </a:t>
            </a:r>
          </a:p>
          <a:p>
            <a:pPr marL="38577" algn="ctr"/>
            <a:r>
              <a:rPr lang="en-US" b="1" dirty="0">
                <a:solidFill>
                  <a:srgbClr val="FFFFFF"/>
                </a:solidFill>
                <a:cs typeface="Arial" charset="0"/>
              </a:rPr>
              <a:t>(n=205)</a:t>
            </a:r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D157E85D-5C2E-4AFD-0304-F0D44E8FEAF2}"/>
              </a:ext>
            </a:extLst>
          </p:cNvPr>
          <p:cNvSpPr>
            <a:spLocks/>
          </p:cNvSpPr>
          <p:nvPr/>
        </p:nvSpPr>
        <p:spPr bwMode="auto">
          <a:xfrm>
            <a:off x="3084334" y="5908228"/>
            <a:ext cx="2606040" cy="77724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8577" algn="ctr"/>
            <a:r>
              <a:rPr lang="en-US" b="1" dirty="0">
                <a:solidFill>
                  <a:srgbClr val="FFFFFF"/>
                </a:solidFill>
                <a:cs typeface="Arial" charset="0"/>
              </a:rPr>
              <a:t>Medical Treatment</a:t>
            </a:r>
          </a:p>
          <a:p>
            <a:pPr marL="38577" algn="ctr"/>
            <a:r>
              <a:rPr lang="en-US" b="1" dirty="0">
                <a:solidFill>
                  <a:srgbClr val="FFFFFF"/>
                </a:solidFill>
                <a:cs typeface="Arial" charset="0"/>
              </a:rPr>
              <a:t>(n=203)</a:t>
            </a:r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115F3D83-C3B1-28C4-786E-19B18B78F623}"/>
              </a:ext>
            </a:extLst>
          </p:cNvPr>
          <p:cNvSpPr>
            <a:spLocks/>
          </p:cNvSpPr>
          <p:nvPr/>
        </p:nvSpPr>
        <p:spPr bwMode="auto">
          <a:xfrm>
            <a:off x="5690374" y="5341341"/>
            <a:ext cx="1794510" cy="51435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8577"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Surgery</a:t>
            </a:r>
          </a:p>
          <a:p>
            <a:pPr marL="38577"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(n=203)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24B56E4A-204D-442E-E8C5-B7FA9D09FEC3}"/>
              </a:ext>
            </a:extLst>
          </p:cNvPr>
          <p:cNvSpPr/>
          <p:nvPr/>
        </p:nvSpPr>
        <p:spPr>
          <a:xfrm>
            <a:off x="1958988" y="4745134"/>
            <a:ext cx="289340" cy="550185"/>
          </a:xfrm>
          <a:prstGeom prst="downArrow">
            <a:avLst>
              <a:gd name="adj1" fmla="val 28497"/>
              <a:gd name="adj2" fmla="val 4296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CA8A072-0DED-E335-CE92-70E98E1B4E58}"/>
              </a:ext>
            </a:extLst>
          </p:cNvPr>
          <p:cNvSpPr/>
          <p:nvPr/>
        </p:nvSpPr>
        <p:spPr>
          <a:xfrm>
            <a:off x="4073777" y="4772287"/>
            <a:ext cx="188805" cy="1135941"/>
          </a:xfrm>
          <a:prstGeom prst="downArrow">
            <a:avLst>
              <a:gd name="adj1" fmla="val 28497"/>
              <a:gd name="adj2" fmla="val 54818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EB566761-9C54-8F1F-E866-E5F5BEE3A348}"/>
              </a:ext>
            </a:extLst>
          </p:cNvPr>
          <p:cNvSpPr/>
          <p:nvPr/>
        </p:nvSpPr>
        <p:spPr>
          <a:xfrm>
            <a:off x="6105082" y="4768112"/>
            <a:ext cx="289340" cy="550185"/>
          </a:xfrm>
          <a:prstGeom prst="downArrow">
            <a:avLst>
              <a:gd name="adj1" fmla="val 28497"/>
              <a:gd name="adj2" fmla="val 4296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CEABB086-0B3E-A55C-FB70-8E32D85F18F5}"/>
              </a:ext>
            </a:extLst>
          </p:cNvPr>
          <p:cNvSpPr>
            <a:spLocks/>
          </p:cNvSpPr>
          <p:nvPr/>
        </p:nvSpPr>
        <p:spPr bwMode="auto">
          <a:xfrm>
            <a:off x="7160415" y="6248400"/>
            <a:ext cx="3637156" cy="27124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0" tIns="0" rIns="36575" bIns="0"/>
          <a:lstStyle/>
          <a:p>
            <a:pPr marL="344329" indent="-308610"/>
            <a:r>
              <a:rPr lang="en-US" sz="1400" b="1" dirty="0" err="1">
                <a:cs typeface="Arial" charset="0"/>
              </a:rPr>
              <a:t>Hueb</a:t>
            </a:r>
            <a:r>
              <a:rPr lang="en-US" sz="1400" b="1" dirty="0">
                <a:cs typeface="Arial" charset="0"/>
              </a:rPr>
              <a:t> W, et al. </a:t>
            </a:r>
            <a:r>
              <a:rPr lang="en-US" sz="1400" b="1" i="1" dirty="0">
                <a:cs typeface="Arial" charset="0"/>
              </a:rPr>
              <a:t>J Am </a:t>
            </a:r>
            <a:r>
              <a:rPr lang="en-US" sz="1400" b="1" i="1" dirty="0" err="1">
                <a:cs typeface="Arial" charset="0"/>
              </a:rPr>
              <a:t>Coll</a:t>
            </a:r>
            <a:r>
              <a:rPr lang="en-US" sz="1400" b="1" i="1" dirty="0">
                <a:cs typeface="Arial" charset="0"/>
              </a:rPr>
              <a:t> </a:t>
            </a:r>
            <a:r>
              <a:rPr lang="en-US" sz="1400" b="1" i="1" dirty="0" err="1">
                <a:cs typeface="Arial" charset="0"/>
              </a:rPr>
              <a:t>CardioI</a:t>
            </a:r>
            <a:r>
              <a:rPr lang="en-US" sz="1400" b="1" dirty="0">
                <a:cs typeface="Arial" charset="0"/>
              </a:rPr>
              <a:t> 2004; 43:1743-51</a:t>
            </a:r>
          </a:p>
        </p:txBody>
      </p:sp>
    </p:spTree>
    <p:extLst>
      <p:ext uri="{BB962C8B-B14F-4D97-AF65-F5344CB8AC3E}">
        <p14:creationId xmlns:p14="http://schemas.microsoft.com/office/powerpoint/2010/main" val="350776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AD0B001E-8465-8281-536C-962D5A49F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10199255" cy="448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1F2D863-91AF-D574-718A-1A466DFE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Baseline characteristics of MASS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75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B192C6C6-CC3C-E392-B727-451B22485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Mortality-Free Survival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B6BB-1D7C-5091-A835-127CA19B275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6794" y="1593273"/>
            <a:ext cx="5377141" cy="4710768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D13B6-472F-C3A0-EE16-95F306DD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82505" y="3394856"/>
            <a:ext cx="5828261" cy="18796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8701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96AB21-45E7-7215-5FF2-8C85DE5B2ACE}"/>
              </a:ext>
            </a:extLst>
          </p:cNvPr>
          <p:cNvSpPr>
            <a:spLocks/>
          </p:cNvSpPr>
          <p:nvPr/>
        </p:nvSpPr>
        <p:spPr bwMode="auto">
          <a:xfrm>
            <a:off x="307107" y="288816"/>
            <a:ext cx="11017308" cy="11673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FF33"/>
                </a:solidFill>
                <a:cs typeface="Arial" charset="0"/>
              </a:rPr>
              <a:t>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Ten-Year Follow-up Event-free Survival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013531-2837-8613-FA73-73A1115B5F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044" y="1825626"/>
            <a:ext cx="5912773" cy="437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F189D-903F-9B6B-60C0-5A2F6CCE0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1413" y="3749964"/>
            <a:ext cx="511026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9846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567C-775B-DB85-D529-FED2D8AA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30FA2C-CD07-A1CA-65AC-54E3D0F00BD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73151" bIns="0">
            <a:normAutofit/>
          </a:bodyPr>
          <a:lstStyle/>
          <a:p>
            <a:pPr marL="411480" indent="-411480">
              <a:spcBef>
                <a:spcPts val="630"/>
              </a:spcBef>
              <a:buFontTx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three groups had similar rates of overall mortality.</a:t>
            </a:r>
          </a:p>
          <a:p>
            <a:pPr marL="411480" indent="-411480">
              <a:spcBef>
                <a:spcPts val="630"/>
              </a:spcBef>
              <a:buFontTx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indent="-411480">
              <a:spcBef>
                <a:spcPts val="630"/>
              </a:spcBef>
              <a:buFontTx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CABG,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angioplasty was associated with elevated rate of myocardial infarction and need for revascularization.</a:t>
            </a:r>
          </a:p>
          <a:p>
            <a:pPr marL="411480" indent="-411480">
              <a:spcBef>
                <a:spcPts val="630"/>
              </a:spcBef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1480" indent="-411480">
              <a:spcBef>
                <a:spcPts val="630"/>
              </a:spcBef>
              <a:buFontTx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therapy showed significant incidence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myocardial infarction and high rate of additional revascularization.</a:t>
            </a:r>
          </a:p>
        </p:txBody>
      </p:sp>
    </p:spTree>
    <p:extLst>
      <p:ext uri="{BB962C8B-B14F-4D97-AF65-F5344CB8AC3E}">
        <p14:creationId xmlns:p14="http://schemas.microsoft.com/office/powerpoint/2010/main" val="1095135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4AA02A6-6633-8315-985E-47D5443F35C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 of MASS-II Trial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2638A9-CF23-D350-17E7-5D91CBFDDAA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center study</a:t>
            </a:r>
          </a:p>
          <a:p>
            <a:pPr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number of subjects</a:t>
            </a:r>
          </a:p>
          <a:p>
            <a:pPr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DES usage</a:t>
            </a:r>
          </a:p>
          <a:p>
            <a:pPr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Post-angiography selection bias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03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6F399C-6626-0269-AFDA-8ABC3058F9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STICH </a:t>
            </a:r>
            <a:r>
              <a:rPr lang="en-IN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TRIAL</a:t>
            </a:r>
            <a:r>
              <a:rPr lang="en-IN" sz="3200" dirty="0">
                <a:solidFill>
                  <a:schemeClr val="bg1"/>
                </a:solidFill>
              </a:rPr>
              <a:t>– SURGICAL TREATMENT OF ISCHAEMIC HEART FAILURE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F074A7A-61BC-6F1A-800B-5525F5206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468299"/>
            <a:ext cx="10905066" cy="280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90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6AE6715-00D6-2BF3-5190-A9A77281A80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STICH TRIAL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3DDA5E1-68BA-448A-5A10-392F658031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Randomized controlled trial, non-blinded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period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July 2002 and May 2007 </a:t>
            </a: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total of 1212 pts were randomly assigned to medical therapy alone (602 patients) or medical therapy plus CABG (610 pts).</a:t>
            </a:r>
          </a:p>
          <a:p>
            <a:pPr marL="0" indent="0">
              <a:spcBef>
                <a:spcPts val="1752"/>
              </a:spcBef>
              <a:buFont typeface="Arial"/>
              <a:buNone/>
              <a:defRPr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Primary Endpoint</a:t>
            </a:r>
          </a:p>
          <a:p>
            <a:pPr lvl="1">
              <a:spcBef>
                <a:spcPts val="408"/>
              </a:spcBef>
              <a:buFont typeface="Wingdings" charset="2"/>
              <a:buChar char="§"/>
              <a:defRPr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All-cause mortality</a:t>
            </a:r>
          </a:p>
          <a:p>
            <a:pPr marL="0" indent="0">
              <a:spcBef>
                <a:spcPts val="1752"/>
              </a:spcBef>
              <a:buFont typeface="Arial"/>
              <a:buNone/>
              <a:defRPr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Secondary Endpoints</a:t>
            </a:r>
          </a:p>
          <a:p>
            <a:pPr lvl="1">
              <a:spcBef>
                <a:spcPts val="408"/>
              </a:spcBef>
              <a:buFont typeface="Wingdings" charset="2"/>
              <a:buChar char="§"/>
              <a:defRPr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Cardiovascular mortality</a:t>
            </a:r>
          </a:p>
          <a:p>
            <a:pPr lvl="1">
              <a:spcBef>
                <a:spcPts val="408"/>
              </a:spcBef>
              <a:buFont typeface="Wingdings" charset="2"/>
              <a:buChar char="§"/>
              <a:defRPr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 (all-cause) + cardiovascular hospitalization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54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E5B05A-4CFF-3FCA-5CDA-DD0FFD09BE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STICH TRIAL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992E64-AEE9-A522-2CFE-1709B44A69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Inclusion criteria</a:t>
            </a:r>
          </a:p>
          <a:p>
            <a:pPr>
              <a:spcBef>
                <a:spcPts val="1752"/>
              </a:spcBef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Pts with coronary artery disease that  was amenable to CABG and EF of 35% or less</a:t>
            </a:r>
          </a:p>
          <a:p>
            <a:pPr>
              <a:spcBef>
                <a:spcPts val="1752"/>
              </a:spcBef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Medical therapy eligible</a:t>
            </a:r>
          </a:p>
          <a:p>
            <a:pPr lvl="1">
              <a:spcBef>
                <a:spcPts val="408"/>
              </a:spcBef>
              <a:buFont typeface="Wingdings" charset="2"/>
              <a:buChar char="§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 of left main CAD as defined by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intraluminal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stenosis of ≥ 50%</a:t>
            </a:r>
          </a:p>
          <a:p>
            <a:pPr lvl="1">
              <a:spcBef>
                <a:spcPts val="408"/>
              </a:spcBef>
              <a:buFont typeface="Wingdings" charset="2"/>
              <a:buChar char="§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 of CCS III angina or greater (angina markedly limiting ordinary activity)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Exclusion criteria </a:t>
            </a:r>
          </a:p>
          <a:p>
            <a:pPr>
              <a:spcBef>
                <a:spcPts val="1152"/>
              </a:spcBef>
              <a:buFont typeface="Arial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acute MI (within 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,Cardiogenic shock (within 72 hrs of randomization) , Plan for percutaneous intervention , Aortic valve disease requiring repair or replacement , Life expectancy of &lt; 3 yrs .</a:t>
            </a:r>
          </a:p>
        </p:txBody>
      </p:sp>
    </p:spTree>
    <p:extLst>
      <p:ext uri="{BB962C8B-B14F-4D97-AF65-F5344CB8AC3E}">
        <p14:creationId xmlns:p14="http://schemas.microsoft.com/office/powerpoint/2010/main" val="1892560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0D23A-8E66-1BD7-054B-D3B6FA458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04BACD-DA09-57F6-565D-E71830D75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 t="15357" r="15497" b="19657"/>
          <a:stretch/>
        </p:blipFill>
        <p:spPr>
          <a:xfrm>
            <a:off x="419100" y="1"/>
            <a:ext cx="11353800" cy="6158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85717A-9151-DA46-703D-3D8BD8A69A89}"/>
              </a:ext>
            </a:extLst>
          </p:cNvPr>
          <p:cNvSpPr txBox="1"/>
          <p:nvPr/>
        </p:nvSpPr>
        <p:spPr>
          <a:xfrm>
            <a:off x="1293090" y="6158178"/>
            <a:ext cx="6886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b="0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I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Am Coll </a:t>
            </a:r>
            <a:r>
              <a:rPr lang="en-IN" b="0" i="0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Cardiol</a:t>
            </a:r>
            <a:r>
              <a:rPr lang="en-IN" b="0" i="0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2023 Feb, 81 (5) 505–514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36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FD7B4FF-B905-A841-6D4F-288638AEB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6" y="346364"/>
            <a:ext cx="10552546" cy="6165272"/>
          </a:xfrm>
        </p:spPr>
      </p:pic>
    </p:spTree>
    <p:extLst>
      <p:ext uri="{BB962C8B-B14F-4D97-AF65-F5344CB8AC3E}">
        <p14:creationId xmlns:p14="http://schemas.microsoft.com/office/powerpoint/2010/main" val="4119121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6D1D28A-99C9-D38E-2588-F4F26B3CA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27" y="508000"/>
            <a:ext cx="10344728" cy="5668963"/>
          </a:xfrm>
        </p:spPr>
      </p:pic>
    </p:spTree>
    <p:extLst>
      <p:ext uri="{BB962C8B-B14F-4D97-AF65-F5344CB8AC3E}">
        <p14:creationId xmlns:p14="http://schemas.microsoft.com/office/powerpoint/2010/main" val="1913326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5A570CD-9AFA-D3F0-8F69-6E99A0D0C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1" y="392545"/>
            <a:ext cx="10714182" cy="5784418"/>
          </a:xfrm>
        </p:spPr>
      </p:pic>
    </p:spTree>
    <p:extLst>
      <p:ext uri="{BB962C8B-B14F-4D97-AF65-F5344CB8AC3E}">
        <p14:creationId xmlns:p14="http://schemas.microsoft.com/office/powerpoint/2010/main" val="2774117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BEF6-5832-46C0-4799-951D841E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D4AB4-B92C-0F23-47DD-227F914BB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significant difference between the two study groups with respect to the primary end point of the rate of death from any cause.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rates of death from cardiovascular causes and of death from any cause or </a:t>
            </a:r>
            <a:r>
              <a:rPr lang="en-IN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hospitalization</a:t>
            </a:r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cardiac causes were lower among patients assigned to CABG than among those assigned to medical therapy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9442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AF37-5031-7EBD-C4C3-427B0F8E7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869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I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FAME 2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4E68A-1ED3-84EF-FE67-2FE4068E1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Trial design: Patients with stable angina who were appropriate candidates for PCI and had a fractional flow reserve (FFR) value ≤0.80 were randomized to either PCI + optimal medical therapy (OMT) or OMT alone.</a:t>
            </a:r>
            <a:endParaRPr lang="en-IN" sz="2800" dirty="0"/>
          </a:p>
          <a:p>
            <a:r>
              <a:rPr lang="en-US" sz="2800" dirty="0"/>
              <a:t>Patients were followed for a mean of 7 months. </a:t>
            </a:r>
            <a:endParaRPr lang="en-IN" sz="2800" dirty="0"/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IN" dirty="0"/>
              <a:t>RESULTS-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/>
              <a:t>Trial was terminated early. Primary endpoint (death/ MI/ urgent revascularization) for PCI + OMT vs. OMT: 4.3% vs. 12.7%, HR 0.32, 95% CI 0.19-0.53, p &lt; 0.001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/>
              <a:t>Mortality: 0.2% vs. 0.7%, p = 0.31; MI: 3.4% vs. 3.2%, p = 0.89; urgent revascularization: 1.6% vs. 11.1%, p &lt; 0.001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/>
              <a:t>Highest benefit if lesion FFR &lt;0.65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564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>
            <a:extLst>
              <a:ext uri="{FF2B5EF4-FFF2-40B4-BE49-F238E27FC236}">
                <a16:creationId xmlns:a16="http://schemas.microsoft.com/office/drawing/2014/main" id="{3628578B-0405-5FC8-ADBE-8CBE01F073F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677041"/>
            <a:ext cx="105156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998987-0C57-3407-450C-FEA7A4746D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238" indent="-122238"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FFR-guided PCI + OMT was superior to OMT in patients with stable angina, mainly due to a reduction in need for urgent revascularization</a:t>
            </a:r>
          </a:p>
          <a:p>
            <a:pPr marL="122238" indent="-122238"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results suggest that a positive FFR may be a good method to risk stratify these patients</a:t>
            </a:r>
          </a:p>
        </p:txBody>
      </p:sp>
    </p:spTree>
    <p:extLst>
      <p:ext uri="{BB962C8B-B14F-4D97-AF65-F5344CB8AC3E}">
        <p14:creationId xmlns:p14="http://schemas.microsoft.com/office/powerpoint/2010/main" val="1856647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2E974-9B51-8059-D604-AA10259D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ISCHAEMIA-</a:t>
            </a:r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International Study of Comparative Health Effectiveness with Medical and Invasive Approaches</a:t>
            </a:r>
            <a:b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BB5F3EA-DC1E-CD5E-88EE-39FDEA1F4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2317496"/>
            <a:ext cx="6780700" cy="2220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615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6538658-9A0E-8578-22F0-2279E003E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8"/>
          <a:stretch/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050783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D9C1-C218-031E-1C66-52B5759B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194E54A-A2A3-24A9-B71C-FABCF2592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9635"/>
          </a:xfrm>
        </p:spPr>
      </p:pic>
    </p:spTree>
    <p:extLst>
      <p:ext uri="{BB962C8B-B14F-4D97-AF65-F5344CB8AC3E}">
        <p14:creationId xmlns:p14="http://schemas.microsoft.com/office/powerpoint/2010/main" val="627949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E02335B-2CAF-3EFF-7488-26ABB8C6C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8" r="38969" b="7164"/>
          <a:stretch/>
        </p:blipFill>
        <p:spPr>
          <a:xfrm>
            <a:off x="606322" y="409677"/>
            <a:ext cx="10979355" cy="5762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30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BF05C-BF6F-15A8-172B-FABE551C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DDB297-00B0-CCDC-51C9-7227168D9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In patients with stable ischemic heart disease (SIHD),</a:t>
            </a:r>
            <a:r>
              <a:rPr lang="en-IN" sz="2600" dirty="0"/>
              <a:t> </a:t>
            </a:r>
            <a:r>
              <a:rPr lang="en-US" sz="2600" dirty="0"/>
              <a:t>treatment options</a:t>
            </a:r>
            <a:endParaRPr lang="en-IN" sz="2600" dirty="0"/>
          </a:p>
          <a:p>
            <a:pPr>
              <a:buFont typeface="Wingdings" pitchFamily="2" charset="2"/>
              <a:buChar char="q"/>
            </a:pPr>
            <a:r>
              <a:rPr lang="en-IN" sz="2600" dirty="0"/>
              <a:t> </a:t>
            </a:r>
            <a:r>
              <a:rPr lang="en-US" sz="2600" dirty="0"/>
              <a:t>revascularization by either percutaneous coronary intervention (PCI) or coronary artery bypass graft surgery (CABG) plus guideline-directed medical therapy </a:t>
            </a:r>
            <a:endParaRPr lang="en-IN" sz="2600" dirty="0"/>
          </a:p>
          <a:p>
            <a:pPr>
              <a:buFont typeface="Wingdings" pitchFamily="2" charset="2"/>
              <a:buChar char="q"/>
            </a:pPr>
            <a:r>
              <a:rPr lang="en-IN" sz="2600" dirty="0"/>
              <a:t> </a:t>
            </a:r>
            <a:r>
              <a:rPr lang="en-US" sz="2600" dirty="0"/>
              <a:t>initial management with guideline-directed medical therapy alone  </a:t>
            </a:r>
            <a:endParaRPr lang="en-IN" sz="2600" dirty="0"/>
          </a:p>
          <a:p>
            <a:pPr>
              <a:buFont typeface="Wingdings" pitchFamily="2" charset="2"/>
              <a:buChar char="q"/>
            </a:pPr>
            <a:endParaRPr lang="en-IN" sz="2600" dirty="0"/>
          </a:p>
          <a:p>
            <a:pPr marL="0" indent="0">
              <a:buNone/>
            </a:pPr>
            <a:r>
              <a:rPr lang="en-US" sz="2600" dirty="0"/>
              <a:t>The fundamental goal of such therapies </a:t>
            </a:r>
            <a:endParaRPr lang="en-IN" sz="2600" dirty="0"/>
          </a:p>
          <a:p>
            <a:r>
              <a:rPr lang="en-US" sz="2600" dirty="0"/>
              <a:t> make the patients live longer </a:t>
            </a:r>
            <a:endParaRPr lang="en-IN" sz="2600" dirty="0"/>
          </a:p>
          <a:p>
            <a:r>
              <a:rPr lang="en-US" sz="2600" dirty="0"/>
              <a:t> feel better (relieve angina)</a:t>
            </a:r>
            <a:endParaRPr lang="en-IN" sz="2600" dirty="0"/>
          </a:p>
          <a:p>
            <a:r>
              <a:rPr lang="en-US" sz="2600" dirty="0"/>
              <a:t> a </a:t>
            </a:r>
            <a:r>
              <a:rPr lang="en-US" sz="2600" dirty="0" err="1"/>
              <a:t>redu</a:t>
            </a:r>
            <a:r>
              <a:rPr lang="en-IN" sz="2600" dirty="0"/>
              <a:t>c</a:t>
            </a:r>
            <a:r>
              <a:rPr lang="en-US" sz="2600" dirty="0" err="1"/>
              <a:t>tion</a:t>
            </a:r>
            <a:r>
              <a:rPr lang="en-US" sz="2600" dirty="0"/>
              <a:t> of nonfatal cardiovascular events that ultimately result in improved survival and quality of life </a:t>
            </a:r>
          </a:p>
        </p:txBody>
      </p:sp>
    </p:spTree>
    <p:extLst>
      <p:ext uri="{BB962C8B-B14F-4D97-AF65-F5344CB8AC3E}">
        <p14:creationId xmlns:p14="http://schemas.microsoft.com/office/powerpoint/2010/main" val="3784720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C3A29-5481-5103-F9D8-B4E077567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DB9AF-BAEB-21CF-0A37-83AE23E04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 a median of 3.2 years of follow-up, among patients with stable coronary disease who had moderate or severe </a:t>
            </a:r>
            <a:r>
              <a:rPr lang="en-IN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ischemia</a:t>
            </a:r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on stress testing, an initial invasive strategy, as compared with an initial conservative strategy, did not reduce the rates of the primary composite outcomes.</a:t>
            </a:r>
          </a:p>
          <a:p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Patients in the invasive-strategy group had more procedural infarctions, and they had fewer nonprocedural infarctions during follow-up. </a:t>
            </a:r>
          </a:p>
          <a:p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incidence of death from any cause was low and similar in the two groups</a:t>
            </a:r>
          </a:p>
          <a:p>
            <a:r>
              <a:rPr lang="en-I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initial invasive strategy did not reduce the risk of ischemic cardiovascular events or death from any cause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6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B8201D0-9F24-A8E3-288B-8FC646A11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7" y="1"/>
            <a:ext cx="11265064" cy="3744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5A54D-0004-E4E7-DF29-84482B38BD20}"/>
              </a:ext>
            </a:extLst>
          </p:cNvPr>
          <p:cNvSpPr txBox="1"/>
          <p:nvPr/>
        </p:nvSpPr>
        <p:spPr>
          <a:xfrm>
            <a:off x="1007092" y="3901704"/>
            <a:ext cx="10274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RCTs  -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randomized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total of 14877 patients followed for a weighted mean of 4.5 years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trials enrolled patients with preserved left ventricular systolic function (ejection fraction 35% or greater) and less symptomatic patients (Canadian Cardiovascular Society Class I/II) and excluded patients with left main disease</a:t>
            </a:r>
            <a:b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08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6A2F-4AAC-3621-630F-378B09FDE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0779"/>
            <a:ext cx="10515600" cy="5616184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revascularization arm, any revascularization was performed in 87.5% of patients</a:t>
            </a:r>
            <a:r>
              <a:rPr lang="en-I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PCI was the first procedure in 71.3% of patients, and CABG was the first procedure in 16.2%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8 trials (BARI 2D, COURAGE, MASS-2, TIME, ISCHEMIA, ISCHEMIA-CKD, FAME 2, JSAP) stents were used in at least 50% of patients undergoing PCI. 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Drug-eluting stents were mainly used in 3 trials (FAME 2, ISCHEMIA, and ISCHEMIA- CKD). </a:t>
            </a:r>
            <a:endParaRPr lang="en-I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Revascularization was performed in 31.9% of patients in the medical therapy alone group during 4.5</a:t>
            </a:r>
            <a:r>
              <a:rPr lang="en-I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years of mean follow up</a:t>
            </a:r>
          </a:p>
          <a:p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63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CF587-B0EF-95CB-FA6A-B9446FC1D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0F86C-1642-CCC2-0698-FC3AC472E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NO MORTALITY BENEFIT FROM ROUTINE REVASCULARISATION</a:t>
            </a:r>
          </a:p>
          <a:p>
            <a:r>
              <a:rPr lang="en-US" dirty="0"/>
              <a:t>In patients with </a:t>
            </a:r>
            <a:r>
              <a:rPr lang="en-IN" dirty="0"/>
              <a:t>SIHD</a:t>
            </a:r>
            <a:r>
              <a:rPr lang="en-US" dirty="0"/>
              <a:t>, routine revascularization was not associated with improved survival but was associated with a lower risk of nonprocedural MI and unstable angina with greater freedom from angina at the expense of higher rates of procedural MI. </a:t>
            </a:r>
            <a:endParaRPr lang="en-IN" dirty="0"/>
          </a:p>
          <a:p>
            <a:r>
              <a:rPr lang="en-US" dirty="0"/>
              <a:t>Longer-term follow-up of trials is needed to assess whether reduction in these nonfatal spontaneous events improves long- term survival</a:t>
            </a:r>
          </a:p>
        </p:txBody>
      </p:sp>
    </p:spTree>
    <p:extLst>
      <p:ext uri="{BB962C8B-B14F-4D97-AF65-F5344CB8AC3E}">
        <p14:creationId xmlns:p14="http://schemas.microsoft.com/office/powerpoint/2010/main" val="3186665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124F8F-9850-8D64-5445-27EE5EC2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Guideline recommendations</a:t>
            </a:r>
            <a:r>
              <a:rPr lang="en-IN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ACC/AHA 2021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F780BC5-8302-6953-8CCC-CA4573D07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53" y="122903"/>
            <a:ext cx="5951753" cy="641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37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B2B02-59F8-4DB2-DE90-D742978EA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IN" sz="4000" dirty="0">
                <a:solidFill>
                  <a:srgbClr val="FFFFFF"/>
                </a:solidFill>
              </a:rPr>
              <a:t>ACC/AHA 2021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AB6076A-C576-C255-7695-76FDCDCD6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47" y="253999"/>
            <a:ext cx="6611795" cy="63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86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56617-B7B6-1A81-C3B9-4F0669D1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ESC 2018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10C08A0-6703-2049-B654-59ABA1DF4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6335"/>
            <a:ext cx="10512547" cy="39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15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E3F5-C75C-93A2-8E59-09EF9A853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ESC 2018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3B95D07-F9C7-F9C7-5AA9-91ED8ADA4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"/>
          <a:stretch/>
        </p:blipFill>
        <p:spPr>
          <a:xfrm>
            <a:off x="994833" y="1690688"/>
            <a:ext cx="10075334" cy="4592108"/>
          </a:xfrm>
        </p:spPr>
      </p:pic>
    </p:spTree>
    <p:extLst>
      <p:ext uri="{BB962C8B-B14F-4D97-AF65-F5344CB8AC3E}">
        <p14:creationId xmlns:p14="http://schemas.microsoft.com/office/powerpoint/2010/main" val="16713087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D76A2-EA49-AD43-717C-1AEB5305C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Q. Odd one out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EFD8-0FEB-5597-DAC0-C8B64B08F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dirty="0"/>
              <a:t>COURAGE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ISCHAEMIA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COMPLETE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MASS-II TRIAL</a:t>
            </a:r>
          </a:p>
          <a:p>
            <a:pPr marL="514350" indent="-514350">
              <a:buFont typeface="+mj-lt"/>
              <a:buAutoNum type="alphaUcPeriod"/>
            </a:pPr>
            <a:endParaRPr lang="en-IN" dirty="0"/>
          </a:p>
          <a:p>
            <a:pPr marL="514350" indent="-514350">
              <a:buFont typeface="+mj-lt"/>
              <a:buAutoNum type="alphaUcPeriod"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Process 3">
            <a:extLst>
              <a:ext uri="{FF2B5EF4-FFF2-40B4-BE49-F238E27FC236}">
                <a16:creationId xmlns:a16="http://schemas.microsoft.com/office/drawing/2014/main" id="{6FA76088-EF1D-5392-EA95-7828F651A46F}"/>
              </a:ext>
            </a:extLst>
          </p:cNvPr>
          <p:cNvSpPr/>
          <p:nvPr/>
        </p:nvSpPr>
        <p:spPr>
          <a:xfrm flipV="1">
            <a:off x="768926" y="2725259"/>
            <a:ext cx="4772892" cy="679222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47AB7-3331-D96F-82D6-3C9375CE1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500" dirty="0"/>
              <a:t>Q. Systolic dysfunction was an exclusion criteria in all except: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E96D7-F64C-1201-4C95-E8B64CED5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sz="3200" dirty="0"/>
              <a:t>COURAGE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3200" dirty="0"/>
              <a:t>ISCHAEMIA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3200" dirty="0"/>
              <a:t>STICH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3200" dirty="0"/>
              <a:t>MASS-II TRIAL</a:t>
            </a:r>
          </a:p>
          <a:p>
            <a:endParaRPr lang="en-US" dirty="0"/>
          </a:p>
        </p:txBody>
      </p:sp>
      <p:sp>
        <p:nvSpPr>
          <p:cNvPr id="5" name="Process 4">
            <a:extLst>
              <a:ext uri="{FF2B5EF4-FFF2-40B4-BE49-F238E27FC236}">
                <a16:creationId xmlns:a16="http://schemas.microsoft.com/office/drawing/2014/main" id="{A4EEE76D-8188-DB57-353B-637824E78763}"/>
              </a:ext>
            </a:extLst>
          </p:cNvPr>
          <p:cNvSpPr/>
          <p:nvPr/>
        </p:nvSpPr>
        <p:spPr>
          <a:xfrm flipV="1">
            <a:off x="768926" y="2908708"/>
            <a:ext cx="4772892" cy="655485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53BA5-DDF6-7B3E-FF54-06F6C6A8D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6727"/>
            <a:ext cx="10515600" cy="5230236"/>
          </a:xfrm>
        </p:spPr>
        <p:txBody>
          <a:bodyPr>
            <a:normAutofit/>
          </a:bodyPr>
          <a:lstStyle/>
          <a:p>
            <a:endParaRPr lang="en-IN" dirty="0"/>
          </a:p>
          <a:p>
            <a:r>
              <a:rPr lang="en-US" sz="2600" dirty="0"/>
              <a:t>Many randomized clinical trials have attempted to determine whether routine revascularization in SIHD improves prognosis, with varying results.</a:t>
            </a:r>
            <a:endParaRPr lang="en-IN" sz="2600" dirty="0"/>
          </a:p>
          <a:p>
            <a:r>
              <a:rPr lang="en-US" sz="2600" dirty="0"/>
              <a:t>Clinical trials have shown a mortality benefit of routine revascularization compared with an initial conservative approach in ischemic cardiomyopathy and in acute coronary syndromes.</a:t>
            </a:r>
            <a:endParaRPr lang="en-IN" sz="2600" dirty="0"/>
          </a:p>
          <a:p>
            <a:r>
              <a:rPr lang="en-US" sz="2600" dirty="0"/>
              <a:t>However, the data to support routine revascularization in patients with SIHD with preserved ejection fraction have been the subject of intense debate.</a:t>
            </a:r>
          </a:p>
        </p:txBody>
      </p:sp>
    </p:spTree>
    <p:extLst>
      <p:ext uri="{BB962C8B-B14F-4D97-AF65-F5344CB8AC3E}">
        <p14:creationId xmlns:p14="http://schemas.microsoft.com/office/powerpoint/2010/main" val="998771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3663-6A7E-CA81-BAC4-BC525F07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FFR was used in guiding revascularisation in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92F2B-30A3-753F-009F-E9E9F723B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sz="2800" dirty="0"/>
              <a:t>COURAGE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2800" dirty="0"/>
              <a:t>ISCHAEMIA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FAME-2 </a:t>
            </a:r>
            <a:r>
              <a:rPr lang="en-IN" sz="2800" dirty="0"/>
              <a:t>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2800" dirty="0"/>
              <a:t>MASS-II TRIAL</a:t>
            </a:r>
            <a:endParaRPr lang="en-US" dirty="0"/>
          </a:p>
        </p:txBody>
      </p:sp>
      <p:sp>
        <p:nvSpPr>
          <p:cNvPr id="5" name="Process 4">
            <a:extLst>
              <a:ext uri="{FF2B5EF4-FFF2-40B4-BE49-F238E27FC236}">
                <a16:creationId xmlns:a16="http://schemas.microsoft.com/office/drawing/2014/main" id="{B927A609-508E-D9F8-9289-72D264AF9D39}"/>
              </a:ext>
            </a:extLst>
          </p:cNvPr>
          <p:cNvSpPr/>
          <p:nvPr/>
        </p:nvSpPr>
        <p:spPr>
          <a:xfrm flipV="1">
            <a:off x="768926" y="2725259"/>
            <a:ext cx="4772892" cy="679222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FB63C-CB97-0A22-D589-3F70F77AC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Not a limitation of COURAGE TRIAL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63B6B-D603-EA94-DD8C-A8594B495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2.7% were treated with a DES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preponderance of 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female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ethnic diversity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Excluded high risk patients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+mj-lt"/>
              <a:buAutoNum type="alphaUcPeriod"/>
            </a:pP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/>
            </a:pPr>
            <a:endParaRPr lang="en-US" dirty="0"/>
          </a:p>
        </p:txBody>
      </p:sp>
      <p:sp>
        <p:nvSpPr>
          <p:cNvPr id="5" name="Process 4">
            <a:extLst>
              <a:ext uri="{FF2B5EF4-FFF2-40B4-BE49-F238E27FC236}">
                <a16:creationId xmlns:a16="http://schemas.microsoft.com/office/drawing/2014/main" id="{4CFAA91C-C15E-6585-4AA6-148A07E8BE20}"/>
              </a:ext>
            </a:extLst>
          </p:cNvPr>
          <p:cNvSpPr/>
          <p:nvPr/>
        </p:nvSpPr>
        <p:spPr>
          <a:xfrm flipV="1">
            <a:off x="696452" y="2321504"/>
            <a:ext cx="6390967" cy="600862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D9878-BE1D-49DA-0A39-3ECFF1063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 err="1"/>
              <a:t>ROSIGLITAZONE</a:t>
            </a:r>
            <a:r>
              <a:rPr lang="en-IN" sz="3600" dirty="0"/>
              <a:t> effect on cardiovascular outcome was studied in</a:t>
            </a:r>
            <a:r>
              <a:rPr lang="en-IN" dirty="0"/>
              <a:t> 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031CE-5DE8-B29D-ACD2-AD940D63F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sz="2800" dirty="0"/>
              <a:t>COURAGE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sz="2800" dirty="0"/>
              <a:t>ISCHAEMIA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FAME-2 </a:t>
            </a:r>
            <a:r>
              <a:rPr lang="en-IN" sz="2800" dirty="0"/>
              <a:t>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BARI -2D </a:t>
            </a:r>
            <a:r>
              <a:rPr lang="en-IN" sz="2800" dirty="0"/>
              <a:t>TRIAL</a:t>
            </a:r>
            <a:endParaRPr lang="en-US" dirty="0"/>
          </a:p>
        </p:txBody>
      </p:sp>
      <p:sp>
        <p:nvSpPr>
          <p:cNvPr id="5" name="Process 4">
            <a:extLst>
              <a:ext uri="{FF2B5EF4-FFF2-40B4-BE49-F238E27FC236}">
                <a16:creationId xmlns:a16="http://schemas.microsoft.com/office/drawing/2014/main" id="{8AD8FC98-2D1A-431A-40ED-E1B0A72084BC}"/>
              </a:ext>
            </a:extLst>
          </p:cNvPr>
          <p:cNvSpPr/>
          <p:nvPr/>
        </p:nvSpPr>
        <p:spPr>
          <a:xfrm flipV="1">
            <a:off x="696452" y="3291074"/>
            <a:ext cx="6390967" cy="723763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5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C7D47A3-C942-1AB8-3BB8-74DF02F3D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5" y="131947"/>
            <a:ext cx="11944597" cy="6432468"/>
          </a:xfrm>
        </p:spPr>
      </p:pic>
      <p:sp>
        <p:nvSpPr>
          <p:cNvPr id="3" name="Process 2">
            <a:extLst>
              <a:ext uri="{FF2B5EF4-FFF2-40B4-BE49-F238E27FC236}">
                <a16:creationId xmlns:a16="http://schemas.microsoft.com/office/drawing/2014/main" id="{26F3A258-E9B3-0684-3061-9BDBE04AAFEA}"/>
              </a:ext>
            </a:extLst>
          </p:cNvPr>
          <p:cNvSpPr/>
          <p:nvPr/>
        </p:nvSpPr>
        <p:spPr>
          <a:xfrm>
            <a:off x="461817" y="2380712"/>
            <a:ext cx="11482779" cy="373704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rocess 8">
            <a:extLst>
              <a:ext uri="{FF2B5EF4-FFF2-40B4-BE49-F238E27FC236}">
                <a16:creationId xmlns:a16="http://schemas.microsoft.com/office/drawing/2014/main" id="{D4FB1C8D-60C7-D231-F0A4-76D5CE03359F}"/>
              </a:ext>
            </a:extLst>
          </p:cNvPr>
          <p:cNvSpPr/>
          <p:nvPr/>
        </p:nvSpPr>
        <p:spPr>
          <a:xfrm flipV="1">
            <a:off x="461817" y="1929738"/>
            <a:ext cx="11482813" cy="450973"/>
          </a:xfrm>
          <a:prstGeom prst="flowChartProcess">
            <a:avLst/>
          </a:prstGeom>
          <a:noFill/>
          <a:ln>
            <a:solidFill>
              <a:srgbClr val="00F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ocess 10">
            <a:extLst>
              <a:ext uri="{FF2B5EF4-FFF2-40B4-BE49-F238E27FC236}">
                <a16:creationId xmlns:a16="http://schemas.microsoft.com/office/drawing/2014/main" id="{5646D298-503F-317E-01EF-FDE5249F673F}"/>
              </a:ext>
            </a:extLst>
          </p:cNvPr>
          <p:cNvSpPr/>
          <p:nvPr/>
        </p:nvSpPr>
        <p:spPr>
          <a:xfrm>
            <a:off x="461817" y="3974935"/>
            <a:ext cx="11515643" cy="1006103"/>
          </a:xfrm>
          <a:prstGeom prst="flowChartProcess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rocess 12">
            <a:extLst>
              <a:ext uri="{FF2B5EF4-FFF2-40B4-BE49-F238E27FC236}">
                <a16:creationId xmlns:a16="http://schemas.microsoft.com/office/drawing/2014/main" id="{BF071B2B-52E8-F2C5-CD5D-190CDC058A20}"/>
              </a:ext>
            </a:extLst>
          </p:cNvPr>
          <p:cNvSpPr/>
          <p:nvPr/>
        </p:nvSpPr>
        <p:spPr>
          <a:xfrm>
            <a:off x="428953" y="3154516"/>
            <a:ext cx="11515643" cy="546237"/>
          </a:xfrm>
          <a:prstGeom prst="flowChartProcess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7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14BE66-CB69-2445-0AE6-4DFD20C294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COURAGE: </a:t>
            </a:r>
            <a:r>
              <a:rPr lang="en-US" sz="25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linical  </a:t>
            </a:r>
            <a:r>
              <a:rPr lang="en-US" sz="25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utcomes </a:t>
            </a:r>
            <a:r>
              <a:rPr lang="en-US" sz="25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tilizing </a:t>
            </a:r>
            <a:r>
              <a:rPr lang="en-US" sz="25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evascularization and </a:t>
            </a:r>
            <a:r>
              <a:rPr lang="en-US" sz="25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ggressive </a:t>
            </a:r>
            <a:r>
              <a:rPr lang="en-US" sz="25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uideline-Driven Drug </a:t>
            </a:r>
            <a:r>
              <a:rPr lang="en-US" sz="2500" u="sng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valuation</a:t>
            </a:r>
            <a:b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D63471F-383A-A58F-8BCB-30872410F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5" b="16496"/>
          <a:stretch/>
        </p:blipFill>
        <p:spPr>
          <a:xfrm>
            <a:off x="4777316" y="1651741"/>
            <a:ext cx="6780700" cy="355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408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6E21-FBE8-EE87-399C-DB5B6EFB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COURAGE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EF97CA-117E-B06A-D1AD-ECA256C85B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Hypothesis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PCI + Optimal Medical Therapy will be Superior to Optimal</a:t>
            </a:r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Therapy Alone </a:t>
            </a:r>
            <a:endParaRPr lang="en-I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I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Multicentre</a:t>
            </a:r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open-label , parallel-group, </a:t>
            </a:r>
            <a:r>
              <a:rPr lang="en-IN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randomized</a:t>
            </a:r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controlled trial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period : 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1999 to 2004</a:t>
            </a:r>
            <a:endParaRPr lang="en-I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I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Setting</a:t>
            </a:r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50 centres in US and Canada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Follow-up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:  2.5 to 7.0 yrs (median</a:t>
            </a:r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4.6)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Outcome : </a:t>
            </a:r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composite of death from any cause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fatal MI</a:t>
            </a:r>
          </a:p>
          <a:p>
            <a:pPr>
              <a:buFont typeface="Arial" panose="020B0604020202020204" pitchFamily="34" charset="0"/>
              <a:buNone/>
            </a:pP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60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62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Revascularisation vs optimal medical therapy in CHRONIC CORONARY SYNDROME</vt:lpstr>
      <vt:lpstr>DEFINITION</vt:lpstr>
      <vt:lpstr>ETIOLOGY</vt:lpstr>
      <vt:lpstr>PowerPoint Presentation</vt:lpstr>
      <vt:lpstr>BACKGROUND</vt:lpstr>
      <vt:lpstr>PowerPoint Presentation</vt:lpstr>
      <vt:lpstr>PowerPoint Presentation</vt:lpstr>
      <vt:lpstr>COURAGE: Clinical  Outcomes Utilizing Revascularization and Aggressive Guideline-Driven Drug Evaluation </vt:lpstr>
      <vt:lpstr>COURAGE </vt:lpstr>
      <vt:lpstr>COURAGE </vt:lpstr>
      <vt:lpstr>Enrollment</vt:lpstr>
      <vt:lpstr>Enrollment and Outcomes</vt:lpstr>
      <vt:lpstr>BASELINE CLINICAL AND ANGIOGRAPHIC CHAR.</vt:lpstr>
      <vt:lpstr>BASELINE CLINICAL AND ANGIOGRAPHIC CHAR.</vt:lpstr>
      <vt:lpstr>OUTCOME</vt:lpstr>
      <vt:lpstr>PowerPoint Presentation</vt:lpstr>
      <vt:lpstr>Need for Subsequent Revascularisation</vt:lpstr>
      <vt:lpstr>Freedom from Angina During Long-Term Follow-up</vt:lpstr>
      <vt:lpstr>CONCLUSION </vt:lpstr>
      <vt:lpstr>LIMITATIONS </vt:lpstr>
      <vt:lpstr>BARI 2D TRIAL</vt:lpstr>
      <vt:lpstr>PowerPoint Presentation</vt:lpstr>
      <vt:lpstr>PowerPoint Presentation</vt:lpstr>
      <vt:lpstr>BARI 2D</vt:lpstr>
      <vt:lpstr>PowerPoint Presentation</vt:lpstr>
      <vt:lpstr>PowerPoint Presentation</vt:lpstr>
      <vt:lpstr>BARI 2D - CONCLUSION</vt:lpstr>
      <vt:lpstr>PowerPoint Presentation</vt:lpstr>
      <vt:lpstr>MASS –II TRIAL</vt:lpstr>
      <vt:lpstr>MASS –II TRIAL</vt:lpstr>
      <vt:lpstr>MASS –II TRIAL</vt:lpstr>
      <vt:lpstr>Baseline characteristics of MASS II</vt:lpstr>
      <vt:lpstr>Overall Mortality-Free Survival </vt:lpstr>
      <vt:lpstr>PowerPoint Presentation</vt:lpstr>
      <vt:lpstr>CONCLUSION</vt:lpstr>
      <vt:lpstr>Limitations of MASS-II Trial </vt:lpstr>
      <vt:lpstr>STICH TRIAL– SURGICAL TREATMENT OF ISCHAEMIC HEART FAILURE</vt:lpstr>
      <vt:lpstr>STICH TRIAL</vt:lpstr>
      <vt:lpstr>STICH TRIAL</vt:lpstr>
      <vt:lpstr>PowerPoint Presentation</vt:lpstr>
      <vt:lpstr>PowerPoint Presentation</vt:lpstr>
      <vt:lpstr>PowerPoint Presentation</vt:lpstr>
      <vt:lpstr>CONCLUSION</vt:lpstr>
      <vt:lpstr>FAME 2 </vt:lpstr>
      <vt:lpstr>Conclusions</vt:lpstr>
      <vt:lpstr>ISCHAEMIA- International Study of Comparative Health Effectiveness with Medical and Invasive Approaches 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CONCLUSION</vt:lpstr>
      <vt:lpstr>Guideline recommendations- ACC/AHA 2021</vt:lpstr>
      <vt:lpstr>ACC/AHA 2021</vt:lpstr>
      <vt:lpstr>ESC 2018</vt:lpstr>
      <vt:lpstr>ESC 2018</vt:lpstr>
      <vt:lpstr>Q. Odd one out </vt:lpstr>
      <vt:lpstr>Q. Systolic dysfunction was an exclusion criteria in all except:</vt:lpstr>
      <vt:lpstr>FFR was used in guiding revascularisation in </vt:lpstr>
      <vt:lpstr>Not a limitation of COURAGE TRIAL</vt:lpstr>
      <vt:lpstr>ROSIGLITAZONE effect on cardiovascular outcome was studied in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Revascularisation vs optimal medical therapy in CHRONIC CORONARY SYNDROME</dc:title>
  <dc:creator>Sanchna Dev</dc:creator>
  <cp:lastModifiedBy>Sanchna Dev</cp:lastModifiedBy>
  <cp:revision>11</cp:revision>
  <dcterms:created xsi:type="dcterms:W3CDTF">2023-04-07T19:49:32Z</dcterms:created>
  <dcterms:modified xsi:type="dcterms:W3CDTF">2023-04-13T21:13:25Z</dcterms:modified>
</cp:coreProperties>
</file>