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3" r:id="rId13"/>
    <p:sldId id="270" r:id="rId14"/>
    <p:sldId id="271" r:id="rId15"/>
    <p:sldId id="272" r:id="rId16"/>
    <p:sldId id="273" r:id="rId17"/>
    <p:sldId id="274" r:id="rId18"/>
    <p:sldId id="290" r:id="rId19"/>
    <p:sldId id="275" r:id="rId20"/>
    <p:sldId id="287" r:id="rId21"/>
    <p:sldId id="276" r:id="rId22"/>
    <p:sldId id="277" r:id="rId23"/>
    <p:sldId id="288" r:id="rId24"/>
    <p:sldId id="278" r:id="rId25"/>
    <p:sldId id="289" r:id="rId26"/>
    <p:sldId id="279" r:id="rId27"/>
    <p:sldId id="280" r:id="rId28"/>
    <p:sldId id="281" r:id="rId29"/>
    <p:sldId id="291" r:id="rId30"/>
    <p:sldId id="282" r:id="rId3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>
        <p:scale>
          <a:sx n="80" d="100"/>
          <a:sy n="80" d="100"/>
        </p:scale>
        <p:origin x="-528" y="-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2" y="438151"/>
            <a:ext cx="1658936" cy="841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9002" y="438151"/>
            <a:ext cx="1658936" cy="841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4400551"/>
            <a:ext cx="686797" cy="6002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381" y="177291"/>
            <a:ext cx="759523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201" y="981223"/>
            <a:ext cx="8166734" cy="3304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2" y="438151"/>
            <a:ext cx="1658936" cy="8413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"/>
            <a:ext cx="9144000" cy="965835"/>
            <a:chOff x="0" y="1"/>
            <a:chExt cx="9144000" cy="9658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3" y="114299"/>
              <a:ext cx="3753396" cy="5143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"/>
              <a:ext cx="9144000" cy="965835"/>
            </a:xfrm>
            <a:custGeom>
              <a:avLst/>
              <a:gdLst/>
              <a:ahLst/>
              <a:cxnLst/>
              <a:rect l="l" t="t" r="r" b="b"/>
              <a:pathLst>
                <a:path w="9144000" h="965835">
                  <a:moveTo>
                    <a:pt x="9144000" y="0"/>
                  </a:moveTo>
                  <a:lnTo>
                    <a:pt x="0" y="0"/>
                  </a:lnTo>
                  <a:lnTo>
                    <a:pt x="0" y="965502"/>
                  </a:lnTo>
                  <a:lnTo>
                    <a:pt x="9144000" y="965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51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064" rIns="0" bIns="0" rtlCol="0">
            <a:spAutoFit/>
          </a:bodyPr>
          <a:lstStyle/>
          <a:p>
            <a:pPr marL="1929130" marR="5080" indent="-16084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Study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Dietary</a:t>
            </a:r>
            <a:r>
              <a:rPr spc="-25" dirty="0"/>
              <a:t> </a:t>
            </a:r>
            <a:r>
              <a:rPr spc="-15" dirty="0"/>
              <a:t>Intervention</a:t>
            </a:r>
            <a:r>
              <a:rPr spc="-30" dirty="0"/>
              <a:t> </a:t>
            </a:r>
            <a:r>
              <a:rPr spc="-5" dirty="0"/>
              <a:t>Under</a:t>
            </a:r>
            <a:r>
              <a:rPr spc="-25" dirty="0"/>
              <a:t> </a:t>
            </a:r>
            <a:r>
              <a:rPr dirty="0"/>
              <a:t>100 </a:t>
            </a:r>
            <a:r>
              <a:rPr spc="-800" dirty="0"/>
              <a:t> </a:t>
            </a:r>
            <a:r>
              <a:rPr spc="-5" dirty="0"/>
              <a:t>MMOL</a:t>
            </a:r>
            <a:r>
              <a:rPr spc="-10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5" dirty="0"/>
              <a:t>Heart</a:t>
            </a:r>
            <a:r>
              <a:rPr spc="-15" dirty="0"/>
              <a:t> </a:t>
            </a:r>
            <a:r>
              <a:rPr spc="-25" dirty="0"/>
              <a:t>Failure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6052" y="3740516"/>
            <a:ext cx="4567948" cy="96282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2020"/>
              </a:lnSpc>
              <a:spcBef>
                <a:spcPts val="480"/>
              </a:spcBef>
            </a:pPr>
            <a:r>
              <a:rPr lang="en-US" sz="2000" spc="-5" dirty="0" err="1" smtClean="0">
                <a:solidFill>
                  <a:srgbClr val="7D868C"/>
                </a:solidFill>
                <a:latin typeface="Calibri"/>
                <a:cs typeface="Calibri"/>
              </a:rPr>
              <a:t>Dr</a:t>
            </a:r>
            <a:r>
              <a:rPr lang="en-US" sz="2000" spc="-5" dirty="0" smtClean="0">
                <a:solidFill>
                  <a:srgbClr val="7D868C"/>
                </a:solidFill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solidFill>
                  <a:srgbClr val="7D868C"/>
                </a:solidFill>
                <a:latin typeface="Calibri"/>
                <a:cs typeface="Calibri"/>
              </a:rPr>
              <a:t>Shreyas</a:t>
            </a:r>
            <a:r>
              <a:rPr lang="en-US" sz="2000" spc="-5" dirty="0" smtClean="0">
                <a:solidFill>
                  <a:srgbClr val="7D868C"/>
                </a:solidFill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solidFill>
                  <a:srgbClr val="7D868C"/>
                </a:solidFill>
                <a:latin typeface="Calibri"/>
                <a:cs typeface="Calibri"/>
              </a:rPr>
              <a:t>Samaga</a:t>
            </a:r>
            <a:endParaRPr lang="en-US" sz="2000" spc="-5" dirty="0" smtClean="0">
              <a:solidFill>
                <a:srgbClr val="7D868C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2020"/>
              </a:lnSpc>
              <a:spcBef>
                <a:spcPts val="480"/>
              </a:spcBef>
            </a:pPr>
            <a:r>
              <a:rPr lang="en-US" sz="2000" spc="-5" dirty="0" err="1" smtClean="0">
                <a:solidFill>
                  <a:srgbClr val="7D868C"/>
                </a:solidFill>
                <a:latin typeface="Calibri"/>
                <a:cs typeface="Calibri"/>
              </a:rPr>
              <a:t>Dept</a:t>
            </a:r>
            <a:r>
              <a:rPr lang="en-US" sz="2000" spc="-5" dirty="0" smtClean="0">
                <a:solidFill>
                  <a:srgbClr val="7D868C"/>
                </a:solidFill>
                <a:latin typeface="Calibri"/>
                <a:cs typeface="Calibri"/>
              </a:rPr>
              <a:t> of Cardiology</a:t>
            </a:r>
          </a:p>
          <a:p>
            <a:pPr marL="12700" marR="5080" algn="ctr">
              <a:lnSpc>
                <a:spcPts val="2020"/>
              </a:lnSpc>
              <a:spcBef>
                <a:spcPts val="480"/>
              </a:spcBef>
            </a:pPr>
            <a:r>
              <a:rPr lang="en-US" sz="2000" spc="-5" dirty="0" err="1" smtClean="0">
                <a:solidFill>
                  <a:srgbClr val="7D868C"/>
                </a:solidFill>
                <a:latin typeface="Calibri"/>
                <a:cs typeface="Calibri"/>
              </a:rPr>
              <a:t>Govt</a:t>
            </a:r>
            <a:r>
              <a:rPr lang="en-US" sz="2000" spc="-5" dirty="0" smtClean="0">
                <a:solidFill>
                  <a:srgbClr val="7D868C"/>
                </a:solidFill>
                <a:latin typeface="Calibri"/>
                <a:cs typeface="Calibri"/>
              </a:rPr>
              <a:t> TD Medical College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3068" y="2226702"/>
            <a:ext cx="4185969" cy="123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218335"/>
            <a:ext cx="8923020" cy="3925570"/>
            <a:chOff x="152400" y="1218335"/>
            <a:chExt cx="8923020" cy="3925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400550"/>
              <a:ext cx="686797" cy="600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753" y="1218335"/>
              <a:ext cx="8458200" cy="36429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1562" y="4858780"/>
              <a:ext cx="1033463" cy="28471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0176" y="177291"/>
            <a:ext cx="68237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SODIUM-HF: </a:t>
            </a:r>
            <a:r>
              <a:rPr spc="-15" dirty="0"/>
              <a:t>In/Exclusion </a:t>
            </a:r>
            <a:r>
              <a:rPr spc="-10" dirty="0"/>
              <a:t>criteria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87428" y="4892547"/>
            <a:ext cx="1313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Colin-Ramirez,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AHJ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2018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494" y="177291"/>
            <a:ext cx="5304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SODIUM-HF:</a:t>
            </a:r>
            <a:r>
              <a:rPr spc="-25" dirty="0"/>
              <a:t> </a:t>
            </a:r>
            <a:r>
              <a:rPr spc="-15" dirty="0"/>
              <a:t>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5436"/>
            <a:ext cx="7284084" cy="30930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3000" spc="-20" dirty="0">
                <a:latin typeface="Calibri"/>
                <a:cs typeface="Calibri"/>
              </a:rPr>
              <a:t>Patients </a:t>
            </a:r>
            <a:r>
              <a:rPr sz="3000" spc="-15" dirty="0">
                <a:latin typeface="Calibri"/>
                <a:cs typeface="Calibri"/>
              </a:rPr>
              <a:t>randomized</a:t>
            </a:r>
            <a:r>
              <a:rPr sz="3000" spc="-20" dirty="0">
                <a:latin typeface="Calibri"/>
                <a:cs typeface="Calibri"/>
              </a:rPr>
              <a:t> to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two study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arms:</a:t>
            </a:r>
            <a:endParaRPr sz="3000">
              <a:latin typeface="Calibri"/>
              <a:cs typeface="Calibri"/>
            </a:endParaRPr>
          </a:p>
          <a:p>
            <a:pPr marL="484505" indent="-38608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84505" algn="l"/>
              </a:tabLst>
            </a:pPr>
            <a:r>
              <a:rPr sz="3000" spc="-10" dirty="0">
                <a:latin typeface="Calibri"/>
                <a:cs typeface="Calibri"/>
              </a:rPr>
              <a:t>Low-sodium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containing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diet</a:t>
            </a:r>
            <a:endParaRPr sz="3000">
              <a:latin typeface="Calibri"/>
              <a:cs typeface="Calibri"/>
            </a:endParaRPr>
          </a:p>
          <a:p>
            <a:pPr marL="1355725" lvl="1" indent="-45720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1355090" algn="l"/>
                <a:tab pos="1355725" algn="l"/>
              </a:tabLst>
            </a:pPr>
            <a:r>
              <a:rPr sz="2200" spc="-5" dirty="0">
                <a:latin typeface="Calibri"/>
                <a:cs typeface="Calibri"/>
              </a:rPr>
              <a:t>&lt;1500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mg</a:t>
            </a:r>
            <a:r>
              <a:rPr sz="2200" spc="-10" dirty="0">
                <a:latin typeface="Calibri"/>
                <a:cs typeface="Calibri"/>
              </a:rPr>
              <a:t> daily</a:t>
            </a:r>
            <a:r>
              <a:rPr sz="2200" spc="-5" dirty="0">
                <a:latin typeface="Calibri"/>
                <a:cs typeface="Calibri"/>
              </a:rPr>
              <a:t> (&lt;65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mmol/daily)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marL="474345" indent="-3765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74980" algn="l"/>
              </a:tabLst>
            </a:pPr>
            <a:r>
              <a:rPr sz="3000" spc="-5" dirty="0">
                <a:latin typeface="Calibri"/>
                <a:cs typeface="Calibri"/>
              </a:rPr>
              <a:t>Usual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care</a:t>
            </a:r>
            <a:endParaRPr sz="3000">
              <a:latin typeface="Calibri"/>
              <a:cs typeface="Calibri"/>
            </a:endParaRPr>
          </a:p>
          <a:p>
            <a:pPr marL="1355090" marR="5080" lvl="1" indent="-457200">
              <a:lnSpc>
                <a:spcPts val="2400"/>
              </a:lnSpc>
              <a:spcBef>
                <a:spcPts val="575"/>
              </a:spcBef>
              <a:buFont typeface="Arial MT"/>
              <a:buChar char="•"/>
              <a:tabLst>
                <a:tab pos="1355090" algn="l"/>
                <a:tab pos="1355725" algn="l"/>
              </a:tabLst>
            </a:pPr>
            <a:r>
              <a:rPr sz="2200" spc="-10" dirty="0">
                <a:latin typeface="Calibri"/>
                <a:cs typeface="Calibri"/>
              </a:rPr>
              <a:t>general advice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limit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dietary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sodium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provided</a:t>
            </a:r>
            <a:r>
              <a:rPr sz="2200" spc="-5" dirty="0">
                <a:latin typeface="Calibri"/>
                <a:cs typeface="Calibri"/>
              </a:rPr>
              <a:t> in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routine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clinical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practice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88281" y="4907788"/>
            <a:ext cx="1313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Colin-Ramirez,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AHJ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2018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1591" y="1694984"/>
            <a:ext cx="2887201" cy="29234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129284"/>
            <a:ext cx="5450840" cy="30219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303530" indent="-342900">
              <a:lnSpc>
                <a:spcPts val="1989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Samples</a:t>
            </a:r>
            <a:r>
              <a:rPr sz="2000" spc="-5" dirty="0">
                <a:latin typeface="Calibri"/>
                <a:cs typeface="Calibri"/>
              </a:rPr>
              <a:t>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menus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different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levels</a:t>
            </a:r>
            <a:r>
              <a:rPr sz="2000" spc="-5" dirty="0">
                <a:latin typeface="Calibri"/>
                <a:cs typeface="Calibri"/>
              </a:rPr>
              <a:t> of </a:t>
            </a:r>
            <a:r>
              <a:rPr sz="2000" spc="-10" dirty="0">
                <a:latin typeface="Calibri"/>
                <a:cs typeface="Calibri"/>
              </a:rPr>
              <a:t>energy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</a:t>
            </a:r>
            <a:r>
              <a:rPr sz="2000" spc="-5" dirty="0">
                <a:latin typeface="Calibri"/>
                <a:cs typeface="Calibri"/>
              </a:rPr>
              <a:t> (1400-2200 </a:t>
            </a:r>
            <a:r>
              <a:rPr sz="2000" spc="-15" dirty="0">
                <a:latin typeface="Calibri"/>
                <a:cs typeface="Calibri"/>
              </a:rPr>
              <a:t>kcal)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793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Patient </a:t>
            </a:r>
            <a:r>
              <a:rPr sz="2000" spc="-5" dirty="0">
                <a:latin typeface="Calibri"/>
                <a:cs typeface="Calibri"/>
              </a:rPr>
              <a:t>might </a:t>
            </a:r>
            <a:r>
              <a:rPr sz="2000" b="1" spc="-10" dirty="0">
                <a:latin typeface="Calibri"/>
                <a:cs typeface="Calibri"/>
              </a:rPr>
              <a:t>interchange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food </a:t>
            </a:r>
            <a:r>
              <a:rPr sz="2000" spc="-5" dirty="0">
                <a:latin typeface="Calibri"/>
                <a:cs typeface="Calibri"/>
              </a:rPr>
              <a:t>items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menus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another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included </a:t>
            </a:r>
            <a:r>
              <a:rPr sz="2000" dirty="0">
                <a:latin typeface="Calibri"/>
                <a:cs typeface="Calibri"/>
              </a:rPr>
              <a:t> in the </a:t>
            </a:r>
            <a:r>
              <a:rPr sz="2000" spc="-5" dirty="0">
                <a:latin typeface="Calibri"/>
                <a:cs typeface="Calibri"/>
              </a:rPr>
              <a:t>recommended </a:t>
            </a:r>
            <a:r>
              <a:rPr sz="2000" spc="-15" dirty="0">
                <a:latin typeface="Calibri"/>
                <a:cs typeface="Calibri"/>
              </a:rPr>
              <a:t>foods </a:t>
            </a:r>
            <a:r>
              <a:rPr sz="2000" spc="-5" dirty="0">
                <a:latin typeface="Calibri"/>
                <a:cs typeface="Calibri"/>
              </a:rPr>
              <a:t>lists of </a:t>
            </a:r>
            <a:r>
              <a:rPr sz="2000" dirty="0">
                <a:latin typeface="Calibri"/>
                <a:cs typeface="Calibri"/>
              </a:rPr>
              <a:t>the same </a:t>
            </a:r>
            <a:r>
              <a:rPr sz="2000" spc="-15" dirty="0">
                <a:latin typeface="Calibri"/>
                <a:cs typeface="Calibri"/>
              </a:rPr>
              <a:t>food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original one included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menu.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Food </a:t>
            </a:r>
            <a:r>
              <a:rPr sz="2000" b="1" spc="-5" dirty="0">
                <a:latin typeface="Calibri"/>
                <a:cs typeface="Calibri"/>
              </a:rPr>
              <a:t>individualized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local </a:t>
            </a:r>
            <a:r>
              <a:rPr sz="2000" spc="-10" dirty="0">
                <a:latin typeface="Calibri"/>
                <a:cs typeface="Calibri"/>
              </a:rPr>
              <a:t>region/country</a:t>
            </a:r>
            <a:endParaRPr sz="2000" dirty="0">
              <a:latin typeface="Calibri"/>
              <a:cs typeface="Calibri"/>
            </a:endParaRPr>
          </a:p>
          <a:p>
            <a:pPr marL="355600" marR="303530" indent="-342900">
              <a:lnSpc>
                <a:spcPct val="8100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adjusted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follow-up </a:t>
            </a:r>
            <a:r>
              <a:rPr sz="2000" dirty="0">
                <a:latin typeface="Calibri"/>
                <a:cs typeface="Calibri"/>
              </a:rPr>
              <a:t>visit, </a:t>
            </a:r>
            <a:r>
              <a:rPr sz="2000" spc="-5" dirty="0">
                <a:latin typeface="Calibri"/>
                <a:cs typeface="Calibri"/>
              </a:rPr>
              <a:t>new </a:t>
            </a:r>
            <a:r>
              <a:rPr sz="2000" dirty="0">
                <a:latin typeface="Calibri"/>
                <a:cs typeface="Calibri"/>
              </a:rPr>
              <a:t>sample </a:t>
            </a:r>
            <a:r>
              <a:rPr sz="2000" spc="-5" dirty="0">
                <a:latin typeface="Calibri"/>
                <a:cs typeface="Calibri"/>
              </a:rPr>
              <a:t>menus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 provided.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3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day</a:t>
            </a:r>
            <a:r>
              <a:rPr sz="2000" b="1" spc="-10" dirty="0">
                <a:latin typeface="Calibri"/>
                <a:cs typeface="Calibri"/>
              </a:rPr>
              <a:t> food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records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visit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20494" y="177291"/>
            <a:ext cx="5304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SODIUM-HF:</a:t>
            </a:r>
            <a:r>
              <a:rPr spc="-35" dirty="0"/>
              <a:t> </a:t>
            </a:r>
            <a:r>
              <a:rPr spc="-15" dirty="0"/>
              <a:t>Intervention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97931" y="4795011"/>
            <a:ext cx="15963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Colin-Ramirez, </a:t>
            </a:r>
            <a:r>
              <a:rPr sz="1000" i="1" dirty="0">
                <a:latin typeface="Calibri"/>
                <a:cs typeface="Calibri"/>
              </a:rPr>
              <a:t>AHJ</a:t>
            </a:r>
            <a:r>
              <a:rPr sz="1000" dirty="0">
                <a:latin typeface="Calibri"/>
                <a:cs typeface="Calibri"/>
              </a:rPr>
              <a:t>, 2018 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Colin-Ramirez,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CJC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Open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2019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4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002391"/>
          <a:ext cx="8228965" cy="3580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6510"/>
                <a:gridCol w="2447925"/>
                <a:gridCol w="1954530"/>
              </a:tblGrid>
              <a:tr h="612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diet group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n=397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n=409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Age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(57–73)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67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(58–75)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96926">
                <a:tc>
                  <a:txBody>
                    <a:bodyPr/>
                    <a:lstStyle/>
                    <a:p>
                      <a:pPr marL="67945">
                        <a:lnSpc>
                          <a:spcPts val="2130"/>
                        </a:lnSpc>
                        <a:spcBef>
                          <a:spcPts val="10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Female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Sex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127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(32%)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141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(34%)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96926">
                <a:tc>
                  <a:txBody>
                    <a:bodyPr/>
                    <a:lstStyle/>
                    <a:p>
                      <a:pPr marL="67945">
                        <a:lnSpc>
                          <a:spcPts val="2140"/>
                        </a:lnSpc>
                        <a:spcBef>
                          <a:spcPts val="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Geographical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region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96926">
                <a:tc>
                  <a:txBody>
                    <a:bodyPr/>
                    <a:lstStyle/>
                    <a:p>
                      <a:pPr marL="158750">
                        <a:lnSpc>
                          <a:spcPts val="2125"/>
                        </a:lnSpc>
                        <a:spcBef>
                          <a:spcPts val="1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Canada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230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(58%)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241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(59%)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96926">
                <a:tc>
                  <a:txBody>
                    <a:bodyPr/>
                    <a:lstStyle/>
                    <a:p>
                      <a:pPr marL="158750">
                        <a:lnSpc>
                          <a:spcPts val="2135"/>
                        </a:lnSpc>
                        <a:spcBef>
                          <a:spcPts val="1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Australia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Zealand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79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(20%)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78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(19%)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96926">
                <a:tc>
                  <a:txBody>
                    <a:bodyPr/>
                    <a:lstStyle/>
                    <a:p>
                      <a:pPr marL="158750">
                        <a:lnSpc>
                          <a:spcPts val="2145"/>
                        </a:lnSpc>
                        <a:spcBef>
                          <a:spcPts val="9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Mexico,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Chile,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Colombia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88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(22%)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90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(22%)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Diagnosed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HF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≥1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269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(68%)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282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(69%)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Hospitalised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12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months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129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(32%)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141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(34%)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Ejection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fraction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(28–48)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(27–50)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SODIUM-HF:</a:t>
            </a:r>
            <a:r>
              <a:rPr spc="10" dirty="0"/>
              <a:t> </a:t>
            </a:r>
            <a:r>
              <a:rPr spc="-10" dirty="0"/>
              <a:t>Baseline</a:t>
            </a:r>
            <a:r>
              <a:rPr dirty="0"/>
              <a:t> </a:t>
            </a:r>
            <a:r>
              <a:rPr spc="-20" dirty="0"/>
              <a:t>Characteristics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201" y="981223"/>
          <a:ext cx="8147683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8404"/>
                <a:gridCol w="2444750"/>
                <a:gridCol w="1954529"/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29640" marR="130810" indent="-791845">
                        <a:lnSpc>
                          <a:spcPts val="2090"/>
                        </a:lnSpc>
                        <a:spcBef>
                          <a:spcPts val="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sodium diet group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n=397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165" marR="175895" indent="-501650">
                        <a:lnSpc>
                          <a:spcPts val="2090"/>
                        </a:lnSpc>
                        <a:spcBef>
                          <a:spcPts val="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Usual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n=409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history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4892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Coronary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artery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187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(47%)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186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(45%)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48920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Atrial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fibrillation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flutter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156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(39%)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173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(42%)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4892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Diabetes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(type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132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(33%)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156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(38%)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Vital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signs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findings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4892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BMI,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kg/m²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(26–35)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(27–36)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4892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Heart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rate,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beats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69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(61–76)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69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(61–77)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48920">
                        <a:lnSpc>
                          <a:spcPts val="206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Systolic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blood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pressure,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Hg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118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(105–129)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118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(104–130)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Laboratory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values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4892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eGFR,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mL/min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per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1·73m²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61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(46–75)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58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(42–71)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SODIUM-HF:</a:t>
            </a:r>
            <a:r>
              <a:rPr spc="10" dirty="0"/>
              <a:t> </a:t>
            </a:r>
            <a:r>
              <a:rPr spc="-10" dirty="0"/>
              <a:t>Baseline</a:t>
            </a:r>
            <a:r>
              <a:rPr dirty="0"/>
              <a:t> </a:t>
            </a:r>
            <a:r>
              <a:rPr spc="-20" dirty="0"/>
              <a:t>Characteristics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868" y="248412"/>
            <a:ext cx="3632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Dietary</a:t>
            </a:r>
            <a:r>
              <a:rPr sz="3200" spc="-20" dirty="0"/>
              <a:t> </a:t>
            </a:r>
            <a:r>
              <a:rPr sz="3200" spc="-5" dirty="0"/>
              <a:t>sodium</a:t>
            </a:r>
            <a:r>
              <a:rPr sz="3200" spc="-20" dirty="0"/>
              <a:t> </a:t>
            </a:r>
            <a:r>
              <a:rPr sz="3200" spc="-30" dirty="0"/>
              <a:t>intake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750032" y="1462532"/>
            <a:ext cx="109982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usual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care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51A4A"/>
                </a:solidFill>
                <a:latin typeface="Calibri"/>
                <a:cs typeface="Calibri"/>
              </a:rPr>
              <a:t>low</a:t>
            </a:r>
            <a:r>
              <a:rPr sz="1800" spc="-65" dirty="0">
                <a:solidFill>
                  <a:srgbClr val="C51A4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51A4A"/>
                </a:solidFill>
                <a:latin typeface="Calibri"/>
                <a:cs typeface="Calibri"/>
              </a:rPr>
              <a:t>sodium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568" y="1519326"/>
            <a:ext cx="5766759" cy="34964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3332" y="1704760"/>
            <a:ext cx="448989" cy="4496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64514" y="3049523"/>
            <a:ext cx="170942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2073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7880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415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mg/d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1580"/>
              </a:spcBef>
            </a:pPr>
            <a:r>
              <a:rPr sz="1400" dirty="0">
                <a:latin typeface="Calibri"/>
                <a:cs typeface="Calibri"/>
              </a:rPr>
              <a:t>1658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3430" y="1237488"/>
            <a:ext cx="564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P&lt;0</a:t>
            </a:r>
            <a:r>
              <a:rPr sz="1100" b="1" spc="5" dirty="0">
                <a:latin typeface="Calibri"/>
                <a:cs typeface="Calibri"/>
              </a:rPr>
              <a:t>.</a:t>
            </a:r>
            <a:r>
              <a:rPr sz="1100" b="1" dirty="0">
                <a:latin typeface="Calibri"/>
                <a:cs typeface="Calibri"/>
              </a:rPr>
              <a:t>0001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7029" y="1243584"/>
            <a:ext cx="421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P=0</a:t>
            </a:r>
            <a:r>
              <a:rPr sz="1100" b="1" spc="5" dirty="0">
                <a:latin typeface="Calibri"/>
                <a:cs typeface="Calibri"/>
              </a:rPr>
              <a:t>.</a:t>
            </a:r>
            <a:r>
              <a:rPr sz="1100" b="1" dirty="0">
                <a:latin typeface="Calibri"/>
                <a:cs typeface="Calibri"/>
              </a:rPr>
              <a:t>45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457" y="1240535"/>
            <a:ext cx="564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P&lt;0</a:t>
            </a:r>
            <a:r>
              <a:rPr sz="1100" b="1" spc="5" dirty="0">
                <a:latin typeface="Calibri"/>
                <a:cs typeface="Calibri"/>
              </a:rPr>
              <a:t>.</a:t>
            </a:r>
            <a:r>
              <a:rPr sz="1100" b="1" dirty="0">
                <a:latin typeface="Calibri"/>
                <a:cs typeface="Calibri"/>
              </a:rPr>
              <a:t>0001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17808" y="3178812"/>
            <a:ext cx="243840" cy="914400"/>
          </a:xfrm>
          <a:custGeom>
            <a:avLst/>
            <a:gdLst/>
            <a:ahLst/>
            <a:cxnLst/>
            <a:rect l="l" t="t" r="r" b="b"/>
            <a:pathLst>
              <a:path w="243840" h="914400">
                <a:moveTo>
                  <a:pt x="0" y="0"/>
                </a:moveTo>
                <a:lnTo>
                  <a:pt x="47441" y="1596"/>
                </a:lnTo>
                <a:lnTo>
                  <a:pt x="86183" y="5949"/>
                </a:lnTo>
                <a:lnTo>
                  <a:pt x="112303" y="12406"/>
                </a:lnTo>
                <a:lnTo>
                  <a:pt x="121882" y="20313"/>
                </a:lnTo>
                <a:lnTo>
                  <a:pt x="121882" y="436887"/>
                </a:lnTo>
                <a:lnTo>
                  <a:pt x="131460" y="444793"/>
                </a:lnTo>
                <a:lnTo>
                  <a:pt x="157580" y="451250"/>
                </a:lnTo>
                <a:lnTo>
                  <a:pt x="196322" y="455603"/>
                </a:lnTo>
                <a:lnTo>
                  <a:pt x="243764" y="457200"/>
                </a:lnTo>
                <a:lnTo>
                  <a:pt x="196322" y="458796"/>
                </a:lnTo>
                <a:lnTo>
                  <a:pt x="157580" y="463149"/>
                </a:lnTo>
                <a:lnTo>
                  <a:pt x="131460" y="469606"/>
                </a:lnTo>
                <a:lnTo>
                  <a:pt x="121882" y="477513"/>
                </a:lnTo>
                <a:lnTo>
                  <a:pt x="121882" y="894087"/>
                </a:lnTo>
                <a:lnTo>
                  <a:pt x="112303" y="901993"/>
                </a:lnTo>
                <a:lnTo>
                  <a:pt x="86183" y="908450"/>
                </a:lnTo>
                <a:lnTo>
                  <a:pt x="47441" y="912803"/>
                </a:lnTo>
                <a:lnTo>
                  <a:pt x="0" y="914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965835"/>
            <a:chOff x="0" y="1"/>
            <a:chExt cx="914400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3" y="114299"/>
              <a:ext cx="3753396" cy="5143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9144000" cy="965835"/>
            </a:xfrm>
            <a:custGeom>
              <a:avLst/>
              <a:gdLst/>
              <a:ahLst/>
              <a:cxnLst/>
              <a:rect l="l" t="t" r="r" b="b"/>
              <a:pathLst>
                <a:path w="9144000" h="965835">
                  <a:moveTo>
                    <a:pt x="9144000" y="0"/>
                  </a:moveTo>
                  <a:lnTo>
                    <a:pt x="0" y="0"/>
                  </a:lnTo>
                  <a:lnTo>
                    <a:pt x="0" y="965502"/>
                  </a:lnTo>
                  <a:lnTo>
                    <a:pt x="9144000" y="965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51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2171" y="1763268"/>
            <a:ext cx="2339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O</a:t>
            </a:r>
            <a:r>
              <a:rPr sz="4400" dirty="0">
                <a:solidFill>
                  <a:srgbClr val="000000"/>
                </a:solidFill>
              </a:rPr>
              <a:t>u</a:t>
            </a:r>
            <a:r>
              <a:rPr sz="4400" spc="-55" dirty="0">
                <a:solidFill>
                  <a:srgbClr val="000000"/>
                </a:solidFill>
              </a:rPr>
              <a:t>t</a:t>
            </a:r>
            <a:r>
              <a:rPr sz="4400" spc="-35" dirty="0">
                <a:solidFill>
                  <a:srgbClr val="000000"/>
                </a:solidFill>
              </a:rPr>
              <a:t>c</a:t>
            </a:r>
            <a:r>
              <a:rPr sz="4400" spc="5" dirty="0">
                <a:solidFill>
                  <a:srgbClr val="000000"/>
                </a:solidFill>
              </a:rPr>
              <a:t>o</a:t>
            </a:r>
            <a:r>
              <a:rPr sz="4400" spc="-5" dirty="0">
                <a:solidFill>
                  <a:srgbClr val="000000"/>
                </a:solidFill>
              </a:rPr>
              <a:t>me</a:t>
            </a:r>
            <a:r>
              <a:rPr sz="4400" dirty="0">
                <a:solidFill>
                  <a:srgbClr val="000000"/>
                </a:solidFill>
              </a:rPr>
              <a:t>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2406" y="177291"/>
            <a:ext cx="36595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spc="-80" dirty="0"/>
              <a:t> </a:t>
            </a:r>
            <a:r>
              <a:rPr spc="-15" dirty="0"/>
              <a:t>Outcome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3776" y="1031271"/>
            <a:ext cx="4476448" cy="397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295400" y="1679127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primary outcome, all-cause mortality, or cardiovascular emergency department visit/hospitalization at 12 months, occurred in 15% of the low-sodium group vs. 17% of the usual care group</a:t>
            </a:r>
            <a:br>
              <a:rPr lang="en-US" sz="2400" dirty="0" smtClean="0"/>
            </a:br>
            <a:r>
              <a:rPr lang="en-US" sz="2400" dirty="0" smtClean="0"/>
              <a:t> (hazard ratio [HR] 0.89, p = 0.53).</a:t>
            </a:r>
            <a:endParaRPr lang="en-IN" sz="2400" dirty="0"/>
          </a:p>
        </p:txBody>
      </p:sp>
      <p:grpSp>
        <p:nvGrpSpPr>
          <p:cNvPr id="4" name="object 2"/>
          <p:cNvGrpSpPr/>
          <p:nvPr/>
        </p:nvGrpSpPr>
        <p:grpSpPr>
          <a:xfrm>
            <a:off x="0" y="1"/>
            <a:ext cx="9144000" cy="965835"/>
            <a:chOff x="0" y="1"/>
            <a:chExt cx="9144000" cy="965835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3" y="114299"/>
              <a:ext cx="3753396" cy="514350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0" y="1"/>
              <a:ext cx="9144000" cy="965835"/>
            </a:xfrm>
            <a:custGeom>
              <a:avLst/>
              <a:gdLst/>
              <a:ahLst/>
              <a:cxnLst/>
              <a:rect l="l" t="t" r="r" b="b"/>
              <a:pathLst>
                <a:path w="9144000" h="965835">
                  <a:moveTo>
                    <a:pt x="9144000" y="0"/>
                  </a:moveTo>
                  <a:lnTo>
                    <a:pt x="0" y="0"/>
                  </a:lnTo>
                  <a:lnTo>
                    <a:pt x="0" y="965502"/>
                  </a:lnTo>
                  <a:lnTo>
                    <a:pt x="9144000" y="9655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51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7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5407" y="177291"/>
            <a:ext cx="4393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Secondary</a:t>
            </a:r>
            <a:r>
              <a:rPr spc="-80" dirty="0"/>
              <a:t> </a:t>
            </a:r>
            <a:r>
              <a:rPr spc="-15" dirty="0"/>
              <a:t>Outcomes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66269"/>
            <a:ext cx="9144000" cy="3434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76275"/>
          </a:xfrm>
          <a:custGeom>
            <a:avLst/>
            <a:gdLst/>
            <a:ahLst/>
            <a:cxnLst/>
            <a:rect l="l" t="t" r="r" b="b"/>
            <a:pathLst>
              <a:path w="9144000" h="676275">
                <a:moveTo>
                  <a:pt x="0" y="675946"/>
                </a:moveTo>
                <a:lnTo>
                  <a:pt x="9144000" y="675946"/>
                </a:lnTo>
                <a:lnTo>
                  <a:pt x="9144000" y="0"/>
                </a:lnTo>
                <a:lnTo>
                  <a:pt x="0" y="0"/>
                </a:lnTo>
                <a:lnTo>
                  <a:pt x="0" y="675946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656750"/>
            <a:ext cx="9165590" cy="4495800"/>
            <a:chOff x="-12700" y="656750"/>
            <a:chExt cx="9165590" cy="4495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400551"/>
              <a:ext cx="686797" cy="6002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5947"/>
              <a:ext cx="9140190" cy="4464050"/>
            </a:xfrm>
            <a:custGeom>
              <a:avLst/>
              <a:gdLst/>
              <a:ahLst/>
              <a:cxnLst/>
              <a:rect l="l" t="t" r="r" b="b"/>
              <a:pathLst>
                <a:path w="9140190" h="4464050">
                  <a:moveTo>
                    <a:pt x="0" y="4463609"/>
                  </a:moveTo>
                  <a:lnTo>
                    <a:pt x="0" y="0"/>
                  </a:lnTo>
                  <a:lnTo>
                    <a:pt x="9140056" y="0"/>
                  </a:lnTo>
                  <a:lnTo>
                    <a:pt x="9140056" y="4463609"/>
                  </a:lnTo>
                  <a:lnTo>
                    <a:pt x="0" y="4463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5947"/>
              <a:ext cx="9140190" cy="4464050"/>
            </a:xfrm>
            <a:custGeom>
              <a:avLst/>
              <a:gdLst/>
              <a:ahLst/>
              <a:cxnLst/>
              <a:rect l="l" t="t" r="r" b="b"/>
              <a:pathLst>
                <a:path w="9140190" h="4464050">
                  <a:moveTo>
                    <a:pt x="0" y="0"/>
                  </a:moveTo>
                  <a:lnTo>
                    <a:pt x="9140057" y="0"/>
                  </a:lnTo>
                  <a:lnTo>
                    <a:pt x="9140057" y="4463610"/>
                  </a:lnTo>
                  <a:lnTo>
                    <a:pt x="0" y="446361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0535" y="4917900"/>
              <a:ext cx="1033463" cy="2255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862" y="656750"/>
              <a:ext cx="8296452" cy="43513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30849" y="0"/>
            <a:ext cx="3682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</a:t>
            </a:r>
            <a:r>
              <a:rPr spc="-70" dirty="0"/>
              <a:t> </a:t>
            </a:r>
            <a:r>
              <a:rPr spc="-15" dirty="0"/>
              <a:t>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981200" y="180975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All-cause mortality at 12 months: 6% of the low-sodium group vs. 4% of the usual care group (HR 1.38, p = 0.32)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0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825" y="1100807"/>
            <a:ext cx="5590195" cy="39195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0801" y="177291"/>
            <a:ext cx="4442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Change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dirty="0"/>
              <a:t>NYHA</a:t>
            </a:r>
            <a:r>
              <a:rPr spc="-40" dirty="0"/>
              <a:t> </a:t>
            </a:r>
            <a:r>
              <a:rPr spc="-5" dirty="0"/>
              <a:t>class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8722" y="2223516"/>
            <a:ext cx="893444" cy="1089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0825" marR="5080" indent="-238125" algn="just">
              <a:lnSpc>
                <a:spcPct val="101400"/>
              </a:lnSpc>
              <a:spcBef>
                <a:spcPts val="75"/>
              </a:spcBef>
            </a:pPr>
            <a:r>
              <a:rPr sz="1400" b="1" spc="-5" dirty="0">
                <a:latin typeface="Calibri"/>
                <a:cs typeface="Calibri"/>
              </a:rPr>
              <a:t>NYHA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class: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  <a:p>
            <a:pPr marL="250825" marR="481330" algn="just">
              <a:lnSpc>
                <a:spcPct val="97900"/>
              </a:lnSpc>
              <a:spcBef>
                <a:spcPts val="60"/>
              </a:spcBef>
            </a:pPr>
            <a:r>
              <a:rPr sz="1400" b="1" dirty="0">
                <a:latin typeface="Calibri"/>
                <a:cs typeface="Calibri"/>
              </a:rPr>
              <a:t>II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III  IV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2284" y="2497961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57655" y="0"/>
                </a:moveTo>
                <a:lnTo>
                  <a:pt x="0" y="0"/>
                </a:lnTo>
                <a:lnTo>
                  <a:pt x="0" y="157655"/>
                </a:lnTo>
                <a:lnTo>
                  <a:pt x="157655" y="157655"/>
                </a:lnTo>
                <a:lnTo>
                  <a:pt x="157655" y="0"/>
                </a:lnTo>
                <a:close/>
              </a:path>
            </a:pathLst>
          </a:custGeom>
          <a:solidFill>
            <a:srgbClr val="7D8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286" y="2710126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57655" y="0"/>
                </a:moveTo>
                <a:lnTo>
                  <a:pt x="0" y="0"/>
                </a:lnTo>
                <a:lnTo>
                  <a:pt x="0" y="157655"/>
                </a:lnTo>
                <a:lnTo>
                  <a:pt x="157655" y="157655"/>
                </a:lnTo>
                <a:lnTo>
                  <a:pt x="157655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284" y="2926902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57655" y="0"/>
                </a:moveTo>
                <a:lnTo>
                  <a:pt x="0" y="0"/>
                </a:lnTo>
                <a:lnTo>
                  <a:pt x="0" y="157655"/>
                </a:lnTo>
                <a:lnTo>
                  <a:pt x="157655" y="157655"/>
                </a:lnTo>
                <a:lnTo>
                  <a:pt x="157655" y="0"/>
                </a:lnTo>
                <a:close/>
              </a:path>
            </a:pathLst>
          </a:custGeom>
          <a:solidFill>
            <a:srgbClr val="79B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284" y="3133825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5" h="158114">
                <a:moveTo>
                  <a:pt x="157655" y="0"/>
                </a:moveTo>
                <a:lnTo>
                  <a:pt x="0" y="0"/>
                </a:lnTo>
                <a:lnTo>
                  <a:pt x="0" y="157655"/>
                </a:lnTo>
                <a:lnTo>
                  <a:pt x="157655" y="157655"/>
                </a:lnTo>
                <a:lnTo>
                  <a:pt x="157655" y="0"/>
                </a:lnTo>
                <a:close/>
              </a:path>
            </a:pathLst>
          </a:custGeom>
          <a:solidFill>
            <a:srgbClr val="414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53438" y="3619500"/>
            <a:ext cx="73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0201" y="1251203"/>
            <a:ext cx="17843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810">
              <a:lnSpc>
                <a:spcPct val="1229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IV  III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0020" y="2592323"/>
            <a:ext cx="1212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II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74757"/>
            <a:ext cx="9143999" cy="3926020"/>
            <a:chOff x="0" y="1074757"/>
            <a:chExt cx="9143999" cy="3926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400550"/>
              <a:ext cx="686797" cy="600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41678"/>
              <a:ext cx="4583822" cy="32444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3986" y="1074757"/>
              <a:ext cx="4840013" cy="330929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6543" y="177291"/>
            <a:ext cx="4511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Change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spc="-50" dirty="0"/>
              <a:t>KCCQ</a:t>
            </a:r>
            <a:r>
              <a:rPr spc="-40" dirty="0"/>
              <a:t> </a:t>
            </a:r>
            <a:r>
              <a:rPr spc="-20" dirty="0"/>
              <a:t>score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524000" y="18330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difference in the adjusted mean Kansas City Cardiomyopathy Questionnaire (KCCQ) overall summary score at 12 months was 3.38 points greater in the low-sodium group vs. usual care group (p = 0.011).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0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971590"/>
            <a:ext cx="7357908" cy="4171909"/>
            <a:chOff x="152400" y="971590"/>
            <a:chExt cx="7357908" cy="41719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400551"/>
              <a:ext cx="686797" cy="600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591" y="971590"/>
              <a:ext cx="6339717" cy="417190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3460" y="177291"/>
            <a:ext cx="7116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Change</a:t>
            </a:r>
            <a:r>
              <a:rPr spc="-20" dirty="0"/>
              <a:t> </a:t>
            </a:r>
            <a:r>
              <a:rPr spc="-5" dirty="0"/>
              <a:t>in</a:t>
            </a:r>
            <a:r>
              <a:rPr spc="-20" dirty="0"/>
              <a:t> </a:t>
            </a:r>
            <a:r>
              <a:rPr dirty="0"/>
              <a:t>6</a:t>
            </a:r>
            <a:r>
              <a:rPr spc="-20" dirty="0"/>
              <a:t> </a:t>
            </a:r>
            <a:r>
              <a:rPr spc="-5" dirty="0"/>
              <a:t>min</a:t>
            </a:r>
            <a:r>
              <a:rPr spc="-20" dirty="0"/>
              <a:t> </a:t>
            </a:r>
            <a:r>
              <a:rPr spc="-15" dirty="0"/>
              <a:t>walk</a:t>
            </a:r>
            <a:r>
              <a:rPr spc="-20" dirty="0"/>
              <a:t> </a:t>
            </a:r>
            <a:r>
              <a:rPr spc="-30" dirty="0"/>
              <a:t>test</a:t>
            </a:r>
            <a:r>
              <a:rPr spc="-20" dirty="0"/>
              <a:t> distance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object 4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752600" y="1971586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difference in the adjusted mean 6-minute walk test at 12 months was 6.6 minutes greater in the low-sodium group vs. usual care group (p = 0.41).</a:t>
            </a:r>
          </a:p>
        </p:txBody>
      </p:sp>
    </p:spTree>
    <p:extLst>
      <p:ext uri="{BB962C8B-B14F-4D97-AF65-F5344CB8AC3E}">
        <p14:creationId xmlns:p14="http://schemas.microsoft.com/office/powerpoint/2010/main" val="29846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4391"/>
            <a:ext cx="7694930" cy="33172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5080" indent="-342900">
              <a:lnSpc>
                <a:spcPct val="80200"/>
              </a:lnSpc>
              <a:spcBef>
                <a:spcPts val="7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There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was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sodium </a:t>
            </a:r>
            <a:r>
              <a:rPr sz="2700" spc="-10" dirty="0">
                <a:latin typeface="Calibri"/>
                <a:cs typeface="Calibri"/>
              </a:rPr>
              <a:t>reduction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415 </a:t>
            </a:r>
            <a:r>
              <a:rPr sz="2700" dirty="0">
                <a:latin typeface="Calibri"/>
                <a:cs typeface="Calibri"/>
              </a:rPr>
              <a:t>mg /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day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by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12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months,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greater</a:t>
            </a:r>
            <a:r>
              <a:rPr sz="2700" spc="-10" dirty="0">
                <a:latin typeface="Calibri"/>
                <a:cs typeface="Calibri"/>
              </a:rPr>
              <a:t> reductions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daily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sodium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alternatively,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enrolling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patients</a:t>
            </a:r>
            <a:r>
              <a:rPr sz="2700" spc="-5" dirty="0">
                <a:latin typeface="Calibri"/>
                <a:cs typeface="Calibri"/>
              </a:rPr>
              <a:t> with </a:t>
            </a:r>
            <a:r>
              <a:rPr sz="2700" spc="-15" dirty="0">
                <a:latin typeface="Calibri"/>
                <a:cs typeface="Calibri"/>
              </a:rPr>
              <a:t>markedly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higher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dietary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sodium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may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may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not </a:t>
            </a:r>
            <a:r>
              <a:rPr sz="2700" spc="-15" dirty="0">
                <a:latin typeface="Calibri"/>
                <a:cs typeface="Calibri"/>
              </a:rPr>
              <a:t>produce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different 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results.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3229"/>
              </a:lnSpc>
              <a:spcBef>
                <a:spcPts val="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trial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was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stopped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early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3204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Lower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than</a:t>
            </a:r>
            <a:r>
              <a:rPr sz="2700" spc="-15" dirty="0">
                <a:latin typeface="Calibri"/>
                <a:cs typeface="Calibri"/>
              </a:rPr>
              <a:t> anticipated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event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rate</a:t>
            </a:r>
            <a:endParaRPr sz="2700">
              <a:latin typeface="Calibri"/>
              <a:cs typeface="Calibri"/>
            </a:endParaRPr>
          </a:p>
          <a:p>
            <a:pPr marL="355600" marR="147320" indent="-342900">
              <a:lnSpc>
                <a:spcPts val="259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Inclusion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criteria </a:t>
            </a:r>
            <a:r>
              <a:rPr sz="2700" spc="-20" dirty="0">
                <a:latin typeface="Calibri"/>
                <a:cs typeface="Calibri"/>
              </a:rPr>
              <a:t>were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pragmatic</a:t>
            </a:r>
            <a:r>
              <a:rPr sz="2700" spc="-10" dirty="0">
                <a:latin typeface="Calibri"/>
                <a:cs typeface="Calibri"/>
              </a:rPr>
              <a:t> and </a:t>
            </a:r>
            <a:r>
              <a:rPr sz="2700" spc="-5" dirty="0">
                <a:latin typeface="Calibri"/>
                <a:cs typeface="Calibri"/>
              </a:rPr>
              <a:t>no </a:t>
            </a:r>
            <a:r>
              <a:rPr sz="2700" spc="-35" dirty="0">
                <a:latin typeface="Calibri"/>
                <a:cs typeface="Calibri"/>
              </a:rPr>
              <a:t>NT-proBNP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required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2554" y="177291"/>
            <a:ext cx="2299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Limitations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2867"/>
            <a:ext cx="7835265" cy="28575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527050" marR="394970" indent="-514350">
              <a:lnSpc>
                <a:spcPct val="79300"/>
              </a:lnSpc>
              <a:spcBef>
                <a:spcPts val="844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ambulatory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patients</a:t>
            </a:r>
            <a:r>
              <a:rPr sz="3000" spc="-5" dirty="0">
                <a:latin typeface="Calibri"/>
                <a:cs typeface="Calibri"/>
              </a:rPr>
              <a:t> with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00" dirty="0">
                <a:latin typeface="Calibri"/>
                <a:cs typeface="Calibri"/>
              </a:rPr>
              <a:t>HF,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dietary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intervention </a:t>
            </a:r>
            <a:r>
              <a:rPr sz="3000" spc="-20" dirty="0">
                <a:latin typeface="Calibri"/>
                <a:cs typeface="Calibri"/>
              </a:rPr>
              <a:t>to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reduce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sodium </a:t>
            </a:r>
            <a:r>
              <a:rPr sz="3000" spc="-30" dirty="0">
                <a:latin typeface="Calibri"/>
                <a:cs typeface="Calibri"/>
              </a:rPr>
              <a:t>intake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reduce </a:t>
            </a:r>
            <a:r>
              <a:rPr sz="3000" spc="-10" dirty="0">
                <a:latin typeface="Calibri"/>
                <a:cs typeface="Calibri"/>
              </a:rPr>
              <a:t>clinical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events.</a:t>
            </a:r>
            <a:endParaRPr sz="3000">
              <a:latin typeface="Calibri"/>
              <a:cs typeface="Calibri"/>
            </a:endParaRPr>
          </a:p>
          <a:p>
            <a:pPr marL="527050" marR="5080" indent="-514350">
              <a:lnSpc>
                <a:spcPct val="8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15" dirty="0">
                <a:latin typeface="Calibri"/>
                <a:cs typeface="Calibri"/>
              </a:rPr>
              <a:t>There </a:t>
            </a:r>
            <a:r>
              <a:rPr sz="3000" spc="-10" dirty="0">
                <a:latin typeface="Calibri"/>
                <a:cs typeface="Calibri"/>
              </a:rPr>
              <a:t>was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modest benefit </a:t>
            </a:r>
            <a:r>
              <a:rPr sz="3000" dirty="0">
                <a:latin typeface="Calibri"/>
                <a:cs typeface="Calibri"/>
              </a:rPr>
              <a:t>on </a:t>
            </a:r>
            <a:r>
              <a:rPr sz="3000" spc="-5" dirty="0">
                <a:latin typeface="Calibri"/>
                <a:cs typeface="Calibri"/>
              </a:rPr>
              <a:t>quality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25" dirty="0">
                <a:latin typeface="Calibri"/>
                <a:cs typeface="Calibri"/>
              </a:rPr>
              <a:t>life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measured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spc="-5" dirty="0">
                <a:latin typeface="Calibri"/>
                <a:cs typeface="Calibri"/>
              </a:rPr>
              <a:t> 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KCCQ,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NYHA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class.</a:t>
            </a:r>
            <a:endParaRPr sz="3000">
              <a:latin typeface="Calibri"/>
              <a:cs typeface="Calibri"/>
            </a:endParaRPr>
          </a:p>
          <a:p>
            <a:pPr marL="527050" marR="666115" indent="-514350">
              <a:lnSpc>
                <a:spcPts val="2900"/>
              </a:lnSpc>
              <a:spcBef>
                <a:spcPts val="68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5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6-minute walk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test</a:t>
            </a:r>
            <a:r>
              <a:rPr sz="3000" spc="-10" dirty="0">
                <a:latin typeface="Calibri"/>
                <a:cs typeface="Calibri"/>
              </a:rPr>
              <a:t> was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statistically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different</a:t>
            </a:r>
            <a:r>
              <a:rPr sz="3000" spc="-15" dirty="0">
                <a:latin typeface="Calibri"/>
                <a:cs typeface="Calibri"/>
              </a:rPr>
              <a:t> between</a:t>
            </a:r>
            <a:r>
              <a:rPr sz="3000" spc="-10" dirty="0">
                <a:latin typeface="Calibri"/>
                <a:cs typeface="Calibri"/>
              </a:rPr>
              <a:t> groups.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750" y="177291"/>
            <a:ext cx="247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-5" dirty="0"/>
              <a:t>n</a:t>
            </a:r>
            <a:r>
              <a:rPr spc="-10" dirty="0"/>
              <a:t>cl</a:t>
            </a:r>
            <a:r>
              <a:rPr spc="-5" dirty="0"/>
              <a:t>us</a:t>
            </a:r>
            <a:r>
              <a:rPr spc="-10" dirty="0"/>
              <a:t>i</a:t>
            </a:r>
            <a:r>
              <a:rPr dirty="0"/>
              <a:t>o</a:t>
            </a:r>
            <a:r>
              <a:rPr spc="-5" dirty="0"/>
              <a:t>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5940" y="1080516"/>
            <a:ext cx="7734300" cy="23634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low-sodium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diet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done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SODIUM-HF: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Clinicians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therapy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improve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QOL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Patients</a:t>
            </a:r>
            <a:r>
              <a:rPr sz="3200" spc="-15" dirty="0">
                <a:latin typeface="Calibri"/>
                <a:cs typeface="Calibri"/>
              </a:rPr>
              <a:t>: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20" dirty="0">
                <a:latin typeface="Calibri"/>
                <a:cs typeface="Calibri"/>
              </a:rPr>
              <a:t>overall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health </a:t>
            </a:r>
            <a:r>
              <a:rPr sz="3200" spc="-25" dirty="0">
                <a:latin typeface="Calibri"/>
                <a:cs typeface="Calibri"/>
              </a:rPr>
              <a:t>strategy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Guidelines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informs</a:t>
            </a:r>
            <a:r>
              <a:rPr sz="3200" spc="-5" dirty="0">
                <a:latin typeface="Calibri"/>
                <a:cs typeface="Calibri"/>
              </a:rPr>
              <a:t> with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best </a:t>
            </a:r>
            <a:r>
              <a:rPr sz="3200" spc="-5" dirty="0">
                <a:latin typeface="Calibri"/>
                <a:cs typeface="Calibri"/>
              </a:rPr>
              <a:t>evidence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8826" y="177291"/>
            <a:ext cx="25266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Implications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GOURMET-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79" y="1344062"/>
            <a:ext cx="7237022" cy="37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491" y="177291"/>
            <a:ext cx="6853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Heart</a:t>
            </a:r>
            <a:r>
              <a:rPr spc="-25" dirty="0"/>
              <a:t> </a:t>
            </a:r>
            <a:r>
              <a:rPr spc="-30" dirty="0"/>
              <a:t>Failure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-25" dirty="0"/>
              <a:t> </a:t>
            </a:r>
            <a:r>
              <a:rPr spc="-10" dirty="0"/>
              <a:t>Dietary</a:t>
            </a:r>
            <a:r>
              <a:rPr spc="-20" dirty="0"/>
              <a:t> </a:t>
            </a:r>
            <a:r>
              <a:rPr spc="-5" dirty="0"/>
              <a:t>Sodium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950" y="3902136"/>
            <a:ext cx="2848521" cy="1120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1304" y="1091691"/>
            <a:ext cx="7158355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latin typeface="Calibri"/>
                <a:cs typeface="Calibri"/>
              </a:rPr>
              <a:t>HF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associated </a:t>
            </a:r>
            <a:r>
              <a:rPr sz="2800" spc="-5" dirty="0">
                <a:latin typeface="Calibri"/>
                <a:cs typeface="Calibri"/>
              </a:rPr>
              <a:t>with: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ts val="3325"/>
              </a:lnSpc>
              <a:spcBef>
                <a:spcPts val="45"/>
              </a:spcBef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neurohormonal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activation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ts val="3325"/>
              </a:lnSpc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abnormalities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autonomic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sodium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water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retention</a:t>
            </a:r>
            <a:endParaRPr sz="28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800" spc="-5" dirty="0">
                <a:latin typeface="Calibri"/>
                <a:cs typeface="Calibri"/>
              </a:rPr>
              <a:t>Clinicians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have</a:t>
            </a:r>
            <a:r>
              <a:rPr sz="2800" spc="-10" dirty="0">
                <a:latin typeface="Calibri"/>
                <a:cs typeface="Calibri"/>
              </a:rPr>
              <a:t> focused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dietary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sodium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water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restriction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minimize</a:t>
            </a:r>
            <a:r>
              <a:rPr sz="2800" dirty="0">
                <a:latin typeface="Calibri"/>
                <a:cs typeface="Calibri"/>
              </a:rPr>
              <a:t> the </a:t>
            </a:r>
            <a:r>
              <a:rPr sz="2800" spc="-5" dirty="0">
                <a:latin typeface="Calibri"/>
                <a:cs typeface="Calibri"/>
              </a:rPr>
              <a:t>risk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volume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overload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&gt;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years</a:t>
            </a:r>
            <a:endParaRPr sz="2800">
              <a:latin typeface="Calibri"/>
              <a:cs typeface="Calibri"/>
            </a:endParaRPr>
          </a:p>
          <a:p>
            <a:pPr marL="298450" indent="-285750">
              <a:lnSpc>
                <a:spcPts val="329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800" spc="-15" dirty="0">
                <a:latin typeface="Calibri"/>
                <a:cs typeface="Calibri"/>
              </a:rPr>
              <a:t>Little</a:t>
            </a:r>
            <a:r>
              <a:rPr sz="2800" spc="-10" dirty="0">
                <a:latin typeface="Calibri"/>
                <a:cs typeface="Calibri"/>
              </a:rPr>
              <a:t> evidence</a:t>
            </a:r>
            <a:r>
              <a:rPr sz="2800" spc="-5" dirty="0">
                <a:latin typeface="Calibri"/>
                <a:cs typeface="Calibri"/>
              </a:rPr>
              <a:t> supports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practice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76235" y="1092253"/>
            <a:ext cx="7734300" cy="6033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en-US" sz="3200" dirty="0" smtClean="0">
                <a:latin typeface="Calibri"/>
                <a:cs typeface="Calibri"/>
              </a:rPr>
              <a:t>THANKYOU……..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45515"/>
          </a:xfrm>
          <a:custGeom>
            <a:avLst/>
            <a:gdLst/>
            <a:ahLst/>
            <a:cxnLst/>
            <a:rect l="l" t="t" r="r" b="b"/>
            <a:pathLst>
              <a:path w="9144000" h="945515">
                <a:moveTo>
                  <a:pt x="0" y="0"/>
                </a:moveTo>
                <a:lnTo>
                  <a:pt x="9144000" y="0"/>
                </a:lnTo>
                <a:lnTo>
                  <a:pt x="9144000" y="944965"/>
                </a:lnTo>
                <a:lnTo>
                  <a:pt x="0" y="944965"/>
                </a:lnTo>
                <a:lnTo>
                  <a:pt x="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023905"/>
            <a:ext cx="8629015" cy="3977004"/>
            <a:chOff x="152400" y="1023905"/>
            <a:chExt cx="8629015" cy="3977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400551"/>
              <a:ext cx="686797" cy="600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968" y="1023905"/>
              <a:ext cx="8241421" cy="39135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5304" y="96012"/>
            <a:ext cx="5034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Dietary</a:t>
            </a:r>
            <a:r>
              <a:rPr sz="4400" spc="-35" dirty="0"/>
              <a:t> </a:t>
            </a:r>
            <a:r>
              <a:rPr sz="4400" dirty="0"/>
              <a:t>Sodium</a:t>
            </a:r>
            <a:r>
              <a:rPr sz="4400" spc="-35" dirty="0"/>
              <a:t> </a:t>
            </a:r>
            <a:r>
              <a:rPr sz="4400" spc="-40" dirty="0"/>
              <a:t>Intake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7441067" y="4734052"/>
            <a:ext cx="16243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 MT"/>
                <a:cs typeface="Arial MT"/>
              </a:rPr>
              <a:t>Gupta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al.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i="1" spc="-5" dirty="0">
                <a:latin typeface="Arial"/>
                <a:cs typeface="Arial"/>
              </a:rPr>
              <a:t>Circulation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2012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02" y="1658207"/>
            <a:ext cx="3659569" cy="27040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1007" y="4902708"/>
            <a:ext cx="17075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12</a:t>
            </a:r>
            <a:r>
              <a:rPr sz="1400" b="1" dirty="0">
                <a:latin typeface="Calibri"/>
                <a:cs typeface="Calibri"/>
              </a:rPr>
              <a:t>3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45" dirty="0">
                <a:latin typeface="Calibri"/>
                <a:cs typeface="Calibri"/>
              </a:rPr>
              <a:t>a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35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45" dirty="0">
                <a:latin typeface="Calibri"/>
                <a:cs typeface="Calibri"/>
              </a:rPr>
              <a:t>w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H</a:t>
            </a:r>
            <a:r>
              <a:rPr sz="1400" b="1" dirty="0">
                <a:latin typeface="Calibri"/>
                <a:cs typeface="Calibri"/>
              </a:rPr>
              <a:t>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0106" y="4972811"/>
            <a:ext cx="14719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Calibri"/>
                <a:cs typeface="Calibri"/>
              </a:rPr>
              <a:t>Arcand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et al.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i="1" spc="5" dirty="0">
                <a:latin typeface="Calibri"/>
                <a:cs typeface="Calibri"/>
              </a:rPr>
              <a:t>Am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J</a:t>
            </a:r>
            <a:r>
              <a:rPr sz="800" i="1" spc="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Clin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5" dirty="0">
                <a:latin typeface="Calibri"/>
                <a:cs typeface="Calibri"/>
              </a:rPr>
              <a:t>Nutr</a:t>
            </a:r>
            <a:r>
              <a:rPr sz="800" spc="5" dirty="0">
                <a:latin typeface="Calibri"/>
                <a:cs typeface="Calibri"/>
              </a:rPr>
              <a:t>.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2011.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1120" y="1388364"/>
            <a:ext cx="1318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latin typeface="Calibri"/>
                <a:cs typeface="Calibri"/>
              </a:rPr>
              <a:t>H</a:t>
            </a:r>
            <a:r>
              <a:rPr sz="1400" b="1" dirty="0">
                <a:latin typeface="Calibri"/>
                <a:cs typeface="Calibri"/>
              </a:rPr>
              <a:t>F</a:t>
            </a:r>
            <a:r>
              <a:rPr sz="1400" b="1" spc="-35" dirty="0">
                <a:latin typeface="Calibri"/>
                <a:cs typeface="Calibri"/>
              </a:rPr>
              <a:t> H</a:t>
            </a:r>
            <a:r>
              <a:rPr sz="1400" b="1" spc="-30" dirty="0">
                <a:latin typeface="Calibri"/>
                <a:cs typeface="Calibri"/>
              </a:rPr>
              <a:t>o</a:t>
            </a:r>
            <a:r>
              <a:rPr sz="1400" b="1" spc="-25" dirty="0">
                <a:latin typeface="Calibri"/>
                <a:cs typeface="Calibri"/>
              </a:rPr>
              <a:t>s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40" dirty="0">
                <a:latin typeface="Calibri"/>
                <a:cs typeface="Calibri"/>
              </a:rPr>
              <a:t>t</a:t>
            </a:r>
            <a:r>
              <a:rPr sz="1400" b="1" spc="-30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li</a:t>
            </a:r>
            <a:r>
              <a:rPr sz="1400" b="1" spc="-40" dirty="0">
                <a:latin typeface="Calibri"/>
                <a:cs typeface="Calibri"/>
              </a:rPr>
              <a:t>z</a:t>
            </a:r>
            <a:r>
              <a:rPr sz="1400" b="1" spc="-45" dirty="0">
                <a:latin typeface="Calibri"/>
                <a:cs typeface="Calibri"/>
              </a:rPr>
              <a:t>a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3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880" y="1388364"/>
            <a:ext cx="69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Calibri"/>
                <a:cs typeface="Calibri"/>
              </a:rPr>
              <a:t>M</a:t>
            </a:r>
            <a:r>
              <a:rPr sz="1400" b="1" spc="-30" dirty="0">
                <a:latin typeface="Calibri"/>
                <a:cs typeface="Calibri"/>
              </a:rPr>
              <a:t>o</a:t>
            </a:r>
            <a:r>
              <a:rPr sz="1400" b="1" spc="-25" dirty="0">
                <a:latin typeface="Calibri"/>
                <a:cs typeface="Calibri"/>
              </a:rPr>
              <a:t>r</a:t>
            </a:r>
            <a:r>
              <a:rPr sz="1400" b="1" spc="-40" dirty="0">
                <a:latin typeface="Calibri"/>
                <a:cs typeface="Calibri"/>
              </a:rPr>
              <a:t>t</a:t>
            </a:r>
            <a:r>
              <a:rPr sz="1400" b="1" spc="-30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li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6951" y="1703828"/>
            <a:ext cx="3659569" cy="27113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2079" y="177291"/>
            <a:ext cx="7860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Dietary</a:t>
            </a:r>
            <a:r>
              <a:rPr spc="-25" dirty="0"/>
              <a:t> </a:t>
            </a:r>
            <a:r>
              <a:rPr spc="-5" dirty="0"/>
              <a:t>sodium:</a:t>
            </a:r>
            <a:r>
              <a:rPr spc="-20" dirty="0"/>
              <a:t> </a:t>
            </a:r>
            <a:r>
              <a:rPr spc="-10" dirty="0"/>
              <a:t>Observational</a:t>
            </a:r>
            <a:r>
              <a:rPr spc="-30" dirty="0"/>
              <a:t> </a:t>
            </a:r>
            <a:r>
              <a:rPr spc="-15" dirty="0"/>
              <a:t>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050" y="177291"/>
            <a:ext cx="6306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Dietary</a:t>
            </a:r>
            <a:r>
              <a:rPr spc="-35" dirty="0"/>
              <a:t> </a:t>
            </a:r>
            <a:r>
              <a:rPr spc="-5" dirty="0"/>
              <a:t>sodium</a:t>
            </a:r>
            <a:r>
              <a:rPr spc="-35" dirty="0"/>
              <a:t> </a:t>
            </a:r>
            <a:r>
              <a:rPr spc="-10" dirty="0"/>
              <a:t>reduction:</a:t>
            </a:r>
            <a:r>
              <a:rPr spc="-30" dirty="0"/>
              <a:t> </a:t>
            </a:r>
            <a:r>
              <a:rPr spc="-5" dirty="0"/>
              <a:t>RCT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6803" y="1758188"/>
            <a:ext cx="35566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Systematic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review: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9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studies</a:t>
            </a:r>
            <a:endParaRPr sz="1800">
              <a:latin typeface="Calibri"/>
              <a:cs typeface="Calibri"/>
            </a:endParaRPr>
          </a:p>
          <a:p>
            <a:pPr marL="12700" marR="1674495">
              <a:lnSpc>
                <a:spcPct val="101099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All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patients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Mixed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No </a:t>
            </a:r>
            <a:r>
              <a:rPr sz="1800" b="1" i="1" spc="-10" dirty="0">
                <a:latin typeface="Calibri"/>
                <a:cs typeface="Calibri"/>
              </a:rPr>
              <a:t>consistent</a:t>
            </a:r>
            <a:r>
              <a:rPr sz="1800" b="1" i="1" spc="-5" dirty="0">
                <a:latin typeface="Calibri"/>
                <a:cs typeface="Calibri"/>
              </a:rPr>
              <a:t> results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 </a:t>
            </a:r>
            <a:r>
              <a:rPr sz="1800" b="1" i="1" spc="-15" dirty="0">
                <a:latin typeface="Calibri"/>
                <a:cs typeface="Calibri"/>
              </a:rPr>
              <a:t>any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outcome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909" y="4035044"/>
            <a:ext cx="3660140" cy="10629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18415">
              <a:lnSpc>
                <a:spcPct val="105000"/>
              </a:lnSpc>
              <a:spcBef>
                <a:spcPts val="25"/>
              </a:spcBef>
            </a:pPr>
            <a:r>
              <a:rPr sz="1200" b="1" spc="-5" dirty="0">
                <a:latin typeface="Calibri"/>
                <a:cs typeface="Calibri"/>
              </a:rPr>
              <a:t>Intervention </a:t>
            </a:r>
            <a:r>
              <a:rPr sz="1200" b="1" dirty="0">
                <a:latin typeface="Calibri"/>
                <a:cs typeface="Calibri"/>
              </a:rPr>
              <a:t>group: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Dietary recommendations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sodium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restriction 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&lt;2400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mg/day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provided by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dietitian.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  <a:spcBef>
                <a:spcPts val="15"/>
              </a:spcBef>
            </a:pPr>
            <a:r>
              <a:rPr sz="1200" b="1" spc="-5" dirty="0">
                <a:latin typeface="Calibri"/>
                <a:cs typeface="Calibri"/>
              </a:rPr>
              <a:t>Control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Group: </a:t>
            </a:r>
            <a:r>
              <a:rPr sz="1200" spc="-5" dirty="0">
                <a:latin typeface="Calibri"/>
                <a:cs typeface="Calibri"/>
              </a:rPr>
              <a:t>Usual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dietary</a:t>
            </a:r>
            <a:r>
              <a:rPr sz="1200" spc="-5" dirty="0">
                <a:latin typeface="Calibri"/>
                <a:cs typeface="Calibri"/>
              </a:rPr>
              <a:t> recommendations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dietary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sodium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reduction.</a:t>
            </a:r>
            <a:endParaRPr sz="1200">
              <a:latin typeface="Calibri"/>
              <a:cs typeface="Calibri"/>
            </a:endParaRPr>
          </a:p>
          <a:p>
            <a:pPr marL="811530">
              <a:lnSpc>
                <a:spcPct val="100000"/>
              </a:lnSpc>
              <a:spcBef>
                <a:spcPts val="1160"/>
              </a:spcBef>
            </a:pPr>
            <a:r>
              <a:rPr sz="1000" spc="-5" dirty="0">
                <a:latin typeface="Calibri"/>
                <a:cs typeface="Calibri"/>
              </a:rPr>
              <a:t>Colin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et</a:t>
            </a:r>
            <a:r>
              <a:rPr sz="1000" spc="-5" dirty="0">
                <a:latin typeface="Calibri"/>
                <a:cs typeface="Calibri"/>
              </a:rPr>
              <a:t> al.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Rev Chil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Nutr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2010.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693" y="995171"/>
            <a:ext cx="3446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19</a:t>
            </a:r>
            <a:r>
              <a:rPr sz="1400" b="1" dirty="0">
                <a:latin typeface="Calibri"/>
                <a:cs typeface="Calibri"/>
              </a:rPr>
              <a:t>5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45" dirty="0">
                <a:latin typeface="Calibri"/>
                <a:cs typeface="Calibri"/>
              </a:rPr>
              <a:t>a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35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45" dirty="0">
                <a:latin typeface="Calibri"/>
                <a:cs typeface="Calibri"/>
              </a:rPr>
              <a:t>w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H</a:t>
            </a:r>
            <a:r>
              <a:rPr sz="1400" b="1" spc="-13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O</a:t>
            </a:r>
            <a:r>
              <a:rPr sz="1400" b="1" spc="-30" dirty="0">
                <a:latin typeface="Calibri"/>
                <a:cs typeface="Calibri"/>
              </a:rPr>
              <a:t>u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45" dirty="0">
                <a:latin typeface="Calibri"/>
                <a:cs typeface="Calibri"/>
              </a:rPr>
              <a:t>a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35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M</a:t>
            </a:r>
            <a:r>
              <a:rPr sz="1400" b="1" spc="-55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x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3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c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2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545" y="1282053"/>
            <a:ext cx="3285139" cy="26680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05703" y="4889500"/>
            <a:ext cx="20320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Mahtani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JAMA:</a:t>
            </a:r>
            <a:r>
              <a:rPr sz="1000" i="1" spc="-2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Internal</a:t>
            </a:r>
            <a:r>
              <a:rPr sz="1000" i="1" spc="-2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Medicine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spc="5" dirty="0">
                <a:latin typeface="Calibri"/>
                <a:cs typeface="Calibri"/>
              </a:rPr>
              <a:t>2018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4391"/>
            <a:ext cx="8037195" cy="34518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367030" algn="just">
              <a:lnSpc>
                <a:spcPts val="2590"/>
              </a:lnSpc>
              <a:spcBef>
                <a:spcPts val="725"/>
              </a:spcBef>
            </a:pPr>
            <a:r>
              <a:rPr sz="2700" spc="-25" dirty="0">
                <a:latin typeface="Calibri"/>
                <a:cs typeface="Calibri"/>
              </a:rPr>
              <a:t>Evaluate </a:t>
            </a: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effects </a:t>
            </a:r>
            <a:r>
              <a:rPr sz="2700" dirty="0">
                <a:latin typeface="Calibri"/>
                <a:cs typeface="Calibri"/>
              </a:rPr>
              <a:t>of a </a:t>
            </a:r>
            <a:r>
              <a:rPr sz="2700" spc="-10" dirty="0">
                <a:latin typeface="Calibri"/>
                <a:cs typeface="Calibri"/>
              </a:rPr>
              <a:t>low-sodium diet, </a:t>
            </a:r>
            <a:r>
              <a:rPr sz="2700" spc="-15" dirty="0">
                <a:latin typeface="Calibri"/>
                <a:cs typeface="Calibri"/>
              </a:rPr>
              <a:t>compared </a:t>
            </a:r>
            <a:r>
              <a:rPr sz="2700" spc="-20" dirty="0">
                <a:latin typeface="Calibri"/>
                <a:cs typeface="Calibri"/>
              </a:rPr>
              <a:t>to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usual </a:t>
            </a:r>
            <a:r>
              <a:rPr sz="2700" spc="-20" dirty="0">
                <a:latin typeface="Calibri"/>
                <a:cs typeface="Calibri"/>
              </a:rPr>
              <a:t>care,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5" dirty="0">
                <a:latin typeface="Calibri"/>
                <a:cs typeface="Calibri"/>
              </a:rPr>
              <a:t>patients </a:t>
            </a:r>
            <a:r>
              <a:rPr sz="2700" spc="-5" dirty="0">
                <a:latin typeface="Calibri"/>
                <a:cs typeface="Calibri"/>
              </a:rPr>
              <a:t>with </a:t>
            </a:r>
            <a:r>
              <a:rPr sz="2700" spc="-90" dirty="0">
                <a:latin typeface="Calibri"/>
                <a:cs typeface="Calibri"/>
              </a:rPr>
              <a:t>HF, </a:t>
            </a:r>
            <a:r>
              <a:rPr sz="2700" dirty="0">
                <a:latin typeface="Calibri"/>
                <a:cs typeface="Calibri"/>
              </a:rPr>
              <a:t>on a </a:t>
            </a:r>
            <a:r>
              <a:rPr sz="2700" spc="-5" dirty="0">
                <a:latin typeface="Calibri"/>
                <a:cs typeface="Calibri"/>
              </a:rPr>
              <a:t>12 </a:t>
            </a:r>
            <a:r>
              <a:rPr sz="2700" spc="-10" dirty="0">
                <a:latin typeface="Calibri"/>
                <a:cs typeface="Calibri"/>
              </a:rPr>
              <a:t>month </a:t>
            </a:r>
            <a:r>
              <a:rPr sz="2700" spc="-15" dirty="0">
                <a:latin typeface="Calibri"/>
                <a:cs typeface="Calibri"/>
              </a:rPr>
              <a:t>outcome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of:</a:t>
            </a:r>
            <a:endParaRPr sz="2700">
              <a:latin typeface="Calibri"/>
              <a:cs typeface="Calibri"/>
            </a:endParaRPr>
          </a:p>
          <a:p>
            <a:pPr marL="755650" marR="5080" indent="-285750" algn="just">
              <a:lnSpc>
                <a:spcPct val="80000"/>
              </a:lnSpc>
              <a:spcBef>
                <a:spcPts val="665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Primary Endpoint: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Composite clinical </a:t>
            </a:r>
            <a:r>
              <a:rPr sz="2400" spc="-15" dirty="0">
                <a:latin typeface="Calibri"/>
                <a:cs typeface="Calibri"/>
              </a:rPr>
              <a:t>outcome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All-cause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mortality,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CV </a:t>
            </a:r>
            <a:r>
              <a:rPr sz="2400" spc="-10" dirty="0">
                <a:latin typeface="Calibri"/>
                <a:cs typeface="Calibri"/>
              </a:rPr>
              <a:t>hospitalizations,</a:t>
            </a:r>
            <a:r>
              <a:rPr sz="2400" spc="-5" dirty="0">
                <a:latin typeface="Calibri"/>
                <a:cs typeface="Calibri"/>
              </a:rPr>
              <a:t> CV 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visits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–"/>
            </a:pPr>
            <a:endParaRPr sz="26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buFont typeface="Arial MT"/>
              <a:buChar char="–"/>
              <a:tabLst>
                <a:tab pos="75565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Secondary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Endpoints: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Quality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life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(by</a:t>
            </a:r>
            <a:r>
              <a:rPr sz="2000" spc="-20" dirty="0">
                <a:latin typeface="Calibri"/>
                <a:cs typeface="Calibri"/>
              </a:rPr>
              <a:t> KCCQ)</a:t>
            </a:r>
            <a:endParaRPr sz="20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Calibri"/>
                <a:cs typeface="Calibri"/>
              </a:rPr>
              <a:t>Exercise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capacity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6MWT)</a:t>
            </a:r>
            <a:endParaRPr sz="20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NYHA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100" y="177291"/>
            <a:ext cx="4770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</a:t>
            </a:r>
            <a:r>
              <a:rPr spc="-40" dirty="0"/>
              <a:t> </a:t>
            </a:r>
            <a:r>
              <a:rPr spc="-10" dirty="0"/>
              <a:t>Objectives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87428" y="4913884"/>
            <a:ext cx="1313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Colin-Ramirez,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AHJ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2018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965835"/>
          </a:xfrm>
          <a:custGeom>
            <a:avLst/>
            <a:gdLst/>
            <a:ahLst/>
            <a:cxnLst/>
            <a:rect l="l" t="t" r="r" b="b"/>
            <a:pathLst>
              <a:path w="9144000" h="965835">
                <a:moveTo>
                  <a:pt x="9144000" y="0"/>
                </a:moveTo>
                <a:lnTo>
                  <a:pt x="0" y="0"/>
                </a:lnTo>
                <a:lnTo>
                  <a:pt x="0" y="965502"/>
                </a:lnTo>
                <a:lnTo>
                  <a:pt x="9144000" y="965502"/>
                </a:lnTo>
                <a:lnTo>
                  <a:pt x="9144000" y="0"/>
                </a:lnTo>
                <a:close/>
              </a:path>
            </a:pathLst>
          </a:custGeom>
          <a:solidFill>
            <a:srgbClr val="C51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966667"/>
            <a:ext cx="8873490" cy="4177029"/>
            <a:chOff x="152400" y="966667"/>
            <a:chExt cx="8873490" cy="41770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400550"/>
              <a:ext cx="686797" cy="6002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022" y="966667"/>
              <a:ext cx="8339956" cy="41768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2295" y="4839073"/>
              <a:ext cx="1033463" cy="30442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11234" y="177291"/>
            <a:ext cx="5121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SODIUM-HF:</a:t>
            </a:r>
            <a:r>
              <a:rPr spc="-20" dirty="0"/>
              <a:t> </a:t>
            </a:r>
            <a:r>
              <a:rPr spc="-55" dirty="0"/>
              <a:t>Trial</a:t>
            </a:r>
            <a:r>
              <a:rPr spc="-35" dirty="0"/>
              <a:t> </a:t>
            </a:r>
            <a:r>
              <a:rPr spc="-5" dirty="0"/>
              <a:t>Design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75059" y="4662423"/>
            <a:ext cx="92836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Colin-Ramirez,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AHJ</a:t>
            </a:r>
            <a:r>
              <a:rPr sz="700" spc="-5" dirty="0">
                <a:latin typeface="Calibri"/>
                <a:cs typeface="Calibri"/>
              </a:rPr>
              <a:t>,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2018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652" y="752226"/>
            <a:ext cx="8871585" cy="4286250"/>
            <a:chOff x="152400" y="857250"/>
            <a:chExt cx="8871585" cy="4286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742" y="857250"/>
              <a:ext cx="3943747" cy="42862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7910" y="1125743"/>
              <a:ext cx="4185969" cy="12309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3386" y="177291"/>
            <a:ext cx="3717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SODIUM-HF:</a:t>
            </a:r>
            <a:r>
              <a:rPr spc="-55" dirty="0"/>
              <a:t> </a:t>
            </a:r>
            <a:r>
              <a:rPr spc="-15" dirty="0"/>
              <a:t>Sites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0535" y="4868634"/>
            <a:ext cx="1033463" cy="2748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24" y="3651869"/>
            <a:ext cx="2566441" cy="149163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18817" y="2038604"/>
            <a:ext cx="31153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26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sites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21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Canada,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Mexico,</a:t>
            </a:r>
            <a:r>
              <a:rPr sz="1800" spc="-5" dirty="0">
                <a:latin typeface="Calibri"/>
                <a:cs typeface="Calibri"/>
              </a:rPr>
              <a:t> Chile, Colombia,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Australia,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Zealand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950</Words>
  <Application>Microsoft Office PowerPoint</Application>
  <PresentationFormat>On-screen Show (16:9)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SODIUM-HF team</vt:lpstr>
      <vt:lpstr>Heart Failure and Dietary Sodium</vt:lpstr>
      <vt:lpstr>Dietary Sodium Intake</vt:lpstr>
      <vt:lpstr>Dietary sodium: Observational studies</vt:lpstr>
      <vt:lpstr>Dietary sodium reduction: RCT</vt:lpstr>
      <vt:lpstr>SODIUM-HF Objectives</vt:lpstr>
      <vt:lpstr>SODIUM-HF: Trial Design</vt:lpstr>
      <vt:lpstr>SODIUM-HF: Sites</vt:lpstr>
      <vt:lpstr>SODIUM-HF: In/Exclusion criteria</vt:lpstr>
      <vt:lpstr>SODIUM-HF: Intervention</vt:lpstr>
      <vt:lpstr>SODIUM-HF: Intervention</vt:lpstr>
      <vt:lpstr>SODIUM-HF: Baseline Characteristics</vt:lpstr>
      <vt:lpstr>SODIUM-HF: Baseline Characteristics</vt:lpstr>
      <vt:lpstr>Dietary sodium intake</vt:lpstr>
      <vt:lpstr>Outcomes</vt:lpstr>
      <vt:lpstr>Primary Outcome</vt:lpstr>
      <vt:lpstr>PowerPoint Presentation</vt:lpstr>
      <vt:lpstr>Secondary Outcomes</vt:lpstr>
      <vt:lpstr>PowerPoint Presentation</vt:lpstr>
      <vt:lpstr>Change in NYHA class</vt:lpstr>
      <vt:lpstr>Change in KCCQ score</vt:lpstr>
      <vt:lpstr>PowerPoint Presentation</vt:lpstr>
      <vt:lpstr>Change in 6 min walk test distance</vt:lpstr>
      <vt:lpstr>PowerPoint Presentation</vt:lpstr>
      <vt:lpstr>Limitations</vt:lpstr>
      <vt:lpstr>Conclusions</vt:lpstr>
      <vt:lpstr>Implications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shreyas samaga</dc:creator>
  <cp:lastModifiedBy>shreyas samaga</cp:lastModifiedBy>
  <cp:revision>10</cp:revision>
  <dcterms:created xsi:type="dcterms:W3CDTF">2022-06-29T14:00:48Z</dcterms:created>
  <dcterms:modified xsi:type="dcterms:W3CDTF">2022-06-29T21:13:22Z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2022-04-01T00:00:00Z</vt:filetime>
  </property>
  <property fmtid="{D5CDD505-2E9C-101B-9397-08002B2CF9AE}" pid="3" name="LastSaved">
    <vt:filetime>2022-06-29T00:00:00Z</vt:filetime>
  </property>
</Properties>
</file>