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7"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1048788"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C8175-3D3D-4C41-B5BB-1BAFEC6A3D16}" type="datetimeFigureOut">
              <a:rPr lang="en-IN" smtClean="0"/>
              <a:t>18-01-2024</a:t>
            </a:fld>
            <a:endParaRPr lang="en-IN"/>
          </a:p>
        </p:txBody>
      </p:sp>
      <p:sp>
        <p:nvSpPr>
          <p:cNvPr id="1048789"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1048790"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91"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1048792"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2427D-2344-443A-9D8B-6E2C5DE17B8B}"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Slide Image Placeholder 1"/>
          <p:cNvSpPr>
            <a:spLocks noGrp="1" noRot="1" noChangeAspect="1"/>
          </p:cNvSpPr>
          <p:nvPr>
            <p:ph type="sldImg"/>
          </p:nvPr>
        </p:nvSpPr>
        <p:spPr/>
      </p:sp>
      <p:sp>
        <p:nvSpPr>
          <p:cNvPr id="1048662" name="Notes Placeholder 2"/>
          <p:cNvSpPr>
            <a:spLocks noGrp="1"/>
          </p:cNvSpPr>
          <p:nvPr>
            <p:ph type="body" idx="1"/>
          </p:nvPr>
        </p:nvSpPr>
        <p:spPr/>
        <p:txBody>
          <a:bodyPr/>
          <a:lstStyle/>
          <a:p>
            <a:endParaRPr lang="en-US"/>
          </a:p>
        </p:txBody>
      </p:sp>
      <p:sp>
        <p:nvSpPr>
          <p:cNvPr id="1048663" name="Slide Number Placeholder 3"/>
          <p:cNvSpPr>
            <a:spLocks noGrp="1"/>
          </p:cNvSpPr>
          <p:nvPr>
            <p:ph type="sldNum" sz="quarter" idx="10"/>
          </p:nvPr>
        </p:nvSpPr>
        <p:spPr/>
        <p:txBody>
          <a:bodyPr/>
          <a:lstStyle/>
          <a:p>
            <a:fld id="{322C3D7C-0B17-46DF-ACBF-7E3BC83BA869}" type="slidenum">
              <a:rPr lang="en-US" smtClean="0"/>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Slide Image Placeholder 1"/>
          <p:cNvSpPr>
            <a:spLocks noGrp="1" noRot="1" noChangeAspect="1"/>
          </p:cNvSpPr>
          <p:nvPr>
            <p:ph type="sldImg"/>
          </p:nvPr>
        </p:nvSpPr>
        <p:spPr/>
      </p:sp>
      <p:sp>
        <p:nvSpPr>
          <p:cNvPr id="1048677" name="Notes Placeholder 2"/>
          <p:cNvSpPr>
            <a:spLocks noGrp="1"/>
          </p:cNvSpPr>
          <p:nvPr>
            <p:ph type="body" idx="1"/>
          </p:nvPr>
        </p:nvSpPr>
        <p:spPr/>
        <p:txBody>
          <a:bodyPr/>
          <a:lstStyle/>
          <a:p>
            <a:endParaRPr lang="en-US"/>
          </a:p>
        </p:txBody>
      </p:sp>
      <p:sp>
        <p:nvSpPr>
          <p:cNvPr id="1048678" name="Slide Number Placeholder 3"/>
          <p:cNvSpPr>
            <a:spLocks noGrp="1"/>
          </p:cNvSpPr>
          <p:nvPr>
            <p:ph type="sldNum" sz="quarter" idx="10"/>
          </p:nvPr>
        </p:nvSpPr>
        <p:spPr/>
        <p:txBody>
          <a:bodyPr/>
          <a:lstStyle/>
          <a:p>
            <a:fld id="{322C3D7C-0B17-46DF-ACBF-7E3BC83BA869}" type="slidenum">
              <a:rPr lang="en-US" smtClean="0"/>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Slide Image Placeholder 1"/>
          <p:cNvSpPr>
            <a:spLocks noGrp="1" noRot="1" noChangeAspect="1"/>
          </p:cNvSpPr>
          <p:nvPr>
            <p:ph type="sldImg"/>
          </p:nvPr>
        </p:nvSpPr>
        <p:spPr/>
      </p:sp>
      <p:sp>
        <p:nvSpPr>
          <p:cNvPr id="1048682" name="Notes Placeholder 2"/>
          <p:cNvSpPr>
            <a:spLocks noGrp="1"/>
          </p:cNvSpPr>
          <p:nvPr>
            <p:ph type="body" idx="1"/>
          </p:nvPr>
        </p:nvSpPr>
        <p:spPr/>
        <p:txBody>
          <a:bodyPr/>
          <a:lstStyle/>
          <a:p>
            <a:endParaRPr lang="en-US"/>
          </a:p>
        </p:txBody>
      </p:sp>
      <p:sp>
        <p:nvSpPr>
          <p:cNvPr id="1048683" name="Slide Number Placeholder 3"/>
          <p:cNvSpPr>
            <a:spLocks noGrp="1"/>
          </p:cNvSpPr>
          <p:nvPr>
            <p:ph type="sldNum" sz="quarter" idx="10"/>
          </p:nvPr>
        </p:nvSpPr>
        <p:spPr/>
        <p:txBody>
          <a:bodyPr/>
          <a:lstStyle/>
          <a:p>
            <a:fld id="{0E9B41DC-3DD0-42B0-AF41-3FF5D2C91F8D}" type="slidenum">
              <a:rPr lang="en-US" smtClean="0"/>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Slide Image Placeholder 1"/>
          <p:cNvSpPr>
            <a:spLocks noGrp="1" noRot="1" noChangeAspect="1"/>
          </p:cNvSpPr>
          <p:nvPr>
            <p:ph type="sldImg"/>
          </p:nvPr>
        </p:nvSpPr>
        <p:spPr/>
      </p:sp>
      <p:sp>
        <p:nvSpPr>
          <p:cNvPr id="1048693" name="Notes Placeholder 2"/>
          <p:cNvSpPr>
            <a:spLocks noGrp="1"/>
          </p:cNvSpPr>
          <p:nvPr>
            <p:ph type="body" idx="1"/>
          </p:nvPr>
        </p:nvSpPr>
        <p:spPr/>
        <p:txBody>
          <a:bodyPr/>
          <a:lstStyle/>
          <a:p>
            <a:endParaRPr lang="en-US"/>
          </a:p>
        </p:txBody>
      </p:sp>
      <p:sp>
        <p:nvSpPr>
          <p:cNvPr id="1048694" name="Slide Number Placeholder 3"/>
          <p:cNvSpPr>
            <a:spLocks noGrp="1"/>
          </p:cNvSpPr>
          <p:nvPr>
            <p:ph type="sldNum" sz="quarter" idx="10"/>
          </p:nvPr>
        </p:nvSpPr>
        <p:spPr/>
        <p:txBody>
          <a:bodyPr/>
          <a:lstStyle/>
          <a:p>
            <a:fld id="{0E9B41DC-3DD0-42B0-AF41-3FF5D2C91F8D}" type="slidenum">
              <a:rPr lang="en-US" smtClean="0"/>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8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1"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3"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4"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5"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6"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97"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1048598"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599"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600" name="Footer Placeholder 4"/>
          <p:cNvSpPr>
            <a:spLocks noGrp="1"/>
          </p:cNvSpPr>
          <p:nvPr>
            <p:ph type="ftr" sz="quarter" idx="11"/>
          </p:nvPr>
        </p:nvSpPr>
        <p:spPr/>
        <p:txBody>
          <a:bodyPr/>
          <a:lstStyle/>
          <a:p>
            <a:endParaRPr lang="en-IN"/>
          </a:p>
        </p:txBody>
      </p:sp>
      <p:sp>
        <p:nvSpPr>
          <p:cNvPr id="1048601"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759"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1048760"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61"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62" name="Footer Placeholder 4"/>
          <p:cNvSpPr>
            <a:spLocks noGrp="1"/>
          </p:cNvSpPr>
          <p:nvPr>
            <p:ph type="ftr" sz="quarter" idx="11"/>
          </p:nvPr>
        </p:nvSpPr>
        <p:spPr/>
        <p:txBody>
          <a:bodyPr/>
          <a:lstStyle/>
          <a:p>
            <a:endParaRPr lang="en-IN"/>
          </a:p>
        </p:txBody>
      </p:sp>
      <p:sp>
        <p:nvSpPr>
          <p:cNvPr id="1048763"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72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7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724"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25"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26" name="Footer Placeholder 4"/>
          <p:cNvSpPr>
            <a:spLocks noGrp="1"/>
          </p:cNvSpPr>
          <p:nvPr>
            <p:ph type="ftr" sz="quarter" idx="11"/>
          </p:nvPr>
        </p:nvSpPr>
        <p:spPr/>
        <p:txBody>
          <a:bodyPr/>
          <a:lstStyle/>
          <a:p>
            <a:endParaRPr lang="en-IN"/>
          </a:p>
        </p:txBody>
      </p:sp>
      <p:sp>
        <p:nvSpPr>
          <p:cNvPr id="1048727" name="Slide Number Placeholder 5"/>
          <p:cNvSpPr>
            <a:spLocks noGrp="1"/>
          </p:cNvSpPr>
          <p:nvPr>
            <p:ph type="sldNum" sz="quarter" idx="12"/>
          </p:nvPr>
        </p:nvSpPr>
        <p:spPr/>
        <p:txBody>
          <a:bodyPr/>
          <a:lstStyle/>
          <a:p>
            <a:fld id="{5524181E-E7CB-42B2-843A-5CF5736C51AD}" type="slidenum">
              <a:rPr lang="en-IN" smtClean="0"/>
              <a:t>‹#›</a:t>
            </a:fld>
            <a:endParaRPr lang="en-IN"/>
          </a:p>
        </p:txBody>
      </p:sp>
      <p:sp>
        <p:nvSpPr>
          <p:cNvPr id="1048728"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729"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754"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1048755"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6"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57" name="Footer Placeholder 4"/>
          <p:cNvSpPr>
            <a:spLocks noGrp="1"/>
          </p:cNvSpPr>
          <p:nvPr>
            <p:ph type="ftr" sz="quarter" idx="11"/>
          </p:nvPr>
        </p:nvSpPr>
        <p:spPr/>
        <p:txBody>
          <a:bodyPr/>
          <a:lstStyle/>
          <a:p>
            <a:endParaRPr lang="en-IN"/>
          </a:p>
        </p:txBody>
      </p:sp>
      <p:sp>
        <p:nvSpPr>
          <p:cNvPr id="1048758"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714"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715"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716"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17"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18" name="Footer Placeholder 4"/>
          <p:cNvSpPr>
            <a:spLocks noGrp="1"/>
          </p:cNvSpPr>
          <p:nvPr>
            <p:ph type="ftr" sz="quarter" idx="11"/>
          </p:nvPr>
        </p:nvSpPr>
        <p:spPr/>
        <p:txBody>
          <a:bodyPr/>
          <a:lstStyle/>
          <a:p>
            <a:endParaRPr lang="en-IN"/>
          </a:p>
        </p:txBody>
      </p:sp>
      <p:sp>
        <p:nvSpPr>
          <p:cNvPr id="1048719" name="Slide Number Placeholder 5"/>
          <p:cNvSpPr>
            <a:spLocks noGrp="1"/>
          </p:cNvSpPr>
          <p:nvPr>
            <p:ph type="sldNum" sz="quarter" idx="12"/>
          </p:nvPr>
        </p:nvSpPr>
        <p:spPr/>
        <p:txBody>
          <a:bodyPr/>
          <a:lstStyle/>
          <a:p>
            <a:fld id="{5524181E-E7CB-42B2-843A-5CF5736C51AD}" type="slidenum">
              <a:rPr lang="en-IN" smtClean="0"/>
              <a:t>‹#›</a:t>
            </a:fld>
            <a:endParaRPr lang="en-IN"/>
          </a:p>
        </p:txBody>
      </p:sp>
      <p:sp>
        <p:nvSpPr>
          <p:cNvPr id="1048720"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721"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770"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1048771"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772"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73"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74" name="Footer Placeholder 4"/>
          <p:cNvSpPr>
            <a:spLocks noGrp="1"/>
          </p:cNvSpPr>
          <p:nvPr>
            <p:ph type="ftr" sz="quarter" idx="11"/>
          </p:nvPr>
        </p:nvSpPr>
        <p:spPr/>
        <p:txBody>
          <a:bodyPr/>
          <a:lstStyle/>
          <a:p>
            <a:endParaRPr lang="en-IN"/>
          </a:p>
        </p:txBody>
      </p:sp>
      <p:sp>
        <p:nvSpPr>
          <p:cNvPr id="1048775"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r>
              <a:rPr lang="en-US"/>
              <a:t>Click to edit Master title style</a:t>
            </a:r>
            <a:endParaRPr lang="en-US" dirty="0"/>
          </a:p>
        </p:txBody>
      </p:sp>
      <p:sp>
        <p:nvSpPr>
          <p:cNvPr id="1048737"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38"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39" name="Footer Placeholder 4"/>
          <p:cNvSpPr>
            <a:spLocks noGrp="1"/>
          </p:cNvSpPr>
          <p:nvPr>
            <p:ph type="ftr" sz="quarter" idx="11"/>
          </p:nvPr>
        </p:nvSpPr>
        <p:spPr/>
        <p:txBody>
          <a:bodyPr/>
          <a:lstStyle/>
          <a:p>
            <a:endParaRPr lang="en-IN"/>
          </a:p>
        </p:txBody>
      </p:sp>
      <p:sp>
        <p:nvSpPr>
          <p:cNvPr id="1048740"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8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104878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4"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85" name="Footer Placeholder 4"/>
          <p:cNvSpPr>
            <a:spLocks noGrp="1"/>
          </p:cNvSpPr>
          <p:nvPr>
            <p:ph type="ftr" sz="quarter" idx="11"/>
          </p:nvPr>
        </p:nvSpPr>
        <p:spPr/>
        <p:txBody>
          <a:bodyPr/>
          <a:lstStyle/>
          <a:p>
            <a:endParaRPr lang="en-IN"/>
          </a:p>
        </p:txBody>
      </p:sp>
      <p:sp>
        <p:nvSpPr>
          <p:cNvPr id="1048786"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4"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104860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06"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607" name="Footer Placeholder 4"/>
          <p:cNvSpPr>
            <a:spLocks noGrp="1"/>
          </p:cNvSpPr>
          <p:nvPr>
            <p:ph type="ftr" sz="quarter" idx="11"/>
          </p:nvPr>
        </p:nvSpPr>
        <p:spPr/>
        <p:txBody>
          <a:bodyPr/>
          <a:lstStyle/>
          <a:p>
            <a:endParaRPr lang="en-IN"/>
          </a:p>
        </p:txBody>
      </p:sp>
      <p:sp>
        <p:nvSpPr>
          <p:cNvPr id="1048608"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1"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1048742"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43" name="Date Placeholder 3"/>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44" name="Footer Placeholder 4"/>
          <p:cNvSpPr>
            <a:spLocks noGrp="1"/>
          </p:cNvSpPr>
          <p:nvPr>
            <p:ph type="ftr" sz="quarter" idx="11"/>
          </p:nvPr>
        </p:nvSpPr>
        <p:spPr/>
        <p:txBody>
          <a:bodyPr/>
          <a:lstStyle/>
          <a:p>
            <a:endParaRPr lang="en-IN"/>
          </a:p>
        </p:txBody>
      </p:sp>
      <p:sp>
        <p:nvSpPr>
          <p:cNvPr id="1048745" name="Slide Number Placeholder 5"/>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64" name="Title 1"/>
          <p:cNvSpPr>
            <a:spLocks noGrp="1"/>
          </p:cNvSpPr>
          <p:nvPr>
            <p:ph type="title"/>
          </p:nvPr>
        </p:nvSpPr>
        <p:spPr/>
        <p:txBody>
          <a:bodyPr/>
          <a:lstStyle/>
          <a:p>
            <a:r>
              <a:rPr lang="en-US"/>
              <a:t>Click to edit Master title style</a:t>
            </a:r>
            <a:endParaRPr lang="en-US" dirty="0"/>
          </a:p>
        </p:txBody>
      </p:sp>
      <p:sp>
        <p:nvSpPr>
          <p:cNvPr id="1048765"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6"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7" name="Date Placeholder 4"/>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68" name="Footer Placeholder 5"/>
          <p:cNvSpPr>
            <a:spLocks noGrp="1"/>
          </p:cNvSpPr>
          <p:nvPr>
            <p:ph type="ftr" sz="quarter" idx="11"/>
          </p:nvPr>
        </p:nvSpPr>
        <p:spPr/>
        <p:txBody>
          <a:bodyPr/>
          <a:lstStyle/>
          <a:p>
            <a:endParaRPr lang="en-IN"/>
          </a:p>
        </p:txBody>
      </p:sp>
      <p:sp>
        <p:nvSpPr>
          <p:cNvPr id="1048769" name="Slide Number Placeholder 6"/>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46" name="Title 1"/>
          <p:cNvSpPr>
            <a:spLocks noGrp="1"/>
          </p:cNvSpPr>
          <p:nvPr>
            <p:ph type="title"/>
          </p:nvPr>
        </p:nvSpPr>
        <p:spPr/>
        <p:txBody>
          <a:bodyPr/>
          <a:lstStyle/>
          <a:p>
            <a:r>
              <a:rPr lang="en-US"/>
              <a:t>Click to edit Master title style</a:t>
            </a:r>
            <a:endParaRPr lang="en-US" dirty="0"/>
          </a:p>
        </p:txBody>
      </p:sp>
      <p:sp>
        <p:nvSpPr>
          <p:cNvPr id="1048747"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48"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9"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0"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51" name="Date Placeholder 6"/>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52" name="Footer Placeholder 7"/>
          <p:cNvSpPr>
            <a:spLocks noGrp="1"/>
          </p:cNvSpPr>
          <p:nvPr>
            <p:ph type="ftr" sz="quarter" idx="11"/>
          </p:nvPr>
        </p:nvSpPr>
        <p:spPr/>
        <p:txBody>
          <a:bodyPr/>
          <a:lstStyle/>
          <a:p>
            <a:endParaRPr lang="en-IN"/>
          </a:p>
        </p:txBody>
      </p:sp>
      <p:sp>
        <p:nvSpPr>
          <p:cNvPr id="1048753" name="Slide Number Placeholder 8"/>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9"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1048650" name="Date Placeholder 2"/>
          <p:cNvSpPr>
            <a:spLocks noGrp="1"/>
          </p:cNvSpPr>
          <p:nvPr>
            <p:ph type="dt" sz="half" idx="10"/>
          </p:nvPr>
        </p:nvSpPr>
        <p:spPr/>
        <p:txBody>
          <a:bodyPr/>
          <a:lstStyle/>
          <a:p>
            <a:fld id="{7DBCCF70-3675-49C9-982C-4046296090D6}" type="datetimeFigureOut">
              <a:rPr lang="en-IN" smtClean="0"/>
              <a:t>18-01-2024</a:t>
            </a:fld>
            <a:endParaRPr lang="en-IN"/>
          </a:p>
        </p:txBody>
      </p:sp>
      <p:sp>
        <p:nvSpPr>
          <p:cNvPr id="1048651" name="Footer Placeholder 3"/>
          <p:cNvSpPr>
            <a:spLocks noGrp="1"/>
          </p:cNvSpPr>
          <p:nvPr>
            <p:ph type="ftr" sz="quarter" idx="11"/>
          </p:nvPr>
        </p:nvSpPr>
        <p:spPr/>
        <p:txBody>
          <a:bodyPr/>
          <a:lstStyle/>
          <a:p>
            <a:endParaRPr lang="en-IN"/>
          </a:p>
        </p:txBody>
      </p:sp>
      <p:sp>
        <p:nvSpPr>
          <p:cNvPr id="1048652" name="Slide Number Placeholder 4"/>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7" name="Date Placeholder 1"/>
          <p:cNvSpPr>
            <a:spLocks noGrp="1"/>
          </p:cNvSpPr>
          <p:nvPr>
            <p:ph type="dt" sz="half" idx="10"/>
          </p:nvPr>
        </p:nvSpPr>
        <p:spPr/>
        <p:txBody>
          <a:bodyPr/>
          <a:lstStyle/>
          <a:p>
            <a:fld id="{7DBCCF70-3675-49C9-982C-4046296090D6}" type="datetimeFigureOut">
              <a:rPr lang="en-IN" smtClean="0"/>
              <a:t>18-01-2024</a:t>
            </a:fld>
            <a:endParaRPr lang="en-IN"/>
          </a:p>
        </p:txBody>
      </p:sp>
      <p:sp>
        <p:nvSpPr>
          <p:cNvPr id="1048688" name="Footer Placeholder 2"/>
          <p:cNvSpPr>
            <a:spLocks noGrp="1"/>
          </p:cNvSpPr>
          <p:nvPr>
            <p:ph type="ftr" sz="quarter" idx="11"/>
          </p:nvPr>
        </p:nvSpPr>
        <p:spPr/>
        <p:txBody>
          <a:bodyPr/>
          <a:lstStyle/>
          <a:p>
            <a:endParaRPr lang="en-IN"/>
          </a:p>
        </p:txBody>
      </p:sp>
      <p:sp>
        <p:nvSpPr>
          <p:cNvPr id="1048689" name="Slide Number Placeholder 3"/>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76"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1048777"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78"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8779" name="Date Placeholder 4"/>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80" name="Footer Placeholder 5"/>
          <p:cNvSpPr>
            <a:spLocks noGrp="1"/>
          </p:cNvSpPr>
          <p:nvPr>
            <p:ph type="ftr" sz="quarter" idx="11"/>
          </p:nvPr>
        </p:nvSpPr>
        <p:spPr/>
        <p:txBody>
          <a:bodyPr/>
          <a:lstStyle/>
          <a:p>
            <a:endParaRPr lang="en-IN"/>
          </a:p>
        </p:txBody>
      </p:sp>
      <p:sp>
        <p:nvSpPr>
          <p:cNvPr id="1048781" name="Slide Number Placeholder 6"/>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0"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1048731"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32"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33" name="Date Placeholder 4"/>
          <p:cNvSpPr>
            <a:spLocks noGrp="1"/>
          </p:cNvSpPr>
          <p:nvPr>
            <p:ph type="dt" sz="half" idx="10"/>
          </p:nvPr>
        </p:nvSpPr>
        <p:spPr/>
        <p:txBody>
          <a:bodyPr/>
          <a:lstStyle/>
          <a:p>
            <a:fld id="{7DBCCF70-3675-49C9-982C-4046296090D6}" type="datetimeFigureOut">
              <a:rPr lang="en-IN" smtClean="0"/>
              <a:t>18-01-2024</a:t>
            </a:fld>
            <a:endParaRPr lang="en-IN"/>
          </a:p>
        </p:txBody>
      </p:sp>
      <p:sp>
        <p:nvSpPr>
          <p:cNvPr id="1048734" name="Footer Placeholder 5"/>
          <p:cNvSpPr>
            <a:spLocks noGrp="1"/>
          </p:cNvSpPr>
          <p:nvPr>
            <p:ph type="ftr" sz="quarter" idx="11"/>
          </p:nvPr>
        </p:nvSpPr>
        <p:spPr/>
        <p:txBody>
          <a:bodyPr/>
          <a:lstStyle/>
          <a:p>
            <a:endParaRPr lang="en-IN"/>
          </a:p>
        </p:txBody>
      </p:sp>
      <p:sp>
        <p:nvSpPr>
          <p:cNvPr id="1048735" name="Slide Number Placeholder 6"/>
          <p:cNvSpPr>
            <a:spLocks noGrp="1"/>
          </p:cNvSpPr>
          <p:nvPr>
            <p:ph type="sldNum" sz="quarter" idx="12"/>
          </p:nvPr>
        </p:nvSpPr>
        <p:spPr/>
        <p:txBody>
          <a:bodyPr/>
          <a:lstStyle/>
          <a:p>
            <a:fld id="{5524181E-E7CB-42B2-843A-5CF5736C51AD}"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585"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6"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BCCF70-3675-49C9-982C-4046296090D6}" type="datetimeFigureOut">
              <a:rPr lang="en-IN" smtClean="0"/>
              <a:t>18-01-2024</a:t>
            </a:fld>
            <a:endParaRPr lang="en-IN"/>
          </a:p>
        </p:txBody>
      </p:sp>
      <p:sp>
        <p:nvSpPr>
          <p:cNvPr id="1048587"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1048588"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24181E-E7CB-42B2-843A-5CF5736C51A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ubtitle 2"/>
          <p:cNvSpPr>
            <a:spLocks noGrp="1"/>
          </p:cNvSpPr>
          <p:nvPr>
            <p:ph type="subTitle" idx="1"/>
          </p:nvPr>
        </p:nvSpPr>
        <p:spPr>
          <a:xfrm>
            <a:off x="96692" y="2273339"/>
            <a:ext cx="9833113" cy="4494350"/>
          </a:xfrm>
        </p:spPr>
        <p:txBody>
          <a:bodyPr>
            <a:normAutofit/>
          </a:bodyPr>
          <a:lstStyle/>
          <a:p>
            <a:r>
              <a:rPr lang="en-US" sz="4000" dirty="0"/>
              <a:t>A Randomized Trial of Intensive versus Standard Blood-Pressure Control</a:t>
            </a:r>
          </a:p>
          <a:p>
            <a:endParaRPr lang="en-US" sz="4000" dirty="0"/>
          </a:p>
          <a:p>
            <a:endParaRPr lang="en-US" sz="4000" dirty="0"/>
          </a:p>
          <a:p>
            <a:pPr algn="l"/>
            <a:r>
              <a:rPr lang="en-US" sz="2000" dirty="0"/>
              <a:t>Dr Aswin Narendran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IN" b="1" i="0" dirty="0">
                <a:solidFill>
                  <a:srgbClr val="444444"/>
                </a:solidFill>
                <a:effectLst/>
                <a:latin typeface="Open Sans" panose="020B0606030504020204" pitchFamily="34" charset="0"/>
              </a:rPr>
              <a:t>Demographic and Baseline Characteristics</a:t>
            </a:r>
            <a:endParaRPr lang="en-IN" dirty="0"/>
          </a:p>
        </p:txBody>
      </p:sp>
      <p:sp>
        <p:nvSpPr>
          <p:cNvPr id="1048624" name="Content Placeholder 2"/>
          <p:cNvSpPr>
            <a:spLocks noGrp="1"/>
          </p:cNvSpPr>
          <p:nvPr>
            <p:ph idx="1"/>
          </p:nvPr>
        </p:nvSpPr>
        <p:spPr/>
        <p:txBody>
          <a:bodyPr/>
          <a:lstStyle/>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endParaRPr lang="en-IN"/>
          </a:p>
        </p:txBody>
      </p:sp>
      <p:pic>
        <p:nvPicPr>
          <p:cNvPr id="2097154" name="Content Placeholder 4"/>
          <p:cNvPicPr>
            <a:picLocks noGrp="1" noChangeAspect="1"/>
          </p:cNvPicPr>
          <p:nvPr>
            <p:ph idx="1"/>
          </p:nvPr>
        </p:nvPicPr>
        <p:blipFill>
          <a:blip r:embed="rId2"/>
          <a:stretch>
            <a:fillRect/>
          </a:stretch>
        </p:blipFill>
        <p:spPr>
          <a:xfrm>
            <a:off x="443948" y="212035"/>
            <a:ext cx="10515600" cy="636588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endParaRPr lang="en-IN"/>
          </a:p>
        </p:txBody>
      </p:sp>
      <p:pic>
        <p:nvPicPr>
          <p:cNvPr id="2097155" name="Content Placeholder 4"/>
          <p:cNvPicPr>
            <a:picLocks noGrp="1" noChangeAspect="1"/>
          </p:cNvPicPr>
          <p:nvPr>
            <p:ph idx="1"/>
          </p:nvPr>
        </p:nvPicPr>
        <p:blipFill>
          <a:blip r:embed="rId2"/>
          <a:stretch>
            <a:fillRect/>
          </a:stretch>
        </p:blipFill>
        <p:spPr>
          <a:xfrm>
            <a:off x="1486017" y="172278"/>
            <a:ext cx="9433774" cy="67899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endParaRPr lang="en-IN"/>
          </a:p>
        </p:txBody>
      </p:sp>
      <p:pic>
        <p:nvPicPr>
          <p:cNvPr id="2097156" name="Content Placeholder 4"/>
          <p:cNvPicPr>
            <a:picLocks noGrp="1" noChangeAspect="1"/>
          </p:cNvPicPr>
          <p:nvPr>
            <p:ph idx="1"/>
          </p:nvPr>
        </p:nvPicPr>
        <p:blipFill>
          <a:blip r:embed="rId2"/>
          <a:stretch>
            <a:fillRect/>
          </a:stretch>
        </p:blipFill>
        <p:spPr>
          <a:xfrm>
            <a:off x="1033694" y="1591574"/>
            <a:ext cx="10078302" cy="490130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b="1" i="1" dirty="0">
                <a:latin typeface="+mn-lt"/>
              </a:rPr>
              <a:t>Primary Outcome and Primary Hypothesis</a:t>
            </a:r>
            <a:endParaRPr lang="en-IN" dirty="0"/>
          </a:p>
        </p:txBody>
      </p:sp>
      <p:sp>
        <p:nvSpPr>
          <p:cNvPr id="1048629" name="Content Placeholder 2"/>
          <p:cNvSpPr>
            <a:spLocks noGrp="1"/>
          </p:cNvSpPr>
          <p:nvPr>
            <p:ph idx="1"/>
          </p:nvPr>
        </p:nvSpPr>
        <p:spPr/>
        <p:txBody>
          <a:bodyPr>
            <a:normAutofit fontScale="83333" lnSpcReduction="20000"/>
          </a:bodyPr>
          <a:lstStyle/>
          <a:p>
            <a:r>
              <a:rPr lang="en-US" altLang="en-US" sz="2800" b="1" i="1" u="sng" dirty="0">
                <a:ea typeface="ＭＳ Ｐゴシック" panose="020B0600070205080204" pitchFamily="34" charset="-128"/>
              </a:rPr>
              <a:t>Primary outcome</a:t>
            </a:r>
          </a:p>
          <a:p>
            <a:pPr lvl="1"/>
            <a:r>
              <a:rPr lang="en-US" altLang="en-US" sz="2800" b="1" i="1" dirty="0">
                <a:ea typeface="ＭＳ Ｐゴシック" panose="020B0600070205080204" pitchFamily="34" charset="-128"/>
              </a:rPr>
              <a:t>CVD composite: first occurrence of</a:t>
            </a:r>
          </a:p>
          <a:p>
            <a:pPr lvl="2"/>
            <a:r>
              <a:rPr lang="en-US" altLang="en-US" sz="2800" b="1" i="1" dirty="0">
                <a:ea typeface="ＭＳ Ｐゴシック" panose="020B0600070205080204" pitchFamily="34" charset="-128"/>
              </a:rPr>
              <a:t>Myocardial infarction (MI)</a:t>
            </a:r>
          </a:p>
          <a:p>
            <a:pPr lvl="2"/>
            <a:r>
              <a:rPr lang="en-US" altLang="en-US" sz="2800" b="1" i="1" dirty="0">
                <a:ea typeface="ＭＳ Ｐゴシック" panose="020B0600070205080204" pitchFamily="34" charset="-128"/>
              </a:rPr>
              <a:t>Acute coronary syndrome (non-MI ACS)</a:t>
            </a:r>
          </a:p>
          <a:p>
            <a:pPr lvl="2"/>
            <a:r>
              <a:rPr lang="en-US" altLang="en-US" sz="2800" b="1" i="1" dirty="0">
                <a:ea typeface="ＭＳ Ｐゴシック" panose="020B0600070205080204" pitchFamily="34" charset="-128"/>
              </a:rPr>
              <a:t>Stroke</a:t>
            </a:r>
          </a:p>
          <a:p>
            <a:pPr lvl="2"/>
            <a:r>
              <a:rPr lang="en-US" altLang="en-US" sz="2800" b="1" i="1" dirty="0">
                <a:ea typeface="ＭＳ Ｐゴシック" panose="020B0600070205080204" pitchFamily="34" charset="-128"/>
              </a:rPr>
              <a:t>Acute decompensated heart failure (HF)</a:t>
            </a:r>
          </a:p>
          <a:p>
            <a:pPr lvl="2"/>
            <a:r>
              <a:rPr lang="en-US" altLang="en-US" sz="2800" b="1" i="1" dirty="0">
                <a:ea typeface="ＭＳ Ｐゴシック" panose="020B0600070205080204" pitchFamily="34" charset="-128"/>
              </a:rPr>
              <a:t>Cardiovascular disease death</a:t>
            </a:r>
          </a:p>
          <a:p>
            <a:pPr lvl="2"/>
            <a:endParaRPr lang="en-US" altLang="en-US" sz="2800" b="1" i="1" dirty="0">
              <a:ea typeface="ＭＳ Ｐゴシック" panose="020B0600070205080204" pitchFamily="34" charset="-128"/>
            </a:endParaRPr>
          </a:p>
          <a:p>
            <a:pPr>
              <a:spcBef>
                <a:spcPct val="0"/>
              </a:spcBef>
            </a:pPr>
            <a:r>
              <a:rPr lang="en-US" altLang="en-US" sz="2800" b="1" i="1" u="sng" dirty="0"/>
              <a:t>Primary hypothesis</a:t>
            </a:r>
            <a:endParaRPr lang="en-US" altLang="en-US" sz="2800" b="1" i="1" dirty="0"/>
          </a:p>
          <a:p>
            <a:pPr lvl="2">
              <a:spcBef>
                <a:spcPct val="0"/>
              </a:spcBef>
            </a:pPr>
            <a:r>
              <a:rPr lang="en-US" altLang="en-US" sz="2800" b="1" i="1" dirty="0"/>
              <a:t>CVD composite event rate lower in intensive compared to standard treatment</a:t>
            </a:r>
            <a:endParaRPr lang="en-US" altLang="en-US" sz="2800" b="1" i="1" dirty="0">
              <a:ea typeface="ＭＳ Ｐゴシック" panose="020B0600070205080204" pitchFamily="34" charset="-128"/>
            </a:endParaRP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b="1" i="1" dirty="0">
                <a:latin typeface="+mn-lt"/>
              </a:rPr>
              <a:t>Additional Outcomes</a:t>
            </a:r>
            <a:endParaRPr lang="en-IN" dirty="0"/>
          </a:p>
        </p:txBody>
      </p:sp>
      <p:sp>
        <p:nvSpPr>
          <p:cNvPr id="1048631" name="Content Placeholder 2"/>
          <p:cNvSpPr>
            <a:spLocks noGrp="1"/>
          </p:cNvSpPr>
          <p:nvPr>
            <p:ph idx="1"/>
          </p:nvPr>
        </p:nvSpPr>
        <p:spPr>
          <a:xfrm>
            <a:off x="677333" y="1166191"/>
            <a:ext cx="9950909" cy="5592418"/>
          </a:xfrm>
        </p:spPr>
        <p:txBody>
          <a:bodyPr>
            <a:normAutofit fontScale="61111" lnSpcReduction="20000"/>
          </a:bodyPr>
          <a:lstStyle/>
          <a:p>
            <a:r>
              <a:rPr lang="en-US" altLang="en-US" sz="4200" b="1" i="1" dirty="0">
                <a:ea typeface="ＭＳ Ｐゴシック" panose="020B0600070205080204" pitchFamily="34" charset="-128"/>
              </a:rPr>
              <a:t>All-cause mortality</a:t>
            </a:r>
          </a:p>
          <a:p>
            <a:endParaRPr lang="en-US" altLang="en-US" sz="4200" b="1" i="1" dirty="0">
              <a:ea typeface="ＭＳ Ｐゴシック" panose="020B0600070205080204" pitchFamily="34" charset="-128"/>
            </a:endParaRPr>
          </a:p>
          <a:p>
            <a:r>
              <a:rPr lang="en-US" altLang="en-US" sz="4200" b="1" i="1" dirty="0">
                <a:ea typeface="ＭＳ Ｐゴシック" panose="020B0600070205080204" pitchFamily="34" charset="-128"/>
              </a:rPr>
              <a:t>Primary outcome + all-cause mortality</a:t>
            </a:r>
          </a:p>
          <a:p>
            <a:pPr lvl="1"/>
            <a:endParaRPr lang="en-US" altLang="en-US" sz="4200" b="1" i="1" dirty="0">
              <a:ea typeface="ＭＳ Ｐゴシック" panose="020B0600070205080204" pitchFamily="34" charset="-128"/>
            </a:endParaRPr>
          </a:p>
          <a:p>
            <a:r>
              <a:rPr lang="en-US" altLang="en-US" sz="4200" b="1" i="1" dirty="0">
                <a:ea typeface="ＭＳ Ｐゴシック" panose="020B0600070205080204" pitchFamily="34" charset="-128"/>
              </a:rPr>
              <a:t>Renal</a:t>
            </a:r>
          </a:p>
          <a:p>
            <a:pPr lvl="1"/>
            <a:r>
              <a:rPr lang="en-US" altLang="en-US" sz="4200" b="1" i="1" dirty="0">
                <a:ea typeface="ＭＳ Ｐゴシック" panose="020B0600070205080204" pitchFamily="34" charset="-128"/>
              </a:rPr>
              <a:t>Main secondary outcome:</a:t>
            </a:r>
          </a:p>
          <a:p>
            <a:pPr lvl="2"/>
            <a:r>
              <a:rPr lang="en-US" altLang="en-US" sz="4200" b="1" i="1" dirty="0">
                <a:ea typeface="ＭＳ Ｐゴシック" panose="020B0600070205080204" pitchFamily="34" charset="-128"/>
              </a:rPr>
              <a:t>Participants with CKD at baseline: incidence of decline in eGFR ≥50% or ESRD   </a:t>
            </a:r>
          </a:p>
          <a:p>
            <a:pPr lvl="1"/>
            <a:endParaRPr lang="en-US" altLang="en-US" sz="4200" b="1" i="1" dirty="0">
              <a:ea typeface="ＭＳ Ｐゴシック" panose="020B0600070205080204" pitchFamily="34" charset="-128"/>
            </a:endParaRPr>
          </a:p>
          <a:p>
            <a:pPr lvl="1"/>
            <a:r>
              <a:rPr lang="en-US" altLang="en-US" sz="4200" b="1" i="1" dirty="0">
                <a:ea typeface="ＭＳ Ｐゴシック" panose="020B0600070205080204" pitchFamily="34" charset="-128"/>
              </a:rPr>
              <a:t>Additional secondary outcomes:</a:t>
            </a:r>
          </a:p>
          <a:p>
            <a:pPr lvl="2"/>
            <a:r>
              <a:rPr lang="en-US" altLang="en-US" sz="4200" b="1" i="1" dirty="0">
                <a:ea typeface="ＭＳ Ｐゴシック" panose="020B0600070205080204" pitchFamily="34" charset="-128"/>
              </a:rPr>
              <a:t>Participants without CKD at baseline: incidence of decline in eGFR ≥30% (to &lt;60 mL/min/1.73m</a:t>
            </a:r>
            <a:r>
              <a:rPr lang="en-US" altLang="en-US" sz="4200" b="1" i="1" baseline="30000" dirty="0">
                <a:ea typeface="ＭＳ Ｐゴシック" panose="020B0600070205080204" pitchFamily="34" charset="-128"/>
              </a:rPr>
              <a:t>2</a:t>
            </a:r>
            <a:r>
              <a:rPr lang="en-US" altLang="en-US" sz="4200" b="1" i="1" dirty="0">
                <a:ea typeface="ＭＳ Ｐゴシック" panose="020B0600070205080204" pitchFamily="34" charset="-128"/>
              </a:rPr>
              <a:t>)</a:t>
            </a:r>
          </a:p>
          <a:p>
            <a:pPr marL="1371600" lvl="3" indent="0">
              <a:buNone/>
            </a:pPr>
            <a:endParaRPr lang="en-US" altLang="en-US" sz="4200" b="1" i="1" dirty="0">
              <a:ea typeface="ＭＳ Ｐゴシック" panose="020B0600070205080204" pitchFamily="34" charset="-128"/>
            </a:endParaRPr>
          </a:p>
          <a:p>
            <a:pPr lvl="2"/>
            <a:r>
              <a:rPr lang="en-US" altLang="en-US" sz="4200" b="1" i="1" dirty="0">
                <a:ea typeface="ＭＳ Ｐゴシック" panose="020B0600070205080204" pitchFamily="34" charset="-128"/>
              </a:rPr>
              <a:t>Participants with or without CKD at baseline: Incidence of albuminuria </a:t>
            </a:r>
            <a:endParaRPr lang="en-US" sz="4200" b="1" i="1" dirty="0"/>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599661" y="153090"/>
            <a:ext cx="10515600" cy="1325563"/>
          </a:xfrm>
        </p:spPr>
        <p:txBody>
          <a:bodyPr/>
          <a:lstStyle/>
          <a:p>
            <a:r>
              <a:rPr lang="en-US" b="1" i="1" dirty="0">
                <a:latin typeface="+mn-lt"/>
              </a:rPr>
              <a:t>Follow-up Assessment of Selected Measures</a:t>
            </a:r>
            <a:endParaRPr lang="en-IN" dirty="0"/>
          </a:p>
        </p:txBody>
      </p:sp>
      <p:sp>
        <p:nvSpPr>
          <p:cNvPr id="1048633" name="Content Placeholder 2"/>
          <p:cNvSpPr>
            <a:spLocks noGrp="1"/>
          </p:cNvSpPr>
          <p:nvPr>
            <p:ph idx="1"/>
          </p:nvPr>
        </p:nvSpPr>
        <p:spPr>
          <a:xfrm>
            <a:off x="838200" y="834888"/>
            <a:ext cx="11062252" cy="5870022"/>
          </a:xfrm>
        </p:spPr>
        <p:txBody>
          <a:bodyPr>
            <a:normAutofit fontScale="66667" lnSpcReduction="20000"/>
          </a:bodyPr>
          <a:lstStyle/>
          <a:p>
            <a:pPr marL="342900" indent="-342900">
              <a:buFont typeface="Arial" panose="020B0604020202020204" pitchFamily="34" charset="0"/>
              <a:buChar char="•"/>
            </a:pPr>
            <a:r>
              <a:rPr lang="en-US" sz="3200" b="1" i="1" dirty="0"/>
              <a:t>CVD outcomes</a:t>
            </a:r>
          </a:p>
          <a:p>
            <a:pPr marL="800100" lvl="1" indent="-342900">
              <a:buFont typeface="Arial" panose="020B0604020202020204" pitchFamily="34" charset="0"/>
              <a:buChar char="•"/>
            </a:pPr>
            <a:r>
              <a:rPr lang="en-US" sz="3200" b="1" i="1" dirty="0"/>
              <a:t>Pre-specified diagnostic criteria</a:t>
            </a:r>
          </a:p>
          <a:p>
            <a:pPr marL="800100" lvl="1" indent="-342900">
              <a:buFont typeface="Arial" panose="020B0604020202020204" pitchFamily="34" charset="0"/>
              <a:buChar char="•"/>
            </a:pPr>
            <a:r>
              <a:rPr lang="en-US" sz="3200" b="1" i="1" dirty="0"/>
              <a:t>Ascertainment method identical in both treatment arms </a:t>
            </a:r>
          </a:p>
          <a:p>
            <a:pPr marL="1257300" lvl="2" indent="-342900">
              <a:buFont typeface="Arial" panose="020B0604020202020204" pitchFamily="34" charset="0"/>
              <a:buChar char="•"/>
            </a:pPr>
            <a:r>
              <a:rPr lang="en-US" sz="3200" b="1" i="1" dirty="0"/>
              <a:t>Structured interview every 3 months</a:t>
            </a:r>
          </a:p>
          <a:p>
            <a:pPr marL="800100" lvl="1" indent="-342900">
              <a:buFont typeface="Arial" panose="020B0604020202020204" pitchFamily="34" charset="0"/>
              <a:buChar char="•"/>
            </a:pPr>
            <a:r>
              <a:rPr lang="en-US" sz="3200" b="1" i="1" dirty="0"/>
              <a:t>Possible events adjudicated by a panel of experts, blinded to treatment assignment</a:t>
            </a:r>
          </a:p>
          <a:p>
            <a:pPr marL="800100" lvl="1" indent="-342900">
              <a:buFont typeface="Arial" panose="020B0604020202020204" pitchFamily="34" charset="0"/>
              <a:buChar char="•"/>
            </a:pPr>
            <a:endParaRPr lang="en-US" sz="3200" b="1" i="1" dirty="0"/>
          </a:p>
          <a:p>
            <a:pPr marL="342900" indent="-342900">
              <a:buFont typeface="Arial" panose="020B0604020202020204" pitchFamily="34" charset="0"/>
              <a:buChar char="•"/>
            </a:pPr>
            <a:r>
              <a:rPr lang="en-US" sz="3200" b="1" i="1" dirty="0"/>
              <a:t>Fatal events</a:t>
            </a:r>
          </a:p>
          <a:p>
            <a:pPr marL="800100" lvl="1" indent="-342900">
              <a:buFont typeface="Arial" panose="020B0604020202020204" pitchFamily="34" charset="0"/>
              <a:buChar char="•"/>
            </a:pPr>
            <a:r>
              <a:rPr lang="en-US" sz="3200" b="1" i="1" dirty="0"/>
              <a:t>Structured approach to collection of information</a:t>
            </a:r>
          </a:p>
          <a:p>
            <a:pPr marL="800100" lvl="1" indent="-342900">
              <a:buFont typeface="Arial" panose="020B0604020202020204" pitchFamily="34" charset="0"/>
              <a:buChar char="•"/>
            </a:pPr>
            <a:r>
              <a:rPr lang="en-US" sz="3200" b="1" i="1" dirty="0"/>
              <a:t>Cause of death adjudicated by the panel of experts, blinded to treatment assignment  </a:t>
            </a:r>
          </a:p>
          <a:p>
            <a:pPr lvl="1"/>
            <a:endParaRPr lang="en-US" sz="3200" b="1" i="1" dirty="0"/>
          </a:p>
          <a:p>
            <a:pPr marL="342900" indent="-342900">
              <a:buFont typeface="Arial" panose="020B0604020202020204" pitchFamily="34" charset="0"/>
              <a:buChar char="•"/>
            </a:pPr>
            <a:r>
              <a:rPr lang="en-US" sz="3200" b="1" i="1" dirty="0"/>
              <a:t>Safety events</a:t>
            </a:r>
          </a:p>
          <a:p>
            <a:pPr marL="800100" lvl="1" indent="-342900">
              <a:buFont typeface="Arial" panose="020B0604020202020204" pitchFamily="34" charset="0"/>
              <a:buChar char="•"/>
            </a:pPr>
            <a:r>
              <a:rPr lang="en-US" sz="3200" b="1" i="1" dirty="0"/>
              <a:t>Could be reported at any SPRINT visit</a:t>
            </a:r>
          </a:p>
          <a:p>
            <a:pPr marL="800100" lvl="1" indent="-342900">
              <a:buFont typeface="Arial" panose="020B0604020202020204" pitchFamily="34" charset="0"/>
              <a:buChar char="•"/>
            </a:pPr>
            <a:r>
              <a:rPr lang="en-US" sz="3200" b="1" i="1" dirty="0"/>
              <a:t>Observers aware of treatment assignment </a:t>
            </a:r>
          </a:p>
          <a:p>
            <a:endParaRPr lang="en-US" sz="3200" b="1" i="1" dirty="0"/>
          </a:p>
          <a:p>
            <a:pPr marL="342900" indent="-342900">
              <a:buFont typeface="Arial" panose="020B0604020202020204" pitchFamily="34" charset="0"/>
              <a:buChar char="•"/>
            </a:pPr>
            <a:r>
              <a:rPr lang="en-US" sz="3200" b="1" i="1" dirty="0"/>
              <a:t>Labs: blood chemistries and urine albumin/creatinine</a:t>
            </a:r>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b="1" i="1" dirty="0">
                <a:latin typeface="+mn-lt"/>
              </a:rPr>
              <a:t>BP Intervention</a:t>
            </a:r>
            <a:endParaRPr lang="en-IN" dirty="0"/>
          </a:p>
        </p:txBody>
      </p:sp>
      <p:sp>
        <p:nvSpPr>
          <p:cNvPr id="1048635" name="Content Placeholder 2"/>
          <p:cNvSpPr>
            <a:spLocks noGrp="1"/>
          </p:cNvSpPr>
          <p:nvPr>
            <p:ph idx="1"/>
          </p:nvPr>
        </p:nvSpPr>
        <p:spPr>
          <a:xfrm>
            <a:off x="677333" y="1470991"/>
            <a:ext cx="9725623" cy="4916557"/>
          </a:xfrm>
        </p:spPr>
        <p:txBody>
          <a:bodyPr>
            <a:normAutofit/>
          </a:bodyPr>
          <a:lstStyle/>
          <a:p>
            <a:r>
              <a:rPr lang="en-US" sz="2000" b="1" i="1" dirty="0"/>
              <a:t>BP monitored monthly for 3 months and every 3 months thereafter (additional visits could be scheduled)</a:t>
            </a:r>
          </a:p>
          <a:p>
            <a:endParaRPr lang="en-US" sz="2000" b="1" i="1" dirty="0"/>
          </a:p>
          <a:p>
            <a:r>
              <a:rPr lang="en-US" sz="2000" b="1" i="1" dirty="0"/>
              <a:t>Antihypertensive medication titration decisions based on mean BP</a:t>
            </a:r>
          </a:p>
          <a:p>
            <a:pPr marL="0" indent="0">
              <a:buNone/>
            </a:pPr>
            <a:r>
              <a:rPr lang="en-US" sz="2000" b="1" i="1" dirty="0"/>
              <a:t>   (3 readings at each visit), using a structured stepped-care approach</a:t>
            </a:r>
          </a:p>
          <a:p>
            <a:endParaRPr lang="en-US" sz="2000" b="1" i="1" dirty="0"/>
          </a:p>
          <a:p>
            <a:r>
              <a:rPr lang="en-US" sz="2000" b="1" i="1" dirty="0"/>
              <a:t>Agents from all major antihypertensive drug classes available free of charge</a:t>
            </a:r>
          </a:p>
          <a:p>
            <a:endParaRPr lang="en-US" sz="2000" b="1" i="1" dirty="0"/>
          </a:p>
          <a:p>
            <a:r>
              <a:rPr lang="en-US" sz="2000" b="1" i="1" dirty="0"/>
              <a:t>Periodic assessment for orthostatic hypotension and related symptoms</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493644" y="1391480"/>
            <a:ext cx="2448339" cy="1544914"/>
          </a:xfrm>
        </p:spPr>
        <p:txBody>
          <a:bodyPr>
            <a:normAutofit fontScale="90000"/>
          </a:bodyPr>
          <a:lstStyle/>
          <a:p>
            <a:r>
              <a:rPr lang="en-US" sz="4400" b="1" i="1" dirty="0">
                <a:solidFill>
                  <a:schemeClr val="tx1"/>
                </a:solidFill>
              </a:rPr>
              <a:t>Intensive</a:t>
            </a:r>
            <a:br>
              <a:rPr lang="en-US" sz="4400" b="1" i="1" dirty="0">
                <a:solidFill>
                  <a:schemeClr val="tx1"/>
                </a:solidFill>
              </a:rPr>
            </a:br>
            <a:r>
              <a:rPr lang="en-US" sz="4400" b="1" i="1" dirty="0">
                <a:solidFill>
                  <a:schemeClr val="tx1"/>
                </a:solidFill>
              </a:rPr>
              <a:t>Treatment </a:t>
            </a:r>
            <a:br>
              <a:rPr lang="en-US" sz="4400" b="1" i="1" dirty="0">
                <a:solidFill>
                  <a:srgbClr val="FFFF00"/>
                </a:solidFill>
              </a:rPr>
            </a:br>
            <a:endParaRPr lang="en-IN" dirty="0"/>
          </a:p>
        </p:txBody>
      </p:sp>
      <p:pic>
        <p:nvPicPr>
          <p:cNvPr id="2097157" name="Picture 2"/>
          <p:cNvPicPr>
            <a:picLocks noGrp="1" noChangeAspect="1" noChangeArrowheads="1"/>
          </p:cNvPicPr>
          <p:nvPr>
            <p:ph idx="1"/>
          </p:nvPr>
        </p:nvPicPr>
        <p:blipFill>
          <a:blip r:embed="rId2"/>
          <a:srcRect/>
          <a:stretch>
            <a:fillRect/>
          </a:stretch>
        </p:blipFill>
        <p:spPr bwMode="auto">
          <a:xfrm>
            <a:off x="3178704" y="1"/>
            <a:ext cx="7608565" cy="73658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a:xfrm>
            <a:off x="838200" y="365125"/>
            <a:ext cx="2488096" cy="1325563"/>
          </a:xfrm>
        </p:spPr>
        <p:txBody>
          <a:bodyPr>
            <a:normAutofit fontScale="90000"/>
          </a:bodyPr>
          <a:lstStyle/>
          <a:p>
            <a:br>
              <a:rPr lang="en-US" sz="4400" b="1" i="1" dirty="0">
                <a:solidFill>
                  <a:srgbClr val="FFFF00"/>
                </a:solidFill>
              </a:rPr>
            </a:br>
            <a:r>
              <a:rPr lang="en-US" sz="4400" b="1" i="1" dirty="0">
                <a:solidFill>
                  <a:schemeClr val="tx1"/>
                </a:solidFill>
              </a:rPr>
              <a:t>Standard</a:t>
            </a:r>
            <a:br>
              <a:rPr lang="en-US" sz="4400" b="1" i="1" dirty="0">
                <a:solidFill>
                  <a:schemeClr val="tx1"/>
                </a:solidFill>
              </a:rPr>
            </a:br>
            <a:r>
              <a:rPr lang="en-US" sz="4400" b="1" i="1" dirty="0">
                <a:solidFill>
                  <a:schemeClr val="tx1"/>
                </a:solidFill>
              </a:rPr>
              <a:t>Treatment </a:t>
            </a:r>
            <a:br>
              <a:rPr lang="en-US" sz="4400" b="1" i="1" dirty="0">
                <a:solidFill>
                  <a:srgbClr val="FFFF00"/>
                </a:solidFill>
              </a:rPr>
            </a:br>
            <a:endParaRPr lang="en-IN" dirty="0"/>
          </a:p>
        </p:txBody>
      </p:sp>
      <p:sp>
        <p:nvSpPr>
          <p:cNvPr id="1048638" name="Content Placeholder 2"/>
          <p:cNvSpPr>
            <a:spLocks noGrp="1"/>
          </p:cNvSpPr>
          <p:nvPr>
            <p:ph idx="1"/>
          </p:nvPr>
        </p:nvSpPr>
        <p:spPr/>
        <p:txBody>
          <a:bodyPr/>
          <a:lstStyle/>
          <a:p>
            <a:endParaRPr lang="en-IN" dirty="0"/>
          </a:p>
        </p:txBody>
      </p:sp>
      <p:pic>
        <p:nvPicPr>
          <p:cNvPr id="2097158" name="Picture 2"/>
          <p:cNvPicPr>
            <a:picLocks noChangeAspect="1" noChangeArrowheads="1"/>
          </p:cNvPicPr>
          <p:nvPr/>
        </p:nvPicPr>
        <p:blipFill>
          <a:blip r:embed="rId2"/>
          <a:srcRect/>
          <a:stretch>
            <a:fillRect/>
          </a:stretch>
        </p:blipFill>
        <p:spPr bwMode="auto">
          <a:xfrm>
            <a:off x="3326296" y="0"/>
            <a:ext cx="8027504" cy="6863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endParaRPr lang="en-IN"/>
          </a:p>
        </p:txBody>
      </p:sp>
      <p:pic>
        <p:nvPicPr>
          <p:cNvPr id="2097152" name="Content Placeholder 4"/>
          <p:cNvPicPr>
            <a:picLocks noGrp="1" noChangeAspect="1"/>
          </p:cNvPicPr>
          <p:nvPr>
            <p:ph idx="1"/>
          </p:nvPr>
        </p:nvPicPr>
        <p:blipFill>
          <a:blip r:embed="rId2"/>
          <a:stretch>
            <a:fillRect/>
          </a:stretch>
        </p:blipFill>
        <p:spPr>
          <a:xfrm>
            <a:off x="1643269" y="24964"/>
            <a:ext cx="8693427" cy="6467911"/>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endParaRPr lang="en-IN"/>
          </a:p>
        </p:txBody>
      </p:sp>
      <p:pic>
        <p:nvPicPr>
          <p:cNvPr id="2097159" name="Content Placeholder 4"/>
          <p:cNvPicPr>
            <a:picLocks noGrp="1" noChangeAspect="1"/>
          </p:cNvPicPr>
          <p:nvPr>
            <p:ph idx="1"/>
          </p:nvPr>
        </p:nvPicPr>
        <p:blipFill>
          <a:blip r:embed="rId2"/>
          <a:stretch>
            <a:fillRect/>
          </a:stretch>
        </p:blipFill>
        <p:spPr>
          <a:xfrm>
            <a:off x="543997" y="365125"/>
            <a:ext cx="10070993" cy="625657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US" sz="4400" b="1" i="1" dirty="0"/>
              <a:t>Systolic BP During Follow-up</a:t>
            </a:r>
            <a:br>
              <a:rPr lang="en-US" sz="4400" b="1" i="1" dirty="0">
                <a:solidFill>
                  <a:srgbClr val="FFFF00"/>
                </a:solidFill>
              </a:rPr>
            </a:br>
            <a:endParaRPr lang="en-IN" dirty="0"/>
          </a:p>
        </p:txBody>
      </p:sp>
      <p:sp>
        <p:nvSpPr>
          <p:cNvPr id="1048641" name="Content Placeholder 2"/>
          <p:cNvSpPr>
            <a:spLocks noGrp="1"/>
          </p:cNvSpPr>
          <p:nvPr>
            <p:ph idx="1"/>
          </p:nvPr>
        </p:nvSpPr>
        <p:spPr/>
        <p:txBody>
          <a:bodyPr/>
          <a:lstStyle/>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endParaRPr lang="en-IN"/>
          </a:p>
        </p:txBody>
      </p:sp>
      <p:pic>
        <p:nvPicPr>
          <p:cNvPr id="2097160" name="Content Placeholder 4"/>
          <p:cNvPicPr>
            <a:picLocks noGrp="1" noChangeAspect="1"/>
          </p:cNvPicPr>
          <p:nvPr>
            <p:ph idx="1"/>
          </p:nvPr>
        </p:nvPicPr>
        <p:blipFill>
          <a:blip r:embed="rId2"/>
          <a:stretch>
            <a:fillRect/>
          </a:stretch>
        </p:blipFill>
        <p:spPr>
          <a:xfrm>
            <a:off x="1325553" y="404881"/>
            <a:ext cx="9209925" cy="627298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endParaRPr lang="en-IN"/>
          </a:p>
        </p:txBody>
      </p:sp>
      <p:sp>
        <p:nvSpPr>
          <p:cNvPr id="1048644" name="Content Placeholder 2"/>
          <p:cNvSpPr>
            <a:spLocks noGrp="1"/>
          </p:cNvSpPr>
          <p:nvPr>
            <p:ph idx="1"/>
          </p:nvPr>
        </p:nvSpPr>
        <p:spPr>
          <a:xfrm>
            <a:off x="838199" y="1825624"/>
            <a:ext cx="11102009" cy="4879975"/>
          </a:xfrm>
        </p:spPr>
        <p:txBody>
          <a:bodyPr>
            <a:normAutofit/>
          </a:bodyPr>
          <a:lstStyle/>
          <a:p>
            <a:r>
              <a:rPr lang="en-US" sz="2400" b="0" i="0" dirty="0">
                <a:solidFill>
                  <a:srgbClr val="444444"/>
                </a:solidFill>
                <a:effectLst/>
                <a:latin typeface="Open Sans" panose="020B0606030504020204" pitchFamily="34" charset="0"/>
              </a:rPr>
              <a:t>The trial was terminated early due to overwhelming evidence of benefit. </a:t>
            </a:r>
          </a:p>
          <a:p>
            <a:r>
              <a:rPr lang="en-US" sz="2400" b="0" i="0" dirty="0">
                <a:solidFill>
                  <a:srgbClr val="444444"/>
                </a:solidFill>
                <a:effectLst/>
                <a:latin typeface="Open Sans" panose="020B0606030504020204" pitchFamily="34" charset="0"/>
              </a:rPr>
              <a:t>The primary outcome, </a:t>
            </a:r>
            <a:r>
              <a:rPr lang="en-US" sz="2400" b="1" i="0" dirty="0">
                <a:solidFill>
                  <a:srgbClr val="444444"/>
                </a:solidFill>
                <a:effectLst/>
                <a:latin typeface="Open Sans" panose="020B0606030504020204" pitchFamily="34" charset="0"/>
              </a:rPr>
              <a:t>myocardial infarction (MI), acute coronary syndrome (ACS), stroke, congestive heart failure (CHF), or cardiovascular (CV) death</a:t>
            </a:r>
            <a:r>
              <a:rPr lang="en-US" sz="2400" b="0" i="0" dirty="0">
                <a:solidFill>
                  <a:srgbClr val="444444"/>
                </a:solidFill>
                <a:effectLst/>
                <a:latin typeface="Open Sans" panose="020B0606030504020204" pitchFamily="34" charset="0"/>
              </a:rPr>
              <a:t>, was significantly lowered in the intensive BP management arm compared with the routine management arm (5.2% vs. 6.8%, hazard ratio [HR] 0.75, 95% confidence interval [CI] 0.64–0.89; p &lt; 0.0001).</a:t>
            </a:r>
            <a:endParaRPr lang="en-IN"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endParaRPr lang="en-IN"/>
          </a:p>
        </p:txBody>
      </p:sp>
      <p:sp>
        <p:nvSpPr>
          <p:cNvPr id="1048646" name="Content Placeholder 2"/>
          <p:cNvSpPr>
            <a:spLocks noGrp="1"/>
          </p:cNvSpPr>
          <p:nvPr>
            <p:ph idx="1"/>
          </p:nvPr>
        </p:nvSpPr>
        <p:spPr>
          <a:xfrm>
            <a:off x="838199" y="1825625"/>
            <a:ext cx="10836965" cy="4667250"/>
          </a:xfrm>
        </p:spPr>
        <p:txBody>
          <a:bodyPr/>
          <a:lstStyle/>
          <a:p>
            <a:pPr algn="l"/>
            <a:r>
              <a:rPr lang="en-IN" sz="2800" b="0" i="0" dirty="0">
                <a:solidFill>
                  <a:srgbClr val="444444"/>
                </a:solidFill>
                <a:effectLst/>
                <a:latin typeface="Open Sans" panose="020B0606030504020204" pitchFamily="34" charset="0"/>
              </a:rPr>
              <a:t>Individual components (event rates for intensive vs. routine management, absolute event rates):</a:t>
            </a:r>
          </a:p>
          <a:p>
            <a:pPr algn="l">
              <a:spcBef>
                <a:spcPts val="0"/>
              </a:spcBef>
              <a:buFont typeface="Arial" panose="020B0604020202020204" pitchFamily="34" charset="0"/>
              <a:buChar char="•"/>
            </a:pPr>
            <a:r>
              <a:rPr lang="en-IN" sz="2800" b="0" i="0" dirty="0">
                <a:solidFill>
                  <a:srgbClr val="FF0000"/>
                </a:solidFill>
                <a:effectLst/>
                <a:latin typeface="Open Sans" panose="020B0606030504020204" pitchFamily="34" charset="0"/>
              </a:rPr>
              <a:t>MI</a:t>
            </a:r>
            <a:r>
              <a:rPr lang="en-IN" sz="2800" b="0" i="0" dirty="0">
                <a:solidFill>
                  <a:srgbClr val="444444"/>
                </a:solidFill>
                <a:effectLst/>
                <a:latin typeface="Open Sans" panose="020B0606030504020204" pitchFamily="34" charset="0"/>
              </a:rPr>
              <a:t>: 2.1% vs. 2.5%, p = 0.19</a:t>
            </a:r>
          </a:p>
          <a:p>
            <a:pPr algn="l">
              <a:spcBef>
                <a:spcPts val="0"/>
              </a:spcBef>
              <a:buFont typeface="Arial" panose="020B0604020202020204" pitchFamily="34" charset="0"/>
              <a:buChar char="•"/>
            </a:pPr>
            <a:r>
              <a:rPr lang="en-IN" sz="2800" b="0" i="0" dirty="0">
                <a:solidFill>
                  <a:srgbClr val="FF0000"/>
                </a:solidFill>
                <a:effectLst/>
                <a:latin typeface="Open Sans" panose="020B0606030504020204" pitchFamily="34" charset="0"/>
              </a:rPr>
              <a:t>ACS</a:t>
            </a:r>
            <a:r>
              <a:rPr lang="en-IN" sz="2800" b="0" i="0" dirty="0">
                <a:solidFill>
                  <a:srgbClr val="444444"/>
                </a:solidFill>
                <a:effectLst/>
                <a:latin typeface="Open Sans" panose="020B0606030504020204" pitchFamily="34" charset="0"/>
              </a:rPr>
              <a:t>: 0.9% vs. 0.9%, p = 0.99</a:t>
            </a:r>
          </a:p>
          <a:p>
            <a:pPr algn="l">
              <a:spcBef>
                <a:spcPts val="0"/>
              </a:spcBef>
              <a:buFont typeface="Arial" panose="020B0604020202020204" pitchFamily="34" charset="0"/>
              <a:buChar char="•"/>
            </a:pPr>
            <a:r>
              <a:rPr lang="en-IN" sz="2800" b="0" i="0" dirty="0">
                <a:solidFill>
                  <a:srgbClr val="FF0000"/>
                </a:solidFill>
                <a:effectLst/>
                <a:latin typeface="Open Sans" panose="020B0606030504020204" pitchFamily="34" charset="0"/>
              </a:rPr>
              <a:t>Stroke</a:t>
            </a:r>
            <a:r>
              <a:rPr lang="en-IN" sz="2800" b="0" i="0" dirty="0">
                <a:solidFill>
                  <a:srgbClr val="444444"/>
                </a:solidFill>
                <a:effectLst/>
                <a:latin typeface="Open Sans" panose="020B0606030504020204" pitchFamily="34" charset="0"/>
              </a:rPr>
              <a:t>: 1.3% vs. 1.5%, p = 0.5</a:t>
            </a:r>
          </a:p>
          <a:p>
            <a:pPr algn="l">
              <a:spcBef>
                <a:spcPts val="0"/>
              </a:spcBef>
              <a:buFont typeface="Arial" panose="020B0604020202020204" pitchFamily="34" charset="0"/>
              <a:buChar char="•"/>
            </a:pPr>
            <a:r>
              <a:rPr lang="en-IN" sz="2800" b="0" i="0" dirty="0">
                <a:solidFill>
                  <a:srgbClr val="FF0000"/>
                </a:solidFill>
                <a:effectLst/>
                <a:latin typeface="Open Sans" panose="020B0606030504020204" pitchFamily="34" charset="0"/>
              </a:rPr>
              <a:t>CHF</a:t>
            </a:r>
            <a:r>
              <a:rPr lang="en-IN" sz="2800" b="0" i="0" dirty="0">
                <a:solidFill>
                  <a:srgbClr val="444444"/>
                </a:solidFill>
                <a:effectLst/>
                <a:latin typeface="Open Sans" panose="020B0606030504020204" pitchFamily="34" charset="0"/>
              </a:rPr>
              <a:t>: 1.3% vs. 2.1%, p = 0.002</a:t>
            </a:r>
          </a:p>
          <a:p>
            <a:pPr algn="l">
              <a:spcBef>
                <a:spcPts val="0"/>
              </a:spcBef>
              <a:buFont typeface="Arial" panose="020B0604020202020204" pitchFamily="34" charset="0"/>
              <a:buChar char="•"/>
            </a:pPr>
            <a:r>
              <a:rPr lang="en-IN" sz="2800" b="0" i="0" dirty="0">
                <a:solidFill>
                  <a:srgbClr val="FF0000"/>
                </a:solidFill>
                <a:effectLst/>
                <a:latin typeface="Open Sans" panose="020B0606030504020204" pitchFamily="34" charset="0"/>
              </a:rPr>
              <a:t>CV death</a:t>
            </a:r>
            <a:r>
              <a:rPr lang="en-IN" sz="2800" b="0" i="0" dirty="0">
                <a:solidFill>
                  <a:srgbClr val="444444"/>
                </a:solidFill>
                <a:effectLst/>
                <a:latin typeface="Open Sans" panose="020B0606030504020204" pitchFamily="34" charset="0"/>
              </a:rPr>
              <a:t>: 0.8% vs. 1.4%, p = 0.0005</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endParaRPr lang="en-IN"/>
          </a:p>
        </p:txBody>
      </p:sp>
      <p:sp>
        <p:nvSpPr>
          <p:cNvPr id="1048648" name="Content Placeholder 2"/>
          <p:cNvSpPr>
            <a:spLocks noGrp="1"/>
          </p:cNvSpPr>
          <p:nvPr>
            <p:ph idx="1"/>
          </p:nvPr>
        </p:nvSpPr>
        <p:spPr/>
        <p:txBody>
          <a:bodyPr>
            <a:normAutofit fontScale="94444" lnSpcReduction="10000"/>
          </a:bodyPr>
          <a:lstStyle/>
          <a:p>
            <a:pPr algn="l"/>
            <a:r>
              <a:rPr lang="en-IN" sz="2400" b="0" i="0" dirty="0">
                <a:solidFill>
                  <a:srgbClr val="444444"/>
                </a:solidFill>
                <a:effectLst/>
                <a:latin typeface="Open Sans" panose="020B0606030504020204" pitchFamily="34" charset="0"/>
              </a:rPr>
              <a:t>Important secondary endpoints for intensive vs. routine BP control, absolute event rates:</a:t>
            </a:r>
          </a:p>
          <a:p>
            <a:pPr algn="l">
              <a:spcBef>
                <a:spcPts val="0"/>
              </a:spcBef>
              <a:buFont typeface="Arial" panose="020B0604020202020204" pitchFamily="34" charset="0"/>
              <a:buChar char="•"/>
            </a:pPr>
            <a:r>
              <a:rPr lang="en-IN" sz="2400" b="0" i="0" dirty="0">
                <a:solidFill>
                  <a:srgbClr val="FF0000"/>
                </a:solidFill>
                <a:effectLst/>
                <a:latin typeface="Open Sans" panose="020B0606030504020204" pitchFamily="34" charset="0"/>
              </a:rPr>
              <a:t>Mortality</a:t>
            </a:r>
            <a:r>
              <a:rPr lang="en-IN" sz="2400" b="0" i="0" dirty="0">
                <a:solidFill>
                  <a:srgbClr val="444444"/>
                </a:solidFill>
                <a:effectLst/>
                <a:latin typeface="Open Sans" panose="020B0606030504020204" pitchFamily="34" charset="0"/>
              </a:rPr>
              <a:t>: 3.3% vs. 4.5%, p = 0.0003</a:t>
            </a:r>
          </a:p>
          <a:p>
            <a:pPr algn="l">
              <a:spcBef>
                <a:spcPts val="0"/>
              </a:spcBef>
              <a:buFont typeface="Arial" panose="020B0604020202020204" pitchFamily="34" charset="0"/>
              <a:buChar char="•"/>
            </a:pPr>
            <a:r>
              <a:rPr lang="en-IN" sz="2400" b="0" i="0" dirty="0">
                <a:solidFill>
                  <a:srgbClr val="FF0000"/>
                </a:solidFill>
                <a:effectLst/>
                <a:latin typeface="Open Sans" panose="020B0606030504020204" pitchFamily="34" charset="0"/>
              </a:rPr>
              <a:t>Among patients with chronic kidney disease: composite renal endpoint </a:t>
            </a:r>
            <a:r>
              <a:rPr lang="en-IN" sz="2400" b="0" i="0" dirty="0">
                <a:solidFill>
                  <a:srgbClr val="444444"/>
                </a:solidFill>
                <a:effectLst/>
                <a:latin typeface="Open Sans" panose="020B0606030504020204" pitchFamily="34" charset="0"/>
              </a:rPr>
              <a:t>(decrease in GFR ≥50%, need for HD, renal transplant); 1.1% vs. 1.1%, p = 0.76</a:t>
            </a:r>
          </a:p>
          <a:p>
            <a:pPr algn="l">
              <a:spcBef>
                <a:spcPts val="0"/>
              </a:spcBef>
              <a:buFont typeface="Arial" panose="020B0604020202020204" pitchFamily="34" charset="0"/>
              <a:buChar char="•"/>
            </a:pPr>
            <a:r>
              <a:rPr lang="en-IN" sz="2400" b="0" i="0" dirty="0">
                <a:solidFill>
                  <a:srgbClr val="FF0000"/>
                </a:solidFill>
                <a:effectLst/>
                <a:latin typeface="Open Sans" panose="020B0606030504020204" pitchFamily="34" charset="0"/>
              </a:rPr>
              <a:t>Among patients without CKD</a:t>
            </a:r>
            <a:r>
              <a:rPr lang="en-IN" sz="2400" b="0" i="0" dirty="0">
                <a:solidFill>
                  <a:srgbClr val="444444"/>
                </a:solidFill>
                <a:effectLst/>
                <a:latin typeface="Open Sans" panose="020B0606030504020204" pitchFamily="34" charset="0"/>
              </a:rPr>
              <a:t>: ≥30% decline in GFR to &lt;60 ml/min: 3.8% vs. 1.1%, p &lt; 0.001</a:t>
            </a:r>
          </a:p>
          <a:p>
            <a:pPr algn="l">
              <a:spcBef>
                <a:spcPts val="0"/>
              </a:spcBef>
              <a:buFont typeface="Arial" panose="020B0604020202020204" pitchFamily="34" charset="0"/>
              <a:buChar char="•"/>
            </a:pPr>
            <a:r>
              <a:rPr lang="en-IN" sz="2400" b="0" i="0" dirty="0">
                <a:solidFill>
                  <a:srgbClr val="FF0000"/>
                </a:solidFill>
                <a:effectLst/>
                <a:latin typeface="Open Sans" panose="020B0606030504020204" pitchFamily="34" charset="0"/>
              </a:rPr>
              <a:t>Hypotension</a:t>
            </a:r>
            <a:r>
              <a:rPr lang="en-IN" sz="2400" b="0" i="0" dirty="0">
                <a:solidFill>
                  <a:srgbClr val="444444"/>
                </a:solidFill>
                <a:effectLst/>
                <a:latin typeface="Open Sans" panose="020B0606030504020204" pitchFamily="34" charset="0"/>
              </a:rPr>
              <a:t>: 2.4% vs. 1.4%, p = 0.001</a:t>
            </a:r>
          </a:p>
          <a:p>
            <a:pPr algn="l">
              <a:spcBef>
                <a:spcPts val="0"/>
              </a:spcBef>
              <a:buFont typeface="Arial" panose="020B0604020202020204" pitchFamily="34" charset="0"/>
              <a:buChar char="•"/>
            </a:pPr>
            <a:r>
              <a:rPr lang="en-IN" sz="2400" b="0" i="0" dirty="0">
                <a:solidFill>
                  <a:srgbClr val="FF0000"/>
                </a:solidFill>
                <a:effectLst/>
                <a:latin typeface="Open Sans" panose="020B0606030504020204" pitchFamily="34" charset="0"/>
              </a:rPr>
              <a:t>Syncope</a:t>
            </a:r>
            <a:r>
              <a:rPr lang="en-IN" sz="2400" b="0" i="0" dirty="0">
                <a:solidFill>
                  <a:srgbClr val="444444"/>
                </a:solidFill>
                <a:effectLst/>
                <a:latin typeface="Open Sans" panose="020B0606030504020204" pitchFamily="34" charset="0"/>
              </a:rPr>
              <a:t>: 2.3% vs. 1.7%, p = 0.05</a:t>
            </a:r>
          </a:p>
          <a:p>
            <a:pPr algn="l">
              <a:spcBef>
                <a:spcPts val="0"/>
              </a:spcBef>
              <a:buFont typeface="Arial" panose="020B0604020202020204" pitchFamily="34" charset="0"/>
              <a:buChar char="•"/>
            </a:pPr>
            <a:r>
              <a:rPr lang="en-IN" sz="2400" b="0" i="0" dirty="0">
                <a:solidFill>
                  <a:srgbClr val="FF0000"/>
                </a:solidFill>
                <a:effectLst/>
                <a:latin typeface="Open Sans" panose="020B0606030504020204" pitchFamily="34" charset="0"/>
              </a:rPr>
              <a:t>Hyponatremia</a:t>
            </a:r>
            <a:r>
              <a:rPr lang="en-IN" sz="2400" b="0" i="0" dirty="0">
                <a:solidFill>
                  <a:srgbClr val="444444"/>
                </a:solidFill>
                <a:effectLst/>
                <a:latin typeface="Open Sans" panose="020B0606030504020204" pitchFamily="34" charset="0"/>
              </a:rPr>
              <a:t>: 3.8% vs. 2.1%, p &lt; 0.001</a:t>
            </a:r>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2" name="Straight Connector 13"/>
          <p:cNvCxnSpPr>
            <a:cxnSpLocks/>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48653" name="TextBox 2"/>
          <p:cNvSpPr txBox="1"/>
          <p:nvPr/>
        </p:nvSpPr>
        <p:spPr>
          <a:xfrm>
            <a:off x="8152598" y="5842625"/>
            <a:ext cx="1330492" cy="646331"/>
          </a:xfrm>
          <a:prstGeom prst="rect">
            <a:avLst/>
          </a:prstGeom>
          <a:noFill/>
        </p:spPr>
        <p:txBody>
          <a:bodyPr wrap="none" rtlCol="0">
            <a:spAutoFit/>
          </a:bodyPr>
          <a:lstStyle/>
          <a:p>
            <a:r>
              <a:rPr lang="en-US" b="1" i="1" dirty="0"/>
              <a:t>Number of</a:t>
            </a:r>
          </a:p>
          <a:p>
            <a:r>
              <a:rPr lang="en-US" b="1" i="1" dirty="0"/>
              <a:t>Participants</a:t>
            </a:r>
          </a:p>
        </p:txBody>
      </p:sp>
      <p:sp>
        <p:nvSpPr>
          <p:cNvPr id="1048654" name="Right Brace 11"/>
          <p:cNvSpPr/>
          <p:nvPr/>
        </p:nvSpPr>
        <p:spPr>
          <a:xfrm>
            <a:off x="7921594" y="6032851"/>
            <a:ext cx="154004" cy="262074"/>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97161" name="Picture 12"/>
          <p:cNvPicPr>
            <a:picLocks noChangeAspect="1"/>
          </p:cNvPicPr>
          <p:nvPr/>
        </p:nvPicPr>
        <p:blipFill>
          <a:blip r:embed="rId3" cstate="print"/>
          <a:stretch>
            <a:fillRect/>
          </a:stretch>
        </p:blipFill>
        <p:spPr>
          <a:xfrm>
            <a:off x="1658470" y="7730"/>
            <a:ext cx="8875060" cy="6858001"/>
          </a:xfrm>
          <a:prstGeom prst="rect">
            <a:avLst/>
          </a:prstGeom>
        </p:spPr>
      </p:pic>
      <p:sp>
        <p:nvSpPr>
          <p:cNvPr id="1048655" name="TextBox 8"/>
          <p:cNvSpPr txBox="1"/>
          <p:nvPr/>
        </p:nvSpPr>
        <p:spPr>
          <a:xfrm>
            <a:off x="3108534" y="1161734"/>
            <a:ext cx="5440913" cy="461665"/>
          </a:xfrm>
          <a:prstGeom prst="rect">
            <a:avLst/>
          </a:prstGeom>
          <a:solidFill>
            <a:schemeClr val="bg1"/>
          </a:solidFill>
        </p:spPr>
        <p:txBody>
          <a:bodyPr wrap="none" rtlCol="0">
            <a:spAutoFit/>
          </a:bodyPr>
          <a:lstStyle/>
          <a:p>
            <a:r>
              <a:rPr lang="en-US" sz="2400" b="1" i="1" dirty="0"/>
              <a:t>Hazard Ratio = 0.75 (95% CI: 0.64 to 0.89)</a:t>
            </a:r>
          </a:p>
        </p:txBody>
      </p:sp>
      <p:sp>
        <p:nvSpPr>
          <p:cNvPr id="1048656" name="TextBox 5"/>
          <p:cNvSpPr txBox="1"/>
          <p:nvPr/>
        </p:nvSpPr>
        <p:spPr>
          <a:xfrm>
            <a:off x="5258372" y="2020885"/>
            <a:ext cx="1544590" cy="523220"/>
          </a:xfrm>
          <a:prstGeom prst="rect">
            <a:avLst/>
          </a:prstGeom>
          <a:noFill/>
        </p:spPr>
        <p:txBody>
          <a:bodyPr wrap="none" rtlCol="0">
            <a:spAutoFit/>
          </a:bodyPr>
          <a:lstStyle/>
          <a:p>
            <a:r>
              <a:rPr lang="en-US" sz="2800" b="1" i="1" dirty="0"/>
              <a:t>Standard</a:t>
            </a:r>
          </a:p>
        </p:txBody>
      </p:sp>
      <p:sp>
        <p:nvSpPr>
          <p:cNvPr id="1048657" name="TextBox 6"/>
          <p:cNvSpPr txBox="1"/>
          <p:nvPr/>
        </p:nvSpPr>
        <p:spPr>
          <a:xfrm>
            <a:off x="6817517" y="3175282"/>
            <a:ext cx="1527919" cy="800219"/>
          </a:xfrm>
          <a:prstGeom prst="rect">
            <a:avLst/>
          </a:prstGeom>
          <a:noFill/>
        </p:spPr>
        <p:txBody>
          <a:bodyPr wrap="none" rtlCol="0">
            <a:spAutoFit/>
          </a:bodyPr>
          <a:lstStyle/>
          <a:p>
            <a:r>
              <a:rPr lang="en-US" sz="2800" b="1" i="1" dirty="0"/>
              <a:t>Intensive</a:t>
            </a:r>
          </a:p>
          <a:p>
            <a:r>
              <a:rPr lang="en-US" b="1" i="1" dirty="0"/>
              <a:t>  (243 events)</a:t>
            </a:r>
          </a:p>
        </p:txBody>
      </p:sp>
      <p:sp>
        <p:nvSpPr>
          <p:cNvPr id="1048658" name="TextBox 9"/>
          <p:cNvSpPr txBox="1"/>
          <p:nvPr/>
        </p:nvSpPr>
        <p:spPr>
          <a:xfrm>
            <a:off x="4976602" y="4592613"/>
            <a:ext cx="4504204" cy="877163"/>
          </a:xfrm>
          <a:prstGeom prst="rect">
            <a:avLst/>
          </a:prstGeom>
          <a:solidFill>
            <a:schemeClr val="bg1"/>
          </a:solidFill>
          <a:ln w="38100">
            <a:solidFill>
              <a:srgbClr val="FF0000"/>
            </a:solidFill>
          </a:ln>
        </p:spPr>
        <p:txBody>
          <a:bodyPr wrap="square" rtlCol="0">
            <a:spAutoFit/>
          </a:bodyPr>
          <a:lstStyle/>
          <a:p>
            <a:r>
              <a:rPr lang="en-US" sz="1700" b="1" i="1" dirty="0"/>
              <a:t>      </a:t>
            </a:r>
            <a:r>
              <a:rPr lang="en-US" sz="1700" b="1" i="1" u="sng" dirty="0"/>
              <a:t>During Trial (median follow-up = 3.26 years)</a:t>
            </a:r>
          </a:p>
          <a:p>
            <a:r>
              <a:rPr lang="en-US" sz="1700" b="1" i="1" dirty="0"/>
              <a:t>                 Number Needed to Treat (NNT)</a:t>
            </a:r>
          </a:p>
          <a:p>
            <a:r>
              <a:rPr lang="en-US" sz="1700" b="1" i="1" dirty="0"/>
              <a:t>               to prevent a primary outcome = 61</a:t>
            </a:r>
          </a:p>
        </p:txBody>
      </p:sp>
      <p:sp>
        <p:nvSpPr>
          <p:cNvPr id="1048659" name="Title 1"/>
          <p:cNvSpPr>
            <a:spLocks noGrp="1"/>
          </p:cNvSpPr>
          <p:nvPr>
            <p:ph type="title"/>
          </p:nvPr>
        </p:nvSpPr>
        <p:spPr>
          <a:xfrm>
            <a:off x="1467477" y="0"/>
            <a:ext cx="8875060" cy="1030836"/>
          </a:xfrm>
          <a:solidFill>
            <a:srgbClr val="002060"/>
          </a:solidFill>
        </p:spPr>
        <p:txBody>
          <a:bodyPr>
            <a:noAutofit/>
          </a:bodyPr>
          <a:lstStyle/>
          <a:p>
            <a:r>
              <a:rPr lang="en-US" sz="3600" b="1" i="1" dirty="0">
                <a:solidFill>
                  <a:srgbClr val="FFFF00"/>
                </a:solidFill>
                <a:latin typeface="+mn-lt"/>
              </a:rPr>
              <a:t>		  SPRINT Primary Outcome</a:t>
            </a:r>
            <a:br>
              <a:rPr lang="en-US" sz="3600" b="1" i="1" dirty="0">
                <a:solidFill>
                  <a:srgbClr val="FFFF00"/>
                </a:solidFill>
                <a:latin typeface="+mn-lt"/>
              </a:rPr>
            </a:br>
            <a:r>
              <a:rPr lang="en-US" sz="3600" b="1" i="1" dirty="0">
                <a:solidFill>
                  <a:srgbClr val="FFFF00"/>
                </a:solidFill>
                <a:latin typeface="+mn-lt"/>
              </a:rPr>
              <a:t>    		         </a:t>
            </a:r>
            <a:r>
              <a:rPr lang="en-US" sz="3200" b="1" i="1" dirty="0">
                <a:solidFill>
                  <a:srgbClr val="FFFF00"/>
                </a:solidFill>
                <a:latin typeface="+mn-lt"/>
              </a:rPr>
              <a:t>Cumulative Hazard</a:t>
            </a:r>
          </a:p>
        </p:txBody>
      </p:sp>
      <p:sp>
        <p:nvSpPr>
          <p:cNvPr id="1048660" name="TextBox 3"/>
          <p:cNvSpPr txBox="1"/>
          <p:nvPr/>
        </p:nvSpPr>
        <p:spPr>
          <a:xfrm>
            <a:off x="5351154" y="2439423"/>
            <a:ext cx="1358834" cy="369332"/>
          </a:xfrm>
          <a:prstGeom prst="rect">
            <a:avLst/>
          </a:prstGeom>
          <a:noFill/>
        </p:spPr>
        <p:txBody>
          <a:bodyPr wrap="none" rtlCol="0">
            <a:spAutoFit/>
          </a:bodyPr>
          <a:lstStyle/>
          <a:p>
            <a:r>
              <a:rPr lang="en-US" b="1" i="1" dirty="0"/>
              <a:t>(319 events)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3" name="Straight Connector 15"/>
          <p:cNvCxnSpPr>
            <a:cxnSpLocks/>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48664" name="Rectangle 2"/>
          <p:cNvSpPr/>
          <p:nvPr/>
        </p:nvSpPr>
        <p:spPr>
          <a:xfrm>
            <a:off x="2841393" y="3106111"/>
            <a:ext cx="6921382" cy="461665"/>
          </a:xfrm>
          <a:prstGeom prst="rect">
            <a:avLst/>
          </a:prstGeom>
        </p:spPr>
        <p:txBody>
          <a:bodyPr wrap="none">
            <a:spAutoFit/>
          </a:bodyPr>
          <a:lstStyle/>
          <a:p>
            <a:r>
              <a:rPr lang="en-US" sz="2400" b="1" i="1" dirty="0">
                <a:solidFill>
                  <a:schemeClr val="bg1"/>
                </a:solidFill>
              </a:rPr>
              <a:t>Adapt from Figure 2B in the N </a:t>
            </a:r>
            <a:r>
              <a:rPr lang="en-US" sz="2400" b="1" i="1" dirty="0" err="1">
                <a:solidFill>
                  <a:schemeClr val="bg1"/>
                </a:solidFill>
              </a:rPr>
              <a:t>Engl</a:t>
            </a:r>
            <a:r>
              <a:rPr lang="en-US" sz="2400" b="1" i="1" dirty="0">
                <a:solidFill>
                  <a:schemeClr val="bg1"/>
                </a:solidFill>
              </a:rPr>
              <a:t> J Med manuscript</a:t>
            </a:r>
          </a:p>
        </p:txBody>
      </p:sp>
      <p:sp>
        <p:nvSpPr>
          <p:cNvPr id="1048665" name="TextBox 3"/>
          <p:cNvSpPr txBox="1"/>
          <p:nvPr/>
        </p:nvSpPr>
        <p:spPr>
          <a:xfrm>
            <a:off x="5146158" y="5082363"/>
            <a:ext cx="1729961" cy="461665"/>
          </a:xfrm>
          <a:prstGeom prst="rect">
            <a:avLst/>
          </a:prstGeom>
          <a:noFill/>
        </p:spPr>
        <p:txBody>
          <a:bodyPr wrap="none" rtlCol="0">
            <a:spAutoFit/>
          </a:bodyPr>
          <a:lstStyle/>
          <a:p>
            <a:r>
              <a:rPr lang="en-US" sz="2400" b="1" i="1" dirty="0">
                <a:solidFill>
                  <a:schemeClr val="bg1"/>
                </a:solidFill>
              </a:rPr>
              <a:t>Include NNT</a:t>
            </a:r>
          </a:p>
        </p:txBody>
      </p:sp>
      <p:pic>
        <p:nvPicPr>
          <p:cNvPr id="2097162" name="Picture 4"/>
          <p:cNvPicPr>
            <a:picLocks noChangeAspect="1"/>
          </p:cNvPicPr>
          <p:nvPr/>
        </p:nvPicPr>
        <p:blipFill>
          <a:blip r:embed="rId3" cstate="print"/>
          <a:stretch>
            <a:fillRect/>
          </a:stretch>
        </p:blipFill>
        <p:spPr>
          <a:xfrm>
            <a:off x="1587718" y="9525"/>
            <a:ext cx="8875059" cy="6858000"/>
          </a:xfrm>
          <a:prstGeom prst="rect">
            <a:avLst/>
          </a:prstGeom>
        </p:spPr>
      </p:pic>
      <p:sp>
        <p:nvSpPr>
          <p:cNvPr id="1048666" name="Title 1"/>
          <p:cNvSpPr>
            <a:spLocks noGrp="1"/>
          </p:cNvSpPr>
          <p:nvPr>
            <p:ph type="title"/>
          </p:nvPr>
        </p:nvSpPr>
        <p:spPr>
          <a:xfrm>
            <a:off x="1587718" y="0"/>
            <a:ext cx="8875059" cy="995319"/>
          </a:xfrm>
          <a:solidFill>
            <a:srgbClr val="002060"/>
          </a:solidFill>
        </p:spPr>
        <p:txBody>
          <a:bodyPr>
            <a:noAutofit/>
          </a:bodyPr>
          <a:lstStyle/>
          <a:p>
            <a:r>
              <a:rPr lang="en-US" sz="3600" b="1" i="1" dirty="0">
                <a:solidFill>
                  <a:srgbClr val="FFFF00"/>
                </a:solidFill>
                <a:latin typeface="+mn-lt"/>
              </a:rPr>
              <a:t>		       All-cause Mortality</a:t>
            </a:r>
            <a:br>
              <a:rPr lang="en-US" sz="3600" b="1" i="1" dirty="0">
                <a:solidFill>
                  <a:srgbClr val="FFFF00"/>
                </a:solidFill>
                <a:latin typeface="+mn-lt"/>
              </a:rPr>
            </a:br>
            <a:r>
              <a:rPr lang="en-US" sz="3600" b="1" i="1" dirty="0">
                <a:solidFill>
                  <a:srgbClr val="FFFF00"/>
                </a:solidFill>
                <a:latin typeface="+mn-lt"/>
              </a:rPr>
              <a:t>                          </a:t>
            </a:r>
            <a:r>
              <a:rPr lang="en-US" sz="3200" b="1" i="1" dirty="0">
                <a:solidFill>
                  <a:srgbClr val="FFFF00"/>
                </a:solidFill>
                <a:latin typeface="+mn-lt"/>
              </a:rPr>
              <a:t>Cumulative Hazard </a:t>
            </a:r>
          </a:p>
        </p:txBody>
      </p:sp>
      <p:sp>
        <p:nvSpPr>
          <p:cNvPr id="1048667" name="TextBox 5"/>
          <p:cNvSpPr txBox="1"/>
          <p:nvPr/>
        </p:nvSpPr>
        <p:spPr>
          <a:xfrm>
            <a:off x="3448050" y="1114425"/>
            <a:ext cx="5440913" cy="461665"/>
          </a:xfrm>
          <a:prstGeom prst="rect">
            <a:avLst/>
          </a:prstGeom>
          <a:noFill/>
        </p:spPr>
        <p:txBody>
          <a:bodyPr wrap="none" rtlCol="0">
            <a:spAutoFit/>
          </a:bodyPr>
          <a:lstStyle/>
          <a:p>
            <a:r>
              <a:rPr lang="en-US" sz="2400" b="1" i="1" dirty="0"/>
              <a:t>Hazard Ratio = 0.73 (95% CI: 0.60 to 0.90)</a:t>
            </a:r>
          </a:p>
        </p:txBody>
      </p:sp>
      <p:sp>
        <p:nvSpPr>
          <p:cNvPr id="1048668" name="TextBox 6"/>
          <p:cNvSpPr txBox="1"/>
          <p:nvPr/>
        </p:nvSpPr>
        <p:spPr>
          <a:xfrm>
            <a:off x="2841393" y="1971675"/>
            <a:ext cx="1397232" cy="666750"/>
          </a:xfrm>
          <a:prstGeom prst="rect">
            <a:avLst/>
          </a:prstGeom>
          <a:solidFill>
            <a:schemeClr val="bg1"/>
          </a:solidFill>
        </p:spPr>
        <p:txBody>
          <a:bodyPr wrap="square" rtlCol="0">
            <a:spAutoFit/>
          </a:bodyPr>
          <a:lstStyle/>
          <a:p>
            <a:endParaRPr lang="en-US" dirty="0"/>
          </a:p>
        </p:txBody>
      </p:sp>
      <p:sp>
        <p:nvSpPr>
          <p:cNvPr id="1048669" name="TextBox 7"/>
          <p:cNvSpPr txBox="1"/>
          <p:nvPr/>
        </p:nvSpPr>
        <p:spPr>
          <a:xfrm>
            <a:off x="5648325" y="4714490"/>
            <a:ext cx="4048126" cy="877163"/>
          </a:xfrm>
          <a:prstGeom prst="rect">
            <a:avLst/>
          </a:prstGeom>
          <a:solidFill>
            <a:schemeClr val="bg1"/>
          </a:solidFill>
        </p:spPr>
        <p:txBody>
          <a:bodyPr wrap="square" rtlCol="0">
            <a:spAutoFit/>
          </a:bodyPr>
          <a:lstStyle/>
          <a:p>
            <a:r>
              <a:rPr lang="en-US" sz="1700" b="1" i="1" u="sng" dirty="0"/>
              <a:t>During Trial </a:t>
            </a:r>
            <a:r>
              <a:rPr lang="en-US" sz="1600" b="1" i="1" u="sng" dirty="0"/>
              <a:t>(median follow-up = 3.26 years)</a:t>
            </a:r>
          </a:p>
          <a:p>
            <a:r>
              <a:rPr lang="en-US" sz="1700" b="1" i="1" dirty="0"/>
              <a:t>        Number Needed to Treat (NNT)</a:t>
            </a:r>
          </a:p>
          <a:p>
            <a:r>
              <a:rPr lang="en-US" sz="1700" b="1" i="1" dirty="0"/>
              <a:t>                to Prevent a death = 90</a:t>
            </a:r>
          </a:p>
        </p:txBody>
      </p:sp>
      <p:sp>
        <p:nvSpPr>
          <p:cNvPr id="1048670" name="TextBox 8"/>
          <p:cNvSpPr txBox="1"/>
          <p:nvPr/>
        </p:nvSpPr>
        <p:spPr>
          <a:xfrm>
            <a:off x="6187786" y="2662958"/>
            <a:ext cx="1553630" cy="800219"/>
          </a:xfrm>
          <a:prstGeom prst="rect">
            <a:avLst/>
          </a:prstGeom>
          <a:noFill/>
        </p:spPr>
        <p:txBody>
          <a:bodyPr wrap="none" rtlCol="0">
            <a:spAutoFit/>
          </a:bodyPr>
          <a:lstStyle/>
          <a:p>
            <a:r>
              <a:rPr lang="en-US" sz="2800" b="1" i="1" dirty="0"/>
              <a:t>Standard</a:t>
            </a:r>
          </a:p>
          <a:p>
            <a:r>
              <a:rPr lang="en-US" b="1" i="1" dirty="0"/>
              <a:t> (210 deaths)</a:t>
            </a:r>
          </a:p>
        </p:txBody>
      </p:sp>
      <p:sp>
        <p:nvSpPr>
          <p:cNvPr id="1048671" name="TextBox 9"/>
          <p:cNvSpPr txBox="1"/>
          <p:nvPr/>
        </p:nvSpPr>
        <p:spPr>
          <a:xfrm>
            <a:off x="6524625" y="30118050"/>
            <a:ext cx="1049326" cy="369332"/>
          </a:xfrm>
          <a:prstGeom prst="rect">
            <a:avLst/>
          </a:prstGeom>
          <a:noFill/>
        </p:spPr>
        <p:txBody>
          <a:bodyPr wrap="none" rtlCol="0">
            <a:spAutoFit/>
          </a:bodyPr>
          <a:lstStyle/>
          <a:p>
            <a:r>
              <a:rPr lang="en-US" b="1" i="1" dirty="0"/>
              <a:t>Intensive</a:t>
            </a:r>
          </a:p>
        </p:txBody>
      </p:sp>
      <p:sp>
        <p:nvSpPr>
          <p:cNvPr id="1048672" name="TextBox 10"/>
          <p:cNvSpPr txBox="1"/>
          <p:nvPr/>
        </p:nvSpPr>
        <p:spPr>
          <a:xfrm>
            <a:off x="7480663" y="3825951"/>
            <a:ext cx="1542410" cy="800219"/>
          </a:xfrm>
          <a:prstGeom prst="rect">
            <a:avLst/>
          </a:prstGeom>
          <a:noFill/>
        </p:spPr>
        <p:txBody>
          <a:bodyPr wrap="none" rtlCol="0">
            <a:spAutoFit/>
          </a:bodyPr>
          <a:lstStyle/>
          <a:p>
            <a:r>
              <a:rPr lang="en-US" sz="2800" b="1" i="1" dirty="0"/>
              <a:t>Intensive</a:t>
            </a:r>
          </a:p>
          <a:p>
            <a:r>
              <a:rPr lang="en-US" b="1" i="1" dirty="0"/>
              <a:t> (155 deaths)</a:t>
            </a:r>
          </a:p>
        </p:txBody>
      </p:sp>
      <p:sp>
        <p:nvSpPr>
          <p:cNvPr id="1048673" name="Rectangle 12"/>
          <p:cNvSpPr/>
          <p:nvPr/>
        </p:nvSpPr>
        <p:spPr>
          <a:xfrm>
            <a:off x="5708522" y="4715120"/>
            <a:ext cx="3873627" cy="847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4" name="TextBox 13"/>
          <p:cNvSpPr txBox="1"/>
          <p:nvPr/>
        </p:nvSpPr>
        <p:spPr>
          <a:xfrm>
            <a:off x="8464228" y="5817637"/>
            <a:ext cx="1317797" cy="646331"/>
          </a:xfrm>
          <a:prstGeom prst="rect">
            <a:avLst/>
          </a:prstGeom>
          <a:noFill/>
        </p:spPr>
        <p:txBody>
          <a:bodyPr wrap="none" rtlCol="0">
            <a:spAutoFit/>
          </a:bodyPr>
          <a:lstStyle/>
          <a:p>
            <a:r>
              <a:rPr lang="en-US" b="1" i="1" dirty="0"/>
              <a:t>Number of</a:t>
            </a:r>
          </a:p>
          <a:p>
            <a:r>
              <a:rPr lang="en-US" b="1" i="1" dirty="0"/>
              <a:t>Participants</a:t>
            </a:r>
          </a:p>
        </p:txBody>
      </p:sp>
      <p:sp>
        <p:nvSpPr>
          <p:cNvPr id="1048675" name="Right Brace 14"/>
          <p:cNvSpPr/>
          <p:nvPr/>
        </p:nvSpPr>
        <p:spPr>
          <a:xfrm>
            <a:off x="8277727" y="6025302"/>
            <a:ext cx="119125" cy="250370"/>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endParaRPr lang="en-IN"/>
          </a:p>
        </p:txBody>
      </p:sp>
      <p:pic>
        <p:nvPicPr>
          <p:cNvPr id="2097163" name="Content Placeholder 4"/>
          <p:cNvPicPr>
            <a:picLocks noGrp="1" noChangeAspect="1"/>
          </p:cNvPicPr>
          <p:nvPr>
            <p:ph idx="1"/>
          </p:nvPr>
        </p:nvPicPr>
        <p:blipFill>
          <a:blip r:embed="rId2"/>
          <a:stretch>
            <a:fillRect/>
          </a:stretch>
        </p:blipFill>
        <p:spPr>
          <a:xfrm>
            <a:off x="719645" y="0"/>
            <a:ext cx="9935104" cy="682590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4" name="Straight Connector 2"/>
          <p:cNvCxnSpPr>
            <a:cxnSpLocks/>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48680" name="Title 1"/>
          <p:cNvSpPr>
            <a:spLocks noGrp="1"/>
          </p:cNvSpPr>
          <p:nvPr>
            <p:ph type="title"/>
          </p:nvPr>
        </p:nvSpPr>
        <p:spPr>
          <a:xfrm>
            <a:off x="1476881" y="174625"/>
            <a:ext cx="9963150" cy="1325563"/>
          </a:xfrm>
        </p:spPr>
        <p:txBody>
          <a:bodyPr>
            <a:noAutofit/>
          </a:bodyPr>
          <a:lstStyle/>
          <a:p>
            <a:r>
              <a:rPr lang="en-US" sz="4000" b="1" i="1" dirty="0">
                <a:latin typeface="+mn-lt"/>
              </a:rPr>
              <a:t>SPRINT Primary Outcome and its Components</a:t>
            </a:r>
            <a:br>
              <a:rPr lang="en-US" sz="4000" b="1" i="1" dirty="0">
                <a:latin typeface="+mn-lt"/>
              </a:rPr>
            </a:br>
            <a:r>
              <a:rPr lang="en-US" sz="3200" b="1" i="1" dirty="0">
                <a:latin typeface="+mn-lt"/>
              </a:rPr>
              <a:t>                    Event Rates and Hazard Ratios </a:t>
            </a:r>
          </a:p>
        </p:txBody>
      </p:sp>
      <p:graphicFrame>
        <p:nvGraphicFramePr>
          <p:cNvPr id="4194304" name="Content Placeholder 3"/>
          <p:cNvGraphicFramePr>
            <a:graphicFrameLocks noGrp="1"/>
          </p:cNvGraphicFramePr>
          <p:nvPr>
            <p:ph idx="1"/>
          </p:nvPr>
        </p:nvGraphicFramePr>
        <p:xfrm>
          <a:off x="0" y="1571625"/>
          <a:ext cx="12192000" cy="6433567"/>
        </p:xfrm>
        <a:graphic>
          <a:graphicData uri="http://schemas.openxmlformats.org/drawingml/2006/table">
            <a:tbl>
              <a:tblPr firstRow="1" bandRow="1">
                <a:tableStyleId>{5C22544A-7EE6-4342-B048-85BDC9FD1C3A}</a:tableStyleId>
              </a:tblPr>
              <a:tblGrid>
                <a:gridCol w="3057525">
                  <a:extLst>
                    <a:ext uri="{9D8B030D-6E8A-4147-A177-3AD203B41FA5}">
                      <a16:colId xmlns:a16="http://schemas.microsoft.com/office/drawing/2014/main" val="20000"/>
                    </a:ext>
                  </a:extLst>
                </a:gridCol>
                <a:gridCol w="1438275">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gridCol w="1457325">
                  <a:extLst>
                    <a:ext uri="{9D8B030D-6E8A-4147-A177-3AD203B41FA5}">
                      <a16:colId xmlns:a16="http://schemas.microsoft.com/office/drawing/2014/main" val="20004"/>
                    </a:ext>
                  </a:extLst>
                </a:gridCol>
                <a:gridCol w="2232844">
                  <a:extLst>
                    <a:ext uri="{9D8B030D-6E8A-4147-A177-3AD203B41FA5}">
                      <a16:colId xmlns:a16="http://schemas.microsoft.com/office/drawing/2014/main" val="20005"/>
                    </a:ext>
                  </a:extLst>
                </a:gridCol>
                <a:gridCol w="1091381">
                  <a:extLst>
                    <a:ext uri="{9D8B030D-6E8A-4147-A177-3AD203B41FA5}">
                      <a16:colId xmlns:a16="http://schemas.microsoft.com/office/drawing/2014/main" val="20006"/>
                    </a:ext>
                  </a:extLst>
                </a:gridCol>
              </a:tblGrid>
              <a:tr h="666687">
                <a:tc>
                  <a:txBody>
                    <a:bodyPr/>
                    <a:lstStyle/>
                    <a:p>
                      <a:endParaRPr lang="en-US" b="1" i="1" dirty="0"/>
                    </a:p>
                  </a:txBody>
                  <a:tcPr>
                    <a:solidFill>
                      <a:srgbClr val="002060"/>
                    </a:solidFill>
                  </a:tcPr>
                </a:tc>
                <a:tc gridSpan="2">
                  <a:txBody>
                    <a:bodyPr/>
                    <a:lstStyle/>
                    <a:p>
                      <a:r>
                        <a:rPr lang="en-US" sz="2400" b="1" i="1" dirty="0"/>
                        <a:t>Intensive</a:t>
                      </a:r>
                    </a:p>
                  </a:txBody>
                  <a:tcPr>
                    <a:solidFill>
                      <a:srgbClr val="C00000"/>
                    </a:solidFill>
                  </a:tcPr>
                </a:tc>
                <a:tc hMerge="1">
                  <a:txBody>
                    <a:bodyPr/>
                    <a:lstStyle/>
                    <a:p>
                      <a:endParaRPr lang="en-US" dirty="0"/>
                    </a:p>
                  </a:txBody>
                  <a:tcPr/>
                </a:tc>
                <a:tc gridSpan="2">
                  <a:txBody>
                    <a:bodyPr/>
                    <a:lstStyle/>
                    <a:p>
                      <a:r>
                        <a:rPr lang="en-US" sz="2400" b="1" i="1" dirty="0"/>
                        <a:t>Standard</a:t>
                      </a:r>
                    </a:p>
                  </a:txBody>
                  <a:tcPr>
                    <a:solidFill>
                      <a:srgbClr val="C00000"/>
                    </a:solidFill>
                  </a:tcPr>
                </a:tc>
                <a:tc hMerge="1">
                  <a:txBody>
                    <a:bodyPr/>
                    <a:lstStyle/>
                    <a:p>
                      <a:endParaRPr lang="en-US" dirty="0"/>
                    </a:p>
                  </a:txBody>
                  <a:tcPr/>
                </a:tc>
                <a:tc>
                  <a:txBody>
                    <a:bodyPr/>
                    <a:lstStyle/>
                    <a:p>
                      <a:endParaRPr lang="en-US" b="1" i="1" dirty="0"/>
                    </a:p>
                  </a:txBody>
                  <a:tcPr>
                    <a:solidFill>
                      <a:srgbClr val="002060"/>
                    </a:solidFill>
                  </a:tcPr>
                </a:tc>
                <a:tc>
                  <a:txBody>
                    <a:bodyPr/>
                    <a:lstStyle/>
                    <a:p>
                      <a:endParaRPr lang="en-US" b="1" i="1" dirty="0"/>
                    </a:p>
                  </a:txBody>
                  <a:tcPr>
                    <a:solidFill>
                      <a:srgbClr val="002060"/>
                    </a:solidFill>
                  </a:tcPr>
                </a:tc>
                <a:extLst>
                  <a:ext uri="{0D108BD9-81ED-4DB2-BD59-A6C34878D82A}">
                    <a16:rowId xmlns:a16="http://schemas.microsoft.com/office/drawing/2014/main" val="10000"/>
                  </a:ext>
                </a:extLst>
              </a:tr>
              <a:tr h="707200">
                <a:tc>
                  <a:txBody>
                    <a:bodyPr/>
                    <a:lstStyle/>
                    <a:p>
                      <a:endParaRPr lang="en-US" b="1" i="1" dirty="0"/>
                    </a:p>
                  </a:txBody>
                  <a:tcPr/>
                </a:tc>
                <a:tc>
                  <a:txBody>
                    <a:bodyPr/>
                    <a:lstStyle/>
                    <a:p>
                      <a:r>
                        <a:rPr lang="en-US" b="1" i="1" dirty="0"/>
                        <a:t>No. of Events</a:t>
                      </a:r>
                    </a:p>
                  </a:txBody>
                  <a:tcPr/>
                </a:tc>
                <a:tc>
                  <a:txBody>
                    <a:bodyPr/>
                    <a:lstStyle/>
                    <a:p>
                      <a:r>
                        <a:rPr lang="en-US" b="1" i="1" dirty="0"/>
                        <a:t>Rate, %/year</a:t>
                      </a:r>
                    </a:p>
                  </a:txBody>
                  <a:tcPr/>
                </a:tc>
                <a:tc>
                  <a:txBody>
                    <a:bodyPr/>
                    <a:lstStyle/>
                    <a:p>
                      <a:r>
                        <a:rPr lang="en-US" b="1" i="1" dirty="0"/>
                        <a:t>No. of Events</a:t>
                      </a:r>
                    </a:p>
                  </a:txBody>
                  <a:tcPr/>
                </a:tc>
                <a:tc>
                  <a:txBody>
                    <a:bodyPr/>
                    <a:lstStyle/>
                    <a:p>
                      <a:r>
                        <a:rPr lang="en-US" b="1" i="1" dirty="0"/>
                        <a:t>Rate, %/year</a:t>
                      </a:r>
                    </a:p>
                  </a:txBody>
                  <a:tcPr/>
                </a:tc>
                <a:tc>
                  <a:txBody>
                    <a:bodyPr/>
                    <a:lstStyle/>
                    <a:p>
                      <a:r>
                        <a:rPr lang="en-US" b="1" i="1" dirty="0"/>
                        <a:t>HR (95% CI)</a:t>
                      </a:r>
                    </a:p>
                  </a:txBody>
                  <a:tcPr/>
                </a:tc>
                <a:tc>
                  <a:txBody>
                    <a:bodyPr/>
                    <a:lstStyle/>
                    <a:p>
                      <a:r>
                        <a:rPr lang="en-US" b="1" i="1" dirty="0"/>
                        <a:t>P value</a:t>
                      </a:r>
                    </a:p>
                  </a:txBody>
                  <a:tcPr/>
                </a:tc>
                <a:extLst>
                  <a:ext uri="{0D108BD9-81ED-4DB2-BD59-A6C34878D82A}">
                    <a16:rowId xmlns:a16="http://schemas.microsoft.com/office/drawing/2014/main" val="10001"/>
                  </a:ext>
                </a:extLst>
              </a:tr>
              <a:tr h="677460">
                <a:tc>
                  <a:txBody>
                    <a:bodyPr/>
                    <a:lstStyle/>
                    <a:p>
                      <a:r>
                        <a:rPr lang="en-US" sz="2800" b="1" i="1" dirty="0"/>
                        <a:t>Primary Outcome</a:t>
                      </a:r>
                    </a:p>
                  </a:txBody>
                  <a:tcPr/>
                </a:tc>
                <a:tc>
                  <a:txBody>
                    <a:bodyPr/>
                    <a:lstStyle/>
                    <a:p>
                      <a:r>
                        <a:rPr lang="en-US" sz="2800" b="1" i="1" dirty="0"/>
                        <a:t>243</a:t>
                      </a:r>
                    </a:p>
                  </a:txBody>
                  <a:tcPr/>
                </a:tc>
                <a:tc>
                  <a:txBody>
                    <a:bodyPr/>
                    <a:lstStyle/>
                    <a:p>
                      <a:r>
                        <a:rPr lang="en-US" sz="2800" b="1" i="1" dirty="0"/>
                        <a:t>1.65</a:t>
                      </a:r>
                    </a:p>
                  </a:txBody>
                  <a:tcPr/>
                </a:tc>
                <a:tc>
                  <a:txBody>
                    <a:bodyPr/>
                    <a:lstStyle/>
                    <a:p>
                      <a:r>
                        <a:rPr lang="en-US" sz="2800" b="1" i="1" dirty="0"/>
                        <a:t>319</a:t>
                      </a:r>
                    </a:p>
                  </a:txBody>
                  <a:tcPr/>
                </a:tc>
                <a:tc>
                  <a:txBody>
                    <a:bodyPr/>
                    <a:lstStyle/>
                    <a:p>
                      <a:r>
                        <a:rPr lang="en-US" sz="2800" b="1" i="1" dirty="0"/>
                        <a:t>2.19</a:t>
                      </a:r>
                    </a:p>
                  </a:txBody>
                  <a:tcPr/>
                </a:tc>
                <a:tc>
                  <a:txBody>
                    <a:bodyPr/>
                    <a:lstStyle/>
                    <a:p>
                      <a:r>
                        <a:rPr lang="en-US" sz="2400" b="1" i="1" dirty="0"/>
                        <a:t>0.75 (0.64, 0.89)</a:t>
                      </a:r>
                    </a:p>
                  </a:txBody>
                  <a:tcPr/>
                </a:tc>
                <a:tc>
                  <a:txBody>
                    <a:bodyPr/>
                    <a:lstStyle/>
                    <a:p>
                      <a:r>
                        <a:rPr lang="en-US" sz="2400" b="1" i="1" dirty="0"/>
                        <a:t>&lt;0.001</a:t>
                      </a:r>
                    </a:p>
                  </a:txBody>
                  <a:tcPr/>
                </a:tc>
                <a:extLst>
                  <a:ext uri="{0D108BD9-81ED-4DB2-BD59-A6C34878D82A}">
                    <a16:rowId xmlns:a16="http://schemas.microsoft.com/office/drawing/2014/main" val="10002"/>
                  </a:ext>
                </a:extLst>
              </a:tr>
              <a:tr h="641291">
                <a:tc>
                  <a:txBody>
                    <a:bodyPr/>
                    <a:lstStyle/>
                    <a:p>
                      <a:r>
                        <a:rPr lang="en-US" sz="2400" b="1" i="1" dirty="0"/>
                        <a:t>All MI</a:t>
                      </a:r>
                    </a:p>
                  </a:txBody>
                  <a:tcPr/>
                </a:tc>
                <a:tc>
                  <a:txBody>
                    <a:bodyPr/>
                    <a:lstStyle/>
                    <a:p>
                      <a:r>
                        <a:rPr lang="en-US" sz="2800" b="1" i="1" dirty="0"/>
                        <a:t>97</a:t>
                      </a:r>
                    </a:p>
                  </a:txBody>
                  <a:tcPr/>
                </a:tc>
                <a:tc>
                  <a:txBody>
                    <a:bodyPr/>
                    <a:lstStyle/>
                    <a:p>
                      <a:r>
                        <a:rPr lang="en-US" sz="2800" b="1" i="1" dirty="0"/>
                        <a:t>0.65</a:t>
                      </a:r>
                    </a:p>
                  </a:txBody>
                  <a:tcPr/>
                </a:tc>
                <a:tc>
                  <a:txBody>
                    <a:bodyPr/>
                    <a:lstStyle/>
                    <a:p>
                      <a:r>
                        <a:rPr lang="en-US" sz="2800" b="1" i="1" dirty="0"/>
                        <a:t>116</a:t>
                      </a:r>
                    </a:p>
                  </a:txBody>
                  <a:tcPr/>
                </a:tc>
                <a:tc>
                  <a:txBody>
                    <a:bodyPr/>
                    <a:lstStyle/>
                    <a:p>
                      <a:r>
                        <a:rPr lang="en-US" sz="2800" b="1" i="1" dirty="0"/>
                        <a:t>0.78</a:t>
                      </a:r>
                    </a:p>
                  </a:txBody>
                  <a:tcPr/>
                </a:tc>
                <a:tc>
                  <a:txBody>
                    <a:bodyPr/>
                    <a:lstStyle/>
                    <a:p>
                      <a:r>
                        <a:rPr lang="en-US" sz="2400" b="1" i="1" dirty="0"/>
                        <a:t>0.83 (0.64, 1.09)</a:t>
                      </a:r>
                    </a:p>
                  </a:txBody>
                  <a:tcPr/>
                </a:tc>
                <a:tc>
                  <a:txBody>
                    <a:bodyPr/>
                    <a:lstStyle/>
                    <a:p>
                      <a:r>
                        <a:rPr lang="en-US" sz="2400" b="1" i="1" dirty="0"/>
                        <a:t>0.19</a:t>
                      </a:r>
                    </a:p>
                  </a:txBody>
                  <a:tcPr/>
                </a:tc>
                <a:extLst>
                  <a:ext uri="{0D108BD9-81ED-4DB2-BD59-A6C34878D82A}">
                    <a16:rowId xmlns:a16="http://schemas.microsoft.com/office/drawing/2014/main" val="10003"/>
                  </a:ext>
                </a:extLst>
              </a:tr>
              <a:tr h="641291">
                <a:tc>
                  <a:txBody>
                    <a:bodyPr/>
                    <a:lstStyle/>
                    <a:p>
                      <a:r>
                        <a:rPr lang="en-US" sz="2400" b="1" i="1" dirty="0"/>
                        <a:t>Non-MI ACS</a:t>
                      </a:r>
                    </a:p>
                  </a:txBody>
                  <a:tcPr/>
                </a:tc>
                <a:tc>
                  <a:txBody>
                    <a:bodyPr/>
                    <a:lstStyle/>
                    <a:p>
                      <a:r>
                        <a:rPr lang="en-US" sz="2800" b="1" i="1" dirty="0"/>
                        <a:t>40</a:t>
                      </a:r>
                    </a:p>
                  </a:txBody>
                  <a:tcPr/>
                </a:tc>
                <a:tc>
                  <a:txBody>
                    <a:bodyPr/>
                    <a:lstStyle/>
                    <a:p>
                      <a:r>
                        <a:rPr lang="en-US" sz="2800" b="1" i="1" dirty="0"/>
                        <a:t>0.27</a:t>
                      </a:r>
                    </a:p>
                  </a:txBody>
                  <a:tcPr/>
                </a:tc>
                <a:tc>
                  <a:txBody>
                    <a:bodyPr/>
                    <a:lstStyle/>
                    <a:p>
                      <a:r>
                        <a:rPr lang="en-US" sz="2800" b="1" i="1" dirty="0"/>
                        <a:t>40</a:t>
                      </a:r>
                    </a:p>
                  </a:txBody>
                  <a:tcPr/>
                </a:tc>
                <a:tc>
                  <a:txBody>
                    <a:bodyPr/>
                    <a:lstStyle/>
                    <a:p>
                      <a:r>
                        <a:rPr lang="en-US" sz="2800" b="1" i="1" dirty="0"/>
                        <a:t>0.27</a:t>
                      </a:r>
                    </a:p>
                  </a:txBody>
                  <a:tcPr/>
                </a:tc>
                <a:tc>
                  <a:txBody>
                    <a:bodyPr/>
                    <a:lstStyle/>
                    <a:p>
                      <a:r>
                        <a:rPr lang="en-US" sz="2400" b="1" i="1" dirty="0"/>
                        <a:t>1.00</a:t>
                      </a:r>
                      <a:r>
                        <a:rPr lang="en-US" sz="2400" b="1" i="1" baseline="0" dirty="0"/>
                        <a:t> (0.64, 1.55)</a:t>
                      </a:r>
                      <a:endParaRPr lang="en-US" sz="2400" b="1" i="1" dirty="0"/>
                    </a:p>
                  </a:txBody>
                  <a:tcPr/>
                </a:tc>
                <a:tc>
                  <a:txBody>
                    <a:bodyPr/>
                    <a:lstStyle/>
                    <a:p>
                      <a:r>
                        <a:rPr lang="en-US" sz="2400" b="1" i="1" dirty="0"/>
                        <a:t>0.99</a:t>
                      </a:r>
                    </a:p>
                  </a:txBody>
                  <a:tcPr/>
                </a:tc>
                <a:extLst>
                  <a:ext uri="{0D108BD9-81ED-4DB2-BD59-A6C34878D82A}">
                    <a16:rowId xmlns:a16="http://schemas.microsoft.com/office/drawing/2014/main" val="10004"/>
                  </a:ext>
                </a:extLst>
              </a:tr>
              <a:tr h="641291">
                <a:tc>
                  <a:txBody>
                    <a:bodyPr/>
                    <a:lstStyle/>
                    <a:p>
                      <a:r>
                        <a:rPr lang="en-US" sz="2400" b="1" i="1" dirty="0"/>
                        <a:t>All Stroke</a:t>
                      </a:r>
                    </a:p>
                  </a:txBody>
                  <a:tcPr/>
                </a:tc>
                <a:tc>
                  <a:txBody>
                    <a:bodyPr/>
                    <a:lstStyle/>
                    <a:p>
                      <a:r>
                        <a:rPr lang="en-US" sz="2800" b="1" i="1" dirty="0"/>
                        <a:t>62</a:t>
                      </a:r>
                    </a:p>
                  </a:txBody>
                  <a:tcPr/>
                </a:tc>
                <a:tc>
                  <a:txBody>
                    <a:bodyPr/>
                    <a:lstStyle/>
                    <a:p>
                      <a:r>
                        <a:rPr lang="en-US" sz="2800" b="1" i="1" dirty="0"/>
                        <a:t>0.41</a:t>
                      </a:r>
                    </a:p>
                  </a:txBody>
                  <a:tcPr/>
                </a:tc>
                <a:tc>
                  <a:txBody>
                    <a:bodyPr/>
                    <a:lstStyle/>
                    <a:p>
                      <a:r>
                        <a:rPr lang="en-US" sz="2800" b="1" i="1" dirty="0"/>
                        <a:t>70</a:t>
                      </a:r>
                    </a:p>
                  </a:txBody>
                  <a:tcPr/>
                </a:tc>
                <a:tc>
                  <a:txBody>
                    <a:bodyPr/>
                    <a:lstStyle/>
                    <a:p>
                      <a:r>
                        <a:rPr lang="en-US" sz="2800" b="1" i="1" dirty="0"/>
                        <a:t>0.47</a:t>
                      </a:r>
                    </a:p>
                  </a:txBody>
                  <a:tcPr/>
                </a:tc>
                <a:tc>
                  <a:txBody>
                    <a:bodyPr/>
                    <a:lstStyle/>
                    <a:p>
                      <a:r>
                        <a:rPr lang="en-US" sz="2400" b="1" i="1" dirty="0"/>
                        <a:t>0.89 (0.63, 1.25)</a:t>
                      </a:r>
                    </a:p>
                  </a:txBody>
                  <a:tcPr/>
                </a:tc>
                <a:tc>
                  <a:txBody>
                    <a:bodyPr/>
                    <a:lstStyle/>
                    <a:p>
                      <a:r>
                        <a:rPr lang="en-US" sz="2400" b="1" i="1" dirty="0"/>
                        <a:t>0.50</a:t>
                      </a:r>
                    </a:p>
                  </a:txBody>
                  <a:tcPr/>
                </a:tc>
                <a:extLst>
                  <a:ext uri="{0D108BD9-81ED-4DB2-BD59-A6C34878D82A}">
                    <a16:rowId xmlns:a16="http://schemas.microsoft.com/office/drawing/2014/main" val="10005"/>
                  </a:ext>
                </a:extLst>
              </a:tr>
              <a:tr h="641291">
                <a:tc>
                  <a:txBody>
                    <a:bodyPr/>
                    <a:lstStyle/>
                    <a:p>
                      <a:r>
                        <a:rPr lang="en-US" sz="2400" b="1" i="1" dirty="0"/>
                        <a:t>All HF</a:t>
                      </a:r>
                    </a:p>
                  </a:txBody>
                  <a:tcPr/>
                </a:tc>
                <a:tc>
                  <a:txBody>
                    <a:bodyPr/>
                    <a:lstStyle/>
                    <a:p>
                      <a:r>
                        <a:rPr lang="en-US" sz="2800" b="1" i="1" dirty="0"/>
                        <a:t>62</a:t>
                      </a:r>
                    </a:p>
                  </a:txBody>
                  <a:tcPr/>
                </a:tc>
                <a:tc>
                  <a:txBody>
                    <a:bodyPr/>
                    <a:lstStyle/>
                    <a:p>
                      <a:r>
                        <a:rPr lang="en-US" sz="2800" b="1" i="1" dirty="0"/>
                        <a:t>0.41</a:t>
                      </a:r>
                    </a:p>
                  </a:txBody>
                  <a:tcPr/>
                </a:tc>
                <a:tc>
                  <a:txBody>
                    <a:bodyPr/>
                    <a:lstStyle/>
                    <a:p>
                      <a:r>
                        <a:rPr lang="en-US" sz="2800" b="1" i="1" dirty="0"/>
                        <a:t>100</a:t>
                      </a:r>
                    </a:p>
                  </a:txBody>
                  <a:tcPr/>
                </a:tc>
                <a:tc>
                  <a:txBody>
                    <a:bodyPr/>
                    <a:lstStyle/>
                    <a:p>
                      <a:r>
                        <a:rPr lang="en-US" sz="2800" b="1" i="1" dirty="0"/>
                        <a:t>0.67</a:t>
                      </a:r>
                    </a:p>
                  </a:txBody>
                  <a:tcPr/>
                </a:tc>
                <a:tc>
                  <a:txBody>
                    <a:bodyPr/>
                    <a:lstStyle/>
                    <a:p>
                      <a:r>
                        <a:rPr lang="en-US" sz="2400" b="1" i="1" dirty="0"/>
                        <a:t>0.62 (0.45, 0.84)</a:t>
                      </a:r>
                    </a:p>
                  </a:txBody>
                  <a:tcPr/>
                </a:tc>
                <a:tc>
                  <a:txBody>
                    <a:bodyPr/>
                    <a:lstStyle/>
                    <a:p>
                      <a:r>
                        <a:rPr lang="en-US" sz="2400" b="1" i="1" dirty="0"/>
                        <a:t>0.002</a:t>
                      </a:r>
                    </a:p>
                  </a:txBody>
                  <a:tcPr/>
                </a:tc>
                <a:extLst>
                  <a:ext uri="{0D108BD9-81ED-4DB2-BD59-A6C34878D82A}">
                    <a16:rowId xmlns:a16="http://schemas.microsoft.com/office/drawing/2014/main" val="10006"/>
                  </a:ext>
                </a:extLst>
              </a:tr>
              <a:tr h="641291">
                <a:tc>
                  <a:txBody>
                    <a:bodyPr/>
                    <a:lstStyle/>
                    <a:p>
                      <a:r>
                        <a:rPr lang="en-US" sz="2400" b="1" i="1" dirty="0"/>
                        <a:t>CVD Death</a:t>
                      </a:r>
                    </a:p>
                  </a:txBody>
                  <a:tcPr/>
                </a:tc>
                <a:tc>
                  <a:txBody>
                    <a:bodyPr/>
                    <a:lstStyle/>
                    <a:p>
                      <a:r>
                        <a:rPr lang="en-US" sz="2800" b="1" i="1" dirty="0"/>
                        <a:t>37</a:t>
                      </a:r>
                    </a:p>
                  </a:txBody>
                  <a:tcPr/>
                </a:tc>
                <a:tc>
                  <a:txBody>
                    <a:bodyPr/>
                    <a:lstStyle/>
                    <a:p>
                      <a:r>
                        <a:rPr lang="en-US" sz="2800" b="1" i="1" dirty="0"/>
                        <a:t>0.25</a:t>
                      </a:r>
                    </a:p>
                  </a:txBody>
                  <a:tcPr/>
                </a:tc>
                <a:tc>
                  <a:txBody>
                    <a:bodyPr/>
                    <a:lstStyle/>
                    <a:p>
                      <a:r>
                        <a:rPr lang="en-US" sz="2800" b="1" i="1" dirty="0"/>
                        <a:t>65</a:t>
                      </a:r>
                    </a:p>
                  </a:txBody>
                  <a:tcPr/>
                </a:tc>
                <a:tc>
                  <a:txBody>
                    <a:bodyPr/>
                    <a:lstStyle/>
                    <a:p>
                      <a:r>
                        <a:rPr lang="en-US" sz="2800" b="1" i="1" dirty="0"/>
                        <a:t>0.43</a:t>
                      </a:r>
                    </a:p>
                  </a:txBody>
                  <a:tcPr/>
                </a:tc>
                <a:tc>
                  <a:txBody>
                    <a:bodyPr/>
                    <a:lstStyle/>
                    <a:p>
                      <a:r>
                        <a:rPr lang="en-US" sz="2400" b="1" i="1" dirty="0"/>
                        <a:t>0.57 (0.38, 0.85)</a:t>
                      </a:r>
                    </a:p>
                  </a:txBody>
                  <a:tcPr/>
                </a:tc>
                <a:tc>
                  <a:txBody>
                    <a:bodyPr/>
                    <a:lstStyle/>
                    <a:p>
                      <a:r>
                        <a:rPr lang="en-US" sz="2400" b="1" i="1" dirty="0"/>
                        <a:t>0.005</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endParaRPr lang="en-IN"/>
          </a:p>
        </p:txBody>
      </p:sp>
      <p:sp>
        <p:nvSpPr>
          <p:cNvPr id="1048611" name="Content Placeholder 2"/>
          <p:cNvSpPr>
            <a:spLocks noGrp="1"/>
          </p:cNvSpPr>
          <p:nvPr>
            <p:ph idx="1"/>
          </p:nvPr>
        </p:nvSpPr>
        <p:spPr>
          <a:xfrm>
            <a:off x="838199" y="1825624"/>
            <a:ext cx="10995991" cy="4853471"/>
          </a:xfrm>
        </p:spPr>
        <p:txBody>
          <a:bodyPr>
            <a:normAutofit/>
          </a:bodyPr>
          <a:lstStyle/>
          <a:p>
            <a:r>
              <a:rPr lang="en-US" sz="2400" dirty="0"/>
              <a:t>Hypertension affects approximately 1 billion adults worldwide. </a:t>
            </a:r>
          </a:p>
          <a:p>
            <a:r>
              <a:rPr lang="en-US" sz="2400" dirty="0"/>
              <a:t>Among persons 50 years of age or older, isolated systolic hypertension is the most common form of hypertension</a:t>
            </a:r>
          </a:p>
          <a:p>
            <a:r>
              <a:rPr lang="en-US" sz="2400" dirty="0"/>
              <a:t>Systolic blood pressure becomes more important than diastolic blood pressure as an independent risk predictor for coronary events, stroke, heart failure, and end-stage renal disease (ESRD).</a:t>
            </a:r>
            <a:endParaRPr lang="en-IN"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normAutofit fontScale="90000"/>
          </a:bodyPr>
          <a:lstStyle/>
          <a:p>
            <a:r>
              <a:rPr lang="en-US" sz="4400" b="1" i="1" dirty="0">
                <a:latin typeface="+mn-lt"/>
              </a:rPr>
              <a:t>Primary Outcome Experience in the Six Pre-specified Subgroups of Interest</a:t>
            </a:r>
            <a:endParaRPr lang="en-IN" dirty="0"/>
          </a:p>
        </p:txBody>
      </p:sp>
      <p:sp>
        <p:nvSpPr>
          <p:cNvPr id="1048685" name="Content Placeholder 2"/>
          <p:cNvSpPr>
            <a:spLocks noGrp="1"/>
          </p:cNvSpPr>
          <p:nvPr>
            <p:ph idx="1"/>
          </p:nvPr>
        </p:nvSpPr>
        <p:spPr/>
        <p:txBody>
          <a:bodyPr/>
          <a:lstStyle/>
          <a:p>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endParaRPr lang="en-IN"/>
          </a:p>
        </p:txBody>
      </p:sp>
      <p:pic>
        <p:nvPicPr>
          <p:cNvPr id="2097164" name="Content Placeholder 4"/>
          <p:cNvPicPr>
            <a:picLocks noGrp="1" noChangeAspect="1"/>
          </p:cNvPicPr>
          <p:nvPr>
            <p:ph idx="1"/>
          </p:nvPr>
        </p:nvPicPr>
        <p:blipFill>
          <a:blip r:embed="rId2"/>
          <a:stretch>
            <a:fillRect/>
          </a:stretch>
        </p:blipFill>
        <p:spPr>
          <a:xfrm>
            <a:off x="935812" y="265043"/>
            <a:ext cx="10417987" cy="651037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5" name="Straight Connector 5"/>
          <p:cNvCxnSpPr>
            <a:cxnSpLocks/>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4194305" name="Table 1"/>
          <p:cNvGraphicFramePr>
            <a:graphicFrameLocks noGrp="1"/>
          </p:cNvGraphicFramePr>
          <p:nvPr/>
        </p:nvGraphicFramePr>
        <p:xfrm>
          <a:off x="28578" y="600803"/>
          <a:ext cx="12145703" cy="7144268"/>
        </p:xfrm>
        <a:graphic>
          <a:graphicData uri="http://schemas.openxmlformats.org/drawingml/2006/table">
            <a:tbl>
              <a:tblPr>
                <a:tableStyleId>{5C22544A-7EE6-4342-B048-85BDC9FD1C3A}</a:tableStyleId>
              </a:tblPr>
              <a:tblGrid>
                <a:gridCol w="2294558">
                  <a:extLst>
                    <a:ext uri="{9D8B030D-6E8A-4147-A177-3AD203B41FA5}">
                      <a16:colId xmlns:a16="http://schemas.microsoft.com/office/drawing/2014/main" val="20000"/>
                    </a:ext>
                  </a:extLst>
                </a:gridCol>
                <a:gridCol w="2671196">
                  <a:extLst>
                    <a:ext uri="{9D8B030D-6E8A-4147-A177-3AD203B41FA5}">
                      <a16:colId xmlns:a16="http://schemas.microsoft.com/office/drawing/2014/main" val="20001"/>
                    </a:ext>
                  </a:extLst>
                </a:gridCol>
                <a:gridCol w="1072218">
                  <a:extLst>
                    <a:ext uri="{9D8B030D-6E8A-4147-A177-3AD203B41FA5}">
                      <a16:colId xmlns:a16="http://schemas.microsoft.com/office/drawing/2014/main" val="20002"/>
                    </a:ext>
                  </a:extLst>
                </a:gridCol>
                <a:gridCol w="1061705">
                  <a:extLst>
                    <a:ext uri="{9D8B030D-6E8A-4147-A177-3AD203B41FA5}">
                      <a16:colId xmlns:a16="http://schemas.microsoft.com/office/drawing/2014/main" val="20003"/>
                    </a:ext>
                  </a:extLst>
                </a:gridCol>
                <a:gridCol w="1019658">
                  <a:extLst>
                    <a:ext uri="{9D8B030D-6E8A-4147-A177-3AD203B41FA5}">
                      <a16:colId xmlns:a16="http://schemas.microsoft.com/office/drawing/2014/main" val="20004"/>
                    </a:ext>
                  </a:extLst>
                </a:gridCol>
                <a:gridCol w="887255">
                  <a:extLst>
                    <a:ext uri="{9D8B030D-6E8A-4147-A177-3AD203B41FA5}">
                      <a16:colId xmlns:a16="http://schemas.microsoft.com/office/drawing/2014/main" val="20005"/>
                    </a:ext>
                  </a:extLst>
                </a:gridCol>
                <a:gridCol w="2245301">
                  <a:extLst>
                    <a:ext uri="{9D8B030D-6E8A-4147-A177-3AD203B41FA5}">
                      <a16:colId xmlns:a16="http://schemas.microsoft.com/office/drawing/2014/main" val="20006"/>
                    </a:ext>
                  </a:extLst>
                </a:gridCol>
                <a:gridCol w="893812">
                  <a:extLst>
                    <a:ext uri="{9D8B030D-6E8A-4147-A177-3AD203B41FA5}">
                      <a16:colId xmlns:a16="http://schemas.microsoft.com/office/drawing/2014/main" val="20007"/>
                    </a:ext>
                  </a:extLst>
                </a:gridCol>
              </a:tblGrid>
              <a:tr h="369063">
                <a:tc gridSpan="2">
                  <a:txBody>
                    <a:bodyPr/>
                    <a:lstStyle/>
                    <a:p>
                      <a:pPr marL="0" marR="0" algn="ctr">
                        <a:lnSpc>
                          <a:spcPct val="107000"/>
                        </a:lnSpc>
                        <a:spcBef>
                          <a:spcPts val="300"/>
                        </a:spcBef>
                        <a:spcAft>
                          <a:spcPts val="300"/>
                        </a:spcAft>
                      </a:pPr>
                      <a:r>
                        <a:rPr lang="en-US" sz="1400" i="1" dirty="0">
                          <a:effectLst/>
                          <a:latin typeface="+mn-lt"/>
                        </a:rPr>
                        <a:t> </a:t>
                      </a:r>
                      <a:endParaRPr lang="en-US" sz="1400" i="1" dirty="0">
                        <a:effectLst/>
                        <a:latin typeface="+mn-lt"/>
                        <a:ea typeface="Times New Roman" panose="02020603050405020304" pitchFamily="18" charset="0"/>
                      </a:endParaRPr>
                    </a:p>
                  </a:txBody>
                  <a:tcPr marL="38100" marR="38100" marT="0" marB="0" anchor="b"/>
                </a:tc>
                <a:tc hMerge="1">
                  <a:txBody>
                    <a:bodyPr/>
                    <a:lstStyle/>
                    <a:p>
                      <a:endParaRPr lang="en-US" dirty="0"/>
                    </a:p>
                  </a:txBody>
                  <a:tcPr/>
                </a:tc>
                <a:tc gridSpan="2">
                  <a:txBody>
                    <a:bodyPr/>
                    <a:lstStyle/>
                    <a:p>
                      <a:pPr marL="0" marR="0" algn="ctr">
                        <a:lnSpc>
                          <a:spcPct val="107000"/>
                        </a:lnSpc>
                        <a:spcBef>
                          <a:spcPts val="300"/>
                        </a:spcBef>
                        <a:spcAft>
                          <a:spcPts val="300"/>
                        </a:spcAft>
                      </a:pPr>
                      <a:r>
                        <a:rPr lang="en-US" sz="2400" b="1" i="1" dirty="0">
                          <a:effectLst/>
                          <a:latin typeface="+mn-lt"/>
                        </a:rPr>
                        <a:t>Intensive</a:t>
                      </a:r>
                      <a:endParaRPr lang="en-US" sz="2400" b="1" i="1" dirty="0">
                        <a:effectLst/>
                        <a:latin typeface="+mn-lt"/>
                        <a:ea typeface="Times New Roman" panose="02020603050405020304" pitchFamily="18" charset="0"/>
                      </a:endParaRPr>
                    </a:p>
                  </a:txBody>
                  <a:tcPr marL="38100" marR="38100" marT="0" marB="0" anchor="b"/>
                </a:tc>
                <a:tc hMerge="1">
                  <a:txBody>
                    <a:bodyPr/>
                    <a:lstStyle/>
                    <a:p>
                      <a:endParaRPr lang="en-US"/>
                    </a:p>
                  </a:txBody>
                  <a:tcPr/>
                </a:tc>
                <a:tc gridSpan="2">
                  <a:txBody>
                    <a:bodyPr/>
                    <a:lstStyle/>
                    <a:p>
                      <a:pPr marL="0" marR="0" algn="ctr">
                        <a:lnSpc>
                          <a:spcPct val="107000"/>
                        </a:lnSpc>
                        <a:spcBef>
                          <a:spcPts val="300"/>
                        </a:spcBef>
                        <a:spcAft>
                          <a:spcPts val="300"/>
                        </a:spcAft>
                      </a:pPr>
                      <a:r>
                        <a:rPr lang="en-US" sz="2400" b="1" i="1" dirty="0">
                          <a:effectLst/>
                          <a:latin typeface="+mn-lt"/>
                        </a:rPr>
                        <a:t>Standard</a:t>
                      </a:r>
                      <a:endParaRPr lang="en-US" sz="2400" b="1" i="1" dirty="0">
                        <a:effectLst/>
                        <a:latin typeface="+mn-lt"/>
                        <a:ea typeface="Times New Roman" panose="02020603050405020304" pitchFamily="18" charset="0"/>
                      </a:endParaRPr>
                    </a:p>
                  </a:txBody>
                  <a:tcPr marL="38100" marR="38100" marT="0" marB="0" anchor="b"/>
                </a:tc>
                <a:tc hMerge="1">
                  <a:txBody>
                    <a:bodyPr/>
                    <a:lstStyle/>
                    <a:p>
                      <a:endParaRPr lang="en-US"/>
                    </a:p>
                  </a:txBody>
                  <a:tcPr/>
                </a:tc>
                <a:tc gridSpan="2">
                  <a:txBody>
                    <a:bodyPr/>
                    <a:lstStyle/>
                    <a:p>
                      <a:pPr marL="0" marR="0" algn="ctr">
                        <a:lnSpc>
                          <a:spcPct val="107000"/>
                        </a:lnSpc>
                        <a:spcBef>
                          <a:spcPts val="300"/>
                        </a:spcBef>
                        <a:spcAft>
                          <a:spcPts val="300"/>
                        </a:spcAft>
                      </a:pPr>
                      <a:r>
                        <a:rPr lang="en-US" sz="1400" i="1">
                          <a:effectLst/>
                          <a:latin typeface="+mn-lt"/>
                        </a:rPr>
                        <a:t> </a:t>
                      </a:r>
                      <a:endParaRPr lang="en-US" sz="1400" i="1">
                        <a:effectLst/>
                        <a:latin typeface="+mn-lt"/>
                        <a:ea typeface="Times New Roman" panose="02020603050405020304" pitchFamily="18" charset="0"/>
                      </a:endParaRPr>
                    </a:p>
                  </a:txBody>
                  <a:tcPr marL="38100" marR="38100" marT="0" marB="0" anchor="b"/>
                </a:tc>
                <a:tc hMerge="1">
                  <a:txBody>
                    <a:bodyPr/>
                    <a:lstStyle/>
                    <a:p>
                      <a:endParaRPr lang="en-US"/>
                    </a:p>
                  </a:txBody>
                  <a:tcPr/>
                </a:tc>
                <a:extLst>
                  <a:ext uri="{0D108BD9-81ED-4DB2-BD59-A6C34878D82A}">
                    <a16:rowId xmlns:a16="http://schemas.microsoft.com/office/drawing/2014/main" val="10000"/>
                  </a:ext>
                </a:extLst>
              </a:tr>
              <a:tr h="276767">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r>
                        <a:rPr lang="en-US" sz="1800" i="1" dirty="0">
                          <a:effectLst/>
                          <a:latin typeface="+mn-lt"/>
                        </a:rPr>
                        <a:t>Events</a:t>
                      </a:r>
                      <a:endParaRPr lang="en-US" sz="18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r>
                        <a:rPr lang="en-US" sz="1800" i="1" dirty="0">
                          <a:effectLst/>
                          <a:latin typeface="+mn-lt"/>
                        </a:rPr>
                        <a:t>%/</a:t>
                      </a:r>
                      <a:r>
                        <a:rPr lang="en-US" sz="1800" i="1" dirty="0" err="1">
                          <a:effectLst/>
                          <a:latin typeface="+mn-lt"/>
                        </a:rPr>
                        <a:t>yr</a:t>
                      </a:r>
                      <a:r>
                        <a:rPr lang="en-US" sz="1800" i="1" dirty="0">
                          <a:effectLst/>
                          <a:latin typeface="+mn-lt"/>
                        </a:rPr>
                        <a:t> </a:t>
                      </a:r>
                      <a:endParaRPr lang="en-US" sz="18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r>
                        <a:rPr lang="en-US" sz="1800" i="1" dirty="0">
                          <a:effectLst/>
                          <a:latin typeface="+mn-lt"/>
                        </a:rPr>
                        <a:t>Events</a:t>
                      </a:r>
                      <a:endParaRPr lang="en-US" sz="18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r>
                        <a:rPr lang="en-US" sz="1800" i="1" dirty="0">
                          <a:effectLst/>
                          <a:latin typeface="+mn-lt"/>
                        </a:rPr>
                        <a:t>%/</a:t>
                      </a:r>
                      <a:r>
                        <a:rPr lang="en-US" sz="1800" i="1" dirty="0" err="1">
                          <a:effectLst/>
                          <a:latin typeface="+mn-lt"/>
                        </a:rPr>
                        <a:t>yr</a:t>
                      </a:r>
                      <a:endParaRPr lang="en-US" sz="18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r>
                        <a:rPr lang="en-US" sz="1800" i="1" dirty="0">
                          <a:effectLst/>
                          <a:latin typeface="+mn-lt"/>
                        </a:rPr>
                        <a:t>HR (95% CI)</a:t>
                      </a:r>
                      <a:endParaRPr lang="en-US" sz="1800" i="1" dirty="0">
                        <a:effectLst/>
                        <a:latin typeface="+mn-lt"/>
                        <a:ea typeface="Times New Roman" panose="02020603050405020304" pitchFamily="18" charset="0"/>
                      </a:endParaRPr>
                    </a:p>
                  </a:txBody>
                  <a:tcPr marL="38100" marR="38100" marT="0" marB="0" anchor="b"/>
                </a:tc>
                <a:tc>
                  <a:txBody>
                    <a:bodyPr/>
                    <a:lstStyle/>
                    <a:p>
                      <a:pPr marL="0" marR="0" algn="ctr">
                        <a:lnSpc>
                          <a:spcPct val="107000"/>
                        </a:lnSpc>
                        <a:spcBef>
                          <a:spcPts val="300"/>
                        </a:spcBef>
                        <a:spcAft>
                          <a:spcPts val="300"/>
                        </a:spcAft>
                      </a:pPr>
                      <a:r>
                        <a:rPr lang="en-US" sz="1800" i="1" dirty="0">
                          <a:effectLst/>
                          <a:latin typeface="+mn-lt"/>
                        </a:rPr>
                        <a:t>P</a:t>
                      </a:r>
                      <a:endParaRPr lang="en-US" sz="1800" i="1" dirty="0">
                        <a:effectLst/>
                        <a:latin typeface="+mn-lt"/>
                        <a:ea typeface="Times New Roman" panose="02020603050405020304" pitchFamily="18" charset="0"/>
                      </a:endParaRPr>
                    </a:p>
                  </a:txBody>
                  <a:tcPr marL="38100" marR="38100" marT="0" marB="0" anchor="b"/>
                </a:tc>
                <a:extLst>
                  <a:ext uri="{0D108BD9-81ED-4DB2-BD59-A6C34878D82A}">
                    <a16:rowId xmlns:a16="http://schemas.microsoft.com/office/drawing/2014/main" val="10001"/>
                  </a:ext>
                </a:extLst>
              </a:tr>
              <a:tr h="566378">
                <a:tc>
                  <a:txBody>
                    <a:bodyPr/>
                    <a:lstStyle/>
                    <a:p>
                      <a:pPr marL="0" marR="0" algn="ctr">
                        <a:lnSpc>
                          <a:spcPct val="107000"/>
                        </a:lnSpc>
                        <a:spcBef>
                          <a:spcPts val="300"/>
                        </a:spcBef>
                        <a:spcAft>
                          <a:spcPts val="300"/>
                        </a:spcAft>
                      </a:pPr>
                      <a:r>
                        <a:rPr lang="en-US" sz="1800" b="1" i="1" dirty="0">
                          <a:effectLst/>
                          <a:latin typeface="+mn-lt"/>
                          <a:ea typeface="Times New Roman" panose="02020603050405020304" pitchFamily="18" charset="0"/>
                        </a:rPr>
                        <a:t>Participants with CKD at Baseline</a:t>
                      </a:r>
                    </a:p>
                  </a:txBody>
                  <a:tcPr marL="38100" marR="38100" marT="0" marB="0"/>
                </a:tc>
                <a:tc>
                  <a:txBody>
                    <a:bodyPr/>
                    <a:lstStyle/>
                    <a:p>
                      <a:pPr marL="0" marR="0">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2"/>
                  </a:ext>
                </a:extLst>
              </a:tr>
              <a:tr h="369063">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800" b="1" i="1" dirty="0">
                          <a:effectLst/>
                          <a:latin typeface="+mn-lt"/>
                        </a:rPr>
                        <a:t>Primary CKD outcome</a:t>
                      </a:r>
                      <a:endParaRPr lang="en-US" sz="18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400" b="1" i="1" dirty="0">
                          <a:effectLst/>
                          <a:latin typeface="+mn-lt"/>
                        </a:rPr>
                        <a:t>14</a:t>
                      </a:r>
                      <a:endParaRPr lang="en-US" sz="24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400" b="1" i="1" dirty="0">
                          <a:effectLst/>
                          <a:latin typeface="+mn-lt"/>
                        </a:rPr>
                        <a:t>0.33</a:t>
                      </a:r>
                      <a:endParaRPr lang="en-US" sz="24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400" b="1" i="1" dirty="0">
                          <a:effectLst/>
                          <a:latin typeface="+mn-lt"/>
                        </a:rPr>
                        <a:t>15</a:t>
                      </a:r>
                      <a:endParaRPr lang="en-US" sz="24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400" b="1" i="1" dirty="0">
                          <a:effectLst/>
                          <a:latin typeface="+mn-lt"/>
                        </a:rPr>
                        <a:t>0.36</a:t>
                      </a:r>
                      <a:endParaRPr lang="en-US" sz="24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400" b="1" i="1" dirty="0">
                          <a:effectLst/>
                          <a:latin typeface="+mn-lt"/>
                        </a:rPr>
                        <a:t>0.89 (0.42, 1.87)</a:t>
                      </a:r>
                      <a:endParaRPr lang="en-US" sz="24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400" b="1" i="1" dirty="0">
                          <a:effectLst/>
                          <a:latin typeface="+mn-lt"/>
                        </a:rPr>
                        <a:t>0.76</a:t>
                      </a:r>
                      <a:endParaRPr lang="en-US" sz="2400" b="1"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3"/>
                  </a:ext>
                </a:extLst>
              </a:tr>
              <a:tr h="312777">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600" i="1" baseline="0" dirty="0">
                          <a:effectLst/>
                          <a:latin typeface="+mn-lt"/>
                        </a:rPr>
                        <a:t>        ≥</a:t>
                      </a:r>
                      <a:r>
                        <a:rPr lang="en-US" sz="1600" i="1" dirty="0">
                          <a:effectLst/>
                          <a:latin typeface="+mn-lt"/>
                        </a:rPr>
                        <a:t>50% reduction in </a:t>
                      </a:r>
                      <a:r>
                        <a:rPr lang="en-US" sz="1600" i="1" dirty="0" err="1">
                          <a:effectLst/>
                          <a:latin typeface="+mn-lt"/>
                        </a:rPr>
                        <a:t>eGFR</a:t>
                      </a:r>
                      <a:r>
                        <a:rPr lang="en-US" sz="1600" i="1" baseline="30000" dirty="0">
                          <a:effectLst/>
                          <a:latin typeface="+mn-lt"/>
                        </a:rPr>
                        <a:t>*</a:t>
                      </a:r>
                      <a:endParaRPr lang="en-US" sz="16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10</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0.23</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11</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0.26</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0.87 (0.36, 2.07)</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0.75</a:t>
                      </a:r>
                      <a:endParaRPr lang="en-US" sz="18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4"/>
                  </a:ext>
                </a:extLst>
              </a:tr>
              <a:tr h="296865">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600" i="1" baseline="0" dirty="0">
                          <a:effectLst/>
                          <a:latin typeface="+mn-lt"/>
                        </a:rPr>
                        <a:t>        </a:t>
                      </a:r>
                      <a:r>
                        <a:rPr lang="en-US" sz="1600" i="1" dirty="0">
                          <a:effectLst/>
                          <a:latin typeface="+mn-lt"/>
                        </a:rPr>
                        <a:t>Dialysis</a:t>
                      </a:r>
                      <a:endParaRPr lang="en-US" sz="16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6</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0.14 </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10</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0.24</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0.57 (0.19, 1.54)</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0.27</a:t>
                      </a:r>
                      <a:endParaRPr lang="en-US" sz="18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5"/>
                  </a:ext>
                </a:extLst>
              </a:tr>
              <a:tr h="296865">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600" i="1" baseline="0" dirty="0">
                          <a:effectLst/>
                          <a:latin typeface="+mn-lt"/>
                        </a:rPr>
                        <a:t>        </a:t>
                      </a:r>
                      <a:r>
                        <a:rPr lang="en-US" sz="1600" i="1" dirty="0">
                          <a:effectLst/>
                          <a:latin typeface="+mn-lt"/>
                        </a:rPr>
                        <a:t>Kidney transplant</a:t>
                      </a:r>
                      <a:endParaRPr lang="en-US" sz="16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0</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a:t>
                      </a: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1800" i="1" dirty="0">
                          <a:effectLst/>
                          <a:latin typeface="+mn-lt"/>
                        </a:rPr>
                        <a:t>.</a:t>
                      </a:r>
                      <a:endParaRPr lang="en-US" sz="18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6"/>
                  </a:ext>
                </a:extLst>
              </a:tr>
              <a:tr h="289611">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800" b="1" i="1" dirty="0">
                          <a:effectLst/>
                          <a:latin typeface="+mn-lt"/>
                          <a:ea typeface="Times New Roman" panose="02020603050405020304" pitchFamily="18" charset="0"/>
                        </a:rPr>
                        <a:t>Secondary CKD Outcome</a:t>
                      </a: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8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7"/>
                  </a:ext>
                </a:extLst>
              </a:tr>
              <a:tr h="340511">
                <a:tc>
                  <a:txBody>
                    <a:bodyPr/>
                    <a:lstStyle/>
                    <a:p>
                      <a:pPr marL="0" marR="0" algn="ctr">
                        <a:lnSpc>
                          <a:spcPct val="107000"/>
                        </a:lnSpc>
                        <a:spcBef>
                          <a:spcPts val="300"/>
                        </a:spcBef>
                        <a:spcAft>
                          <a:spcPts val="300"/>
                        </a:spcAft>
                      </a:pPr>
                      <a:endParaRPr lang="en-US" sz="1800" b="1"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600" i="1" dirty="0">
                          <a:effectLst/>
                          <a:latin typeface="+mn-lt"/>
                        </a:rPr>
                        <a:t>Incident albuminuria**</a:t>
                      </a:r>
                    </a:p>
                  </a:txBody>
                  <a:tcPr marL="38100" marR="38100" marT="0" marB="0"/>
                </a:tc>
                <a:tc>
                  <a:txBody>
                    <a:bodyPr/>
                    <a:lstStyle/>
                    <a:p>
                      <a:pPr marL="0" marR="0" algn="ctr">
                        <a:lnSpc>
                          <a:spcPct val="107000"/>
                        </a:lnSpc>
                        <a:spcBef>
                          <a:spcPts val="300"/>
                        </a:spcBef>
                        <a:spcAft>
                          <a:spcPts val="300"/>
                        </a:spcAft>
                      </a:pPr>
                      <a:r>
                        <a:rPr lang="en-US" sz="2200" i="1" dirty="0">
                          <a:effectLst/>
                          <a:latin typeface="+mn-lt"/>
                          <a:ea typeface="+mn-ea"/>
                        </a:rPr>
                        <a:t>49</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3.02</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59</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3.90</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0.72 (0.48, 1.07)</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0.11</a:t>
                      </a:r>
                      <a:endParaRPr lang="en-US" sz="22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8"/>
                  </a:ext>
                </a:extLst>
              </a:tr>
              <a:tr h="354025">
                <a:tc>
                  <a:txBody>
                    <a:bodyPr/>
                    <a:lstStyle/>
                    <a:p>
                      <a:pPr marL="0" marR="0" algn="ctr">
                        <a:lnSpc>
                          <a:spcPct val="107000"/>
                        </a:lnSpc>
                        <a:spcBef>
                          <a:spcPts val="300"/>
                        </a:spcBef>
                        <a:spcAft>
                          <a:spcPts val="300"/>
                        </a:spcAft>
                      </a:pPr>
                      <a:endParaRPr lang="en-US" sz="1600" b="1"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09"/>
                  </a:ext>
                </a:extLst>
              </a:tr>
              <a:tr h="566378">
                <a:tc>
                  <a:txBody>
                    <a:bodyPr/>
                    <a:lstStyle/>
                    <a:p>
                      <a:pPr marL="0" marR="0" algn="ctr">
                        <a:lnSpc>
                          <a:spcPct val="107000"/>
                        </a:lnSpc>
                        <a:spcBef>
                          <a:spcPts val="300"/>
                        </a:spcBef>
                        <a:spcAft>
                          <a:spcPts val="300"/>
                        </a:spcAft>
                      </a:pPr>
                      <a:r>
                        <a:rPr lang="en-US" sz="1800" b="1" i="1" dirty="0">
                          <a:effectLst/>
                          <a:latin typeface="+mn-lt"/>
                          <a:ea typeface="Times New Roman" panose="02020603050405020304" pitchFamily="18" charset="0"/>
                        </a:rPr>
                        <a:t>Participants</a:t>
                      </a:r>
                      <a:r>
                        <a:rPr lang="en-US" sz="1800" b="1" i="1" baseline="0" dirty="0">
                          <a:effectLst/>
                          <a:latin typeface="+mn-lt"/>
                          <a:ea typeface="Times New Roman" panose="02020603050405020304" pitchFamily="18" charset="0"/>
                        </a:rPr>
                        <a:t> without CKD at Baseline </a:t>
                      </a:r>
                      <a:endParaRPr lang="en-US" sz="1800" b="1"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10"/>
                  </a:ext>
                </a:extLst>
              </a:tr>
              <a:tr h="354025">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800" b="1" i="1" dirty="0">
                          <a:effectLst/>
                          <a:latin typeface="+mn-lt"/>
                        </a:rPr>
                        <a:t>Secondary CKD outcomes</a:t>
                      </a:r>
                      <a:endParaRPr lang="en-US" sz="1800" b="1"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b="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b="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b="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b="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b="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b="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11"/>
                  </a:ext>
                </a:extLst>
              </a:tr>
              <a:tr h="696805">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600" i="1" dirty="0">
                          <a:effectLst/>
                          <a:latin typeface="+mn-lt"/>
                        </a:rPr>
                        <a:t>       ≥30% reduction in </a:t>
                      </a:r>
                      <a:r>
                        <a:rPr lang="en-US" sz="1600" i="1" dirty="0" err="1">
                          <a:effectLst/>
                          <a:latin typeface="+mn-lt"/>
                        </a:rPr>
                        <a:t>eGFR</a:t>
                      </a:r>
                      <a:r>
                        <a:rPr lang="en-US" sz="1600" i="1" dirty="0">
                          <a:effectLst/>
                          <a:latin typeface="+mn-lt"/>
                        </a:rPr>
                        <a:t>*</a:t>
                      </a:r>
                      <a:endParaRPr lang="en-US" sz="16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127</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1.21</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37</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0.35</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3.48 (2.44, 5.10)</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&lt;.0001</a:t>
                      </a:r>
                      <a:endParaRPr lang="en-US" sz="22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12"/>
                  </a:ext>
                </a:extLst>
              </a:tr>
              <a:tr h="356294">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endParaRPr lang="en-US" sz="22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13"/>
                  </a:ext>
                </a:extLst>
              </a:tr>
              <a:tr h="340511">
                <a:tc>
                  <a:txBody>
                    <a:bodyPr/>
                    <a:lstStyle/>
                    <a:p>
                      <a:pPr marL="0" marR="0" algn="ctr">
                        <a:lnSpc>
                          <a:spcPct val="107000"/>
                        </a:lnSpc>
                        <a:spcBef>
                          <a:spcPts val="300"/>
                        </a:spcBef>
                        <a:spcAft>
                          <a:spcPts val="300"/>
                        </a:spcAft>
                      </a:pPr>
                      <a:endParaRPr lang="en-US" sz="1400" i="1" dirty="0">
                        <a:effectLst/>
                        <a:latin typeface="+mn-lt"/>
                        <a:ea typeface="Times New Roman" panose="02020603050405020304" pitchFamily="18" charset="0"/>
                      </a:endParaRPr>
                    </a:p>
                  </a:txBody>
                  <a:tcPr marL="38100" marR="38100" marT="0" marB="0"/>
                </a:tc>
                <a:tc>
                  <a:txBody>
                    <a:bodyPr/>
                    <a:lstStyle/>
                    <a:p>
                      <a:pPr marL="0" marR="0">
                        <a:lnSpc>
                          <a:spcPct val="107000"/>
                        </a:lnSpc>
                        <a:spcBef>
                          <a:spcPts val="300"/>
                        </a:spcBef>
                        <a:spcAft>
                          <a:spcPts val="300"/>
                        </a:spcAft>
                      </a:pPr>
                      <a:r>
                        <a:rPr lang="en-US" sz="1600" i="1" dirty="0">
                          <a:effectLst/>
                          <a:latin typeface="+mn-lt"/>
                        </a:rPr>
                        <a:t>Incident albuminuria**</a:t>
                      </a:r>
                      <a:endParaRPr lang="en-US" sz="16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110</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2.00</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135</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2.41</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0.81 (0.63, 1.04)</a:t>
                      </a:r>
                      <a:endParaRPr lang="en-US" sz="2200" i="1" dirty="0">
                        <a:effectLst/>
                        <a:latin typeface="+mn-lt"/>
                        <a:ea typeface="Times New Roman" panose="02020603050405020304" pitchFamily="18" charset="0"/>
                      </a:endParaRPr>
                    </a:p>
                  </a:txBody>
                  <a:tcPr marL="38100" marR="38100" marT="0" marB="0"/>
                </a:tc>
                <a:tc>
                  <a:txBody>
                    <a:bodyPr/>
                    <a:lstStyle/>
                    <a:p>
                      <a:pPr marL="0" marR="0" algn="ctr">
                        <a:lnSpc>
                          <a:spcPct val="107000"/>
                        </a:lnSpc>
                        <a:spcBef>
                          <a:spcPts val="300"/>
                        </a:spcBef>
                        <a:spcAft>
                          <a:spcPts val="300"/>
                        </a:spcAft>
                      </a:pPr>
                      <a:r>
                        <a:rPr lang="en-US" sz="2200" i="1" dirty="0">
                          <a:effectLst/>
                          <a:latin typeface="+mn-lt"/>
                        </a:rPr>
                        <a:t>0.10</a:t>
                      </a:r>
                      <a:endParaRPr lang="en-US" sz="2200" i="1" dirty="0">
                        <a:effectLst/>
                        <a:latin typeface="+mn-lt"/>
                        <a:ea typeface="Times New Roman" panose="02020603050405020304" pitchFamily="18" charset="0"/>
                      </a:endParaRPr>
                    </a:p>
                  </a:txBody>
                  <a:tcPr marL="38100" marR="38100" marT="0" marB="0"/>
                </a:tc>
                <a:extLst>
                  <a:ext uri="{0D108BD9-81ED-4DB2-BD59-A6C34878D82A}">
                    <a16:rowId xmlns:a16="http://schemas.microsoft.com/office/drawing/2014/main" val="10014"/>
                  </a:ext>
                </a:extLst>
              </a:tr>
            </a:tbl>
          </a:graphicData>
        </a:graphic>
      </p:graphicFrame>
      <p:sp>
        <p:nvSpPr>
          <p:cNvPr id="1048690" name="TextBox 2"/>
          <p:cNvSpPr txBox="1"/>
          <p:nvPr/>
        </p:nvSpPr>
        <p:spPr>
          <a:xfrm>
            <a:off x="3529952" y="-23482"/>
            <a:ext cx="5897384" cy="769441"/>
          </a:xfrm>
          <a:prstGeom prst="rect">
            <a:avLst/>
          </a:prstGeom>
          <a:noFill/>
        </p:spPr>
        <p:txBody>
          <a:bodyPr wrap="none" rtlCol="0">
            <a:spAutoFit/>
          </a:bodyPr>
          <a:lstStyle/>
          <a:p>
            <a:r>
              <a:rPr lang="en-US" sz="4400" b="1" i="1" dirty="0">
                <a:solidFill>
                  <a:srgbClr val="FFFF00"/>
                </a:solidFill>
              </a:rPr>
              <a:t>Renal Disease Outcomes</a:t>
            </a:r>
          </a:p>
        </p:txBody>
      </p:sp>
      <p:sp>
        <p:nvSpPr>
          <p:cNvPr id="1048691" name="TextBox 3"/>
          <p:cNvSpPr txBox="1"/>
          <p:nvPr/>
        </p:nvSpPr>
        <p:spPr>
          <a:xfrm>
            <a:off x="2692483" y="6436201"/>
            <a:ext cx="9327362" cy="338554"/>
          </a:xfrm>
          <a:prstGeom prst="rect">
            <a:avLst/>
          </a:prstGeom>
          <a:noFill/>
        </p:spPr>
        <p:txBody>
          <a:bodyPr wrap="none" rtlCol="0">
            <a:spAutoFit/>
          </a:bodyPr>
          <a:lstStyle/>
          <a:p>
            <a:r>
              <a:rPr lang="en-US" sz="1400" b="1" i="1" dirty="0">
                <a:solidFill>
                  <a:schemeClr val="bg1"/>
                </a:solidFill>
              </a:rPr>
              <a:t>  *C</a:t>
            </a:r>
            <a:r>
              <a:rPr lang="en-US" sz="1600" b="1" i="1" dirty="0">
                <a:solidFill>
                  <a:schemeClr val="bg1"/>
                </a:solidFill>
              </a:rPr>
              <a:t>onfirmed on a second </a:t>
            </a:r>
            <a:r>
              <a:rPr lang="en-US" sz="1400" b="1" i="1" dirty="0">
                <a:solidFill>
                  <a:schemeClr val="bg1"/>
                </a:solidFill>
              </a:rPr>
              <a:t>occasion ≥90 days apart  **Doubling of urinary albumin/creatinine ratio from &lt;10 to &gt;10 mg/g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
          <p:cNvSpPr>
            <a:spLocks noGrp="1"/>
          </p:cNvSpPr>
          <p:nvPr>
            <p:ph type="title"/>
          </p:nvPr>
        </p:nvSpPr>
        <p:spPr/>
        <p:txBody>
          <a:bodyPr>
            <a:normAutofit fontScale="90000"/>
          </a:bodyPr>
          <a:lstStyle/>
          <a:p>
            <a:r>
              <a:rPr lang="en-US" sz="2400" i="1" dirty="0">
                <a:effectLst/>
              </a:rPr>
              <a:t> </a:t>
            </a:r>
            <a:r>
              <a:rPr lang="en-US" sz="4400" i="1" dirty="0">
                <a:effectLst/>
              </a:rPr>
              <a:t>Serious Adverse Events(SAE) During Follow-up</a:t>
            </a:r>
            <a:endParaRPr lang="en-IN" dirty="0"/>
          </a:p>
        </p:txBody>
      </p:sp>
      <p:sp>
        <p:nvSpPr>
          <p:cNvPr id="1048696" name="Content Placeholder 2"/>
          <p:cNvSpPr>
            <a:spLocks noGrp="1"/>
          </p:cNvSpPr>
          <p:nvPr>
            <p:ph idx="1"/>
          </p:nvPr>
        </p:nvSpPr>
        <p:spPr/>
        <p:txBody>
          <a:bodyPr/>
          <a:lstStyle/>
          <a:p>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p>
            <a:endParaRPr lang="en-IN"/>
          </a:p>
        </p:txBody>
      </p:sp>
      <p:pic>
        <p:nvPicPr>
          <p:cNvPr id="2097165" name="Content Placeholder 4"/>
          <p:cNvPicPr>
            <a:picLocks noGrp="1" noChangeAspect="1"/>
          </p:cNvPicPr>
          <p:nvPr>
            <p:ph idx="1"/>
          </p:nvPr>
        </p:nvPicPr>
        <p:blipFill>
          <a:blip r:embed="rId2"/>
          <a:stretch>
            <a:fillRect/>
          </a:stretch>
        </p:blipFill>
        <p:spPr>
          <a:xfrm>
            <a:off x="609600" y="0"/>
            <a:ext cx="10628243" cy="670841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IN" dirty="0"/>
              <a:t>Interpretation</a:t>
            </a:r>
          </a:p>
        </p:txBody>
      </p:sp>
      <p:sp>
        <p:nvSpPr>
          <p:cNvPr id="1048699" name="Content Placeholder 2"/>
          <p:cNvSpPr>
            <a:spLocks noGrp="1"/>
          </p:cNvSpPr>
          <p:nvPr>
            <p:ph idx="1"/>
          </p:nvPr>
        </p:nvSpPr>
        <p:spPr/>
        <p:txBody>
          <a:bodyPr>
            <a:normAutofit/>
          </a:bodyPr>
          <a:lstStyle/>
          <a:p>
            <a:pPr algn="l"/>
            <a:r>
              <a:rPr lang="en-US" sz="2400" dirty="0">
                <a:latin typeface="OTNEJMQuadraat"/>
              </a:rPr>
              <a:t>A</a:t>
            </a:r>
            <a:r>
              <a:rPr lang="en-US" sz="2400" b="0" i="0" u="none" strike="noStrike" baseline="0" dirty="0">
                <a:latin typeface="OTNEJMQuadraat"/>
              </a:rPr>
              <a:t>mong adults with hypertension but without diabetes, lowering systolic blood pressure to a target goal of less than 120 mm Hg, as compared with the standard goal of less than 140 mm Hg, resulted in significantly lower rates of fatal and nonfatal cardiovascular events and </a:t>
            </a:r>
            <a:r>
              <a:rPr lang="en-IN" sz="2400" b="0" i="0" u="none" strike="noStrike" baseline="0" dirty="0">
                <a:latin typeface="OTNEJMQuadraat"/>
              </a:rPr>
              <a:t>death from any cause.</a:t>
            </a:r>
          </a:p>
          <a:p>
            <a:pPr algn="l"/>
            <a:r>
              <a:rPr lang="en-IN" sz="2400" b="0" i="0" u="none" strike="noStrike" baseline="0" dirty="0">
                <a:latin typeface="OTNEJMQuadraat"/>
              </a:rPr>
              <a:t>25% lower relative risk of the primary outcome;</a:t>
            </a:r>
          </a:p>
          <a:p>
            <a:pPr algn="l"/>
            <a:r>
              <a:rPr lang="en-IN" sz="2400" b="0" i="0" u="none" strike="noStrike" baseline="0" dirty="0">
                <a:latin typeface="OTNEJMQuadraat"/>
              </a:rPr>
              <a:t>heart failure </a:t>
            </a:r>
            <a:r>
              <a:rPr lang="en-US" sz="2400" b="0" i="0" u="none" strike="noStrike" baseline="0" dirty="0">
                <a:latin typeface="OTNEJMQuadraat"/>
              </a:rPr>
              <a:t>(38% lower relative risk), death from cardiovascular causes (43% lower relative risk), and death from any cause (27% lower relative risk).</a:t>
            </a:r>
            <a:endParaRPr lang="en-IN" sz="2400" b="0" i="0" u="none" strike="noStrike" baseline="0" dirty="0">
              <a:latin typeface="OTNEJMQuadra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IN" dirty="0"/>
              <a:t>Limitations</a:t>
            </a:r>
          </a:p>
        </p:txBody>
      </p:sp>
      <p:sp>
        <p:nvSpPr>
          <p:cNvPr id="1048701" name="Content Placeholder 2"/>
          <p:cNvSpPr>
            <a:spLocks noGrp="1"/>
          </p:cNvSpPr>
          <p:nvPr>
            <p:ph idx="1"/>
          </p:nvPr>
        </p:nvSpPr>
        <p:spPr/>
        <p:txBody>
          <a:bodyPr>
            <a:normAutofit fontScale="96875" lnSpcReduction="20000"/>
          </a:bodyPr>
          <a:lstStyle/>
          <a:p>
            <a:pPr algn="l"/>
            <a:r>
              <a:rPr lang="en-US" sz="3200" b="0" i="0" u="none" strike="noStrike" baseline="0" dirty="0">
                <a:latin typeface="OTNEJMQuadraat"/>
              </a:rPr>
              <a:t>The lack of generalizability to populations not included in the study — such as persons with diabetes, those with prior stroke, and those younger than 50 years of age</a:t>
            </a:r>
          </a:p>
          <a:p>
            <a:pPr algn="l"/>
            <a:r>
              <a:rPr lang="en-US" sz="3200" b="0" i="0" u="none" strike="noStrike" baseline="0" dirty="0">
                <a:latin typeface="OTNEJMQuadraat"/>
              </a:rPr>
              <a:t>No enrollment of  older adults residing in nursing homes or assisted-living facilities.</a:t>
            </a:r>
          </a:p>
          <a:p>
            <a:pPr algn="l"/>
            <a:r>
              <a:rPr lang="en-US" sz="3200" b="0" i="0" u="none" strike="noStrike" baseline="0" dirty="0">
                <a:latin typeface="OTNEJMQuadraat"/>
              </a:rPr>
              <a:t> In addition, the effects of the lower blood pressure on the central nervous system and kidney </a:t>
            </a:r>
            <a:r>
              <a:rPr lang="en-US" sz="3200" dirty="0">
                <a:latin typeface="OTNEJMQuadraat"/>
              </a:rPr>
              <a:t>could </a:t>
            </a:r>
            <a:r>
              <a:rPr lang="en-US" sz="3200" b="0" i="0" u="none" strike="noStrike" baseline="0" dirty="0">
                <a:latin typeface="OTNEJMQuadraat"/>
              </a:rPr>
              <a:t>not be reasonably interpreted</a:t>
            </a:r>
            <a:endParaRPr lang="en-IN"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b="1" i="1" dirty="0">
                <a:latin typeface="+mn-lt"/>
              </a:rPr>
              <a:t>Summary and Conclusions</a:t>
            </a:r>
            <a:endParaRPr lang="en-IN" dirty="0"/>
          </a:p>
        </p:txBody>
      </p:sp>
      <p:sp>
        <p:nvSpPr>
          <p:cNvPr id="1048703" name="Content Placeholder 2"/>
          <p:cNvSpPr>
            <a:spLocks noGrp="1"/>
          </p:cNvSpPr>
          <p:nvPr>
            <p:ph idx="1"/>
          </p:nvPr>
        </p:nvSpPr>
        <p:spPr/>
        <p:txBody>
          <a:bodyPr>
            <a:normAutofit fontScale="88889" lnSpcReduction="20000"/>
          </a:bodyPr>
          <a:lstStyle/>
          <a:p>
            <a:r>
              <a:rPr lang="en-US" sz="2800" b="1" i="1" dirty="0"/>
              <a:t>SPRINT </a:t>
            </a:r>
            <a:r>
              <a:rPr lang="en-US" altLang="en-US" sz="2800" b="1" i="1" dirty="0">
                <a:ea typeface="ＭＳ Ｐゴシック" panose="020B0600070205080204" pitchFamily="34" charset="-128"/>
              </a:rPr>
              <a:t>examined effects of more intensive antihypertensive therapy than currently recommended</a:t>
            </a:r>
          </a:p>
          <a:p>
            <a:endParaRPr lang="en-US" altLang="en-US" sz="2800" b="1" i="1" dirty="0">
              <a:ea typeface="ＭＳ Ｐゴシック" panose="020B0600070205080204" pitchFamily="34" charset="-128"/>
            </a:endParaRPr>
          </a:p>
          <a:p>
            <a:r>
              <a:rPr lang="en-US" altLang="en-US" sz="2800" b="1" i="1" dirty="0">
                <a:ea typeface="ＭＳ Ｐゴシック" panose="020B0600070205080204" pitchFamily="34" charset="-128"/>
              </a:rPr>
              <a:t>Participants were US adults ≥50 years with hypertension and additional risk for CVD</a:t>
            </a:r>
            <a:endParaRPr lang="en-US" sz="2800" b="1" i="1" dirty="0"/>
          </a:p>
          <a:p>
            <a:endParaRPr lang="en-US" sz="2800" b="1" i="1" dirty="0"/>
          </a:p>
          <a:p>
            <a:r>
              <a:rPr lang="en-US" sz="2800" b="1" i="1" dirty="0"/>
              <a:t>Rapid and sustained difference in SBP achieved between the two treatment arms</a:t>
            </a:r>
          </a:p>
          <a:p>
            <a:endParaRPr lang="en-US" sz="2800" b="1" i="1" dirty="0"/>
          </a:p>
          <a:p>
            <a:r>
              <a:rPr lang="en-US" sz="2800" b="1" i="1" dirty="0"/>
              <a:t>Trial stopped early, due to benefit, after median follow-up of 3.26 years </a:t>
            </a: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endParaRPr lang="en-IN"/>
          </a:p>
        </p:txBody>
      </p:sp>
      <p:sp>
        <p:nvSpPr>
          <p:cNvPr id="1048705" name="Content Placeholder 2"/>
          <p:cNvSpPr>
            <a:spLocks noGrp="1"/>
          </p:cNvSpPr>
          <p:nvPr>
            <p:ph idx="1"/>
          </p:nvPr>
        </p:nvSpPr>
        <p:spPr>
          <a:xfrm>
            <a:off x="677334" y="2160589"/>
            <a:ext cx="8930492" cy="4087811"/>
          </a:xfrm>
        </p:spPr>
        <p:txBody>
          <a:bodyPr>
            <a:normAutofit/>
          </a:bodyPr>
          <a:lstStyle/>
          <a:p>
            <a:r>
              <a:rPr lang="en-US" sz="2800" b="1" i="1" dirty="0"/>
              <a:t>Incidence of primary outcome (composite of CVD events) 25% lower in Intensive compared to Standard Group and all-cause mortality reduced by 27%.</a:t>
            </a:r>
          </a:p>
          <a:p>
            <a:endParaRPr lang="en-US" sz="2800" b="1" i="1" dirty="0"/>
          </a:p>
          <a:p>
            <a:r>
              <a:rPr lang="en-US" sz="2400" b="1" i="1" dirty="0"/>
              <a:t>In participants with CKD at baseline, no differences in renal outcomes</a:t>
            </a:r>
          </a:p>
          <a:p>
            <a:endParaRPr lang="en-US" sz="2400" b="1" i="1" dirty="0"/>
          </a:p>
          <a:p>
            <a:r>
              <a:rPr lang="en-US" sz="2400" b="1" i="1" dirty="0"/>
              <a:t>In participants without CKD at baseline, incidence of eGFR reduction ≥ 30% more common in Intensive Group</a:t>
            </a:r>
          </a:p>
          <a:p>
            <a:pPr marL="0" indent="0">
              <a:buNone/>
            </a:pP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endParaRPr lang="en-IN" dirty="0"/>
          </a:p>
        </p:txBody>
      </p:sp>
      <p:sp>
        <p:nvSpPr>
          <p:cNvPr id="1048707" name="Content Placeholder 2"/>
          <p:cNvSpPr>
            <a:spLocks noGrp="1"/>
          </p:cNvSpPr>
          <p:nvPr>
            <p:ph idx="1"/>
          </p:nvPr>
        </p:nvSpPr>
        <p:spPr/>
        <p:txBody>
          <a:bodyPr/>
          <a:lstStyle/>
          <a:p>
            <a:r>
              <a:rPr lang="en-US" sz="2000" b="1" i="1" dirty="0"/>
              <a:t>No overall difference in serious adverse events (SAEs) between treatment groups</a:t>
            </a:r>
          </a:p>
          <a:p>
            <a:endParaRPr lang="en-US" sz="2000" b="1" i="1" dirty="0"/>
          </a:p>
          <a:p>
            <a:r>
              <a:rPr lang="en-US" sz="2000" b="1" i="1" dirty="0"/>
              <a:t>SAEs associated with hypotension, syncope, electrolyte abnormalities, and hospital discharge reports of acute kidney injury or acute renal failure more common in Intensive Group</a:t>
            </a:r>
          </a:p>
          <a:p>
            <a:endParaRPr lang="en-US" sz="2000" b="1" i="1" dirty="0"/>
          </a:p>
          <a:p>
            <a:r>
              <a:rPr lang="en-US" sz="2000" b="1" i="1" dirty="0"/>
              <a:t>Overall, benefits of more intensive BP lowering exceeded the potential for harm</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endParaRPr lang="en-IN"/>
          </a:p>
        </p:txBody>
      </p:sp>
      <p:sp>
        <p:nvSpPr>
          <p:cNvPr id="1048613" name="Content Placeholder 2"/>
          <p:cNvSpPr>
            <a:spLocks noGrp="1"/>
          </p:cNvSpPr>
          <p:nvPr>
            <p:ph idx="1"/>
          </p:nvPr>
        </p:nvSpPr>
        <p:spPr/>
        <p:txBody>
          <a:bodyPr>
            <a:normAutofit/>
          </a:bodyPr>
          <a:lstStyle/>
          <a:p>
            <a:r>
              <a:rPr lang="en-US" sz="2400" dirty="0"/>
              <a:t>Treatment of hypertension reduces the risk of cardiovascular disease outcomes, including incident stroke (by 35 to 40%), myocardial infarction (by 15 to 25%), and heart failure (by up to 64%). </a:t>
            </a:r>
          </a:p>
          <a:p>
            <a:r>
              <a:rPr lang="en-US" sz="2400" dirty="0"/>
              <a:t>However, the target for systolic blood-pressure lowering is uncertain. </a:t>
            </a:r>
            <a:endParaRPr lang="en-IN"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endParaRPr lang="en-IN"/>
          </a:p>
        </p:txBody>
      </p:sp>
      <p:pic>
        <p:nvPicPr>
          <p:cNvPr id="2097166" name="Content Placeholder 4"/>
          <p:cNvPicPr>
            <a:picLocks noGrp="1" noChangeAspect="1"/>
          </p:cNvPicPr>
          <p:nvPr>
            <p:ph idx="1"/>
          </p:nvPr>
        </p:nvPicPr>
        <p:blipFill>
          <a:blip r:embed="rId2"/>
          <a:stretch>
            <a:fillRect/>
          </a:stretch>
        </p:blipFill>
        <p:spPr>
          <a:xfrm>
            <a:off x="677208" y="159026"/>
            <a:ext cx="9487209" cy="649356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endParaRPr lang="en-IN"/>
          </a:p>
        </p:txBody>
      </p:sp>
      <p:pic>
        <p:nvPicPr>
          <p:cNvPr id="2097167" name="Content Placeholder 4"/>
          <p:cNvPicPr>
            <a:picLocks noGrp="1" noChangeAspect="1"/>
          </p:cNvPicPr>
          <p:nvPr>
            <p:ph idx="1"/>
          </p:nvPr>
        </p:nvPicPr>
        <p:blipFill>
          <a:blip r:embed="rId2"/>
          <a:stretch>
            <a:fillRect/>
          </a:stretch>
        </p:blipFill>
        <p:spPr>
          <a:xfrm>
            <a:off x="1041485" y="543340"/>
            <a:ext cx="8696476" cy="5949536"/>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endParaRPr lang="en-IN"/>
          </a:p>
        </p:txBody>
      </p:sp>
      <p:pic>
        <p:nvPicPr>
          <p:cNvPr id="2097168" name="Content Placeholder 4"/>
          <p:cNvPicPr>
            <a:picLocks noGrp="1" noChangeAspect="1"/>
          </p:cNvPicPr>
          <p:nvPr>
            <p:ph idx="1"/>
          </p:nvPr>
        </p:nvPicPr>
        <p:blipFill>
          <a:blip r:embed="rId2"/>
          <a:stretch>
            <a:fillRect/>
          </a:stretch>
        </p:blipFill>
        <p:spPr>
          <a:xfrm>
            <a:off x="1144273" y="212035"/>
            <a:ext cx="8569570" cy="655777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p:txBody>
          <a:bodyPr/>
          <a:lstStyle/>
          <a:p>
            <a:endParaRPr lang="en-IN"/>
          </a:p>
        </p:txBody>
      </p:sp>
      <p:pic>
        <p:nvPicPr>
          <p:cNvPr id="2097169" name="Content Placeholder 4"/>
          <p:cNvPicPr>
            <a:picLocks noGrp="1" noChangeAspect="1"/>
          </p:cNvPicPr>
          <p:nvPr>
            <p:ph idx="1"/>
          </p:nvPr>
        </p:nvPicPr>
        <p:blipFill>
          <a:blip r:embed="rId2"/>
          <a:stretch>
            <a:fillRect/>
          </a:stretch>
        </p:blipFill>
        <p:spPr>
          <a:xfrm>
            <a:off x="739315" y="249142"/>
            <a:ext cx="9623885" cy="635971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p:txBody>
          <a:bodyPr/>
          <a:lstStyle/>
          <a:p>
            <a:r>
              <a:rPr lang="en-IN" b="1" dirty="0"/>
              <a:t>THANK YOU</a:t>
            </a:r>
          </a:p>
        </p:txBody>
      </p:sp>
      <p:sp>
        <p:nvSpPr>
          <p:cNvPr id="1048713" name="Content Placeholder 2"/>
          <p:cNvSpPr>
            <a:spLocks noGrp="1"/>
          </p:cNvSpPr>
          <p:nvPr>
            <p:ph idx="1"/>
          </p:nvPr>
        </p:nvSpPr>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dirty="0"/>
              <a:t>Study Design</a:t>
            </a:r>
            <a:endParaRPr lang="en-IN" dirty="0"/>
          </a:p>
        </p:txBody>
      </p:sp>
      <p:sp>
        <p:nvSpPr>
          <p:cNvPr id="1048615" name="Content Placeholder 2"/>
          <p:cNvSpPr>
            <a:spLocks noGrp="1"/>
          </p:cNvSpPr>
          <p:nvPr>
            <p:ph idx="1"/>
          </p:nvPr>
        </p:nvSpPr>
        <p:spPr/>
        <p:txBody>
          <a:bodyPr>
            <a:normAutofit/>
          </a:bodyPr>
          <a:lstStyle/>
          <a:p>
            <a:r>
              <a:rPr lang="en-US" sz="2800" dirty="0"/>
              <a:t>SPRINT was a randomized, controlled, open-label trial that was conducted at 102 clinical sites (organized into 5 clinical center networks) in the United States</a:t>
            </a:r>
            <a:endParaRPr lang="en-IN"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IN" b="1" i="0" dirty="0">
                <a:solidFill>
                  <a:srgbClr val="444444"/>
                </a:solidFill>
                <a:effectLst/>
                <a:latin typeface="Open Sans" panose="020B0606030504020204" pitchFamily="34" charset="0"/>
              </a:rPr>
              <a:t>SPRINT Research Question</a:t>
            </a:r>
            <a:endParaRPr lang="en-IN" dirty="0"/>
          </a:p>
        </p:txBody>
      </p:sp>
      <p:sp>
        <p:nvSpPr>
          <p:cNvPr id="1048617" name="Content Placeholder 2"/>
          <p:cNvSpPr>
            <a:spLocks noGrp="1"/>
          </p:cNvSpPr>
          <p:nvPr>
            <p:ph idx="1"/>
          </p:nvPr>
        </p:nvSpPr>
        <p:spPr/>
        <p:txBody>
          <a:bodyPr>
            <a:noAutofit/>
          </a:bodyPr>
          <a:lstStyle/>
          <a:p>
            <a:r>
              <a:rPr lang="en-IN" sz="2400" b="0" i="0" dirty="0">
                <a:solidFill>
                  <a:srgbClr val="444444"/>
                </a:solidFill>
                <a:effectLst/>
              </a:rPr>
              <a:t>Examine effect of more intensive high blood pressure treatment than is currently recommended</a:t>
            </a:r>
          </a:p>
          <a:p>
            <a:endParaRPr lang="en-IN" sz="2400" dirty="0">
              <a:solidFill>
                <a:srgbClr val="444444"/>
              </a:solidFill>
            </a:endParaRPr>
          </a:p>
          <a:p>
            <a:r>
              <a:rPr lang="en-IN" sz="2400" b="0" i="0" dirty="0">
                <a:solidFill>
                  <a:srgbClr val="444444"/>
                </a:solidFill>
                <a:effectLst/>
              </a:rPr>
              <a:t>Randomized Controlled Trial</a:t>
            </a:r>
          </a:p>
          <a:p>
            <a:endParaRPr lang="en-IN" sz="2400" dirty="0">
              <a:solidFill>
                <a:srgbClr val="444444"/>
              </a:solidFill>
            </a:endParaRPr>
          </a:p>
          <a:p>
            <a:r>
              <a:rPr lang="en-IN" sz="2400" b="0" i="0" dirty="0">
                <a:solidFill>
                  <a:srgbClr val="444444"/>
                </a:solidFill>
                <a:effectLst/>
              </a:rPr>
              <a:t>Target Systolic BP Intensive Treatment Goal SBP &lt; 120 mm Hg</a:t>
            </a:r>
          </a:p>
          <a:p>
            <a:endParaRPr lang="en-IN" sz="2400" dirty="0">
              <a:solidFill>
                <a:srgbClr val="444444"/>
              </a:solidFill>
            </a:endParaRPr>
          </a:p>
          <a:p>
            <a:r>
              <a:rPr lang="en-IN" sz="2400" b="0" i="0" dirty="0">
                <a:solidFill>
                  <a:srgbClr val="444444"/>
                </a:solidFill>
                <a:effectLst/>
              </a:rPr>
              <a:t>Standard Treatment Goal SBP &lt; 140 mm Hg</a:t>
            </a:r>
            <a:endParaRPr lang="en-I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IN" b="1" i="0" dirty="0">
                <a:solidFill>
                  <a:srgbClr val="444444"/>
                </a:solidFill>
                <a:effectLst/>
                <a:latin typeface="Open Sans" panose="020B0606030504020204" pitchFamily="34" charset="0"/>
              </a:rPr>
              <a:t>Major Inclusion Criteria</a:t>
            </a:r>
            <a:endParaRPr lang="en-IN" dirty="0"/>
          </a:p>
        </p:txBody>
      </p:sp>
      <p:sp>
        <p:nvSpPr>
          <p:cNvPr id="1048619" name="Content Placeholder 2"/>
          <p:cNvSpPr>
            <a:spLocks noGrp="1"/>
          </p:cNvSpPr>
          <p:nvPr>
            <p:ph idx="1"/>
          </p:nvPr>
        </p:nvSpPr>
        <p:spPr/>
        <p:txBody>
          <a:bodyPr>
            <a:noAutofit/>
          </a:bodyPr>
          <a:lstStyle/>
          <a:p>
            <a:r>
              <a:rPr lang="en-IN" sz="2400" b="0" i="0" dirty="0">
                <a:solidFill>
                  <a:srgbClr val="444444"/>
                </a:solidFill>
                <a:effectLst/>
                <a:latin typeface="Open Sans" panose="020B0606030504020204" pitchFamily="34" charset="0"/>
              </a:rPr>
              <a:t>≥50 years old</a:t>
            </a:r>
          </a:p>
          <a:p>
            <a:r>
              <a:rPr lang="en-IN" sz="2400" b="0" i="0" dirty="0">
                <a:solidFill>
                  <a:srgbClr val="444444"/>
                </a:solidFill>
                <a:effectLst/>
                <a:latin typeface="Open Sans" panose="020B0606030504020204" pitchFamily="34" charset="0"/>
              </a:rPr>
              <a:t>Systolic blood pressure : 130 – 180 mm Hg (treated or untreated)</a:t>
            </a:r>
          </a:p>
          <a:p>
            <a:r>
              <a:rPr lang="en-IN" sz="2400" b="0" i="0" dirty="0">
                <a:solidFill>
                  <a:srgbClr val="444444"/>
                </a:solidFill>
                <a:effectLst/>
                <a:latin typeface="Open Sans" panose="020B0606030504020204" pitchFamily="34" charset="0"/>
              </a:rPr>
              <a:t>Additional cardiovascular disease (CVD) risk</a:t>
            </a:r>
          </a:p>
          <a:p>
            <a:pPr marL="514350" indent="-514350">
              <a:buFont typeface="+mj-lt"/>
              <a:buAutoNum type="arabicPeriod"/>
            </a:pPr>
            <a:r>
              <a:rPr lang="en-IN" sz="2400" b="0" i="0" dirty="0">
                <a:solidFill>
                  <a:srgbClr val="444444"/>
                </a:solidFill>
                <a:effectLst/>
                <a:latin typeface="Open Sans" panose="020B0606030504020204" pitchFamily="34" charset="0"/>
              </a:rPr>
              <a:t>Clinical or subclinical CVD (excluding stroke)</a:t>
            </a:r>
          </a:p>
          <a:p>
            <a:pPr marL="514350" indent="-514350">
              <a:buFont typeface="+mj-lt"/>
              <a:buAutoNum type="arabicPeriod"/>
            </a:pPr>
            <a:r>
              <a:rPr lang="en-IN" sz="2400" b="0" i="0" dirty="0">
                <a:solidFill>
                  <a:srgbClr val="444444"/>
                </a:solidFill>
                <a:effectLst/>
                <a:latin typeface="Open Sans" panose="020B0606030504020204" pitchFamily="34" charset="0"/>
              </a:rPr>
              <a:t>Chronic kidney disease (CKD), defined as eGFR 20 – &lt;60 ml/min/1.73m2</a:t>
            </a:r>
          </a:p>
          <a:p>
            <a:pPr marL="514350" indent="-514350">
              <a:buFont typeface="+mj-lt"/>
              <a:buAutoNum type="arabicPeriod"/>
            </a:pPr>
            <a:r>
              <a:rPr lang="en-IN" sz="2400" b="0" i="0" dirty="0">
                <a:solidFill>
                  <a:srgbClr val="444444"/>
                </a:solidFill>
                <a:effectLst/>
                <a:latin typeface="Open Sans" panose="020B0606030504020204" pitchFamily="34" charset="0"/>
              </a:rPr>
              <a:t>Framingham Risk Score for 10-year CVD risk ≥ 15%</a:t>
            </a:r>
          </a:p>
          <a:p>
            <a:pPr marL="514350" indent="-514350">
              <a:buFont typeface="+mj-lt"/>
              <a:buAutoNum type="arabicPeriod"/>
            </a:pPr>
            <a:r>
              <a:rPr lang="en-IN" sz="2400" b="0" i="0" dirty="0">
                <a:solidFill>
                  <a:srgbClr val="444444"/>
                </a:solidFill>
                <a:effectLst/>
                <a:latin typeface="Open Sans" panose="020B0606030504020204" pitchFamily="34" charset="0"/>
              </a:rPr>
              <a:t>Age ≥ 75 years (At least one)</a:t>
            </a:r>
            <a:endParaRPr lang="en-IN"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IN" b="1" i="0" dirty="0">
                <a:solidFill>
                  <a:srgbClr val="444444"/>
                </a:solidFill>
                <a:effectLst/>
                <a:latin typeface="Open Sans" panose="020B0606030504020204" pitchFamily="34" charset="0"/>
              </a:rPr>
              <a:t>Major Exclusion Criteria</a:t>
            </a:r>
            <a:endParaRPr lang="en-IN" dirty="0"/>
          </a:p>
        </p:txBody>
      </p:sp>
      <p:sp>
        <p:nvSpPr>
          <p:cNvPr id="1048621" name="Content Placeholder 2"/>
          <p:cNvSpPr>
            <a:spLocks noGrp="1"/>
          </p:cNvSpPr>
          <p:nvPr>
            <p:ph idx="1"/>
          </p:nvPr>
        </p:nvSpPr>
        <p:spPr/>
        <p:txBody>
          <a:bodyPr/>
          <a:lstStyle/>
          <a:p>
            <a:r>
              <a:rPr lang="en-IN" sz="2400" b="0" i="0" dirty="0">
                <a:solidFill>
                  <a:srgbClr val="444444"/>
                </a:solidFill>
                <a:effectLst/>
                <a:latin typeface="Open Sans" panose="020B0606030504020204" pitchFamily="34" charset="0"/>
              </a:rPr>
              <a:t>Stroke</a:t>
            </a:r>
          </a:p>
          <a:p>
            <a:r>
              <a:rPr lang="en-IN" sz="2400" b="0" i="0" dirty="0">
                <a:solidFill>
                  <a:srgbClr val="444444"/>
                </a:solidFill>
                <a:effectLst/>
                <a:latin typeface="Open Sans" panose="020B0606030504020204" pitchFamily="34" charset="0"/>
              </a:rPr>
              <a:t>Diabetes mellitus</a:t>
            </a:r>
          </a:p>
          <a:p>
            <a:r>
              <a:rPr lang="en-IN" sz="2400" b="0" i="0" dirty="0">
                <a:solidFill>
                  <a:srgbClr val="444444"/>
                </a:solidFill>
                <a:effectLst/>
                <a:latin typeface="Open Sans" panose="020B0606030504020204" pitchFamily="34" charset="0"/>
              </a:rPr>
              <a:t>Polycystic kidney disease</a:t>
            </a:r>
          </a:p>
          <a:p>
            <a:r>
              <a:rPr lang="en-IN" sz="2400" b="0" i="0" dirty="0">
                <a:solidFill>
                  <a:srgbClr val="444444"/>
                </a:solidFill>
                <a:effectLst/>
                <a:latin typeface="Open Sans" panose="020B0606030504020204" pitchFamily="34" charset="0"/>
              </a:rPr>
              <a:t>Congestive heart failure (symptoms or EF &lt; 35%)</a:t>
            </a:r>
          </a:p>
          <a:p>
            <a:r>
              <a:rPr lang="en-IN" sz="2400" b="0" i="0" dirty="0">
                <a:solidFill>
                  <a:srgbClr val="444444"/>
                </a:solidFill>
                <a:effectLst/>
                <a:latin typeface="Open Sans" panose="020B0606030504020204" pitchFamily="34" charset="0"/>
              </a:rPr>
              <a:t>Proteinuria &gt;1g/d</a:t>
            </a:r>
          </a:p>
          <a:p>
            <a:r>
              <a:rPr lang="en-IN" sz="2400" b="0" i="0" dirty="0">
                <a:solidFill>
                  <a:srgbClr val="444444"/>
                </a:solidFill>
                <a:effectLst/>
                <a:latin typeface="Open Sans" panose="020B0606030504020204" pitchFamily="34" charset="0"/>
              </a:rPr>
              <a:t>CKD with eGFR &lt; 20 mL/min/1.73m2 (MDRD)</a:t>
            </a:r>
          </a:p>
          <a:p>
            <a:r>
              <a:rPr lang="en-IN" sz="2400" b="0" i="0" dirty="0">
                <a:solidFill>
                  <a:srgbClr val="444444"/>
                </a:solidFill>
                <a:effectLst/>
                <a:latin typeface="Open Sans" panose="020B0606030504020204" pitchFamily="34" charset="0"/>
              </a:rPr>
              <a:t>Adherence concerns</a:t>
            </a:r>
            <a:br>
              <a:rPr lang="en-IN" dirty="0"/>
            </a:b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endParaRPr lang="en-IN"/>
          </a:p>
        </p:txBody>
      </p:sp>
      <p:pic>
        <p:nvPicPr>
          <p:cNvPr id="2097153" name="Content Placeholder 4"/>
          <p:cNvPicPr>
            <a:picLocks noGrp="1" noChangeAspect="1"/>
          </p:cNvPicPr>
          <p:nvPr>
            <p:ph idx="1"/>
          </p:nvPr>
        </p:nvPicPr>
        <p:blipFill>
          <a:blip r:embed="rId2"/>
          <a:stretch>
            <a:fillRect/>
          </a:stretch>
        </p:blipFill>
        <p:spPr>
          <a:xfrm>
            <a:off x="2676940" y="0"/>
            <a:ext cx="6520069" cy="6858000"/>
          </a:xfr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Widescreen</PresentationFormat>
  <Paragraphs>277</Paragraphs>
  <Slides>44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Open Sans</vt:lpstr>
      <vt:lpstr>OTNEJMQuadraat</vt:lpstr>
      <vt:lpstr>Trebuchet MS</vt:lpstr>
      <vt:lpstr>Wingdings 3</vt:lpstr>
      <vt:lpstr>Facet</vt:lpstr>
      <vt:lpstr>PowerPoint Presentation</vt:lpstr>
      <vt:lpstr>PowerPoint Presentation</vt:lpstr>
      <vt:lpstr>PowerPoint Presentation</vt:lpstr>
      <vt:lpstr>PowerPoint Presentation</vt:lpstr>
      <vt:lpstr>Study Design</vt:lpstr>
      <vt:lpstr>SPRINT Research Question</vt:lpstr>
      <vt:lpstr>Major Inclusion Criteria</vt:lpstr>
      <vt:lpstr>Major Exclusion Criteria</vt:lpstr>
      <vt:lpstr>PowerPoint Presentation</vt:lpstr>
      <vt:lpstr>Demographic and Baseline Characteristics</vt:lpstr>
      <vt:lpstr>PowerPoint Presentation</vt:lpstr>
      <vt:lpstr>PowerPoint Presentation</vt:lpstr>
      <vt:lpstr>PowerPoint Presentation</vt:lpstr>
      <vt:lpstr>Primary Outcome and Primary Hypothesis</vt:lpstr>
      <vt:lpstr>Additional Outcomes</vt:lpstr>
      <vt:lpstr>Follow-up Assessment of Selected Measures</vt:lpstr>
      <vt:lpstr>BP Intervention</vt:lpstr>
      <vt:lpstr>Intensive Treatment  </vt:lpstr>
      <vt:lpstr> Standard Treatment  </vt:lpstr>
      <vt:lpstr>PowerPoint Presentation</vt:lpstr>
      <vt:lpstr>Systolic BP During Follow-up </vt:lpstr>
      <vt:lpstr>PowerPoint Presentation</vt:lpstr>
      <vt:lpstr>PowerPoint Presentation</vt:lpstr>
      <vt:lpstr>PowerPoint Presentation</vt:lpstr>
      <vt:lpstr>PowerPoint Presentation</vt:lpstr>
      <vt:lpstr>    SPRINT Primary Outcome                Cumulative Hazard</vt:lpstr>
      <vt:lpstr>         All-cause Mortality                           Cumulative Hazard </vt:lpstr>
      <vt:lpstr>PowerPoint Presentation</vt:lpstr>
      <vt:lpstr>SPRINT Primary Outcome and its Components                     Event Rates and Hazard Ratios </vt:lpstr>
      <vt:lpstr>Primary Outcome Experience in the Six Pre-specified Subgroups of Interest</vt:lpstr>
      <vt:lpstr>PowerPoint Presentation</vt:lpstr>
      <vt:lpstr>PowerPoint Presentation</vt:lpstr>
      <vt:lpstr> Serious Adverse Events(SAE) During Follow-up</vt:lpstr>
      <vt:lpstr>PowerPoint Presentation</vt:lpstr>
      <vt:lpstr>Interpretation</vt:lpstr>
      <vt:lpstr>Limitations</vt:lpstr>
      <vt:lpstr>Summary and Conclusions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Narendran S</dc:creator>
  <cp:lastModifiedBy>ADMIN</cp:lastModifiedBy>
  <cp:revision>2</cp:revision>
  <dcterms:created xsi:type="dcterms:W3CDTF">2023-02-23T05:59:07Z</dcterms:created>
  <dcterms:modified xsi:type="dcterms:W3CDTF">2024-01-18T10:44:47Z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5a822c497343497b978ba5911d039304</vt:lpwstr>
  </property>
</Properties>
</file>