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337" r:id="rId3"/>
    <p:sldId id="336" r:id="rId4"/>
    <p:sldId id="288" r:id="rId5"/>
    <p:sldId id="294" r:id="rId6"/>
    <p:sldId id="301" r:id="rId7"/>
    <p:sldId id="302" r:id="rId8"/>
    <p:sldId id="303" r:id="rId9"/>
    <p:sldId id="304" r:id="rId10"/>
    <p:sldId id="295" r:id="rId11"/>
    <p:sldId id="307" r:id="rId12"/>
    <p:sldId id="299" r:id="rId13"/>
    <p:sldId id="300" r:id="rId14"/>
    <p:sldId id="296" r:id="rId15"/>
    <p:sldId id="297" r:id="rId16"/>
    <p:sldId id="298" r:id="rId17"/>
    <p:sldId id="265" r:id="rId18"/>
    <p:sldId id="312" r:id="rId19"/>
    <p:sldId id="264" r:id="rId20"/>
    <p:sldId id="292" r:id="rId21"/>
    <p:sldId id="267" r:id="rId22"/>
    <p:sldId id="270" r:id="rId23"/>
    <p:sldId id="347" r:id="rId24"/>
    <p:sldId id="268" r:id="rId25"/>
    <p:sldId id="341" r:id="rId26"/>
    <p:sldId id="342" r:id="rId27"/>
    <p:sldId id="343" r:id="rId28"/>
    <p:sldId id="315" r:id="rId29"/>
    <p:sldId id="313" r:id="rId30"/>
    <p:sldId id="314" r:id="rId31"/>
    <p:sldId id="317" r:id="rId32"/>
    <p:sldId id="318" r:id="rId33"/>
    <p:sldId id="321" r:id="rId34"/>
    <p:sldId id="322" r:id="rId35"/>
    <p:sldId id="323" r:id="rId36"/>
    <p:sldId id="325" r:id="rId37"/>
    <p:sldId id="324" r:id="rId38"/>
    <p:sldId id="326" r:id="rId39"/>
    <p:sldId id="291" r:id="rId40"/>
    <p:sldId id="316" r:id="rId41"/>
    <p:sldId id="340" r:id="rId42"/>
    <p:sldId id="345" r:id="rId43"/>
    <p:sldId id="346" r:id="rId44"/>
    <p:sldId id="332" r:id="rId45"/>
    <p:sldId id="344" r:id="rId46"/>
    <p:sldId id="311" r:id="rId47"/>
    <p:sldId id="320" r:id="rId48"/>
    <p:sldId id="328" r:id="rId49"/>
    <p:sldId id="329" r:id="rId50"/>
    <p:sldId id="330" r:id="rId51"/>
    <p:sldId id="331" r:id="rId52"/>
    <p:sldId id="333" r:id="rId53"/>
    <p:sldId id="33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69" d="100"/>
          <a:sy n="69"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4/5/2023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ACCESORY PATHWAY LOCALISATION</a:t>
            </a:r>
          </a:p>
        </p:txBody>
      </p:sp>
      <p:sp>
        <p:nvSpPr>
          <p:cNvPr id="3" name="Subtitle 2"/>
          <p:cNvSpPr>
            <a:spLocks noGrp="1"/>
          </p:cNvSpPr>
          <p:nvPr>
            <p:ph type="subTitle" idx="1"/>
          </p:nvPr>
        </p:nvSpPr>
        <p:spPr/>
        <p:txBody>
          <a:bodyPr/>
          <a:lstStyle/>
          <a:p>
            <a:r>
              <a:rPr lang="en-US" dirty="0"/>
              <a:t>DR KANNAN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Accesory</a:t>
            </a:r>
            <a:r>
              <a:rPr lang="en-IN" dirty="0"/>
              <a:t> pathway</a:t>
            </a:r>
            <a:endParaRPr lang="en-US" dirty="0"/>
          </a:p>
        </p:txBody>
      </p:sp>
      <p:sp>
        <p:nvSpPr>
          <p:cNvPr id="3" name="Content Placeholder 2"/>
          <p:cNvSpPr>
            <a:spLocks noGrp="1"/>
          </p:cNvSpPr>
          <p:nvPr>
            <p:ph idx="1"/>
          </p:nvPr>
        </p:nvSpPr>
        <p:spPr/>
        <p:txBody>
          <a:bodyPr>
            <a:normAutofit/>
          </a:bodyPr>
          <a:lstStyle/>
          <a:p>
            <a:r>
              <a:rPr lang="en-IN" dirty="0"/>
              <a:t>Anomalous tracts that connects atria and ventricle bypassing the AV node</a:t>
            </a:r>
          </a:p>
          <a:p>
            <a:r>
              <a:rPr lang="en-US" dirty="0"/>
              <a:t>The AV myocardial bundles commonly exist during fetal life but then disappear by the time of birth</a:t>
            </a:r>
            <a:endParaRPr lang="en-IN" dirty="0"/>
          </a:p>
          <a:p>
            <a:r>
              <a:rPr lang="en-IN" dirty="0"/>
              <a:t>Caused by </a:t>
            </a:r>
            <a:r>
              <a:rPr lang="en-IN" b="1" dirty="0"/>
              <a:t>incomplete regression of embryonic muscular continuity </a:t>
            </a:r>
            <a:r>
              <a:rPr lang="en-IN" dirty="0"/>
              <a:t>between atrium and ventricle</a:t>
            </a:r>
          </a:p>
          <a:p>
            <a:r>
              <a:rPr lang="en-US" dirty="0"/>
              <a:t>This abnormal connection may have the ability to conduct </a:t>
            </a:r>
            <a:r>
              <a:rPr lang="en-US" dirty="0" err="1"/>
              <a:t>retrogradely</a:t>
            </a:r>
            <a:r>
              <a:rPr lang="en-US" dirty="0"/>
              <a:t> as well as </a:t>
            </a:r>
            <a:r>
              <a:rPr lang="en-US" dirty="0" err="1"/>
              <a:t>anterogradely</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a:t>Sites-pathways that skirt the </a:t>
            </a:r>
            <a:r>
              <a:rPr lang="en-IN" dirty="0" err="1"/>
              <a:t>ant,lat</a:t>
            </a:r>
            <a:r>
              <a:rPr lang="en-IN" dirty="0"/>
              <a:t> or post aspects of the AV valves-FREE WALL PATHWAYS</a:t>
            </a:r>
          </a:p>
          <a:p>
            <a:r>
              <a:rPr lang="en-IN" dirty="0" err="1"/>
              <a:t>Accesory</a:t>
            </a:r>
            <a:r>
              <a:rPr lang="en-IN" dirty="0"/>
              <a:t> pathways that insert near the </a:t>
            </a:r>
            <a:r>
              <a:rPr lang="en-IN" dirty="0" err="1"/>
              <a:t>septal</a:t>
            </a:r>
            <a:r>
              <a:rPr lang="en-IN" dirty="0"/>
              <a:t> aspect of AV valves –SEPTAL PATHWAYS</a:t>
            </a:r>
          </a:p>
          <a:p>
            <a:r>
              <a:rPr lang="en-IN" dirty="0"/>
              <a:t>Left free </a:t>
            </a:r>
            <a:r>
              <a:rPr lang="en-IN" dirty="0" err="1"/>
              <a:t>wll</a:t>
            </a:r>
            <a:r>
              <a:rPr lang="en-IN" dirty="0"/>
              <a:t> pathways (60%) are more prevalent </a:t>
            </a:r>
            <a:r>
              <a:rPr lang="en-IN" dirty="0" err="1"/>
              <a:t>thsn</a:t>
            </a:r>
            <a:r>
              <a:rPr lang="en-IN" dirty="0"/>
              <a:t> </a:t>
            </a:r>
            <a:r>
              <a:rPr lang="en-IN" dirty="0" err="1"/>
              <a:t>septal</a:t>
            </a:r>
            <a:r>
              <a:rPr lang="en-IN" dirty="0"/>
              <a:t> pathways (25%) &gt; right free wall pathways (15%)</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four pre-excitation pathways:</a:t>
            </a:r>
          </a:p>
          <a:p>
            <a:r>
              <a:rPr lang="en-US" dirty="0"/>
              <a:t> </a:t>
            </a:r>
            <a:r>
              <a:rPr lang="en-US" dirty="0" err="1"/>
              <a:t>atrioventricular</a:t>
            </a:r>
            <a:r>
              <a:rPr lang="en-US" dirty="0"/>
              <a:t> (Kent bundle) </a:t>
            </a:r>
          </a:p>
          <a:p>
            <a:r>
              <a:rPr lang="en-US" dirty="0"/>
              <a:t>3 types of </a:t>
            </a:r>
            <a:r>
              <a:rPr lang="en-US" dirty="0" err="1"/>
              <a:t>Mahaim</a:t>
            </a:r>
            <a:r>
              <a:rPr lang="en-US" dirty="0"/>
              <a:t> fibers-</a:t>
            </a:r>
            <a:r>
              <a:rPr lang="en-US" dirty="0" err="1"/>
              <a:t>atriofascicular</a:t>
            </a:r>
            <a:r>
              <a:rPr lang="en-US" dirty="0"/>
              <a:t> (</a:t>
            </a:r>
            <a:r>
              <a:rPr lang="en-US" dirty="0" err="1"/>
              <a:t>Brechenmacher</a:t>
            </a:r>
            <a:r>
              <a:rPr lang="en-US" dirty="0"/>
              <a:t> tract), </a:t>
            </a:r>
            <a:r>
              <a:rPr lang="en-US" dirty="0" err="1"/>
              <a:t>nodoventricular</a:t>
            </a:r>
            <a:r>
              <a:rPr lang="en-US" dirty="0"/>
              <a:t>, </a:t>
            </a:r>
            <a:r>
              <a:rPr lang="en-US" dirty="0" err="1"/>
              <a:t>fasciculoventricular</a:t>
            </a:r>
            <a:r>
              <a:rPr lang="en-US" dirty="0"/>
              <a:t>. </a:t>
            </a:r>
          </a:p>
          <a:p>
            <a:r>
              <a:rPr lang="en-US" dirty="0"/>
              <a:t>The </a:t>
            </a:r>
            <a:r>
              <a:rPr lang="en-US" dirty="0" err="1"/>
              <a:t>atrioventricular</a:t>
            </a:r>
            <a:r>
              <a:rPr lang="en-US" dirty="0"/>
              <a:t> (AV) bypass is the most common type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srcRect/>
          <a:stretch>
            <a:fillRect/>
          </a:stretch>
        </p:blipFill>
        <p:spPr bwMode="auto">
          <a:xfrm>
            <a:off x="813881" y="0"/>
            <a:ext cx="10478899" cy="649224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12197953"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5953" y="0"/>
            <a:ext cx="12197953"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12197953"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spc="-10" dirty="0">
                <a:latin typeface="Carlito"/>
                <a:cs typeface="Carlito"/>
              </a:rPr>
              <a:t>L</a:t>
            </a:r>
            <a:r>
              <a:rPr lang="en-IN" dirty="0">
                <a:latin typeface="Carlito"/>
                <a:cs typeface="Carlito"/>
              </a:rPr>
              <a:t>o</a:t>
            </a:r>
            <a:r>
              <a:rPr lang="en-IN" spc="-35" dirty="0">
                <a:latin typeface="Carlito"/>
                <a:cs typeface="Carlito"/>
              </a:rPr>
              <a:t>c</a:t>
            </a:r>
            <a:r>
              <a:rPr lang="en-IN" spc="-5" dirty="0">
                <a:latin typeface="Carlito"/>
                <a:cs typeface="Carlito"/>
              </a:rPr>
              <a:t>ali</a:t>
            </a:r>
            <a:r>
              <a:rPr lang="en-IN" spc="-45" dirty="0">
                <a:latin typeface="Carlito"/>
                <a:cs typeface="Carlito"/>
              </a:rPr>
              <a:t>z</a:t>
            </a:r>
            <a:r>
              <a:rPr lang="en-IN" spc="-25" dirty="0">
                <a:latin typeface="Carlito"/>
                <a:cs typeface="Carlito"/>
              </a:rPr>
              <a:t>a</a:t>
            </a:r>
            <a:r>
              <a:rPr lang="en-IN" spc="-5" dirty="0">
                <a:latin typeface="Carlito"/>
                <a:cs typeface="Carlito"/>
              </a:rPr>
              <a:t>tion</a:t>
            </a:r>
            <a:r>
              <a:rPr lang="en-IN" dirty="0">
                <a:latin typeface="Carlito"/>
                <a:cs typeface="Carlito"/>
              </a:rPr>
              <a:t> o</a:t>
            </a:r>
            <a:r>
              <a:rPr lang="en-IN" spc="-5" dirty="0">
                <a:latin typeface="Carlito"/>
                <a:cs typeface="Carlito"/>
              </a:rPr>
              <a:t>f</a:t>
            </a:r>
            <a:r>
              <a:rPr lang="en-IN" spc="200" dirty="0">
                <a:latin typeface="Carlito"/>
                <a:cs typeface="Carlito"/>
              </a:rPr>
              <a:t> </a:t>
            </a:r>
            <a:r>
              <a:rPr lang="en-IN" spc="-5" dirty="0">
                <a:latin typeface="Carlito"/>
                <a:cs typeface="Carlito"/>
              </a:rPr>
              <a:t>the</a:t>
            </a:r>
            <a:r>
              <a:rPr lang="en-IN" spc="215" dirty="0">
                <a:latin typeface="Carlito"/>
                <a:cs typeface="Carlito"/>
              </a:rPr>
              <a:t> </a:t>
            </a:r>
            <a:r>
              <a:rPr lang="en-IN" spc="-5" dirty="0">
                <a:latin typeface="Carlito"/>
                <a:cs typeface="Carlito"/>
              </a:rPr>
              <a:t>acc</a:t>
            </a:r>
            <a:r>
              <a:rPr lang="en-IN" spc="-15" dirty="0">
                <a:latin typeface="Carlito"/>
                <a:cs typeface="Carlito"/>
              </a:rPr>
              <a:t>e</a:t>
            </a:r>
            <a:r>
              <a:rPr lang="en-IN" spc="-10" dirty="0">
                <a:latin typeface="Carlito"/>
                <a:cs typeface="Carlito"/>
              </a:rPr>
              <a:t>s</a:t>
            </a:r>
            <a:r>
              <a:rPr lang="en-IN" spc="10" dirty="0">
                <a:latin typeface="Carlito"/>
                <a:cs typeface="Carlito"/>
              </a:rPr>
              <a:t>s</a:t>
            </a:r>
            <a:r>
              <a:rPr lang="en-IN" spc="-5" dirty="0">
                <a:latin typeface="Carlito"/>
                <a:cs typeface="Carlito"/>
              </a:rPr>
              <a:t>o</a:t>
            </a:r>
            <a:r>
              <a:rPr lang="en-IN" spc="5" dirty="0">
                <a:latin typeface="Carlito"/>
                <a:cs typeface="Carlito"/>
              </a:rPr>
              <a:t>r</a:t>
            </a:r>
            <a:r>
              <a:rPr lang="en-IN" spc="-5" dirty="0">
                <a:latin typeface="Carlito"/>
                <a:cs typeface="Carlito"/>
              </a:rPr>
              <a:t>y </a:t>
            </a:r>
            <a:r>
              <a:rPr lang="en-IN" spc="-10" dirty="0">
                <a:latin typeface="Carlito"/>
                <a:cs typeface="Carlito"/>
              </a:rPr>
              <a:t>p</a:t>
            </a:r>
            <a:r>
              <a:rPr lang="en-IN" spc="-30" dirty="0">
                <a:latin typeface="Carlito"/>
                <a:cs typeface="Carlito"/>
              </a:rPr>
              <a:t>a</a:t>
            </a:r>
            <a:r>
              <a:rPr lang="en-IN" spc="-5" dirty="0">
                <a:latin typeface="Carlito"/>
                <a:cs typeface="Carlito"/>
              </a:rPr>
              <a:t>t</a:t>
            </a:r>
            <a:r>
              <a:rPr lang="en-IN" spc="-25" dirty="0">
                <a:latin typeface="Carlito"/>
                <a:cs typeface="Carlito"/>
              </a:rPr>
              <a:t>h</a:t>
            </a:r>
            <a:r>
              <a:rPr lang="en-IN" spc="-30" dirty="0">
                <a:latin typeface="Carlito"/>
                <a:cs typeface="Carlito"/>
              </a:rPr>
              <a:t>w</a:t>
            </a:r>
            <a:r>
              <a:rPr lang="en-IN" spc="-40" dirty="0">
                <a:latin typeface="Carlito"/>
                <a:cs typeface="Carlito"/>
              </a:rPr>
              <a:t>a</a:t>
            </a:r>
            <a:r>
              <a:rPr lang="en-IN" spc="-5" dirty="0">
                <a:latin typeface="Carlito"/>
                <a:cs typeface="Carlito"/>
              </a:rPr>
              <a:t>y is of value only when considering catheter ablation .</a:t>
            </a:r>
          </a:p>
          <a:p>
            <a:r>
              <a:rPr lang="en-IN" spc="-20" dirty="0">
                <a:latin typeface="Carlito"/>
                <a:cs typeface="Carlito"/>
              </a:rPr>
              <a:t>Various </a:t>
            </a:r>
            <a:r>
              <a:rPr lang="en-IN" spc="-10" dirty="0">
                <a:latin typeface="Carlito"/>
                <a:cs typeface="Carlito"/>
              </a:rPr>
              <a:t>algorithms </a:t>
            </a:r>
            <a:r>
              <a:rPr lang="en-IN" spc="-5" dirty="0">
                <a:latin typeface="Carlito"/>
                <a:cs typeface="Carlito"/>
              </a:rPr>
              <a:t>(</a:t>
            </a:r>
            <a:r>
              <a:rPr lang="en-IN" spc="-5" dirty="0" err="1">
                <a:latin typeface="Carlito"/>
                <a:cs typeface="Carlito"/>
              </a:rPr>
              <a:t>Chern</a:t>
            </a:r>
            <a:r>
              <a:rPr lang="en-IN" spc="-5" dirty="0">
                <a:latin typeface="Carlito"/>
                <a:cs typeface="Carlito"/>
              </a:rPr>
              <a:t> – En </a:t>
            </a:r>
            <a:r>
              <a:rPr lang="en-IN" spc="-15" dirty="0">
                <a:latin typeface="Carlito"/>
                <a:cs typeface="Carlito"/>
              </a:rPr>
              <a:t>Chiang’s, </a:t>
            </a:r>
            <a:r>
              <a:rPr lang="en-IN" spc="-20" dirty="0" err="1">
                <a:latin typeface="Carlito"/>
                <a:cs typeface="Carlito"/>
              </a:rPr>
              <a:t>Ftizpatrick’s</a:t>
            </a:r>
            <a:r>
              <a:rPr lang="en-IN" spc="-20" dirty="0">
                <a:latin typeface="Carlito"/>
                <a:cs typeface="Carlito"/>
              </a:rPr>
              <a:t> </a:t>
            </a:r>
            <a:r>
              <a:rPr lang="en-IN" spc="-5" dirty="0">
                <a:latin typeface="Carlito"/>
                <a:cs typeface="Carlito"/>
              </a:rPr>
              <a:t>and </a:t>
            </a:r>
            <a:r>
              <a:rPr lang="en-IN" spc="-35" dirty="0" err="1">
                <a:latin typeface="Carlito"/>
                <a:cs typeface="Carlito"/>
              </a:rPr>
              <a:t>Xie’s</a:t>
            </a:r>
            <a:r>
              <a:rPr lang="en-IN" spc="-35" dirty="0">
                <a:latin typeface="Carlito"/>
                <a:cs typeface="Carlito"/>
              </a:rPr>
              <a:t>  </a:t>
            </a:r>
            <a:r>
              <a:rPr lang="en-IN" spc="-5" dirty="0">
                <a:latin typeface="Carlito"/>
                <a:cs typeface="Carlito"/>
              </a:rPr>
              <a:t>algorithms) </a:t>
            </a:r>
            <a:r>
              <a:rPr lang="en-IN" spc="-20" dirty="0">
                <a:latin typeface="Carlito"/>
                <a:cs typeface="Carlito"/>
              </a:rPr>
              <a:t>have </a:t>
            </a:r>
            <a:r>
              <a:rPr lang="en-IN" spc="-10" dirty="0">
                <a:latin typeface="Carlito"/>
                <a:cs typeface="Carlito"/>
              </a:rPr>
              <a:t>been used </a:t>
            </a:r>
            <a:r>
              <a:rPr lang="en-IN" spc="-20" dirty="0">
                <a:latin typeface="Carlito"/>
                <a:cs typeface="Carlito"/>
              </a:rPr>
              <a:t>for </a:t>
            </a:r>
            <a:r>
              <a:rPr lang="en-IN" spc="-10" dirty="0">
                <a:latin typeface="Carlito"/>
                <a:cs typeface="Carlito"/>
              </a:rPr>
              <a:t>predicting </a:t>
            </a:r>
            <a:r>
              <a:rPr lang="en-IN" spc="-5" dirty="0">
                <a:latin typeface="Carlito"/>
                <a:cs typeface="Carlito"/>
              </a:rPr>
              <a:t>accessory </a:t>
            </a:r>
            <a:r>
              <a:rPr lang="en-IN" spc="-20" dirty="0">
                <a:latin typeface="Carlito"/>
                <a:cs typeface="Carlito"/>
              </a:rPr>
              <a:t>pathway  </a:t>
            </a:r>
            <a:r>
              <a:rPr lang="en-IN" spc="-10" dirty="0">
                <a:latin typeface="Carlito"/>
                <a:cs typeface="Carlito"/>
              </a:rPr>
              <a:t>location using </a:t>
            </a:r>
            <a:r>
              <a:rPr lang="en-IN" spc="-20" dirty="0">
                <a:latin typeface="Carlito"/>
                <a:cs typeface="Carlito"/>
              </a:rPr>
              <a:t>different </a:t>
            </a:r>
            <a:r>
              <a:rPr lang="en-IN" spc="-10" dirty="0">
                <a:latin typeface="Carlito"/>
                <a:cs typeface="Carlito"/>
              </a:rPr>
              <a:t>electrographic</a:t>
            </a:r>
            <a:r>
              <a:rPr lang="en-IN" spc="100" dirty="0">
                <a:latin typeface="Carlito"/>
                <a:cs typeface="Carlito"/>
              </a:rPr>
              <a:t> </a:t>
            </a:r>
            <a:r>
              <a:rPr lang="en-IN" spc="-10" dirty="0">
                <a:latin typeface="Carlito"/>
                <a:cs typeface="Carlito"/>
              </a:rPr>
              <a:t>criteria.</a:t>
            </a:r>
            <a:endParaRPr lang="en-IN" dirty="0">
              <a:latin typeface="Carlito"/>
              <a:cs typeface="Carlito"/>
            </a:endParaRPr>
          </a:p>
          <a:p>
            <a:r>
              <a:rPr lang="en-IN" spc="-5" dirty="0">
                <a:latin typeface="Carlito"/>
                <a:cs typeface="Carlito"/>
              </a:rPr>
              <a:t>Algorithm </a:t>
            </a:r>
            <a:r>
              <a:rPr lang="en-IN" spc="-10" dirty="0">
                <a:latin typeface="Carlito"/>
                <a:cs typeface="Carlito"/>
              </a:rPr>
              <a:t>developed </a:t>
            </a:r>
            <a:r>
              <a:rPr lang="en-IN" spc="-5" dirty="0">
                <a:latin typeface="Carlito"/>
                <a:cs typeface="Carlito"/>
              </a:rPr>
              <a:t>by </a:t>
            </a:r>
            <a:r>
              <a:rPr lang="en-IN" spc="-5" dirty="0" err="1">
                <a:latin typeface="Carlito"/>
                <a:cs typeface="Carlito"/>
              </a:rPr>
              <a:t>Arruda</a:t>
            </a:r>
            <a:r>
              <a:rPr lang="en-IN" spc="-5" dirty="0">
                <a:latin typeface="Carlito"/>
                <a:cs typeface="Carlito"/>
              </a:rPr>
              <a:t> et.al utilizing the </a:t>
            </a:r>
            <a:r>
              <a:rPr lang="en-IN" spc="-10" dirty="0">
                <a:latin typeface="Carlito"/>
                <a:cs typeface="Carlito"/>
              </a:rPr>
              <a:t>surface </a:t>
            </a:r>
            <a:r>
              <a:rPr lang="en-IN" spc="-20" dirty="0">
                <a:latin typeface="Carlito"/>
                <a:cs typeface="Carlito"/>
              </a:rPr>
              <a:t>ECG  </a:t>
            </a:r>
            <a:r>
              <a:rPr lang="en-IN" spc="-5" dirty="0">
                <a:latin typeface="Carlito"/>
                <a:cs typeface="Carlito"/>
              </a:rPr>
              <a:t>has an </a:t>
            </a:r>
            <a:r>
              <a:rPr lang="en-IN" spc="-15" dirty="0">
                <a:latin typeface="Carlito"/>
                <a:cs typeface="Carlito"/>
              </a:rPr>
              <a:t>overall </a:t>
            </a:r>
            <a:r>
              <a:rPr lang="en-IN" spc="-5" dirty="0">
                <a:latin typeface="Carlito"/>
                <a:cs typeface="Carlito"/>
              </a:rPr>
              <a:t>sensitivity </a:t>
            </a:r>
            <a:r>
              <a:rPr lang="en-IN" dirty="0">
                <a:latin typeface="Carlito"/>
                <a:cs typeface="Carlito"/>
              </a:rPr>
              <a:t>of </a:t>
            </a:r>
            <a:r>
              <a:rPr lang="en-IN" spc="-5" dirty="0">
                <a:latin typeface="Carlito"/>
                <a:cs typeface="Carlito"/>
              </a:rPr>
              <a:t>90% and </a:t>
            </a:r>
            <a:r>
              <a:rPr lang="en-IN" spc="-10" dirty="0">
                <a:latin typeface="Carlito"/>
                <a:cs typeface="Carlito"/>
              </a:rPr>
              <a:t>specificity </a:t>
            </a:r>
            <a:r>
              <a:rPr lang="en-IN" dirty="0">
                <a:latin typeface="Carlito"/>
                <a:cs typeface="Carlito"/>
              </a:rPr>
              <a:t>of </a:t>
            </a:r>
            <a:r>
              <a:rPr lang="en-IN" spc="-5" dirty="0">
                <a:latin typeface="Carlito"/>
                <a:cs typeface="Carlito"/>
              </a:rPr>
              <a:t>99</a:t>
            </a:r>
            <a:r>
              <a:rPr lang="en-IN" spc="40" dirty="0">
                <a:latin typeface="Carlito"/>
                <a:cs typeface="Carlito"/>
              </a:rPr>
              <a:t> </a:t>
            </a:r>
            <a:r>
              <a:rPr lang="en-IN" spc="-5" dirty="0">
                <a:latin typeface="Carlito"/>
                <a:cs typeface="Carlito"/>
              </a:rPr>
              <a:t>%</a:t>
            </a:r>
          </a:p>
          <a:p>
            <a:r>
              <a:rPr lang="en-IN" i="1" dirty="0">
                <a:latin typeface="Carlito"/>
                <a:cs typeface="Carlito"/>
              </a:rPr>
              <a:t>AP </a:t>
            </a:r>
            <a:r>
              <a:rPr lang="en-IN" i="1" spc="-5" dirty="0">
                <a:latin typeface="Carlito"/>
                <a:cs typeface="Carlito"/>
              </a:rPr>
              <a:t>Fitzpatrick </a:t>
            </a:r>
            <a:r>
              <a:rPr lang="en-IN" spc="-5" dirty="0">
                <a:latin typeface="Carlito"/>
                <a:cs typeface="Carlito"/>
              </a:rPr>
              <a:t>described eight  </a:t>
            </a:r>
            <a:r>
              <a:rPr lang="en-IN" spc="-10" dirty="0">
                <a:latin typeface="Carlito"/>
                <a:cs typeface="Carlito"/>
              </a:rPr>
              <a:t>anatomical locations </a:t>
            </a:r>
            <a:r>
              <a:rPr lang="en-IN" spc="-5" dirty="0">
                <a:latin typeface="Carlito"/>
                <a:cs typeface="Carlito"/>
              </a:rPr>
              <a:t>of </a:t>
            </a:r>
            <a:r>
              <a:rPr lang="en-IN" spc="-20" dirty="0">
                <a:latin typeface="Carlito"/>
                <a:cs typeface="Carlito"/>
              </a:rPr>
              <a:t>pathways </a:t>
            </a:r>
            <a:r>
              <a:rPr lang="en-IN" spc="-5" dirty="0">
                <a:latin typeface="Carlito"/>
                <a:cs typeface="Carlito"/>
              </a:rPr>
              <a:t>using </a:t>
            </a:r>
            <a:r>
              <a:rPr lang="en-IN" spc="-10" dirty="0">
                <a:latin typeface="Carlito"/>
                <a:cs typeface="Carlito"/>
              </a:rPr>
              <a:t>fluoroscopic  </a:t>
            </a:r>
            <a:r>
              <a:rPr lang="en-IN" spc="-5" dirty="0">
                <a:latin typeface="Carlito"/>
                <a:cs typeface="Carlito"/>
              </a:rPr>
              <a:t>landmarks</a:t>
            </a:r>
            <a:endParaRPr lang="en-IN" dirty="0">
              <a:latin typeface="Carlito"/>
              <a:cs typeface="Carlito"/>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srcRect/>
          <a:stretch>
            <a:fillRect/>
          </a:stretch>
        </p:blipFill>
        <p:spPr bwMode="auto">
          <a:xfrm>
            <a:off x="1509713" y="14288"/>
            <a:ext cx="9172575" cy="68294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865" y="1169042"/>
            <a:ext cx="4502989" cy="451991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21769" y="660701"/>
            <a:ext cx="2606675" cy="5775940"/>
          </a:xfrm>
          <a:prstGeom prst="rect">
            <a:avLst/>
          </a:prstGeom>
        </p:spPr>
        <p:txBody>
          <a:bodyPr vert="horz" wrap="square" lIns="0" tIns="12700" rIns="0" bIns="0" rtlCol="0">
            <a:spAutoFit/>
          </a:bodyPr>
          <a:lstStyle/>
          <a:p>
            <a:pPr marL="289560" indent="-277495">
              <a:spcBef>
                <a:spcPts val="100"/>
              </a:spcBef>
              <a:buAutoNum type="arabicPeriod"/>
              <a:tabLst>
                <a:tab pos="290195" algn="l"/>
              </a:tabLst>
            </a:pPr>
            <a:r>
              <a:rPr spc="-5" dirty="0">
                <a:latin typeface="Carlito"/>
                <a:cs typeface="Carlito"/>
              </a:rPr>
              <a:t>Right </a:t>
            </a:r>
            <a:r>
              <a:rPr spc="-10" dirty="0">
                <a:latin typeface="Carlito"/>
                <a:cs typeface="Carlito"/>
              </a:rPr>
              <a:t>anteroseptal</a:t>
            </a:r>
            <a:r>
              <a:rPr spc="-40" dirty="0">
                <a:latin typeface="Carlito"/>
                <a:cs typeface="Carlito"/>
              </a:rPr>
              <a:t> </a:t>
            </a:r>
            <a:r>
              <a:rPr spc="-5" dirty="0">
                <a:latin typeface="Carlito"/>
                <a:cs typeface="Carlito"/>
              </a:rPr>
              <a:t>(RAS)</a:t>
            </a:r>
            <a:endParaRPr dirty="0">
              <a:latin typeface="Carlito"/>
              <a:cs typeface="Carlito"/>
            </a:endParaRPr>
          </a:p>
          <a:p>
            <a:pPr>
              <a:spcBef>
                <a:spcPts val="20"/>
              </a:spcBef>
              <a:buFont typeface="Carlito"/>
              <a:buAutoNum type="arabicPeriod"/>
            </a:pPr>
            <a:endParaRPr sz="1750" dirty="0">
              <a:latin typeface="Carlito"/>
              <a:cs typeface="Carlito"/>
            </a:endParaRPr>
          </a:p>
          <a:p>
            <a:pPr marL="289560" indent="-277495">
              <a:buAutoNum type="arabicPeriod"/>
              <a:tabLst>
                <a:tab pos="290195" algn="l"/>
              </a:tabLst>
            </a:pPr>
            <a:r>
              <a:rPr spc="-5" dirty="0">
                <a:latin typeface="Carlito"/>
                <a:cs typeface="Carlito"/>
              </a:rPr>
              <a:t>Right midseptal</a:t>
            </a:r>
            <a:r>
              <a:rPr spc="-10" dirty="0">
                <a:latin typeface="Carlito"/>
                <a:cs typeface="Carlito"/>
              </a:rPr>
              <a:t> </a:t>
            </a:r>
            <a:r>
              <a:rPr spc="-5" dirty="0">
                <a:latin typeface="Carlito"/>
                <a:cs typeface="Carlito"/>
              </a:rPr>
              <a:t>(RMS)</a:t>
            </a:r>
            <a:endParaRPr dirty="0">
              <a:latin typeface="Carlito"/>
              <a:cs typeface="Carlito"/>
            </a:endParaRPr>
          </a:p>
          <a:p>
            <a:pPr>
              <a:spcBef>
                <a:spcPts val="30"/>
              </a:spcBef>
              <a:buFont typeface="Carlito"/>
              <a:buAutoNum type="arabicPeriod"/>
            </a:pPr>
            <a:endParaRPr sz="1750" dirty="0">
              <a:latin typeface="Carlito"/>
              <a:cs typeface="Carlito"/>
            </a:endParaRPr>
          </a:p>
          <a:p>
            <a:pPr marL="237490" indent="-225425">
              <a:buAutoNum type="arabicPeriod"/>
              <a:tabLst>
                <a:tab pos="238125" algn="l"/>
              </a:tabLst>
            </a:pPr>
            <a:r>
              <a:rPr spc="-5" dirty="0">
                <a:latin typeface="Carlito"/>
                <a:cs typeface="Carlito"/>
              </a:rPr>
              <a:t>Right </a:t>
            </a:r>
            <a:r>
              <a:rPr spc="-15" dirty="0">
                <a:latin typeface="Carlito"/>
                <a:cs typeface="Carlito"/>
              </a:rPr>
              <a:t>posteroseptal</a:t>
            </a:r>
            <a:r>
              <a:rPr spc="-5" dirty="0">
                <a:latin typeface="Carlito"/>
                <a:cs typeface="Carlito"/>
              </a:rPr>
              <a:t> </a:t>
            </a:r>
            <a:r>
              <a:rPr spc="-10" dirty="0">
                <a:latin typeface="Carlito"/>
                <a:cs typeface="Carlito"/>
              </a:rPr>
              <a:t>(RPS)</a:t>
            </a:r>
            <a:endParaRPr dirty="0">
              <a:latin typeface="Carlito"/>
              <a:cs typeface="Carlito"/>
            </a:endParaRPr>
          </a:p>
          <a:p>
            <a:pPr>
              <a:spcBef>
                <a:spcPts val="20"/>
              </a:spcBef>
              <a:buFont typeface="Carlito"/>
              <a:buAutoNum type="arabicPeriod"/>
            </a:pPr>
            <a:endParaRPr sz="1750" dirty="0">
              <a:latin typeface="Carlito"/>
              <a:cs typeface="Carlito"/>
            </a:endParaRPr>
          </a:p>
          <a:p>
            <a:pPr marL="237490" indent="-225425">
              <a:spcBef>
                <a:spcPts val="5"/>
              </a:spcBef>
              <a:buAutoNum type="arabicPeriod"/>
              <a:tabLst>
                <a:tab pos="238125" algn="l"/>
              </a:tabLst>
            </a:pPr>
            <a:r>
              <a:rPr spc="-5" dirty="0">
                <a:latin typeface="Carlito"/>
                <a:cs typeface="Carlito"/>
              </a:rPr>
              <a:t>Right </a:t>
            </a:r>
            <a:r>
              <a:rPr spc="-15" dirty="0">
                <a:latin typeface="Carlito"/>
                <a:cs typeface="Carlito"/>
              </a:rPr>
              <a:t>anterolateral</a:t>
            </a:r>
            <a:r>
              <a:rPr spc="-45" dirty="0">
                <a:latin typeface="Carlito"/>
                <a:cs typeface="Carlito"/>
              </a:rPr>
              <a:t> </a:t>
            </a:r>
            <a:r>
              <a:rPr spc="-5" dirty="0">
                <a:latin typeface="Carlito"/>
                <a:cs typeface="Carlito"/>
              </a:rPr>
              <a:t>(RAL)</a:t>
            </a:r>
            <a:endParaRPr dirty="0">
              <a:latin typeface="Carlito"/>
              <a:cs typeface="Carlito"/>
            </a:endParaRPr>
          </a:p>
          <a:p>
            <a:pPr>
              <a:spcBef>
                <a:spcPts val="20"/>
              </a:spcBef>
              <a:buFont typeface="Carlito"/>
              <a:buAutoNum type="arabicPeriod"/>
            </a:pPr>
            <a:endParaRPr sz="1750" dirty="0">
              <a:latin typeface="Carlito"/>
              <a:cs typeface="Carlito"/>
            </a:endParaRPr>
          </a:p>
          <a:p>
            <a:pPr marL="237490" indent="-225425">
              <a:buAutoNum type="arabicPeriod"/>
              <a:tabLst>
                <a:tab pos="238125" algn="l"/>
              </a:tabLst>
            </a:pPr>
            <a:r>
              <a:rPr spc="-5" dirty="0">
                <a:latin typeface="Carlito"/>
                <a:cs typeface="Carlito"/>
              </a:rPr>
              <a:t>Right </a:t>
            </a:r>
            <a:r>
              <a:rPr spc="-15" dirty="0">
                <a:latin typeface="Carlito"/>
                <a:cs typeface="Carlito"/>
              </a:rPr>
              <a:t>posterolateral</a:t>
            </a:r>
            <a:r>
              <a:rPr spc="-30" dirty="0">
                <a:latin typeface="Carlito"/>
                <a:cs typeface="Carlito"/>
              </a:rPr>
              <a:t> </a:t>
            </a:r>
            <a:r>
              <a:rPr spc="-10" dirty="0">
                <a:latin typeface="Carlito"/>
                <a:cs typeface="Carlito"/>
              </a:rPr>
              <a:t>(RPL)</a:t>
            </a:r>
            <a:endParaRPr dirty="0">
              <a:latin typeface="Carlito"/>
              <a:cs typeface="Carlito"/>
            </a:endParaRPr>
          </a:p>
          <a:p>
            <a:pPr>
              <a:spcBef>
                <a:spcPts val="25"/>
              </a:spcBef>
              <a:buFont typeface="Carlito"/>
              <a:buAutoNum type="arabicPeriod"/>
            </a:pPr>
            <a:endParaRPr sz="1750" dirty="0">
              <a:latin typeface="Carlito"/>
              <a:cs typeface="Carlito"/>
            </a:endParaRPr>
          </a:p>
          <a:p>
            <a:pPr marL="237490" indent="-225425">
              <a:buAutoNum type="arabicPeriod"/>
              <a:tabLst>
                <a:tab pos="238125" algn="l"/>
              </a:tabLst>
            </a:pPr>
            <a:r>
              <a:rPr spc="-5" dirty="0">
                <a:latin typeface="Carlito"/>
                <a:cs typeface="Carlito"/>
              </a:rPr>
              <a:t>Left </a:t>
            </a:r>
            <a:r>
              <a:rPr spc="-15" dirty="0">
                <a:latin typeface="Carlito"/>
                <a:cs typeface="Carlito"/>
              </a:rPr>
              <a:t>anterolateral</a:t>
            </a:r>
            <a:r>
              <a:rPr spc="-10" dirty="0">
                <a:latin typeface="Carlito"/>
                <a:cs typeface="Carlito"/>
              </a:rPr>
              <a:t> </a:t>
            </a:r>
            <a:r>
              <a:rPr spc="-5" dirty="0">
                <a:latin typeface="Carlito"/>
                <a:cs typeface="Carlito"/>
              </a:rPr>
              <a:t>(LAL)</a:t>
            </a:r>
            <a:endParaRPr dirty="0">
              <a:latin typeface="Carlito"/>
              <a:cs typeface="Carlito"/>
            </a:endParaRPr>
          </a:p>
          <a:p>
            <a:pPr>
              <a:spcBef>
                <a:spcPts val="25"/>
              </a:spcBef>
              <a:buFont typeface="Carlito"/>
              <a:buAutoNum type="arabicPeriod"/>
            </a:pPr>
            <a:endParaRPr sz="1750" dirty="0">
              <a:latin typeface="Carlito"/>
              <a:cs typeface="Carlito"/>
            </a:endParaRPr>
          </a:p>
          <a:p>
            <a:pPr marL="237490" indent="-225425">
              <a:buAutoNum type="arabicPeriod"/>
              <a:tabLst>
                <a:tab pos="238125" algn="l"/>
              </a:tabLst>
            </a:pPr>
            <a:r>
              <a:rPr spc="-5" dirty="0">
                <a:latin typeface="Carlito"/>
                <a:cs typeface="Carlito"/>
              </a:rPr>
              <a:t>Left </a:t>
            </a:r>
            <a:r>
              <a:rPr spc="-15" dirty="0">
                <a:latin typeface="Carlito"/>
                <a:cs typeface="Carlito"/>
              </a:rPr>
              <a:t>posterolateral</a:t>
            </a:r>
            <a:r>
              <a:rPr spc="-40" dirty="0">
                <a:latin typeface="Carlito"/>
                <a:cs typeface="Carlito"/>
              </a:rPr>
              <a:t> </a:t>
            </a:r>
            <a:r>
              <a:rPr spc="-10" dirty="0">
                <a:latin typeface="Carlito"/>
                <a:cs typeface="Carlito"/>
              </a:rPr>
              <a:t>(LPL)</a:t>
            </a:r>
            <a:endParaRPr dirty="0">
              <a:latin typeface="Carlito"/>
              <a:cs typeface="Carlito"/>
            </a:endParaRPr>
          </a:p>
          <a:p>
            <a:pPr>
              <a:spcBef>
                <a:spcPts val="25"/>
              </a:spcBef>
              <a:buFont typeface="Carlito"/>
              <a:buAutoNum type="arabicPeriod"/>
            </a:pPr>
            <a:endParaRPr sz="1750" dirty="0">
              <a:latin typeface="Carlito"/>
              <a:cs typeface="Carlito"/>
            </a:endParaRPr>
          </a:p>
          <a:p>
            <a:pPr marL="238125" indent="-226060">
              <a:buAutoNum type="arabicPeriod"/>
              <a:tabLst>
                <a:tab pos="238760" algn="l"/>
              </a:tabLst>
            </a:pPr>
            <a:r>
              <a:rPr spc="-10" dirty="0">
                <a:latin typeface="Carlito"/>
                <a:cs typeface="Carlito"/>
              </a:rPr>
              <a:t>Left </a:t>
            </a:r>
            <a:r>
              <a:rPr spc="-15" dirty="0">
                <a:latin typeface="Carlito"/>
                <a:cs typeface="Carlito"/>
              </a:rPr>
              <a:t>posteroseptal</a:t>
            </a:r>
            <a:r>
              <a:rPr spc="15" dirty="0">
                <a:latin typeface="Carlito"/>
                <a:cs typeface="Carlito"/>
              </a:rPr>
              <a:t> </a:t>
            </a:r>
            <a:r>
              <a:rPr spc="-10" dirty="0">
                <a:latin typeface="Carlito"/>
                <a:cs typeface="Carlito"/>
              </a:rPr>
              <a:t>(LPS)</a:t>
            </a:r>
            <a:endParaRPr dirty="0">
              <a:latin typeface="Carlito"/>
              <a:cs typeface="Carlito"/>
            </a:endParaRPr>
          </a:p>
        </p:txBody>
      </p:sp>
      <p:sp>
        <p:nvSpPr>
          <p:cNvPr id="4" name="object 3"/>
          <p:cNvSpPr txBox="1"/>
          <p:nvPr/>
        </p:nvSpPr>
        <p:spPr>
          <a:xfrm>
            <a:off x="8281359" y="960407"/>
            <a:ext cx="3649979" cy="5145639"/>
          </a:xfrm>
          <a:prstGeom prst="rect">
            <a:avLst/>
          </a:prstGeom>
          <a:solidFill>
            <a:schemeClr val="accent2">
              <a:lumMod val="40000"/>
              <a:lumOff val="60000"/>
            </a:schemeClr>
          </a:solidFill>
        </p:spPr>
        <p:txBody>
          <a:bodyPr vert="horz" wrap="square" lIns="0" tIns="6667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81965" marR="17780" indent="-457200">
              <a:lnSpc>
                <a:spcPts val="2720"/>
              </a:lnSpc>
              <a:spcBef>
                <a:spcPts val="525"/>
              </a:spcBef>
              <a:buFont typeface="Wingdings" panose="05000000000000000000" pitchFamily="2" charset="2"/>
              <a:buChar char="§"/>
            </a:pPr>
            <a:r>
              <a:rPr sz="2600" spc="-65" dirty="0">
                <a:latin typeface="Trebuchet MS" panose="020B0603020202020204"/>
                <a:cs typeface="Trebuchet MS" panose="020B0603020202020204"/>
              </a:rPr>
              <a:t>46 to 60 </a:t>
            </a:r>
            <a:r>
              <a:rPr sz="2600" spc="-135" dirty="0">
                <a:latin typeface="Trebuchet MS" panose="020B0603020202020204"/>
                <a:cs typeface="Trebuchet MS" panose="020B0603020202020204"/>
              </a:rPr>
              <a:t>percent </a:t>
            </a:r>
            <a:r>
              <a:rPr sz="2600" spc="-140" dirty="0">
                <a:latin typeface="Trebuchet MS" panose="020B0603020202020204"/>
                <a:cs typeface="Trebuchet MS" panose="020B0603020202020204"/>
              </a:rPr>
              <a:t>of  </a:t>
            </a:r>
            <a:r>
              <a:rPr sz="2600" spc="-105" dirty="0">
                <a:latin typeface="Trebuchet MS" panose="020B0603020202020204"/>
                <a:cs typeface="Trebuchet MS" panose="020B0603020202020204"/>
              </a:rPr>
              <a:t>accessory </a:t>
            </a:r>
            <a:r>
              <a:rPr sz="2600" spc="-155" dirty="0">
                <a:latin typeface="Trebuchet MS" panose="020B0603020202020204"/>
                <a:cs typeface="Trebuchet MS" panose="020B0603020202020204"/>
              </a:rPr>
              <a:t>pathways </a:t>
            </a:r>
            <a:r>
              <a:rPr sz="2600" spc="-140" dirty="0">
                <a:latin typeface="Trebuchet MS" panose="020B0603020202020204"/>
                <a:cs typeface="Trebuchet MS" panose="020B0603020202020204"/>
              </a:rPr>
              <a:t>are  </a:t>
            </a:r>
            <a:r>
              <a:rPr sz="2600" spc="-130" dirty="0">
                <a:latin typeface="Trebuchet MS" panose="020B0603020202020204"/>
                <a:cs typeface="Trebuchet MS" panose="020B0603020202020204"/>
              </a:rPr>
              <a:t>found </a:t>
            </a:r>
            <a:r>
              <a:rPr sz="2600" spc="-140" dirty="0">
                <a:latin typeface="Trebuchet MS" panose="020B0603020202020204"/>
                <a:cs typeface="Trebuchet MS" panose="020B0603020202020204"/>
              </a:rPr>
              <a:t>within </a:t>
            </a:r>
            <a:r>
              <a:rPr sz="2600" spc="-155" dirty="0">
                <a:latin typeface="Trebuchet MS" panose="020B0603020202020204"/>
                <a:cs typeface="Trebuchet MS" panose="020B0603020202020204"/>
              </a:rPr>
              <a:t>the </a:t>
            </a:r>
            <a:r>
              <a:rPr sz="2600" spc="-215" dirty="0">
                <a:latin typeface="Trebuchet MS" panose="020B0603020202020204"/>
                <a:cs typeface="Trebuchet MS" panose="020B0603020202020204"/>
              </a:rPr>
              <a:t>left </a:t>
            </a:r>
            <a:r>
              <a:rPr sz="2600" spc="-160" dirty="0">
                <a:latin typeface="Trebuchet MS" panose="020B0603020202020204"/>
                <a:cs typeface="Trebuchet MS" panose="020B0603020202020204"/>
              </a:rPr>
              <a:t>free  </a:t>
            </a:r>
            <a:r>
              <a:rPr sz="2600" spc="-180" dirty="0">
                <a:latin typeface="Trebuchet MS" panose="020B0603020202020204"/>
                <a:cs typeface="Trebuchet MS" panose="020B0603020202020204"/>
              </a:rPr>
              <a:t>wall</a:t>
            </a:r>
            <a:r>
              <a:rPr sz="2600" spc="-65" dirty="0">
                <a:latin typeface="Trebuchet MS" panose="020B0603020202020204"/>
                <a:cs typeface="Trebuchet MS" panose="020B0603020202020204"/>
              </a:rPr>
              <a:t> </a:t>
            </a:r>
            <a:r>
              <a:rPr sz="2600" spc="-160" dirty="0">
                <a:latin typeface="Trebuchet MS" panose="020B0603020202020204"/>
                <a:cs typeface="Trebuchet MS" panose="020B0603020202020204"/>
              </a:rPr>
              <a:t>space</a:t>
            </a:r>
            <a:endParaRPr sz="2600" dirty="0">
              <a:latin typeface="Trebuchet MS" panose="020B0603020202020204"/>
              <a:cs typeface="Trebuchet MS" panose="020B0603020202020204"/>
            </a:endParaRPr>
          </a:p>
          <a:p>
            <a:pPr marL="481965" marR="172720" indent="-457200">
              <a:lnSpc>
                <a:spcPts val="2720"/>
              </a:lnSpc>
              <a:spcBef>
                <a:spcPts val="595"/>
              </a:spcBef>
              <a:buFont typeface="Wingdings" panose="05000000000000000000" pitchFamily="2" charset="2"/>
              <a:buChar char="§"/>
              <a:tabLst>
                <a:tab pos="372745" algn="l"/>
              </a:tabLst>
            </a:pPr>
            <a:r>
              <a:rPr sz="2600" spc="-65" dirty="0">
                <a:latin typeface="Trebuchet MS" panose="020B0603020202020204"/>
                <a:cs typeface="Trebuchet MS" panose="020B0603020202020204"/>
              </a:rPr>
              <a:t>25 </a:t>
            </a:r>
            <a:r>
              <a:rPr sz="2600" spc="-130" dirty="0">
                <a:latin typeface="Trebuchet MS" panose="020B0603020202020204"/>
                <a:cs typeface="Trebuchet MS" panose="020B0603020202020204"/>
              </a:rPr>
              <a:t>percent </a:t>
            </a:r>
            <a:r>
              <a:rPr sz="2600" spc="-140" dirty="0">
                <a:latin typeface="Trebuchet MS" panose="020B0603020202020204"/>
                <a:cs typeface="Trebuchet MS" panose="020B0603020202020204"/>
              </a:rPr>
              <a:t>are </a:t>
            </a:r>
            <a:r>
              <a:rPr sz="2600" spc="-135" dirty="0">
                <a:latin typeface="Trebuchet MS" panose="020B0603020202020204"/>
                <a:cs typeface="Trebuchet MS" panose="020B0603020202020204"/>
              </a:rPr>
              <a:t>within  </a:t>
            </a:r>
            <a:r>
              <a:rPr sz="2600" spc="-155" dirty="0">
                <a:latin typeface="Trebuchet MS" panose="020B0603020202020204"/>
                <a:cs typeface="Trebuchet MS" panose="020B0603020202020204"/>
              </a:rPr>
              <a:t>the </a:t>
            </a:r>
            <a:r>
              <a:rPr sz="2600" spc="-114" dirty="0">
                <a:latin typeface="Trebuchet MS" panose="020B0603020202020204"/>
                <a:cs typeface="Trebuchet MS" panose="020B0603020202020204"/>
              </a:rPr>
              <a:t>posteroseptal</a:t>
            </a:r>
            <a:r>
              <a:rPr sz="2600" spc="10" dirty="0">
                <a:latin typeface="Trebuchet MS" panose="020B0603020202020204"/>
                <a:cs typeface="Trebuchet MS" panose="020B0603020202020204"/>
              </a:rPr>
              <a:t> </a:t>
            </a:r>
            <a:r>
              <a:rPr sz="2600" spc="-160" dirty="0">
                <a:latin typeface="Trebuchet MS" panose="020B0603020202020204"/>
                <a:cs typeface="Trebuchet MS" panose="020B0603020202020204"/>
              </a:rPr>
              <a:t>space</a:t>
            </a:r>
            <a:endParaRPr sz="2600" dirty="0">
              <a:latin typeface="Trebuchet MS" panose="020B0603020202020204"/>
              <a:cs typeface="Trebuchet MS" panose="020B0603020202020204"/>
            </a:endParaRPr>
          </a:p>
          <a:p>
            <a:pPr marL="481965" marR="162560" indent="-457200">
              <a:lnSpc>
                <a:spcPts val="2720"/>
              </a:lnSpc>
              <a:spcBef>
                <a:spcPts val="600"/>
              </a:spcBef>
              <a:buFont typeface="Wingdings" panose="05000000000000000000" pitchFamily="2" charset="2"/>
              <a:buChar char="§"/>
            </a:pPr>
            <a:r>
              <a:rPr sz="2600" spc="-65" dirty="0">
                <a:latin typeface="Trebuchet MS" panose="020B0603020202020204"/>
                <a:cs typeface="Trebuchet MS" panose="020B0603020202020204"/>
              </a:rPr>
              <a:t>13 to 21 </a:t>
            </a:r>
            <a:r>
              <a:rPr sz="2600" spc="-135" dirty="0">
                <a:latin typeface="Trebuchet MS" panose="020B0603020202020204"/>
                <a:cs typeface="Trebuchet MS" panose="020B0603020202020204"/>
              </a:rPr>
              <a:t>percent </a:t>
            </a:r>
            <a:r>
              <a:rPr sz="2600" spc="-140" dirty="0">
                <a:latin typeface="Trebuchet MS" panose="020B0603020202020204"/>
                <a:cs typeface="Trebuchet MS" panose="020B0603020202020204"/>
              </a:rPr>
              <a:t>of  </a:t>
            </a:r>
            <a:r>
              <a:rPr sz="2600" spc="-155" dirty="0">
                <a:latin typeface="Trebuchet MS" panose="020B0603020202020204"/>
                <a:cs typeface="Trebuchet MS" panose="020B0603020202020204"/>
              </a:rPr>
              <a:t>pathways </a:t>
            </a:r>
            <a:r>
              <a:rPr sz="2600" spc="-140" dirty="0">
                <a:latin typeface="Trebuchet MS" panose="020B0603020202020204"/>
                <a:cs typeface="Trebuchet MS" panose="020B0603020202020204"/>
              </a:rPr>
              <a:t>are </a:t>
            </a:r>
            <a:r>
              <a:rPr sz="2600" spc="-135" dirty="0">
                <a:latin typeface="Trebuchet MS" panose="020B0603020202020204"/>
                <a:cs typeface="Trebuchet MS" panose="020B0603020202020204"/>
              </a:rPr>
              <a:t>within </a:t>
            </a:r>
            <a:r>
              <a:rPr sz="2600" spc="-155" dirty="0">
                <a:latin typeface="Trebuchet MS" panose="020B0603020202020204"/>
                <a:cs typeface="Trebuchet MS" panose="020B0603020202020204"/>
              </a:rPr>
              <a:t>the  </a:t>
            </a:r>
            <a:r>
              <a:rPr sz="2600" spc="-130" dirty="0">
                <a:latin typeface="Trebuchet MS" panose="020B0603020202020204"/>
                <a:cs typeface="Trebuchet MS" panose="020B0603020202020204"/>
              </a:rPr>
              <a:t>right </a:t>
            </a:r>
            <a:r>
              <a:rPr sz="2600" spc="-160" dirty="0">
                <a:latin typeface="Trebuchet MS" panose="020B0603020202020204"/>
                <a:cs typeface="Trebuchet MS" panose="020B0603020202020204"/>
              </a:rPr>
              <a:t>free </a:t>
            </a:r>
            <a:r>
              <a:rPr sz="2600" spc="-180" dirty="0">
                <a:latin typeface="Trebuchet MS" panose="020B0603020202020204"/>
                <a:cs typeface="Trebuchet MS" panose="020B0603020202020204"/>
              </a:rPr>
              <a:t>wall</a:t>
            </a:r>
            <a:r>
              <a:rPr sz="2600" spc="65" dirty="0">
                <a:latin typeface="Trebuchet MS" panose="020B0603020202020204"/>
                <a:cs typeface="Trebuchet MS" panose="020B0603020202020204"/>
              </a:rPr>
              <a:t> </a:t>
            </a:r>
            <a:r>
              <a:rPr sz="2600" spc="-155" dirty="0">
                <a:latin typeface="Trebuchet MS" panose="020B0603020202020204"/>
                <a:cs typeface="Trebuchet MS" panose="020B0603020202020204"/>
              </a:rPr>
              <a:t>space</a:t>
            </a:r>
            <a:endParaRPr sz="2600" dirty="0">
              <a:latin typeface="Trebuchet MS" panose="020B0603020202020204"/>
              <a:cs typeface="Trebuchet MS" panose="020B0603020202020204"/>
            </a:endParaRPr>
          </a:p>
          <a:p>
            <a:pPr marL="481965" marR="107950" indent="-457200">
              <a:lnSpc>
                <a:spcPts val="2720"/>
              </a:lnSpc>
              <a:spcBef>
                <a:spcPts val="605"/>
              </a:spcBef>
              <a:buFont typeface="Wingdings" panose="05000000000000000000" pitchFamily="2" charset="2"/>
              <a:buChar char="§"/>
            </a:pPr>
            <a:r>
              <a:rPr sz="2600" spc="-65" dirty="0">
                <a:latin typeface="Trebuchet MS" panose="020B0603020202020204"/>
                <a:cs typeface="Trebuchet MS" panose="020B0603020202020204"/>
              </a:rPr>
              <a:t>2 </a:t>
            </a:r>
            <a:r>
              <a:rPr sz="2600" spc="-130" dirty="0">
                <a:latin typeface="Trebuchet MS" panose="020B0603020202020204"/>
                <a:cs typeface="Trebuchet MS" panose="020B0603020202020204"/>
              </a:rPr>
              <a:t>percent </a:t>
            </a:r>
            <a:r>
              <a:rPr sz="2600" spc="-140" dirty="0">
                <a:latin typeface="Trebuchet MS" panose="020B0603020202020204"/>
                <a:cs typeface="Trebuchet MS" panose="020B0603020202020204"/>
              </a:rPr>
              <a:t>are within </a:t>
            </a:r>
            <a:r>
              <a:rPr sz="2600" spc="-155" dirty="0">
                <a:latin typeface="Trebuchet MS" panose="020B0603020202020204"/>
                <a:cs typeface="Trebuchet MS" panose="020B0603020202020204"/>
              </a:rPr>
              <a:t>the  </a:t>
            </a:r>
            <a:r>
              <a:rPr sz="2600" spc="-140" dirty="0">
                <a:latin typeface="Trebuchet MS" panose="020B0603020202020204"/>
                <a:cs typeface="Trebuchet MS" panose="020B0603020202020204"/>
              </a:rPr>
              <a:t>anteroseptal</a:t>
            </a:r>
            <a:r>
              <a:rPr sz="2600" spc="-75" dirty="0">
                <a:latin typeface="Trebuchet MS" panose="020B0603020202020204"/>
                <a:cs typeface="Trebuchet MS" panose="020B0603020202020204"/>
              </a:rPr>
              <a:t> </a:t>
            </a:r>
            <a:r>
              <a:rPr sz="2600" spc="-155" dirty="0">
                <a:latin typeface="Trebuchet MS" panose="020B0603020202020204"/>
                <a:cs typeface="Trebuchet MS" panose="020B0603020202020204"/>
              </a:rPr>
              <a:t>space</a:t>
            </a:r>
            <a:endParaRPr sz="2600" dirty="0">
              <a:latin typeface="Trebuchet MS" panose="020B0603020202020204"/>
              <a:cs typeface="Trebuchet MS" panose="020B0603020202020204"/>
            </a:endParaRPr>
          </a:p>
        </p:txBody>
      </p:sp>
    </p:spTree>
    <p:extLst>
      <p:ext uri="{BB962C8B-B14F-4D97-AF65-F5344CB8AC3E}">
        <p14:creationId xmlns:p14="http://schemas.microsoft.com/office/powerpoint/2010/main" val="191427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a:buFont typeface="Wingdings" panose="05000000000000000000" pitchFamily="2" charset="2"/>
              <a:buChar char="Ø"/>
            </a:pPr>
            <a:r>
              <a:rPr lang="en-US" dirty="0"/>
              <a:t>The cardiac skeleton consists of four rings of dense connective tissue that surround the AV canals (mitral and tricuspid) and extend to the origins of the aorta and the pulmonary trunk,</a:t>
            </a:r>
          </a:p>
          <a:p>
            <a:pPr marL="342900">
              <a:spcBef>
                <a:spcPts val="1200"/>
              </a:spcBef>
              <a:buFont typeface="Wingdings" panose="05000000000000000000" pitchFamily="2" charset="2"/>
              <a:buChar char="Ø"/>
            </a:pPr>
            <a:r>
              <a:rPr lang="en-US" dirty="0"/>
              <a:t> providing structure and support for the heart &amp;</a:t>
            </a:r>
          </a:p>
          <a:p>
            <a:pPr marL="342900">
              <a:spcBef>
                <a:spcPts val="1200"/>
              </a:spcBef>
              <a:spcAft>
                <a:spcPts val="1200"/>
              </a:spcAft>
              <a:buFont typeface="Wingdings" panose="05000000000000000000" pitchFamily="2" charset="2"/>
              <a:buChar char="Ø"/>
            </a:pPr>
            <a:r>
              <a:rPr lang="en-US" dirty="0"/>
              <a:t>electrical isolation between the atria and the ventricles.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29569-B968-4315-B419-3CF4DB9D71ED}"/>
              </a:ext>
            </a:extLst>
          </p:cNvPr>
          <p:cNvPicPr>
            <a:picLocks noChangeAspect="1"/>
          </p:cNvPicPr>
          <p:nvPr/>
        </p:nvPicPr>
        <p:blipFill rotWithShape="1">
          <a:blip r:embed="rId2"/>
          <a:srcRect l="25563" t="16509" r="43592" b="7773"/>
          <a:stretch/>
        </p:blipFill>
        <p:spPr>
          <a:xfrm>
            <a:off x="3867954" y="244699"/>
            <a:ext cx="4456091" cy="6150015"/>
          </a:xfrm>
          <a:prstGeom prst="rect">
            <a:avLst/>
          </a:prstGeom>
        </p:spPr>
      </p:pic>
    </p:spTree>
    <p:extLst>
      <p:ext uri="{BB962C8B-B14F-4D97-AF65-F5344CB8AC3E}">
        <p14:creationId xmlns:p14="http://schemas.microsoft.com/office/powerpoint/2010/main" val="240349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7035501" y="0"/>
            <a:ext cx="5156499" cy="6583680"/>
          </a:xfrm>
          <a:prstGeom prst="rect">
            <a:avLst/>
          </a:prstGeom>
          <a:blipFill>
            <a:blip r:embed="rId2" cstate="print"/>
            <a:stretch>
              <a:fillRect/>
            </a:stretch>
          </a:blipFill>
        </p:spPr>
        <p:txBody>
          <a:bodyPr wrap="square" lIns="0" tIns="0" rIns="0" bIns="0" rtlCol="0"/>
          <a:lstStyle/>
          <a:p>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2075" indent="0">
              <a:lnSpc>
                <a:spcPct val="100000"/>
              </a:lnSpc>
              <a:spcBef>
                <a:spcPts val="1440"/>
              </a:spcBef>
              <a:buClr>
                <a:srgbClr val="FC0128"/>
              </a:buClr>
              <a:buNone/>
              <a:tabLst>
                <a:tab pos="379095" algn="l"/>
                <a:tab pos="379730" algn="l"/>
              </a:tabLst>
            </a:pPr>
            <a:r>
              <a:rPr lang="en-IN" b="1" u="sng" spc="-5" dirty="0">
                <a:cs typeface="Arial" panose="020B0604020202020204"/>
              </a:rPr>
              <a:t>Most important factors in localising an AP .</a:t>
            </a:r>
          </a:p>
          <a:p>
            <a:pPr marL="379095" indent="-287020">
              <a:lnSpc>
                <a:spcPct val="100000"/>
              </a:lnSpc>
              <a:spcBef>
                <a:spcPts val="1440"/>
              </a:spcBef>
              <a:buClr>
                <a:srgbClr val="FC0128"/>
              </a:buClr>
              <a:buFont typeface="Arial" panose="020B0604020202020204"/>
              <a:buChar char="•"/>
              <a:tabLst>
                <a:tab pos="379095" algn="l"/>
                <a:tab pos="379730" algn="l"/>
              </a:tabLst>
            </a:pPr>
            <a:r>
              <a:rPr lang="en-IN" spc="-5" dirty="0">
                <a:cs typeface="Arial" panose="020B0604020202020204"/>
              </a:rPr>
              <a:t>Transition</a:t>
            </a:r>
            <a:r>
              <a:rPr lang="en-IN" spc="-20" dirty="0">
                <a:cs typeface="Arial" panose="020B0604020202020204"/>
              </a:rPr>
              <a:t> </a:t>
            </a:r>
            <a:r>
              <a:rPr lang="en-IN" spc="-10" dirty="0">
                <a:cs typeface="Arial" panose="020B0604020202020204"/>
              </a:rPr>
              <a:t>zone</a:t>
            </a:r>
            <a:endParaRPr lang="en-IN" dirty="0">
              <a:cs typeface="Arial" panose="020B0604020202020204"/>
            </a:endParaRPr>
          </a:p>
          <a:p>
            <a:pPr marL="379095" indent="-287020">
              <a:lnSpc>
                <a:spcPct val="100000"/>
              </a:lnSpc>
              <a:spcBef>
                <a:spcPts val="1345"/>
              </a:spcBef>
              <a:buClr>
                <a:srgbClr val="FC0128"/>
              </a:buClr>
              <a:buFont typeface="Arial" panose="020B0604020202020204"/>
              <a:buChar char="•"/>
              <a:tabLst>
                <a:tab pos="379095" algn="l"/>
                <a:tab pos="379730" algn="l"/>
              </a:tabLst>
            </a:pPr>
            <a:r>
              <a:rPr lang="en-IN" spc="-5" dirty="0">
                <a:cs typeface="Arial" panose="020B0604020202020204"/>
              </a:rPr>
              <a:t>R in </a:t>
            </a:r>
            <a:r>
              <a:rPr lang="en-IN" dirty="0">
                <a:cs typeface="Arial" panose="020B0604020202020204"/>
              </a:rPr>
              <a:t>lead</a:t>
            </a:r>
            <a:r>
              <a:rPr lang="en-IN" spc="-25" dirty="0">
                <a:cs typeface="Arial" panose="020B0604020202020204"/>
              </a:rPr>
              <a:t> </a:t>
            </a:r>
            <a:r>
              <a:rPr lang="en-IN" spc="-5" dirty="0">
                <a:cs typeface="Arial" panose="020B0604020202020204"/>
              </a:rPr>
              <a:t>I</a:t>
            </a:r>
            <a:endParaRPr lang="en-IN" dirty="0">
              <a:cs typeface="Arial" panose="020B0604020202020204"/>
            </a:endParaRPr>
          </a:p>
          <a:p>
            <a:pPr marL="379095" marR="43180" indent="-287020">
              <a:lnSpc>
                <a:spcPct val="110000"/>
              </a:lnSpc>
              <a:spcBef>
                <a:spcPts val="1005"/>
              </a:spcBef>
              <a:buClr>
                <a:srgbClr val="FC0128"/>
              </a:buClr>
              <a:buFont typeface="Arial" panose="020B0604020202020204"/>
              <a:buChar char="•"/>
              <a:tabLst>
                <a:tab pos="379095" algn="l"/>
                <a:tab pos="379730" algn="l"/>
                <a:tab pos="2059305" algn="l"/>
              </a:tabLst>
            </a:pPr>
            <a:r>
              <a:rPr lang="en-IN" spc="-10" dirty="0">
                <a:cs typeface="Arial" panose="020B0604020202020204"/>
              </a:rPr>
              <a:t>Polarity of delta </a:t>
            </a:r>
            <a:r>
              <a:rPr lang="en-IN" spc="-5" dirty="0">
                <a:cs typeface="Arial" panose="020B0604020202020204"/>
              </a:rPr>
              <a:t>wave in  II, III,</a:t>
            </a:r>
            <a:r>
              <a:rPr lang="en-IN" spc="-65" dirty="0">
                <a:cs typeface="Arial" panose="020B0604020202020204"/>
              </a:rPr>
              <a:t> </a:t>
            </a:r>
            <a:r>
              <a:rPr lang="en-IN" dirty="0" err="1">
                <a:cs typeface="Arial" panose="020B0604020202020204"/>
              </a:rPr>
              <a:t>aV</a:t>
            </a:r>
            <a:r>
              <a:rPr lang="en-IN" sz="4000" baseline="-21000" dirty="0" err="1">
                <a:cs typeface="Arial" panose="020B0604020202020204"/>
              </a:rPr>
              <a:t>F</a:t>
            </a:r>
            <a:endParaRPr lang="en-IN" sz="4400" baseline="-21000" dirty="0">
              <a:cs typeface="Arial" panose="020B0604020202020204"/>
            </a:endParaRPr>
          </a:p>
          <a:p>
            <a:pPr marL="0" indent="0">
              <a:buNone/>
            </a:pPr>
            <a:endParaRPr lang="en-IN"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36"/>
            <a:ext cx="10515600" cy="1325563"/>
          </a:xfrm>
        </p:spPr>
        <p:txBody>
          <a:bodyPr/>
          <a:lstStyle/>
          <a:p>
            <a:r>
              <a:rPr lang="en-IN" dirty="0"/>
              <a:t>QRS TRANSITION</a:t>
            </a:r>
          </a:p>
        </p:txBody>
      </p:sp>
      <p:sp>
        <p:nvSpPr>
          <p:cNvPr id="5" name="object 2"/>
          <p:cNvSpPr>
            <a:spLocks noGrp="1"/>
          </p:cNvSpPr>
          <p:nvPr>
            <p:ph idx="1"/>
          </p:nvPr>
        </p:nvSpPr>
        <p:spPr>
          <a:xfrm>
            <a:off x="1214561" y="1175072"/>
            <a:ext cx="9818298" cy="3626269"/>
          </a:xfrm>
          <a:prstGeom prst="rect">
            <a:avLst/>
          </a:prstGeom>
          <a:blipFill>
            <a:blip r:embed="rId2" cstate="print"/>
            <a:stretch>
              <a:fillRect/>
            </a:stretch>
          </a:blipFill>
        </p:spPr>
        <p:txBody>
          <a:bodyPr wrap="square" lIns="0" tIns="0" rIns="0" bIns="0" rtlCol="0"/>
          <a:lstStyle/>
          <a:p>
            <a:pPr>
              <a:buNone/>
            </a:pPr>
            <a:endParaRPr lang="en-IN" dirty="0"/>
          </a:p>
        </p:txBody>
      </p:sp>
      <p:sp>
        <p:nvSpPr>
          <p:cNvPr id="6" name="object 3"/>
          <p:cNvSpPr/>
          <p:nvPr/>
        </p:nvSpPr>
        <p:spPr>
          <a:xfrm>
            <a:off x="1656272" y="5245311"/>
            <a:ext cx="8471139" cy="14097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9020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4" name="object 2"/>
          <p:cNvSpPr>
            <a:spLocks noGrp="1"/>
          </p:cNvSpPr>
          <p:nvPr>
            <p:ph idx="1"/>
          </p:nvPr>
        </p:nvSpPr>
        <p:spPr>
          <a:xfrm>
            <a:off x="838200" y="672862"/>
            <a:ext cx="10515600" cy="5504103"/>
          </a:xfrm>
          <a:prstGeom prst="rect">
            <a:avLst/>
          </a:prstGeom>
          <a:blipFill>
            <a:blip r:embed="rId2" cstate="print"/>
            <a:stretch>
              <a:fillRect/>
            </a:stretch>
          </a:blipFill>
        </p:spPr>
        <p:txBody>
          <a:bodyPr wrap="square" lIns="0" tIns="0" rIns="0" bIns="0" rtlCol="0"/>
          <a:lstStyle/>
          <a:p>
            <a:endParaRPr lang="en-IN" dirty="0"/>
          </a:p>
        </p:txBody>
      </p:sp>
    </p:spTree>
    <p:extLst>
      <p:ext uri="{BB962C8B-B14F-4D97-AF65-F5344CB8AC3E}">
        <p14:creationId xmlns:p14="http://schemas.microsoft.com/office/powerpoint/2010/main" val="309484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2797" y="380904"/>
            <a:ext cx="5375694" cy="6026971"/>
          </a:xfrm>
          <a:prstGeom prst="rect">
            <a:avLst/>
          </a:prstGeom>
          <a:solidFill>
            <a:schemeClr val="bg1"/>
          </a:solidFill>
        </p:spPr>
        <p:txBody>
          <a:bodyPr vert="horz" wrap="square" lIns="0" tIns="12700" rIns="0" bIns="0" rtlCol="0">
            <a:spAutoFit/>
          </a:bodyPr>
          <a:lstStyle/>
          <a:p>
            <a:pPr marL="355600" marR="7620" indent="-342900" algn="just">
              <a:lnSpc>
                <a:spcPct val="130000"/>
              </a:lnSpc>
              <a:spcBef>
                <a:spcPts val="100"/>
              </a:spcBef>
              <a:buFont typeface="Arial" pitchFamily="34" charset="0"/>
              <a:buChar char="•"/>
              <a:tabLst>
                <a:tab pos="355600" algn="l"/>
              </a:tabLst>
            </a:pPr>
            <a:r>
              <a:rPr sz="2400" spc="-5" dirty="0">
                <a:cs typeface="Carlito"/>
              </a:rPr>
              <a:t>The </a:t>
            </a:r>
            <a:r>
              <a:rPr sz="2400" spc="-10" dirty="0">
                <a:cs typeface="Carlito"/>
              </a:rPr>
              <a:t>height </a:t>
            </a:r>
            <a:r>
              <a:rPr sz="2400" spc="-5" dirty="0">
                <a:cs typeface="Carlito"/>
              </a:rPr>
              <a:t>or </a:t>
            </a:r>
            <a:r>
              <a:rPr sz="2400" dirty="0">
                <a:cs typeface="Carlito"/>
              </a:rPr>
              <a:t>the </a:t>
            </a:r>
            <a:r>
              <a:rPr sz="2400" spc="-5" dirty="0">
                <a:cs typeface="Carlito"/>
              </a:rPr>
              <a:t>polarity of </a:t>
            </a:r>
            <a:r>
              <a:rPr sz="2400" dirty="0">
                <a:cs typeface="Carlito"/>
              </a:rPr>
              <a:t>the </a:t>
            </a:r>
            <a:r>
              <a:rPr sz="2400" spc="-10" dirty="0">
                <a:cs typeface="Carlito"/>
              </a:rPr>
              <a:t>delta </a:t>
            </a:r>
            <a:r>
              <a:rPr sz="2400" spc="-30" dirty="0">
                <a:cs typeface="Carlito"/>
              </a:rPr>
              <a:t>wave </a:t>
            </a:r>
            <a:r>
              <a:rPr sz="2400" dirty="0">
                <a:cs typeface="Carlito"/>
              </a:rPr>
              <a:t>is </a:t>
            </a:r>
            <a:r>
              <a:rPr sz="2400" spc="-10" dirty="0">
                <a:cs typeface="Carlito"/>
              </a:rPr>
              <a:t>measured on  </a:t>
            </a:r>
            <a:r>
              <a:rPr sz="2400" dirty="0">
                <a:cs typeface="Carlito"/>
              </a:rPr>
              <a:t>the </a:t>
            </a:r>
            <a:r>
              <a:rPr sz="2400" spc="-10" dirty="0">
                <a:cs typeface="Carlito"/>
              </a:rPr>
              <a:t>surface </a:t>
            </a:r>
            <a:r>
              <a:rPr sz="2400" spc="-15" dirty="0">
                <a:cs typeface="Carlito"/>
              </a:rPr>
              <a:t>ECG </a:t>
            </a:r>
            <a:r>
              <a:rPr sz="2400" dirty="0">
                <a:cs typeface="Carlito"/>
              </a:rPr>
              <a:t>in the </a:t>
            </a:r>
            <a:r>
              <a:rPr sz="2400" spc="-20" dirty="0">
                <a:cs typeface="Carlito"/>
              </a:rPr>
              <a:t>first </a:t>
            </a:r>
            <a:r>
              <a:rPr lang="en-IN" sz="2400" spc="-5" dirty="0">
                <a:cs typeface="Carlito"/>
              </a:rPr>
              <a:t>2</a:t>
            </a:r>
            <a:r>
              <a:rPr sz="2400" spc="-5" dirty="0">
                <a:cs typeface="Carlito"/>
              </a:rPr>
              <a:t>0</a:t>
            </a:r>
            <a:r>
              <a:rPr lang="en-US" sz="2400" spc="-5" dirty="0">
                <a:cs typeface="Carlito"/>
              </a:rPr>
              <a:t>-60</a:t>
            </a:r>
            <a:r>
              <a:rPr lang="en-IN" sz="2400" spc="-5" dirty="0">
                <a:cs typeface="Carlito"/>
              </a:rPr>
              <a:t> </a:t>
            </a:r>
            <a:r>
              <a:rPr sz="2400" spc="-5" dirty="0">
                <a:cs typeface="Carlito"/>
              </a:rPr>
              <a:t>msec of </a:t>
            </a:r>
            <a:r>
              <a:rPr sz="2400" spc="-10" dirty="0">
                <a:cs typeface="Carlito"/>
              </a:rPr>
              <a:t>QRS </a:t>
            </a:r>
            <a:r>
              <a:rPr sz="2400" spc="-15" dirty="0">
                <a:cs typeface="Carlito"/>
              </a:rPr>
              <a:t>complex from </a:t>
            </a:r>
            <a:r>
              <a:rPr sz="2400" spc="-5" dirty="0">
                <a:cs typeface="Carlito"/>
              </a:rPr>
              <a:t>the  </a:t>
            </a:r>
            <a:r>
              <a:rPr sz="2400" dirty="0">
                <a:cs typeface="Carlito"/>
              </a:rPr>
              <a:t>end </a:t>
            </a:r>
            <a:r>
              <a:rPr sz="2400" spc="-5" dirty="0">
                <a:cs typeface="Carlito"/>
              </a:rPr>
              <a:t>of </a:t>
            </a:r>
            <a:r>
              <a:rPr sz="2400" dirty="0">
                <a:cs typeface="Carlito"/>
              </a:rPr>
              <a:t>P</a:t>
            </a:r>
            <a:r>
              <a:rPr sz="2400" spc="-10" dirty="0">
                <a:cs typeface="Carlito"/>
              </a:rPr>
              <a:t> </a:t>
            </a:r>
            <a:r>
              <a:rPr sz="2400" spc="-20" dirty="0">
                <a:cs typeface="Carlito"/>
              </a:rPr>
              <a:t>wave.</a:t>
            </a:r>
            <a:endParaRPr sz="2400" dirty="0">
              <a:cs typeface="Carlito"/>
            </a:endParaRPr>
          </a:p>
          <a:p>
            <a:pPr>
              <a:lnSpc>
                <a:spcPct val="100000"/>
              </a:lnSpc>
              <a:buFont typeface="Arial" pitchFamily="34" charset="0"/>
              <a:buChar char="•"/>
            </a:pPr>
            <a:endParaRPr sz="2400" dirty="0">
              <a:cs typeface="Carlito"/>
            </a:endParaRPr>
          </a:p>
          <a:p>
            <a:pPr marL="355600" marR="7620" indent="-342900" algn="just">
              <a:lnSpc>
                <a:spcPct val="130000"/>
              </a:lnSpc>
              <a:spcBef>
                <a:spcPts val="1970"/>
              </a:spcBef>
              <a:buFont typeface="Arial" pitchFamily="34" charset="0"/>
              <a:buChar char="•"/>
              <a:tabLst>
                <a:tab pos="424180" algn="l"/>
              </a:tabLst>
            </a:pPr>
            <a:r>
              <a:rPr sz="2400" dirty="0"/>
              <a:t>	</a:t>
            </a:r>
            <a:r>
              <a:rPr sz="2400" spc="-5" dirty="0">
                <a:cs typeface="Carlito"/>
              </a:rPr>
              <a:t>On </a:t>
            </a:r>
            <a:r>
              <a:rPr sz="2400" dirty="0">
                <a:cs typeface="Carlito"/>
              </a:rPr>
              <a:t>the </a:t>
            </a:r>
            <a:r>
              <a:rPr sz="2400" spc="-10" dirty="0">
                <a:cs typeface="Carlito"/>
              </a:rPr>
              <a:t>basis </a:t>
            </a:r>
            <a:r>
              <a:rPr sz="2400" spc="-5" dirty="0">
                <a:cs typeface="Carlito"/>
              </a:rPr>
              <a:t>of </a:t>
            </a:r>
            <a:r>
              <a:rPr sz="2400" dirty="0">
                <a:cs typeface="Carlito"/>
              </a:rPr>
              <a:t>this it is </a:t>
            </a:r>
            <a:r>
              <a:rPr sz="2400" spc="-5" dirty="0">
                <a:cs typeface="Carlito"/>
              </a:rPr>
              <a:t>ISOELECTRIC, </a:t>
            </a:r>
            <a:r>
              <a:rPr sz="2400" dirty="0">
                <a:cs typeface="Carlito"/>
              </a:rPr>
              <a:t>if </a:t>
            </a:r>
            <a:r>
              <a:rPr sz="2400" spc="-10" dirty="0">
                <a:cs typeface="Carlito"/>
              </a:rPr>
              <a:t>it </a:t>
            </a:r>
            <a:r>
              <a:rPr sz="2400" dirty="0">
                <a:cs typeface="Carlito"/>
              </a:rPr>
              <a:t>is </a:t>
            </a:r>
            <a:r>
              <a:rPr sz="2400" spc="-5" dirty="0">
                <a:cs typeface="Carlito"/>
              </a:rPr>
              <a:t>on </a:t>
            </a:r>
            <a:r>
              <a:rPr sz="2400" dirty="0">
                <a:cs typeface="Carlito"/>
              </a:rPr>
              <a:t>the </a:t>
            </a:r>
            <a:r>
              <a:rPr sz="2400" spc="-5" dirty="0">
                <a:cs typeface="Carlito"/>
              </a:rPr>
              <a:t>baseline  or </a:t>
            </a:r>
            <a:r>
              <a:rPr sz="2400" spc="-10" dirty="0">
                <a:cs typeface="Carlito"/>
              </a:rPr>
              <a:t>deflected above </a:t>
            </a:r>
            <a:r>
              <a:rPr sz="2400" spc="-5" dirty="0">
                <a:cs typeface="Carlito"/>
              </a:rPr>
              <a:t>or </a:t>
            </a:r>
            <a:r>
              <a:rPr sz="2400" spc="-10" dirty="0">
                <a:cs typeface="Carlito"/>
              </a:rPr>
              <a:t>below </a:t>
            </a:r>
            <a:r>
              <a:rPr sz="2400" spc="-5" dirty="0">
                <a:cs typeface="Carlito"/>
              </a:rPr>
              <a:t>the baseline </a:t>
            </a:r>
            <a:r>
              <a:rPr sz="2400" spc="-10" dirty="0">
                <a:cs typeface="Carlito"/>
              </a:rPr>
              <a:t>but comes </a:t>
            </a:r>
            <a:r>
              <a:rPr sz="2400" spc="-5" dirty="0">
                <a:cs typeface="Carlito"/>
              </a:rPr>
              <a:t>back  </a:t>
            </a:r>
            <a:r>
              <a:rPr sz="2400" spc="-20" dirty="0">
                <a:cs typeface="Carlito"/>
              </a:rPr>
              <a:t>before </a:t>
            </a:r>
            <a:r>
              <a:rPr sz="2400" dirty="0">
                <a:cs typeface="Carlito"/>
              </a:rPr>
              <a:t>the </a:t>
            </a:r>
            <a:r>
              <a:rPr sz="2400" spc="-5" dirty="0">
                <a:cs typeface="Carlito"/>
              </a:rPr>
              <a:t>onset of </a:t>
            </a:r>
            <a:r>
              <a:rPr sz="2400" spc="-10" dirty="0">
                <a:cs typeface="Carlito"/>
              </a:rPr>
              <a:t>QRS</a:t>
            </a:r>
            <a:r>
              <a:rPr sz="2400" spc="-20" dirty="0">
                <a:cs typeface="Carlito"/>
              </a:rPr>
              <a:t> </a:t>
            </a:r>
            <a:r>
              <a:rPr sz="2400" spc="-10" dirty="0">
                <a:cs typeface="Carlito"/>
              </a:rPr>
              <a:t>complex.</a:t>
            </a:r>
            <a:endParaRPr sz="2400" dirty="0">
              <a:cs typeface="Carlito"/>
            </a:endParaRPr>
          </a:p>
          <a:p>
            <a:pPr>
              <a:lnSpc>
                <a:spcPct val="100000"/>
              </a:lnSpc>
              <a:buFont typeface="Arial" pitchFamily="34" charset="0"/>
              <a:buChar char="•"/>
            </a:pPr>
            <a:endParaRPr sz="2400" dirty="0">
              <a:cs typeface="Carlito"/>
            </a:endParaRPr>
          </a:p>
          <a:p>
            <a:pPr marL="355600" marR="5080" indent="-342900" algn="just">
              <a:lnSpc>
                <a:spcPct val="130000"/>
              </a:lnSpc>
              <a:spcBef>
                <a:spcPts val="1964"/>
              </a:spcBef>
              <a:buFont typeface="Arial" pitchFamily="34" charset="0"/>
              <a:buChar char="•"/>
              <a:tabLst>
                <a:tab pos="355600" algn="l"/>
              </a:tabLst>
            </a:pPr>
            <a:r>
              <a:rPr sz="2400" dirty="0">
                <a:cs typeface="Carlito"/>
              </a:rPr>
              <a:t>POSITIVE, if it is </a:t>
            </a:r>
            <a:r>
              <a:rPr sz="2400" spc="-10" dirty="0">
                <a:cs typeface="Carlito"/>
              </a:rPr>
              <a:t>above </a:t>
            </a:r>
            <a:r>
              <a:rPr sz="2400" dirty="0">
                <a:cs typeface="Carlito"/>
              </a:rPr>
              <a:t>the </a:t>
            </a:r>
            <a:r>
              <a:rPr sz="2400" spc="-5" dirty="0">
                <a:cs typeface="Carlito"/>
              </a:rPr>
              <a:t>baseline </a:t>
            </a:r>
            <a:r>
              <a:rPr sz="2400" dirty="0">
                <a:cs typeface="Carlito"/>
              </a:rPr>
              <a:t>and </a:t>
            </a:r>
            <a:r>
              <a:rPr sz="2400" spc="-30" dirty="0">
                <a:cs typeface="Carlito"/>
              </a:rPr>
              <a:t>NEGATIVE, </a:t>
            </a:r>
            <a:r>
              <a:rPr sz="2400" dirty="0">
                <a:cs typeface="Carlito"/>
              </a:rPr>
              <a:t>if it is  </a:t>
            </a:r>
            <a:r>
              <a:rPr sz="2400" spc="-5" dirty="0">
                <a:cs typeface="Carlito"/>
              </a:rPr>
              <a:t>below </a:t>
            </a:r>
            <a:r>
              <a:rPr sz="2400" dirty="0">
                <a:cs typeface="Carlito"/>
              </a:rPr>
              <a:t>the</a:t>
            </a:r>
            <a:r>
              <a:rPr sz="2400" spc="-10" dirty="0">
                <a:cs typeface="Carlito"/>
              </a:rPr>
              <a:t> </a:t>
            </a:r>
            <a:r>
              <a:rPr sz="2400" spc="-5" dirty="0">
                <a:cs typeface="Carlito"/>
              </a:rPr>
              <a:t>baseline</a:t>
            </a:r>
            <a:endParaRPr sz="2400" dirty="0">
              <a:cs typeface="Carlito"/>
            </a:endParaRPr>
          </a:p>
        </p:txBody>
      </p:sp>
      <p:sp>
        <p:nvSpPr>
          <p:cNvPr id="3" name="object 2"/>
          <p:cNvSpPr/>
          <p:nvPr/>
        </p:nvSpPr>
        <p:spPr>
          <a:xfrm>
            <a:off x="6705599" y="0"/>
            <a:ext cx="3404849" cy="3394390"/>
          </a:xfrm>
          <a:prstGeom prst="rect">
            <a:avLst/>
          </a:prstGeom>
          <a:blipFill>
            <a:blip r:embed="rId2" cstate="print"/>
            <a:stretch>
              <a:fillRect/>
            </a:stretch>
          </a:blipFill>
        </p:spPr>
        <p:txBody>
          <a:bodyPr wrap="square" lIns="0" tIns="0" rIns="0" bIns="0" rtlCol="0"/>
          <a:lstStyle/>
          <a:p>
            <a:endParaRPr dirty="0"/>
          </a:p>
        </p:txBody>
      </p:sp>
      <p:sp>
        <p:nvSpPr>
          <p:cNvPr id="4" name="object 2"/>
          <p:cNvSpPr/>
          <p:nvPr/>
        </p:nvSpPr>
        <p:spPr>
          <a:xfrm>
            <a:off x="6364396" y="3886200"/>
            <a:ext cx="4087257" cy="272838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8111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lstStyle/>
          <a:p>
            <a:pPr marL="342900"/>
            <a:r>
              <a:rPr lang="en-US" dirty="0"/>
              <a:t>Algorithms facilitate prediction of the location of a AP</a:t>
            </a:r>
          </a:p>
          <a:p>
            <a:pPr marL="342900">
              <a:spcBef>
                <a:spcPts val="1200"/>
              </a:spcBef>
            </a:pPr>
            <a:r>
              <a:rPr lang="en-US" dirty="0"/>
              <a:t>Algorithms should be regarded as an orientation rather than a precise localization tool.</a:t>
            </a:r>
          </a:p>
          <a:p>
            <a:pPr marL="342900">
              <a:spcBef>
                <a:spcPts val="1200"/>
              </a:spcBef>
            </a:pPr>
            <a:r>
              <a:rPr lang="en-US" dirty="0"/>
              <a:t>Algorithms appear </a:t>
            </a:r>
            <a:r>
              <a:rPr lang="en-US" b="1" dirty="0"/>
              <a:t>most accurate in predicting left free-wall AP locations </a:t>
            </a:r>
            <a:r>
              <a:rPr lang="en-US" dirty="0"/>
              <a:t>and least accurate in predicting </a:t>
            </a:r>
            <a:r>
              <a:rPr lang="en-US" dirty="0" err="1"/>
              <a:t>midseptal</a:t>
            </a:r>
            <a:r>
              <a:rPr lang="en-US" dirty="0"/>
              <a:t> or right anteroseptal AP locations</a:t>
            </a:r>
          </a:p>
          <a:p>
            <a:pPr marL="0" indent="0">
              <a:spcBef>
                <a:spcPts val="1200"/>
              </a:spcBef>
              <a:spcAft>
                <a:spcPts val="1200"/>
              </a:spcAft>
            </a:pP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200"/>
              </a:spcBef>
              <a:buNone/>
            </a:pPr>
            <a:r>
              <a:rPr lang="en-US" dirty="0"/>
              <a:t>Limitations of algorithm </a:t>
            </a:r>
          </a:p>
          <a:p>
            <a:pPr indent="-308610">
              <a:spcBef>
                <a:spcPts val="1200"/>
              </a:spcBef>
              <a:buSzPct val="100000"/>
              <a:buAutoNum type="arabicPeriod"/>
            </a:pPr>
            <a:r>
              <a:rPr lang="en-US" dirty="0"/>
              <a:t>biological variability in anatomy (e.g., rotation of the heart within the thorax), </a:t>
            </a:r>
          </a:p>
          <a:p>
            <a:pPr indent="-308610">
              <a:buSzPct val="100000"/>
              <a:buAutoNum type="arabicPeriod"/>
            </a:pPr>
            <a:r>
              <a:rPr lang="en-US" dirty="0"/>
              <a:t>variable degree of </a:t>
            </a:r>
            <a:r>
              <a:rPr lang="en-US" dirty="0" err="1"/>
              <a:t>preexcitation</a:t>
            </a:r>
            <a:r>
              <a:rPr lang="en-US" dirty="0"/>
              <a:t> and QRS fusion, </a:t>
            </a:r>
          </a:p>
          <a:p>
            <a:pPr indent="-308610">
              <a:buSzPct val="100000"/>
              <a:buAutoNum type="arabicPeriod"/>
            </a:pPr>
            <a:r>
              <a:rPr lang="en-US" dirty="0"/>
              <a:t>the presence of more than one manifest AP, </a:t>
            </a:r>
          </a:p>
          <a:p>
            <a:pPr indent="-308610">
              <a:buSzPct val="100000"/>
              <a:buAutoNum type="arabicPeriod"/>
            </a:pPr>
            <a:r>
              <a:rPr lang="en-US" dirty="0"/>
              <a:t>intrinsic ECG abnormalities (such as prior MI and ventricular hypertrophy), </a:t>
            </a:r>
          </a:p>
          <a:p>
            <a:pPr indent="-308610">
              <a:buSzPct val="100000"/>
              <a:buAutoNum type="arabicPeriod"/>
            </a:pPr>
            <a:r>
              <a:rPr lang="en-US" dirty="0"/>
              <a:t>patient body </a:t>
            </a:r>
            <a:r>
              <a:rPr lang="en-US" dirty="0" err="1"/>
              <a:t>habitus</a:t>
            </a:r>
            <a:endParaRPr lang="en-US" dirty="0"/>
          </a:p>
          <a:p>
            <a:pPr indent="-308610">
              <a:buSzPct val="100000"/>
              <a:buAutoNum type="arabicPeriod"/>
            </a:pPr>
            <a:r>
              <a:rPr lang="en-US" dirty="0"/>
              <a:t>technical variability in ECG acquisition and electrode positioning.</a:t>
            </a:r>
          </a:p>
          <a:p>
            <a:endParaRPr lang="en-IN"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342900"/>
            <a:r>
              <a:rPr lang="en-US" dirty="0"/>
              <a:t>Therefore these algorithms should be regarded as an orientation rather than a precise localization tool. </a:t>
            </a:r>
          </a:p>
          <a:p>
            <a:pPr marL="342900">
              <a:spcBef>
                <a:spcPts val="1200"/>
              </a:spcBef>
            </a:pPr>
            <a:r>
              <a:rPr lang="en-US" dirty="0"/>
              <a:t>No single published algorithm offers extremely high sensitivity and specificity for all BT locations.</a:t>
            </a:r>
          </a:p>
          <a:p>
            <a:pPr marL="342900">
              <a:spcBef>
                <a:spcPts val="1200"/>
              </a:spcBef>
            </a:pPr>
            <a:r>
              <a:rPr lang="en-US" dirty="0"/>
              <a:t>The algorithms appear most accurate in predicting left free-wall AP locations and </a:t>
            </a:r>
          </a:p>
          <a:p>
            <a:pPr marL="342900">
              <a:spcBef>
                <a:spcPts val="1200"/>
              </a:spcBef>
            </a:pPr>
            <a:r>
              <a:rPr lang="en-US" dirty="0"/>
              <a:t>least accurate in predicting </a:t>
            </a:r>
            <a:r>
              <a:rPr lang="en-US" dirty="0" err="1"/>
              <a:t>midseptal</a:t>
            </a:r>
            <a:r>
              <a:rPr lang="en-US" dirty="0"/>
              <a:t> or right </a:t>
            </a:r>
            <a:r>
              <a:rPr lang="en-US" dirty="0" err="1"/>
              <a:t>anteroseptal</a:t>
            </a:r>
            <a:r>
              <a:rPr lang="en-US" dirty="0"/>
              <a:t> AP locations. </a:t>
            </a:r>
          </a:p>
          <a:p>
            <a:pPr marL="342900">
              <a:spcBef>
                <a:spcPts val="1200"/>
              </a:spcBef>
              <a:spcAft>
                <a:spcPts val="1200"/>
              </a:spcAft>
            </a:pPr>
            <a:r>
              <a:rPr lang="en-US" dirty="0" err="1"/>
              <a:t>Posteroseptal</a:t>
            </a:r>
            <a:r>
              <a:rPr lang="en-US" dirty="0"/>
              <a:t> and right-sided BTs tend to be associated with a prominent degree of </a:t>
            </a:r>
            <a:r>
              <a:rPr lang="en-US" dirty="0" err="1"/>
              <a:t>preexcitation</a:t>
            </a:r>
            <a:r>
              <a:rPr lang="en-US" dirty="0"/>
              <a:t> because of the proximity to the sinus node, whereas left lateral BTs are often associated with subtle </a:t>
            </a:r>
            <a:r>
              <a:rPr lang="en-US" dirty="0" err="1"/>
              <a:t>preexcitation</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38125" y="911803"/>
            <a:ext cx="11953875" cy="48101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300037" y="1234291"/>
            <a:ext cx="11891963" cy="48759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a:buFont typeface="Wingdings" panose="05000000000000000000" pitchFamily="2" charset="2"/>
              <a:buChar char="Ø"/>
            </a:pPr>
            <a:r>
              <a:rPr lang="en-US" dirty="0"/>
              <a:t>aberrant muscle bundles that connect the atria to the ventricles outside of the normal AV conduction system. </a:t>
            </a:r>
          </a:p>
          <a:p>
            <a:pPr marL="342900">
              <a:spcBef>
                <a:spcPts val="1200"/>
              </a:spcBef>
              <a:buFont typeface="Wingdings" panose="05000000000000000000" pitchFamily="2" charset="2"/>
              <a:buChar char="Ø"/>
            </a:pPr>
            <a:r>
              <a:rPr lang="en-US" dirty="0"/>
              <a:t>found most often in the parietal AV </a:t>
            </a:r>
            <a:r>
              <a:rPr lang="en-US" dirty="0" err="1"/>
              <a:t>junctional</a:t>
            </a:r>
            <a:r>
              <a:rPr lang="en-US" dirty="0"/>
              <a:t> areas, including the </a:t>
            </a:r>
            <a:r>
              <a:rPr lang="en-US" dirty="0" err="1"/>
              <a:t>paraseptal</a:t>
            </a:r>
            <a:r>
              <a:rPr lang="en-US" dirty="0"/>
              <a:t> areas. </a:t>
            </a:r>
          </a:p>
          <a:p>
            <a:pPr marL="342900">
              <a:spcBef>
                <a:spcPts val="1200"/>
              </a:spcBef>
              <a:spcAft>
                <a:spcPts val="1200"/>
              </a:spcAft>
              <a:buFont typeface="Wingdings" panose="05000000000000000000" pitchFamily="2" charset="2"/>
              <a:buChar char="Ø"/>
            </a:pPr>
            <a:r>
              <a:rPr lang="en-US" dirty="0"/>
              <a:t>They breach the insulation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208548" y="930440"/>
            <a:ext cx="11983452" cy="5021179"/>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ARRUDA ALGORITHM</a:t>
            </a:r>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303466" y="1635792"/>
            <a:ext cx="11888534" cy="447624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57" y="561472"/>
            <a:ext cx="11149263" cy="5646821"/>
          </a:xfrm>
        </p:spPr>
        <p:txBody>
          <a:bodyPr>
            <a:normAutofit lnSpcReduction="10000"/>
          </a:bodyPr>
          <a:lstStyle/>
          <a:p>
            <a:r>
              <a:rPr lang="en-US" dirty="0"/>
              <a:t>Algorithm developed by correlating a resting 12-lead ECG with the successful RF ablation site in 135 consecutive patients with a single, </a:t>
            </a:r>
            <a:r>
              <a:rPr lang="en-US" dirty="0" err="1"/>
              <a:t>anterogradely</a:t>
            </a:r>
            <a:r>
              <a:rPr lang="en-US" dirty="0"/>
              <a:t> conducting accessory pathway</a:t>
            </a:r>
          </a:p>
          <a:p>
            <a:r>
              <a:rPr lang="en-US" dirty="0"/>
              <a:t>This algorithm was subsequently tested prospectively in 121 consecutive patients </a:t>
            </a:r>
          </a:p>
          <a:p>
            <a:r>
              <a:rPr lang="en-US" dirty="0"/>
              <a:t>When tested prospectively, the ECG algorithm accurately localized the accessory pathway </a:t>
            </a:r>
            <a:r>
              <a:rPr lang="en-US" b="1" dirty="0"/>
              <a:t>to 1 of 10 sites </a:t>
            </a:r>
            <a:r>
              <a:rPr lang="en-US" dirty="0"/>
              <a:t>around the tricuspid and mitral annuli or at </a:t>
            </a:r>
            <a:r>
              <a:rPr lang="en-US" dirty="0" err="1"/>
              <a:t>subepicardial</a:t>
            </a:r>
            <a:r>
              <a:rPr lang="en-US" dirty="0"/>
              <a:t> locations within the venous system of the heart.</a:t>
            </a:r>
          </a:p>
          <a:p>
            <a:r>
              <a:rPr lang="en-US" dirty="0"/>
              <a:t> </a:t>
            </a:r>
            <a:r>
              <a:rPr lang="en-US" b="1" dirty="0"/>
              <a:t>Overall sensitivity was 90% and specificity was 99%.</a:t>
            </a:r>
          </a:p>
          <a:p>
            <a:r>
              <a:rPr lang="en-US" dirty="0"/>
              <a:t>The algorithm was particularly useful in correctly localizing</a:t>
            </a:r>
            <a:r>
              <a:rPr lang="en-US" b="1" dirty="0"/>
              <a:t> </a:t>
            </a:r>
            <a:r>
              <a:rPr lang="en-US" b="1" dirty="0" err="1"/>
              <a:t>anteroseptal</a:t>
            </a:r>
            <a:r>
              <a:rPr lang="en-US" b="1" dirty="0"/>
              <a:t> (sensitivity 75%, specificity 99%),</a:t>
            </a:r>
            <a:r>
              <a:rPr lang="en-US" dirty="0"/>
              <a:t> and </a:t>
            </a:r>
            <a:r>
              <a:rPr lang="en-US" b="1" dirty="0"/>
              <a:t>mid-</a:t>
            </a:r>
            <a:r>
              <a:rPr lang="en-US" b="1" dirty="0" err="1"/>
              <a:t>septal</a:t>
            </a:r>
            <a:r>
              <a:rPr lang="en-US" b="1" dirty="0"/>
              <a:t> (sensitivity 100%, specificity 98%)</a:t>
            </a:r>
            <a:r>
              <a:rPr lang="en-US" dirty="0"/>
              <a:t> accessory pathways as well as pathways requiring ablation from within ventricular venous branches or anomalies of the coronary sinus (sensitivity 100%, specificity 100%).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767" y="352926"/>
            <a:ext cx="11065043" cy="5150268"/>
          </a:xfrm>
        </p:spPr>
        <p:txBody>
          <a:bodyPr>
            <a:normAutofit/>
          </a:bodyPr>
          <a:lstStyle/>
          <a:p>
            <a:r>
              <a:rPr lang="en-US" dirty="0"/>
              <a:t>The polarity of the delta wave was measured during the initial 20 ms of the </a:t>
            </a:r>
            <a:r>
              <a:rPr lang="en-US" dirty="0" err="1"/>
              <a:t>preexcitation</a:t>
            </a:r>
            <a:r>
              <a:rPr lang="en-US" dirty="0"/>
              <a:t> and was classified as positive (+), negative (-), or </a:t>
            </a:r>
            <a:r>
              <a:rPr lang="en-US" dirty="0" err="1"/>
              <a:t>isoelectric</a:t>
            </a:r>
            <a:r>
              <a:rPr lang="en-US" dirty="0"/>
              <a:t> (+/-).</a:t>
            </a:r>
          </a:p>
          <a:p>
            <a:r>
              <a:rPr lang="en-US" dirty="0"/>
              <a:t>Step 1-- If the delta wave in lead I is </a:t>
            </a:r>
            <a:r>
              <a:rPr lang="en-US" b="1" dirty="0"/>
              <a:t>(-)</a:t>
            </a:r>
            <a:r>
              <a:rPr lang="en-US" dirty="0"/>
              <a:t> or </a:t>
            </a:r>
            <a:r>
              <a:rPr lang="en-US" b="1" dirty="0"/>
              <a:t>(+/-)</a:t>
            </a:r>
            <a:r>
              <a:rPr lang="en-US" dirty="0"/>
              <a:t> </a:t>
            </a:r>
            <a:r>
              <a:rPr lang="en-US" b="1" i="1" u="sng" dirty="0"/>
              <a:t>or</a:t>
            </a:r>
            <a:r>
              <a:rPr lang="en-US" dirty="0"/>
              <a:t> the R/S in lead V1 is &gt;1</a:t>
            </a:r>
            <a:r>
              <a:rPr lang="en-US" b="1" dirty="0"/>
              <a:t>, a left free-wall  AP is present</a:t>
            </a:r>
          </a:p>
          <a:p>
            <a:r>
              <a:rPr lang="en-US" dirty="0"/>
              <a:t>If this criterion is fulfilled  </a:t>
            </a:r>
            <a:r>
              <a:rPr lang="en-US" dirty="0">
                <a:sym typeface="Wingdings" pitchFamily="2" charset="2"/>
              </a:rPr>
              <a:t>  </a:t>
            </a:r>
            <a:r>
              <a:rPr lang="en-US" dirty="0"/>
              <a:t>lead </a:t>
            </a:r>
            <a:r>
              <a:rPr lang="en-US" dirty="0" err="1"/>
              <a:t>aVF</a:t>
            </a:r>
            <a:r>
              <a:rPr lang="en-US" dirty="0"/>
              <a:t> is examined</a:t>
            </a:r>
          </a:p>
          <a:p>
            <a:r>
              <a:rPr lang="en-US" dirty="0"/>
              <a:t>delta wave in  lead </a:t>
            </a:r>
            <a:r>
              <a:rPr lang="en-US" dirty="0" err="1"/>
              <a:t>aVF</a:t>
            </a:r>
            <a:r>
              <a:rPr lang="en-US" dirty="0"/>
              <a:t> is (+), an LL/LAL AP</a:t>
            </a:r>
          </a:p>
          <a:p>
            <a:r>
              <a:rPr lang="en-US" dirty="0"/>
              <a:t>If a delta wave in lead </a:t>
            </a:r>
            <a:r>
              <a:rPr lang="en-US" dirty="0" err="1"/>
              <a:t>aVF</a:t>
            </a:r>
            <a:r>
              <a:rPr lang="en-US" dirty="0"/>
              <a:t> is (-) or (+/-), the AP is located at the LP/LPL region</a:t>
            </a:r>
          </a:p>
          <a:p>
            <a:r>
              <a:rPr lang="en-US" dirty="0"/>
              <a:t>If the criteria in leads </a:t>
            </a:r>
            <a:r>
              <a:rPr lang="en-US" b="1" dirty="0"/>
              <a:t>I and V1 are not fulfilled</a:t>
            </a:r>
            <a:r>
              <a:rPr lang="en-US" dirty="0"/>
              <a:t>, a </a:t>
            </a:r>
            <a:r>
              <a:rPr lang="en-US" dirty="0" err="1"/>
              <a:t>septal</a:t>
            </a:r>
            <a:r>
              <a:rPr lang="en-US" dirty="0"/>
              <a:t> or right-free wall AP pathway is identified  </a:t>
            </a:r>
            <a:r>
              <a:rPr lang="en-US" dirty="0">
                <a:sym typeface="Wingdings" pitchFamily="2" charset="2"/>
              </a:rPr>
              <a:t></a:t>
            </a:r>
            <a:r>
              <a:rPr lang="en-US" b="1" dirty="0"/>
              <a:t>Proceed to step 2</a:t>
            </a:r>
            <a:r>
              <a:rPr lang="en-US" dirty="0"/>
              <a:t>. </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Step </a:t>
            </a:r>
            <a:r>
              <a:rPr lang="en-US" b="1" dirty="0"/>
              <a:t>2</a:t>
            </a:r>
            <a:r>
              <a:rPr lang="en-US" dirty="0"/>
              <a:t>: Lead </a:t>
            </a:r>
            <a:r>
              <a:rPr lang="en-US" b="1" dirty="0"/>
              <a:t>II</a:t>
            </a:r>
            <a:r>
              <a:rPr lang="en-US" dirty="0"/>
              <a:t> is examined</a:t>
            </a:r>
          </a:p>
          <a:p>
            <a:r>
              <a:rPr lang="en-US" dirty="0"/>
              <a:t>A </a:t>
            </a:r>
            <a:r>
              <a:rPr lang="en-US" b="1" dirty="0"/>
              <a:t>(-)</a:t>
            </a:r>
            <a:r>
              <a:rPr lang="en-US" dirty="0"/>
              <a:t> delta wave in lead II identifies the </a:t>
            </a:r>
            <a:r>
              <a:rPr lang="en-US" dirty="0" err="1"/>
              <a:t>subepicardial</a:t>
            </a:r>
            <a:r>
              <a:rPr lang="en-US" dirty="0"/>
              <a:t> </a:t>
            </a:r>
            <a:r>
              <a:rPr lang="en-US" dirty="0" err="1"/>
              <a:t>posteroseptal</a:t>
            </a:r>
            <a:r>
              <a:rPr lang="en-US" dirty="0"/>
              <a:t>  AP. </a:t>
            </a:r>
          </a:p>
          <a:p>
            <a:r>
              <a:rPr lang="en-US" dirty="0"/>
              <a:t>If the delta wave in lead II is (+) or (+/-)</a:t>
            </a:r>
            <a:r>
              <a:rPr lang="en-US" dirty="0">
                <a:sym typeface="Wingdings" pitchFamily="2" charset="2"/>
              </a:rPr>
              <a:t></a:t>
            </a:r>
            <a:r>
              <a:rPr lang="en-US" dirty="0"/>
              <a:t> proceed to step 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Step 3: Lead V1 is examined. A (-) or (+/-) delta wave identifies a </a:t>
            </a:r>
            <a:r>
              <a:rPr lang="en-US" dirty="0" err="1"/>
              <a:t>septal</a:t>
            </a:r>
            <a:r>
              <a:rPr lang="en-US" dirty="0"/>
              <a:t> AP. If this criterion is fulfilled, lead </a:t>
            </a:r>
            <a:r>
              <a:rPr lang="en-US" dirty="0" err="1"/>
              <a:t>aVF</a:t>
            </a:r>
            <a:r>
              <a:rPr lang="en-US" dirty="0"/>
              <a:t> is examined</a:t>
            </a:r>
          </a:p>
          <a:p>
            <a:r>
              <a:rPr lang="en-US" dirty="0"/>
              <a:t>If the delta wave in lead </a:t>
            </a:r>
            <a:r>
              <a:rPr lang="en-US" dirty="0" err="1"/>
              <a:t>aVF</a:t>
            </a:r>
            <a:r>
              <a:rPr lang="en-US" dirty="0"/>
              <a:t> is (-), an AP is identified that is located at the CSOs.</a:t>
            </a:r>
          </a:p>
          <a:p>
            <a:r>
              <a:rPr lang="en-US" dirty="0"/>
              <a:t>If the delta wave is (+/-) in lead </a:t>
            </a:r>
            <a:r>
              <a:rPr lang="en-US" dirty="0" err="1"/>
              <a:t>aVF</a:t>
            </a:r>
            <a:r>
              <a:rPr lang="en-US" dirty="0"/>
              <a:t>, the AP may be located close to either PSTA or the PSMA</a:t>
            </a:r>
          </a:p>
          <a:p>
            <a:r>
              <a:rPr lang="en-US" dirty="0"/>
              <a:t>A (+) delta wave in </a:t>
            </a:r>
            <a:r>
              <a:rPr lang="en-US" dirty="0" err="1"/>
              <a:t>aVF</a:t>
            </a:r>
            <a:r>
              <a:rPr lang="en-US" dirty="0"/>
              <a:t> identifies the AS/RAPS or MS regions</a:t>
            </a:r>
          </a:p>
          <a:p>
            <a:r>
              <a:rPr lang="en-US" dirty="0"/>
              <a:t>These two regions are differentiated by examining the R/S ratio in lead III: R &gt;S identifies AS/RAPS AP, and R &lt;S identifies an AP located along MSTA</a:t>
            </a:r>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E229569-B968-4315-B419-3CF4DB9D71ED}"/>
              </a:ext>
            </a:extLst>
          </p:cNvPr>
          <p:cNvPicPr>
            <a:picLocks noGrp="1" noChangeAspect="1"/>
          </p:cNvPicPr>
          <p:nvPr>
            <p:ph idx="1"/>
          </p:nvPr>
        </p:nvPicPr>
        <p:blipFill rotWithShape="1">
          <a:blip r:embed="rId2"/>
          <a:srcRect l="25563" t="16509" r="43592" b="7773"/>
          <a:stretch/>
        </p:blipFill>
        <p:spPr>
          <a:xfrm>
            <a:off x="3737812" y="355152"/>
            <a:ext cx="4415858" cy="609452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delta wave in lead V1 is (+) (after having excluded patients with a left free-wall APs, in step 1), a right free-wall AP is identified. </a:t>
            </a:r>
          </a:p>
          <a:p>
            <a:endParaRPr lang="en-US" dirty="0"/>
          </a:p>
          <a:p>
            <a:endParaRPr lang="en-US" dirty="0"/>
          </a:p>
          <a:p>
            <a:endParaRPr lang="en-US" dirty="0"/>
          </a:p>
          <a:p>
            <a:r>
              <a:rPr lang="en-US" dirty="0"/>
              <a:t>Proceed to step 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patients with right free-wall APs, examine lead </a:t>
            </a:r>
            <a:r>
              <a:rPr lang="en-US" dirty="0" err="1"/>
              <a:t>aVF</a:t>
            </a:r>
            <a:r>
              <a:rPr lang="en-US" dirty="0"/>
              <a:t>.</a:t>
            </a:r>
          </a:p>
          <a:p>
            <a:r>
              <a:rPr lang="en-US" dirty="0"/>
              <a:t> A (+) delta wave in lead </a:t>
            </a:r>
            <a:r>
              <a:rPr lang="en-US" dirty="0" err="1"/>
              <a:t>aVF</a:t>
            </a:r>
            <a:r>
              <a:rPr lang="en-US" dirty="0"/>
              <a:t> identifies RA/RAL.</a:t>
            </a:r>
          </a:p>
          <a:p>
            <a:r>
              <a:rPr lang="en-US" dirty="0"/>
              <a:t> If the delta wave in </a:t>
            </a:r>
            <a:r>
              <a:rPr lang="en-US" dirty="0" err="1"/>
              <a:t>aVF</a:t>
            </a:r>
            <a:r>
              <a:rPr lang="en-US" dirty="0"/>
              <a:t> is (+/-) or (-), examine lead II. </a:t>
            </a:r>
          </a:p>
          <a:p>
            <a:r>
              <a:rPr lang="en-US" dirty="0"/>
              <a:t>A (-) delta wave in lead II identifies RP/RPL.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71FF-6D4C-4DC9-BFA3-C237BDD49053}"/>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0CA6A8F-7F18-454F-87E5-3901DEE8E5B0}"/>
              </a:ext>
            </a:extLst>
          </p:cNvPr>
          <p:cNvPicPr>
            <a:picLocks noGrp="1" noChangeAspect="1"/>
          </p:cNvPicPr>
          <p:nvPr>
            <p:ph idx="1"/>
          </p:nvPr>
        </p:nvPicPr>
        <p:blipFill rotWithShape="1">
          <a:blip r:embed="rId2"/>
          <a:srcRect l="25316" t="23455" r="22931" b="18830"/>
          <a:stretch/>
        </p:blipFill>
        <p:spPr>
          <a:xfrm>
            <a:off x="962526" y="77954"/>
            <a:ext cx="10391274" cy="6515429"/>
          </a:xfrm>
          <a:prstGeom prst="rect">
            <a:avLst/>
          </a:prstGeom>
        </p:spPr>
      </p:pic>
      <p:pic>
        <p:nvPicPr>
          <p:cNvPr id="12290" name="Picture 2"/>
          <p:cNvPicPr>
            <a:picLocks noChangeAspect="1" noChangeArrowheads="1"/>
          </p:cNvPicPr>
          <p:nvPr/>
        </p:nvPicPr>
        <p:blipFill>
          <a:blip r:embed="rId3"/>
          <a:srcRect/>
          <a:stretch>
            <a:fillRect/>
          </a:stretch>
        </p:blipFill>
        <p:spPr bwMode="auto">
          <a:xfrm>
            <a:off x="10494797" y="4299284"/>
            <a:ext cx="1905750" cy="2558716"/>
          </a:xfrm>
          <a:prstGeom prst="rect">
            <a:avLst/>
          </a:prstGeom>
          <a:noFill/>
          <a:ln w="9525">
            <a:noFill/>
            <a:miter lim="800000"/>
            <a:headEnd/>
            <a:tailEnd/>
          </a:ln>
          <a:effectLst/>
        </p:spPr>
      </p:pic>
    </p:spTree>
    <p:extLst>
      <p:ext uri="{BB962C8B-B14F-4D97-AF65-F5344CB8AC3E}">
        <p14:creationId xmlns:p14="http://schemas.microsoft.com/office/powerpoint/2010/main" val="354490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WPW</a:t>
            </a:r>
          </a:p>
        </p:txBody>
      </p:sp>
      <p:sp>
        <p:nvSpPr>
          <p:cNvPr id="3" name="Content Placeholder 2"/>
          <p:cNvSpPr>
            <a:spLocks noGrp="1"/>
          </p:cNvSpPr>
          <p:nvPr>
            <p:ph idx="1"/>
          </p:nvPr>
        </p:nvSpPr>
        <p:spPr/>
        <p:txBody>
          <a:bodyPr/>
          <a:lstStyle/>
          <a:p>
            <a:r>
              <a:rPr lang="en-US" dirty="0"/>
              <a:t>1930-Wolff,Parkinson and White described</a:t>
            </a:r>
          </a:p>
          <a:p>
            <a:r>
              <a:rPr lang="en-IN" dirty="0" err="1"/>
              <a:t>Holz</a:t>
            </a:r>
            <a:r>
              <a:rPr lang="en-IN" dirty="0"/>
              <a:t> Mann and </a:t>
            </a:r>
            <a:r>
              <a:rPr lang="en-IN" dirty="0" err="1"/>
              <a:t>Schraf</a:t>
            </a:r>
            <a:r>
              <a:rPr lang="en-IN" dirty="0"/>
              <a:t> </a:t>
            </a:r>
            <a:r>
              <a:rPr lang="en-IN" dirty="0">
                <a:sym typeface="Wingdings" pitchFamily="2" charset="2"/>
              </a:rPr>
              <a:t> first to describe our understanding of WPW syndrome and its </a:t>
            </a:r>
            <a:r>
              <a:rPr lang="en-IN" dirty="0" err="1">
                <a:sym typeface="Wingdings" pitchFamily="2" charset="2"/>
              </a:rPr>
              <a:t>reentry</a:t>
            </a:r>
            <a:r>
              <a:rPr lang="en-IN" dirty="0">
                <a:sym typeface="Wingdings" pitchFamily="2" charset="2"/>
              </a:rPr>
              <a:t> mechanism</a:t>
            </a:r>
          </a:p>
          <a:p>
            <a:r>
              <a:rPr lang="en-IN" dirty="0">
                <a:sym typeface="Wingdings" pitchFamily="2" charset="2"/>
              </a:rPr>
              <a:t>1967—Cob et al </a:t>
            </a:r>
            <a:r>
              <a:rPr lang="en-IN" dirty="0" err="1">
                <a:sym typeface="Wingdings" pitchFamily="2" charset="2"/>
              </a:rPr>
              <a:t>succesfully</a:t>
            </a:r>
            <a:r>
              <a:rPr lang="en-IN" dirty="0">
                <a:sym typeface="Wingdings" pitchFamily="2" charset="2"/>
              </a:rPr>
              <a:t> ablated </a:t>
            </a:r>
            <a:r>
              <a:rPr lang="en-IN" dirty="0" err="1">
                <a:sym typeface="Wingdings" pitchFamily="2" charset="2"/>
              </a:rPr>
              <a:t>accesory</a:t>
            </a:r>
            <a:r>
              <a:rPr lang="en-IN" dirty="0">
                <a:sym typeface="Wingdings" pitchFamily="2" charset="2"/>
              </a:rPr>
              <a:t> </a:t>
            </a:r>
            <a:r>
              <a:rPr lang="en-IN" dirty="0" err="1">
                <a:sym typeface="Wingdings" pitchFamily="2" charset="2"/>
              </a:rPr>
              <a:t>pathwya</a:t>
            </a:r>
            <a:r>
              <a:rPr lang="en-IN" dirty="0">
                <a:sym typeface="Wingdings" pitchFamily="2" charset="2"/>
              </a:rPr>
              <a:t> during open heart surgery</a:t>
            </a:r>
          </a:p>
          <a:p>
            <a:r>
              <a:rPr lang="en-IN" dirty="0"/>
              <a:t>1984</a:t>
            </a:r>
            <a:r>
              <a:rPr lang="en-IN" dirty="0">
                <a:sym typeface="Wingdings" pitchFamily="2" charset="2"/>
              </a:rPr>
              <a:t> first </a:t>
            </a:r>
            <a:r>
              <a:rPr lang="en-IN" dirty="0" err="1">
                <a:sym typeface="Wingdings" pitchFamily="2" charset="2"/>
              </a:rPr>
              <a:t>succesful</a:t>
            </a:r>
            <a:r>
              <a:rPr lang="en-IN" dirty="0">
                <a:sym typeface="Wingdings" pitchFamily="2" charset="2"/>
              </a:rPr>
              <a:t> catheter ablation of </a:t>
            </a:r>
            <a:r>
              <a:rPr lang="en-IN" dirty="0" err="1">
                <a:sym typeface="Wingdings" pitchFamily="2" charset="2"/>
              </a:rPr>
              <a:t>accesory</a:t>
            </a:r>
            <a:r>
              <a:rPr lang="en-IN" dirty="0">
                <a:sym typeface="Wingdings" pitchFamily="2" charset="2"/>
              </a:rPr>
              <a:t> pathway  </a:t>
            </a:r>
            <a:r>
              <a:rPr lang="en-IN" dirty="0" err="1">
                <a:sym typeface="Wingdings" pitchFamily="2" charset="2"/>
              </a:rPr>
              <a:t>Morady</a:t>
            </a:r>
            <a:r>
              <a:rPr lang="en-IN" dirty="0">
                <a:sym typeface="Wingdings" pitchFamily="2" charset="2"/>
              </a:rPr>
              <a:t> and </a:t>
            </a:r>
            <a:r>
              <a:rPr lang="en-IN" dirty="0" err="1">
                <a:sym typeface="Wingdings" pitchFamily="2" charset="2"/>
              </a:rPr>
              <a:t>Scheimann</a:t>
            </a:r>
            <a:endParaRPr lang="en-US" dirty="0"/>
          </a:p>
        </p:txBody>
      </p:sp>
      <p:pic>
        <p:nvPicPr>
          <p:cNvPr id="1027" name="Picture 3"/>
          <p:cNvPicPr>
            <a:picLocks noChangeAspect="1" noChangeArrowheads="1"/>
          </p:cNvPicPr>
          <p:nvPr/>
        </p:nvPicPr>
        <p:blipFill>
          <a:blip r:embed="rId2"/>
          <a:srcRect/>
          <a:stretch>
            <a:fillRect/>
          </a:stretch>
        </p:blipFill>
        <p:spPr bwMode="auto">
          <a:xfrm>
            <a:off x="9902282" y="3805895"/>
            <a:ext cx="2289717" cy="266727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TAGUCHI’S ALGORITHM</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srcRect/>
          <a:stretch>
            <a:fillRect/>
          </a:stretch>
        </p:blipFill>
        <p:spPr bwMode="auto">
          <a:xfrm>
            <a:off x="1780673" y="1351626"/>
            <a:ext cx="8554703" cy="550637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218" y="273916"/>
            <a:ext cx="10515600" cy="4351338"/>
          </a:xfrm>
        </p:spPr>
        <p:txBody>
          <a:bodyPr>
            <a:normAutofit/>
          </a:bodyPr>
          <a:lstStyle/>
          <a:p>
            <a:r>
              <a:rPr lang="en-US" dirty="0"/>
              <a:t>Rosenbaum and colleagues divided patients into two groups on the basis of the direction of the “main deflection of the QRS complex” in transverse plane leads V1 and V2</a:t>
            </a:r>
          </a:p>
        </p:txBody>
      </p:sp>
      <p:pic>
        <p:nvPicPr>
          <p:cNvPr id="5123" name="Picture 3"/>
          <p:cNvPicPr>
            <a:picLocks noChangeAspect="1" noChangeArrowheads="1"/>
          </p:cNvPicPr>
          <p:nvPr/>
        </p:nvPicPr>
        <p:blipFill>
          <a:blip r:embed="rId2"/>
          <a:srcRect/>
          <a:stretch>
            <a:fillRect/>
          </a:stretch>
        </p:blipFill>
        <p:spPr bwMode="auto">
          <a:xfrm>
            <a:off x="1818151" y="1662546"/>
            <a:ext cx="8513726" cy="472984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98996"/>
            <a:ext cx="7375656" cy="6759004"/>
          </a:xfrm>
          <a:prstGeom prst="rect">
            <a:avLst/>
          </a:prstGeom>
        </p:spPr>
      </p:pic>
      <p:pic>
        <p:nvPicPr>
          <p:cNvPr id="22530" name="Picture 2"/>
          <p:cNvPicPr>
            <a:picLocks noChangeAspect="1" noChangeArrowheads="1"/>
          </p:cNvPicPr>
          <p:nvPr/>
        </p:nvPicPr>
        <p:blipFill>
          <a:blip r:embed="rId3"/>
          <a:srcRect/>
          <a:stretch>
            <a:fillRect/>
          </a:stretch>
        </p:blipFill>
        <p:spPr bwMode="auto">
          <a:xfrm>
            <a:off x="1171496" y="1762559"/>
            <a:ext cx="8512831" cy="22136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0945" y="0"/>
            <a:ext cx="11901055" cy="645709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MCQ &amp; IMAGE BASED QNS</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anatomical substrate of the Wolff–Parkinson–White syndrome is . </a:t>
            </a:r>
          </a:p>
          <a:p>
            <a:r>
              <a:rPr lang="pt-BR" dirty="0"/>
              <a:t>a Mahaim (atriofascicular) fiber</a:t>
            </a:r>
          </a:p>
          <a:p>
            <a:r>
              <a:rPr lang="en-US" dirty="0" err="1"/>
              <a:t>b.Kent</a:t>
            </a:r>
            <a:r>
              <a:rPr lang="en-US" dirty="0"/>
              <a:t> bundle</a:t>
            </a:r>
          </a:p>
          <a:p>
            <a:r>
              <a:rPr lang="en-US" dirty="0"/>
              <a:t>c. His bundle</a:t>
            </a:r>
          </a:p>
          <a:p>
            <a:r>
              <a:rPr lang="en-US" dirty="0"/>
              <a:t>d. James fiber</a:t>
            </a:r>
          </a:p>
          <a:p>
            <a:endParaRPr lang="en-IN" dirty="0"/>
          </a:p>
          <a:p>
            <a:endParaRPr lang="en-IN" dirty="0"/>
          </a:p>
          <a:p>
            <a:r>
              <a:rPr lang="en-US" b="1" i="1" dirty="0">
                <a:solidFill>
                  <a:schemeClr val="accent1">
                    <a:lumMod val="75000"/>
                  </a:schemeClr>
                </a:solidFill>
              </a:rPr>
              <a:t>b</a:t>
            </a:r>
            <a:r>
              <a:rPr lang="en-US" b="1" i="1">
                <a:solidFill>
                  <a:schemeClr val="accent1">
                    <a:lumMod val="75000"/>
                  </a:schemeClr>
                </a:solidFill>
              </a:rPr>
              <a:t>. Kent </a:t>
            </a:r>
            <a:r>
              <a:rPr lang="en-US" b="1" i="1" dirty="0">
                <a:solidFill>
                  <a:schemeClr val="accent1">
                    <a:lumMod val="75000"/>
                  </a:schemeClr>
                </a:solidFill>
              </a:rPr>
              <a:t>bundle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180110"/>
            <a:ext cx="10396676" cy="4846471"/>
          </a:xfrm>
          <a:prstGeom prst="rect">
            <a:avLst/>
          </a:prstGeom>
          <a:noFill/>
          <a:ln w="9525">
            <a:noFill/>
            <a:miter lim="800000"/>
            <a:headEnd/>
            <a:tailEnd/>
          </a:ln>
          <a:effectLst/>
        </p:spPr>
      </p:pic>
      <p:pic>
        <p:nvPicPr>
          <p:cNvPr id="5" name="Content Placeholder 3">
            <a:extLst>
              <a:ext uri="{FF2B5EF4-FFF2-40B4-BE49-F238E27FC236}">
                <a16:creationId xmlns:a16="http://schemas.microsoft.com/office/drawing/2014/main" id="{40CA6A8F-7F18-454F-87E5-3901DEE8E5B0}"/>
              </a:ext>
            </a:extLst>
          </p:cNvPr>
          <p:cNvPicPr>
            <a:picLocks noGrp="1" noChangeAspect="1"/>
          </p:cNvPicPr>
          <p:nvPr>
            <p:ph idx="1"/>
          </p:nvPr>
        </p:nvPicPr>
        <p:blipFill rotWithShape="1">
          <a:blip r:embed="rId3"/>
          <a:srcRect l="25316" t="23455" r="22931" b="18830"/>
          <a:stretch/>
        </p:blipFill>
        <p:spPr>
          <a:xfrm>
            <a:off x="6941127" y="3565732"/>
            <a:ext cx="5250872" cy="3292268"/>
          </a:xfrm>
          <a:prstGeom prst="rect">
            <a:avLst/>
          </a:prstGeom>
        </p:spPr>
      </p:pic>
      <p:sp>
        <p:nvSpPr>
          <p:cNvPr id="6" name="TextBox 5"/>
          <p:cNvSpPr txBox="1"/>
          <p:nvPr/>
        </p:nvSpPr>
        <p:spPr>
          <a:xfrm>
            <a:off x="1025236" y="5195455"/>
            <a:ext cx="5514109" cy="769441"/>
          </a:xfrm>
          <a:prstGeom prst="rect">
            <a:avLst/>
          </a:prstGeom>
          <a:noFill/>
        </p:spPr>
        <p:txBody>
          <a:bodyPr wrap="square" rtlCol="0">
            <a:spAutoFit/>
          </a:bodyPr>
          <a:lstStyle/>
          <a:p>
            <a:r>
              <a:rPr lang="en-IN" sz="4400" b="1" i="1" dirty="0"/>
              <a:t>AS/RAPS</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srcRect/>
          <a:stretch>
            <a:fillRect/>
          </a:stretch>
        </p:blipFill>
        <p:spPr bwMode="auto">
          <a:xfrm>
            <a:off x="368969" y="0"/>
            <a:ext cx="6673515" cy="6898307"/>
          </a:xfrm>
          <a:prstGeom prst="rect">
            <a:avLst/>
          </a:prstGeom>
          <a:noFill/>
          <a:ln w="9525">
            <a:noFill/>
            <a:miter lim="800000"/>
            <a:headEnd/>
            <a:tailEnd/>
          </a:ln>
          <a:effectLst/>
        </p:spPr>
      </p:pic>
      <p:pic>
        <p:nvPicPr>
          <p:cNvPr id="5" name="Content Placeholder 3">
            <a:extLst>
              <a:ext uri="{FF2B5EF4-FFF2-40B4-BE49-F238E27FC236}">
                <a16:creationId xmlns:a16="http://schemas.microsoft.com/office/drawing/2014/main" id="{40CA6A8F-7F18-454F-87E5-3901DEE8E5B0}"/>
              </a:ext>
            </a:extLst>
          </p:cNvPr>
          <p:cNvPicPr>
            <a:picLocks noGrp="1" noChangeAspect="1"/>
          </p:cNvPicPr>
          <p:nvPr>
            <p:ph idx="1"/>
          </p:nvPr>
        </p:nvPicPr>
        <p:blipFill rotWithShape="1">
          <a:blip r:embed="rId3"/>
          <a:srcRect l="25316" t="23455" r="22931" b="18830"/>
          <a:stretch/>
        </p:blipFill>
        <p:spPr>
          <a:xfrm>
            <a:off x="6802988" y="1216541"/>
            <a:ext cx="5709855" cy="3580048"/>
          </a:xfrm>
          <a:prstGeom prst="rect">
            <a:avLst/>
          </a:prstGeom>
        </p:spPr>
      </p:pic>
      <p:sp>
        <p:nvSpPr>
          <p:cNvPr id="6" name="TextBox 5"/>
          <p:cNvSpPr txBox="1"/>
          <p:nvPr/>
        </p:nvSpPr>
        <p:spPr>
          <a:xfrm>
            <a:off x="7010400" y="5133473"/>
            <a:ext cx="4026568" cy="369332"/>
          </a:xfrm>
          <a:prstGeom prst="rect">
            <a:avLst/>
          </a:prstGeom>
          <a:noFill/>
        </p:spPr>
        <p:txBody>
          <a:bodyPr wrap="square" rtlCol="0">
            <a:spAutoFit/>
          </a:bodyPr>
          <a:lstStyle/>
          <a:p>
            <a:r>
              <a:rPr lang="en-IN" dirty="0"/>
              <a:t>MSTA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srcRect/>
          <a:stretch>
            <a:fillRect/>
          </a:stretch>
        </p:blipFill>
        <p:spPr bwMode="auto">
          <a:xfrm>
            <a:off x="0" y="-1"/>
            <a:ext cx="8135374" cy="5128591"/>
          </a:xfrm>
          <a:prstGeom prst="rect">
            <a:avLst/>
          </a:prstGeom>
          <a:noFill/>
          <a:ln w="9525">
            <a:noFill/>
            <a:miter lim="800000"/>
            <a:headEnd/>
            <a:tailEnd/>
          </a:ln>
          <a:effectLst/>
        </p:spPr>
      </p:pic>
      <p:pic>
        <p:nvPicPr>
          <p:cNvPr id="5" name="Content Placeholder 3">
            <a:extLst>
              <a:ext uri="{FF2B5EF4-FFF2-40B4-BE49-F238E27FC236}">
                <a16:creationId xmlns:a16="http://schemas.microsoft.com/office/drawing/2014/main" id="{40CA6A8F-7F18-454F-87E5-3901DEE8E5B0}"/>
              </a:ext>
            </a:extLst>
          </p:cNvPr>
          <p:cNvPicPr>
            <a:picLocks noChangeAspect="1"/>
          </p:cNvPicPr>
          <p:nvPr/>
        </p:nvPicPr>
        <p:blipFill rotWithShape="1">
          <a:blip r:embed="rId3"/>
          <a:srcRect l="25316" t="23455" r="22931" b="18830"/>
          <a:stretch/>
        </p:blipFill>
        <p:spPr>
          <a:xfrm>
            <a:off x="6482145" y="3277952"/>
            <a:ext cx="5709855" cy="3580048"/>
          </a:xfrm>
          <a:prstGeom prst="rect">
            <a:avLst/>
          </a:prstGeom>
        </p:spPr>
      </p:pic>
      <p:sp>
        <p:nvSpPr>
          <p:cNvPr id="6" name="TextBox 5"/>
          <p:cNvSpPr txBox="1"/>
          <p:nvPr/>
        </p:nvSpPr>
        <p:spPr>
          <a:xfrm>
            <a:off x="1" y="5605670"/>
            <a:ext cx="5963478" cy="369332"/>
          </a:xfrm>
          <a:prstGeom prst="rect">
            <a:avLst/>
          </a:prstGeom>
          <a:noFill/>
        </p:spPr>
        <p:txBody>
          <a:bodyPr wrap="square" rtlCol="0">
            <a:spAutoFit/>
          </a:bodyPr>
          <a:lstStyle/>
          <a:p>
            <a:r>
              <a:rPr lang="en-IN" b="1" i="1" dirty="0"/>
              <a:t>POSTERO SEPTAL ACCESORY PATHWAY</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0" y="0"/>
            <a:ext cx="8511217" cy="6176963"/>
          </a:xfrm>
          <a:prstGeom prst="rect">
            <a:avLst/>
          </a:prstGeom>
          <a:noFill/>
          <a:ln w="9525">
            <a:noFill/>
            <a:miter lim="800000"/>
            <a:headEnd/>
            <a:tailEnd/>
          </a:ln>
          <a:effectLst/>
        </p:spPr>
      </p:pic>
      <p:pic>
        <p:nvPicPr>
          <p:cNvPr id="5" name="Content Placeholder 3">
            <a:extLst>
              <a:ext uri="{FF2B5EF4-FFF2-40B4-BE49-F238E27FC236}">
                <a16:creationId xmlns:a16="http://schemas.microsoft.com/office/drawing/2014/main" id="{40CA6A8F-7F18-454F-87E5-3901DEE8E5B0}"/>
              </a:ext>
            </a:extLst>
          </p:cNvPr>
          <p:cNvPicPr>
            <a:picLocks noChangeAspect="1"/>
          </p:cNvPicPr>
          <p:nvPr/>
        </p:nvPicPr>
        <p:blipFill rotWithShape="1">
          <a:blip r:embed="rId3"/>
          <a:srcRect l="25316" t="23455" r="22931" b="18830"/>
          <a:stretch/>
        </p:blipFill>
        <p:spPr>
          <a:xfrm>
            <a:off x="7658323" y="2743200"/>
            <a:ext cx="4533677" cy="2842591"/>
          </a:xfrm>
          <a:prstGeom prst="rect">
            <a:avLst/>
          </a:prstGeom>
        </p:spPr>
      </p:pic>
      <p:sp>
        <p:nvSpPr>
          <p:cNvPr id="6" name="TextBox 5"/>
          <p:cNvSpPr txBox="1"/>
          <p:nvPr/>
        </p:nvSpPr>
        <p:spPr>
          <a:xfrm>
            <a:off x="3034145" y="6262255"/>
            <a:ext cx="5153891" cy="369332"/>
          </a:xfrm>
          <a:prstGeom prst="rect">
            <a:avLst/>
          </a:prstGeom>
          <a:noFill/>
        </p:spPr>
        <p:txBody>
          <a:bodyPr wrap="square" rtlCol="0">
            <a:spAutoFit/>
          </a:bodyPr>
          <a:lstStyle/>
          <a:p>
            <a:r>
              <a:rPr lang="en-IN" b="1" i="1" dirty="0"/>
              <a:t>LEFT LATERAL ACCESORY PATHWAY</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PR interval less than 120ms during sinus rhythm</a:t>
            </a:r>
          </a:p>
          <a:p>
            <a:r>
              <a:rPr lang="en-US" dirty="0"/>
              <a:t>QRS&gt; 120ms with delta wave</a:t>
            </a:r>
          </a:p>
          <a:p>
            <a:r>
              <a:rPr lang="en-US" dirty="0"/>
              <a:t>Secondary ST-T changes directed in opposite direction to major delta and QRS vectors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srcRect/>
          <a:stretch>
            <a:fillRect/>
          </a:stretch>
        </p:blipFill>
        <p:spPr bwMode="auto">
          <a:xfrm>
            <a:off x="0" y="0"/>
            <a:ext cx="9825077" cy="5401108"/>
          </a:xfrm>
          <a:prstGeom prst="rect">
            <a:avLst/>
          </a:prstGeom>
          <a:noFill/>
          <a:ln w="9525">
            <a:noFill/>
            <a:miter lim="800000"/>
            <a:headEnd/>
            <a:tailEnd/>
          </a:ln>
          <a:effectLst/>
        </p:spPr>
      </p:pic>
      <p:pic>
        <p:nvPicPr>
          <p:cNvPr id="6" name="Content Placeholder 3">
            <a:extLst>
              <a:ext uri="{FF2B5EF4-FFF2-40B4-BE49-F238E27FC236}">
                <a16:creationId xmlns:a16="http://schemas.microsoft.com/office/drawing/2014/main" id="{40CA6A8F-7F18-454F-87E5-3901DEE8E5B0}"/>
              </a:ext>
            </a:extLst>
          </p:cNvPr>
          <p:cNvPicPr>
            <a:picLocks noChangeAspect="1"/>
          </p:cNvPicPr>
          <p:nvPr/>
        </p:nvPicPr>
        <p:blipFill rotWithShape="1">
          <a:blip r:embed="rId3"/>
          <a:srcRect l="25316" t="23455" r="22931" b="18830"/>
          <a:stretch/>
        </p:blipFill>
        <p:spPr>
          <a:xfrm>
            <a:off x="7658323" y="4015409"/>
            <a:ext cx="4533677" cy="2842591"/>
          </a:xfrm>
          <a:prstGeom prst="rect">
            <a:avLst/>
          </a:prstGeom>
        </p:spPr>
      </p:pic>
      <p:sp>
        <p:nvSpPr>
          <p:cNvPr id="7" name="TextBox 6"/>
          <p:cNvSpPr txBox="1"/>
          <p:nvPr/>
        </p:nvSpPr>
        <p:spPr>
          <a:xfrm>
            <a:off x="1593273" y="5721927"/>
            <a:ext cx="4572000" cy="369332"/>
          </a:xfrm>
          <a:prstGeom prst="rect">
            <a:avLst/>
          </a:prstGeom>
          <a:noFill/>
        </p:spPr>
        <p:txBody>
          <a:bodyPr wrap="square" rtlCol="0">
            <a:spAutoFit/>
          </a:bodyPr>
          <a:lstStyle/>
          <a:p>
            <a:r>
              <a:rPr lang="en-IN" b="1" i="1" dirty="0"/>
              <a:t>RAL/RA AP</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srcRect/>
          <a:stretch>
            <a:fillRect/>
          </a:stretch>
        </p:blipFill>
        <p:spPr bwMode="auto">
          <a:xfrm>
            <a:off x="0" y="0"/>
            <a:ext cx="7356454" cy="4351338"/>
          </a:xfrm>
          <a:prstGeom prst="rect">
            <a:avLst/>
          </a:prstGeom>
          <a:noFill/>
          <a:ln w="9525">
            <a:noFill/>
            <a:miter lim="800000"/>
            <a:headEnd/>
            <a:tailEnd/>
          </a:ln>
          <a:effectLst/>
        </p:spPr>
      </p:pic>
      <p:pic>
        <p:nvPicPr>
          <p:cNvPr id="5" name="Content Placeholder 3">
            <a:extLst>
              <a:ext uri="{FF2B5EF4-FFF2-40B4-BE49-F238E27FC236}">
                <a16:creationId xmlns:a16="http://schemas.microsoft.com/office/drawing/2014/main" id="{40CA6A8F-7F18-454F-87E5-3901DEE8E5B0}"/>
              </a:ext>
            </a:extLst>
          </p:cNvPr>
          <p:cNvPicPr>
            <a:picLocks noChangeAspect="1"/>
          </p:cNvPicPr>
          <p:nvPr/>
        </p:nvPicPr>
        <p:blipFill rotWithShape="1">
          <a:blip r:embed="rId3"/>
          <a:srcRect l="25316" t="23455" r="22931" b="18830"/>
          <a:stretch/>
        </p:blipFill>
        <p:spPr>
          <a:xfrm>
            <a:off x="7227966" y="3281118"/>
            <a:ext cx="5130289" cy="3216664"/>
          </a:xfrm>
          <a:prstGeom prst="rect">
            <a:avLst/>
          </a:prstGeom>
        </p:spPr>
      </p:pic>
      <p:sp>
        <p:nvSpPr>
          <p:cNvPr id="6" name="TextBox 5"/>
          <p:cNvSpPr txBox="1"/>
          <p:nvPr/>
        </p:nvSpPr>
        <p:spPr>
          <a:xfrm>
            <a:off x="1454727" y="5015345"/>
            <a:ext cx="4364182" cy="646331"/>
          </a:xfrm>
          <a:prstGeom prst="rect">
            <a:avLst/>
          </a:prstGeom>
          <a:noFill/>
        </p:spPr>
        <p:txBody>
          <a:bodyPr wrap="square" rtlCol="0">
            <a:spAutoFit/>
          </a:bodyPr>
          <a:lstStyle/>
          <a:p>
            <a:r>
              <a:rPr lang="en-IN" sz="3600" b="1" i="1" dirty="0"/>
              <a:t>RP/RPL AP</a:t>
            </a:r>
            <a:endParaRPr lang="en-US"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srcRect/>
          <a:stretch>
            <a:fillRect/>
          </a:stretch>
        </p:blipFill>
        <p:spPr bwMode="auto">
          <a:xfrm>
            <a:off x="0" y="0"/>
            <a:ext cx="8600182" cy="4351338"/>
          </a:xfrm>
          <a:prstGeom prst="rect">
            <a:avLst/>
          </a:prstGeom>
          <a:noFill/>
          <a:ln w="9525">
            <a:noFill/>
            <a:miter lim="800000"/>
            <a:headEnd/>
            <a:tailEnd/>
          </a:ln>
          <a:effectLst/>
        </p:spPr>
      </p:pic>
      <p:pic>
        <p:nvPicPr>
          <p:cNvPr id="5" name="Content Placeholder 3">
            <a:extLst>
              <a:ext uri="{FF2B5EF4-FFF2-40B4-BE49-F238E27FC236}">
                <a16:creationId xmlns:a16="http://schemas.microsoft.com/office/drawing/2014/main" id="{40CA6A8F-7F18-454F-87E5-3901DEE8E5B0}"/>
              </a:ext>
            </a:extLst>
          </p:cNvPr>
          <p:cNvPicPr>
            <a:picLocks noChangeAspect="1"/>
          </p:cNvPicPr>
          <p:nvPr/>
        </p:nvPicPr>
        <p:blipFill rotWithShape="1">
          <a:blip r:embed="rId3"/>
          <a:srcRect l="25316" t="23455" r="22931" b="18830"/>
          <a:stretch/>
        </p:blipFill>
        <p:spPr>
          <a:xfrm>
            <a:off x="7286523" y="3782292"/>
            <a:ext cx="4905477" cy="3075708"/>
          </a:xfrm>
          <a:prstGeom prst="rect">
            <a:avLst/>
          </a:prstGeom>
        </p:spPr>
      </p:pic>
      <p:sp>
        <p:nvSpPr>
          <p:cNvPr id="6" name="TextBox 5"/>
          <p:cNvSpPr txBox="1"/>
          <p:nvPr/>
        </p:nvSpPr>
        <p:spPr>
          <a:xfrm>
            <a:off x="1690255" y="4987636"/>
            <a:ext cx="4890654" cy="769441"/>
          </a:xfrm>
          <a:prstGeom prst="rect">
            <a:avLst/>
          </a:prstGeom>
          <a:noFill/>
        </p:spPr>
        <p:txBody>
          <a:bodyPr wrap="square" rtlCol="0">
            <a:spAutoFit/>
          </a:bodyPr>
          <a:lstStyle/>
          <a:p>
            <a:r>
              <a:rPr lang="en-IN" sz="4400" b="1" i="1" dirty="0"/>
              <a:t>PS AP</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a:t>THANK YOU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DELTA WAVE</a:t>
            </a:r>
          </a:p>
        </p:txBody>
      </p:sp>
      <p:sp>
        <p:nvSpPr>
          <p:cNvPr id="3" name="Content Placeholder 2"/>
          <p:cNvSpPr>
            <a:spLocks noGrp="1"/>
          </p:cNvSpPr>
          <p:nvPr>
            <p:ph idx="1"/>
          </p:nvPr>
        </p:nvSpPr>
        <p:spPr/>
        <p:txBody>
          <a:bodyPr/>
          <a:lstStyle/>
          <a:p>
            <a:r>
              <a:rPr lang="en-US" dirty="0"/>
              <a:t>The delta wave is the most important finding in the WPW pattern</a:t>
            </a:r>
          </a:p>
          <a:p>
            <a:r>
              <a:rPr lang="en-US" dirty="0"/>
              <a:t>depicts slow conduction through the bypass tract and ventricular myocardium between the site of bypass tract insertion and the site at which ventricular activation proceeds via the rapidly conducting Purkinje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Significance</a:t>
            </a:r>
          </a:p>
        </p:txBody>
      </p:sp>
      <p:sp>
        <p:nvSpPr>
          <p:cNvPr id="3" name="Content Placeholder 2"/>
          <p:cNvSpPr>
            <a:spLocks noGrp="1"/>
          </p:cNvSpPr>
          <p:nvPr>
            <p:ph idx="1"/>
          </p:nvPr>
        </p:nvSpPr>
        <p:spPr/>
        <p:txBody>
          <a:bodyPr>
            <a:normAutofit fontScale="92500"/>
          </a:bodyPr>
          <a:lstStyle/>
          <a:p>
            <a:r>
              <a:rPr lang="en-US" dirty="0"/>
              <a:t>WPW pattern is present in 0.15 to 0.20 percent of the general population</a:t>
            </a:r>
          </a:p>
          <a:p>
            <a:r>
              <a:rPr lang="en-IN" dirty="0"/>
              <a:t>M</a:t>
            </a:r>
            <a:r>
              <a:rPr lang="en-IN" sz="3200" dirty="0"/>
              <a:t>&gt;F</a:t>
            </a:r>
          </a:p>
          <a:p>
            <a:r>
              <a:rPr lang="en-US" dirty="0"/>
              <a:t>Two thirds with the WPW pattern have no associated organic heart disease</a:t>
            </a:r>
          </a:p>
          <a:p>
            <a:r>
              <a:rPr lang="en-US" dirty="0"/>
              <a:t>In the presence of coronary, hypertensive, or rheumatic heart disease, the WPW pattern is usually an unrelated finding</a:t>
            </a:r>
          </a:p>
          <a:p>
            <a:r>
              <a:rPr lang="en-US" dirty="0"/>
              <a:t>Patients with hyperthyroidism are said to have a high incidence of the WPW pattern</a:t>
            </a:r>
          </a:p>
          <a:p>
            <a:r>
              <a:rPr lang="en-US" dirty="0"/>
              <a:t>WPW syndrome -apparent during pregnancy -sensitivity of women with </a:t>
            </a:r>
            <a:r>
              <a:rPr lang="en-US" dirty="0" err="1"/>
              <a:t>preexcitation</a:t>
            </a:r>
            <a:r>
              <a:rPr lang="en-US" dirty="0"/>
              <a:t> to </a:t>
            </a:r>
            <a:r>
              <a:rPr lang="en-US" dirty="0" err="1"/>
              <a:t>supraventricular</a:t>
            </a:r>
            <a:r>
              <a:rPr lang="en-US" dirty="0"/>
              <a:t> arrhythmias in this condition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Among CHD, the WPW pattern is seen most commonly in patients with </a:t>
            </a:r>
            <a:r>
              <a:rPr lang="en-US" dirty="0" err="1"/>
              <a:t>Ebstein’s</a:t>
            </a:r>
            <a:r>
              <a:rPr lang="en-US" dirty="0"/>
              <a:t> anomaly</a:t>
            </a:r>
          </a:p>
          <a:p>
            <a:r>
              <a:rPr lang="en-US" dirty="0"/>
              <a:t>5 to 10 percent of patients with </a:t>
            </a:r>
            <a:r>
              <a:rPr lang="en-US" dirty="0" err="1"/>
              <a:t>Ebstein’s</a:t>
            </a:r>
            <a:r>
              <a:rPr lang="en-US" dirty="0"/>
              <a:t> anomaly--WPW pattern, nearly always with a </a:t>
            </a:r>
            <a:r>
              <a:rPr lang="en-US" b="1" dirty="0"/>
              <a:t>right-sided AP</a:t>
            </a:r>
          </a:p>
          <a:p>
            <a:r>
              <a:rPr lang="en-US" dirty="0"/>
              <a:t>ASD, tricuspid </a:t>
            </a:r>
            <a:r>
              <a:rPr lang="en-US" dirty="0" err="1"/>
              <a:t>atresia</a:t>
            </a:r>
            <a:r>
              <a:rPr lang="en-US" dirty="0"/>
              <a:t>, C TGA, VSD,TOF, and </a:t>
            </a:r>
            <a:r>
              <a:rPr lang="en-US" dirty="0" err="1"/>
              <a:t>CoA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Tachyarrhythmias</a:t>
            </a:r>
            <a:endParaRPr lang="en-US" dirty="0"/>
          </a:p>
        </p:txBody>
      </p:sp>
      <p:sp>
        <p:nvSpPr>
          <p:cNvPr id="3" name="Content Placeholder 2"/>
          <p:cNvSpPr>
            <a:spLocks noGrp="1"/>
          </p:cNvSpPr>
          <p:nvPr>
            <p:ph idx="1"/>
          </p:nvPr>
        </p:nvSpPr>
        <p:spPr/>
        <p:txBody>
          <a:bodyPr/>
          <a:lstStyle/>
          <a:p>
            <a:r>
              <a:rPr lang="en-US" dirty="0"/>
              <a:t>Paroxysmal </a:t>
            </a:r>
            <a:r>
              <a:rPr lang="en-US" dirty="0" err="1"/>
              <a:t>tachycardias</a:t>
            </a:r>
            <a:r>
              <a:rPr lang="en-US" dirty="0"/>
              <a:t> -most important clinical manifestation</a:t>
            </a:r>
          </a:p>
          <a:p>
            <a:r>
              <a:rPr lang="en-US" dirty="0"/>
              <a:t>In many cases the </a:t>
            </a:r>
            <a:r>
              <a:rPr lang="en-US" b="1" dirty="0"/>
              <a:t>tachyarrhythmia is the first clue </a:t>
            </a:r>
            <a:r>
              <a:rPr lang="en-US" dirty="0"/>
              <a:t>to the diagnosis of </a:t>
            </a:r>
            <a:r>
              <a:rPr lang="en-US" dirty="0" err="1"/>
              <a:t>preexcitation</a:t>
            </a:r>
            <a:r>
              <a:rPr lang="en-US" dirty="0"/>
              <a:t> syndrome</a:t>
            </a:r>
          </a:p>
          <a:p>
            <a:r>
              <a:rPr lang="en-US" dirty="0"/>
              <a:t>Paroxysmal SVT -75 to 80 percent of all paroxysmal </a:t>
            </a:r>
            <a:r>
              <a:rPr lang="en-US" dirty="0" err="1"/>
              <a:t>tachycardias</a:t>
            </a:r>
            <a:r>
              <a:rPr lang="en-US" dirty="0"/>
              <a:t> in patients with WPW syndrome</a:t>
            </a:r>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10324</TotalTime>
  <Words>1590</Words>
  <Application>Microsoft Office PowerPoint</Application>
  <PresentationFormat>Widescreen</PresentationFormat>
  <Paragraphs>142</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Carlito</vt:lpstr>
      <vt:lpstr>Trebuchet MS</vt:lpstr>
      <vt:lpstr>Wingdings</vt:lpstr>
      <vt:lpstr>Office Theme</vt:lpstr>
      <vt:lpstr>ACCESORY PATHWAY LOCALISATION</vt:lpstr>
      <vt:lpstr>PowerPoint Presentation</vt:lpstr>
      <vt:lpstr>PowerPoint Presentation</vt:lpstr>
      <vt:lpstr>WPW</vt:lpstr>
      <vt:lpstr>PowerPoint Presentation</vt:lpstr>
      <vt:lpstr>DELTA WAVE</vt:lpstr>
      <vt:lpstr>Clinical Significance</vt:lpstr>
      <vt:lpstr>PowerPoint Presentation</vt:lpstr>
      <vt:lpstr>Tachyarrhythmias</vt:lpstr>
      <vt:lpstr>Accesory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QRS TRANSITION</vt:lpstr>
      <vt:lpstr>PowerPoint Presentation</vt:lpstr>
      <vt:lpstr>PowerPoint Presentation</vt:lpstr>
      <vt:lpstr>ALGORITHMS</vt:lpstr>
      <vt:lpstr>PowerPoint Presentation</vt:lpstr>
      <vt:lpstr>PowerPoint Presentation</vt:lpstr>
      <vt:lpstr>PowerPoint Presentation</vt:lpstr>
      <vt:lpstr>PowerPoint Presentation</vt:lpstr>
      <vt:lpstr>PowerPoint Presentation</vt:lpstr>
      <vt:lpstr>ARRUDA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TAGUCHI’S ALGORITHM</vt:lpstr>
      <vt:lpstr>PowerPoint Presentation</vt:lpstr>
      <vt:lpstr>PowerPoint Presentation</vt:lpstr>
      <vt:lpstr>PowerPoint Presentation</vt:lpstr>
      <vt:lpstr>MCQ &amp; IMAGE BASED QNS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arun prathap</dc:creator>
  <cp:lastModifiedBy>ADMIN</cp:lastModifiedBy>
  <cp:revision>73</cp:revision>
  <dcterms:created xsi:type="dcterms:W3CDTF">2020-11-25T04:09:16Z</dcterms:created>
  <dcterms:modified xsi:type="dcterms:W3CDTF">2023-04-05T02:55:35Z</dcterms:modified>
</cp:coreProperties>
</file>