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</p:sldIdLst>
  <p:sldSz cy="5143500" cx="9144000"/>
  <p:notesSz cx="6858000" cy="9144000"/>
  <p:embeddedFontLst>
    <p:embeddedFont>
      <p:font typeface="Roboto"/>
      <p:regular r:id="rId78"/>
      <p:bold r:id="rId79"/>
      <p:italic r:id="rId80"/>
      <p:boldItalic r:id="rId81"/>
    </p:embeddedFont>
    <p:embeddedFont>
      <p:font typeface="Caveat"/>
      <p:regular r:id="rId82"/>
      <p:bold r:id="rId8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3" Type="http://schemas.openxmlformats.org/officeDocument/2006/relationships/font" Target="fonts/Caveat-bold.fntdata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font" Target="fonts/Roboto-italic.fntdata"/><Relationship Id="rId82" Type="http://schemas.openxmlformats.org/officeDocument/2006/relationships/font" Target="fonts/Caveat-regular.fntdata"/><Relationship Id="rId81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font" Target="fonts/Roboto-bold.fntdata"/><Relationship Id="rId34" Type="http://schemas.openxmlformats.org/officeDocument/2006/relationships/slide" Target="slides/slide29.xml"/><Relationship Id="rId78" Type="http://schemas.openxmlformats.org/officeDocument/2006/relationships/font" Target="fonts/Roboto-regular.fntdata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2ad2fc43042af27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2ad2fc43042af27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2ad2fc43042af27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2ad2fc43042af27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2ad2fc43042af27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2ad2fc43042af27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52ad2fc43042af27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52ad2fc43042af27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2ad2fc43042af27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2ad2fc43042af27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52ad2fc43042af27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52ad2fc43042af27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2ad2fc43042af27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2ad2fc43042af27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6a0d67cc08ec12eb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6a0d67cc08ec12eb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e5650dc5f03def8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6e5650dc5f03def8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6a0d67cc08ec12eb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6a0d67cc08ec12eb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2ad2fc43042af2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2ad2fc43042af2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6e5650dc5f03def8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6e5650dc5f03def8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6e5650dc5f03def8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6e5650dc5f03def8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6e5650dc5f03def8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6e5650dc5f03def8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6e5650dc5f03def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6e5650dc5f03def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e5650dc5f03def8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6e5650dc5f03def8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e5650dc5f03def8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6e5650dc5f03def8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6e5650dc5f03def8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6e5650dc5f03def8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e5650dc5f03def8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6e5650dc5f03def8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e5650dc5f03def8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6e5650dc5f03def8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6e5650dc5f03def8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6e5650dc5f03def8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a0d67cc08ec12eb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a0d67cc08ec12eb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6e5650dc5f03def8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6e5650dc5f03def8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e5650dc5f03def8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6e5650dc5f03def8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6e5650dc5f03def8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6e5650dc5f03def8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6e5650dc5f03def8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6e5650dc5f03def8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e5650dc5f03def8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6e5650dc5f03def8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6e5650dc5f03def8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6e5650dc5f03def8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6e5650dc5f03def8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6e5650dc5f03def8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e5650dc5f03def8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e5650dc5f03def8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6e5650dc5f03def8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6e5650dc5f03def8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2ad2fc43042af27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52ad2fc43042af27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2ad2fc43042af27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2ad2fc43042af27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6e5650dc5f03def8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6e5650dc5f03def8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6e5650dc5f03def8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6e5650dc5f03def8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6e5650dc5f03def8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6e5650dc5f03def8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2ad2fc43042af27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52ad2fc43042af27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52ad2fc43042af27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52ad2fc43042af27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52ad2fc43042af27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52ad2fc43042af27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52ad2fc43042af27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52ad2fc43042af27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52ad2fc43042af27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52ad2fc43042af27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52ad2fc43042af27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52ad2fc43042af27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4599785b28be540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4599785b28be540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2ad2fc43042af27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2ad2fc43042af27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6a0d67cc08ec12eb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6a0d67cc08ec12eb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6a0d67cc08ec12eb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6a0d67cc08ec12eb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6e5650dc5f03def8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4" name="Google Shape;344;g6e5650dc5f03def8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6a0d67cc08ec12eb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6a0d67cc08ec12eb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6a0d67cc08ec12eb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6a0d67cc08ec12eb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6a0d67cc08ec12eb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6a0d67cc08ec12eb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6a0d67cc08ec12eb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6a0d67cc08ec12eb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6a0d67cc08ec12eb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6a0d67cc08ec12eb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6a0d67cc08ec12eb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6a0d67cc08ec12eb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6a0d67cc08ec12eb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6a0d67cc08ec12eb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52ad2fc43042af27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52ad2fc43042af27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6a0d67cc08ec12eb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6a0d67cc08ec12eb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6a0d67cc08ec12eb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6a0d67cc08ec12eb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52ad2fc43042af27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52ad2fc43042af27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4599785b28be5404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4599785b28be5404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52ad2fc43042af27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52ad2fc43042af27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65c5eec561da92c9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65c5eec561da92c9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65c5eec561da92c9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65c5eec561da92c9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52ad2fc43042af27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52ad2fc43042af27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65c5eec561da92c9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65c5eec561da92c9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52ad2fc43042af27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52ad2fc43042af27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2ad2fc43042af27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2ad2fc43042af27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65c5eec561da92c9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65c5eec561da92c9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8d8eaa3965f959e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8d8eaa3965f959e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52ad2fc43042af27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52ad2fc43042af27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2ad2fc43042af27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52ad2fc43042af27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2ad2fc43042af27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2ad2fc43042af27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Relationship Id="rId4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gif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5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1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6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6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0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5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4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3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1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8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3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27.pn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3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3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"/>
                <a:ea typeface="Caveat"/>
                <a:cs typeface="Caveat"/>
                <a:sym typeface="Caveat"/>
              </a:rPr>
              <a:t>FFR Basics &amp; FAME Trial</a:t>
            </a:r>
            <a:endParaRPr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veat"/>
                <a:ea typeface="Caveat"/>
                <a:cs typeface="Caveat"/>
                <a:sym typeface="Caveat"/>
              </a:rPr>
              <a:t>Dr. Aiswarya Ravikrishnan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Coronary flow reserve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299500" y="1830725"/>
            <a:ext cx="8394600" cy="31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Ratio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maximal flow in a coronary artery </a:t>
            </a:r>
            <a:r>
              <a:rPr b="1" lang="en"/>
              <a:t>with</a:t>
            </a:r>
            <a:r>
              <a:rPr lang="en"/>
              <a:t> stenosis (QS) to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maximal flow in a normal coronary artery </a:t>
            </a:r>
            <a:r>
              <a:rPr b="1" lang="en"/>
              <a:t>without</a:t>
            </a:r>
            <a:r>
              <a:rPr lang="en"/>
              <a:t> a stenosis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Normal range </a:t>
            </a:r>
            <a:r>
              <a:rPr b="1" lang="en"/>
              <a:t>0.8 to 1.0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Limited role in MVD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Assumes</a:t>
            </a:r>
            <a:r>
              <a:rPr lang="en"/>
              <a:t>  that the microvascular circulatory response is </a:t>
            </a:r>
            <a:r>
              <a:rPr b="1" lang="en"/>
              <a:t>uniformly</a:t>
            </a:r>
            <a:r>
              <a:rPr lang="en"/>
              <a:t> distributed among the myocardial beds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Is of no value in with myocardial infarction </a:t>
            </a:r>
            <a:r>
              <a:rPr b="1" lang="en"/>
              <a:t>left ventricular regional dysfunction, Asymmetric  hypertroph</a:t>
            </a:r>
            <a:r>
              <a:rPr b="1" lang="en"/>
              <a:t>y</a:t>
            </a:r>
            <a:endParaRPr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b="1" lang="en" sz="4400">
                <a:solidFill>
                  <a:srgbClr val="EFEFEF"/>
                </a:solidFill>
                <a:latin typeface="Calibri"/>
                <a:ea typeface="Calibri"/>
                <a:cs typeface="Calibri"/>
                <a:sym typeface="Calibri"/>
              </a:rPr>
              <a:t>Coronary Pressure</a:t>
            </a:r>
            <a:endParaRPr sz="4400">
              <a:solidFill>
                <a:srgbClr val="EFEFE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</a:t>
            </a:r>
            <a:r>
              <a:rPr b="1" lang="en"/>
              <a:t>resistance</a:t>
            </a:r>
            <a:r>
              <a:rPr lang="en"/>
              <a:t> to flow through a stenosis caused by viscous friction, flow separation, turbulence, and eddies at the site of the stenosis results in </a:t>
            </a:r>
            <a:r>
              <a:rPr b="1" lang="en"/>
              <a:t>energy loss.</a:t>
            </a:r>
            <a:endParaRPr b="1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Energy loss produces </a:t>
            </a:r>
            <a:r>
              <a:rPr b="1" lang="en"/>
              <a:t>pressure loss</a:t>
            </a:r>
            <a:r>
              <a:rPr lang="en"/>
              <a:t> distal to the stenosis and thus a </a:t>
            </a:r>
            <a:r>
              <a:rPr b="1" lang="en"/>
              <a:t>pressure gradient</a:t>
            </a:r>
            <a:r>
              <a:rPr lang="en"/>
              <a:t> across the narrowed segment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4"/>
          <p:cNvPicPr preferRelativeResize="0"/>
          <p:nvPr/>
        </p:nvPicPr>
        <p:blipFill rotWithShape="1">
          <a:blip r:embed="rId3">
            <a:alphaModFix/>
          </a:blip>
          <a:srcRect b="53022" l="14908" r="0" t="0"/>
          <a:stretch/>
        </p:blipFill>
        <p:spPr>
          <a:xfrm>
            <a:off x="978687" y="-3"/>
            <a:ext cx="718662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Fractional Flow Reserve</a:t>
            </a:r>
            <a:endParaRPr/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37350" y="1732708"/>
            <a:ext cx="5291200" cy="328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471900" y="1919075"/>
            <a:ext cx="8222100" cy="313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Normal  value 1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 FFR value of 0.6 means the </a:t>
            </a:r>
            <a:r>
              <a:rPr b="1" lang="en"/>
              <a:t>maximum myocardial flow</a:t>
            </a:r>
            <a:r>
              <a:rPr lang="en"/>
              <a:t> across the stenosis is only 60% of what it should be without the stenosis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 FFR </a:t>
            </a:r>
            <a:r>
              <a:rPr b="1" lang="en"/>
              <a:t>&lt;0.75</a:t>
            </a:r>
            <a:r>
              <a:rPr lang="en"/>
              <a:t> is associated with inducible ischemia (specificity, 100%),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 FFR a value </a:t>
            </a:r>
            <a:r>
              <a:rPr b="1" lang="en"/>
              <a:t>&gt;0.80</a:t>
            </a:r>
            <a:r>
              <a:rPr lang="en"/>
              <a:t> indicates </a:t>
            </a:r>
            <a:r>
              <a:rPr b="1" lang="en"/>
              <a:t>absence</a:t>
            </a:r>
            <a:r>
              <a:rPr lang="en"/>
              <a:t> of inducible ischemia in the majority of patients (sensitivity, 90%).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1227" y="0"/>
            <a:ext cx="457683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FFR - advantages</a:t>
            </a:r>
            <a:endParaRPr/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283950" y="1650325"/>
            <a:ext cx="8410200" cy="34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Human  studies </a:t>
            </a:r>
            <a:r>
              <a:rPr b="1" lang="en"/>
              <a:t>did not</a:t>
            </a:r>
            <a:r>
              <a:rPr lang="en"/>
              <a:t> show significant changes in FFR with changes in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heart rate,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blood pressure,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contractility.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FFR has a </a:t>
            </a:r>
            <a:r>
              <a:rPr b="1" lang="en"/>
              <a:t>high reproducibility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Low</a:t>
            </a:r>
            <a:r>
              <a:rPr lang="en"/>
              <a:t>  intra-individual </a:t>
            </a:r>
            <a:r>
              <a:rPr b="1" lang="en"/>
              <a:t>variability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FFR, unlike CFR, is </a:t>
            </a:r>
            <a:r>
              <a:rPr b="1" lang="en"/>
              <a:t>independent</a:t>
            </a:r>
            <a:r>
              <a:rPr lang="en"/>
              <a:t> of gender and CAD risk factors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 </a:t>
            </a:r>
            <a:r>
              <a:rPr b="1" lang="en"/>
              <a:t>varies less</a:t>
            </a:r>
            <a:r>
              <a:rPr lang="en"/>
              <a:t> with common doses of </a:t>
            </a:r>
            <a:r>
              <a:rPr b="1" lang="en"/>
              <a:t>adenosine</a:t>
            </a:r>
            <a:r>
              <a:rPr lang="en"/>
              <a:t> than does CFR   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502" y="117256"/>
            <a:ext cx="8679350" cy="191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189332"/>
            <a:ext cx="6474468" cy="2801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0"/>
          <p:cNvPicPr preferRelativeResize="0"/>
          <p:nvPr/>
        </p:nvPicPr>
        <p:blipFill rotWithShape="1">
          <a:blip r:embed="rId3">
            <a:alphaModFix/>
          </a:blip>
          <a:srcRect b="50000" l="0" r="0" t="0"/>
          <a:stretch/>
        </p:blipFill>
        <p:spPr>
          <a:xfrm>
            <a:off x="43425" y="1524885"/>
            <a:ext cx="9057151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1"/>
          <p:cNvPicPr preferRelativeResize="0"/>
          <p:nvPr/>
        </p:nvPicPr>
        <p:blipFill rotWithShape="1">
          <a:blip r:embed="rId3">
            <a:alphaModFix/>
          </a:blip>
          <a:srcRect b="0" l="3380" r="22153" t="51693"/>
          <a:stretch/>
        </p:blipFill>
        <p:spPr>
          <a:xfrm>
            <a:off x="0" y="757803"/>
            <a:ext cx="9143999" cy="3368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Structure &amp; Function of the Coronary circulation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Epicardial arteries</a:t>
            </a:r>
            <a:r>
              <a:rPr lang="en"/>
              <a:t> (&gt;400 μm in diameter): Serve a conduit artery function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Coronary resistance:</a:t>
            </a:r>
            <a:r>
              <a:rPr lang="en"/>
              <a:t> Resistance  arteries (100 to 400 μm), Arterioles  (&lt;100 μm)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Capillary density:</a:t>
            </a:r>
            <a:r>
              <a:rPr lang="en"/>
              <a:t> Average  intercapillary distance of 17 μ m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55738"/>
            <a:ext cx="9144002" cy="4632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192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94227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35"/>
          <p:cNvPicPr preferRelativeResize="0"/>
          <p:nvPr/>
        </p:nvPicPr>
        <p:blipFill rotWithShape="1">
          <a:blip r:embed="rId3">
            <a:alphaModFix/>
          </a:blip>
          <a:srcRect b="5658" l="10442" r="16275" t="6744"/>
          <a:stretch/>
        </p:blipFill>
        <p:spPr>
          <a:xfrm>
            <a:off x="1129311" y="-2"/>
            <a:ext cx="688537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6"/>
          <p:cNvPicPr preferRelativeResize="0"/>
          <p:nvPr/>
        </p:nvPicPr>
        <p:blipFill rotWithShape="1">
          <a:blip r:embed="rId3">
            <a:alphaModFix/>
          </a:blip>
          <a:srcRect b="39087" l="0" r="0" t="0"/>
          <a:stretch/>
        </p:blipFill>
        <p:spPr>
          <a:xfrm>
            <a:off x="152400" y="1771674"/>
            <a:ext cx="8839200" cy="278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iFR may underestimate lesions in: </a:t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Large vessels</a:t>
            </a:r>
            <a:endParaRPr/>
          </a:p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Supplying bigger territories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Because more gradient is generated by inducing hyperemia in such vessels while doing FFR.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38"/>
          <p:cNvPicPr preferRelativeResize="0"/>
          <p:nvPr/>
        </p:nvPicPr>
        <p:blipFill rotWithShape="1">
          <a:blip r:embed="rId3">
            <a:alphaModFix/>
          </a:blip>
          <a:srcRect b="27452" l="0" r="0" t="0"/>
          <a:stretch/>
        </p:blipFill>
        <p:spPr>
          <a:xfrm>
            <a:off x="152400" y="1017477"/>
            <a:ext cx="8839199" cy="3355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9"/>
          <p:cNvPicPr preferRelativeResize="0"/>
          <p:nvPr/>
        </p:nvPicPr>
        <p:blipFill rotWithShape="1">
          <a:blip r:embed="rId3">
            <a:alphaModFix/>
          </a:blip>
          <a:srcRect b="0" l="0" r="0" t="60461"/>
          <a:stretch/>
        </p:blipFill>
        <p:spPr>
          <a:xfrm>
            <a:off x="152400" y="1995253"/>
            <a:ext cx="8839200" cy="222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40"/>
          <p:cNvPicPr preferRelativeResize="0"/>
          <p:nvPr/>
        </p:nvPicPr>
        <p:blipFill rotWithShape="1">
          <a:blip r:embed="rId3">
            <a:alphaModFix/>
          </a:blip>
          <a:srcRect b="0" l="0" r="0" t="70836"/>
          <a:stretch/>
        </p:blipFill>
        <p:spPr>
          <a:xfrm>
            <a:off x="152400" y="2110051"/>
            <a:ext cx="8839199" cy="266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26039"/>
            <a:ext cx="8839199" cy="34174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8357" y="76200"/>
            <a:ext cx="4917340" cy="4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42"/>
          <p:cNvPicPr preferRelativeResize="0"/>
          <p:nvPr/>
        </p:nvPicPr>
        <p:blipFill rotWithShape="1">
          <a:blip r:embed="rId3">
            <a:alphaModFix/>
          </a:blip>
          <a:srcRect b="0" l="0" r="0" t="1903"/>
          <a:stretch/>
        </p:blipFill>
        <p:spPr>
          <a:xfrm>
            <a:off x="1594929" y="0"/>
            <a:ext cx="618709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275" y="0"/>
            <a:ext cx="8949462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1467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963" y="0"/>
            <a:ext cx="873006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4860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78550"/>
            <a:ext cx="9006076" cy="394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3845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187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50"/>
          <p:cNvPicPr preferRelativeResize="0"/>
          <p:nvPr/>
        </p:nvPicPr>
        <p:blipFill rotWithShape="1">
          <a:blip r:embed="rId3">
            <a:alphaModFix/>
          </a:blip>
          <a:srcRect b="0" l="0" r="0" t="2789"/>
          <a:stretch/>
        </p:blipFill>
        <p:spPr>
          <a:xfrm>
            <a:off x="109626" y="0"/>
            <a:ext cx="8887450" cy="5048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Fractional Flow Reserve Versus Angiography for Multivessel Evaluation - FAME</a:t>
            </a:r>
            <a:endParaRPr/>
          </a:p>
        </p:txBody>
      </p:sp>
      <p:sp>
        <p:nvSpPr>
          <p:cNvPr id="273" name="Google Shape;273;p5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Although </a:t>
            </a:r>
            <a:r>
              <a:rPr b="1" lang="en"/>
              <a:t>PCI </a:t>
            </a:r>
            <a:r>
              <a:rPr lang="en"/>
              <a:t>of ischemia-causing lesions is has better outcomes, it is often </a:t>
            </a:r>
            <a:r>
              <a:rPr b="1" lang="en"/>
              <a:t>hard to determine</a:t>
            </a:r>
            <a:r>
              <a:rPr lang="en"/>
              <a:t> the </a:t>
            </a:r>
            <a:r>
              <a:rPr b="1" lang="en"/>
              <a:t>exact lesion</a:t>
            </a:r>
            <a:r>
              <a:rPr lang="en"/>
              <a:t> causing ischemia in patients with </a:t>
            </a:r>
            <a:r>
              <a:rPr b="1" lang="en"/>
              <a:t>multiple stenoses</a:t>
            </a:r>
            <a:r>
              <a:rPr lang="en"/>
              <a:t>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FAME trial sought to determine if </a:t>
            </a:r>
            <a:r>
              <a:rPr b="1" lang="en"/>
              <a:t>FFR</a:t>
            </a:r>
            <a:r>
              <a:rPr lang="en"/>
              <a:t> guidance of PCI would be associated with better outcomes in patients with multivessel disease.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Coronary blood flow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471900" y="1742000"/>
            <a:ext cx="8222100" cy="349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Oxygen extraction </a:t>
            </a:r>
            <a:r>
              <a:rPr b="1" lang="en"/>
              <a:t>at rest</a:t>
            </a:r>
            <a:r>
              <a:rPr lang="en"/>
              <a:t> is around </a:t>
            </a:r>
            <a:r>
              <a:rPr b="1" lang="en"/>
              <a:t>70 %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Increase in </a:t>
            </a:r>
            <a:r>
              <a:rPr b="1" lang="en"/>
              <a:t>oxygen demand</a:t>
            </a:r>
            <a:r>
              <a:rPr lang="en"/>
              <a:t> is  met by: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     Increase in coronary blood flow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     Dilation of microcirculation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Coronary blood flow 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At  rest is 250ml/min 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Stress upto 5 times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50" y="1716028"/>
            <a:ext cx="9144000" cy="23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53"/>
          <p:cNvPicPr preferRelativeResize="0"/>
          <p:nvPr/>
        </p:nvPicPr>
        <p:blipFill rotWithShape="1">
          <a:blip r:embed="rId3">
            <a:alphaModFix/>
          </a:blip>
          <a:srcRect b="0" l="0" r="0" t="45220"/>
          <a:stretch/>
        </p:blipFill>
        <p:spPr>
          <a:xfrm>
            <a:off x="0" y="1759800"/>
            <a:ext cx="8969026" cy="2971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54"/>
          <p:cNvPicPr preferRelativeResize="0"/>
          <p:nvPr/>
        </p:nvPicPr>
        <p:blipFill rotWithShape="1">
          <a:blip r:embed="rId3">
            <a:alphaModFix/>
          </a:blip>
          <a:srcRect b="11378" l="0" r="0" t="7636"/>
          <a:stretch/>
        </p:blipFill>
        <p:spPr>
          <a:xfrm>
            <a:off x="75225" y="1870375"/>
            <a:ext cx="8993549" cy="3273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Design</a:t>
            </a:r>
            <a:endParaRPr/>
          </a:p>
        </p:txBody>
      </p:sp>
      <p:sp>
        <p:nvSpPr>
          <p:cNvPr id="294" name="Google Shape;294;p55"/>
          <p:cNvSpPr txBox="1"/>
          <p:nvPr>
            <p:ph idx="1" type="body"/>
          </p:nvPr>
        </p:nvSpPr>
        <p:spPr>
          <a:xfrm>
            <a:off x="244125" y="1919075"/>
            <a:ext cx="84498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Patients Screened: 1,905 Patients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Enrolled: 1,005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Mean Follow Up: 1 year, 5 years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Mean Patient Age: 64.5 years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Female: 26%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Mean Ejection Fraction: 57%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Patient Populations: Patients with stenoses of &gt;50% in at least two of the three major coronary arteries, Lesions amenable for stenting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56"/>
          <p:cNvSpPr txBox="1"/>
          <p:nvPr>
            <p:ph idx="1" type="body"/>
          </p:nvPr>
        </p:nvSpPr>
        <p:spPr>
          <a:xfrm>
            <a:off x="471900" y="1919075"/>
            <a:ext cx="822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Exclusions: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Left main disease or previous bypass surgery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ST-elevation MI with creatine kinase &gt;1000 U/L within the last 5 days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Cardiogenic shock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Life expectancy &lt;2 years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Contraindication to drug-eluting stents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Pregnant patients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Extremely tortuous or calcified coronary arteries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5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Multivessel  disease FAME study: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Population</a:t>
            </a:r>
            <a:endParaRPr/>
          </a:p>
        </p:txBody>
      </p:sp>
      <p:sp>
        <p:nvSpPr>
          <p:cNvPr id="306" name="Google Shape;306;p57"/>
          <p:cNvSpPr txBox="1"/>
          <p:nvPr>
            <p:ph idx="1" type="body"/>
          </p:nvPr>
        </p:nvSpPr>
        <p:spPr>
          <a:xfrm>
            <a:off x="89675" y="1745050"/>
            <a:ext cx="8958300" cy="352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Inclusion criteria:  </a:t>
            </a:r>
            <a:endParaRPr b="1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ALL patients with multivessel disease 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At least 2 stenoses ≥ 50% in 2 or 3 major epicardial   coronary artery disease, amenable for stenting 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b="1" lang="en"/>
              <a:t>Exclusion criteria:  </a:t>
            </a:r>
            <a:endParaRPr b="1"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Left main disease or previous bypass surgery  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ST-elevation MI with CK &gt; 1000 U/l within last 5 days  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extremely tortuous or calcified coronary arteries </a:t>
            </a:r>
            <a:endParaRPr/>
          </a:p>
          <a:p>
            <a:pPr indent="-325755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Note: patients with previous PCI were not excluded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Primary Endpoints</a:t>
            </a:r>
            <a:endParaRPr/>
          </a:p>
        </p:txBody>
      </p:sp>
      <p:sp>
        <p:nvSpPr>
          <p:cNvPr id="312" name="Google Shape;312;p58"/>
          <p:cNvSpPr txBox="1"/>
          <p:nvPr>
            <p:ph idx="1" type="body"/>
          </p:nvPr>
        </p:nvSpPr>
        <p:spPr>
          <a:xfrm>
            <a:off x="460950" y="1962050"/>
            <a:ext cx="8222100" cy="24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Incidence of MACE, defined as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death,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MI, or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need for repeat revascularization at 1 year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Secondary Endpoints</a:t>
            </a:r>
            <a:endParaRPr/>
          </a:p>
        </p:txBody>
      </p:sp>
      <p:sp>
        <p:nvSpPr>
          <p:cNvPr id="318" name="Google Shape;318;p59"/>
          <p:cNvSpPr txBox="1"/>
          <p:nvPr>
            <p:ph idx="1" type="body"/>
          </p:nvPr>
        </p:nvSpPr>
        <p:spPr>
          <a:xfrm>
            <a:off x="460950" y="1735900"/>
            <a:ext cx="8222100" cy="32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Death at 1 year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 at 1 year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MACE at 30 days and 6 months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Revascularization at 1 year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Functional class at 1 year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Number of antianginal medications used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Health-related quality of life, as measured by EuroQOL-5D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Procedure time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Amount of contrast used during the procedure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Cost of the procedure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2525" y="0"/>
            <a:ext cx="647894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6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Procedure </a:t>
            </a:r>
            <a:endParaRPr/>
          </a:p>
        </p:txBody>
      </p:sp>
      <p:sp>
        <p:nvSpPr>
          <p:cNvPr id="329" name="Google Shape;329;p6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Patients with </a:t>
            </a:r>
            <a:r>
              <a:rPr b="1" lang="en"/>
              <a:t>multivessel disease</a:t>
            </a:r>
            <a:r>
              <a:rPr lang="en"/>
              <a:t>, in whom a decision was made to stent all stenoses &gt;50%, were randomized to either </a:t>
            </a:r>
            <a:r>
              <a:rPr b="1" lang="en"/>
              <a:t>routine angiography-guided PCI,</a:t>
            </a:r>
            <a:r>
              <a:rPr lang="en"/>
              <a:t> or </a:t>
            </a:r>
            <a:r>
              <a:rPr b="1" lang="en"/>
              <a:t>FFR-guided PCI,</a:t>
            </a:r>
            <a:r>
              <a:rPr lang="en"/>
              <a:t> in which FFR was measured in all significant stenoses, with stenting only of those lesions with an </a:t>
            </a:r>
            <a:r>
              <a:rPr b="1" lang="en"/>
              <a:t>FFR ≤0.8.</a:t>
            </a:r>
            <a:r>
              <a:rPr lang="en"/>
              <a:t>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FFR was measured using a Pressure Wire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Myocardial ischemia results from…</a:t>
            </a:r>
            <a:endParaRPr/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471900" y="1919075"/>
            <a:ext cx="4100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Microcirculation dysfunction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Epicardial stenosis &gt;50%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3">
            <a:alphaModFix/>
          </a:blip>
          <a:srcRect b="29016" l="14214" r="47808" t="20201"/>
          <a:stretch/>
        </p:blipFill>
        <p:spPr>
          <a:xfrm>
            <a:off x="4572011" y="1761479"/>
            <a:ext cx="4331700" cy="325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Concomitant Medications </a:t>
            </a:r>
            <a:endParaRPr/>
          </a:p>
        </p:txBody>
      </p:sp>
      <p:sp>
        <p:nvSpPr>
          <p:cNvPr id="335" name="Google Shape;335;p6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patients in the </a:t>
            </a:r>
            <a:r>
              <a:rPr b="1" lang="en"/>
              <a:t>FFR-PCI group,</a:t>
            </a:r>
            <a:r>
              <a:rPr lang="en"/>
              <a:t> and 97% of the patients in the </a:t>
            </a:r>
            <a:r>
              <a:rPr b="1" lang="en"/>
              <a:t>PCI group,</a:t>
            </a:r>
            <a:r>
              <a:rPr lang="en"/>
              <a:t> received drug-eluting stents (either everolimus, sirolimus, or paclitaxel-eluting).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Hyperemia was induced by </a:t>
            </a:r>
            <a:r>
              <a:rPr b="1" lang="en"/>
              <a:t>intravenous adenosine</a:t>
            </a:r>
            <a:r>
              <a:rPr lang="en"/>
              <a:t> 140 mcg/kg/min in the femoral vein.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All patients received aspirin and clopidogrel for 1 year. Beta-blockers (77%), statins (81%).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Principal Findings</a:t>
            </a:r>
            <a:endParaRPr/>
          </a:p>
        </p:txBody>
      </p:sp>
      <p:sp>
        <p:nvSpPr>
          <p:cNvPr id="341" name="Google Shape;341;p63"/>
          <p:cNvSpPr txBox="1"/>
          <p:nvPr>
            <p:ph idx="1" type="body"/>
          </p:nvPr>
        </p:nvSpPr>
        <p:spPr>
          <a:xfrm>
            <a:off x="243600" y="1666425"/>
            <a:ext cx="8450400" cy="35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total of </a:t>
            </a:r>
            <a:r>
              <a:rPr b="1" lang="en"/>
              <a:t>1,005</a:t>
            </a:r>
            <a:r>
              <a:rPr lang="en"/>
              <a:t> patients were randomized,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509</a:t>
            </a:r>
            <a:r>
              <a:rPr lang="en"/>
              <a:t> to </a:t>
            </a:r>
            <a:r>
              <a:rPr b="1" lang="en"/>
              <a:t>FFR-guided</a:t>
            </a:r>
            <a:r>
              <a:rPr lang="en"/>
              <a:t> PCI, and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496</a:t>
            </a:r>
            <a:r>
              <a:rPr lang="en"/>
              <a:t> to </a:t>
            </a:r>
            <a:r>
              <a:rPr b="1" lang="en"/>
              <a:t>angiography-guided</a:t>
            </a:r>
            <a:r>
              <a:rPr lang="en"/>
              <a:t> PCI.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Baseline characteristics were fairly similar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</a:t>
            </a:r>
            <a:r>
              <a:rPr lang="en"/>
              <a:t>3%: </a:t>
            </a:r>
            <a:r>
              <a:rPr b="1" i="1" lang="en"/>
              <a:t>unstable angina</a:t>
            </a:r>
            <a:r>
              <a:rPr lang="en"/>
              <a:t>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27%: </a:t>
            </a:r>
            <a:r>
              <a:rPr b="1" i="1" lang="en"/>
              <a:t>prior PCI</a:t>
            </a:r>
            <a:r>
              <a:rPr lang="en"/>
              <a:t>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27%: </a:t>
            </a:r>
            <a:r>
              <a:rPr b="1" i="1" lang="en"/>
              <a:t>ejection fraction of 50% or less.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mean number of indicated lesions was 2.8 per patient, with a mean reference vessel diameter of 2.5 mm, and a mean stenosis severity of 61%.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Only about 3-4% of the lesions were </a:t>
            </a:r>
            <a:r>
              <a:rPr b="1" i="1" lang="en"/>
              <a:t>total occlusions.</a:t>
            </a:r>
            <a:endParaRPr b="1" i="1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p64"/>
          <p:cNvPicPr preferRelativeResize="0"/>
          <p:nvPr/>
        </p:nvPicPr>
        <p:blipFill rotWithShape="1">
          <a:blip r:embed="rId3">
            <a:alphaModFix/>
          </a:blip>
          <a:srcRect b="52421" l="0" r="0" t="0"/>
          <a:stretch/>
        </p:blipFill>
        <p:spPr>
          <a:xfrm>
            <a:off x="152400" y="2187796"/>
            <a:ext cx="8839200" cy="216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Principal Findings</a:t>
            </a:r>
            <a:endParaRPr/>
          </a:p>
        </p:txBody>
      </p:sp>
      <p:sp>
        <p:nvSpPr>
          <p:cNvPr id="352" name="Google Shape;352;p65"/>
          <p:cNvSpPr txBox="1"/>
          <p:nvPr>
            <p:ph idx="1" type="body"/>
          </p:nvPr>
        </p:nvSpPr>
        <p:spPr>
          <a:xfrm>
            <a:off x="175175" y="1919075"/>
            <a:ext cx="85188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FFR was successfully measured in 94% of the lesions, and of the indicated lesions, only about </a:t>
            </a:r>
            <a:r>
              <a:rPr b="1" lang="en"/>
              <a:t>two-thirds (67%)</a:t>
            </a:r>
            <a:r>
              <a:rPr lang="en"/>
              <a:t> had an </a:t>
            </a:r>
            <a:r>
              <a:rPr b="1" lang="en"/>
              <a:t>FFR ≤0.8.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As a result, the </a:t>
            </a:r>
            <a:r>
              <a:rPr b="1" lang="en"/>
              <a:t>mean number of stents</a:t>
            </a:r>
            <a:r>
              <a:rPr lang="en"/>
              <a:t> was </a:t>
            </a:r>
            <a:r>
              <a:rPr b="1" lang="en"/>
              <a:t>significantly lower</a:t>
            </a:r>
            <a:r>
              <a:rPr lang="en"/>
              <a:t> in the FFR arm compared with the routine management arm (1.9 vs. 2.7, p &lt; 0.001).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Also, as expected, FFR of </a:t>
            </a:r>
            <a:r>
              <a:rPr b="1" lang="en"/>
              <a:t>ischemic lesions</a:t>
            </a:r>
            <a:r>
              <a:rPr lang="en"/>
              <a:t> was </a:t>
            </a:r>
            <a:r>
              <a:rPr b="1" lang="en"/>
              <a:t>lower</a:t>
            </a:r>
            <a:r>
              <a:rPr lang="en"/>
              <a:t> than FFR of non-ischemic lesions (0.60 vs. 0.88). 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6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66"/>
          <p:cNvSpPr txBox="1"/>
          <p:nvPr>
            <p:ph idx="1" type="body"/>
          </p:nvPr>
        </p:nvSpPr>
        <p:spPr>
          <a:xfrm>
            <a:off x="241425" y="1919075"/>
            <a:ext cx="8452500" cy="29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</a:t>
            </a:r>
            <a:r>
              <a:rPr b="1" lang="en"/>
              <a:t>mean procedure time</a:t>
            </a:r>
            <a:r>
              <a:rPr lang="en"/>
              <a:t> was </a:t>
            </a:r>
            <a:r>
              <a:rPr b="1" lang="en"/>
              <a:t>similar</a:t>
            </a:r>
            <a:r>
              <a:rPr lang="en"/>
              <a:t> between the two arms (71 vs. 70 minutes),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but the amount of </a:t>
            </a:r>
            <a:r>
              <a:rPr b="1" lang="en"/>
              <a:t>contrast</a:t>
            </a:r>
            <a:r>
              <a:rPr lang="en"/>
              <a:t> used was significantly </a:t>
            </a:r>
            <a:r>
              <a:rPr b="1" lang="en"/>
              <a:t>lower</a:t>
            </a:r>
            <a:r>
              <a:rPr lang="en"/>
              <a:t> in the </a:t>
            </a:r>
            <a:r>
              <a:rPr b="1" lang="en"/>
              <a:t>FFR arm</a:t>
            </a:r>
            <a:r>
              <a:rPr lang="en"/>
              <a:t> (272 vs. 302 ml, p &lt; 0.001).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</a:t>
            </a:r>
            <a:r>
              <a:rPr b="1" lang="en"/>
              <a:t>cost of materials</a:t>
            </a:r>
            <a:r>
              <a:rPr lang="en"/>
              <a:t> for the procedure was also significantly </a:t>
            </a:r>
            <a:r>
              <a:rPr b="1" lang="en"/>
              <a:t>lower</a:t>
            </a:r>
            <a:r>
              <a:rPr lang="en"/>
              <a:t> in the FFR arm ($5,332 vs. $6,007, p &lt; 0.001),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and the </a:t>
            </a:r>
            <a:r>
              <a:rPr b="1" lang="en"/>
              <a:t>length of hospital stay</a:t>
            </a:r>
            <a:r>
              <a:rPr lang="en"/>
              <a:t> tended to be </a:t>
            </a:r>
            <a:r>
              <a:rPr b="1" lang="en"/>
              <a:t>shorter</a:t>
            </a:r>
            <a:r>
              <a:rPr lang="en"/>
              <a:t> as well (3.4 vs. 3.7 days, p = 0.05).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Principal Findings </a:t>
            </a:r>
            <a:endParaRPr/>
          </a:p>
        </p:txBody>
      </p:sp>
      <p:sp>
        <p:nvSpPr>
          <p:cNvPr id="364" name="Google Shape;364;p67"/>
          <p:cNvSpPr txBox="1"/>
          <p:nvPr>
            <p:ph idx="1" type="body"/>
          </p:nvPr>
        </p:nvSpPr>
        <p:spPr>
          <a:xfrm>
            <a:off x="471900" y="1919075"/>
            <a:ext cx="8222100" cy="299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incidence of major adverse cardiac events </a:t>
            </a:r>
            <a:r>
              <a:rPr b="1" lang="en"/>
              <a:t>(MACE)</a:t>
            </a:r>
            <a:r>
              <a:rPr lang="en"/>
              <a:t> at 1 year was significantly </a:t>
            </a:r>
            <a:r>
              <a:rPr b="1" lang="en"/>
              <a:t>lower</a:t>
            </a:r>
            <a:r>
              <a:rPr lang="en"/>
              <a:t> in the FFR arm compared with the routine management arm (13.2% vs. 18.3%, p = 0.02).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incidence of </a:t>
            </a:r>
            <a:r>
              <a:rPr b="1" lang="en"/>
              <a:t>death</a:t>
            </a:r>
            <a:r>
              <a:rPr lang="en"/>
              <a:t> (1.8% vs. 3.0%, p = 0.19), </a:t>
            </a:r>
            <a:r>
              <a:rPr b="1" lang="en"/>
              <a:t>myocardial infarction (MI)</a:t>
            </a:r>
            <a:r>
              <a:rPr lang="en"/>
              <a:t> (5.7% vs. 8.7%, p = 0.07), and </a:t>
            </a:r>
            <a:r>
              <a:rPr b="1" lang="en"/>
              <a:t>coronary artery bypass grafting</a:t>
            </a:r>
            <a:r>
              <a:rPr lang="en"/>
              <a:t> or </a:t>
            </a:r>
            <a:r>
              <a:rPr b="1" lang="en"/>
              <a:t>rePCI</a:t>
            </a:r>
            <a:r>
              <a:rPr lang="en"/>
              <a:t> (6.5% vs. 9.5%, p = 0.08) at 1 year was </a:t>
            </a:r>
            <a:r>
              <a:rPr b="1" lang="en"/>
              <a:t>similar</a:t>
            </a:r>
            <a:r>
              <a:rPr lang="en"/>
              <a:t> between the two arms. 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Principal Findings </a:t>
            </a:r>
            <a:endParaRPr/>
          </a:p>
        </p:txBody>
      </p:sp>
      <p:sp>
        <p:nvSpPr>
          <p:cNvPr id="370" name="Google Shape;370;p6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number of patients who were </a:t>
            </a:r>
            <a:r>
              <a:rPr b="1" lang="en"/>
              <a:t>angina free</a:t>
            </a:r>
            <a:r>
              <a:rPr lang="en"/>
              <a:t> at 1 year was also </a:t>
            </a:r>
            <a:r>
              <a:rPr b="1" lang="en"/>
              <a:t>similar</a:t>
            </a:r>
            <a:r>
              <a:rPr lang="en"/>
              <a:t> between the two arms (81% vs. 78%, p = 0.2).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</a:t>
            </a:r>
            <a:r>
              <a:rPr b="1" lang="en"/>
              <a:t>quality of life</a:t>
            </a:r>
            <a:r>
              <a:rPr lang="en"/>
              <a:t>, as measured by the EuroQOL5D, was </a:t>
            </a:r>
            <a:r>
              <a:rPr b="1" lang="en"/>
              <a:t>similar</a:t>
            </a:r>
            <a:r>
              <a:rPr lang="en"/>
              <a:t> between the two arms as well (p = 0.65). 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6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Five-year results:</a:t>
            </a:r>
            <a:endParaRPr/>
          </a:p>
        </p:txBody>
      </p:sp>
      <p:sp>
        <p:nvSpPr>
          <p:cNvPr id="376" name="Google Shape;376;p69"/>
          <p:cNvSpPr txBox="1"/>
          <p:nvPr>
            <p:ph idx="1" type="body"/>
          </p:nvPr>
        </p:nvSpPr>
        <p:spPr>
          <a:xfrm>
            <a:off x="354525" y="1919075"/>
            <a:ext cx="8339400" cy="30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MACE</a:t>
            </a:r>
            <a:r>
              <a:rPr lang="en"/>
              <a:t> for FFR vs. routine management: 28% vs. 31%, relative risk 0.91, 95% confidence interval 0.75-1.10; p = 0.31,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mortality</a:t>
            </a:r>
            <a:r>
              <a:rPr lang="en"/>
              <a:t>: 9% vs. 10%, p = 0.5;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MI</a:t>
            </a:r>
            <a:r>
              <a:rPr lang="en"/>
              <a:t>: 9% vs. 12%, p = 0.24;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repeat revascularization</a:t>
            </a:r>
            <a:r>
              <a:rPr lang="en"/>
              <a:t>: 15% vs. 17%, p = 0.49.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There was a significant interaction with gender (p = 0.03); MACE was superior for FFR in males.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7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7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FFR immediately post-PCI (residual FFR burden) was measured in approximately two-thirds of the patients (median 0.9).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At 2 years, the risk of vessel-related death, MI, or revascularization was </a:t>
            </a:r>
            <a:r>
              <a:rPr b="1" lang="en"/>
              <a:t>lowest</a:t>
            </a:r>
            <a:r>
              <a:rPr lang="en"/>
              <a:t> in patients with a post-PCI FFR of </a:t>
            </a:r>
            <a:r>
              <a:rPr b="1" lang="en"/>
              <a:t>0.92 or higher,</a:t>
            </a:r>
            <a:r>
              <a:rPr lang="en"/>
              <a:t> primarily driven by a reduction in the need for revascularization. 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7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Interpretation: </a:t>
            </a:r>
            <a:endParaRPr/>
          </a:p>
        </p:txBody>
      </p:sp>
      <p:sp>
        <p:nvSpPr>
          <p:cNvPr id="388" name="Google Shape;388;p71"/>
          <p:cNvSpPr txBox="1"/>
          <p:nvPr>
            <p:ph idx="1" type="body"/>
          </p:nvPr>
        </p:nvSpPr>
        <p:spPr>
          <a:xfrm>
            <a:off x="171150" y="1812300"/>
            <a:ext cx="8523000" cy="314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</a:t>
            </a:r>
            <a:r>
              <a:rPr lang="en"/>
              <a:t>FR-guided PCI is associated with a significantly </a:t>
            </a:r>
            <a:r>
              <a:rPr b="1" lang="en"/>
              <a:t>lower incidence</a:t>
            </a:r>
            <a:r>
              <a:rPr lang="en"/>
              <a:t> of MACE compared with routine angiography-guided PCI in patients with multivessel disease, </a:t>
            </a:r>
            <a:r>
              <a:rPr b="1" lang="en"/>
              <a:t>without</a:t>
            </a:r>
            <a:r>
              <a:rPr lang="en"/>
              <a:t> a significant increase in the </a:t>
            </a:r>
            <a:r>
              <a:rPr b="1" lang="en"/>
              <a:t>procedure time</a:t>
            </a:r>
            <a:r>
              <a:rPr lang="en"/>
              <a:t> and with </a:t>
            </a:r>
            <a:r>
              <a:rPr b="1" lang="en"/>
              <a:t>lower costs</a:t>
            </a:r>
            <a:r>
              <a:rPr lang="en"/>
              <a:t> and </a:t>
            </a:r>
            <a:r>
              <a:rPr b="1" lang="en"/>
              <a:t>resource utilization</a:t>
            </a:r>
            <a:r>
              <a:rPr lang="en"/>
              <a:t>.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Routine use of FFR may deem more than a </a:t>
            </a:r>
            <a:r>
              <a:rPr b="1" lang="en"/>
              <a:t>third of “significant”</a:t>
            </a:r>
            <a:r>
              <a:rPr lang="en"/>
              <a:t> angiographic stenoses as non-significant (FFR ≥0.8), thus </a:t>
            </a:r>
            <a:r>
              <a:rPr b="1" lang="en"/>
              <a:t>minimizing</a:t>
            </a:r>
            <a:r>
              <a:rPr lang="en"/>
              <a:t> PCI due to the </a:t>
            </a:r>
            <a:r>
              <a:rPr b="1" lang="en"/>
              <a:t>oculo-stenotic reflex. 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None/>
            </a:pPr>
            <a:r>
              <a:rPr b="1" lang="en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Limitations of coronary angiography</a:t>
            </a:r>
            <a:r>
              <a:rPr b="1" lang="en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8"/>
          <p:cNvSpPr txBox="1"/>
          <p:nvPr>
            <p:ph idx="1" type="body"/>
          </p:nvPr>
        </p:nvSpPr>
        <p:spPr>
          <a:xfrm>
            <a:off x="471900" y="1919075"/>
            <a:ext cx="83421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Interpretation is highly </a:t>
            </a:r>
            <a:r>
              <a:rPr b="1" lang="en"/>
              <a:t>subjective</a:t>
            </a:r>
            <a:r>
              <a:rPr lang="en"/>
              <a:t>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Intermediately</a:t>
            </a:r>
            <a:r>
              <a:rPr lang="en"/>
              <a:t> severe luminal narrowing </a:t>
            </a:r>
            <a:r>
              <a:rPr b="1" lang="en"/>
              <a:t>(40% -70%)</a:t>
            </a:r>
            <a:r>
              <a:rPr lang="en"/>
              <a:t> cannot be accurately determined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Identification  of normal and diseased vessel segments is complicated by </a:t>
            </a:r>
            <a:r>
              <a:rPr b="1" lang="en"/>
              <a:t>diffuse disease</a:t>
            </a:r>
            <a:r>
              <a:rPr lang="en"/>
              <a:t> 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Artifacts</a:t>
            </a:r>
            <a:r>
              <a:rPr lang="en"/>
              <a:t> of contrast streaming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Image </a:t>
            </a:r>
            <a:r>
              <a:rPr b="1" lang="en"/>
              <a:t>foreshortening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/>
              <a:t>Overlapping</a:t>
            </a:r>
            <a:r>
              <a:rPr lang="en"/>
              <a:t> vessels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7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Results appear </a:t>
            </a:r>
            <a:r>
              <a:rPr b="1" lang="en"/>
              <a:t>durable</a:t>
            </a:r>
            <a:r>
              <a:rPr lang="en"/>
              <a:t> up to </a:t>
            </a:r>
            <a:r>
              <a:rPr b="1" lang="en"/>
              <a:t>5 years of follow-up</a:t>
            </a:r>
            <a:r>
              <a:rPr lang="en"/>
              <a:t> in these patients, with no overall excess in MI, mortality, or revascularization in FFR-guided patients, suggesting that an FFR-guided strategy is likely safe and cost-effective.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7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73"/>
          <p:cNvSpPr txBox="1"/>
          <p:nvPr>
            <p:ph idx="1" type="body"/>
          </p:nvPr>
        </p:nvSpPr>
        <p:spPr>
          <a:xfrm>
            <a:off x="286275" y="1887700"/>
            <a:ext cx="8407800" cy="310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F</a:t>
            </a:r>
            <a:r>
              <a:rPr lang="en"/>
              <a:t>urther trials are necessary to </a:t>
            </a:r>
            <a:r>
              <a:rPr b="1" lang="en"/>
              <a:t>validate</a:t>
            </a:r>
            <a:r>
              <a:rPr lang="en"/>
              <a:t> these findings before FFR can be considered for routine use in patients undergoing multivessel PCI.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Moreover, most operators have </a:t>
            </a:r>
            <a:r>
              <a:rPr b="1" lang="en"/>
              <a:t>limited experience</a:t>
            </a:r>
            <a:r>
              <a:rPr lang="en"/>
              <a:t> with FFR, in contrast to the FAME investigators, who have extensive experience with FFR technology and its applications.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4327" lvl="0" marL="457200" rtl="0" algn="l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Therefore, the benefits and applicability of FFR in routine practice may be diminished as a result of errors and higher complication rates.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7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406" name="Google Shape;406;p7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Routine measurement of </a:t>
            </a:r>
            <a:r>
              <a:rPr b="1" lang="en"/>
              <a:t>FFR</a:t>
            </a:r>
            <a:r>
              <a:rPr lang="en"/>
              <a:t> in patients with multivessel disease </a:t>
            </a:r>
            <a:r>
              <a:rPr b="1" lang="en"/>
              <a:t>(MVD)</a:t>
            </a:r>
            <a:r>
              <a:rPr lang="en"/>
              <a:t> who are undergoing </a:t>
            </a:r>
            <a:r>
              <a:rPr b="1" lang="en"/>
              <a:t>PCI</a:t>
            </a:r>
            <a:r>
              <a:rPr lang="en"/>
              <a:t> with drug-eluting stents (DES) significantly </a:t>
            </a:r>
            <a:r>
              <a:rPr b="1" lang="en"/>
              <a:t>improves</a:t>
            </a:r>
            <a:r>
              <a:rPr lang="en"/>
              <a:t> outcomes at 1 year by </a:t>
            </a:r>
            <a:r>
              <a:rPr b="1" lang="en"/>
              <a:t>reducing MACE</a:t>
            </a:r>
            <a:r>
              <a:rPr lang="en"/>
              <a:t> (composite rate of death, nonfatal myocardial infarction, and repeat revascularization)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7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7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results of this trial: similar to the </a:t>
            </a:r>
            <a:r>
              <a:rPr b="1" lang="en"/>
              <a:t>nuclear substudy</a:t>
            </a:r>
            <a:r>
              <a:rPr lang="en"/>
              <a:t> of the </a:t>
            </a:r>
            <a:r>
              <a:rPr b="1" lang="en"/>
              <a:t>COURAGE trial,</a:t>
            </a:r>
            <a:r>
              <a:rPr lang="en"/>
              <a:t> where PCI: </a:t>
            </a:r>
            <a:r>
              <a:rPr b="1" lang="en"/>
              <a:t>better outcomes</a:t>
            </a:r>
            <a:r>
              <a:rPr lang="en"/>
              <a:t> compared with medical management in stable angina </a:t>
            </a:r>
            <a:r>
              <a:rPr b="1" lang="en"/>
              <a:t>only if</a:t>
            </a:r>
            <a:r>
              <a:rPr lang="en"/>
              <a:t> there was demonstrable </a:t>
            </a:r>
            <a:r>
              <a:rPr b="1" lang="en"/>
              <a:t>ischemia</a:t>
            </a:r>
            <a:r>
              <a:rPr lang="en"/>
              <a:t> on a </a:t>
            </a:r>
            <a:r>
              <a:rPr b="1" lang="en"/>
              <a:t>nuclear stress test.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FFR is a </a:t>
            </a:r>
            <a:r>
              <a:rPr b="1" lang="en"/>
              <a:t>functional test </a:t>
            </a:r>
            <a:r>
              <a:rPr lang="en"/>
              <a:t>for ischemia, with good relation to nuclear imaging, and thus the combination of these studies would suggest that PCI is beneficial </a:t>
            </a:r>
            <a:r>
              <a:rPr b="1" lang="en"/>
              <a:t>only</a:t>
            </a:r>
            <a:r>
              <a:rPr lang="en"/>
              <a:t> in stenoses that are associated with </a:t>
            </a:r>
            <a:r>
              <a:rPr b="1" lang="en"/>
              <a:t>ischemia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7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DEFER Study</a:t>
            </a:r>
            <a:endParaRPr/>
          </a:p>
        </p:txBody>
      </p:sp>
      <p:sp>
        <p:nvSpPr>
          <p:cNvPr id="418" name="Google Shape;418;p76"/>
          <p:cNvSpPr txBox="1"/>
          <p:nvPr>
            <p:ph idx="1" type="body"/>
          </p:nvPr>
        </p:nvSpPr>
        <p:spPr>
          <a:xfrm>
            <a:off x="231725" y="1919075"/>
            <a:ext cx="84624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</a:t>
            </a:r>
            <a:r>
              <a:rPr lang="en"/>
              <a:t>evascularization of coronary stenoses </a:t>
            </a:r>
            <a:r>
              <a:rPr b="1" lang="en"/>
              <a:t>angiographic criteria</a:t>
            </a:r>
            <a:r>
              <a:rPr lang="en"/>
              <a:t> vs non-invasive or invasive evidence o</a:t>
            </a:r>
            <a:r>
              <a:rPr lang="en"/>
              <a:t>f</a:t>
            </a:r>
            <a:r>
              <a:rPr lang="en"/>
              <a:t> </a:t>
            </a:r>
            <a:r>
              <a:rPr b="1" lang="en"/>
              <a:t>reversible myocardial ischaemia.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Stenting an angiographically significant but functionally non-significant stenosis: </a:t>
            </a:r>
            <a:r>
              <a:rPr b="1" lang="en"/>
              <a:t>controversial.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Is deferral based on FFR safe? especially over the long term.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Concerns about </a:t>
            </a:r>
            <a:r>
              <a:rPr b="1" lang="en"/>
              <a:t>future plaque rupture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The DEFER study was the first randomized  controlled trial investigating the suitability of FFR to guide coronary interventions.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7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Aims</a:t>
            </a:r>
            <a:endParaRPr/>
          </a:p>
        </p:txBody>
      </p:sp>
      <p:sp>
        <p:nvSpPr>
          <p:cNvPr id="424" name="Google Shape;424;p77"/>
          <p:cNvSpPr txBox="1"/>
          <p:nvPr>
            <p:ph idx="1" type="body"/>
          </p:nvPr>
        </p:nvSpPr>
        <p:spPr>
          <a:xfrm>
            <a:off x="471900" y="1919075"/>
            <a:ext cx="8222100" cy="303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Stenting an </a:t>
            </a:r>
            <a:r>
              <a:rPr b="1" lang="en"/>
              <a:t>angiographically intermediate</a:t>
            </a:r>
            <a:r>
              <a:rPr lang="en"/>
              <a:t> but </a:t>
            </a:r>
            <a:r>
              <a:rPr b="1" lang="en"/>
              <a:t>functionally non-significant</a:t>
            </a:r>
            <a:r>
              <a:rPr lang="en"/>
              <a:t> stenosis is controversial.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Is it safe to defer a functionally non-significant lesion on the basis of fractional flow reserve (FFR) measurement on the long term?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/>
              <a:t>Five-year follow-up</a:t>
            </a:r>
            <a:r>
              <a:rPr lang="en"/>
              <a:t> of the DEFER trial showed that outcome after deferral of PCI of an intermediate coronary stenosis based on FFR ≥ 0.75 is excellent and was not improved by stenting.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Aim: to investigate the validity of this position on the very long term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7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</a:t>
            </a:r>
            <a:endParaRPr/>
          </a:p>
        </p:txBody>
      </p:sp>
      <p:sp>
        <p:nvSpPr>
          <p:cNvPr id="430" name="Google Shape;430;p7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</a:t>
            </a:r>
            <a:r>
              <a:rPr b="1" lang="en"/>
              <a:t>325 patients</a:t>
            </a:r>
            <a:r>
              <a:rPr lang="en"/>
              <a:t> scheduled for PCI of an </a:t>
            </a:r>
            <a:r>
              <a:rPr b="1" lang="en"/>
              <a:t>intermediate stenosis</a:t>
            </a:r>
            <a:r>
              <a:rPr lang="en"/>
              <a:t>, FFR was measured just before the planned intervention.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If FFR was </a:t>
            </a:r>
            <a:r>
              <a:rPr b="1" lang="en"/>
              <a:t>≥0.75</a:t>
            </a:r>
            <a:r>
              <a:rPr lang="en"/>
              <a:t>, patients were randomly assigned to deferral (</a:t>
            </a:r>
            <a:r>
              <a:rPr b="1" lang="en"/>
              <a:t>Defer group</a:t>
            </a:r>
            <a:r>
              <a:rPr lang="en"/>
              <a:t>; n = 91) or performance (</a:t>
            </a:r>
            <a:r>
              <a:rPr b="1" lang="en"/>
              <a:t>Perform group</a:t>
            </a:r>
            <a:r>
              <a:rPr lang="en"/>
              <a:t>; n = 90) of PCI.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If FFR was &lt;0.75, PCI was performed as planned (</a:t>
            </a:r>
            <a:r>
              <a:rPr b="1" lang="en"/>
              <a:t>Reference group</a:t>
            </a:r>
            <a:r>
              <a:rPr lang="en"/>
              <a:t>; n = 144). Clinical follow-up was 15 years. 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5" name="Google Shape;435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94338" y="0"/>
            <a:ext cx="6155334" cy="51435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80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441" name="Google Shape;441;p8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 </a:t>
            </a:r>
            <a:r>
              <a:rPr lang="en"/>
              <a:t>differences in baseline clinical characteristics between the randomized groups. Complete 15-year follow-up was obtained in 92% of patients.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rate of death was </a:t>
            </a:r>
            <a:r>
              <a:rPr b="1" lang="en"/>
              <a:t>not</a:t>
            </a:r>
            <a:r>
              <a:rPr lang="en"/>
              <a:t> different between the three groups: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33.0% in the Defer group,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31.1% in the Perform group, and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36.1% in the Reference group (Defer vs. Perform, RR 1.06, 95% CI: 0.69–1.62, P = 0.79). 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200" y="0"/>
            <a:ext cx="7579612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7412" y="0"/>
            <a:ext cx="710916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8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8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rate of myocardial infarction was significantly </a:t>
            </a:r>
            <a:r>
              <a:rPr b="1" lang="en"/>
              <a:t>lower</a:t>
            </a:r>
            <a:r>
              <a:rPr lang="en"/>
              <a:t> in the Defer group (2.2%) compared with the Perform group (10.0%), RR 0.22, 95% CI: 0.05–0.99, P =0.03.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8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</a:t>
            </a:r>
            <a:endParaRPr/>
          </a:p>
        </p:txBody>
      </p:sp>
      <p:sp>
        <p:nvSpPr>
          <p:cNvPr id="458" name="Google Shape;458;p8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Deferral of PCI of a functionally non-significant stenosis is associated with a </a:t>
            </a:r>
            <a:r>
              <a:rPr b="1" lang="en"/>
              <a:t>favourable</a:t>
            </a:r>
            <a:r>
              <a:rPr lang="en"/>
              <a:t> very long-term follow-up without signs of late ‘catch-up’ phenomenon. 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/>
          <p:cNvPicPr preferRelativeResize="0"/>
          <p:nvPr/>
        </p:nvPicPr>
        <p:blipFill rotWithShape="1">
          <a:blip r:embed="rId3">
            <a:alphaModFix/>
          </a:blip>
          <a:srcRect b="4879" l="0" r="0" t="0"/>
          <a:stretch/>
        </p:blipFill>
        <p:spPr>
          <a:xfrm>
            <a:off x="1654725" y="0"/>
            <a:ext cx="572897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471900" y="0"/>
            <a:ext cx="82221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Flow Velocity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471900" y="1919075"/>
            <a:ext cx="8335800" cy="322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Calibri"/>
              <a:buChar char="•"/>
            </a:pP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The flow velocity of RBCs moving past the ultrasound emitter/receiver on the end of a guidewire 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Calibri"/>
              <a:buChar char="•"/>
            </a:pP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c.s.a of a 0.014-inch sensor guidewire is 0.099 mm2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1.4%</a:t>
            </a: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of a </a:t>
            </a:r>
            <a:r>
              <a:rPr b="1"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3-mm</a:t>
            </a: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–diameter vessel and 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12%</a:t>
            </a: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of a vessel with a diameter of </a:t>
            </a:r>
            <a:r>
              <a:rPr b="1"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1 mm</a:t>
            </a: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Calibri"/>
              <a:buChar char="•"/>
            </a:pP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The error favors </a:t>
            </a:r>
            <a:r>
              <a:rPr b="1"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overestimating</a:t>
            </a:r>
            <a:r>
              <a:rPr lang="en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 severity in the marginal cases over missing  hemodynamically significant lesions.</a:t>
            </a:r>
            <a:endParaRPr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