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378" r:id="rId3"/>
    <p:sldId id="376" r:id="rId4"/>
    <p:sldId id="258" r:id="rId5"/>
    <p:sldId id="260" r:id="rId6"/>
    <p:sldId id="542" r:id="rId7"/>
    <p:sldId id="544" r:id="rId8"/>
    <p:sldId id="547" r:id="rId9"/>
    <p:sldId id="548" r:id="rId10"/>
    <p:sldId id="549" r:id="rId11"/>
    <p:sldId id="261" r:id="rId12"/>
    <p:sldId id="545" r:id="rId13"/>
    <p:sldId id="262" r:id="rId14"/>
    <p:sldId id="263" r:id="rId15"/>
    <p:sldId id="266" r:id="rId16"/>
    <p:sldId id="264" r:id="rId17"/>
    <p:sldId id="265" r:id="rId18"/>
    <p:sldId id="267" r:id="rId19"/>
    <p:sldId id="554" r:id="rId20"/>
    <p:sldId id="268" r:id="rId21"/>
    <p:sldId id="540" r:id="rId22"/>
    <p:sldId id="259" r:id="rId23"/>
    <p:sldId id="550" r:id="rId24"/>
    <p:sldId id="551" r:id="rId25"/>
    <p:sldId id="553" r:id="rId26"/>
    <p:sldId id="552" r:id="rId27"/>
    <p:sldId id="555" r:id="rId28"/>
    <p:sldId id="53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0F8E0-7A83-764C-BFBF-DF171B20D55C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13A42-C0EF-974A-9FE5-DA3CBE000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3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0FCD-6DD4-4D83-A716-11DBA67F049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9A47F-0BF4-4280-AE55-8714B2CCCA8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CAC4-9D72-FBD0-3837-8493D9F248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FUNCTIONAL CLASSIFICATION IN CARDIOVASCULAR DISEASE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5DEC27-D2DC-F512-29FB-9B9200B426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Sanjeev </a:t>
            </a:r>
          </a:p>
          <a:p>
            <a:r>
              <a:rPr lang="en-IN" dirty="0"/>
              <a:t>SR1 CARDIOLOGY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75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25C0-5B86-23DB-A1FB-4C60E74C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D0B28A-9BF2-AD0D-401D-916C3CB1A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513" y="374426"/>
            <a:ext cx="7134947" cy="6483574"/>
          </a:xfrm>
        </p:spPr>
      </p:pic>
    </p:spTree>
    <p:extLst>
      <p:ext uri="{BB962C8B-B14F-4D97-AF65-F5344CB8AC3E}">
        <p14:creationId xmlns:p14="http://schemas.microsoft.com/office/powerpoint/2010/main" val="2005378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71994-7910-B9D5-7FE6-A3D79B570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ACTIVITY SCALE (SAS)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B5788D4-136D-EF61-BFFD-5B3BD9A25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475" y="1185786"/>
            <a:ext cx="8838385" cy="5573059"/>
          </a:xfrm>
        </p:spPr>
      </p:pic>
    </p:spTree>
    <p:extLst>
      <p:ext uri="{BB962C8B-B14F-4D97-AF65-F5344CB8AC3E}">
        <p14:creationId xmlns:p14="http://schemas.microsoft.com/office/powerpoint/2010/main" val="274156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9E3F9-B5D4-6C2E-DCCB-3EB6A0D75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E15E5-B046-9805-3DD8-9E32BC697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METS- metabolic equivalent of oxygen consumption </a:t>
            </a:r>
          </a:p>
          <a:p>
            <a:r>
              <a:rPr lang="en-IN" dirty="0"/>
              <a:t>Metabolic unit is the ratio of </a:t>
            </a:r>
            <a:r>
              <a:rPr lang="en-US" dirty="0"/>
              <a:t> metabolic rate during exercise to metabolic rate at </a:t>
            </a:r>
            <a:r>
              <a:rPr lang="en-IN" dirty="0"/>
              <a:t>rest</a:t>
            </a:r>
          </a:p>
          <a:p>
            <a:r>
              <a:rPr lang="en-US" dirty="0"/>
              <a:t>One metabolic unit corresponds</a:t>
            </a:r>
            <a:r>
              <a:rPr lang="en-IN" dirty="0"/>
              <a:t> </a:t>
            </a:r>
            <a:r>
              <a:rPr lang="en-US" dirty="0"/>
              <a:t>to</a:t>
            </a:r>
            <a:r>
              <a:rPr lang="en-IN" dirty="0"/>
              <a:t> </a:t>
            </a:r>
            <a:r>
              <a:rPr lang="en-US" dirty="0"/>
              <a:t>energy</a:t>
            </a:r>
            <a:r>
              <a:rPr lang="en-IN" dirty="0"/>
              <a:t> expenditure of around an oxygen uptake of 3.5ml per kg per minute</a:t>
            </a:r>
          </a:p>
          <a:p>
            <a:r>
              <a:rPr lang="en-US" dirty="0"/>
              <a:t> Carry objects that are at least 80 pounds: 8 METS.</a:t>
            </a:r>
          </a:p>
          <a:p>
            <a:r>
              <a:rPr lang="en-US" dirty="0"/>
              <a:t> Do outdoor work (shovel snow, spade soil): 7 METS.</a:t>
            </a:r>
          </a:p>
          <a:p>
            <a:r>
              <a:rPr lang="en-US" dirty="0"/>
              <a:t> Do recreational activities like skiing, basketball, touch football, squash</a:t>
            </a:r>
          </a:p>
          <a:p>
            <a:r>
              <a:rPr lang="en-US" dirty="0"/>
              <a:t>handball, etc.: 7–10 METS.</a:t>
            </a:r>
          </a:p>
          <a:p>
            <a:r>
              <a:rPr lang="en-US" dirty="0"/>
              <a:t> Jog or walk 5 miles an hour: 9 METS.</a:t>
            </a:r>
          </a:p>
        </p:txBody>
      </p:sp>
    </p:spTree>
    <p:extLst>
      <p:ext uri="{BB962C8B-B14F-4D97-AF65-F5344CB8AC3E}">
        <p14:creationId xmlns:p14="http://schemas.microsoft.com/office/powerpoint/2010/main" val="1730599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AEC36-6DC1-771F-279B-25BFB5BF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E35541-E872-A44A-B84B-60E9F6A3F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824" y="609600"/>
            <a:ext cx="8467178" cy="6028357"/>
          </a:xfrm>
        </p:spPr>
      </p:pic>
    </p:spTree>
    <p:extLst>
      <p:ext uri="{BB962C8B-B14F-4D97-AF65-F5344CB8AC3E}">
        <p14:creationId xmlns:p14="http://schemas.microsoft.com/office/powerpoint/2010/main" val="1256654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5C9B8-147B-0816-6EF5-09B64DFC8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400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B52C1-F9E6-CD73-3C2D-7881944DD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C8F80-068D-CE69-DC9F-A1EF5960D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ABDEA-D760-15E2-D32D-0E21ECE2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B2DF049-AB1B-290E-2F89-ACA52ADDB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690" y="609600"/>
            <a:ext cx="8596312" cy="3502539"/>
          </a:xfrm>
        </p:spPr>
      </p:pic>
    </p:spTree>
    <p:extLst>
      <p:ext uri="{BB962C8B-B14F-4D97-AF65-F5344CB8AC3E}">
        <p14:creationId xmlns:p14="http://schemas.microsoft.com/office/powerpoint/2010/main" val="3056459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1BAE-C30F-F7F8-E945-B6161097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1C35CB2-BFD2-C59F-B377-7BAE80D5A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999" y="24954"/>
            <a:ext cx="10867667" cy="6833046"/>
          </a:xfrm>
        </p:spPr>
      </p:pic>
    </p:spTree>
    <p:extLst>
      <p:ext uri="{BB962C8B-B14F-4D97-AF65-F5344CB8AC3E}">
        <p14:creationId xmlns:p14="http://schemas.microsoft.com/office/powerpoint/2010/main" val="1606328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C5A0-3984-9B37-759B-8CF052157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ATS(American thoracic society) classification 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DB1E87-1C1D-BB88-DC7C-BA4AE6E94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035" y="2160588"/>
            <a:ext cx="5913967" cy="3881437"/>
          </a:xfrm>
        </p:spPr>
      </p:pic>
    </p:spTree>
    <p:extLst>
      <p:ext uri="{BB962C8B-B14F-4D97-AF65-F5344CB8AC3E}">
        <p14:creationId xmlns:p14="http://schemas.microsoft.com/office/powerpoint/2010/main" val="2718829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18ED-E0BD-E00B-5BF0-BF1D2F936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A09B94B-90CE-A9EC-FBC0-E090B2372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74" y="494281"/>
            <a:ext cx="9503856" cy="5869437"/>
          </a:xfrm>
        </p:spPr>
      </p:pic>
    </p:spTree>
    <p:extLst>
      <p:ext uri="{BB962C8B-B14F-4D97-AF65-F5344CB8AC3E}">
        <p14:creationId xmlns:p14="http://schemas.microsoft.com/office/powerpoint/2010/main" val="3373425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BAA9-C2EC-3B45-B792-AE4CC5812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Duke Activity Status Index (DASI)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3CF0E-D641-7339-541E-C1261DF83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Activity</a:t>
            </a:r>
          </a:p>
          <a:p>
            <a:r>
              <a:rPr lang="en-US" b="1" dirty="0"/>
              <a:t>Degree of difficulty in the past 2 </a:t>
            </a:r>
            <a:r>
              <a:rPr lang="en-US" dirty="0"/>
              <a:t>weeks for</a:t>
            </a:r>
          </a:p>
          <a:p>
            <a:r>
              <a:rPr lang="en-US" dirty="0"/>
              <a:t>1. Walking </a:t>
            </a:r>
            <a:r>
              <a:rPr lang="en-IN" dirty="0"/>
              <a:t>indoor                                </a:t>
            </a:r>
            <a:r>
              <a:rPr lang="en-US" dirty="0"/>
              <a:t> 1</a:t>
            </a:r>
          </a:p>
          <a:p>
            <a:r>
              <a:rPr lang="en-US" dirty="0"/>
              <a:t>2. Walking a block or two </a:t>
            </a:r>
            <a:r>
              <a:rPr lang="en-IN" dirty="0"/>
              <a:t>                     </a:t>
            </a:r>
            <a:r>
              <a:rPr lang="en-US" dirty="0"/>
              <a:t>1</a:t>
            </a:r>
          </a:p>
          <a:p>
            <a:r>
              <a:rPr lang="en-US" dirty="0"/>
              <a:t>3. Climbing a flight of stair </a:t>
            </a:r>
            <a:r>
              <a:rPr lang="en-IN" dirty="0"/>
              <a:t>                  </a:t>
            </a:r>
            <a:r>
              <a:rPr lang="en-US" dirty="0"/>
              <a:t>1</a:t>
            </a:r>
          </a:p>
          <a:p>
            <a:r>
              <a:rPr lang="en-US" dirty="0"/>
              <a:t>4. Running a short distance </a:t>
            </a:r>
            <a:r>
              <a:rPr lang="en-IN" dirty="0"/>
              <a:t>                  </a:t>
            </a:r>
            <a:r>
              <a:rPr lang="en-US" dirty="0"/>
              <a:t>1</a:t>
            </a:r>
          </a:p>
          <a:p>
            <a:r>
              <a:rPr lang="en-US" dirty="0"/>
              <a:t>5. Doing light housework </a:t>
            </a:r>
            <a:r>
              <a:rPr lang="en-IN" dirty="0"/>
              <a:t>                    </a:t>
            </a:r>
            <a:r>
              <a:rPr lang="en-US" dirty="0"/>
              <a:t>1.5</a:t>
            </a:r>
          </a:p>
          <a:p>
            <a:r>
              <a:rPr lang="en-US" dirty="0"/>
              <a:t>6. Doing moderate </a:t>
            </a:r>
            <a:r>
              <a:rPr lang="en-IN" dirty="0"/>
              <a:t>housework             </a:t>
            </a:r>
            <a:r>
              <a:rPr lang="en-US" dirty="0"/>
              <a:t> 1.5</a:t>
            </a:r>
          </a:p>
          <a:p>
            <a:r>
              <a:rPr lang="en-US" dirty="0"/>
              <a:t>7. Doing heavy </a:t>
            </a:r>
            <a:r>
              <a:rPr lang="en-IN" dirty="0"/>
              <a:t>housework                    </a:t>
            </a:r>
            <a:r>
              <a:rPr lang="en-US" dirty="0"/>
              <a:t> 1.5</a:t>
            </a:r>
          </a:p>
          <a:p>
            <a:r>
              <a:rPr lang="en-US" dirty="0"/>
              <a:t>8. Doing moderate to vigorous exercise 2.5</a:t>
            </a:r>
          </a:p>
          <a:p>
            <a:r>
              <a:rPr lang="en-US" dirty="0"/>
              <a:t>A final score was calculated by the summary of giving each item a value</a:t>
            </a:r>
          </a:p>
          <a:p>
            <a:r>
              <a:rPr lang="en-US" dirty="0"/>
              <a:t>of 3 = ‘done without difficulty’, 2 = ‘done with difficulty’, and 1 = ‘not done</a:t>
            </a:r>
          </a:p>
          <a:p>
            <a:r>
              <a:rPr lang="en-US" dirty="0"/>
              <a:t>because of health reason’. If any activity from 1 to 4 was not done because</a:t>
            </a:r>
          </a:p>
          <a:p>
            <a:r>
              <a:rPr lang="en-US" dirty="0"/>
              <a:t>of health reason, it was skipped to activity 5</a:t>
            </a:r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649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5551" y="2486076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/>
              <a:t>DYSPNEA</a:t>
            </a:r>
            <a:endParaRPr lang="en-US" sz="4800" b="1" dirty="0"/>
          </a:p>
          <a:p>
            <a:r>
              <a:rPr lang="en-US" sz="4800" b="1" dirty="0"/>
              <a:t>Chest pain </a:t>
            </a:r>
          </a:p>
          <a:p>
            <a:r>
              <a:rPr lang="en-US" sz="4800" b="1" dirty="0"/>
              <a:t>Palpitation </a:t>
            </a:r>
          </a:p>
          <a:p>
            <a:r>
              <a:rPr lang="en-US" sz="4800" b="1" dirty="0"/>
              <a:t>Syncope </a:t>
            </a:r>
          </a:p>
          <a:p>
            <a:r>
              <a:rPr lang="en-US" sz="4800" b="1" dirty="0"/>
              <a:t>Fatigue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3048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Cardinal symptoms </a:t>
            </a:r>
          </a:p>
        </p:txBody>
      </p:sp>
    </p:spTree>
    <p:extLst>
      <p:ext uri="{BB962C8B-B14F-4D97-AF65-F5344CB8AC3E}">
        <p14:creationId xmlns:p14="http://schemas.microsoft.com/office/powerpoint/2010/main" val="803083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5FA1-F363-0F91-4C1F-ADED7B7E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Sherwood jones  classification </a:t>
            </a:r>
            <a:br>
              <a:rPr lang="en-IN" dirty="0"/>
            </a:br>
            <a:br>
              <a:rPr lang="en-IN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F6291-A605-4ECF-6802-B02588F50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b="0" i="0" dirty="0">
              <a:solidFill>
                <a:srgbClr val="353535"/>
              </a:solidFill>
              <a:effectLst/>
              <a:latin typeface="Fira Sans" panose="02000000000000000000" pitchFamily="2" charset="0"/>
            </a:endParaRPr>
          </a:p>
          <a:p>
            <a:r>
              <a:rPr lang="en-IN" b="0" i="0" dirty="0">
                <a:solidFill>
                  <a:srgbClr val="333333"/>
                </a:solidFill>
                <a:effectLst/>
                <a:latin typeface="Fira Sans" panose="02000000000000000000" pitchFamily="2" charset="0"/>
              </a:rPr>
              <a:t>Grade 1a Able to do housework or job with moderate difficulty</a:t>
            </a:r>
          </a:p>
          <a:p>
            <a:r>
              <a:rPr lang="en-IN" b="0" i="0" dirty="0">
                <a:solidFill>
                  <a:srgbClr val="333333"/>
                </a:solidFill>
                <a:effectLst/>
                <a:latin typeface="Fira Sans" panose="02000000000000000000" pitchFamily="2" charset="0"/>
              </a:rPr>
              <a:t>Grade 1b Carrying out job or housework with great difficulty</a:t>
            </a:r>
          </a:p>
          <a:p>
            <a:r>
              <a:rPr lang="en-IN" b="0" i="0" dirty="0">
                <a:solidFill>
                  <a:srgbClr val="333333"/>
                </a:solidFill>
                <a:effectLst/>
                <a:latin typeface="Fira Sans" panose="02000000000000000000" pitchFamily="2" charset="0"/>
              </a:rPr>
              <a:t>Grade 2a Confined to chair or bed but able to get up with moderate difficulty</a:t>
            </a:r>
          </a:p>
          <a:p>
            <a:r>
              <a:rPr lang="en-IN" b="0" i="0" dirty="0">
                <a:solidFill>
                  <a:srgbClr val="333333"/>
                </a:solidFill>
                <a:effectLst/>
                <a:latin typeface="Fira Sans" panose="02000000000000000000" pitchFamily="2" charset="0"/>
              </a:rPr>
              <a:t>Grade 2b Confined to chair or bed but able to get up with great difficulty</a:t>
            </a:r>
          </a:p>
          <a:p>
            <a:r>
              <a:rPr lang="en-IN" b="0" i="0" dirty="0">
                <a:solidFill>
                  <a:srgbClr val="333333"/>
                </a:solidFill>
                <a:effectLst/>
                <a:latin typeface="Fira Sans" panose="02000000000000000000" pitchFamily="2" charset="0"/>
              </a:rPr>
              <a:t>Grade 3 Totally confined to chair or bed</a:t>
            </a:r>
          </a:p>
          <a:p>
            <a:r>
              <a:rPr lang="en-IN" b="0" i="0" dirty="0">
                <a:solidFill>
                  <a:srgbClr val="333333"/>
                </a:solidFill>
                <a:effectLst/>
                <a:latin typeface="Fira Sans" panose="02000000000000000000" pitchFamily="2" charset="0"/>
              </a:rPr>
              <a:t>Grade 4 Moribund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41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73AA-2073-4C46-3041-CAC0EF92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ANGINA PECTORIS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80697-86CA-C582-DD88-63F567ED2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discomfort in the chest and adjacent area due to myocardial ischemia </a:t>
            </a:r>
          </a:p>
          <a:p>
            <a:r>
              <a:rPr lang="en-IN" dirty="0"/>
              <a:t>It is due to discrepancy between myocardial oxygen demand and supply </a:t>
            </a:r>
          </a:p>
          <a:p>
            <a:r>
              <a:rPr lang="en-IN" b="1" dirty="0"/>
              <a:t>Types   </a:t>
            </a:r>
          </a:p>
          <a:p>
            <a:pPr marL="0" indent="0">
              <a:buNone/>
            </a:pPr>
            <a:r>
              <a:rPr lang="en-IN" b="1" dirty="0"/>
              <a:t> 1) </a:t>
            </a:r>
            <a:r>
              <a:rPr lang="en-IN" b="1" dirty="0" err="1"/>
              <a:t>prinzmetalS</a:t>
            </a:r>
            <a:r>
              <a:rPr lang="en-IN" b="1" dirty="0"/>
              <a:t> angina   2) stable angina          3) unstable angina </a:t>
            </a:r>
          </a:p>
          <a:p>
            <a:pPr marL="0" indent="0">
              <a:buNone/>
            </a:pPr>
            <a:r>
              <a:rPr lang="en-IN" b="1" dirty="0"/>
              <a:t>    (Vasospasm)               (Fixed obstruction)      ( thrombus)</a:t>
            </a:r>
          </a:p>
          <a:p>
            <a:pPr marL="0" indent="0">
              <a:buNone/>
            </a:pPr>
            <a:endParaRPr lang="en-IN" b="1" dirty="0"/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36324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0092-2023-B0E3-49A5-BB0FDE39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CANADIAN CARDIOVASCULAR SOCITY CLASSIFICATION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8FEB5D-03AF-694B-9A15-33CDCA7BA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821465"/>
            <a:ext cx="8503340" cy="4950963"/>
          </a:xfrm>
        </p:spPr>
      </p:pic>
    </p:spTree>
    <p:extLst>
      <p:ext uri="{BB962C8B-B14F-4D97-AF65-F5344CB8AC3E}">
        <p14:creationId xmlns:p14="http://schemas.microsoft.com/office/powerpoint/2010/main" val="403171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4F6D1-248E-E16C-7E36-74D4EE44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UCLA Congenital Heart Disease Functional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C8E13-87A5-D544-1485-9A79B2EDD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Class I: Asymptomatic.</a:t>
            </a:r>
          </a:p>
          <a:p>
            <a:r>
              <a:rPr lang="en-US" dirty="0"/>
              <a:t>• Class II: Symptomatic, but does not interfere with normal activities.</a:t>
            </a:r>
          </a:p>
          <a:p>
            <a:r>
              <a:rPr lang="en-US" dirty="0"/>
              <a:t>• Class III: Symptoms interfere with some but not most activities.</a:t>
            </a:r>
          </a:p>
          <a:p>
            <a:r>
              <a:rPr lang="en-US" dirty="0"/>
              <a:t>• Class IV: Symptoms interfere with most if not all activities.</a:t>
            </a:r>
          </a:p>
        </p:txBody>
      </p:sp>
    </p:spTree>
    <p:extLst>
      <p:ext uri="{BB962C8B-B14F-4D97-AF65-F5344CB8AC3E}">
        <p14:creationId xmlns:p14="http://schemas.microsoft.com/office/powerpoint/2010/main" val="3182577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216F-FA26-72D4-C4AF-AC080056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Canadian Cardiovascular Society (CCS) Severity of</a:t>
            </a:r>
            <a:br>
              <a:rPr lang="en-US" dirty="0"/>
            </a:br>
            <a:r>
              <a:rPr lang="en-US" dirty="0"/>
              <a:t>Atrial Fibrillation (SAF)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845A2-B403-96BC-2E4D-15AEF51CF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1–symptoms</a:t>
            </a:r>
            <a:endParaRPr lang="en-IN" dirty="0"/>
          </a:p>
          <a:p>
            <a:r>
              <a:rPr lang="en-IN" dirty="0"/>
              <a:t>2)</a:t>
            </a:r>
            <a:r>
              <a:rPr lang="en-US" dirty="0"/>
              <a:t>To decide the association of symptoms with atrial fibrillation</a:t>
            </a:r>
            <a:endParaRPr lang="en-IN" dirty="0"/>
          </a:p>
          <a:p>
            <a:r>
              <a:rPr lang="en-IN" dirty="0"/>
              <a:t>3)To assess the functional status and quality of life of the patient due to the association</a:t>
            </a:r>
          </a:p>
          <a:p>
            <a:endParaRPr lang="en-IN" dirty="0"/>
          </a:p>
          <a:p>
            <a:endParaRPr lang="en-IN" dirty="0"/>
          </a:p>
          <a:p>
            <a:r>
              <a:rPr lang="en-US" dirty="0"/>
              <a:t>The Canadian Cardiovascular Society (CCS) Severity of Atrial Fibrillation</a:t>
            </a:r>
          </a:p>
          <a:p>
            <a:pPr marL="0" indent="0">
              <a:buNone/>
            </a:pPr>
            <a:r>
              <a:rPr lang="en-US" dirty="0"/>
              <a:t>(SAF) Scale is similar to the CCS Angina Functional Class</a:t>
            </a:r>
          </a:p>
        </p:txBody>
      </p:sp>
    </p:spTree>
    <p:extLst>
      <p:ext uri="{BB962C8B-B14F-4D97-AF65-F5344CB8AC3E}">
        <p14:creationId xmlns:p14="http://schemas.microsoft.com/office/powerpoint/2010/main" val="511300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9E4CB-6DD0-B679-C731-B55A6FCA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5B021C7-E0DF-10B1-E2AE-7326C87D1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3308"/>
            <a:ext cx="12192001" cy="6811383"/>
          </a:xfrm>
        </p:spPr>
      </p:pic>
    </p:spTree>
    <p:extLst>
      <p:ext uri="{BB962C8B-B14F-4D97-AF65-F5344CB8AC3E}">
        <p14:creationId xmlns:p14="http://schemas.microsoft.com/office/powerpoint/2010/main" val="3168480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A1F1-1168-C756-8322-AB92ACB7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Six-minute Walking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14E44-E56E-E555-577A-D25C958AE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The test is carried out in a level enclosed corridor 20 meters long.</a:t>
            </a:r>
          </a:p>
          <a:p>
            <a:r>
              <a:rPr lang="en-US" dirty="0"/>
              <a:t>2. Each patient is instructed to cover as much ground as possible in six</a:t>
            </a:r>
          </a:p>
          <a:p>
            <a:r>
              <a:rPr lang="en-US" dirty="0"/>
              <a:t>Minutes</a:t>
            </a:r>
            <a:endParaRPr lang="en-IN" dirty="0"/>
          </a:p>
          <a:p>
            <a:r>
              <a:rPr lang="en-IN" dirty="0"/>
              <a:t>Increase in the distance in successive visit Shows prognosis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Ratio of distance walked to calculated distance is Correlated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86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CBB21-45AF-3829-6046-176549CB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B08EEAF-A4FA-B953-807F-DC2E49DC4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931209" cy="6772584"/>
          </a:xfrm>
        </p:spPr>
      </p:pic>
    </p:spTree>
    <p:extLst>
      <p:ext uri="{BB962C8B-B14F-4D97-AF65-F5344CB8AC3E}">
        <p14:creationId xmlns:p14="http://schemas.microsoft.com/office/powerpoint/2010/main" val="880928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11AED-D58B-8FDF-A189-8312937A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4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DEFINITIONS OF DYSPNEA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conscious </a:t>
            </a:r>
            <a:r>
              <a:rPr lang="en-US" dirty="0">
                <a:solidFill>
                  <a:srgbClr val="FF0000"/>
                </a:solidFill>
              </a:rPr>
              <a:t>sensation</a:t>
            </a:r>
            <a:r>
              <a:rPr lang="en-US" dirty="0"/>
              <a:t> that results from an unusual perception of discomfort during breathing.</a:t>
            </a:r>
          </a:p>
          <a:p>
            <a:pPr lvl="2"/>
            <a:r>
              <a:rPr lang="en-US" i="1" dirty="0">
                <a:latin typeface="Brush Script MT" pitchFamily="66" charset="0"/>
              </a:rPr>
              <a:t>Heart Failure- A Companion to </a:t>
            </a:r>
            <a:r>
              <a:rPr lang="en-US" i="1" dirty="0" err="1">
                <a:latin typeface="Brush Script MT" pitchFamily="66" charset="0"/>
              </a:rPr>
              <a:t>Braunwald</a:t>
            </a:r>
            <a:endParaRPr lang="en-US" i="1" dirty="0">
              <a:latin typeface="Brush Script MT" pitchFamily="66" charset="0"/>
            </a:endParaRPr>
          </a:p>
          <a:p>
            <a:pPr>
              <a:buNone/>
            </a:pPr>
            <a:endParaRPr lang="en-US" i="1" dirty="0"/>
          </a:p>
          <a:p>
            <a:r>
              <a:rPr lang="en-US" dirty="0"/>
              <a:t> </a:t>
            </a:r>
            <a:r>
              <a:rPr lang="en-IN" dirty="0"/>
              <a:t>subjective </a:t>
            </a:r>
            <a:r>
              <a:rPr lang="en-IN" dirty="0">
                <a:solidFill>
                  <a:srgbClr val="FF0000"/>
                </a:solidFill>
              </a:rPr>
              <a:t>experience</a:t>
            </a:r>
            <a:r>
              <a:rPr lang="en-IN" dirty="0"/>
              <a:t> of breathing discomfort that comprises qualitatively distinct sensations that vary in intensity.</a:t>
            </a:r>
            <a:endParaRPr lang="en-US" i="1" dirty="0"/>
          </a:p>
          <a:p>
            <a:pPr lvl="2"/>
            <a:r>
              <a:rPr lang="en-US" dirty="0">
                <a:latin typeface="Brush Script MT" pitchFamily="66" charset="0"/>
              </a:rPr>
              <a:t>American Thoracic Society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415E3-2692-7B5E-2F86-FB5B98DE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METHODS USEING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ECEE5-FDD9-3414-CFC4-80116C1AD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York Heart Association functional classification (NYHA)</a:t>
            </a:r>
            <a:endParaRPr lang="en-IN" dirty="0"/>
          </a:p>
          <a:p>
            <a:endParaRPr lang="en-IN" dirty="0"/>
          </a:p>
          <a:p>
            <a:r>
              <a:rPr lang="en-IN" dirty="0"/>
              <a:t>Canadian Cardiovascular Society functional classification (CCS)</a:t>
            </a:r>
          </a:p>
          <a:p>
            <a:endParaRPr lang="en-IN" dirty="0"/>
          </a:p>
          <a:p>
            <a:r>
              <a:rPr lang="en-IN" dirty="0"/>
              <a:t>Specific Activity Scale of Goldman (SAS)</a:t>
            </a:r>
          </a:p>
        </p:txBody>
      </p:sp>
    </p:spTree>
    <p:extLst>
      <p:ext uri="{BB962C8B-B14F-4D97-AF65-F5344CB8AC3E}">
        <p14:creationId xmlns:p14="http://schemas.microsoft.com/office/powerpoint/2010/main" val="33221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F96C-97B9-4918-E6A2-53C13E447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York Heart Association functional classification (NYHA)</a:t>
            </a:r>
            <a:br>
              <a:rPr lang="en-IN" dirty="0"/>
            </a:b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835247-8E0A-B25B-FACD-759747454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1814007"/>
            <a:ext cx="8894527" cy="5022341"/>
          </a:xfrm>
        </p:spPr>
      </p:pic>
    </p:spTree>
    <p:extLst>
      <p:ext uri="{BB962C8B-B14F-4D97-AF65-F5344CB8AC3E}">
        <p14:creationId xmlns:p14="http://schemas.microsoft.com/office/powerpoint/2010/main" val="408214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EA2D-F7BE-4B32-2C7B-79FA5C8A1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Advantages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69E08-E781-E632-B81A-8979548B3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Palpitation,  fatigue, </a:t>
            </a:r>
            <a:r>
              <a:rPr lang="en-IN" dirty="0" err="1"/>
              <a:t>Dyspnea</a:t>
            </a:r>
            <a:r>
              <a:rPr lang="en-IN" dirty="0"/>
              <a:t>, </a:t>
            </a:r>
            <a:r>
              <a:rPr lang="en-IN" dirty="0" err="1"/>
              <a:t>Anginal</a:t>
            </a:r>
            <a:r>
              <a:rPr lang="en-IN" dirty="0"/>
              <a:t> pain are considered </a:t>
            </a:r>
          </a:p>
          <a:p>
            <a:r>
              <a:rPr lang="en-IN" dirty="0"/>
              <a:t>But syncope is not considered </a:t>
            </a:r>
          </a:p>
          <a:p>
            <a:r>
              <a:rPr lang="en-IN" b="1" i="0" dirty="0">
                <a:solidFill>
                  <a:srgbClr val="040C28"/>
                </a:solidFill>
                <a:effectLst/>
                <a:latin typeface="Google Sans"/>
              </a:rPr>
              <a:t>ability to predict mortality</a:t>
            </a:r>
          </a:p>
          <a:p>
            <a:r>
              <a:rPr lang="en-IN" b="0" i="0" dirty="0">
                <a:solidFill>
                  <a:srgbClr val="474747"/>
                </a:solidFill>
                <a:effectLst/>
                <a:latin typeface="Google Sans"/>
              </a:rPr>
              <a:t>With optimal treatment- There is a 1-year mortality of 10% to 15% for stable patients classified in NYHA class I and II, 15% to 20% for patients classified in class III, and 20% to 50% for patients classified in class 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0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NYHA 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534400" cy="4525963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2400" b="1" dirty="0"/>
              <a:t>NYHA system is poorly reproducible</a:t>
            </a:r>
            <a:endParaRPr lang="en-IN" sz="2400" b="1" dirty="0"/>
          </a:p>
          <a:p>
            <a:pPr marL="0" indent="0">
              <a:buNone/>
            </a:pPr>
            <a:r>
              <a:rPr lang="en-IN" sz="2400" b="1" dirty="0"/>
              <a:t>2)</a:t>
            </a:r>
            <a:r>
              <a:rPr lang="en-US" sz="2400" b="1" dirty="0"/>
              <a:t>Doesn’t consider aggravating or relieving factors</a:t>
            </a:r>
          </a:p>
          <a:p>
            <a:pPr>
              <a:buNone/>
            </a:pPr>
            <a:r>
              <a:rPr lang="en-IN" sz="2400" b="1" dirty="0"/>
              <a:t>3</a:t>
            </a:r>
            <a:r>
              <a:rPr lang="en-US" sz="2400" b="1" dirty="0"/>
              <a:t>)Inter and intra</a:t>
            </a:r>
            <a:r>
              <a:rPr lang="en-IN" sz="2400" b="1" dirty="0"/>
              <a:t> </a:t>
            </a:r>
            <a:r>
              <a:rPr lang="en-US" sz="2400" b="1" dirty="0"/>
              <a:t>observer variability</a:t>
            </a:r>
            <a:endParaRPr lang="en-IN" sz="2400" b="1" dirty="0"/>
          </a:p>
          <a:p>
            <a:pPr>
              <a:buNone/>
            </a:pP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20507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C488F-D91D-2CEE-5114-FC07E2DF4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C5F24C-2D77-780B-C97A-D4981EFF3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54513"/>
            <a:ext cx="6894673" cy="6503487"/>
          </a:xfrm>
        </p:spPr>
      </p:pic>
    </p:spTree>
    <p:extLst>
      <p:ext uri="{BB962C8B-B14F-4D97-AF65-F5344CB8AC3E}">
        <p14:creationId xmlns:p14="http://schemas.microsoft.com/office/powerpoint/2010/main" val="305129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1062E-2D8D-1265-6E03-3A65285A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3C56DA-2807-3C96-57F8-67A8330FC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599" y="609600"/>
            <a:ext cx="8190481" cy="5991683"/>
          </a:xfrm>
        </p:spPr>
      </p:pic>
    </p:spTree>
    <p:extLst>
      <p:ext uri="{BB962C8B-B14F-4D97-AF65-F5344CB8AC3E}">
        <p14:creationId xmlns:p14="http://schemas.microsoft.com/office/powerpoint/2010/main" val="4111884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Office PowerPoint</Application>
  <PresentationFormat>Widescreen</PresentationFormat>
  <Paragraphs>96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Aharoni</vt:lpstr>
      <vt:lpstr>Arial</vt:lpstr>
      <vt:lpstr>Brush Script MT</vt:lpstr>
      <vt:lpstr>Calibri</vt:lpstr>
      <vt:lpstr>Fira Sans</vt:lpstr>
      <vt:lpstr>Google Sans</vt:lpstr>
      <vt:lpstr>Trebuchet MS</vt:lpstr>
      <vt:lpstr>Wingdings 3</vt:lpstr>
      <vt:lpstr>Facet</vt:lpstr>
      <vt:lpstr>FUNCTIONAL CLASSIFICATION IN CARDIOVASCULAR DISEASE </vt:lpstr>
      <vt:lpstr>PowerPoint Presentation</vt:lpstr>
      <vt:lpstr>DEFINITIONS OF DYSPNEA</vt:lpstr>
      <vt:lpstr>METHODS USEING </vt:lpstr>
      <vt:lpstr>New York Heart Association functional classification (NYHA) </vt:lpstr>
      <vt:lpstr>Advantages</vt:lpstr>
      <vt:lpstr>Limitations of NYHA classification</vt:lpstr>
      <vt:lpstr>PowerPoint Presentation</vt:lpstr>
      <vt:lpstr>PowerPoint Presentation</vt:lpstr>
      <vt:lpstr>PowerPoint Presentation</vt:lpstr>
      <vt:lpstr>SPECIFIC ACTIVITY SCALE (SAS)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ATS(American thoracic society) classification </vt:lpstr>
      <vt:lpstr>PowerPoint Presentation</vt:lpstr>
      <vt:lpstr>Duke Activity Status Index (DASI)</vt:lpstr>
      <vt:lpstr>Sherwood jones  classification   </vt:lpstr>
      <vt:lpstr>ANGINA PECTORIS</vt:lpstr>
      <vt:lpstr>CANADIAN CARDIOVASCULAR SOCITY CLASSIFICATION</vt:lpstr>
      <vt:lpstr>UCLA Congenital Heart Disease Functional Class</vt:lpstr>
      <vt:lpstr>The Canadian Cardiovascular Society (CCS) Severity of Atrial Fibrillation (SAF) Scale</vt:lpstr>
      <vt:lpstr>PowerPoint Presentation</vt:lpstr>
      <vt:lpstr>Six-minute Walking Test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CLASSIFICATION IN CARDIOVASCULAR DISEASE</dc:title>
  <dc:creator>sanjeev menon</dc:creator>
  <cp:lastModifiedBy>ADMIN</cp:lastModifiedBy>
  <cp:revision>15</cp:revision>
  <dcterms:created xsi:type="dcterms:W3CDTF">2024-01-26T12:38:21Z</dcterms:created>
  <dcterms:modified xsi:type="dcterms:W3CDTF">2024-02-02T12:52:47Z</dcterms:modified>
</cp:coreProperties>
</file>