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</p:sldIdLst>
  <p:sldSz cy="5143500" cx="9144000"/>
  <p:notesSz cx="6858000" cy="9144000"/>
  <p:embeddedFontLst>
    <p:embeddedFont>
      <p:font typeface="Roboto"/>
      <p:regular r:id="rId63"/>
      <p:bold r:id="rId64"/>
      <p:italic r:id="rId65"/>
      <p:boldItalic r:id="rId66"/>
    </p:embeddedFont>
    <p:embeddedFont>
      <p:font typeface="Caveat"/>
      <p:regular r:id="rId67"/>
      <p:bold r:id="rId6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font" Target="fonts/Roboto-bold.fntdata"/><Relationship Id="rId63" Type="http://schemas.openxmlformats.org/officeDocument/2006/relationships/font" Target="fonts/Roboto-regular.fntdata"/><Relationship Id="rId22" Type="http://schemas.openxmlformats.org/officeDocument/2006/relationships/slide" Target="slides/slide17.xml"/><Relationship Id="rId66" Type="http://schemas.openxmlformats.org/officeDocument/2006/relationships/font" Target="fonts/Roboto-boldItalic.fntdata"/><Relationship Id="rId21" Type="http://schemas.openxmlformats.org/officeDocument/2006/relationships/slide" Target="slides/slide16.xml"/><Relationship Id="rId65" Type="http://schemas.openxmlformats.org/officeDocument/2006/relationships/font" Target="fonts/Roboto-italic.fntdata"/><Relationship Id="rId24" Type="http://schemas.openxmlformats.org/officeDocument/2006/relationships/slide" Target="slides/slide19.xml"/><Relationship Id="rId68" Type="http://schemas.openxmlformats.org/officeDocument/2006/relationships/font" Target="fonts/Caveat-bold.fntdata"/><Relationship Id="rId23" Type="http://schemas.openxmlformats.org/officeDocument/2006/relationships/slide" Target="slides/slide18.xml"/><Relationship Id="rId67" Type="http://schemas.openxmlformats.org/officeDocument/2006/relationships/font" Target="fonts/Caveat-regular.fntdata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d14adc1278e2ecb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d14adc1278e2ecb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d14adc1278e2ecb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d14adc1278e2ecb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d14adc1278e2ecb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d14adc1278e2ecb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d14adc1278e2ecb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d14adc1278e2ecb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d14adc1278e2ecb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d14adc1278e2ecb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ef62949463c8c3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ef62949463c8c3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ef62949463c8c32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ef62949463c8c32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d14adc1278e2ecb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d14adc1278e2ecb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d14adc1278e2ecb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d14adc1278e2ecb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bd7cbee9ed9a2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bd7cbee9ed9a2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1205be5b0f78025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1205be5b0f78025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d14adc1278e2ecb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d14adc1278e2ecb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d14adc1278e2ecb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d14adc1278e2ecb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d14adc1278e2ecb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d14adc1278e2ecb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d14adc1278e2ecb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d14adc1278e2ecb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d14adc1278e2ecb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d14adc1278e2ecb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bd7cbee9ed9a22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bd7cbee9ed9a22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bd7cbee9ed9a22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bd7cbee9ed9a22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bd7cbee9ed9a22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bd7cbee9ed9a22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bd7cbee9ed9a22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bd7cbee9ed9a22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44b8578dd37676af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44b8578dd37676af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1205be5b0f78025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1205be5b0f78025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44b8578dd37676af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44b8578dd37676af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d14adc1278e2ecb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d14adc1278e2ecb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44b8578dd37676af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44b8578dd37676af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44b8578dd37676af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44b8578dd37676af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44b8578dd37676af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44b8578dd37676af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44b8578dd37676af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44b8578dd37676af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44b8578dd37676af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44b8578dd37676af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44b8578dd37676af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44b8578dd37676af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44b8578dd37676af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44b8578dd37676af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44b8578dd37676af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44b8578dd37676af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4b8578dd37676af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4b8578dd37676af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44b8578dd37676af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44b8578dd37676af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44b8578dd37676af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44b8578dd37676af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44b8578dd37676af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44b8578dd37676af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d14adc1278e2ecb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d14adc1278e2ecb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bd7cbee9ed9a2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bd7cbee9ed9a2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bd7cbee9ed9a22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bd7cbee9ed9a2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d14adc1278e2ecb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2d14adc1278e2ecb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d14adc1278e2ecb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2d14adc1278e2ecb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d14adc1278e2ecb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d14adc1278e2ecb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6335d099bbe8ac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16335d099bbe8ac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1205be5b0f78025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1205be5b0f78025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44b8578dd37676af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44b8578dd37676af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6335d099bbe8ac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16335d099bbe8ac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6335d099bbe8ac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16335d099bbe8ac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44b8578dd37676af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44b8578dd37676af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6335d099bbe8ac2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16335d099bbe8ac2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6335d099bbe8ac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16335d099bbe8ac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44b8578dd37676af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44b8578dd37676af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6335d099bbe8ac2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16335d099bbe8ac2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d14adc1278e2ecb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d14adc1278e2ecb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ab2363d86e1cdb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ab2363d86e1cdb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d14adc1278e2ecb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d14adc1278e2ecb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d14adc1278e2ecb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d14adc1278e2ecb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0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0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0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veat"/>
                <a:ea typeface="Caveat"/>
                <a:cs typeface="Caveat"/>
                <a:sym typeface="Caveat"/>
              </a:rPr>
              <a:t>Clinical Assessment &amp; Biomarkers in Heart Failure </a:t>
            </a:r>
            <a:endParaRPr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veat"/>
                <a:ea typeface="Caveat"/>
                <a:cs typeface="Caveat"/>
                <a:sym typeface="Caveat"/>
              </a:rPr>
              <a:t>Dr. Aiswarya Ravikrishnan </a:t>
            </a:r>
            <a:endParaRPr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Decompensated heart failure.</a:t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471900" y="1778675"/>
            <a:ext cx="8470500" cy="348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patients with worsening signs and symptoms of congestion on a </a:t>
            </a:r>
            <a:r>
              <a:rPr b="1" lang="en"/>
              <a:t>background</a:t>
            </a:r>
            <a:r>
              <a:rPr lang="en"/>
              <a:t> of chronic HF.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Acute, subacute, or indolent, with gradually worsening symptoms over days to weeks.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Either </a:t>
            </a:r>
            <a:r>
              <a:rPr b="1" lang="en"/>
              <a:t>preserved</a:t>
            </a:r>
            <a:r>
              <a:rPr lang="en"/>
              <a:t> or </a:t>
            </a:r>
            <a:r>
              <a:rPr b="1" lang="en"/>
              <a:t>reduced</a:t>
            </a:r>
            <a:r>
              <a:rPr lang="en"/>
              <a:t> EF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Cardiac output</a:t>
            </a:r>
            <a:r>
              <a:rPr lang="en"/>
              <a:t> is generally </a:t>
            </a:r>
            <a:r>
              <a:rPr b="1" lang="en"/>
              <a:t>preserved</a:t>
            </a:r>
            <a:r>
              <a:rPr lang="en"/>
              <a:t> and </a:t>
            </a:r>
            <a:r>
              <a:rPr b="1" lang="en"/>
              <a:t>blood pressure</a:t>
            </a:r>
            <a:r>
              <a:rPr lang="en"/>
              <a:t> is within the </a:t>
            </a:r>
            <a:r>
              <a:rPr b="1" lang="en"/>
              <a:t>normal range.</a:t>
            </a:r>
            <a:r>
              <a:rPr lang="en"/>
              <a:t>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Largest portion</a:t>
            </a:r>
            <a:r>
              <a:rPr lang="en"/>
              <a:t> of patients hospitalized for AHF.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Acute hypertensive heart failure</a:t>
            </a:r>
            <a:r>
              <a:rPr lang="en" sz="1800">
                <a:solidFill>
                  <a:schemeClr val="lt2"/>
                </a:solidFill>
              </a:rPr>
              <a:t>.</a:t>
            </a:r>
            <a:endParaRPr/>
          </a:p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471900" y="1855225"/>
            <a:ext cx="8550000" cy="32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Hypertension: common feature of the AHF presentation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50% SBP &gt; 140 mm Hg 25% &gt; 160 mm Hg.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HTN: triggered by a </a:t>
            </a:r>
            <a:r>
              <a:rPr b="1" lang="en"/>
              <a:t>high sympathetic tone</a:t>
            </a:r>
            <a:r>
              <a:rPr lang="en"/>
              <a:t> related to </a:t>
            </a:r>
            <a:r>
              <a:rPr b="1" lang="en"/>
              <a:t>dyspnea</a:t>
            </a:r>
            <a:r>
              <a:rPr lang="en"/>
              <a:t> and accompanying </a:t>
            </a:r>
            <a:r>
              <a:rPr b="1" lang="en"/>
              <a:t>anxiety</a:t>
            </a:r>
            <a:r>
              <a:rPr lang="en"/>
              <a:t> (</a:t>
            </a:r>
            <a:r>
              <a:rPr b="1" lang="en"/>
              <a:t>reactive</a:t>
            </a:r>
            <a:r>
              <a:rPr lang="en"/>
              <a:t> hypertension),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or acute hypertension with changes in </a:t>
            </a:r>
            <a:r>
              <a:rPr b="1" lang="en"/>
              <a:t>afterload</a:t>
            </a:r>
            <a:r>
              <a:rPr lang="en"/>
              <a:t> may be a </a:t>
            </a:r>
            <a:r>
              <a:rPr b="1" lang="en"/>
              <a:t>trigger</a:t>
            </a:r>
            <a:r>
              <a:rPr lang="en"/>
              <a:t> for decompensation.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Both mechanisms operative: </a:t>
            </a:r>
            <a:r>
              <a:rPr b="1" lang="en"/>
              <a:t>cause-and-effect relationships</a:t>
            </a:r>
            <a:r>
              <a:rPr lang="en"/>
              <a:t> may be difficult to discern.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Epidemiologically, acute hypertensive HF: </a:t>
            </a:r>
            <a:endParaRPr/>
          </a:p>
        </p:txBody>
      </p:sp>
      <p:sp>
        <p:nvSpPr>
          <p:cNvPr id="130" name="Google Shape;130;p24"/>
          <p:cNvSpPr txBox="1"/>
          <p:nvPr>
            <p:ph idx="1" type="body"/>
          </p:nvPr>
        </p:nvSpPr>
        <p:spPr>
          <a:xfrm>
            <a:off x="471900" y="1814400"/>
            <a:ext cx="8222100" cy="3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preserved</a:t>
            </a:r>
            <a:r>
              <a:rPr lang="en"/>
              <a:t> systolic function, 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women</a:t>
            </a:r>
            <a:r>
              <a:rPr lang="en"/>
              <a:t>, 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sudden</a:t>
            </a:r>
            <a:r>
              <a:rPr lang="en"/>
              <a:t> onset of symptoms. Frank </a:t>
            </a:r>
            <a:r>
              <a:rPr b="1" lang="en"/>
              <a:t>pulmonary edema</a:t>
            </a:r>
            <a:r>
              <a:rPr lang="en"/>
              <a:t>, evident rales, florid congestion on chest x-ray film 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likely related to </a:t>
            </a:r>
            <a:r>
              <a:rPr b="1" lang="en"/>
              <a:t>difference</a:t>
            </a:r>
            <a:r>
              <a:rPr lang="en"/>
              <a:t> in LV compliance, 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acuity of pressure changes &amp; pulmonary </a:t>
            </a:r>
            <a:r>
              <a:rPr b="1" lang="en"/>
              <a:t>lymphatic</a:t>
            </a:r>
            <a:r>
              <a:rPr lang="en"/>
              <a:t> capacity. 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Although often </a:t>
            </a:r>
            <a:r>
              <a:rPr b="1" lang="en"/>
              <a:t>strikingly ill initially</a:t>
            </a:r>
            <a:r>
              <a:rPr lang="en"/>
              <a:t> with hypoxemia and the possible need for NIV or intubation, 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They </a:t>
            </a:r>
            <a:r>
              <a:rPr b="1" lang="en"/>
              <a:t>respond well</a:t>
            </a:r>
            <a:r>
              <a:rPr lang="en"/>
              <a:t> to therapy and have </a:t>
            </a:r>
            <a:r>
              <a:rPr b="1" lang="en"/>
              <a:t>lower</a:t>
            </a:r>
            <a:r>
              <a:rPr lang="en"/>
              <a:t> in-hospital mortality.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Cardiogenic shock</a:t>
            </a:r>
            <a:endParaRPr/>
          </a:p>
        </p:txBody>
      </p:sp>
      <p:sp>
        <p:nvSpPr>
          <p:cNvPr id="136" name="Google Shape;136;p25"/>
          <p:cNvSpPr txBox="1"/>
          <p:nvPr>
            <p:ph idx="1" type="body"/>
          </p:nvPr>
        </p:nvSpPr>
        <p:spPr>
          <a:xfrm>
            <a:off x="471900" y="1919075"/>
            <a:ext cx="8222100" cy="3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C/f</a:t>
            </a:r>
            <a:r>
              <a:rPr lang="en"/>
              <a:t> of </a:t>
            </a:r>
            <a:r>
              <a:rPr b="1" lang="en"/>
              <a:t>organ hypoperfusion</a:t>
            </a:r>
            <a:r>
              <a:rPr lang="en"/>
              <a:t> despite adequate preload.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SBP is </a:t>
            </a:r>
            <a:r>
              <a:rPr b="1" lang="en"/>
              <a:t>often decreased,</a:t>
            </a:r>
            <a:r>
              <a:rPr lang="en"/>
              <a:t> and e/o frank or impending end-organ dysfunction (renal, hepatic, CNS).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Relatively </a:t>
            </a:r>
            <a:r>
              <a:rPr b="1" lang="en"/>
              <a:t>uncommon</a:t>
            </a:r>
            <a:r>
              <a:rPr lang="en"/>
              <a:t> (4% of AHFS presentations in EHFS II) in broad community registries but more common in tertiary care settings.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Does not</a:t>
            </a:r>
            <a:r>
              <a:rPr lang="en"/>
              <a:t> fully capture some less common clinical scenarios (e.g., isolated right HF or high output HF),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But covers vast majority of AHF patients likely to be seen in routine clinical practice.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Symptoms</a:t>
            </a:r>
            <a:endParaRPr/>
          </a:p>
        </p:txBody>
      </p:sp>
      <p:sp>
        <p:nvSpPr>
          <p:cNvPr id="142" name="Google Shape;142;p2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most common: symptoms related to </a:t>
            </a:r>
            <a:r>
              <a:rPr b="1" lang="en"/>
              <a:t>congestion</a:t>
            </a:r>
            <a:r>
              <a:rPr lang="en"/>
              <a:t>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Dyspnea(MC): &gt;90%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duration &amp; time course of symptom onset var</a:t>
            </a:r>
            <a:r>
              <a:rPr lang="en"/>
              <a:t>y</a:t>
            </a:r>
            <a:r>
              <a:rPr lang="en"/>
              <a:t>,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from very acute onset over minutes to slow worsening of chronic symptoms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7"/>
          <p:cNvPicPr preferRelativeResize="0"/>
          <p:nvPr/>
        </p:nvPicPr>
        <p:blipFill rotWithShape="1">
          <a:blip r:embed="rId3">
            <a:alphaModFix/>
          </a:blip>
          <a:srcRect b="46449" l="0" r="0" t="0"/>
          <a:stretch/>
        </p:blipFill>
        <p:spPr>
          <a:xfrm>
            <a:off x="840550" y="76200"/>
            <a:ext cx="7462910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8"/>
          <p:cNvPicPr preferRelativeResize="0"/>
          <p:nvPr/>
        </p:nvPicPr>
        <p:blipFill rotWithShape="1">
          <a:blip r:embed="rId3">
            <a:alphaModFix/>
          </a:blip>
          <a:srcRect b="0" l="0" r="0" t="53821"/>
          <a:stretch/>
        </p:blipFill>
        <p:spPr>
          <a:xfrm>
            <a:off x="152400" y="103901"/>
            <a:ext cx="8474100" cy="488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Symptoms </a:t>
            </a:r>
            <a:endParaRPr/>
          </a:p>
        </p:txBody>
      </p:sp>
      <p:sp>
        <p:nvSpPr>
          <p:cNvPr id="158" name="Google Shape;158;p2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Dyspnea</a:t>
            </a:r>
            <a:r>
              <a:rPr lang="en"/>
              <a:t>: at rest or with minimal exertion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Symptoms of systemic </a:t>
            </a:r>
            <a:r>
              <a:rPr b="1" lang="en"/>
              <a:t>venous congestion</a:t>
            </a:r>
            <a:r>
              <a:rPr lang="en"/>
              <a:t>: peripheral edema, weight gain, early satiety, and increasing abdominal girth.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Atypical</a:t>
            </a:r>
            <a:r>
              <a:rPr lang="en"/>
              <a:t> symptoms can predominate, (</a:t>
            </a:r>
            <a:r>
              <a:rPr b="1" lang="en"/>
              <a:t>elderly</a:t>
            </a:r>
            <a:r>
              <a:rPr lang="en"/>
              <a:t> patients),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fatigue, depression, altered mental status, &amp; sleep disruptions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Physical Examination</a:t>
            </a:r>
            <a:endParaRPr/>
          </a:p>
        </p:txBody>
      </p:sp>
      <p:sp>
        <p:nvSpPr>
          <p:cNvPr id="164" name="Google Shape;164;p3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HF</a:t>
            </a:r>
            <a:r>
              <a:rPr lang="en"/>
              <a:t> remains a clinical diagnosis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b="1" lang="en"/>
              <a:t>useful framework</a:t>
            </a:r>
            <a:r>
              <a:rPr lang="en"/>
              <a:t> in the </a:t>
            </a:r>
            <a:r>
              <a:rPr b="1" lang="en"/>
              <a:t>bedside evaluation</a:t>
            </a:r>
            <a:r>
              <a:rPr lang="en"/>
              <a:t>: developed by Stevenson and colleagues,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focuses on the </a:t>
            </a:r>
            <a:r>
              <a:rPr b="1" lang="en"/>
              <a:t>adequacy</a:t>
            </a:r>
            <a:r>
              <a:rPr lang="en"/>
              <a:t> of </a:t>
            </a:r>
            <a:r>
              <a:rPr b="1" lang="en"/>
              <a:t>perfusion</a:t>
            </a:r>
            <a:r>
              <a:rPr lang="en"/>
              <a:t> (“</a:t>
            </a:r>
            <a:r>
              <a:rPr b="1" lang="en"/>
              <a:t>cold</a:t>
            </a:r>
            <a:r>
              <a:rPr lang="en"/>
              <a:t>” versus “</a:t>
            </a:r>
            <a:r>
              <a:rPr b="1" lang="en"/>
              <a:t>warm</a:t>
            </a:r>
            <a:r>
              <a:rPr lang="en"/>
              <a:t>”) and </a:t>
            </a:r>
            <a:r>
              <a:rPr b="1" lang="en"/>
              <a:t>congestion</a:t>
            </a:r>
            <a:r>
              <a:rPr lang="en"/>
              <a:t> at rest (“</a:t>
            </a:r>
            <a:r>
              <a:rPr b="1" lang="en"/>
              <a:t>wet</a:t>
            </a:r>
            <a:r>
              <a:rPr lang="en"/>
              <a:t>” versus “</a:t>
            </a:r>
            <a:r>
              <a:rPr b="1" lang="en"/>
              <a:t>dry</a:t>
            </a:r>
            <a:r>
              <a:rPr lang="en"/>
              <a:t>”)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8250" y="152400"/>
            <a:ext cx="622972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471900" y="250600"/>
            <a:ext cx="8222100" cy="125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</a:t>
            </a:r>
            <a:r>
              <a:rPr lang="en"/>
              <a:t>nitial evaluation of Acute HF </a:t>
            </a:r>
            <a:endParaRPr/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471900" y="1772575"/>
            <a:ext cx="8571300" cy="33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(1) establish </a:t>
            </a:r>
            <a:r>
              <a:rPr b="1" lang="en" sz="2400"/>
              <a:t>rapid</a:t>
            </a:r>
            <a:r>
              <a:rPr lang="en" sz="2400"/>
              <a:t> definitive diagnosis 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(2) treat potentially </a:t>
            </a:r>
            <a:r>
              <a:rPr b="1" lang="en" sz="2400"/>
              <a:t>life-threatening conditions</a:t>
            </a:r>
            <a:r>
              <a:rPr lang="en" sz="2400"/>
              <a:t> (e.g., shock, respiratory failure); 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(3) identify clinical </a:t>
            </a:r>
            <a:r>
              <a:rPr b="1" lang="en" sz="2400"/>
              <a:t>triggers</a:t>
            </a:r>
            <a:r>
              <a:rPr lang="en" sz="2400"/>
              <a:t> (e.g., ACS, acute pulmonary embolism); 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32"/>
          <p:cNvSpPr txBox="1"/>
          <p:nvPr>
            <p:ph idx="1" type="body"/>
          </p:nvPr>
        </p:nvSpPr>
        <p:spPr>
          <a:xfrm>
            <a:off x="471900" y="1919075"/>
            <a:ext cx="8222100" cy="295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</a:t>
            </a:r>
            <a:r>
              <a:rPr lang="en"/>
              <a:t>ypotension: one of the </a:t>
            </a:r>
            <a:r>
              <a:rPr b="1" lang="en"/>
              <a:t>strongest predictors</a:t>
            </a:r>
            <a:r>
              <a:rPr lang="en"/>
              <a:t> of poor outcomes, define the clinical profile 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SBP: typically normal or elevated in patients with AHF, 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(50%: SBP &gt;140 mm Hg). 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Underlying</a:t>
            </a:r>
            <a:r>
              <a:rPr lang="en"/>
              <a:t> HTN + increase in </a:t>
            </a:r>
            <a:r>
              <a:rPr b="1" lang="en"/>
              <a:t>sympathetic stimulation</a:t>
            </a:r>
            <a:r>
              <a:rPr lang="en"/>
              <a:t> : increase SBP 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(12% SBP &gt;180 mm Hg)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33"/>
          <p:cNvSpPr txBox="1"/>
          <p:nvPr>
            <p:ph idx="1" type="body"/>
          </p:nvPr>
        </p:nvSpPr>
        <p:spPr>
          <a:xfrm>
            <a:off x="471900" y="1919075"/>
            <a:ext cx="8410200" cy="308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</a:t>
            </a:r>
            <a:r>
              <a:rPr lang="en"/>
              <a:t>ery low SBP are </a:t>
            </a:r>
            <a:r>
              <a:rPr b="1" lang="en"/>
              <a:t>uncommon</a:t>
            </a:r>
            <a:r>
              <a:rPr lang="en"/>
              <a:t>, (2% in ADHERE SBP &lt; 90 mm Hg).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Hypotension and hypoperfusion are </a:t>
            </a:r>
            <a:r>
              <a:rPr b="1" lang="en"/>
              <a:t>not</a:t>
            </a:r>
            <a:r>
              <a:rPr lang="en"/>
              <a:t> synonymous.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Pulse pressure: indirect marker of </a:t>
            </a:r>
            <a:r>
              <a:rPr b="1" lang="en"/>
              <a:t>cardiac output</a:t>
            </a:r>
            <a:r>
              <a:rPr lang="en"/>
              <a:t>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JVP is a </a:t>
            </a:r>
            <a:r>
              <a:rPr b="1" lang="en"/>
              <a:t>barometer</a:t>
            </a:r>
            <a:r>
              <a:rPr lang="en"/>
              <a:t> of </a:t>
            </a:r>
            <a:r>
              <a:rPr b="1" lang="en"/>
              <a:t>systemic venous hypertension</a:t>
            </a:r>
            <a:r>
              <a:rPr lang="en"/>
              <a:t> and is the single most useful physical examination finding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JVP reflects the RAP an indirect measure of LV filling pressures.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JVP </a:t>
            </a:r>
            <a:r>
              <a:rPr b="1" lang="en"/>
              <a:t>may not</a:t>
            </a:r>
            <a:r>
              <a:rPr lang="en"/>
              <a:t> reflect LV filling pressures in </a:t>
            </a:r>
            <a:r>
              <a:rPr b="1" lang="en"/>
              <a:t>isolated right ventricular (RV) failure</a:t>
            </a:r>
            <a:r>
              <a:rPr lang="en"/>
              <a:t> (e.g., from pulmonary hypertension or RV infarct), and significant TR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3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Rales or inspiratory crackles MC (66% to 87%)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Not heard: background of chronic HF and pulmonary venous hypertension, (increased </a:t>
            </a:r>
            <a:r>
              <a:rPr b="1" lang="en"/>
              <a:t>lymphatic</a:t>
            </a:r>
            <a:r>
              <a:rPr lang="en"/>
              <a:t> drainage)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Cool extremities</a:t>
            </a:r>
            <a:r>
              <a:rPr lang="en"/>
              <a:t> with </a:t>
            </a:r>
            <a:r>
              <a:rPr b="1" lang="en"/>
              <a:t>palpable peripheral pulses</a:t>
            </a:r>
            <a:r>
              <a:rPr lang="en"/>
              <a:t>: decreased peripheral perfusion: marginal cardiac index, marked vasoconstriction, or both.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36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</a:t>
            </a:r>
            <a:r>
              <a:rPr b="1" lang="en"/>
              <a:t>emperature</a:t>
            </a:r>
            <a:r>
              <a:rPr lang="en"/>
              <a:t> should be assessed at the </a:t>
            </a:r>
            <a:r>
              <a:rPr b="1" lang="en"/>
              <a:t>lower leg</a:t>
            </a:r>
            <a:r>
              <a:rPr lang="en"/>
              <a:t> as opposed to the foot,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Relative to the temperature of the examiner’s hands.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Peripheral ede</a:t>
            </a:r>
            <a:r>
              <a:rPr b="1" lang="en"/>
              <a:t>ma:</a:t>
            </a:r>
            <a:r>
              <a:rPr lang="en"/>
              <a:t> </a:t>
            </a:r>
            <a:r>
              <a:rPr lang="en"/>
              <a:t>65%, less common: predominantly low-output HF or cardiogenic shock. Good PPV &amp; a low sensitivity,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Edema dependent, symmetric, and pitting.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Minimum of </a:t>
            </a:r>
            <a:r>
              <a:rPr b="1" lang="en"/>
              <a:t>4 L</a:t>
            </a:r>
            <a:r>
              <a:rPr b="1" lang="en"/>
              <a:t> of ECF</a:t>
            </a:r>
            <a:r>
              <a:rPr lang="en"/>
              <a:t> is accumulated to produce clinically detectable edema.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37"/>
          <p:cNvPicPr preferRelativeResize="0"/>
          <p:nvPr/>
        </p:nvPicPr>
        <p:blipFill rotWithShape="1">
          <a:blip r:embed="rId3">
            <a:alphaModFix/>
          </a:blip>
          <a:srcRect b="43406" l="0" r="0" t="0"/>
          <a:stretch/>
        </p:blipFill>
        <p:spPr>
          <a:xfrm>
            <a:off x="1149313" y="76200"/>
            <a:ext cx="6845374" cy="4991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8"/>
          <p:cNvPicPr preferRelativeResize="0"/>
          <p:nvPr/>
        </p:nvPicPr>
        <p:blipFill rotWithShape="1">
          <a:blip r:embed="rId3">
            <a:alphaModFix/>
          </a:blip>
          <a:srcRect b="0" l="0" r="0" t="56474"/>
          <a:stretch/>
        </p:blipFill>
        <p:spPr>
          <a:xfrm>
            <a:off x="152400" y="134476"/>
            <a:ext cx="8660650" cy="485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9"/>
          <p:cNvPicPr preferRelativeResize="0"/>
          <p:nvPr/>
        </p:nvPicPr>
        <p:blipFill rotWithShape="1">
          <a:blip r:embed="rId3">
            <a:alphaModFix/>
          </a:blip>
          <a:srcRect b="48073" l="0" r="0" t="0"/>
          <a:stretch/>
        </p:blipFill>
        <p:spPr>
          <a:xfrm>
            <a:off x="0" y="666250"/>
            <a:ext cx="9144000" cy="4196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40"/>
          <p:cNvPicPr preferRelativeResize="0"/>
          <p:nvPr/>
        </p:nvPicPr>
        <p:blipFill rotWithShape="1">
          <a:blip r:embed="rId3">
            <a:alphaModFix/>
          </a:blip>
          <a:srcRect b="0" l="0" r="0" t="50000"/>
          <a:stretch/>
        </p:blipFill>
        <p:spPr>
          <a:xfrm>
            <a:off x="70614" y="582761"/>
            <a:ext cx="9002776" cy="397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Biomarkers</a:t>
            </a:r>
            <a:endParaRPr/>
          </a:p>
        </p:txBody>
      </p:sp>
      <p:sp>
        <p:nvSpPr>
          <p:cNvPr id="225" name="Google Shape;225;p41"/>
          <p:cNvSpPr txBox="1"/>
          <p:nvPr>
            <p:ph idx="1" type="body"/>
          </p:nvPr>
        </p:nvSpPr>
        <p:spPr>
          <a:xfrm>
            <a:off x="471900" y="1919075"/>
            <a:ext cx="8222100" cy="300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</a:t>
            </a:r>
            <a:r>
              <a:rPr lang="en"/>
              <a:t>merged over the past decade as an important </a:t>
            </a:r>
            <a:r>
              <a:rPr b="1" lang="en"/>
              <a:t>adjunct</a:t>
            </a:r>
            <a:r>
              <a:rPr lang="en"/>
              <a:t> evaluation of HF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Biomarkers are now routinely used to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Distinguish</a:t>
            </a:r>
            <a:r>
              <a:rPr lang="en"/>
              <a:t> HF from other conditions,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Establish </a:t>
            </a:r>
            <a:r>
              <a:rPr b="1" lang="en"/>
              <a:t>severity</a:t>
            </a:r>
            <a:r>
              <a:rPr lang="en"/>
              <a:t> of the diagnosis, &amp;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Prognosticate</a:t>
            </a:r>
            <a:r>
              <a:rPr lang="en"/>
              <a:t> HF patients.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There is also considerable interest in determining the ability of biomarkers to </a:t>
            </a:r>
            <a:r>
              <a:rPr b="1" lang="en"/>
              <a:t>guide therapy,</a:t>
            </a:r>
            <a:r>
              <a:rPr lang="en"/>
              <a:t> in both acute and chronic settings.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Initial evaluation of Acute HF </a:t>
            </a:r>
            <a:endParaRPr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(4) risk stratification &amp; </a:t>
            </a:r>
            <a:r>
              <a:rPr b="1" lang="en" sz="2400"/>
              <a:t>triage</a:t>
            </a:r>
            <a:r>
              <a:rPr lang="en" sz="2400"/>
              <a:t> (e.g., intensive care unit, telemetry unit, observation unit); and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/>
              <a:t>(5) defining the </a:t>
            </a:r>
            <a:r>
              <a:rPr b="1" lang="en" sz="2400"/>
              <a:t>clinical profile</a:t>
            </a:r>
            <a:r>
              <a:rPr lang="en" sz="2400"/>
              <a:t> (based on BP, volume status, and renal function) to implement therapy. </a:t>
            </a:r>
            <a:endParaRPr sz="2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2"/>
          <p:cNvSpPr txBox="1"/>
          <p:nvPr>
            <p:ph idx="4294967295" type="body"/>
          </p:nvPr>
        </p:nvSpPr>
        <p:spPr>
          <a:xfrm>
            <a:off x="95550" y="238375"/>
            <a:ext cx="8938500" cy="49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</a:t>
            </a:r>
            <a:r>
              <a:rPr b="1" lang="en"/>
              <a:t>ix</a:t>
            </a:r>
            <a:r>
              <a:rPr lang="en"/>
              <a:t> distinct categories, with an additional category reserved for biomarkers not yet classified.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Clinically useful biomarkers</a:t>
            </a:r>
            <a:r>
              <a:rPr lang="en"/>
              <a:t> of HF should be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easily </a:t>
            </a:r>
            <a:r>
              <a:rPr b="1" lang="en"/>
              <a:t>measured</a:t>
            </a:r>
            <a:r>
              <a:rPr lang="en"/>
              <a:t> with high analytic precision,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should reflect important </a:t>
            </a:r>
            <a:r>
              <a:rPr b="1" lang="en"/>
              <a:t>processes</a:t>
            </a:r>
            <a:r>
              <a:rPr lang="en"/>
              <a:t> involved in HF presence and progression,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should </a:t>
            </a:r>
            <a:r>
              <a:rPr b="1" lang="en"/>
              <a:t>not recapitulate</a:t>
            </a:r>
            <a:r>
              <a:rPr lang="en"/>
              <a:t> clinical information already available at the bedside,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and must provide clinically </a:t>
            </a:r>
            <a:r>
              <a:rPr b="1" lang="en"/>
              <a:t>useful information</a:t>
            </a:r>
            <a:r>
              <a:rPr lang="en"/>
              <a:t> for caregivers to </a:t>
            </a:r>
            <a:r>
              <a:rPr b="1" lang="en"/>
              <a:t>establish</a:t>
            </a:r>
            <a:r>
              <a:rPr lang="en"/>
              <a:t> or </a:t>
            </a:r>
            <a:r>
              <a:rPr b="1" lang="en"/>
              <a:t>reject</a:t>
            </a:r>
            <a:r>
              <a:rPr lang="en"/>
              <a:t> a diagnosis more swiftly and reliably,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 estimate </a:t>
            </a:r>
            <a:r>
              <a:rPr b="1" lang="en"/>
              <a:t>prognosis</a:t>
            </a:r>
            <a:r>
              <a:rPr lang="en"/>
              <a:t> more accurately, or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 inform more successful </a:t>
            </a:r>
            <a:r>
              <a:rPr b="1" lang="en"/>
              <a:t>therapeutic strategies.</a:t>
            </a:r>
            <a:r>
              <a:rPr lang="en"/>
              <a:t>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Only the natriuretic peptides have met these requirements, although other promising biomarkers exist for use in HF assessment.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Biomarkers</a:t>
            </a:r>
            <a:endParaRPr/>
          </a:p>
        </p:txBody>
      </p:sp>
      <p:sp>
        <p:nvSpPr>
          <p:cNvPr id="236" name="Google Shape;236;p4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b="1" lang="en"/>
              <a:t>natriuretic peptides</a:t>
            </a:r>
            <a:r>
              <a:rPr lang="en"/>
              <a:t>: a family of important </a:t>
            </a:r>
            <a:r>
              <a:rPr b="1" lang="en"/>
              <a:t>counterregulatory</a:t>
            </a:r>
            <a:r>
              <a:rPr lang="en"/>
              <a:t> hormones in HF with </a:t>
            </a:r>
            <a:r>
              <a:rPr b="1" lang="en"/>
              <a:t>vasodilatory</a:t>
            </a:r>
            <a:r>
              <a:rPr lang="en"/>
              <a:t> and other effects.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 the context of AHF, both brain </a:t>
            </a:r>
            <a:r>
              <a:rPr b="1" lang="en"/>
              <a:t>(B-type)</a:t>
            </a:r>
            <a:r>
              <a:rPr lang="en"/>
              <a:t> natriuretic peptide </a:t>
            </a:r>
            <a:r>
              <a:rPr b="1" lang="en"/>
              <a:t>(BNP)</a:t>
            </a:r>
            <a:r>
              <a:rPr lang="en"/>
              <a:t> and N-terminal pro-BNP (NT-proBNP): important role in the differential diagnosis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NPV &gt; PPV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Natriuretic Peptides</a:t>
            </a:r>
            <a:endParaRPr/>
          </a:p>
        </p:txBody>
      </p:sp>
      <p:sp>
        <p:nvSpPr>
          <p:cNvPr id="242" name="Google Shape;242;p44"/>
          <p:cNvSpPr txBox="1"/>
          <p:nvPr>
            <p:ph idx="1" type="body"/>
          </p:nvPr>
        </p:nvSpPr>
        <p:spPr>
          <a:xfrm>
            <a:off x="384150" y="1649400"/>
            <a:ext cx="8539800" cy="34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</a:t>
            </a:r>
            <a:r>
              <a:rPr lang="en"/>
              <a:t>seful biomarkers for HF </a:t>
            </a:r>
            <a:r>
              <a:rPr b="1" lang="en"/>
              <a:t>diagnosis</a:t>
            </a:r>
            <a:r>
              <a:rPr lang="en"/>
              <a:t>, estimation of HF </a:t>
            </a:r>
            <a:r>
              <a:rPr b="1" lang="en"/>
              <a:t>severity</a:t>
            </a:r>
            <a:r>
              <a:rPr lang="en"/>
              <a:t> and </a:t>
            </a:r>
            <a:r>
              <a:rPr b="1" lang="en"/>
              <a:t>prognosis</a:t>
            </a:r>
            <a:r>
              <a:rPr lang="en"/>
              <a:t>, and possibly for </a:t>
            </a:r>
            <a:r>
              <a:rPr b="1" lang="en"/>
              <a:t>management</a:t>
            </a:r>
            <a:r>
              <a:rPr lang="en"/>
              <a:t> of HF as well.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Most frequently measured: B-type natriuretic peptide </a:t>
            </a:r>
            <a:r>
              <a:rPr b="1" lang="en"/>
              <a:t>(BNP)</a:t>
            </a:r>
            <a:r>
              <a:rPr lang="en"/>
              <a:t> and its </a:t>
            </a:r>
            <a:r>
              <a:rPr b="1" lang="en"/>
              <a:t>amino-terminal</a:t>
            </a:r>
            <a:r>
              <a:rPr lang="en"/>
              <a:t> (N-terminal) cleavage propeptide equivalent, </a:t>
            </a:r>
            <a:r>
              <a:rPr b="1" lang="en"/>
              <a:t>NT-proBNP</a:t>
            </a:r>
            <a:r>
              <a:rPr lang="en"/>
              <a:t>.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Released</a:t>
            </a:r>
            <a:r>
              <a:rPr lang="en"/>
              <a:t> from </a:t>
            </a:r>
            <a:r>
              <a:rPr b="1" lang="en"/>
              <a:t>cardiomyocytes</a:t>
            </a:r>
            <a:r>
              <a:rPr lang="en"/>
              <a:t> in </a:t>
            </a:r>
            <a:r>
              <a:rPr b="1" lang="en"/>
              <a:t>response to stretch</a:t>
            </a:r>
            <a:r>
              <a:rPr lang="en"/>
              <a:t>, and highly precise assays exist for their detection in blood 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Given the </a:t>
            </a:r>
            <a:r>
              <a:rPr b="1" lang="en"/>
              <a:t>preponderance</a:t>
            </a:r>
            <a:r>
              <a:rPr lang="en"/>
              <a:t> of myocardium in the </a:t>
            </a:r>
            <a:r>
              <a:rPr b="1" lang="en"/>
              <a:t>ventricles</a:t>
            </a:r>
            <a:r>
              <a:rPr lang="en"/>
              <a:t>, BNP and NT-proBNP are held to reflect </a:t>
            </a:r>
            <a:r>
              <a:rPr b="1" lang="en"/>
              <a:t>ventricular stretch</a:t>
            </a:r>
            <a:r>
              <a:rPr lang="en"/>
              <a:t> and synthesized in response to </a:t>
            </a:r>
            <a:r>
              <a:rPr b="1" lang="en"/>
              <a:t>wall stress</a:t>
            </a:r>
            <a:r>
              <a:rPr lang="en"/>
              <a:t>. 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45"/>
          <p:cNvSpPr txBox="1"/>
          <p:nvPr>
            <p:ph idx="1" type="body"/>
          </p:nvPr>
        </p:nvSpPr>
        <p:spPr>
          <a:xfrm>
            <a:off x="471900" y="1919075"/>
            <a:ext cx="8445900" cy="306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Atrial natriuretic peptide (ANP)</a:t>
            </a:r>
            <a:r>
              <a:rPr lang="en"/>
              <a:t> </a:t>
            </a:r>
            <a:r>
              <a:rPr lang="en"/>
              <a:t>is another member of this class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Synthesized and secreted from </a:t>
            </a:r>
            <a:r>
              <a:rPr b="1" lang="en"/>
              <a:t>atrial</a:t>
            </a:r>
            <a:r>
              <a:rPr lang="en"/>
              <a:t> tissue.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A midregional (MR) pro-ANP assay</a:t>
            </a:r>
            <a:r>
              <a:rPr lang="en"/>
              <a:t>: now available, deliver comparable results to BNP and NT-proBNP in HF (data limited).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Differences in their clearance, BNP and NT-proBNP have </a:t>
            </a:r>
            <a:r>
              <a:rPr b="1" lang="en"/>
              <a:t>different half-lives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(BNP: 20 minutes; NT-proBNP: 90 minutes)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they circulate with very different concentrations. 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46"/>
          <p:cNvSpPr txBox="1"/>
          <p:nvPr>
            <p:ph idx="4294967295" type="body"/>
          </p:nvPr>
        </p:nvSpPr>
        <p:spPr>
          <a:xfrm>
            <a:off x="98250" y="619050"/>
            <a:ext cx="8826600" cy="47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Both are important part of the HF assessment;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Remember the broad array of </a:t>
            </a:r>
            <a:r>
              <a:rPr b="1" lang="en"/>
              <a:t>structural</a:t>
            </a:r>
            <a:r>
              <a:rPr lang="en"/>
              <a:t> and </a:t>
            </a:r>
            <a:r>
              <a:rPr b="1" lang="en"/>
              <a:t>functional</a:t>
            </a:r>
            <a:r>
              <a:rPr lang="en"/>
              <a:t> reasons for BNP or NT-proBNP release to interpret these values correctly.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Increase </a:t>
            </a:r>
            <a:r>
              <a:rPr b="1" lang="en"/>
              <a:t>progressively</a:t>
            </a:r>
            <a:r>
              <a:rPr lang="en"/>
              <a:t> with </a:t>
            </a:r>
            <a:r>
              <a:rPr b="1" lang="en"/>
              <a:t>worsening</a:t>
            </a:r>
            <a:r>
              <a:rPr lang="en"/>
              <a:t> NYHA functional class and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Higher in </a:t>
            </a:r>
            <a:r>
              <a:rPr b="1" lang="en"/>
              <a:t>HFrEF</a:t>
            </a:r>
            <a:r>
              <a:rPr lang="en"/>
              <a:t> than HFpEF,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despite independent contributions of diastolic function to their concentrations.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Acute HF</a:t>
            </a:r>
            <a:r>
              <a:rPr lang="en"/>
              <a:t> </a:t>
            </a:r>
            <a:r>
              <a:rPr b="1" lang="en"/>
              <a:t>more</a:t>
            </a:r>
            <a:r>
              <a:rPr lang="en"/>
              <a:t> often have higher values for BNP and NT-proBNP than stable patients with chronic HF, (not a universal finding).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Knowledge of an individual’s natriuretic peptide value </a:t>
            </a:r>
            <a:r>
              <a:rPr b="1" lang="en"/>
              <a:t>when stable:</a:t>
            </a:r>
            <a:r>
              <a:rPr lang="en"/>
              <a:t> useful to better interpret a change in symptoms when it occurs.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47"/>
          <p:cNvSpPr txBox="1"/>
          <p:nvPr>
            <p:ph idx="1" type="body"/>
          </p:nvPr>
        </p:nvSpPr>
        <p:spPr>
          <a:xfrm>
            <a:off x="471900" y="1919075"/>
            <a:ext cx="84438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concentrations of both peptides are higher in patients with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valvular heart disease,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pulmonary hypertension,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ischemic heart disease,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atrial arrhythmias,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pericardial processes such as constriction.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Age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8"/>
          <p:cNvSpPr txBox="1"/>
          <p:nvPr>
            <p:ph type="title"/>
          </p:nvPr>
        </p:nvSpPr>
        <p:spPr>
          <a:xfrm>
            <a:off x="471900" y="738725"/>
            <a:ext cx="84459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Both natriuretic peptides are higher in patients with</a:t>
            </a:r>
            <a:endParaRPr/>
          </a:p>
        </p:txBody>
      </p:sp>
      <p:sp>
        <p:nvSpPr>
          <p:cNvPr id="266" name="Google Shape;266;p48"/>
          <p:cNvSpPr txBox="1"/>
          <p:nvPr>
            <p:ph idx="1" type="body"/>
          </p:nvPr>
        </p:nvSpPr>
        <p:spPr>
          <a:xfrm>
            <a:off x="471900" y="1919075"/>
            <a:ext cx="8348100" cy="305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</a:t>
            </a:r>
            <a:r>
              <a:rPr b="1" lang="en"/>
              <a:t>enal failure,</a:t>
            </a:r>
            <a:r>
              <a:rPr lang="en"/>
              <a:t> slower clearance, also identify heart disease with prevalent cardiovascular risk factors.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Hyperdynamic states, including sepsis.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Right ventricular dysfunction: pulmonary embolus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Angiotensin receptor neprilysin inhibitors </a:t>
            </a:r>
            <a:r>
              <a:rPr b="1" lang="en"/>
              <a:t>(ARNIs)</a:t>
            </a:r>
            <a:r>
              <a:rPr lang="en"/>
              <a:t>: elevated levels of </a:t>
            </a:r>
            <a:r>
              <a:rPr b="1" lang="en"/>
              <a:t>BNP</a:t>
            </a:r>
            <a:r>
              <a:rPr lang="en"/>
              <a:t> but not NT-proBNP. 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49"/>
          <p:cNvSpPr txBox="1"/>
          <p:nvPr>
            <p:ph idx="1" type="body"/>
          </p:nvPr>
        </p:nvSpPr>
        <p:spPr>
          <a:xfrm>
            <a:off x="471900" y="1919075"/>
            <a:ext cx="8507100" cy="295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Obesity is strongly linked to lower-than-expected BNP or NT-proBNP values, despite </a:t>
            </a:r>
            <a:r>
              <a:rPr lang="en"/>
              <a:t>comparable or higher wall stress in heavier patients.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Given the common effect on BNP, NT-proBNP, and MR-proANP, this is </a:t>
            </a:r>
            <a:r>
              <a:rPr b="1" lang="en"/>
              <a:t>not likely</a:t>
            </a:r>
            <a:r>
              <a:rPr lang="en"/>
              <a:t> to be a clearance effect (because each is cleared differently),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but rather more likely to represent </a:t>
            </a:r>
            <a:r>
              <a:rPr b="1" lang="en"/>
              <a:t>suppression</a:t>
            </a:r>
            <a:r>
              <a:rPr lang="en"/>
              <a:t> of </a:t>
            </a:r>
            <a:r>
              <a:rPr b="1" lang="en"/>
              <a:t>natriuretic peptide gene expression</a:t>
            </a:r>
            <a:r>
              <a:rPr lang="en"/>
              <a:t> or </a:t>
            </a:r>
            <a:r>
              <a:rPr b="1" lang="en"/>
              <a:t>post-translational modification.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50"/>
          <p:cNvSpPr txBox="1"/>
          <p:nvPr>
            <p:ph idx="1" type="body"/>
          </p:nvPr>
        </p:nvSpPr>
        <p:spPr>
          <a:xfrm>
            <a:off x="471900" y="1919075"/>
            <a:ext cx="8367600" cy="28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Results of BNP or NT-proBNP should always be </a:t>
            </a:r>
            <a:r>
              <a:rPr b="1" lang="en"/>
              <a:t>interpreted</a:t>
            </a:r>
            <a:r>
              <a:rPr lang="en"/>
              <a:t> in the </a:t>
            </a:r>
            <a:r>
              <a:rPr b="1" lang="en"/>
              <a:t>context</a:t>
            </a:r>
            <a:r>
              <a:rPr lang="en"/>
              <a:t> of sound </a:t>
            </a:r>
            <a:r>
              <a:rPr b="1" lang="en"/>
              <a:t>clinical judgment</a:t>
            </a:r>
            <a:r>
              <a:rPr lang="en"/>
              <a:t> and integrated with results of history, physical examination, and other testing.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Strongly </a:t>
            </a:r>
            <a:r>
              <a:rPr b="1" lang="en"/>
              <a:t>supplement</a:t>
            </a:r>
            <a:r>
              <a:rPr lang="en"/>
              <a:t> clinical judgment but </a:t>
            </a:r>
            <a:r>
              <a:rPr b="1" lang="en"/>
              <a:t>should not replace it</a:t>
            </a:r>
            <a:r>
              <a:rPr lang="en"/>
              <a:t>.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Identify and exclude ADHF in the emergency department, as well as more indolent HF in the outpatient setting. 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Pivotal data for BNP and NT-proBNP testing to diagnose acute HF</a:t>
            </a:r>
            <a:endParaRPr/>
          </a:p>
        </p:txBody>
      </p:sp>
      <p:sp>
        <p:nvSpPr>
          <p:cNvPr id="284" name="Google Shape;284;p51"/>
          <p:cNvSpPr txBox="1"/>
          <p:nvPr>
            <p:ph idx="1" type="body"/>
          </p:nvPr>
        </p:nvSpPr>
        <p:spPr>
          <a:xfrm>
            <a:off x="471900" y="1919075"/>
            <a:ext cx="8323800" cy="29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Breathing Not Properly study</a:t>
            </a:r>
            <a:r>
              <a:rPr lang="en"/>
              <a:t> and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ProBNP Investigation of Dyspnea in the Emergency Department (PRIDE) study</a:t>
            </a:r>
            <a:r>
              <a:rPr lang="en"/>
              <a:t>, respectively.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 the Breathing Not Properly, a </a:t>
            </a:r>
            <a:r>
              <a:rPr b="1" lang="en"/>
              <a:t>BNP</a:t>
            </a:r>
            <a:r>
              <a:rPr lang="en"/>
              <a:t> concentration of </a:t>
            </a:r>
            <a:r>
              <a:rPr b="1" lang="en"/>
              <a:t>100 pg/mL</a:t>
            </a:r>
            <a:r>
              <a:rPr lang="en"/>
              <a:t> was highly accurate for the diagnosis of acutely decompensated HF; in PRIDE an </a:t>
            </a:r>
            <a:r>
              <a:rPr b="1" lang="en"/>
              <a:t>NT-proBNP</a:t>
            </a:r>
            <a:r>
              <a:rPr lang="en"/>
              <a:t> cutoff value of </a:t>
            </a:r>
            <a:r>
              <a:rPr b="1" lang="en"/>
              <a:t>900 pg/mL</a:t>
            </a:r>
            <a:r>
              <a:rPr lang="en"/>
              <a:t> provided comparable performance to a BNP of 100 pg/mL.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 rotWithShape="1">
          <a:blip r:embed="rId3">
            <a:alphaModFix/>
          </a:blip>
          <a:srcRect b="13307" l="0" r="0" t="0"/>
          <a:stretch/>
        </p:blipFill>
        <p:spPr>
          <a:xfrm>
            <a:off x="1695981" y="0"/>
            <a:ext cx="6372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2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52"/>
          <p:cNvSpPr txBox="1"/>
          <p:nvPr>
            <p:ph idx="4294967295" type="body"/>
          </p:nvPr>
        </p:nvSpPr>
        <p:spPr>
          <a:xfrm>
            <a:off x="471900" y="927525"/>
            <a:ext cx="8311500" cy="41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T</a:t>
            </a:r>
            <a:r>
              <a:rPr b="1" lang="en"/>
              <a:t>he International Collaborative of NT-proBNP (ICON)</a:t>
            </a:r>
            <a:r>
              <a:rPr lang="en"/>
              <a:t> investigators subsequently showed that </a:t>
            </a:r>
            <a:r>
              <a:rPr b="1" lang="en"/>
              <a:t>age stratification</a:t>
            </a:r>
            <a:r>
              <a:rPr lang="en"/>
              <a:t> improved PPV of NT-proBNP in acutely dyspneic patients. 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 </a:t>
            </a:r>
            <a:r>
              <a:rPr b="1" lang="en"/>
              <a:t>NT-proBNP</a:t>
            </a:r>
            <a:r>
              <a:rPr lang="en"/>
              <a:t> concentration </a:t>
            </a:r>
            <a:r>
              <a:rPr b="1" lang="en"/>
              <a:t>less than 300 pg/mL</a:t>
            </a:r>
            <a:r>
              <a:rPr lang="en"/>
              <a:t> was also useful to </a:t>
            </a:r>
            <a:r>
              <a:rPr b="1" lang="en"/>
              <a:t>exclude</a:t>
            </a:r>
            <a:r>
              <a:rPr lang="en"/>
              <a:t> acutely decompensated HF.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Knowledge of natriuretic peptide levels in the </a:t>
            </a:r>
            <a:r>
              <a:rPr b="1" lang="en"/>
              <a:t>emergency department</a:t>
            </a:r>
            <a:r>
              <a:rPr lang="en"/>
              <a:t> (ED) is associated with more </a:t>
            </a:r>
            <a:r>
              <a:rPr b="1" lang="en"/>
              <a:t>rapid diagnosis,</a:t>
            </a:r>
            <a:r>
              <a:rPr lang="en"/>
              <a:t> </a:t>
            </a:r>
            <a:r>
              <a:rPr b="1" lang="en"/>
              <a:t>lower</a:t>
            </a:r>
            <a:r>
              <a:rPr lang="en"/>
              <a:t> admission rate, </a:t>
            </a:r>
            <a:r>
              <a:rPr b="1" lang="en"/>
              <a:t>shorter</a:t>
            </a:r>
            <a:r>
              <a:rPr lang="en"/>
              <a:t> length of hospital stay and reduced </a:t>
            </a:r>
            <a:r>
              <a:rPr b="1" lang="en"/>
              <a:t>cost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3"/>
          <p:cNvSpPr txBox="1"/>
          <p:nvPr>
            <p:ph idx="4294967295" type="body"/>
          </p:nvPr>
        </p:nvSpPr>
        <p:spPr>
          <a:xfrm>
            <a:off x="201700" y="275050"/>
            <a:ext cx="8820000" cy="486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As clinical </a:t>
            </a:r>
            <a:r>
              <a:rPr b="1" lang="en"/>
              <a:t>uncertainty</a:t>
            </a:r>
            <a:r>
              <a:rPr lang="en"/>
              <a:t> in </a:t>
            </a:r>
            <a:r>
              <a:rPr b="1" lang="en"/>
              <a:t>acute dyspnea</a:t>
            </a:r>
            <a:r>
              <a:rPr lang="en"/>
              <a:t> is associated with worse prognosis, </a:t>
            </a:r>
            <a:endParaRPr/>
          </a:p>
          <a:p>
            <a:pPr indent="-334327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natriuretic peptide testing is particularly useful </a:t>
            </a:r>
            <a:endParaRPr/>
          </a:p>
          <a:p>
            <a:pPr indent="-334327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For patients with </a:t>
            </a:r>
            <a:r>
              <a:rPr b="1" lang="en"/>
              <a:t>less acute</a:t>
            </a:r>
            <a:r>
              <a:rPr lang="en"/>
              <a:t> presentations of </a:t>
            </a:r>
            <a:r>
              <a:rPr b="1" lang="en"/>
              <a:t>dyspnea</a:t>
            </a:r>
            <a:r>
              <a:rPr lang="en"/>
              <a:t> in settings </a:t>
            </a:r>
            <a:r>
              <a:rPr b="1" lang="en"/>
              <a:t>other than</a:t>
            </a:r>
            <a:r>
              <a:rPr lang="en"/>
              <a:t> the ED, values of BNP or NT-proBNP are most often considerably </a:t>
            </a:r>
            <a:r>
              <a:rPr b="1" lang="en"/>
              <a:t>lower</a:t>
            </a:r>
            <a:r>
              <a:rPr lang="en"/>
              <a:t>. </a:t>
            </a:r>
            <a:endParaRPr/>
          </a:p>
          <a:p>
            <a:pPr indent="-334327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When used for evaluation of the </a:t>
            </a:r>
            <a:r>
              <a:rPr b="1" lang="en"/>
              <a:t>dyspneic ambulatory patient</a:t>
            </a:r>
            <a:r>
              <a:rPr lang="en"/>
              <a:t>, the optimized cutoff values from ED studies </a:t>
            </a:r>
            <a:r>
              <a:rPr b="1" lang="en"/>
              <a:t>should not be used;</a:t>
            </a:r>
            <a:r>
              <a:rPr lang="en"/>
              <a:t> </a:t>
            </a:r>
            <a:r>
              <a:rPr b="1" lang="en"/>
              <a:t>lower</a:t>
            </a:r>
            <a:r>
              <a:rPr lang="en"/>
              <a:t> values are mandatory </a:t>
            </a:r>
            <a:endParaRPr/>
          </a:p>
          <a:p>
            <a:pPr indent="-334327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Optimized for their </a:t>
            </a:r>
            <a:r>
              <a:rPr b="1" lang="en"/>
              <a:t>NPV</a:t>
            </a:r>
            <a:r>
              <a:rPr lang="en"/>
              <a:t> to exclude (rather than identify) HF</a:t>
            </a:r>
            <a:endParaRPr/>
          </a:p>
          <a:p>
            <a:pPr indent="-334327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Age stratification</a:t>
            </a:r>
            <a:r>
              <a:rPr lang="en"/>
              <a:t> again </a:t>
            </a:r>
            <a:r>
              <a:rPr b="1" lang="en"/>
              <a:t>improves</a:t>
            </a:r>
            <a:r>
              <a:rPr lang="en"/>
              <a:t> diagnostic accuracy: </a:t>
            </a:r>
            <a:r>
              <a:rPr b="1" lang="en"/>
              <a:t>older</a:t>
            </a:r>
            <a:r>
              <a:rPr lang="en"/>
              <a:t> patients have </a:t>
            </a:r>
            <a:r>
              <a:rPr b="1" lang="en"/>
              <a:t>higher</a:t>
            </a:r>
            <a:r>
              <a:rPr lang="en"/>
              <a:t> concentrations of BNP or NT-proBNP in the </a:t>
            </a:r>
            <a:r>
              <a:rPr b="1" lang="en"/>
              <a:t>absence</a:t>
            </a:r>
            <a:r>
              <a:rPr lang="en"/>
              <a:t> of clinical HF. </a:t>
            </a:r>
            <a:endParaRPr/>
          </a:p>
          <a:p>
            <a:pPr indent="-334327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High values: further diagnostic testing (e.g. echocardiography) is needed. 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4"/>
          <p:cNvSpPr txBox="1"/>
          <p:nvPr>
            <p:ph idx="4294967295" type="body"/>
          </p:nvPr>
        </p:nvSpPr>
        <p:spPr>
          <a:xfrm>
            <a:off x="471900" y="403775"/>
            <a:ext cx="8544600" cy="47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One</a:t>
            </a:r>
            <a:r>
              <a:rPr lang="en"/>
              <a:t> natriuretic peptide measurement is </a:t>
            </a:r>
            <a:r>
              <a:rPr b="1" lang="en"/>
              <a:t>prognostically meaningful</a:t>
            </a:r>
            <a:r>
              <a:rPr lang="en"/>
              <a:t>, but </a:t>
            </a:r>
            <a:r>
              <a:rPr b="1" lang="en"/>
              <a:t>serial</a:t>
            </a:r>
            <a:r>
              <a:rPr lang="en"/>
              <a:t> follow-up measurements add incrementally important </a:t>
            </a:r>
            <a:r>
              <a:rPr b="1" lang="en"/>
              <a:t>prognostic information</a:t>
            </a:r>
            <a:r>
              <a:rPr lang="en"/>
              <a:t>.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patients with acute HF, those who </a:t>
            </a:r>
            <a:r>
              <a:rPr b="1" lang="en"/>
              <a:t>do not</a:t>
            </a:r>
            <a:r>
              <a:rPr lang="en"/>
              <a:t> show a robust </a:t>
            </a:r>
            <a:r>
              <a:rPr b="1" lang="en"/>
              <a:t>reduction</a:t>
            </a:r>
            <a:r>
              <a:rPr lang="en"/>
              <a:t> in BNP or NT-proBNP by the time of hospital </a:t>
            </a:r>
            <a:r>
              <a:rPr b="1" lang="en"/>
              <a:t>discharge</a:t>
            </a:r>
            <a:r>
              <a:rPr lang="en"/>
              <a:t> tend to have considerably higher rates of </a:t>
            </a:r>
            <a:r>
              <a:rPr b="1" lang="en"/>
              <a:t>morbidity</a:t>
            </a:r>
            <a:r>
              <a:rPr lang="en"/>
              <a:t> and </a:t>
            </a:r>
            <a:r>
              <a:rPr b="1" lang="en"/>
              <a:t>mortality.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has thus been suggested that a BNP or NT-proBNP decrease of </a:t>
            </a:r>
            <a:r>
              <a:rPr b="1" lang="en" sz="2100"/>
              <a:t>30%</a:t>
            </a:r>
            <a:r>
              <a:rPr lang="en"/>
              <a:t> or more by hospital discharge is desirable.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ambulatory HF patients, </a:t>
            </a:r>
            <a:r>
              <a:rPr b="1" lang="en"/>
              <a:t>chronically elevated</a:t>
            </a:r>
            <a:r>
              <a:rPr lang="en"/>
              <a:t> or </a:t>
            </a:r>
            <a:r>
              <a:rPr b="1" lang="en"/>
              <a:t>rising</a:t>
            </a:r>
            <a:r>
              <a:rPr lang="en"/>
              <a:t> natriuretic peptide values identify a particularly </a:t>
            </a:r>
            <a:r>
              <a:rPr b="1" lang="en"/>
              <a:t>high-risk</a:t>
            </a:r>
            <a:r>
              <a:rPr lang="en"/>
              <a:t> population.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HF therapies may </a:t>
            </a:r>
            <a:r>
              <a:rPr b="1" lang="en"/>
              <a:t>lower</a:t>
            </a:r>
            <a:r>
              <a:rPr lang="en"/>
              <a:t> BNP and NT-proBNP concentrations, and when this finding occurs, </a:t>
            </a:r>
            <a:r>
              <a:rPr b="1" lang="en"/>
              <a:t>prognosis is improved</a:t>
            </a:r>
            <a:endParaRPr b="1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55"/>
          <p:cNvPicPr preferRelativeResize="0"/>
          <p:nvPr/>
        </p:nvPicPr>
        <p:blipFill rotWithShape="1">
          <a:blip r:embed="rId3">
            <a:alphaModFix/>
          </a:blip>
          <a:srcRect b="69177" l="0" r="0" t="0"/>
          <a:stretch/>
        </p:blipFill>
        <p:spPr>
          <a:xfrm>
            <a:off x="152400" y="152400"/>
            <a:ext cx="8323875" cy="4816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56"/>
          <p:cNvPicPr preferRelativeResize="0"/>
          <p:nvPr/>
        </p:nvPicPr>
        <p:blipFill rotWithShape="1">
          <a:blip r:embed="rId3">
            <a:alphaModFix/>
          </a:blip>
          <a:srcRect b="43523" l="0" r="0" t="30075"/>
          <a:stretch/>
        </p:blipFill>
        <p:spPr>
          <a:xfrm>
            <a:off x="163600" y="386590"/>
            <a:ext cx="8816801" cy="437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57"/>
          <p:cNvPicPr preferRelativeResize="0"/>
          <p:nvPr/>
        </p:nvPicPr>
        <p:blipFill rotWithShape="1">
          <a:blip r:embed="rId3">
            <a:alphaModFix/>
          </a:blip>
          <a:srcRect b="0" l="0" r="0" t="66579"/>
          <a:stretch/>
        </p:blipFill>
        <p:spPr>
          <a:xfrm>
            <a:off x="152400" y="-2"/>
            <a:ext cx="7954480" cy="4991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5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r>
              <a:rPr lang="en"/>
              <a:t>alse positives (e.g., due to MI or pulmonary embolism) and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False negatives (primarily due to obesity, which results in lower NP levels for a given degree of HF)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Cannot</a:t>
            </a:r>
            <a:r>
              <a:rPr lang="en"/>
              <a:t> reliably distinguish HFpEF from systolic HF.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Cardiac </a:t>
            </a:r>
            <a:r>
              <a:rPr b="1" lang="en"/>
              <a:t>troponin</a:t>
            </a:r>
            <a:r>
              <a:rPr lang="en"/>
              <a:t> is frequently </a:t>
            </a:r>
            <a:r>
              <a:rPr b="1" lang="en"/>
              <a:t>elevated</a:t>
            </a:r>
            <a:r>
              <a:rPr lang="en"/>
              <a:t> in AHF, with </a:t>
            </a:r>
            <a:r>
              <a:rPr b="1" lang="en"/>
              <a:t>worse</a:t>
            </a:r>
            <a:r>
              <a:rPr lang="en"/>
              <a:t> in-hospital and postdischarge outcomes. 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5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</a:t>
            </a:r>
            <a:r>
              <a:rPr lang="en"/>
              <a:t>ore sensitive troponin assays has increased the proportion of patients presenting with AHF with elevations of circulating troponin.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Assessment of cardiac troponin in patients with AHF: now </a:t>
            </a:r>
            <a:r>
              <a:rPr b="1" lang="en"/>
              <a:t>recommended </a:t>
            </a:r>
            <a:r>
              <a:rPr lang="en"/>
              <a:t>for </a:t>
            </a:r>
            <a:r>
              <a:rPr b="1" lang="en"/>
              <a:t>prognosis</a:t>
            </a:r>
            <a:r>
              <a:rPr lang="en"/>
              <a:t>, know the likelihood of </a:t>
            </a:r>
            <a:r>
              <a:rPr b="1" lang="en"/>
              <a:t>concurrent ACS.</a:t>
            </a:r>
            <a:endParaRPr b="1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6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ST2</a:t>
            </a:r>
            <a:endParaRPr/>
          </a:p>
        </p:txBody>
      </p:sp>
      <p:sp>
        <p:nvSpPr>
          <p:cNvPr id="333" name="Google Shape;333;p60"/>
          <p:cNvSpPr txBox="1"/>
          <p:nvPr>
            <p:ph idx="1" type="body"/>
          </p:nvPr>
        </p:nvSpPr>
        <p:spPr>
          <a:xfrm>
            <a:off x="471900" y="1919075"/>
            <a:ext cx="8416500" cy="29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</a:t>
            </a:r>
            <a:r>
              <a:rPr lang="en"/>
              <a:t>ewer biomarkers: supplement natriuretic peptides for </a:t>
            </a:r>
            <a:r>
              <a:rPr b="1" lang="en"/>
              <a:t>prognostication</a:t>
            </a:r>
            <a:r>
              <a:rPr lang="en"/>
              <a:t>.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Most have not yet achieved prerequisite data to justify their widespread use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Soluble concentrations of </a:t>
            </a:r>
            <a:r>
              <a:rPr b="1" lang="en"/>
              <a:t>ST2 (Suppression of Tumerogenicity 2)</a:t>
            </a:r>
            <a:r>
              <a:rPr lang="en"/>
              <a:t>, a member of the </a:t>
            </a:r>
            <a:r>
              <a:rPr b="1" lang="en"/>
              <a:t>interleukin receptor family,</a:t>
            </a:r>
            <a:r>
              <a:rPr lang="en"/>
              <a:t> strongly linked to progressive HF and death across the four ACC/AHA stages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Originally identified in a basic science model of </a:t>
            </a:r>
            <a:r>
              <a:rPr b="1" lang="en"/>
              <a:t>mechanotransduction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ST2 plays a pivotal role in the </a:t>
            </a:r>
            <a:r>
              <a:rPr b="1" lang="en"/>
              <a:t>formation of fibrosis</a:t>
            </a:r>
            <a:r>
              <a:rPr lang="en"/>
              <a:t> in the heart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6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ST2</a:t>
            </a:r>
            <a:endParaRPr/>
          </a:p>
        </p:txBody>
      </p:sp>
      <p:sp>
        <p:nvSpPr>
          <p:cNvPr id="339" name="Google Shape;339;p61"/>
          <p:cNvSpPr txBox="1"/>
          <p:nvPr>
            <p:ph idx="1" type="body"/>
          </p:nvPr>
        </p:nvSpPr>
        <p:spPr>
          <a:xfrm>
            <a:off x="471900" y="1919075"/>
            <a:ext cx="8222100" cy="31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</a:t>
            </a:r>
            <a:r>
              <a:rPr lang="en"/>
              <a:t> ST2: progressive cardiovascular dysfunction, remodeling, and risk of death.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Soluble ST2 concentrations are </a:t>
            </a:r>
            <a:r>
              <a:rPr b="1" lang="en"/>
              <a:t>additive</a:t>
            </a:r>
            <a:r>
              <a:rPr lang="en"/>
              <a:t> to natriuretic peptides for prognostication,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Useful in </a:t>
            </a:r>
            <a:r>
              <a:rPr b="1" lang="en"/>
              <a:t>both</a:t>
            </a:r>
            <a:r>
              <a:rPr lang="en"/>
              <a:t> HFrEF and HFpEF,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and are </a:t>
            </a:r>
            <a:r>
              <a:rPr b="1" lang="en"/>
              <a:t>similarly dynamic</a:t>
            </a:r>
            <a:r>
              <a:rPr lang="en"/>
              <a:t> to natriuretic peptides in their changes after HF therapies.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Both ADHF and c/c HF, a chronically elevated or rising ST2 value strongly predicts adverse outcome.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9450" y="0"/>
            <a:ext cx="4831298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6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ST2</a:t>
            </a:r>
            <a:endParaRPr/>
          </a:p>
        </p:txBody>
      </p:sp>
      <p:sp>
        <p:nvSpPr>
          <p:cNvPr id="345" name="Google Shape;345;p62"/>
          <p:cNvSpPr txBox="1"/>
          <p:nvPr>
            <p:ph idx="1" type="body"/>
          </p:nvPr>
        </p:nvSpPr>
        <p:spPr>
          <a:xfrm>
            <a:off x="471900" y="1775625"/>
            <a:ext cx="8342400" cy="327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</a:t>
            </a:r>
            <a:r>
              <a:rPr lang="en"/>
              <a:t>mong </a:t>
            </a:r>
            <a:r>
              <a:rPr b="1" lang="en"/>
              <a:t>apparently normal</a:t>
            </a:r>
            <a:r>
              <a:rPr lang="en"/>
              <a:t> patients in a population-based analysis, ST2 values predicted future HF, </a:t>
            </a:r>
            <a:r>
              <a:rPr b="1" lang="en"/>
              <a:t>beyond</a:t>
            </a:r>
            <a:r>
              <a:rPr lang="en"/>
              <a:t> other biomarkers such as BNP as well as echocardiographic parameters.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implies that the </a:t>
            </a:r>
            <a:r>
              <a:rPr b="1" lang="en"/>
              <a:t>biochemical changes</a:t>
            </a:r>
            <a:r>
              <a:rPr lang="en"/>
              <a:t> of ventricular remodeling may be </a:t>
            </a:r>
            <a:r>
              <a:rPr b="1" lang="en"/>
              <a:t>detectable well before</a:t>
            </a:r>
            <a:r>
              <a:rPr lang="en"/>
              <a:t> conventional biomarkers or imaging are abnormal. Recently ST2 concentrations: indicate </a:t>
            </a:r>
            <a:r>
              <a:rPr b="1" lang="en"/>
              <a:t>vascular remodeling</a:t>
            </a:r>
            <a:r>
              <a:rPr lang="en"/>
              <a:t>: predict </a:t>
            </a:r>
            <a:r>
              <a:rPr b="1" lang="en"/>
              <a:t>future arterial hypertension.</a:t>
            </a:r>
            <a:r>
              <a:rPr lang="en"/>
              <a:t>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Whether this mediates risk for future HF is uncertain.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6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Galectin 3</a:t>
            </a:r>
            <a:endParaRPr/>
          </a:p>
        </p:txBody>
      </p:sp>
      <p:sp>
        <p:nvSpPr>
          <p:cNvPr id="351" name="Google Shape;351;p63"/>
          <p:cNvSpPr txBox="1"/>
          <p:nvPr>
            <p:ph idx="1" type="body"/>
          </p:nvPr>
        </p:nvSpPr>
        <p:spPr>
          <a:xfrm>
            <a:off x="471900" y="1919075"/>
            <a:ext cx="8350200" cy="30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</a:t>
            </a:r>
            <a:r>
              <a:rPr lang="en"/>
              <a:t>ovel biomarker of tissue fibrosis.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Produced by </a:t>
            </a:r>
            <a:r>
              <a:rPr b="1" lang="en"/>
              <a:t>activated macrophages</a:t>
            </a:r>
            <a:r>
              <a:rPr lang="en"/>
              <a:t> involved in response to tissue injury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Strongly associated with increased myocardial </a:t>
            </a:r>
            <a:r>
              <a:rPr b="1" lang="en"/>
              <a:t>collagen</a:t>
            </a:r>
            <a:r>
              <a:rPr lang="en"/>
              <a:t> formation.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Predict adverse outcomes in both HFrEF and HFpEF,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Predict onset of HF in apparently </a:t>
            </a:r>
            <a:r>
              <a:rPr b="1" lang="en"/>
              <a:t>normal</a:t>
            </a:r>
            <a:r>
              <a:rPr lang="en"/>
              <a:t> patients, similar to ST2.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6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Troponin</a:t>
            </a:r>
            <a:endParaRPr/>
          </a:p>
        </p:txBody>
      </p:sp>
      <p:sp>
        <p:nvSpPr>
          <p:cNvPr id="357" name="Google Shape;357;p64"/>
          <p:cNvSpPr txBox="1"/>
          <p:nvPr>
            <p:ph idx="1" type="body"/>
          </p:nvPr>
        </p:nvSpPr>
        <p:spPr>
          <a:xfrm>
            <a:off x="471900" y="1919075"/>
            <a:ext cx="84216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myofibrillar proteins troponin T and I are indicators of cardiomyocyte injury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</a:t>
            </a:r>
            <a:r>
              <a:rPr lang="en"/>
              <a:t>ay</a:t>
            </a:r>
            <a:r>
              <a:rPr lang="en"/>
              <a:t> be elevated in HF in the absence of an ACS or significant CAD.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Emergence of highly sensitive troponin assays, even more patients may be found to have elevated concentrations.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Elevated troponin value </a:t>
            </a:r>
            <a:r>
              <a:rPr b="1" lang="en"/>
              <a:t>does not</a:t>
            </a:r>
            <a:r>
              <a:rPr lang="en"/>
              <a:t> specifically identify myocardial necrosis caused by CAD per se,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AMI may trigge acute HF: measure troponin, but </a:t>
            </a:r>
            <a:r>
              <a:rPr b="1" lang="en"/>
              <a:t>interpret with caution</a:t>
            </a:r>
            <a:r>
              <a:rPr lang="en"/>
              <a:t>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6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Troponin</a:t>
            </a:r>
            <a:endParaRPr/>
          </a:p>
        </p:txBody>
      </p:sp>
      <p:sp>
        <p:nvSpPr>
          <p:cNvPr id="363" name="Google Shape;363;p6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Elevated troponin concentrations in community-based </a:t>
            </a:r>
            <a:r>
              <a:rPr b="1" lang="en"/>
              <a:t>normal</a:t>
            </a:r>
            <a:r>
              <a:rPr lang="en"/>
              <a:t> individuals are </a:t>
            </a:r>
            <a:r>
              <a:rPr b="1" lang="en"/>
              <a:t>prognostic</a:t>
            </a:r>
            <a:r>
              <a:rPr lang="en"/>
              <a:t> for </a:t>
            </a:r>
            <a:r>
              <a:rPr b="1" lang="en"/>
              <a:t>onset</a:t>
            </a:r>
            <a:r>
              <a:rPr lang="en"/>
              <a:t> of HF (particularly if rising in serial measurement).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Troponin is </a:t>
            </a:r>
            <a:r>
              <a:rPr b="1" lang="en"/>
              <a:t>independently</a:t>
            </a:r>
            <a:r>
              <a:rPr lang="en"/>
              <a:t> predictive of </a:t>
            </a:r>
            <a:r>
              <a:rPr b="1" lang="en"/>
              <a:t>increased mortality</a:t>
            </a:r>
            <a:r>
              <a:rPr lang="en"/>
              <a:t> risk across the HF spectrum.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66"/>
          <p:cNvSpPr txBox="1"/>
          <p:nvPr>
            <p:ph idx="1" type="body"/>
          </p:nvPr>
        </p:nvSpPr>
        <p:spPr>
          <a:xfrm>
            <a:off x="471900" y="1769500"/>
            <a:ext cx="8581200" cy="33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Many novel markers reflect </a:t>
            </a:r>
            <a:r>
              <a:rPr b="1" lang="en"/>
              <a:t>systemic stress</a:t>
            </a:r>
            <a:r>
              <a:rPr lang="en"/>
              <a:t> or </a:t>
            </a:r>
            <a:r>
              <a:rPr b="1" lang="en"/>
              <a:t>disarray</a:t>
            </a:r>
            <a:r>
              <a:rPr lang="en"/>
              <a:t> of organs </a:t>
            </a:r>
            <a:r>
              <a:rPr b="1" lang="en"/>
              <a:t>outside</a:t>
            </a:r>
            <a:r>
              <a:rPr lang="en"/>
              <a:t> the heart.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</a:t>
            </a:r>
            <a:r>
              <a:rPr b="1" lang="en"/>
              <a:t>midregional fragment of proadrenomedullin</a:t>
            </a:r>
            <a:r>
              <a:rPr lang="en"/>
              <a:t> is a biomarker reflective of </a:t>
            </a:r>
            <a:r>
              <a:rPr b="1" lang="en"/>
              <a:t>vascular</a:t>
            </a:r>
            <a:r>
              <a:rPr lang="en"/>
              <a:t> and </a:t>
            </a:r>
            <a:r>
              <a:rPr b="1" lang="en"/>
              <a:t>systemic</a:t>
            </a:r>
            <a:r>
              <a:rPr lang="en"/>
              <a:t> stress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Powerfully prognostic for short-term adverse outcome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Growth differentiation factor-15,</a:t>
            </a:r>
            <a:r>
              <a:rPr lang="en"/>
              <a:t> another marker of </a:t>
            </a:r>
            <a:r>
              <a:rPr b="1" lang="en"/>
              <a:t>cardiovascular stress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</a:t>
            </a:r>
            <a:r>
              <a:rPr lang="en"/>
              <a:t>t</a:t>
            </a:r>
            <a:r>
              <a:rPr lang="en"/>
              <a:t>rongly predicts </a:t>
            </a:r>
            <a:r>
              <a:rPr b="1" lang="en"/>
              <a:t>outcomes</a:t>
            </a:r>
            <a:r>
              <a:rPr lang="en"/>
              <a:t> in </a:t>
            </a:r>
            <a:r>
              <a:rPr b="1" lang="en"/>
              <a:t>established</a:t>
            </a:r>
            <a:r>
              <a:rPr lang="en"/>
              <a:t> HF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also may be prognostic for </a:t>
            </a:r>
            <a:r>
              <a:rPr b="1" lang="en"/>
              <a:t>new-onset</a:t>
            </a:r>
            <a:r>
              <a:rPr lang="en"/>
              <a:t> HF in apparently </a:t>
            </a:r>
            <a:r>
              <a:rPr b="1" lang="en"/>
              <a:t>normal</a:t>
            </a:r>
            <a:r>
              <a:rPr lang="en"/>
              <a:t> persons.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6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b="1" lang="en"/>
              <a:t>C-terminal fragment of provasopressin</a:t>
            </a:r>
            <a:r>
              <a:rPr lang="en"/>
              <a:t> (aka </a:t>
            </a:r>
            <a:r>
              <a:rPr b="1" lang="en"/>
              <a:t>copepti</a:t>
            </a:r>
            <a:r>
              <a:rPr b="1" lang="en"/>
              <a:t>n</a:t>
            </a:r>
            <a:r>
              <a:rPr lang="en"/>
              <a:t>): </a:t>
            </a:r>
            <a:r>
              <a:rPr lang="en"/>
              <a:t>indirect means to measure </a:t>
            </a:r>
            <a:r>
              <a:rPr b="1" lang="en"/>
              <a:t>biologically unstable parent hormone</a:t>
            </a:r>
            <a:r>
              <a:rPr lang="en"/>
              <a:t> from which it is derived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Values of copeptin are </a:t>
            </a:r>
            <a:r>
              <a:rPr b="1" lang="en"/>
              <a:t>prognostic</a:t>
            </a:r>
            <a:r>
              <a:rPr lang="en"/>
              <a:t> in HF but are not directly associated with serum sodium values in this setting.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68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Novel biomarkers of renal dysfunction: </a:t>
            </a:r>
            <a:endParaRPr/>
          </a:p>
        </p:txBody>
      </p:sp>
      <p:sp>
        <p:nvSpPr>
          <p:cNvPr id="381" name="Google Shape;381;p68"/>
          <p:cNvSpPr txBox="1"/>
          <p:nvPr>
            <p:ph idx="4294967295" type="body"/>
          </p:nvPr>
        </p:nvSpPr>
        <p:spPr>
          <a:xfrm>
            <a:off x="371975" y="846550"/>
            <a:ext cx="8547000" cy="42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</a:t>
            </a:r>
            <a:r>
              <a:rPr lang="en"/>
              <a:t>merging as strong predictors of cardiovascular risk beyond the standard measures of BUN and serum creatinine.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Cystatin C</a:t>
            </a:r>
            <a:r>
              <a:rPr lang="en"/>
              <a:t>, a </a:t>
            </a:r>
            <a:r>
              <a:rPr b="1" lang="en"/>
              <a:t>ubiquitous</a:t>
            </a:r>
            <a:r>
              <a:rPr lang="en"/>
              <a:t> protein found in </a:t>
            </a:r>
            <a:r>
              <a:rPr b="1" lang="en"/>
              <a:t>all nucleated cells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Clearance is directly related to </a:t>
            </a:r>
            <a:r>
              <a:rPr b="1" lang="en"/>
              <a:t>glomerular filtration</a:t>
            </a:r>
            <a:r>
              <a:rPr lang="en"/>
              <a:t>,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Beta trace protein</a:t>
            </a:r>
            <a:r>
              <a:rPr lang="en"/>
              <a:t> are two renal function markers whose values are tightly related to outcomes in HF.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Neutrophil gelatinase-associated lipocalin</a:t>
            </a:r>
            <a:r>
              <a:rPr lang="en"/>
              <a:t>,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N-acetyl-β-D-glucosaminidase</a:t>
            </a:r>
            <a:r>
              <a:rPr lang="en"/>
              <a:t>, and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kidney injury molecule-1</a:t>
            </a:r>
            <a:r>
              <a:rPr lang="en"/>
              <a:t> promising biomarkers of AKI: values rise well before renal function worsens &amp; gives prognostic information in  HF patients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487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Classification </a:t>
            </a:r>
            <a:endParaRPr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471900" y="1919075"/>
            <a:ext cx="8342700" cy="296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presence or absence of a </a:t>
            </a:r>
            <a:r>
              <a:rPr b="1" lang="en"/>
              <a:t>prior history</a:t>
            </a:r>
            <a:r>
              <a:rPr lang="en"/>
              <a:t> of HF. 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New-onset or de novo HF: </a:t>
            </a:r>
            <a:r>
              <a:rPr b="1" lang="en"/>
              <a:t>20%</a:t>
            </a:r>
            <a:r>
              <a:rPr lang="en"/>
              <a:t> of hospitalizations for AHF. 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no</a:t>
            </a:r>
            <a:r>
              <a:rPr lang="en"/>
              <a:t> prior h/o CV d/s or risk factors (e.g., acute myocarditis), 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background of </a:t>
            </a:r>
            <a:r>
              <a:rPr b="1" lang="en"/>
              <a:t>risk factors</a:t>
            </a:r>
            <a:r>
              <a:rPr lang="en"/>
              <a:t> for HF (</a:t>
            </a:r>
            <a:r>
              <a:rPr b="1" lang="en"/>
              <a:t>stage A</a:t>
            </a:r>
            <a:r>
              <a:rPr lang="en"/>
              <a:t> heart failure) or 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preexisting </a:t>
            </a:r>
            <a:r>
              <a:rPr b="1" lang="en"/>
              <a:t>structural heart disease</a:t>
            </a:r>
            <a:r>
              <a:rPr lang="en"/>
              <a:t> (</a:t>
            </a:r>
            <a:r>
              <a:rPr b="1" lang="en"/>
              <a:t>stage B</a:t>
            </a:r>
            <a:r>
              <a:rPr lang="en"/>
              <a:t> heart failure)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Many in the setting of acute coronary syndrome (ACS).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4050" y="0"/>
            <a:ext cx="583590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Classification </a:t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</a:t>
            </a:r>
            <a:r>
              <a:rPr lang="en"/>
              <a:t>ajority: h/o </a:t>
            </a:r>
            <a:r>
              <a:rPr b="1" lang="en"/>
              <a:t>preexisting</a:t>
            </a:r>
            <a:r>
              <a:rPr lang="en"/>
              <a:t> chronic HF.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Less dramatic</a:t>
            </a:r>
            <a:r>
              <a:rPr lang="en"/>
              <a:t> clinical presentation: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Compensatory</a:t>
            </a:r>
            <a:r>
              <a:rPr lang="en"/>
              <a:t> mechanisms and </a:t>
            </a:r>
            <a:r>
              <a:rPr b="1" lang="en"/>
              <a:t>remodeling</a:t>
            </a:r>
            <a:r>
              <a:rPr lang="en"/>
              <a:t> (e.g., increased pulmonary </a:t>
            </a:r>
            <a:r>
              <a:rPr b="1" lang="en"/>
              <a:t>lymphatic</a:t>
            </a:r>
            <a:r>
              <a:rPr lang="en"/>
              <a:t> capacity).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Already treated with </a:t>
            </a:r>
            <a:r>
              <a:rPr b="1" lang="en"/>
              <a:t>neurohormonal antagonists</a:t>
            </a:r>
            <a:r>
              <a:rPr lang="en"/>
              <a:t> and </a:t>
            </a:r>
            <a:r>
              <a:rPr b="1" lang="en"/>
              <a:t>loop diuretics</a:t>
            </a:r>
            <a:r>
              <a:rPr lang="en"/>
              <a:t>,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neurohormonal activation may be less, diuretic resistance more common.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17910"/>
            <a:ext cx="8839200" cy="3481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