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  <p:sldId id="272" r:id="rId11"/>
    <p:sldId id="266" r:id="rId12"/>
    <p:sldId id="267" r:id="rId13"/>
    <p:sldId id="269" r:id="rId14"/>
    <p:sldId id="273" r:id="rId15"/>
    <p:sldId id="274" r:id="rId16"/>
    <p:sldId id="275" r:id="rId17"/>
    <p:sldId id="276" r:id="rId18"/>
    <p:sldId id="270" r:id="rId19"/>
    <p:sldId id="271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F075A-E900-CF55-91E7-B4A27A861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4BC73-A33E-10A2-6250-E7F2F7C3A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62DC4-D393-0626-FE3F-63C7188F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DC9BF-3844-80B2-279B-8C3E4A89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700D6-1E42-58D3-5575-85FBCF63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8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7384-F6FB-2590-0066-C272F993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E6BBA-6CEB-CD2B-4CD2-C81626CB0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72587-3E65-E45A-7EAB-B92C2E8E2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89E7B-2A27-C8CD-DB3C-4C625F0DE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D32DF-BC37-372C-5913-C286D640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0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CF7314-B7E5-5D50-597A-C66D5538F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2BA9E-DA10-C9EF-EEF8-7AB51180F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E72E3-F709-C687-C5D3-D8C0BD7CF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66F6B-D6C3-E879-ABC7-D8A3E4BC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FEB82-7524-6C6E-62FC-6B983261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4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7EB6-3259-CF1B-E60E-3189BA6E7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60B7C-62D3-CE78-5D6F-44FBCE8E1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EAB54-AAC5-4754-8D1D-7723DE30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30D04-5075-4E16-1665-FB47F9BBD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EB8D3-B7C4-AF54-AD93-BD79BFEA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2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0D3A-E659-826F-61A9-E2B02EB21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AB769-872C-EAA0-8E3E-168340A4A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D0AD7-460A-075D-6ED4-6026703A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CB9CC-B4F4-84F4-AC69-1E2C434E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C0E1-BBFD-F775-FCE3-04795A1D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C103-D4FA-DAA9-AA0A-3A7D583D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B33A-6793-8646-3DE4-12AD68A3A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48345-0FFC-B6BA-F308-B88E59322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430A4-6455-8EA7-19ED-EC4C55E2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2706E-C0D4-202B-6928-32BF257C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6FB4A-0467-F96B-3B47-8FD04AFC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7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94CF-0616-F30D-A389-4C5907361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1FA93-C519-1F49-CD91-DC434CCCF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DEA23B-2CE8-48C6-6203-CF1C7178A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184E3E-CD25-9BE8-41CD-195012E70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0B8440-367E-4ACB-DE81-4491A0C5A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544E68-E3E2-8A4F-4B14-C01739AFE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7FF971-5DA9-EFD8-7C9A-A641A767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E6E318-75C1-26B3-29F1-E158B09C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3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E62D-A7A6-D1D5-26A0-D0395AD3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9D4D3-66E1-36F0-3C99-5A9A1E473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AB883-29A1-2E4C-E511-EAC17E236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3090DF-D034-BB84-A2CC-13F47710F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1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1874E4-EA97-9842-E141-81C88AA9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EEAE0-9854-98E3-C874-590547FA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A0DCB-735E-28C6-12B9-B6A4DD3A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2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691D-132F-F6BC-0A14-148153ACD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94FE9-562D-1064-44C4-0ECC2151B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85BA2-4C8D-E5AD-3B87-12F88D97B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9B6FB-46E1-D34B-BB0E-1C164A7F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3EBD6-C3B1-2BF4-0A89-29E00EE3F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701EE-65C9-BE34-F1A5-411AEA1A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1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C658-7567-54AD-C5BB-379D86AA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82184B-DAF7-457F-19A1-41795BDF4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6B4F5-A17B-791E-0EB2-7DD9222EF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604C8-6FD9-F482-762A-43F931D8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09DE0-2E6E-7A0F-9EC8-A037B59E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A0504-33A0-D13C-92F6-053C0288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DD982-9AA5-E0A6-BD2E-85CFAA55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B33B1-FA69-46A5-EEEC-A2F2E4FC9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BF0EE-97B4-75D8-F52D-A012CB8E7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4895B8-574C-3F44-9523-45B627513AC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A99D0-DBE6-5274-5C83-DF4B9A5C8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02FAA-6ACB-3210-FE6C-FCC7DE804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BBBCB1-F82C-8B44-91AD-56B0C712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tmp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7.jpeg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E824C-75D4-8BFB-C071-82C0434B2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CARDIAC  AXIS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DF31AE-ADA8-00CA-8848-0C33868AB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3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32A1-727D-2CA3-48C4-EA0DB5ADC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DETERMINATION OF CARDIAC AXIS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9C23-C8D4-B3AD-1199-C75AD692A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i="1" dirty="0"/>
              <a:t>Methods: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Quadrant method  (LI and </a:t>
            </a:r>
            <a:r>
              <a:rPr lang="en-IN" dirty="0" err="1"/>
              <a:t>aVF</a:t>
            </a:r>
            <a:r>
              <a:rPr lang="en-IN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3 lead analysis  ( LI, LII and </a:t>
            </a:r>
            <a:r>
              <a:rPr lang="en-IN" dirty="0" err="1"/>
              <a:t>aVF</a:t>
            </a:r>
            <a:r>
              <a:rPr lang="en-IN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Isoelectric lead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91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E6B18-F944-19B1-2EF2-FB29FC3DA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76491" cy="1974754"/>
          </a:xfrm>
        </p:spPr>
        <p:txBody>
          <a:bodyPr/>
          <a:lstStyle/>
          <a:p>
            <a:br>
              <a:rPr lang="en-IN" dirty="0"/>
            </a:br>
            <a:br>
              <a:rPr lang="en-IN" dirty="0"/>
            </a:br>
            <a:r>
              <a:rPr lang="en-IN" dirty="0"/>
              <a:t>1.</a:t>
            </a:r>
            <a:r>
              <a:rPr lang="en-IN" i="1" u="sng" dirty="0"/>
              <a:t>The quadrant method</a:t>
            </a:r>
            <a:endParaRPr lang="en-US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63A6-4DB4-1C4F-1923-1D5843B03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1745"/>
            <a:ext cx="10380903" cy="361113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Consider the 4 possible quadrants.</a:t>
            </a:r>
          </a:p>
          <a:p>
            <a:pPr marL="0" indent="0">
              <a:buNone/>
            </a:pPr>
            <a:r>
              <a:rPr lang="en-IN" dirty="0"/>
              <a:t>    Step 1)  • Look at lead  I </a:t>
            </a:r>
          </a:p>
          <a:p>
            <a:pPr marL="0" indent="0">
              <a:buNone/>
            </a:pPr>
            <a:r>
              <a:rPr lang="en-IN" dirty="0"/>
              <a:t>                     • If LI  is positive (depolarizing towards  LI),</a:t>
            </a:r>
          </a:p>
          <a:p>
            <a:pPr marL="0" indent="0">
              <a:buNone/>
            </a:pPr>
            <a:r>
              <a:rPr lang="en-IN" dirty="0"/>
              <a:t>                         axis must be in the right  two quadrants.</a:t>
            </a:r>
          </a:p>
          <a:p>
            <a:pPr marL="0" indent="0">
              <a:buNone/>
            </a:pPr>
            <a:r>
              <a:rPr lang="en-IN" dirty="0"/>
              <a:t>   Step 2)  • Look at </a:t>
            </a:r>
            <a:r>
              <a:rPr lang="en-IN" dirty="0" err="1"/>
              <a:t>aVF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• If </a:t>
            </a:r>
            <a:r>
              <a:rPr lang="en-IN" dirty="0" err="1"/>
              <a:t>aVF</a:t>
            </a:r>
            <a:r>
              <a:rPr lang="en-IN" dirty="0"/>
              <a:t> is positive ( depolarizing towards </a:t>
            </a:r>
            <a:r>
              <a:rPr lang="en-IN" dirty="0" err="1"/>
              <a:t>aVF</a:t>
            </a:r>
            <a:r>
              <a:rPr lang="en-IN" dirty="0"/>
              <a:t>),</a:t>
            </a:r>
          </a:p>
          <a:p>
            <a:pPr marL="0" indent="0">
              <a:buNone/>
            </a:pPr>
            <a:r>
              <a:rPr lang="en-IN" dirty="0"/>
              <a:t>                        axis must be in the bottom two quadrants.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E68D96-E621-B506-75F2-9553ED082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312" y="1241181"/>
            <a:ext cx="2044874" cy="30430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90921A-CC34-3A9F-F905-B16366F1FB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505" y="3883419"/>
            <a:ext cx="1534488" cy="287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68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EA5E6-88D2-D023-D005-7C5ABA7CD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•By combining these two coloured areas , the quadrant of overlap     determines the axis.</a:t>
            </a:r>
          </a:p>
          <a:p>
            <a:pPr marL="0" indent="0">
              <a:buNone/>
            </a:pPr>
            <a:r>
              <a:rPr lang="en-IN" dirty="0"/>
              <a:t>• Here the axis is between 0° and 90°   </a:t>
            </a:r>
            <a:r>
              <a:rPr lang="en-IN" dirty="0" err="1"/>
              <a:t>ie</a:t>
            </a:r>
            <a:r>
              <a:rPr lang="en-IN" dirty="0"/>
              <a:t>, normal axis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69F95A-E28D-7956-8104-F8514CD55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129" y="1188003"/>
            <a:ext cx="783907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11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A46903-05E5-59B3-68BE-E77C1FEEE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4" y="214882"/>
            <a:ext cx="10455564" cy="642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53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56435-C7A7-04AF-A51E-17643F8C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2. Three lead analysis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5EC70-C809-D15E-C2B0-AB93F05E0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Here we add LII to the analysis of LI and </a:t>
            </a:r>
            <a:r>
              <a:rPr lang="en-IN" dirty="0" err="1"/>
              <a:t>aVF</a:t>
            </a:r>
            <a:endParaRPr lang="en-IN" dirty="0"/>
          </a:p>
          <a:p>
            <a:r>
              <a:rPr lang="en-IN" dirty="0"/>
              <a:t>Addition of LII can help determine pathological LAD from normal axis or </a:t>
            </a:r>
            <a:r>
              <a:rPr lang="en-IN" dirty="0" err="1"/>
              <a:t>physiologycal</a:t>
            </a:r>
            <a:r>
              <a:rPr lang="en-IN" dirty="0"/>
              <a:t> LAD.</a:t>
            </a:r>
          </a:p>
          <a:p>
            <a:r>
              <a:rPr lang="en-IN" dirty="0"/>
              <a:t>( LIII an also be used instead of </a:t>
            </a:r>
            <a:r>
              <a:rPr lang="en-IN" dirty="0" err="1"/>
              <a:t>aVF</a:t>
            </a:r>
            <a:r>
              <a:rPr lang="en-IN" dirty="0"/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C49A6A-CE45-28E6-8B98-398FB4A8F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72" y="3598849"/>
            <a:ext cx="7449561" cy="325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12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C6EC3F-761A-7AE9-9A7A-9367BBFA976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3" y="135468"/>
            <a:ext cx="11071320" cy="6600920"/>
          </a:xfrm>
        </p:spPr>
      </p:pic>
    </p:spTree>
    <p:extLst>
      <p:ext uri="{BB962C8B-B14F-4D97-AF65-F5344CB8AC3E}">
        <p14:creationId xmlns:p14="http://schemas.microsoft.com/office/powerpoint/2010/main" val="510387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62B1-5D3F-26D0-7E2E-2F1452BBB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3. Isoelectric lead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C4EE4-2CC0-1444-E950-367173718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Step 1 : find the isoelectric  lead </a:t>
            </a:r>
          </a:p>
          <a:p>
            <a:r>
              <a:rPr lang="en-IN" dirty="0"/>
              <a:t>Step 2 : find the lead perpendicular to the isoelectric lead</a:t>
            </a:r>
          </a:p>
          <a:p>
            <a:r>
              <a:rPr lang="en-IN" dirty="0"/>
              <a:t>Step 3 : Find the direction of the perpendicular lead  </a:t>
            </a:r>
          </a:p>
          <a:p>
            <a:pPr marL="0" indent="0">
              <a:buNone/>
            </a:pPr>
            <a:r>
              <a:rPr lang="en-IN" dirty="0"/>
              <a:t>     </a:t>
            </a:r>
          </a:p>
          <a:p>
            <a:pPr marL="0" indent="0">
              <a:buNone/>
            </a:pPr>
            <a:r>
              <a:rPr lang="en-IN" dirty="0"/>
              <a:t>       Lead I  is perpendicular to </a:t>
            </a:r>
            <a:r>
              <a:rPr lang="en-IN" dirty="0" err="1"/>
              <a:t>aVF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Lead II is perpendicular to </a:t>
            </a:r>
            <a:r>
              <a:rPr lang="en-IN" dirty="0" err="1"/>
              <a:t>aVL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Lead  III  is perpendicular to </a:t>
            </a:r>
            <a:r>
              <a:rPr lang="en-IN" dirty="0" err="1"/>
              <a:t>aVR</a:t>
            </a: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7FA4B7-1EDC-AC61-9415-88E54220C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751" y="3330478"/>
            <a:ext cx="3669916" cy="34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7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4D592E-F815-B641-48E9-5F8596671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51" y="603442"/>
            <a:ext cx="11688199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254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2996-B9FB-A234-947F-78FB3093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ABNORMALITIES OF CARDIAC AXIS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1D93F-79E5-F1B5-6CE4-78AD85B51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09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u="sng" dirty="0">
                <a:solidFill>
                  <a:srgbClr val="FF0000"/>
                </a:solidFill>
              </a:rPr>
              <a:t>Right Axis Deviation  </a:t>
            </a:r>
          </a:p>
          <a:p>
            <a:pPr marL="0" indent="0">
              <a:buNone/>
            </a:pPr>
            <a:r>
              <a:rPr lang="en-IN" u="sng" dirty="0"/>
              <a:t>   </a:t>
            </a:r>
            <a:r>
              <a:rPr lang="en-IN" b="1" u="sng" dirty="0"/>
              <a:t>  </a:t>
            </a:r>
            <a:r>
              <a:rPr lang="en-IN" b="1" i="1" dirty="0"/>
              <a:t>Causes</a:t>
            </a:r>
            <a:r>
              <a:rPr lang="en-IN" i="1" dirty="0"/>
              <a:t>:  • </a:t>
            </a:r>
            <a:r>
              <a:rPr lang="en-IN" dirty="0"/>
              <a:t>Right ventricular hypertrophy </a:t>
            </a:r>
            <a:endParaRPr lang="en-IN" i="1" dirty="0"/>
          </a:p>
          <a:p>
            <a:pPr marL="0" indent="0">
              <a:buNone/>
            </a:pPr>
            <a:r>
              <a:rPr lang="en-IN" i="1" dirty="0"/>
              <a:t>                         • </a:t>
            </a:r>
            <a:r>
              <a:rPr lang="en-IN" dirty="0"/>
              <a:t>Pulmonary embolism </a:t>
            </a:r>
          </a:p>
          <a:p>
            <a:pPr marL="0" indent="0">
              <a:buNone/>
            </a:pPr>
            <a:r>
              <a:rPr lang="en-IN" dirty="0"/>
              <a:t>                         • Lateral wall MI</a:t>
            </a:r>
          </a:p>
          <a:p>
            <a:pPr marL="0" indent="0">
              <a:buNone/>
            </a:pPr>
            <a:r>
              <a:rPr lang="en-IN" dirty="0"/>
              <a:t>                         •</a:t>
            </a:r>
            <a:r>
              <a:rPr lang="en-IN" dirty="0" err="1"/>
              <a:t>Dextrocardia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• Ostium </a:t>
            </a:r>
            <a:r>
              <a:rPr lang="en-IN" dirty="0" err="1"/>
              <a:t>secundum</a:t>
            </a:r>
            <a:r>
              <a:rPr lang="en-IN" dirty="0"/>
              <a:t> ASD</a:t>
            </a:r>
          </a:p>
          <a:p>
            <a:pPr marL="0" indent="0">
              <a:buNone/>
            </a:pPr>
            <a:r>
              <a:rPr lang="en-IN" dirty="0"/>
              <a:t>                         • Left posterior </a:t>
            </a:r>
            <a:r>
              <a:rPr lang="en-IN" dirty="0" err="1"/>
              <a:t>hemiblock</a:t>
            </a:r>
            <a:endParaRPr lang="en-IN" dirty="0"/>
          </a:p>
          <a:p>
            <a:pPr marL="0" indent="0">
              <a:buNone/>
            </a:pPr>
            <a:r>
              <a:rPr lang="en-IN" u="sng" dirty="0"/>
              <a:t>  </a:t>
            </a:r>
            <a:r>
              <a:rPr lang="en-IN" dirty="0"/>
              <a:t>                       • Chronic lung disease</a:t>
            </a:r>
          </a:p>
          <a:p>
            <a:pPr marL="0" indent="0">
              <a:buNone/>
            </a:pPr>
            <a:r>
              <a:rPr lang="en-IN" dirty="0"/>
              <a:t>                         • Tall thin individuals </a:t>
            </a:r>
          </a:p>
          <a:p>
            <a:pPr marL="0" indent="0">
              <a:buNone/>
            </a:pPr>
            <a:r>
              <a:rPr lang="en-IN" u="sng" dirty="0"/>
              <a:t>                        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36D146-35A2-7B3A-3F26-19217549C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098" y="1852828"/>
            <a:ext cx="3195012" cy="509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29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336BE-31B6-992C-E45B-F98319F5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ABNORMALITIES OF CARDIAC AXIS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6EFCD-B43C-59E4-C38D-8E3CFE9FC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2.Left Axis Deviation</a:t>
            </a:r>
          </a:p>
          <a:p>
            <a:pPr marL="0" indent="0">
              <a:buNone/>
            </a:pPr>
            <a:r>
              <a:rPr lang="en-IN" i="1" dirty="0">
                <a:solidFill>
                  <a:srgbClr val="C00000"/>
                </a:solidFill>
              </a:rPr>
              <a:t> </a:t>
            </a:r>
            <a:r>
              <a:rPr lang="en-IN" b="1" i="1" dirty="0">
                <a:solidFill>
                  <a:srgbClr val="C00000"/>
                </a:solidFill>
              </a:rPr>
              <a:t>   </a:t>
            </a:r>
            <a:r>
              <a:rPr lang="en-IN" b="1" i="1" dirty="0"/>
              <a:t>Causes :  </a:t>
            </a:r>
            <a:r>
              <a:rPr lang="en-IN" dirty="0"/>
              <a:t>• Left ventricular hypertrophy </a:t>
            </a:r>
          </a:p>
          <a:p>
            <a:pPr marL="0" indent="0">
              <a:buNone/>
            </a:pPr>
            <a:r>
              <a:rPr lang="en-IN" i="1" dirty="0">
                <a:solidFill>
                  <a:srgbClr val="C00000"/>
                </a:solidFill>
              </a:rPr>
              <a:t>                         </a:t>
            </a:r>
            <a:r>
              <a:rPr lang="en-IN" i="1" dirty="0"/>
              <a:t>• </a:t>
            </a:r>
            <a:r>
              <a:rPr lang="en-IN" dirty="0"/>
              <a:t>Inferior wall MI</a:t>
            </a:r>
          </a:p>
          <a:p>
            <a:pPr marL="0" indent="0">
              <a:buNone/>
            </a:pPr>
            <a:r>
              <a:rPr lang="en-IN" i="1" dirty="0">
                <a:solidFill>
                  <a:srgbClr val="C00000"/>
                </a:solidFill>
              </a:rPr>
              <a:t>                         </a:t>
            </a:r>
            <a:r>
              <a:rPr lang="en-IN" i="1" dirty="0"/>
              <a:t>• </a:t>
            </a:r>
            <a:r>
              <a:rPr lang="en-IN" dirty="0"/>
              <a:t>Ostium </a:t>
            </a:r>
            <a:r>
              <a:rPr lang="en-IN" dirty="0" err="1"/>
              <a:t>primum</a:t>
            </a:r>
            <a:r>
              <a:rPr lang="en-IN" dirty="0"/>
              <a:t> ASD</a:t>
            </a:r>
          </a:p>
          <a:p>
            <a:pPr marL="0" indent="0">
              <a:buNone/>
            </a:pPr>
            <a:r>
              <a:rPr lang="en-IN" i="1" dirty="0">
                <a:solidFill>
                  <a:srgbClr val="C00000"/>
                </a:solidFill>
              </a:rPr>
              <a:t>                         </a:t>
            </a:r>
            <a:r>
              <a:rPr lang="en-IN" i="1" dirty="0"/>
              <a:t>• </a:t>
            </a:r>
            <a:r>
              <a:rPr lang="en-IN" dirty="0"/>
              <a:t>Left anterior </a:t>
            </a:r>
            <a:r>
              <a:rPr lang="en-IN" dirty="0" err="1"/>
              <a:t>hemiblock</a:t>
            </a:r>
            <a:endParaRPr lang="en-IN" dirty="0"/>
          </a:p>
          <a:p>
            <a:pPr marL="0" indent="0">
              <a:buNone/>
            </a:pPr>
            <a:r>
              <a:rPr lang="en-IN" i="1" dirty="0">
                <a:solidFill>
                  <a:srgbClr val="C00000"/>
                </a:solidFill>
              </a:rPr>
              <a:t>         </a:t>
            </a:r>
            <a:r>
              <a:rPr lang="en-IN" dirty="0">
                <a:solidFill>
                  <a:srgbClr val="C00000"/>
                </a:solidFill>
              </a:rPr>
              <a:t>                </a:t>
            </a:r>
            <a:r>
              <a:rPr lang="en-IN" dirty="0"/>
              <a:t>• Wolf </a:t>
            </a:r>
            <a:r>
              <a:rPr lang="en-IN" dirty="0" err="1"/>
              <a:t>parkinson</a:t>
            </a:r>
            <a:r>
              <a:rPr lang="en-IN" dirty="0"/>
              <a:t> white  syndrome</a:t>
            </a:r>
          </a:p>
          <a:p>
            <a:pPr marL="0" indent="0">
              <a:buNone/>
            </a:pPr>
            <a:r>
              <a:rPr lang="en-IN" i="1" dirty="0">
                <a:solidFill>
                  <a:srgbClr val="C00000"/>
                </a:solidFill>
              </a:rPr>
              <a:t>                         </a:t>
            </a:r>
            <a:r>
              <a:rPr lang="en-IN" i="1" dirty="0"/>
              <a:t>• </a:t>
            </a:r>
            <a:r>
              <a:rPr lang="en-IN" dirty="0"/>
              <a:t>Short squat individuals </a:t>
            </a:r>
            <a:endParaRPr lang="en-IN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D2C1C8-1150-5447-3106-37FE1B4D0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697" y="1690688"/>
            <a:ext cx="30763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8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44939-2D96-3B5D-E5BC-0D97A6FBD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4"/>
            <a:ext cx="10515600" cy="1198899"/>
          </a:xfrm>
        </p:spPr>
        <p:txBody>
          <a:bodyPr/>
          <a:lstStyle/>
          <a:p>
            <a:r>
              <a:rPr lang="en-IN" dirty="0"/>
              <a:t>Introduction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E59B-6081-6FD2-5F22-0D015561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electrical activity of the heart starts at SA node and then spreads to the AV node.</a:t>
            </a:r>
          </a:p>
          <a:p>
            <a:r>
              <a:rPr lang="en-IN" dirty="0"/>
              <a:t>It then spreads down the  Bundle of his and then to the </a:t>
            </a:r>
            <a:r>
              <a:rPr lang="en-IN" dirty="0" err="1"/>
              <a:t>purkinje</a:t>
            </a:r>
            <a:r>
              <a:rPr lang="en-IN" dirty="0"/>
              <a:t> fibres to cause ventricular contraction.</a:t>
            </a:r>
          </a:p>
          <a:p>
            <a:r>
              <a:rPr lang="en-IN" dirty="0"/>
              <a:t>These electrical signals can be picked up from the body surface by means of electrodes.</a:t>
            </a:r>
          </a:p>
          <a:p>
            <a:r>
              <a:rPr lang="en-IN" dirty="0"/>
              <a:t>Whenever the direction of the electrical activity is towards a lead, we get a positive deflection in that lead</a:t>
            </a:r>
          </a:p>
          <a:p>
            <a:r>
              <a:rPr lang="en-IN" dirty="0"/>
              <a:t>When the direction of the electrical activity is away from a lead, we get a negative deflection in that lead.</a:t>
            </a:r>
          </a:p>
        </p:txBody>
      </p:sp>
    </p:spTree>
    <p:extLst>
      <p:ext uri="{BB962C8B-B14F-4D97-AF65-F5344CB8AC3E}">
        <p14:creationId xmlns:p14="http://schemas.microsoft.com/office/powerpoint/2010/main" val="2963172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A762-BE74-08DF-9231-4920B451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ABNORMALITIES OF CARDIAC AXIS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3936C-2CE5-222F-872F-E6FC48D8B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3. Extreme axis deviation</a:t>
            </a:r>
          </a:p>
          <a:p>
            <a:pPr marL="0" indent="0">
              <a:buNone/>
            </a:pPr>
            <a:r>
              <a:rPr lang="en-IN" dirty="0"/>
              <a:t>     </a:t>
            </a:r>
            <a:r>
              <a:rPr lang="en-IN" b="1" i="1" dirty="0"/>
              <a:t>Causes :  </a:t>
            </a:r>
            <a:r>
              <a:rPr lang="en-IN" dirty="0"/>
              <a:t>• Ventricular tachycardia </a:t>
            </a:r>
          </a:p>
          <a:p>
            <a:pPr marL="0" indent="0">
              <a:buNone/>
            </a:pPr>
            <a:r>
              <a:rPr lang="en-IN" dirty="0"/>
              <a:t>                          • Severe RVH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25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094A5-F3F4-F9A3-8408-511D3EE4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MCQs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D2A2C-B804-C848-41C2-E50FCA027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/>
              <a:t>Identity the axis </a:t>
            </a:r>
          </a:p>
          <a:p>
            <a:pPr marL="0" indent="0">
              <a:buNone/>
            </a:pPr>
            <a:r>
              <a:rPr lang="en-IN" dirty="0"/>
              <a:t>    </a:t>
            </a:r>
          </a:p>
          <a:p>
            <a:pPr marL="0" indent="0">
              <a:buNone/>
            </a:pPr>
            <a:r>
              <a:rPr lang="en-IN" dirty="0"/>
              <a:t>    a ) normal axis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  b) RAD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  c ) LAD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0ACBC9-DB62-5950-A43B-C6FF66BAD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828" y="1982162"/>
            <a:ext cx="6259753" cy="360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83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54663-FB2D-1BBA-A056-3CBC7ABA9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Ans. c) LAD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0437CEF-B034-FDDC-7DF9-5B5E038DD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82" y="1825625"/>
            <a:ext cx="8662236" cy="4351338"/>
          </a:xfrm>
        </p:spPr>
      </p:pic>
    </p:spTree>
    <p:extLst>
      <p:ext uri="{BB962C8B-B14F-4D97-AF65-F5344CB8AC3E}">
        <p14:creationId xmlns:p14="http://schemas.microsoft.com/office/powerpoint/2010/main" val="1018678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850B-4EFA-C0F5-5B82-E4F59CD1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2. 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D11AF3D-ADBB-0101-7644-A2D98B68E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4980709"/>
            <a:ext cx="11624734" cy="1512166"/>
          </a:xfrm>
        </p:spPr>
        <p:txBody>
          <a:bodyPr/>
          <a:lstStyle/>
          <a:p>
            <a:r>
              <a:rPr lang="en-IN" dirty="0"/>
              <a:t>a) RAD</a:t>
            </a:r>
          </a:p>
          <a:p>
            <a:r>
              <a:rPr lang="en-IN" dirty="0"/>
              <a:t>b) LAD</a:t>
            </a:r>
          </a:p>
          <a:p>
            <a:r>
              <a:rPr lang="en-IN" dirty="0"/>
              <a:t>c) Extreme axis deviation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C4E721-AE21-D3D4-CF1A-2E0B5A541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517" y="365125"/>
            <a:ext cx="8217526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0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C0ECB-6782-A0D2-07ED-93765623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Ans</a:t>
            </a:r>
            <a:r>
              <a:rPr lang="en-IN" dirty="0"/>
              <a:t> :a) RAD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DCAF64A-C3F4-C146-734E-FF2266F5A3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721" y="1825625"/>
            <a:ext cx="9605818" cy="4351338"/>
          </a:xfrm>
        </p:spPr>
      </p:pic>
    </p:spTree>
    <p:extLst>
      <p:ext uri="{BB962C8B-B14F-4D97-AF65-F5344CB8AC3E}">
        <p14:creationId xmlns:p14="http://schemas.microsoft.com/office/powerpoint/2010/main" val="2885896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BC59-AF91-EF0A-4C81-A2A50721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3.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0ED9-C179-3E35-C215-C5818ACF7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a)Normal axis         b) RAD       c)  LAD     d) Extreme axis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0DB595-9FE0-4963-AE54-09BE48C7F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794" y="365125"/>
            <a:ext cx="778476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7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0B1D-694C-3665-5FF5-67533417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418" y="365125"/>
            <a:ext cx="8250382" cy="6001808"/>
          </a:xfrm>
        </p:spPr>
        <p:txBody>
          <a:bodyPr/>
          <a:lstStyle/>
          <a:p>
            <a:r>
              <a:rPr lang="en-IN" dirty="0" err="1"/>
              <a:t>Ans</a:t>
            </a:r>
            <a:r>
              <a:rPr lang="en-IN" dirty="0"/>
              <a:t>:  b) RAD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215F36A-E448-3EC3-0234-DC55A84A5F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744" y="1560657"/>
            <a:ext cx="4772025" cy="4267200"/>
          </a:xfrm>
        </p:spPr>
      </p:pic>
    </p:spTree>
    <p:extLst>
      <p:ext uri="{BB962C8B-B14F-4D97-AF65-F5344CB8AC3E}">
        <p14:creationId xmlns:p14="http://schemas.microsoft.com/office/powerpoint/2010/main" val="174278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416C-9AFE-D6E4-F9AE-726DB765F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8145" y="365125"/>
            <a:ext cx="8065654" cy="1460500"/>
          </a:xfrm>
        </p:spPr>
        <p:txBody>
          <a:bodyPr/>
          <a:lstStyle/>
          <a:p>
            <a:r>
              <a:rPr lang="en-IN" dirty="0"/>
              <a:t>THE CARDIAC AXIS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FB550-82DE-945E-B30C-C21A31F5C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98" y="1554691"/>
            <a:ext cx="10515600" cy="4351338"/>
          </a:xfrm>
        </p:spPr>
        <p:txBody>
          <a:bodyPr/>
          <a:lstStyle/>
          <a:p>
            <a:r>
              <a:rPr lang="en-IN" dirty="0"/>
              <a:t>The average direction of the electrical potential during depolarization of the ventricles.</a:t>
            </a:r>
          </a:p>
          <a:p>
            <a:r>
              <a:rPr lang="en-IN" dirty="0"/>
              <a:t>Since the left ventricle makes up most of the heart muscle under normal </a:t>
            </a:r>
            <a:r>
              <a:rPr lang="en-IN" dirty="0" err="1"/>
              <a:t>circumstances,normal</a:t>
            </a:r>
            <a:r>
              <a:rPr lang="en-IN" dirty="0"/>
              <a:t> cardiac axis is directed downwards and slightly to the left.</a:t>
            </a:r>
          </a:p>
        </p:txBody>
      </p:sp>
    </p:spTree>
    <p:extLst>
      <p:ext uri="{BB962C8B-B14F-4D97-AF65-F5344CB8AC3E}">
        <p14:creationId xmlns:p14="http://schemas.microsoft.com/office/powerpoint/2010/main" val="149974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DBD3-7BCB-81CD-C20E-022FBF12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/>
              <a:t>THE HEXAXIAL SYSTEM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D0DC5-805F-F35A-2C81-E328AA145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1690687"/>
            <a:ext cx="10688782" cy="4392997"/>
          </a:xfrm>
        </p:spPr>
        <p:txBody>
          <a:bodyPr/>
          <a:lstStyle/>
          <a:p>
            <a:r>
              <a:rPr lang="en-IN" dirty="0"/>
              <a:t>It is a diagram based on the  first 6 leads of the 12 lead ECG.</a:t>
            </a:r>
          </a:p>
          <a:p>
            <a:r>
              <a:rPr lang="en-IN" dirty="0"/>
              <a:t>The 3 standard limb leads, LI, LII, LIII form an equilateral  triangle with the heart at the centre(Einthoven triangle)</a:t>
            </a:r>
          </a:p>
          <a:p>
            <a:r>
              <a:rPr lang="en-IN" dirty="0"/>
              <a:t>Einthoven </a:t>
            </a:r>
            <a:r>
              <a:rPr lang="en-IN" dirty="0" err="1"/>
              <a:t>trianlge</a:t>
            </a:r>
            <a:r>
              <a:rPr lang="en-IN" dirty="0"/>
              <a:t> can be redrawn in such a way that the 3 leads pass through a common central point.</a:t>
            </a:r>
          </a:p>
          <a:p>
            <a:r>
              <a:rPr lang="en-IN" dirty="0"/>
              <a:t>This constitutes a </a:t>
            </a:r>
            <a:r>
              <a:rPr lang="en-IN" dirty="0" err="1"/>
              <a:t>triaxial</a:t>
            </a:r>
            <a:r>
              <a:rPr lang="en-IN" dirty="0"/>
              <a:t> reference system with each axis </a:t>
            </a:r>
            <a:r>
              <a:rPr lang="en-IN" dirty="0" err="1"/>
              <a:t>seperated</a:t>
            </a:r>
            <a:r>
              <a:rPr lang="en-IN" dirty="0"/>
              <a:t> from each other by 60°.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E7BD8F-B114-4889-8407-E6C9B7CA8C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86341" y="4682197"/>
            <a:ext cx="1940468" cy="18106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4003845-5244-B08C-8061-C52501B41B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889" y="4658450"/>
            <a:ext cx="1940468" cy="197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6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EDC5-2A84-2CA2-1E37-D23F88D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HEXAXIAL SYSTEM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50848-9792-A460-D079-21122AAF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Similarly 3 augmented limb leads ( </a:t>
            </a:r>
            <a:r>
              <a:rPr lang="en-IN" dirty="0" err="1"/>
              <a:t>aVR</a:t>
            </a:r>
            <a:r>
              <a:rPr lang="en-IN" dirty="0"/>
              <a:t>, </a:t>
            </a:r>
            <a:r>
              <a:rPr lang="en-IN" dirty="0" err="1"/>
              <a:t>aVF</a:t>
            </a:r>
            <a:r>
              <a:rPr lang="en-IN" dirty="0"/>
              <a:t> and </a:t>
            </a:r>
            <a:r>
              <a:rPr lang="en-IN" dirty="0" err="1"/>
              <a:t>aVL</a:t>
            </a:r>
            <a:r>
              <a:rPr lang="en-IN" dirty="0"/>
              <a:t>)  can constitute another </a:t>
            </a:r>
            <a:r>
              <a:rPr lang="en-IN" dirty="0" err="1"/>
              <a:t>triaxial</a:t>
            </a:r>
            <a:r>
              <a:rPr lang="en-IN" dirty="0"/>
              <a:t> reference system.</a:t>
            </a:r>
          </a:p>
          <a:p>
            <a:r>
              <a:rPr lang="en-IN" dirty="0"/>
              <a:t>When these 2 </a:t>
            </a:r>
            <a:r>
              <a:rPr lang="en-IN" dirty="0" err="1"/>
              <a:t>triaxial</a:t>
            </a:r>
            <a:r>
              <a:rPr lang="en-IN" dirty="0"/>
              <a:t> reference systems are superimposed on each other we can derive a  </a:t>
            </a:r>
            <a:r>
              <a:rPr lang="en-IN" dirty="0" err="1"/>
              <a:t>hexaxial</a:t>
            </a:r>
            <a:r>
              <a:rPr lang="en-IN" dirty="0"/>
              <a:t> reference system in  a 360° circle with each axis </a:t>
            </a:r>
            <a:r>
              <a:rPr lang="en-IN" dirty="0" err="1"/>
              <a:t>seperated</a:t>
            </a:r>
            <a:r>
              <a:rPr lang="en-IN" dirty="0"/>
              <a:t> from </a:t>
            </a:r>
            <a:r>
              <a:rPr lang="en-IN"/>
              <a:t>each other by 30°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254AC1-3489-4927-4BF7-DDDA091B1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775" y="4030816"/>
            <a:ext cx="3118667" cy="26824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32F8FA-5B14-3067-D026-360B6907B4B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666824" y="4130309"/>
            <a:ext cx="2753227" cy="24834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044F47-C4AB-5370-52A6-70A915BE17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051" y="4303325"/>
            <a:ext cx="1261467" cy="17190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1DD768-877D-C85C-A545-FB0FB5BFF7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100" y="4348746"/>
            <a:ext cx="1330534" cy="20963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D6EFF5-60F7-8DAD-4D02-3B0C6E42CC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40" y="4215533"/>
            <a:ext cx="2601960" cy="263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2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24870-90DE-3E79-AFF9-8F59BA463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QRS AXIS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08D49-E9D6-370B-1A89-692001A3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QRS complex is the major deflection on the ECG.</a:t>
            </a:r>
          </a:p>
          <a:p>
            <a:r>
              <a:rPr lang="en-IN" dirty="0"/>
              <a:t>The QRS axis is expressed as a degree on  the </a:t>
            </a:r>
            <a:r>
              <a:rPr lang="en-IN" dirty="0" err="1"/>
              <a:t>hexaxial</a:t>
            </a:r>
            <a:r>
              <a:rPr lang="en-IN" dirty="0"/>
              <a:t> system.</a:t>
            </a:r>
          </a:p>
          <a:p>
            <a:r>
              <a:rPr lang="en-IN" dirty="0"/>
              <a:t>Represents the direction of electrical forces in the frontal plane.</a:t>
            </a:r>
          </a:p>
          <a:p>
            <a:r>
              <a:rPr lang="en-IN" dirty="0"/>
              <a:t>The net deflection in any lead is the algebraic sum of the positive and negative  deflections.</a:t>
            </a:r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dirty="0" err="1"/>
              <a:t>Eg</a:t>
            </a:r>
            <a:r>
              <a:rPr lang="en-IN" dirty="0"/>
              <a:t>: if in any lead the positive deflection (R) is +6 and the negative </a:t>
            </a:r>
          </a:p>
          <a:p>
            <a:pPr marL="0" indent="0">
              <a:buNone/>
            </a:pPr>
            <a:r>
              <a:rPr lang="en-IN" dirty="0"/>
              <a:t>            deflection is -2,then the net  </a:t>
            </a:r>
            <a:r>
              <a:rPr lang="en-IN" dirty="0" err="1"/>
              <a:t>drflection</a:t>
            </a:r>
            <a:r>
              <a:rPr lang="en-IN" dirty="0"/>
              <a:t> will be +4.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24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07D5B6-A91A-28C4-6062-6C790AF4C2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87" y="1242867"/>
            <a:ext cx="11344255" cy="437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93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3ED86-7A52-D3D4-48C5-169FB3BCB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NORMAL CARDIAC AXIS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37EA-C16C-DD72-F55E-9CF1AD04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 healthy  individuals, the axis lies between -30° and +90°</a:t>
            </a:r>
          </a:p>
          <a:p>
            <a:r>
              <a:rPr lang="en-IN" dirty="0"/>
              <a:t>The overall direction of the electrical activity is towards the leads I, II and III</a:t>
            </a:r>
          </a:p>
          <a:p>
            <a:r>
              <a:rPr lang="en-IN" dirty="0"/>
              <a:t>As a result a positive deflection is seen in all these leads</a:t>
            </a:r>
          </a:p>
          <a:p>
            <a:r>
              <a:rPr lang="en-IN" dirty="0"/>
              <a:t>Lead  II shows the most positive deflection – most closely aligned to the overall direction of electrical activity.</a:t>
            </a:r>
          </a:p>
          <a:p>
            <a:r>
              <a:rPr lang="en-IN" dirty="0" err="1"/>
              <a:t>aVR</a:t>
            </a:r>
            <a:r>
              <a:rPr lang="en-IN" dirty="0"/>
              <a:t> shows the most negative deflection because </a:t>
            </a:r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dirty="0" err="1"/>
              <a:t>aVR</a:t>
            </a:r>
            <a:r>
              <a:rPr lang="en-IN" dirty="0"/>
              <a:t> is looking at the heart in the opposite direction.</a:t>
            </a:r>
          </a:p>
          <a:p>
            <a:pPr marL="0" indent="0">
              <a:buNone/>
            </a:pPr>
            <a:endParaRPr lang="en-IN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2C04E2-B7BB-CDC9-28D5-30082600C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440" y="4199312"/>
            <a:ext cx="1899062" cy="265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6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9B4D01A-70A4-74A2-4213-DB9239AB0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57200"/>
            <a:ext cx="5385276" cy="507852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4A1423-AA01-0941-6FF5-DD68078C5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5736504" cy="4050914"/>
          </a:xfrm>
        </p:spPr>
        <p:txBody>
          <a:bodyPr>
            <a:normAutofit/>
          </a:bodyPr>
          <a:lstStyle/>
          <a:p>
            <a:r>
              <a:rPr lang="en-IN" sz="2400" dirty="0"/>
              <a:t>Normal axis  -&gt;  -30°  to  90°</a:t>
            </a:r>
          </a:p>
          <a:p>
            <a:endParaRPr lang="en-IN" sz="2400" dirty="0"/>
          </a:p>
          <a:p>
            <a:r>
              <a:rPr lang="en-IN" sz="2400" dirty="0"/>
              <a:t>Left axis deviation  -&gt;  -30°  to  -90°</a:t>
            </a:r>
          </a:p>
          <a:p>
            <a:endParaRPr lang="en-IN" sz="2400" dirty="0"/>
          </a:p>
          <a:p>
            <a:r>
              <a:rPr lang="en-IN" sz="2400" dirty="0"/>
              <a:t>Right axis deviation  -&gt;  90°   to  180°</a:t>
            </a:r>
          </a:p>
          <a:p>
            <a:endParaRPr lang="en-IN" sz="2400" dirty="0"/>
          </a:p>
          <a:p>
            <a:r>
              <a:rPr lang="en-IN" sz="2400" dirty="0"/>
              <a:t>Extreme axis deviation  -&gt;  -90°  to  180°</a:t>
            </a:r>
          </a:p>
          <a:p>
            <a:r>
              <a:rPr lang="en-IN" sz="2400" dirty="0"/>
              <a:t>  ( Northwest )</a:t>
            </a:r>
          </a:p>
        </p:txBody>
      </p:sp>
    </p:spTree>
    <p:extLst>
      <p:ext uri="{BB962C8B-B14F-4D97-AF65-F5344CB8AC3E}">
        <p14:creationId xmlns:p14="http://schemas.microsoft.com/office/powerpoint/2010/main" val="2000292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CARDIAC  AXIS</vt:lpstr>
      <vt:lpstr>Introduction </vt:lpstr>
      <vt:lpstr>THE CARDIAC AXIS</vt:lpstr>
      <vt:lpstr>THE HEXAXIAL SYSTEM</vt:lpstr>
      <vt:lpstr>THE HEXAXIAL SYSTEM</vt:lpstr>
      <vt:lpstr>THE QRS AXIS</vt:lpstr>
      <vt:lpstr>PowerPoint Presentation</vt:lpstr>
      <vt:lpstr>NORMAL CARDIAC AXIS</vt:lpstr>
      <vt:lpstr>PowerPoint Presentation</vt:lpstr>
      <vt:lpstr>DETERMINATION OF CARDIAC AXIS</vt:lpstr>
      <vt:lpstr>  1.The quadrant method</vt:lpstr>
      <vt:lpstr>PowerPoint Presentation</vt:lpstr>
      <vt:lpstr>PowerPoint Presentation</vt:lpstr>
      <vt:lpstr>2. Three lead analysis </vt:lpstr>
      <vt:lpstr>PowerPoint Presentation</vt:lpstr>
      <vt:lpstr>3. Isoelectric lead analysis</vt:lpstr>
      <vt:lpstr>PowerPoint Presentation</vt:lpstr>
      <vt:lpstr>ABNORMALITIES OF CARDIAC AXIS </vt:lpstr>
      <vt:lpstr>ABNORMALITIES OF CARDIAC AXIS</vt:lpstr>
      <vt:lpstr>ABNORMALITIES OF CARDIAC AXIS </vt:lpstr>
      <vt:lpstr>MCQs  </vt:lpstr>
      <vt:lpstr>Ans. c) LAD</vt:lpstr>
      <vt:lpstr>2. </vt:lpstr>
      <vt:lpstr>Ans :a) RAD </vt:lpstr>
      <vt:lpstr>3. </vt:lpstr>
      <vt:lpstr>Ans:  b) RAD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918089905638</dc:creator>
  <cp:lastModifiedBy>918089905638</cp:lastModifiedBy>
  <cp:revision>10</cp:revision>
  <dcterms:created xsi:type="dcterms:W3CDTF">2024-04-03T07:16:16Z</dcterms:created>
  <dcterms:modified xsi:type="dcterms:W3CDTF">2024-04-04T13:33:00Z</dcterms:modified>
</cp:coreProperties>
</file>