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9" r:id="rId8"/>
    <p:sldId id="270" r:id="rId9"/>
    <p:sldId id="262" r:id="rId10"/>
    <p:sldId id="289" r:id="rId11"/>
    <p:sldId id="267" r:id="rId12"/>
    <p:sldId id="268" r:id="rId13"/>
    <p:sldId id="284" r:id="rId14"/>
    <p:sldId id="271" r:id="rId15"/>
    <p:sldId id="272" r:id="rId16"/>
    <p:sldId id="273" r:id="rId17"/>
    <p:sldId id="274" r:id="rId18"/>
    <p:sldId id="275" r:id="rId19"/>
    <p:sldId id="276" r:id="rId20"/>
    <p:sldId id="286" r:id="rId21"/>
    <p:sldId id="277" r:id="rId22"/>
    <p:sldId id="278" r:id="rId23"/>
    <p:sldId id="287" r:id="rId24"/>
    <p:sldId id="279" r:id="rId25"/>
    <p:sldId id="280" r:id="rId26"/>
    <p:sldId id="281" r:id="rId27"/>
    <p:sldId id="282" r:id="rId28"/>
    <p:sldId id="288" r:id="rId29"/>
    <p:sldId id="283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E9214-2DA0-5D64-F35B-45B9EDF96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FC5215-182A-B82A-14A3-32ACFE8A0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87DE1-A44B-2E0A-5605-CA3BB508C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79E0-B34A-8543-9D18-28FA02668A5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C1091-12E0-3E60-751A-E33A661AA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A75E3-7DF2-317E-BDA5-6620A81CA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3B0E-6713-CA4D-8AAE-678DB8BC7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55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AC79F-32F8-0188-573F-03BC6C2F9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723684-78E3-E8E8-79DF-0CB7C9F59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7F59C-6692-77FF-F5C2-D8DA4D176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79E0-B34A-8543-9D18-28FA02668A5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9F8D9-EFE0-4759-EE1E-976CCD912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E1063-6F43-F47E-F6CE-10498472C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3B0E-6713-CA4D-8AAE-678DB8BC7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12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76DD5E-A0D3-9D22-5212-9C4F0B9DB2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B453-E1BC-86BB-1146-072935F503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49BB5C-B9B7-94CD-10E6-DA77D1120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79E0-B34A-8543-9D18-28FA02668A5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72A8C-23FE-9BE3-E0F8-4B3B802E9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197B7-CC49-C4F0-502D-7EE61DC12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3B0E-6713-CA4D-8AAE-678DB8BC7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710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4793F-780A-4151-4B96-830B03FD2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AC51A-2FAC-98A3-89DB-E456F416B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B55D5-7207-E28D-A915-41895CB6F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79E0-B34A-8543-9D18-28FA02668A5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53873-062C-B959-0D98-48C40C27B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64721-7541-2E57-8328-FE1E67940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3B0E-6713-CA4D-8AAE-678DB8BC7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82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B7F78-7362-735C-98C5-84CA3ED8D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22C85-29CD-FC28-E41C-32E792C96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3096-6A1B-BD6E-5657-465DF885A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79E0-B34A-8543-9D18-28FA02668A5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23C0F-6D6B-4FFE-E7AF-819C6BFD5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E44CF-A0BD-3F8D-2D02-BE75B0E66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3B0E-6713-CA4D-8AAE-678DB8BC7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92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30925-1C71-26C5-56DD-48530DAE7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CE081-258A-CA27-F830-D22F1E7AD3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D6D71F-D27C-534B-C82B-227BC064D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67198-1CDA-9865-DFF9-CF1271B3B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79E0-B34A-8543-9D18-28FA02668A5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E72C3-E748-4A5E-FEE8-02DF0B025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60C812-835E-7663-B8FB-F20BCC58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3B0E-6713-CA4D-8AAE-678DB8BC7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5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29DFA-A5AF-A7F4-9721-F0F6612D6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40D25-69A6-934A-A5D5-5389455DE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9CC794-605C-7C58-B094-4E3D4FCA0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D6A2DE-FCEC-C945-76F0-4A30EF465A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742A35-184B-F61E-1A8C-57DBD186E9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734F89-1B28-099B-16F8-810F0F497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79E0-B34A-8543-9D18-28FA02668A5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38CC26-1669-C7B9-BF2C-2499CB6BB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529DE5-D2A4-4E6B-73D5-1C3F2ED07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3B0E-6713-CA4D-8AAE-678DB8BC7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5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178BE-9E49-81DD-D8DE-35CAD5996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8C1815-A4B1-403A-2E7D-AD256000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79E0-B34A-8543-9D18-28FA02668A5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CB59D7-015F-201E-7BDD-1139BBBF2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511E52-F289-1878-ABEA-CF8DD5B6F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3B0E-6713-CA4D-8AAE-678DB8BC7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571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40D19-0CDB-5612-4E9B-380E2F844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79E0-B34A-8543-9D18-28FA02668A5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CEF492-846A-DA53-5BBF-93E15AAB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A6B117-7BE2-3654-A93C-9718F4F71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3B0E-6713-CA4D-8AAE-678DB8BC7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35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91FCD-445E-7BB9-855F-2D731A854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49D32-8EC2-E162-EEDD-DC1BAA346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845160-59BB-D63C-3380-4BBC4ED99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AB04FF-1408-90DC-0A58-9D1FAF8E0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79E0-B34A-8543-9D18-28FA02668A5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F2ED73-D888-0401-F31E-CB204FD8D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BEE56-ACF9-0265-9112-85A7E2A80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3B0E-6713-CA4D-8AAE-678DB8BC7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27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5CD8A-FE3B-5B11-D5D7-2E7382541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C42021-1F06-9304-E0EE-5953AED935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B1B4B2-4069-E64B-A14A-4694A496F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AE216A-A988-189C-66AF-D858D671F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79E0-B34A-8543-9D18-28FA02668A5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738F1C-D886-32C3-75BF-DB443494F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344194-FF89-2346-8DD3-5C5CE7A54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3B0E-6713-CA4D-8AAE-678DB8BC7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5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B6B209-2A53-A555-6AE9-2DDB61DD0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111E97-F06F-765D-689C-31ED2B84F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033F8-7D5C-AC54-5091-4AEB9F6758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0179E0-B34A-8543-9D18-28FA02668A5E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CD18D-2504-88F4-3FAD-352E15D415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50F5B-8353-55FA-6552-C9FC9ED715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B93B0E-6713-CA4D-8AAE-678DB8BC7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24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7110-02E4-9D40-4680-FEEE5A20A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8754830" cy="2024425"/>
          </a:xfrm>
        </p:spPr>
        <p:txBody>
          <a:bodyPr>
            <a:normAutofit/>
          </a:bodyPr>
          <a:lstStyle/>
          <a:p>
            <a:r>
              <a:rPr lang="en-IN" b="1" dirty="0">
                <a:latin typeface="Algerian" pitchFamily="82" charset="0"/>
                <a:ea typeface="Alasassy Caps" panose="02000000000000000000" pitchFamily="2" charset="0"/>
              </a:rPr>
              <a:t>CONDUCTION SYSTEM OF THE HEART</a:t>
            </a:r>
            <a:endParaRPr lang="en-US" b="1" dirty="0">
              <a:latin typeface="Algerian" pitchFamily="82" charset="0"/>
              <a:ea typeface="Alasassy Caps" panose="02000000000000000000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FEDDC7-1DA4-27C6-478B-1DA5FF44CF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75" y="2959100"/>
            <a:ext cx="4286250" cy="28575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C7E5565-A117-2B29-4690-2C899AFBBA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01415" y="4544818"/>
            <a:ext cx="8754830" cy="2024425"/>
          </a:xfrm>
        </p:spPr>
        <p:txBody>
          <a:bodyPr>
            <a:normAutofit/>
          </a:bodyPr>
          <a:lstStyle/>
          <a:p>
            <a:r>
              <a:rPr lang="en-IN" sz="2400" i="1" dirty="0">
                <a:latin typeface="Baguet Script" pitchFamily="2" charset="0"/>
                <a:ea typeface="Blackadder ITC" panose="02000000000000000000" pitchFamily="2" charset="0"/>
              </a:rPr>
              <a:t>Sana Muhammed P </a:t>
            </a:r>
            <a:r>
              <a:rPr lang="en-IN" sz="2400" i="1" dirty="0" err="1">
                <a:latin typeface="Baguet Script" pitchFamily="2" charset="0"/>
                <a:ea typeface="Blackadder ITC" panose="02000000000000000000" pitchFamily="2" charset="0"/>
              </a:rPr>
              <a:t>P</a:t>
            </a:r>
            <a:endParaRPr lang="en-US" sz="2400" i="1" dirty="0">
              <a:latin typeface="Baguet Script" pitchFamily="2" charset="0"/>
              <a:ea typeface="Blackadder ITC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369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6B047-D9F9-E2A7-FFB4-B09E208B5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lgerian" pitchFamily="82" charset="0"/>
              </a:rPr>
              <a:t>BLOOD SUPPLY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AE465-3E86-771F-469D-B1A162F69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831"/>
            <a:ext cx="11501582" cy="2546254"/>
          </a:xfrm>
        </p:spPr>
        <p:txBody>
          <a:bodyPr/>
          <a:lstStyle/>
          <a:p>
            <a:r>
              <a:rPr lang="en-IN" dirty="0">
                <a:latin typeface="Aldhabi" pitchFamily="2" charset="-78"/>
                <a:cs typeface="Aldhabi" pitchFamily="2" charset="-78"/>
              </a:rPr>
              <a:t>SA node – SA nodal artery</a:t>
            </a:r>
          </a:p>
          <a:p>
            <a:r>
              <a:rPr lang="en-IN" dirty="0">
                <a:latin typeface="Aldhabi" pitchFamily="2" charset="-78"/>
                <a:cs typeface="Aldhabi" pitchFamily="2" charset="-78"/>
              </a:rPr>
              <a:t>AV node – AV nodal </a:t>
            </a:r>
            <a:r>
              <a:rPr lang="en-IN" dirty="0" err="1">
                <a:latin typeface="Aldhabi" pitchFamily="2" charset="-78"/>
                <a:cs typeface="Aldhabi" pitchFamily="2" charset="-78"/>
              </a:rPr>
              <a:t>artey</a:t>
            </a:r>
            <a:endParaRPr lang="en-IN" dirty="0">
              <a:latin typeface="Aldhabi" pitchFamily="2" charset="-78"/>
              <a:cs typeface="Aldhabi" pitchFamily="2" charset="-78"/>
            </a:endParaRPr>
          </a:p>
          <a:p>
            <a:r>
              <a:rPr lang="en-IN" dirty="0">
                <a:latin typeface="Aldhabi" pitchFamily="2" charset="-78"/>
                <a:cs typeface="Aldhabi" pitchFamily="2" charset="-78"/>
              </a:rPr>
              <a:t>Bundle of His – Dually supplied by AV node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artery &amp; the first septal branch of LAD</a:t>
            </a:r>
          </a:p>
          <a:p>
            <a:r>
              <a:rPr lang="en-IN" dirty="0">
                <a:latin typeface="Aldhabi" pitchFamily="2" charset="-78"/>
                <a:cs typeface="Aldhabi" pitchFamily="2" charset="-78"/>
              </a:rPr>
              <a:t>Purkinje fibres – Circumflex branch of LMCA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1335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221A623-D846-E957-61C6-D6C3AFBFE6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554" y="964104"/>
            <a:ext cx="4769434" cy="4599258"/>
          </a:xfrm>
        </p:spPr>
      </p:pic>
    </p:spTree>
    <p:extLst>
      <p:ext uri="{BB962C8B-B14F-4D97-AF65-F5344CB8AC3E}">
        <p14:creationId xmlns:p14="http://schemas.microsoft.com/office/powerpoint/2010/main" val="3328927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4285F15-5390-EFA2-3553-BD2844F095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336" y="934397"/>
            <a:ext cx="8423071" cy="4351338"/>
          </a:xfrm>
        </p:spPr>
      </p:pic>
    </p:spTree>
    <p:extLst>
      <p:ext uri="{BB962C8B-B14F-4D97-AF65-F5344CB8AC3E}">
        <p14:creationId xmlns:p14="http://schemas.microsoft.com/office/powerpoint/2010/main" val="3150177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17CF098-C90F-3ECD-CF90-E22933D75A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112" y="451556"/>
            <a:ext cx="5489652" cy="5725407"/>
          </a:xfrm>
        </p:spPr>
      </p:pic>
    </p:spTree>
    <p:extLst>
      <p:ext uri="{BB962C8B-B14F-4D97-AF65-F5344CB8AC3E}">
        <p14:creationId xmlns:p14="http://schemas.microsoft.com/office/powerpoint/2010/main" val="58876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2927E-9DE3-7F54-60AD-6D585B817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Algerian" pitchFamily="82" charset="0"/>
              </a:rPr>
              <a:t>Cardiac muscle action potential</a:t>
            </a:r>
            <a:endParaRPr lang="en-US" b="1" dirty="0">
              <a:latin typeface="Algerian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19EFF-98F7-A07C-4F63-7EAA9AF82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3124" y="1690688"/>
            <a:ext cx="10515600" cy="4351338"/>
          </a:xfrm>
        </p:spPr>
        <p:txBody>
          <a:bodyPr/>
          <a:lstStyle/>
          <a:p>
            <a:r>
              <a:rPr lang="en-IN" dirty="0">
                <a:latin typeface="Aldhabi" pitchFamily="2" charset="-78"/>
                <a:cs typeface="Aldhabi" pitchFamily="2" charset="-78"/>
              </a:rPr>
              <a:t>RMP of    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- cardiac muscle fibres-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 -90mV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- Purkinje fibres  -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- 95mV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- Pacemaker tissue  -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-60mV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• Normally,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 2 types of AP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are seen in heart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    1. Slow response AP</a:t>
            </a:r>
          </a:p>
          <a:p>
            <a:pPr marL="0" indent="0">
              <a:buNone/>
            </a:pPr>
            <a:r>
              <a:rPr lang="en-IN" b="1" dirty="0">
                <a:latin typeface="Aldhabi" pitchFamily="2" charset="-78"/>
                <a:cs typeface="Aldhabi" pitchFamily="2" charset="-78"/>
              </a:rPr>
              <a:t>                2. Fast response AP</a:t>
            </a:r>
          </a:p>
        </p:txBody>
      </p:sp>
    </p:spTree>
    <p:extLst>
      <p:ext uri="{BB962C8B-B14F-4D97-AF65-F5344CB8AC3E}">
        <p14:creationId xmlns:p14="http://schemas.microsoft.com/office/powerpoint/2010/main" val="3619278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68027-C3D8-C6E1-285B-224EDB8CA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829" y="89021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IN" b="1" dirty="0">
                <a:latin typeface="Aldhabi" pitchFamily="2" charset="-78"/>
                <a:cs typeface="Aldhabi" pitchFamily="2" charset="-78"/>
              </a:rPr>
              <a:t>Fast response AP occurs in   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       Atrial &amp;  ventricular  muscle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       Purkinje fibres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•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Slow response AP occurs in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       SA node and AV node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☆ AP vary from slow  to fast type in different tissue of the heart</a:t>
            </a:r>
          </a:p>
          <a:p>
            <a:pPr marL="0" indent="0">
              <a:buNone/>
            </a:pPr>
            <a:endParaRPr lang="en-IN" dirty="0">
              <a:latin typeface="Aldhabi" pitchFamily="2" charset="-78"/>
              <a:cs typeface="Aldhabi" pitchFamily="2" charset="-78"/>
            </a:endParaRP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67794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7167B5-CE9F-F883-9674-9C67F188F3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931" y="962526"/>
            <a:ext cx="9271379" cy="5430549"/>
          </a:xfrm>
        </p:spPr>
      </p:pic>
    </p:spTree>
    <p:extLst>
      <p:ext uri="{BB962C8B-B14F-4D97-AF65-F5344CB8AC3E}">
        <p14:creationId xmlns:p14="http://schemas.microsoft.com/office/powerpoint/2010/main" val="3029761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E4B9E-C112-662C-BF5D-292E48393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lgerian" pitchFamily="82" charset="0"/>
              </a:rPr>
              <a:t>FAST RESPONSE ACTION POTENTIAL</a:t>
            </a:r>
            <a:br>
              <a:rPr lang="en-IN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79C44-025A-1C10-6EDE-894B830A7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>
                <a:latin typeface="Aldhabi" pitchFamily="2" charset="-78"/>
                <a:cs typeface="Aldhabi" pitchFamily="2" charset="-78"/>
              </a:rPr>
              <a:t>Phases and ionic basis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Typically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 5 phases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are observed (recorded from ventricular muscle fibres)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•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Phase 0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: Depolarization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•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Phase 1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: Initial rapid repolarization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•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Phase 2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: Plateau Phase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•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Phase 3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: Late rapid repolarization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•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Phase 4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: Baseline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0A5D27-0471-82FB-3884-96E8907700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819" y="2753501"/>
            <a:ext cx="5546620" cy="4104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342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4AA22-1384-0A29-50F5-96E6C1B68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737" y="101757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>
                <a:latin typeface="Aldhabi" pitchFamily="2" charset="-78"/>
                <a:cs typeface="Aldhabi" pitchFamily="2" charset="-78"/>
              </a:rPr>
              <a:t>IONIC FLUX RESPONSIBLE FOR EACH PHASE OF CARDIAC MUSCLE AP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•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Phase 0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: </a:t>
            </a:r>
            <a:r>
              <a:rPr lang="en-IN" i="1" dirty="0">
                <a:latin typeface="Aldhabi" pitchFamily="2" charset="-78"/>
                <a:cs typeface="Aldhabi" pitchFamily="2" charset="-78"/>
              </a:rPr>
              <a:t>Initial rapid depolarization</a:t>
            </a:r>
          </a:p>
          <a:p>
            <a:pPr marL="0" indent="0">
              <a:buNone/>
            </a:pPr>
            <a:r>
              <a:rPr lang="en-IN" i="1" dirty="0">
                <a:latin typeface="Aldhabi" pitchFamily="2" charset="-78"/>
                <a:cs typeface="Aldhabi" pitchFamily="2" charset="-78"/>
              </a:rPr>
              <a:t> &amp; overshoot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– opening of voltage-gated Na+ channels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•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Phase 1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:  </a:t>
            </a:r>
            <a:r>
              <a:rPr lang="en-IN" i="1" dirty="0">
                <a:latin typeface="Aldhabi" pitchFamily="2" charset="-78"/>
                <a:cs typeface="Aldhabi" pitchFamily="2" charset="-78"/>
              </a:rPr>
              <a:t>Initial rapid repolarization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-closure of Na+ channels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&amp; opening of one type of K+ channels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( KCND2, CCND3, KCNA4)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249676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91362-E759-8390-D074-DB9CE1CF1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008" y="1445368"/>
            <a:ext cx="10515600" cy="4351338"/>
          </a:xfrm>
        </p:spPr>
        <p:txBody>
          <a:bodyPr/>
          <a:lstStyle/>
          <a:p>
            <a:r>
              <a:rPr lang="en-IN" b="1" dirty="0">
                <a:latin typeface="Aldhabi" pitchFamily="2" charset="-78"/>
                <a:cs typeface="Aldhabi" pitchFamily="2" charset="-78"/>
              </a:rPr>
              <a:t>Phase 2 :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</a:t>
            </a:r>
            <a:r>
              <a:rPr lang="en-IN" i="1" dirty="0">
                <a:latin typeface="Aldhabi" pitchFamily="2" charset="-78"/>
                <a:cs typeface="Aldhabi" pitchFamily="2" charset="-78"/>
              </a:rPr>
              <a:t>Plateau Phase-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slower but prolonged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opening of voltage-gated Ca2+ channels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(L type channels)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•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Phase 3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: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Final repolarization 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– closure of Ca2+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channels &amp;  a slow, delayed increase of K+ efflux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•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Phase 4 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: RMP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3743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F646A-0A1B-E62F-74F1-F0751A150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Algerian" pitchFamily="82" charset="0"/>
              </a:rPr>
              <a:t>Introduction</a:t>
            </a:r>
            <a:r>
              <a:rPr lang="en-IN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38F8D-36B5-2F92-5CC1-F1C4F32D3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Aldhabi" pitchFamily="2" charset="-78"/>
                <a:cs typeface="Aldhabi" pitchFamily="2" charset="-78"/>
              </a:rPr>
              <a:t>The parts of the heart normally beats in an orderly sequence.</a:t>
            </a:r>
          </a:p>
          <a:p>
            <a:pPr marL="0" indent="0">
              <a:buNone/>
            </a:pPr>
            <a:endParaRPr lang="en-IN" dirty="0">
              <a:latin typeface="Aldhabi" pitchFamily="2" charset="-78"/>
              <a:cs typeface="Aldhabi" pitchFamily="2" charset="-78"/>
            </a:endParaRPr>
          </a:p>
          <a:p>
            <a:r>
              <a:rPr lang="en-IN" b="1" dirty="0">
                <a:latin typeface="Aldhabi" pitchFamily="2" charset="-78"/>
                <a:cs typeface="Aldhabi" pitchFamily="2" charset="-78"/>
              </a:rPr>
              <a:t>Atrial systole 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followed by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ventricular systole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&amp;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during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diastole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 all chambers are relaxed.</a:t>
            </a:r>
          </a:p>
          <a:p>
            <a:pPr marL="0" indent="0">
              <a:buNone/>
            </a:pPr>
            <a:endParaRPr lang="en-IN" dirty="0">
              <a:latin typeface="Aldhabi" pitchFamily="2" charset="-78"/>
              <a:cs typeface="Aldhabi" pitchFamily="2" charset="-78"/>
            </a:endParaRPr>
          </a:p>
          <a:p>
            <a:r>
              <a:rPr lang="en-IN" dirty="0">
                <a:latin typeface="Aldhabi" pitchFamily="2" charset="-78"/>
                <a:cs typeface="Aldhabi" pitchFamily="2" charset="-78"/>
              </a:rPr>
              <a:t>The cardiac electric activity that triggers heartbeat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originates in a specialized cardiac conduction system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and spreads to all parts of the myocardium.</a:t>
            </a:r>
          </a:p>
          <a:p>
            <a:pPr marL="0" indent="0">
              <a:buNone/>
            </a:pPr>
            <a:endParaRPr lang="en-IN" dirty="0">
              <a:latin typeface="Aldhabi" pitchFamily="2" charset="-78"/>
              <a:cs typeface="Aldhabi" pitchFamily="2" charset="-78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65768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8EA4CE0-4D94-2FEF-0D60-6B0AAA0A35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527" y="255485"/>
            <a:ext cx="5478082" cy="6347029"/>
          </a:xfrm>
        </p:spPr>
      </p:pic>
    </p:spTree>
    <p:extLst>
      <p:ext uri="{BB962C8B-B14F-4D97-AF65-F5344CB8AC3E}">
        <p14:creationId xmlns:p14="http://schemas.microsoft.com/office/powerpoint/2010/main" val="3448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67A87-5D03-A7E2-E7E9-D7549FCBD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lgerian" pitchFamily="82" charset="0"/>
              </a:rPr>
              <a:t>SLOW RESPONSE ACTION POTENTIAL 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33BF0-B52E-8038-F926-A3B05A8F3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69" y="1690688"/>
            <a:ext cx="11056724" cy="4714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Consists mainly of </a:t>
            </a:r>
            <a:r>
              <a:rPr lang="en-IN" sz="3200" b="1" dirty="0">
                <a:latin typeface="Aldhabi" pitchFamily="2" charset="-78"/>
                <a:cs typeface="Aldhabi" pitchFamily="2" charset="-78"/>
              </a:rPr>
              <a:t>3 components </a:t>
            </a:r>
          </a:p>
          <a:p>
            <a:pPr marL="0" indent="0">
              <a:buNone/>
            </a:pPr>
            <a:endParaRPr lang="en-IN" sz="3200" dirty="0">
              <a:latin typeface="Aldhabi" pitchFamily="2" charset="-78"/>
              <a:cs typeface="Aldhabi" pitchFamily="2" charset="-78"/>
            </a:endParaRP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         • </a:t>
            </a:r>
            <a:r>
              <a:rPr lang="en-IN" sz="3200" b="1" dirty="0">
                <a:latin typeface="Aldhabi" pitchFamily="2" charset="-78"/>
                <a:cs typeface="Aldhabi" pitchFamily="2" charset="-78"/>
              </a:rPr>
              <a:t>Phase 0 </a:t>
            </a:r>
            <a:r>
              <a:rPr lang="en-IN" sz="3200" dirty="0">
                <a:latin typeface="Aldhabi" pitchFamily="2" charset="-78"/>
                <a:cs typeface="Aldhabi" pitchFamily="2" charset="-78"/>
              </a:rPr>
              <a:t>: depolarization or slow rising upstroke</a:t>
            </a: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         • </a:t>
            </a:r>
            <a:r>
              <a:rPr lang="en-IN" sz="3200" b="1" dirty="0">
                <a:latin typeface="Aldhabi" pitchFamily="2" charset="-78"/>
                <a:cs typeface="Aldhabi" pitchFamily="2" charset="-78"/>
              </a:rPr>
              <a:t>Phase 3</a:t>
            </a:r>
            <a:r>
              <a:rPr lang="en-IN" sz="3200" dirty="0">
                <a:latin typeface="Aldhabi" pitchFamily="2" charset="-78"/>
                <a:cs typeface="Aldhabi" pitchFamily="2" charset="-78"/>
              </a:rPr>
              <a:t> : Phase of repolarization </a:t>
            </a: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         • </a:t>
            </a:r>
            <a:r>
              <a:rPr lang="en-IN" sz="3200" b="1" dirty="0">
                <a:latin typeface="Aldhabi" pitchFamily="2" charset="-78"/>
                <a:cs typeface="Aldhabi" pitchFamily="2" charset="-78"/>
              </a:rPr>
              <a:t>Phase 4 </a:t>
            </a:r>
            <a:r>
              <a:rPr lang="en-IN" sz="3200" dirty="0">
                <a:latin typeface="Aldhabi" pitchFamily="2" charset="-78"/>
                <a:cs typeface="Aldhabi" pitchFamily="2" charset="-78"/>
              </a:rPr>
              <a:t>: Phase of slow depolarization </a:t>
            </a:r>
            <a:endParaRPr lang="en-US" sz="3200" dirty="0">
              <a:latin typeface="Aldhabi" pitchFamily="2" charset="-78"/>
              <a:cs typeface="Aldhabi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6F40EA-BA0C-9417-AF7B-48901EC3CE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5714" y="3131924"/>
            <a:ext cx="411480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1290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EB95A-23D6-245C-22F2-77892F3EF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9814" y="145725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b="1" dirty="0">
                <a:latin typeface="Aldhabi" pitchFamily="2" charset="-78"/>
                <a:cs typeface="Aldhabi" pitchFamily="2" charset="-78"/>
              </a:rPr>
              <a:t>   Phase 0</a:t>
            </a:r>
            <a:r>
              <a:rPr lang="en-IN" sz="3200" dirty="0">
                <a:latin typeface="Aldhabi" pitchFamily="2" charset="-78"/>
                <a:cs typeface="Aldhabi" pitchFamily="2" charset="-78"/>
              </a:rPr>
              <a:t> : opening of Ca2+ channels </a:t>
            </a:r>
          </a:p>
          <a:p>
            <a:pPr marL="0" indent="0">
              <a:buNone/>
            </a:pPr>
            <a:r>
              <a:rPr lang="en-IN" sz="3200" b="1" dirty="0">
                <a:latin typeface="Aldhabi" pitchFamily="2" charset="-78"/>
                <a:cs typeface="Aldhabi" pitchFamily="2" charset="-78"/>
              </a:rPr>
              <a:t>   Phase 3</a:t>
            </a:r>
            <a:r>
              <a:rPr lang="en-IN" sz="3200" dirty="0">
                <a:latin typeface="Aldhabi" pitchFamily="2" charset="-78"/>
                <a:cs typeface="Aldhabi" pitchFamily="2" charset="-78"/>
              </a:rPr>
              <a:t> : closure of Ca2+ channels and opening of K+ channels </a:t>
            </a:r>
          </a:p>
          <a:p>
            <a:pPr marL="0" indent="0">
              <a:buNone/>
            </a:pPr>
            <a:r>
              <a:rPr lang="en-IN" sz="3200" b="1" dirty="0">
                <a:latin typeface="Aldhabi" pitchFamily="2" charset="-78"/>
                <a:cs typeface="Aldhabi" pitchFamily="2" charset="-78"/>
              </a:rPr>
              <a:t>   Phase 4</a:t>
            </a:r>
            <a:r>
              <a:rPr lang="en-IN" sz="3200" dirty="0">
                <a:latin typeface="Aldhabi" pitchFamily="2" charset="-78"/>
                <a:cs typeface="Aldhabi" pitchFamily="2" charset="-78"/>
              </a:rPr>
              <a:t> : Early part due to closure of K+ channels</a:t>
            </a: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                         Later part due to transient Ca2+ channels</a:t>
            </a:r>
          </a:p>
        </p:txBody>
      </p:sp>
    </p:spTree>
    <p:extLst>
      <p:ext uri="{BB962C8B-B14F-4D97-AF65-F5344CB8AC3E}">
        <p14:creationId xmlns:p14="http://schemas.microsoft.com/office/powerpoint/2010/main" val="34338005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E1E1FBF-8ED8-A759-A295-2EF6F42668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438" y="285193"/>
            <a:ext cx="7260539" cy="5871708"/>
          </a:xfrm>
        </p:spPr>
      </p:pic>
    </p:spTree>
    <p:extLst>
      <p:ext uri="{BB962C8B-B14F-4D97-AF65-F5344CB8AC3E}">
        <p14:creationId xmlns:p14="http://schemas.microsoft.com/office/powerpoint/2010/main" val="13378906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06B8E-8761-CFB1-F8D3-0B3118F2E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lgerian" pitchFamily="82" charset="0"/>
              </a:rPr>
              <a:t>PACEMAKER POTENTIAL 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FC673-2682-7493-4215-016CA5841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 dirty="0">
                <a:latin typeface="Aldhabi" pitchFamily="2" charset="-78"/>
                <a:cs typeface="Aldhabi" pitchFamily="2" charset="-78"/>
              </a:rPr>
              <a:t>SA node discharges rhythmically and automatically. </a:t>
            </a:r>
          </a:p>
          <a:p>
            <a:r>
              <a:rPr lang="en-IN" sz="3200" dirty="0">
                <a:latin typeface="Aldhabi" pitchFamily="2" charset="-78"/>
                <a:cs typeface="Aldhabi" pitchFamily="2" charset="-78"/>
              </a:rPr>
              <a:t>RMP that depolarizes  is called the </a:t>
            </a:r>
            <a:r>
              <a:rPr lang="en-IN" sz="3200" b="1" dirty="0" err="1">
                <a:latin typeface="Aldhabi" pitchFamily="2" charset="-78"/>
                <a:cs typeface="Aldhabi" pitchFamily="2" charset="-78"/>
              </a:rPr>
              <a:t>prepotential</a:t>
            </a:r>
            <a:r>
              <a:rPr lang="en-IN" sz="3200" dirty="0">
                <a:latin typeface="Aldhabi" pitchFamily="2" charset="-78"/>
                <a:cs typeface="Aldhabi" pitchFamily="2" charset="-78"/>
              </a:rPr>
              <a:t> as it brings the membrane potential to the threshold, which then triggers the AP</a:t>
            </a:r>
          </a:p>
          <a:p>
            <a:r>
              <a:rPr lang="en-IN" sz="3200" dirty="0" err="1">
                <a:latin typeface="Aldhabi" pitchFamily="2" charset="-78"/>
                <a:cs typeface="Aldhabi" pitchFamily="2" charset="-78"/>
              </a:rPr>
              <a:t>Prepotential</a:t>
            </a:r>
            <a:r>
              <a:rPr lang="en-IN" sz="3200" dirty="0">
                <a:latin typeface="Aldhabi" pitchFamily="2" charset="-78"/>
                <a:cs typeface="Aldhabi" pitchFamily="2" charset="-78"/>
              </a:rPr>
              <a:t> is known as </a:t>
            </a:r>
            <a:r>
              <a:rPr lang="en-IN" sz="3200" b="1" dirty="0">
                <a:latin typeface="Aldhabi" pitchFamily="2" charset="-78"/>
                <a:cs typeface="Aldhabi" pitchFamily="2" charset="-78"/>
              </a:rPr>
              <a:t>pacemaker potential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29251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11785-1FE5-2B9E-1683-4F71696E9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b="1" dirty="0"/>
              <a:t>Ionic basis of electrical activity in pacemaker</a:t>
            </a:r>
            <a:r>
              <a:rPr lang="en-IN" dirty="0"/>
              <a:t> </a:t>
            </a: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        • RMP is not stable in SA node</a:t>
            </a: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        • </a:t>
            </a:r>
            <a:r>
              <a:rPr lang="en-IN" sz="3200" b="1" dirty="0">
                <a:latin typeface="Aldhabi" pitchFamily="2" charset="-78"/>
                <a:cs typeface="Aldhabi" pitchFamily="2" charset="-78"/>
              </a:rPr>
              <a:t>Initial part of pacemaker potential </a:t>
            </a: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                        Sloe influx of sodium channels</a:t>
            </a: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        • </a:t>
            </a:r>
            <a:r>
              <a:rPr lang="en-IN" sz="3200" b="1" dirty="0">
                <a:latin typeface="Aldhabi" pitchFamily="2" charset="-78"/>
                <a:cs typeface="Aldhabi" pitchFamily="2" charset="-78"/>
              </a:rPr>
              <a:t>Later part of pacemaker potential</a:t>
            </a:r>
            <a:r>
              <a:rPr lang="en-IN" sz="3200" dirty="0">
                <a:latin typeface="Aldhabi" pitchFamily="2" charset="-78"/>
                <a:cs typeface="Aldhabi" pitchFamily="2" charset="-78"/>
              </a:rPr>
              <a:t> </a:t>
            </a: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                       Slow influx of calcium 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8323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9679B-1104-1734-9350-65CE5472E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Aldhabi" pitchFamily="2" charset="-78"/>
                <a:cs typeface="Aldhabi" pitchFamily="2" charset="-78"/>
              </a:rPr>
              <a:t>Depolarization</a:t>
            </a:r>
            <a:r>
              <a:rPr lang="en-IN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A661A-93CB-9E61-D91F-1290269D3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 dirty="0">
                <a:latin typeface="Aldhabi" pitchFamily="2" charset="-78"/>
                <a:cs typeface="Aldhabi" pitchFamily="2" charset="-78"/>
              </a:rPr>
              <a:t>When the negativity is decreased to</a:t>
            </a:r>
            <a:r>
              <a:rPr lang="en-IN" sz="3200" b="1" dirty="0">
                <a:latin typeface="Aldhabi" pitchFamily="2" charset="-78"/>
                <a:cs typeface="Aldhabi" pitchFamily="2" charset="-78"/>
              </a:rPr>
              <a:t> -40mV</a:t>
            </a:r>
            <a:r>
              <a:rPr lang="en-IN" sz="3200" dirty="0">
                <a:latin typeface="Aldhabi" pitchFamily="2" charset="-78"/>
                <a:cs typeface="Aldhabi" pitchFamily="2" charset="-78"/>
              </a:rPr>
              <a:t> ( threshold level) –</a:t>
            </a: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    AP starts with rapid depolarization </a:t>
            </a: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• occurs because of </a:t>
            </a:r>
            <a:r>
              <a:rPr lang="en-IN" sz="3200" i="1" dirty="0">
                <a:latin typeface="Aldhabi" pitchFamily="2" charset="-78"/>
                <a:cs typeface="Aldhabi" pitchFamily="2" charset="-78"/>
              </a:rPr>
              <a:t>influx of more calcium ions</a:t>
            </a: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• unlike other tissues,</a:t>
            </a: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                  Depolarization in SA node is mainly due to </a:t>
            </a: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                  influx of Ca2+ ions , rather than sodium ions.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5666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F246D-B30A-7A83-EE44-94963F66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656" y="-392140"/>
            <a:ext cx="10515600" cy="1325563"/>
          </a:xfrm>
        </p:spPr>
        <p:txBody>
          <a:bodyPr/>
          <a:lstStyle/>
          <a:p>
            <a:r>
              <a:rPr lang="en-IN" b="1" dirty="0">
                <a:latin typeface="Aldhabi" pitchFamily="2" charset="-78"/>
                <a:cs typeface="Aldhabi" pitchFamily="2" charset="-78"/>
              </a:rPr>
              <a:t>Repolarization </a:t>
            </a:r>
            <a:endParaRPr lang="en-US" b="1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445C9-6F22-F483-D4FD-1EAE16BDA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88" y="578706"/>
            <a:ext cx="10700234" cy="6646183"/>
          </a:xfrm>
        </p:spPr>
        <p:txBody>
          <a:bodyPr>
            <a:noAutofit/>
          </a:bodyPr>
          <a:lstStyle/>
          <a:p>
            <a:r>
              <a:rPr lang="en-IN" sz="2400" dirty="0">
                <a:latin typeface="Aldhabi" pitchFamily="2" charset="-78"/>
                <a:cs typeface="Aldhabi" pitchFamily="2" charset="-78"/>
              </a:rPr>
              <a:t>Starts after rapid depolarization </a:t>
            </a:r>
          </a:p>
          <a:p>
            <a:r>
              <a:rPr lang="en-IN" sz="2400" dirty="0">
                <a:latin typeface="Aldhabi" pitchFamily="2" charset="-78"/>
                <a:cs typeface="Aldhabi" pitchFamily="2" charset="-78"/>
              </a:rPr>
              <a:t>Due to efflux of potassium ions from pacemaker fibres.   </a:t>
            </a:r>
            <a:r>
              <a:rPr lang="en-IN" sz="2400" dirty="0"/>
              <a:t>  </a:t>
            </a:r>
          </a:p>
          <a:p>
            <a:pPr marL="0" indent="0">
              <a:buNone/>
            </a:pPr>
            <a:r>
              <a:rPr lang="en-IN" sz="2400" dirty="0"/>
              <a:t>                             </a:t>
            </a:r>
            <a:r>
              <a:rPr lang="en-IN" sz="2400" dirty="0">
                <a:latin typeface="Aldhabi" pitchFamily="2" charset="-78"/>
                <a:cs typeface="Aldhabi" pitchFamily="2" charset="-78"/>
              </a:rPr>
              <a:t>   K+ channels remain open for longer time    </a:t>
            </a:r>
          </a:p>
          <a:p>
            <a:pPr marL="0" indent="0">
              <a:buNone/>
            </a:pPr>
            <a:r>
              <a:rPr lang="en-IN" sz="2400" dirty="0">
                <a:latin typeface="Aldhabi" pitchFamily="2" charset="-78"/>
                <a:cs typeface="Aldhabi" pitchFamily="2" charset="-78"/>
              </a:rPr>
              <a:t>                                                                               ⬇️ </a:t>
            </a:r>
          </a:p>
          <a:p>
            <a:pPr marL="0" indent="0">
              <a:buNone/>
            </a:pPr>
            <a:r>
              <a:rPr lang="en-IN" sz="2400" dirty="0">
                <a:latin typeface="Aldhabi" pitchFamily="2" charset="-78"/>
                <a:cs typeface="Aldhabi" pitchFamily="2" charset="-78"/>
              </a:rPr>
              <a:t>                                                    Efflux of more potassium ions </a:t>
            </a:r>
          </a:p>
          <a:p>
            <a:pPr marL="0" indent="0">
              <a:buNone/>
            </a:pPr>
            <a:r>
              <a:rPr lang="en-IN" sz="2400" dirty="0">
                <a:latin typeface="Aldhabi" pitchFamily="2" charset="-78"/>
                <a:cs typeface="Aldhabi" pitchFamily="2" charset="-78"/>
              </a:rPr>
              <a:t>                                                                               ⬇️</a:t>
            </a:r>
          </a:p>
          <a:p>
            <a:pPr marL="0" indent="0">
              <a:buNone/>
            </a:pPr>
            <a:r>
              <a:rPr lang="en-IN" sz="2400" dirty="0">
                <a:latin typeface="Aldhabi" pitchFamily="2" charset="-78"/>
                <a:cs typeface="Aldhabi" pitchFamily="2" charset="-78"/>
              </a:rPr>
              <a:t>                                                 Development of more negativity, </a:t>
            </a:r>
          </a:p>
          <a:p>
            <a:pPr marL="0" indent="0">
              <a:buNone/>
            </a:pPr>
            <a:r>
              <a:rPr lang="en-IN" sz="2400" dirty="0">
                <a:latin typeface="Aldhabi" pitchFamily="2" charset="-78"/>
                <a:cs typeface="Aldhabi" pitchFamily="2" charset="-78"/>
              </a:rPr>
              <a:t>                                                           beyond the level RMP</a:t>
            </a:r>
          </a:p>
          <a:p>
            <a:pPr marL="0" indent="0">
              <a:buNone/>
            </a:pPr>
            <a:r>
              <a:rPr lang="en-IN" sz="2400" dirty="0">
                <a:latin typeface="Aldhabi" pitchFamily="2" charset="-78"/>
                <a:cs typeface="Aldhabi" pitchFamily="2" charset="-78"/>
              </a:rPr>
              <a:t>                                                                               ⬇️</a:t>
            </a:r>
          </a:p>
          <a:p>
            <a:pPr marL="0" indent="0">
              <a:buNone/>
            </a:pPr>
            <a:r>
              <a:rPr lang="en-IN" sz="2400" dirty="0">
                <a:latin typeface="Aldhabi" pitchFamily="2" charset="-78"/>
                <a:cs typeface="Aldhabi" pitchFamily="2" charset="-78"/>
              </a:rPr>
              <a:t>                                            Slow depolarization starts once again</a:t>
            </a:r>
          </a:p>
          <a:p>
            <a:pPr marL="0" indent="0">
              <a:buNone/>
            </a:pPr>
            <a:r>
              <a:rPr lang="en-IN" sz="2400" dirty="0">
                <a:latin typeface="Aldhabi" pitchFamily="2" charset="-78"/>
                <a:cs typeface="Aldhabi" pitchFamily="2" charset="-78"/>
              </a:rPr>
              <a:t>                                                                               ⬇️</a:t>
            </a:r>
          </a:p>
          <a:p>
            <a:pPr marL="0" indent="0">
              <a:buNone/>
            </a:pPr>
            <a:r>
              <a:rPr lang="en-IN" sz="2400" dirty="0">
                <a:latin typeface="Aldhabi" pitchFamily="2" charset="-78"/>
                <a:cs typeface="Aldhabi" pitchFamily="2" charset="-78"/>
              </a:rPr>
              <a:t>                                             Development of pacemaker potential, </a:t>
            </a:r>
          </a:p>
          <a:p>
            <a:pPr marL="0" indent="0">
              <a:buNone/>
            </a:pPr>
            <a:r>
              <a:rPr lang="en-IN" sz="2400" dirty="0">
                <a:latin typeface="Aldhabi" pitchFamily="2" charset="-78"/>
                <a:cs typeface="Aldhabi" pitchFamily="2" charset="-78"/>
              </a:rPr>
              <a:t>                                              which triggers the next action potential </a:t>
            </a:r>
            <a:endParaRPr lang="en-US" sz="2400" dirty="0">
              <a:latin typeface="Aldhabi" pitchFamily="2" charset="-78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68308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D2FC586-AB2A-3A1B-7D21-58C90238E9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907" y="587976"/>
            <a:ext cx="5266609" cy="5374088"/>
          </a:xfrm>
        </p:spPr>
      </p:pic>
    </p:spTree>
    <p:extLst>
      <p:ext uri="{BB962C8B-B14F-4D97-AF65-F5344CB8AC3E}">
        <p14:creationId xmlns:p14="http://schemas.microsoft.com/office/powerpoint/2010/main" val="18321469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40CD6-1A4A-6562-19AD-F27F74650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9988" y="-166362"/>
            <a:ext cx="9523812" cy="998175"/>
          </a:xfrm>
        </p:spPr>
        <p:txBody>
          <a:bodyPr/>
          <a:lstStyle/>
          <a:p>
            <a:r>
              <a:rPr lang="en-IN" dirty="0">
                <a:latin typeface="Algerian" pitchFamily="82" charset="0"/>
              </a:rPr>
              <a:t>Spread of cardiac excitation 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9A5BF02-CBDB-25C0-5DDD-B99209B204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610" y="831814"/>
            <a:ext cx="8410483" cy="5661062"/>
          </a:xfrm>
        </p:spPr>
      </p:pic>
    </p:spTree>
    <p:extLst>
      <p:ext uri="{BB962C8B-B14F-4D97-AF65-F5344CB8AC3E}">
        <p14:creationId xmlns:p14="http://schemas.microsoft.com/office/powerpoint/2010/main" val="3203926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2DEEB-1ACF-DD8D-E737-1A1BAF471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023" y="843696"/>
            <a:ext cx="10712117" cy="4293502"/>
          </a:xfrm>
        </p:spPr>
        <p:txBody>
          <a:bodyPr/>
          <a:lstStyle/>
          <a:p>
            <a:pPr marL="0" indent="0">
              <a:buNone/>
            </a:pPr>
            <a:r>
              <a:rPr lang="en-IN" sz="3200" b="1" dirty="0">
                <a:latin typeface="Aldhabi" pitchFamily="2" charset="-78"/>
                <a:cs typeface="Aldhabi" pitchFamily="2" charset="-78"/>
              </a:rPr>
              <a:t>Conducting system has following parts :</a:t>
            </a:r>
          </a:p>
          <a:p>
            <a:pPr marL="0" indent="0">
              <a:buNone/>
            </a:pPr>
            <a:r>
              <a:rPr lang="en-IN" dirty="0"/>
              <a:t>                            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      •  Sinoatrial node (SA node)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      •  Atrioventricular node (AV node)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      •  AV bundle ( Bundle of His) and its branches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      •  Purkinje fibres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       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89292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A8A88-8B31-3518-5A7E-F8DFD8B95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      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6E3A4D-DD73-BDCB-BB96-27D1CAEC3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6593" y="1319212"/>
            <a:ext cx="5962650" cy="421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47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722DF2F-4D39-6633-BEC2-19E2A93999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304" y="1253331"/>
            <a:ext cx="6322818" cy="4351338"/>
          </a:xfrm>
        </p:spPr>
      </p:pic>
    </p:spTree>
    <p:extLst>
      <p:ext uri="{BB962C8B-B14F-4D97-AF65-F5344CB8AC3E}">
        <p14:creationId xmlns:p14="http://schemas.microsoft.com/office/powerpoint/2010/main" val="369649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88265-8A6B-E3BA-E712-66D54D393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latin typeface="Algerian" pitchFamily="82" charset="0"/>
              </a:rPr>
              <a:t>Origin and spread of cardiac excitation</a:t>
            </a:r>
            <a:endParaRPr lang="en-US" sz="3600" b="1" dirty="0">
              <a:latin typeface="Algerian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DF7F2-76CB-1A11-660A-42DCA0E01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621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4000" b="1" dirty="0">
                <a:latin typeface="Aldhabi" pitchFamily="2" charset="-78"/>
                <a:cs typeface="Aldhabi" pitchFamily="2" charset="-78"/>
              </a:rPr>
              <a:t>Anatomic considerations</a:t>
            </a:r>
          </a:p>
          <a:p>
            <a:pPr marL="0" indent="0">
              <a:buNone/>
            </a:pPr>
            <a:endParaRPr lang="en-IN" sz="3200" dirty="0">
              <a:latin typeface="Aldhabi" pitchFamily="2" charset="-78"/>
              <a:cs typeface="Aldhabi" pitchFamily="2" charset="-78"/>
            </a:endParaRPr>
          </a:p>
          <a:p>
            <a:pPr marL="0" indent="0">
              <a:buNone/>
            </a:pPr>
            <a:r>
              <a:rPr lang="en-IN" sz="3200" b="1" dirty="0">
                <a:latin typeface="Aldhabi" pitchFamily="2" charset="-78"/>
                <a:cs typeface="Aldhabi" pitchFamily="2" charset="-78"/>
              </a:rPr>
              <a:t>   • SA node </a:t>
            </a: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           - ‘</a:t>
            </a:r>
            <a:r>
              <a:rPr lang="en-IN" sz="3200" i="1" dirty="0">
                <a:latin typeface="Aldhabi" pitchFamily="2" charset="-78"/>
                <a:cs typeface="Aldhabi" pitchFamily="2" charset="-78"/>
              </a:rPr>
              <a:t>Pacemaker of the heart’</a:t>
            </a: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           - located at the Junction of SVC with the RA</a:t>
            </a: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           - About 1.5cm long and 0.5 cm wide</a:t>
            </a:r>
            <a:r>
              <a:rPr lang="en-IN" sz="3200" b="1" dirty="0">
                <a:latin typeface="Aldhabi" pitchFamily="2" charset="-78"/>
                <a:cs typeface="Aldhabi" pitchFamily="2" charset="-78"/>
              </a:rPr>
              <a:t>  </a:t>
            </a:r>
            <a:endParaRPr lang="en-IN" sz="3200" dirty="0">
              <a:latin typeface="Aldhabi" pitchFamily="2" charset="-78"/>
              <a:cs typeface="Aldhabi" pitchFamily="2" charset="-78"/>
            </a:endParaRP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           - Action potential generated are of slow response  type</a:t>
            </a:r>
          </a:p>
          <a:p>
            <a:pPr marL="0" indent="0">
              <a:buNone/>
            </a:pPr>
            <a:r>
              <a:rPr lang="en-IN" sz="3200" dirty="0">
                <a:latin typeface="Aldhabi" pitchFamily="2" charset="-78"/>
                <a:cs typeface="Aldhabi" pitchFamily="2" charset="-78"/>
              </a:rPr>
              <a:t>           - Conduction velocity – 0.05 m/s   </a:t>
            </a:r>
            <a:endParaRPr lang="en-US" sz="3200" dirty="0">
              <a:latin typeface="Aldhabi" pitchFamily="2" charset="-78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7531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0AE42-AAB2-4A48-6E5B-721499F34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sz="3500" dirty="0">
                <a:latin typeface="Aldhabi" pitchFamily="2" charset="-78"/>
                <a:cs typeface="Aldhabi" pitchFamily="2" charset="-78"/>
              </a:rPr>
              <a:t>There are 3 bundles of atrial fibres that connect SA node </a:t>
            </a:r>
          </a:p>
          <a:p>
            <a:pPr marL="0" indent="0">
              <a:buNone/>
            </a:pPr>
            <a:r>
              <a:rPr lang="en-IN" sz="3500" dirty="0">
                <a:latin typeface="Aldhabi" pitchFamily="2" charset="-78"/>
                <a:cs typeface="Aldhabi" pitchFamily="2" charset="-78"/>
              </a:rPr>
              <a:t>    to AV node :</a:t>
            </a:r>
          </a:p>
          <a:p>
            <a:pPr marL="0" indent="0">
              <a:buNone/>
            </a:pPr>
            <a:r>
              <a:rPr lang="en-IN" sz="3500" b="1" i="1" dirty="0">
                <a:latin typeface="Aldhabi" pitchFamily="2" charset="-78"/>
                <a:cs typeface="Aldhabi" pitchFamily="2" charset="-78"/>
              </a:rPr>
              <a:t>          1. Anterior tract of Bachmann</a:t>
            </a:r>
          </a:p>
          <a:p>
            <a:pPr marL="0" indent="0">
              <a:buNone/>
            </a:pPr>
            <a:r>
              <a:rPr lang="en-IN" sz="3500" b="1" i="1" dirty="0">
                <a:latin typeface="Aldhabi" pitchFamily="2" charset="-78"/>
                <a:cs typeface="Aldhabi" pitchFamily="2" charset="-78"/>
              </a:rPr>
              <a:t>          2. Middle tract of Wenckebach</a:t>
            </a:r>
          </a:p>
          <a:p>
            <a:pPr marL="0" indent="0">
              <a:buNone/>
            </a:pPr>
            <a:r>
              <a:rPr lang="en-IN" sz="3500" b="1" i="1" dirty="0">
                <a:latin typeface="Aldhabi" pitchFamily="2" charset="-78"/>
                <a:cs typeface="Aldhabi" pitchFamily="2" charset="-78"/>
              </a:rPr>
              <a:t>          3. Posterior tract of </a:t>
            </a:r>
            <a:r>
              <a:rPr lang="en-IN" sz="3500" b="1" i="1" dirty="0" err="1">
                <a:latin typeface="Aldhabi" pitchFamily="2" charset="-78"/>
                <a:cs typeface="Aldhabi" pitchFamily="2" charset="-78"/>
              </a:rPr>
              <a:t>Thorel</a:t>
            </a:r>
            <a:endParaRPr lang="en-IN" sz="3500" b="1" i="1" dirty="0">
              <a:latin typeface="Aldhabi" pitchFamily="2" charset="-78"/>
              <a:cs typeface="Aldhabi" pitchFamily="2" charset="-78"/>
            </a:endParaRPr>
          </a:p>
          <a:p>
            <a:pPr marL="0" indent="0">
              <a:buNone/>
            </a:pPr>
            <a:r>
              <a:rPr lang="en-IN" sz="3500" dirty="0">
                <a:latin typeface="Aldhabi" pitchFamily="2" charset="-78"/>
                <a:cs typeface="Aldhabi" pitchFamily="2" charset="-78"/>
              </a:rPr>
              <a:t>  • Conduction velocity of impulse – 1m/s</a:t>
            </a:r>
          </a:p>
          <a:p>
            <a:pPr marL="0" indent="0">
              <a:buNone/>
            </a:pPr>
            <a:r>
              <a:rPr lang="en-IN" sz="4200" b="1" dirty="0">
                <a:latin typeface="Aldhabi" pitchFamily="2" charset="-78"/>
                <a:cs typeface="Aldhabi" pitchFamily="2" charset="-78"/>
              </a:rPr>
              <a:t>  • Bachman's bundle /  interatrial tract</a:t>
            </a:r>
          </a:p>
          <a:p>
            <a:pPr marL="0" indent="0">
              <a:buNone/>
            </a:pPr>
            <a:r>
              <a:rPr lang="en-IN" sz="3500" dirty="0">
                <a:latin typeface="Aldhabi" pitchFamily="2" charset="-78"/>
                <a:cs typeface="Aldhabi" pitchFamily="2" charset="-78"/>
              </a:rPr>
              <a:t>            From SA node, a conducting tract arises and directly enters into</a:t>
            </a:r>
          </a:p>
          <a:p>
            <a:pPr marL="0" indent="0">
              <a:buNone/>
            </a:pPr>
            <a:r>
              <a:rPr lang="en-IN" sz="3500" dirty="0">
                <a:latin typeface="Aldhabi" pitchFamily="2" charset="-78"/>
                <a:cs typeface="Aldhabi" pitchFamily="2" charset="-78"/>
              </a:rPr>
              <a:t>            LA.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808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55627-7B74-BD7C-CB61-3BBC47866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3368" y="986293"/>
            <a:ext cx="9999133" cy="4478585"/>
          </a:xfrm>
        </p:spPr>
        <p:txBody>
          <a:bodyPr>
            <a:normAutofit fontScale="25000" lnSpcReduction="20000"/>
          </a:bodyPr>
          <a:lstStyle/>
          <a:p>
            <a:r>
              <a:rPr lang="en-IN" sz="14400" b="1" dirty="0">
                <a:latin typeface="Aldhabi" pitchFamily="2" charset="-78"/>
                <a:cs typeface="Aldhabi" pitchFamily="2" charset="-78"/>
              </a:rPr>
              <a:t>AV node  </a:t>
            </a:r>
          </a:p>
          <a:p>
            <a:pPr marL="0" indent="0">
              <a:buNone/>
            </a:pPr>
            <a:r>
              <a:rPr lang="en-IN" dirty="0"/>
              <a:t>           </a:t>
            </a:r>
            <a:r>
              <a:rPr lang="en-IN" sz="9600" dirty="0"/>
              <a:t>- </a:t>
            </a:r>
            <a:r>
              <a:rPr lang="en-IN" sz="9600" dirty="0">
                <a:latin typeface="Aldhabi" pitchFamily="2" charset="-78"/>
                <a:cs typeface="Aldhabi" pitchFamily="2" charset="-78"/>
              </a:rPr>
              <a:t>Situated in the lower part of  RA close to IAS and just above</a:t>
            </a:r>
          </a:p>
          <a:p>
            <a:pPr marL="0" indent="0">
              <a:buNone/>
            </a:pPr>
            <a:r>
              <a:rPr lang="en-IN" sz="9600" dirty="0">
                <a:latin typeface="Aldhabi" pitchFamily="2" charset="-78"/>
                <a:cs typeface="Aldhabi" pitchFamily="2" charset="-78"/>
              </a:rPr>
              <a:t>             the AV ring</a:t>
            </a:r>
          </a:p>
          <a:p>
            <a:pPr marL="0" indent="0">
              <a:buNone/>
            </a:pPr>
            <a:r>
              <a:rPr lang="en-IN" sz="9600" dirty="0">
                <a:latin typeface="Aldhabi" pitchFamily="2" charset="-78"/>
                <a:cs typeface="Aldhabi" pitchFamily="2" charset="-78"/>
              </a:rPr>
              <a:t>           - 22m in length ,10mm wide and 3mm in thickness</a:t>
            </a:r>
          </a:p>
          <a:p>
            <a:pPr marL="0" indent="0">
              <a:buNone/>
            </a:pPr>
            <a:r>
              <a:rPr lang="en-IN" sz="9600" dirty="0">
                <a:latin typeface="Aldhabi" pitchFamily="2" charset="-78"/>
                <a:cs typeface="Aldhabi" pitchFamily="2" charset="-78"/>
              </a:rPr>
              <a:t>           - Fibre diameter is small and there are multiple sub-branches.</a:t>
            </a:r>
          </a:p>
          <a:p>
            <a:pPr marL="0" indent="0">
              <a:buNone/>
            </a:pPr>
            <a:r>
              <a:rPr lang="en-IN" sz="9600" dirty="0">
                <a:latin typeface="Aldhabi" pitchFamily="2" charset="-78"/>
                <a:cs typeface="Aldhabi" pitchFamily="2" charset="-78"/>
              </a:rPr>
              <a:t>             Therefore,   rate of impulse conduction – 0.05m/s</a:t>
            </a:r>
          </a:p>
          <a:p>
            <a:pPr marL="0" indent="0">
              <a:buNone/>
            </a:pPr>
            <a:r>
              <a:rPr lang="en-IN" sz="9600" dirty="0">
                <a:latin typeface="Aldhabi" pitchFamily="2" charset="-78"/>
                <a:cs typeface="Aldhabi" pitchFamily="2" charset="-78"/>
              </a:rPr>
              <a:t>           -</a:t>
            </a:r>
            <a:r>
              <a:rPr lang="en-IN" sz="9600" b="1" dirty="0">
                <a:latin typeface="Aldhabi" pitchFamily="2" charset="-78"/>
                <a:cs typeface="Aldhabi" pitchFamily="2" charset="-78"/>
              </a:rPr>
              <a:t> AV nodal delay</a:t>
            </a:r>
          </a:p>
          <a:p>
            <a:pPr marL="0" indent="0">
              <a:buNone/>
            </a:pPr>
            <a:r>
              <a:rPr lang="en-IN" sz="9600" dirty="0">
                <a:latin typeface="Aldhabi" pitchFamily="2" charset="-78"/>
                <a:cs typeface="Aldhabi" pitchFamily="2" charset="-78"/>
              </a:rPr>
              <a:t>                                Delay of about 0.1s occurs for the impulse to be</a:t>
            </a:r>
          </a:p>
          <a:p>
            <a:pPr marL="0" indent="0">
              <a:buNone/>
            </a:pPr>
            <a:r>
              <a:rPr lang="en-IN" sz="9600" dirty="0">
                <a:latin typeface="Aldhabi" pitchFamily="2" charset="-78"/>
                <a:cs typeface="Aldhabi" pitchFamily="2" charset="-78"/>
              </a:rPr>
              <a:t>                                transmitted through AV node</a:t>
            </a:r>
          </a:p>
          <a:p>
            <a:pPr marL="0" indent="0">
              <a:buNone/>
            </a:pPr>
            <a:r>
              <a:rPr lang="en-IN" sz="9600" dirty="0">
                <a:latin typeface="Aldhabi" pitchFamily="2" charset="-78"/>
                <a:cs typeface="Aldhabi" pitchFamily="2" charset="-78"/>
              </a:rPr>
              <a:t>           - When SA node stops producing impulses, AV node becomes the pacemaker of</a:t>
            </a:r>
          </a:p>
          <a:p>
            <a:pPr marL="0" indent="0">
              <a:buNone/>
            </a:pPr>
            <a:r>
              <a:rPr lang="en-IN" sz="9600" dirty="0">
                <a:latin typeface="Aldhabi" pitchFamily="2" charset="-78"/>
                <a:cs typeface="Aldhabi" pitchFamily="2" charset="-78"/>
              </a:rPr>
              <a:t>          the heart.</a:t>
            </a:r>
            <a:endParaRPr lang="en-US" sz="9600" dirty="0">
              <a:latin typeface="Aldhabi" pitchFamily="2" charset="-78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8480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40301-149E-EDD2-05B8-A6063303E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6890" y="1148292"/>
            <a:ext cx="10515600" cy="4508035"/>
          </a:xfrm>
        </p:spPr>
        <p:txBody>
          <a:bodyPr>
            <a:normAutofit fontScale="92500" lnSpcReduction="10000"/>
          </a:bodyPr>
          <a:lstStyle/>
          <a:p>
            <a:r>
              <a:rPr lang="en-IN" sz="3500" b="1" dirty="0">
                <a:latin typeface="Aldhabi" pitchFamily="2" charset="-78"/>
                <a:cs typeface="Aldhabi" pitchFamily="2" charset="-78"/>
              </a:rPr>
              <a:t>Bundle of His  </a:t>
            </a:r>
          </a:p>
          <a:p>
            <a:pPr marL="0" indent="0">
              <a:buNone/>
            </a:pPr>
            <a:r>
              <a:rPr lang="en-IN" dirty="0"/>
              <a:t>                  - 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Small bundle of fibres that arises from AV node &amp;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 terminates in the Purkinje system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- Situated below the AV node and passes towards the IVS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- Length – 1cm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- On entering the IVS divides into RBB &amp; LBB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- LBB divides into 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   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  ▪︎ Anterior  fascicles        ▪︎ Posterior  fascicles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- When SA node and AV node are defunct , the bundle of His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generates impulses </a:t>
            </a:r>
            <a:endParaRPr lang="en-US" dirty="0">
              <a:latin typeface="Aldhabi" pitchFamily="2" charset="-78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0680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F0119-8C9F-75FA-ABF8-76F4881E2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177" y="1124526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/>
              <a:t>             • </a:t>
            </a:r>
            <a:r>
              <a:rPr lang="en-IN" sz="3600" b="1" dirty="0">
                <a:latin typeface="Aldhabi" pitchFamily="2" charset="-78"/>
                <a:cs typeface="Aldhabi" pitchFamily="2" charset="-78"/>
              </a:rPr>
              <a:t>Purkinje fibres</a:t>
            </a:r>
          </a:p>
          <a:p>
            <a:pPr marL="0" indent="0">
              <a:buNone/>
            </a:pPr>
            <a:r>
              <a:rPr lang="en-IN" dirty="0"/>
              <a:t>              - 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form a sub endocardial plexus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  - cells of Purkinje system are the largest cells in heart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  - Possess double nuclei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  - generates impulses  - 20 to 35 bpm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  - numerous </a:t>
            </a:r>
            <a:r>
              <a:rPr lang="en-IN" b="1" dirty="0">
                <a:latin typeface="Aldhabi" pitchFamily="2" charset="-78"/>
                <a:cs typeface="Aldhabi" pitchFamily="2" charset="-78"/>
              </a:rPr>
              <a:t>gap junctions </a:t>
            </a:r>
            <a:r>
              <a:rPr lang="en-IN" dirty="0">
                <a:latin typeface="Aldhabi" pitchFamily="2" charset="-78"/>
                <a:cs typeface="Aldhabi" pitchFamily="2" charset="-78"/>
              </a:rPr>
              <a:t>are present b/w cells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  - rate of conduction is highest ( because of larger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    diameter  of fibre and presence of gap junctions)</a:t>
            </a:r>
          </a:p>
          <a:p>
            <a:pPr marL="0" indent="0">
              <a:buNone/>
            </a:pPr>
            <a:r>
              <a:rPr lang="en-IN" dirty="0">
                <a:latin typeface="Aldhabi" pitchFamily="2" charset="-78"/>
                <a:cs typeface="Aldhabi" pitchFamily="2" charset="-78"/>
              </a:rPr>
              <a:t>                      - conduction rate – 4m/s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057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CONDUCTION SYSTEM OF THE HEART</vt:lpstr>
      <vt:lpstr>Introduction </vt:lpstr>
      <vt:lpstr>PowerPoint Presentation</vt:lpstr>
      <vt:lpstr>PowerPoint Presentation</vt:lpstr>
      <vt:lpstr>Origin and spread of cardiac excitation</vt:lpstr>
      <vt:lpstr>PowerPoint Presentation</vt:lpstr>
      <vt:lpstr>PowerPoint Presentation</vt:lpstr>
      <vt:lpstr>PowerPoint Presentation</vt:lpstr>
      <vt:lpstr>PowerPoint Presentation</vt:lpstr>
      <vt:lpstr>BLOOD SUPPLY</vt:lpstr>
      <vt:lpstr>PowerPoint Presentation</vt:lpstr>
      <vt:lpstr>PowerPoint Presentation</vt:lpstr>
      <vt:lpstr>PowerPoint Presentation</vt:lpstr>
      <vt:lpstr>Cardiac muscle action potential</vt:lpstr>
      <vt:lpstr>PowerPoint Presentation</vt:lpstr>
      <vt:lpstr>PowerPoint Presentation</vt:lpstr>
      <vt:lpstr>FAST RESPONSE ACTION POTENTIAL </vt:lpstr>
      <vt:lpstr>PowerPoint Presentation</vt:lpstr>
      <vt:lpstr>PowerPoint Presentation</vt:lpstr>
      <vt:lpstr>PowerPoint Presentation</vt:lpstr>
      <vt:lpstr>SLOW RESPONSE ACTION POTENTIAL </vt:lpstr>
      <vt:lpstr>PowerPoint Presentation</vt:lpstr>
      <vt:lpstr>PowerPoint Presentation</vt:lpstr>
      <vt:lpstr>PACEMAKER POTENTIAL </vt:lpstr>
      <vt:lpstr>PowerPoint Presentation</vt:lpstr>
      <vt:lpstr>Depolarization </vt:lpstr>
      <vt:lpstr>Repolarization </vt:lpstr>
      <vt:lpstr>PowerPoint Presentation</vt:lpstr>
      <vt:lpstr>Spread of cardiac excitation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CONDUCTION SYSTEM OF THE HEART </dc:title>
  <dc:creator>919947893144</dc:creator>
  <cp:lastModifiedBy>918089905638</cp:lastModifiedBy>
  <cp:revision>28</cp:revision>
  <dcterms:created xsi:type="dcterms:W3CDTF">2024-03-17T19:44:02Z</dcterms:created>
  <dcterms:modified xsi:type="dcterms:W3CDTF">2024-03-19T17:08:52Z</dcterms:modified>
</cp:coreProperties>
</file>