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</p:sldIdLst>
  <p:sldSz cy="5143500" cx="9144000"/>
  <p:notesSz cx="6858000" cy="9144000"/>
  <p:embeddedFontLst>
    <p:embeddedFont>
      <p:font typeface="Roboto"/>
      <p:regular r:id="rId107"/>
      <p:bold r:id="rId108"/>
      <p:italic r:id="rId109"/>
      <p:boldItalic r:id="rId110"/>
    </p:embeddedFont>
    <p:embeddedFont>
      <p:font typeface="Caveat"/>
      <p:regular r:id="rId111"/>
      <p:bold r:id="rId1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font" Target="fonts/Roboto-regular.fntdata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font" Target="fonts/Roboto-italic.fntdata"/><Relationship Id="rId108" Type="http://schemas.openxmlformats.org/officeDocument/2006/relationships/font" Target="fonts/Roboto-bold.fntdata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10" Type="http://schemas.openxmlformats.org/officeDocument/2006/relationships/font" Target="fonts/Roboto-boldItalic.fntdata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12" Type="http://schemas.openxmlformats.org/officeDocument/2006/relationships/font" Target="fonts/Caveat-bold.fntdata"/><Relationship Id="rId111" Type="http://schemas.openxmlformats.org/officeDocument/2006/relationships/font" Target="fonts/Caveat-regular.fntdata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ef75c802b5a8b2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ef75c802b5a8b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73dc49afb835e5b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73dc49afb835e5b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7d6d4e4b76a46aa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7d6d4e4b76a46aa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9b71916904b58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f9b71916904b58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ef75c802b5a8b2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ef75c802b5a8b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9b71916904b58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9b71916904b58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aef75c802b5a8b2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aef75c802b5a8b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ef75c802b5a8b2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ef75c802b5a8b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ef75c802b5a8b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ef75c802b5a8b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ef75c802b5a8b2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ef75c802b5a8b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9b71916904b58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9b71916904b58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ef75c802b5a8b2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ef75c802b5a8b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ef75c802b5a8b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ef75c802b5a8b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aef75c802b5a8b2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aef75c802b5a8b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aef75c802b5a8b2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aef75c802b5a8b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ef75c802b5a8b2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ef75c802b5a8b2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aef75c802b5a8b2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aef75c802b5a8b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ef75c802b5a8b2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ef75c802b5a8b2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aef75c802b5a8b2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aef75c802b5a8b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f9b71916904b58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f9b71916904b58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ef75c802b5a8b2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aef75c802b5a8b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ef75c802b5a8b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aef75c802b5a8b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aef75c802b5a8b2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aef75c802b5a8b2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ef75c802b5a8b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ef75c802b5a8b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ef75c802b5a8b2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aef75c802b5a8b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aef75c802b5a8b2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aef75c802b5a8b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0e7f6a158bb57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0e7f6a158bb57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ef75c802b5a8b2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aef75c802b5a8b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0e7f6a158bb57b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0e7f6a158bb57b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aef75c802b5a8b2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aef75c802b5a8b2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aef75c802b5a8b2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aef75c802b5a8b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0e7f6a158bb57b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c0e7f6a158bb57b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52deb9e85d370c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52deb9e85d370c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2deb9e85d370c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52deb9e85d370c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ef75c802b5a8b2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ef75c802b5a8b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0e7f6a158bb57b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c0e7f6a158bb57b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52deb9e85d370c8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52deb9e85d370c8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2deb9e85d370c8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52deb9e85d370c8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52deb9e85d370c8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52deb9e85d370c8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52deb9e85d370c8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52deb9e85d370c8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0e7f6a158bb57b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0e7f6a158bb57b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52deb9e85d370c8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52deb9e85d370c8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2deb9e85d370c8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52deb9e85d370c8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0e7f6a158bb57b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0e7f6a158bb57b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2deb9e85d370c8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52deb9e85d370c8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ef75c802b5a8b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ef75c802b5a8b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52deb9e85d370c8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52deb9e85d370c8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52deb9e85d370c8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52deb9e85d370c8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0e7f6a158bb57b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c0e7f6a158bb57b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52deb9e85d370c8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52deb9e85d370c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52deb9e85d370c8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52deb9e85d370c8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52deb9e85d370c8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52deb9e85d370c8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0e7f6a158bb57b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0e7f6a158bb57b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52deb9e85d370c8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52deb9e85d370c8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52deb9e85d370c8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52deb9e85d370c8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7d6d4e4b76a46a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7d6d4e4b76a46a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ef75c802b5a8b2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aef75c802b5a8b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52deb9e85d370c8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52deb9e85d370c8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7d6d4e4b76a46aa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7d6d4e4b76a46aa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52deb9e85d370c8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52deb9e85d370c8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52deb9e85d370c8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52deb9e85d370c8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7d6d4e4b76a46aa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7d6d4e4b76a46aa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52deb9e85d370c8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52deb9e85d370c8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52deb9e85d370c8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52deb9e85d370c8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52deb9e85d370c8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52deb9e85d370c8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52deb9e85d370c8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52deb9e85d370c8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52deb9e85d370c8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52deb9e85d370c8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ef75c802b5a8b2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ef75c802b5a8b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c0e7f6a158bb57b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c0e7f6a158bb57b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52deb9e85d370c8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52deb9e85d370c8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52deb9e85d370c8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52deb9e85d370c8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52deb9e85d370c8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52deb9e85d370c8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52deb9e85d370c8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52deb9e85d370c8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52deb9e85d370c8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52deb9e85d370c8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2deb9e85d370c8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2deb9e85d370c8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52deb9e85d370c8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52deb9e85d370c8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c0e7f6a158bb57b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c0e7f6a158bb57b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52deb9e85d370c8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152deb9e85d370c8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ef75c802b5a8b2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ef75c802b5a8b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2deb9e85d370c8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2deb9e85d370c8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c0e7f6a158bb57b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c0e7f6a158bb57b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52deb9e85d370c8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52deb9e85d370c8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52deb9e85d370c8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52deb9e85d370c8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2deb9e85d370c8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2deb9e85d370c8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c59efbb8191af0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c59efbb8191af0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c59efbb8191af0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c59efbb8191af0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c59efbb8191af0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c59efbb8191af0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7d372d860f4dae1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7d372d860f4dae1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7d372d860f4dae1a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7d372d860f4dae1a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9b71916904b58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f9b71916904b58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c59efbb8191af0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c59efbb8191af0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7d372d860f4dae1a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7d372d860f4dae1a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73dc49afb835e5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73dc49afb835e5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73dc49afb835e5b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73dc49afb835e5b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73dc49afb835e5b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73dc49afb835e5b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73dc49afb835e5b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273dc49afb835e5b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73dc49afb835e5b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73dc49afb835e5b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73dc49afb835e5b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73dc49afb835e5b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73dc49afb835e5b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73dc49afb835e5b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73dc49afb835e5b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73dc49afb835e5b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4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6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6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0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7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7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7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3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3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2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2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Device therapy in Heart Failure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Dr. Aiswarya Ravikrishnan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71900" y="1919075"/>
            <a:ext cx="8424600" cy="31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primary endpoints</a:t>
            </a:r>
            <a:r>
              <a:rPr lang="en"/>
              <a:t> for MUSTIC were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exercise tolerance</a:t>
            </a:r>
            <a:r>
              <a:rPr lang="en"/>
              <a:t> assessed by measurement of </a:t>
            </a:r>
            <a:r>
              <a:rPr b="1" lang="en"/>
              <a:t>peak oxygen consumption</a:t>
            </a:r>
            <a:r>
              <a:rPr lang="en"/>
              <a:t> (V . O2) or the 6-minute hall walk distance </a:t>
            </a:r>
            <a:r>
              <a:rPr b="1" lang="en"/>
              <a:t>(6MHWD)</a:t>
            </a:r>
            <a:r>
              <a:rPr lang="en"/>
              <a:t> test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quality of life</a:t>
            </a:r>
            <a:r>
              <a:rPr lang="en"/>
              <a:t> determined using </a:t>
            </a:r>
            <a:r>
              <a:rPr b="1" lang="en"/>
              <a:t>the Minnesota Living with Heart Failure (MLWHF) questionnaire</a:t>
            </a:r>
            <a:r>
              <a:rPr lang="en"/>
              <a:t>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Secondary endpoints</a:t>
            </a:r>
            <a:r>
              <a:rPr lang="en"/>
              <a:t> included </a:t>
            </a:r>
            <a:r>
              <a:rPr b="1" lang="en"/>
              <a:t>rehospitalizations</a:t>
            </a:r>
            <a:r>
              <a:rPr lang="en"/>
              <a:t> and/or </a:t>
            </a:r>
            <a:r>
              <a:rPr b="1" lang="en"/>
              <a:t>drug therapy modifications</a:t>
            </a:r>
            <a:r>
              <a:rPr lang="en"/>
              <a:t> for worsening HF.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112"/>
          <p:cNvPicPr preferRelativeResize="0"/>
          <p:nvPr/>
        </p:nvPicPr>
        <p:blipFill rotWithShape="1">
          <a:blip r:embed="rId3">
            <a:alphaModFix/>
          </a:blip>
          <a:srcRect b="0" l="0" r="0" t="45610"/>
          <a:stretch/>
        </p:blipFill>
        <p:spPr>
          <a:xfrm>
            <a:off x="1435975" y="0"/>
            <a:ext cx="6168057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 from the </a:t>
            </a:r>
            <a:r>
              <a:rPr b="1" lang="en"/>
              <a:t>normal sinus rhythm arm</a:t>
            </a:r>
            <a:r>
              <a:rPr lang="en"/>
              <a:t> of MUSTIC provided </a:t>
            </a:r>
            <a:r>
              <a:rPr b="1" lang="en"/>
              <a:t>strong</a:t>
            </a:r>
            <a:r>
              <a:rPr lang="en"/>
              <a:t> evidence of </a:t>
            </a:r>
            <a:r>
              <a:rPr b="1" lang="en"/>
              <a:t>benefit</a:t>
            </a:r>
            <a:r>
              <a:rPr lang="en"/>
              <a:t>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mean </a:t>
            </a:r>
            <a:r>
              <a:rPr b="1" lang="en"/>
              <a:t>6MHWD</a:t>
            </a:r>
            <a:r>
              <a:rPr lang="en"/>
              <a:t> was </a:t>
            </a:r>
            <a:r>
              <a:rPr b="1" lang="en"/>
              <a:t>23%</a:t>
            </a:r>
            <a:r>
              <a:rPr lang="en"/>
              <a:t> greater with CRT than without CRT (P &lt; 0.001).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Significant </a:t>
            </a:r>
            <a:r>
              <a:rPr b="1" lang="en"/>
              <a:t>improvement</a:t>
            </a:r>
            <a:r>
              <a:rPr lang="en"/>
              <a:t>: </a:t>
            </a:r>
            <a:r>
              <a:rPr b="1" lang="en"/>
              <a:t>quality</a:t>
            </a:r>
            <a:r>
              <a:rPr lang="en"/>
              <a:t> of life and </a:t>
            </a:r>
            <a:r>
              <a:rPr b="1" lang="en"/>
              <a:t>NYHA</a:t>
            </a:r>
            <a:r>
              <a:rPr lang="en"/>
              <a:t> functional class ranking.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Fewer</a:t>
            </a:r>
            <a:r>
              <a:rPr lang="en"/>
              <a:t> hospitalizations during active resynchronization therapy.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AF</a:t>
            </a:r>
            <a:r>
              <a:rPr lang="en"/>
              <a:t> cohort evaluated in MUSTIC demonstrated </a:t>
            </a:r>
            <a:r>
              <a:rPr b="1" lang="en"/>
              <a:t>similar</a:t>
            </a:r>
            <a:r>
              <a:rPr lang="en"/>
              <a:t> improvements, although the </a:t>
            </a:r>
            <a:r>
              <a:rPr b="1" lang="en"/>
              <a:t>magnitude</a:t>
            </a:r>
            <a:r>
              <a:rPr lang="en"/>
              <a:t> of benefit was </a:t>
            </a:r>
            <a:r>
              <a:rPr b="1" lang="en"/>
              <a:t>slightly less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/>
              <a:t>Multicenter InSync Randomized Clinical Evaluation</a:t>
            </a:r>
            <a:endParaRPr sz="2750"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72000" y="1827575"/>
            <a:ext cx="8644500" cy="33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MIRACLE was the </a:t>
            </a:r>
            <a:r>
              <a:rPr b="1" lang="en"/>
              <a:t>first</a:t>
            </a:r>
            <a:r>
              <a:rPr lang="en"/>
              <a:t> prospective, randomized, double-blind, parallel controlled clinical trial designed to evaluate the benefits of CRT.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Primary endpoints</a:t>
            </a:r>
            <a:r>
              <a:rPr lang="en"/>
              <a:t> were </a:t>
            </a:r>
            <a:r>
              <a:rPr b="1" lang="en"/>
              <a:t>NYHA</a:t>
            </a:r>
            <a:r>
              <a:rPr lang="en"/>
              <a:t> class, </a:t>
            </a:r>
            <a:r>
              <a:rPr b="1" lang="en"/>
              <a:t>quality</a:t>
            </a:r>
            <a:r>
              <a:rPr lang="en"/>
              <a:t> of life score (using the </a:t>
            </a:r>
            <a:r>
              <a:rPr b="1" lang="en"/>
              <a:t>MLWHF</a:t>
            </a:r>
            <a:r>
              <a:rPr lang="en"/>
              <a:t> questionnaire), and </a:t>
            </a:r>
            <a:r>
              <a:rPr b="1" lang="en"/>
              <a:t>6MHWD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Secondary endpoints</a:t>
            </a:r>
            <a:r>
              <a:rPr lang="en"/>
              <a:t> included assessments of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composite clinical response,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cardiopulmonary exercise performance,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cardiac structure and function,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variety of measures of worsening HF,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combined morbidity and mortality.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MIRACLE trial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71900" y="1919075"/>
            <a:ext cx="8335800" cy="30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onducted between 1998 and 2000.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included </a:t>
            </a:r>
            <a:r>
              <a:rPr b="1" lang="en"/>
              <a:t>453</a:t>
            </a:r>
            <a:r>
              <a:rPr lang="en"/>
              <a:t> patients with moderate to severe symptoms of HF associated with a left ventricular ejection fraction </a:t>
            </a:r>
            <a:r>
              <a:rPr b="1" lang="en"/>
              <a:t>(LVEF) of 35% or less</a:t>
            </a:r>
            <a:r>
              <a:rPr lang="en"/>
              <a:t> and a QRS duration of at least </a:t>
            </a:r>
            <a:r>
              <a:rPr b="1" lang="en"/>
              <a:t>130</a:t>
            </a:r>
            <a:r>
              <a:rPr lang="en"/>
              <a:t> ms. Randomized (double blind) to </a:t>
            </a:r>
            <a:r>
              <a:rPr b="1" lang="en"/>
              <a:t>CRT (n = 228)</a:t>
            </a:r>
            <a:r>
              <a:rPr lang="en"/>
              <a:t> or to a </a:t>
            </a:r>
            <a:r>
              <a:rPr b="1" lang="en"/>
              <a:t>control group (n = 225)</a:t>
            </a:r>
            <a:r>
              <a:rPr lang="en"/>
              <a:t> for </a:t>
            </a:r>
            <a:r>
              <a:rPr b="1" lang="en"/>
              <a:t>6 months</a:t>
            </a:r>
            <a:r>
              <a:rPr lang="en"/>
              <a:t>, while conventional therapy for HF was maintained.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Significant improvement in quality of life score, 6MHWD, NYHA functional class ranking</a:t>
            </a:r>
            <a:r>
              <a:rPr lang="en"/>
              <a:t>,</a:t>
            </a:r>
            <a:r>
              <a:rPr lang="en"/>
              <a:t> treadmill exercise time, peak V . O2, and LVEF.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 txBox="1"/>
          <p:nvPr>
            <p:ph idx="4294967295" type="body"/>
          </p:nvPr>
        </p:nvSpPr>
        <p:spPr>
          <a:xfrm>
            <a:off x="251475" y="884475"/>
            <a:ext cx="8763900" cy="42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CRT group: highly significant </a:t>
            </a:r>
            <a:r>
              <a:rPr b="1" lang="en"/>
              <a:t>improvement</a:t>
            </a:r>
            <a:r>
              <a:rPr lang="en"/>
              <a:t> in a composite clinical HF response endpoint.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fewer </a:t>
            </a:r>
            <a:r>
              <a:rPr b="1" lang="en"/>
              <a:t>hospitalization</a:t>
            </a:r>
            <a:r>
              <a:rPr lang="en"/>
              <a:t> (8% vs. 15%) or </a:t>
            </a:r>
            <a:r>
              <a:rPr b="1" lang="en"/>
              <a:t>intravenous medications</a:t>
            </a:r>
            <a:r>
              <a:rPr lang="en"/>
              <a:t> (7% and 15%) for the treatment of worsening HF (both P &lt; 0.05).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reduction in </a:t>
            </a:r>
            <a:r>
              <a:rPr b="1" lang="en"/>
              <a:t>length</a:t>
            </a:r>
            <a:r>
              <a:rPr lang="en"/>
              <a:t> of stay, resulting in a </a:t>
            </a:r>
            <a:r>
              <a:rPr b="1" lang="en"/>
              <a:t>77%</a:t>
            </a:r>
            <a:r>
              <a:rPr lang="en"/>
              <a:t> decrease in </a:t>
            </a:r>
            <a:r>
              <a:rPr b="1" lang="en"/>
              <a:t>total days</a:t>
            </a:r>
            <a:r>
              <a:rPr lang="en"/>
              <a:t> hospitalized over 6 months compared to the control group.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major limitation</a:t>
            </a:r>
            <a:r>
              <a:rPr lang="en"/>
              <a:t> of the therapy resulted from </a:t>
            </a:r>
            <a:r>
              <a:rPr b="1" lang="en"/>
              <a:t>unsuccessful implantation</a:t>
            </a:r>
            <a:r>
              <a:rPr lang="en"/>
              <a:t> of the device in </a:t>
            </a:r>
            <a:r>
              <a:rPr b="1" lang="en"/>
              <a:t>8%</a:t>
            </a:r>
            <a:r>
              <a:rPr lang="en"/>
              <a:t> of patients.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results</a:t>
            </a:r>
            <a:r>
              <a:rPr lang="en"/>
              <a:t> of this trial led to </a:t>
            </a:r>
            <a:r>
              <a:rPr b="1" lang="en"/>
              <a:t>FDA approval</a:t>
            </a:r>
            <a:r>
              <a:rPr lang="en"/>
              <a:t> of the InSync system in </a:t>
            </a:r>
            <a:r>
              <a:rPr b="1" lang="en"/>
              <a:t>August 2001</a:t>
            </a:r>
            <a:r>
              <a:rPr lang="en"/>
              <a:t>, the first approved CRT system in America, allowing the introduction of CRT into clinical practice.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4294967295" type="body"/>
          </p:nvPr>
        </p:nvSpPr>
        <p:spPr>
          <a:xfrm>
            <a:off x="61800" y="797650"/>
            <a:ext cx="8826600" cy="41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vidence supporting the occurrence of </a:t>
            </a:r>
            <a:r>
              <a:rPr b="1" lang="en"/>
              <a:t>reverse LV remodeling</a:t>
            </a:r>
            <a:r>
              <a:rPr lang="en"/>
              <a:t> with </a:t>
            </a:r>
            <a:r>
              <a:rPr b="1" lang="en"/>
              <a:t>chronic CRT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Serial Doppler echocardiograms</a:t>
            </a:r>
            <a:r>
              <a:rPr lang="en"/>
              <a:t> were obtained at baseline, 3 months, and 6 months in a subset of 323 patients.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CRT for </a:t>
            </a:r>
            <a:r>
              <a:rPr b="1" lang="en"/>
              <a:t>6 months</a:t>
            </a:r>
            <a:r>
              <a:rPr lang="en"/>
              <a:t> was associated with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reduced end-diastolic</a:t>
            </a:r>
            <a:r>
              <a:rPr lang="en"/>
              <a:t> and </a:t>
            </a:r>
            <a:r>
              <a:rPr b="1" lang="en"/>
              <a:t>end-systolic volumes</a:t>
            </a:r>
            <a:r>
              <a:rPr lang="en"/>
              <a:t> (both P &lt; 0.001),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reduced LV mass</a:t>
            </a:r>
            <a:r>
              <a:rPr lang="en"/>
              <a:t> (P &lt; 0.01),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increased LVEF</a:t>
            </a:r>
            <a:r>
              <a:rPr lang="en"/>
              <a:t> (P &lt; 0.001),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reduced mitral regurgitant</a:t>
            </a:r>
            <a:r>
              <a:rPr lang="en"/>
              <a:t> blood flow (P &lt; 0.001),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improved myocardial performance index</a:t>
            </a:r>
            <a:r>
              <a:rPr lang="en"/>
              <a:t> (P &lt; 0.001), compared with controls.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These effects are </a:t>
            </a:r>
            <a:r>
              <a:rPr b="1" lang="en"/>
              <a:t>similar</a:t>
            </a:r>
            <a:r>
              <a:rPr lang="en"/>
              <a:t> to those seen with </a:t>
            </a:r>
            <a:r>
              <a:rPr b="1" lang="en"/>
              <a:t>beta-adrenergic blockade</a:t>
            </a:r>
            <a:r>
              <a:rPr lang="en"/>
              <a:t> in HF but were seen in MIRACLE in patients already receiving beta-blocker therapy.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022" y="0"/>
            <a:ext cx="54704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Multicenter InSync–Implantable Cardioverter-Defibrillator Randomized  Clinical Evaluation</a:t>
            </a:r>
            <a:endParaRPr/>
          </a:p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471900" y="1919075"/>
            <a:ext cx="8325300" cy="29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MIRACLE ICD study: almost </a:t>
            </a:r>
            <a:r>
              <a:rPr b="1" lang="en"/>
              <a:t>identical</a:t>
            </a:r>
            <a:r>
              <a:rPr lang="en"/>
              <a:t> to the MIRACLE trial.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MIRACLE ICD was a prospective, multicenter, randomized, double-blind, parallel-controlled clinical trial intended to assess the </a:t>
            </a:r>
            <a:r>
              <a:rPr b="1" lang="en"/>
              <a:t>safety</a:t>
            </a:r>
            <a:r>
              <a:rPr lang="en"/>
              <a:t> and </a:t>
            </a:r>
            <a:r>
              <a:rPr b="1" lang="en"/>
              <a:t>efficacy</a:t>
            </a:r>
            <a:r>
              <a:rPr lang="en"/>
              <a:t> of a </a:t>
            </a:r>
            <a:r>
              <a:rPr b="1" lang="en"/>
              <a:t>combined CRT-ICD system</a:t>
            </a:r>
            <a:r>
              <a:rPr lang="en"/>
              <a:t> in patients with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dilated cardiomyopathy</a:t>
            </a:r>
            <a:r>
              <a:rPr lang="en"/>
              <a:t> (LVEF ≤35%; LVEDD ≥55 mm),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NYHA Class III or IV HF,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ventricular dyssynchrony (QRS ≥130 msec),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an indication for an ICD.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0"/>
          <p:cNvSpPr txBox="1"/>
          <p:nvPr>
            <p:ph idx="4294967295" type="body"/>
          </p:nvPr>
        </p:nvSpPr>
        <p:spPr>
          <a:xfrm>
            <a:off x="98250" y="855725"/>
            <a:ext cx="8826600" cy="42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Primary</a:t>
            </a:r>
            <a:r>
              <a:rPr lang="en"/>
              <a:t> and </a:t>
            </a:r>
            <a:r>
              <a:rPr b="1" lang="en"/>
              <a:t>secondary</a:t>
            </a:r>
            <a:r>
              <a:rPr lang="en"/>
              <a:t> efficacy measures were essentially the </a:t>
            </a:r>
            <a:r>
              <a:rPr b="1" lang="en"/>
              <a:t>same</a:t>
            </a:r>
            <a:r>
              <a:rPr lang="en"/>
              <a:t> as those evaluated in the MIRACLE trial, but also included </a:t>
            </a:r>
            <a:r>
              <a:rPr b="1" lang="en"/>
              <a:t>measures of ICD function</a:t>
            </a:r>
            <a:r>
              <a:rPr lang="en"/>
              <a:t>.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Of </a:t>
            </a:r>
            <a:r>
              <a:rPr b="1" lang="en"/>
              <a:t>369</a:t>
            </a:r>
            <a:r>
              <a:rPr lang="en"/>
              <a:t> patients receiving devices and randomized,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182 were controls (ICD </a:t>
            </a:r>
            <a:r>
              <a:rPr b="1" lang="en"/>
              <a:t>activate</a:t>
            </a:r>
            <a:r>
              <a:rPr lang="en"/>
              <a:t>, CRT inactive), and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187 were in the </a:t>
            </a:r>
            <a:r>
              <a:rPr b="1" lang="en"/>
              <a:t>resynchronization</a:t>
            </a:r>
            <a:r>
              <a:rPr lang="en"/>
              <a:t> group (ICD </a:t>
            </a:r>
            <a:r>
              <a:rPr b="1" lang="en"/>
              <a:t>activate</a:t>
            </a:r>
            <a:r>
              <a:rPr lang="en"/>
              <a:t>, CRT </a:t>
            </a:r>
            <a:r>
              <a:rPr b="1" lang="en"/>
              <a:t>active</a:t>
            </a:r>
            <a:r>
              <a:rPr lang="en"/>
              <a:t>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At 6 months, </a:t>
            </a:r>
            <a:r>
              <a:rPr b="1" lang="en"/>
              <a:t>active CRT</a:t>
            </a:r>
            <a:r>
              <a:rPr lang="en"/>
              <a:t> had a </a:t>
            </a:r>
            <a:r>
              <a:rPr b="1" lang="en"/>
              <a:t>greater improvement</a:t>
            </a:r>
            <a:r>
              <a:rPr lang="en"/>
              <a:t> in median quality-of-life score and functional class than controls,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but were </a:t>
            </a:r>
            <a:r>
              <a:rPr b="1" lang="en"/>
              <a:t>no</a:t>
            </a:r>
            <a:r>
              <a:rPr lang="en"/>
              <a:t> different than controls in the change in </a:t>
            </a:r>
            <a:r>
              <a:rPr b="1" lang="en"/>
              <a:t>6MWD</a:t>
            </a:r>
            <a:r>
              <a:rPr lang="en"/>
              <a:t>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Peak V . O2 </a:t>
            </a:r>
            <a:r>
              <a:rPr b="1" lang="en"/>
              <a:t>increased</a:t>
            </a:r>
            <a:r>
              <a:rPr lang="en"/>
              <a:t> by 1.1 mL/kg/min in the resynchronization group, versus 0.1 mL/kg/min in controls (P = 0.04),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while </a:t>
            </a:r>
            <a:r>
              <a:rPr b="1" lang="en"/>
              <a:t>treadmill exercise duration</a:t>
            </a:r>
            <a:r>
              <a:rPr lang="en"/>
              <a:t> </a:t>
            </a:r>
            <a:r>
              <a:rPr b="1" lang="en"/>
              <a:t>increased</a:t>
            </a:r>
            <a:r>
              <a:rPr lang="en"/>
              <a:t> by 56 seconds in the CRT group and decreased by 11 seconds in controls (P = 0.0006).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1"/>
          <p:cNvSpPr txBox="1"/>
          <p:nvPr>
            <p:ph idx="4294967295" type="body"/>
          </p:nvPr>
        </p:nvSpPr>
        <p:spPr>
          <a:xfrm>
            <a:off x="471900" y="953525"/>
            <a:ext cx="8208300" cy="39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magnitude of improvement</a:t>
            </a:r>
            <a:r>
              <a:rPr lang="en"/>
              <a:t> was comparable to that seen in the MIRACLE trial, suggesting that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HF patients with an </a:t>
            </a:r>
            <a:r>
              <a:rPr b="1" lang="en"/>
              <a:t>ICD indication</a:t>
            </a:r>
            <a:r>
              <a:rPr lang="en"/>
              <a:t> benefit </a:t>
            </a:r>
            <a:r>
              <a:rPr b="1" lang="en"/>
              <a:t>as much</a:t>
            </a:r>
            <a:r>
              <a:rPr lang="en"/>
              <a:t> from CRT as those </a:t>
            </a:r>
            <a:r>
              <a:rPr b="1" lang="en"/>
              <a:t>without</a:t>
            </a:r>
            <a:r>
              <a:rPr lang="en"/>
              <a:t> an indication for an ICD.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</a:t>
            </a:r>
            <a:r>
              <a:rPr b="1" lang="en"/>
              <a:t>combined CRT-ICD</a:t>
            </a:r>
            <a:r>
              <a:rPr lang="en"/>
              <a:t> device used in this study was </a:t>
            </a:r>
            <a:r>
              <a:rPr b="1" lang="en"/>
              <a:t>approved</a:t>
            </a:r>
            <a:r>
              <a:rPr lang="en"/>
              <a:t> by the FDA in </a:t>
            </a:r>
            <a:r>
              <a:rPr b="1" lang="en"/>
              <a:t>June 2002</a:t>
            </a:r>
            <a:r>
              <a:rPr lang="en"/>
              <a:t> for use in </a:t>
            </a:r>
            <a:r>
              <a:rPr b="1" lang="en"/>
              <a:t>NYHA Class III and IV</a:t>
            </a:r>
            <a:r>
              <a:rPr lang="en"/>
              <a:t> systolic HF patients with </a:t>
            </a:r>
            <a:r>
              <a:rPr b="1" lang="en"/>
              <a:t>ventricular dyssynchrony</a:t>
            </a:r>
            <a:r>
              <a:rPr lang="en"/>
              <a:t> and an </a:t>
            </a:r>
            <a:r>
              <a:rPr b="1" lang="en"/>
              <a:t>ICD indication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U.S. FDA approved CRT device in </a:t>
            </a:r>
            <a:r>
              <a:rPr b="1" lang="en"/>
              <a:t>2001</a:t>
            </a:r>
            <a:r>
              <a:rPr lang="en"/>
              <a:t>: a new era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ICDs and combined CRT-ICD devices also FDA approved for the management of HF.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ICDs: primary prevention of all-cause mortality through a </a:t>
            </a:r>
            <a:r>
              <a:rPr b="1" lang="en"/>
              <a:t>reduction</a:t>
            </a:r>
            <a:r>
              <a:rPr lang="en"/>
              <a:t> in </a:t>
            </a:r>
            <a:r>
              <a:rPr b="1" lang="en"/>
              <a:t>SCD</a:t>
            </a:r>
            <a:r>
              <a:rPr lang="en"/>
              <a:t> in </a:t>
            </a:r>
            <a:r>
              <a:rPr b="1" lang="en"/>
              <a:t>HFrEF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Combined CRT-ICD devices: reduce morbidity and mortality in HF patients with </a:t>
            </a:r>
            <a:r>
              <a:rPr b="1" lang="en"/>
              <a:t>ventricular dyssynchrony</a:t>
            </a:r>
            <a:r>
              <a:rPr lang="en"/>
              <a:t>, additive benefit over a CRT device alone.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CONTAK CD</a:t>
            </a:r>
            <a:endParaRPr/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471900" y="1919075"/>
            <a:ext cx="8222100" cy="31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r>
              <a:rPr b="1" lang="en"/>
              <a:t>81</a:t>
            </a:r>
            <a:r>
              <a:rPr lang="en"/>
              <a:t> symptomatic HF patients with ventricular dyssynchrony and malignant ventricular tachyarrhythmias, who were all candidates for an ICD.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Following </a:t>
            </a:r>
            <a:r>
              <a:rPr b="1" lang="en"/>
              <a:t>unsuccessful implant attempts</a:t>
            </a:r>
            <a:r>
              <a:rPr lang="en"/>
              <a:t> and </a:t>
            </a:r>
            <a:r>
              <a:rPr b="1" lang="en"/>
              <a:t>withdrawals</a:t>
            </a:r>
            <a:r>
              <a:rPr lang="en"/>
              <a:t>, </a:t>
            </a:r>
            <a:r>
              <a:rPr b="1" lang="en"/>
              <a:t>490</a:t>
            </a:r>
            <a:r>
              <a:rPr lang="en"/>
              <a:t> patients were available for analysis.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study </a:t>
            </a:r>
            <a:r>
              <a:rPr b="1" lang="en"/>
              <a:t>did not meet</a:t>
            </a:r>
            <a:r>
              <a:rPr lang="en"/>
              <a:t> its primary endpoint of a reduction in disease progression, defined by a composite endpoint of HF hospitalization, all-cause mortality, and ventricular arrhythmia requiring defibrillator therapies, although the trends were in a direction favoring improved outcomes with CRT.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3"/>
          <p:cNvSpPr txBox="1"/>
          <p:nvPr>
            <p:ph idx="4294967295" type="body"/>
          </p:nvPr>
        </p:nvSpPr>
        <p:spPr>
          <a:xfrm>
            <a:off x="244500" y="776250"/>
            <a:ext cx="8404500" cy="41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However, statistically significant improvements in </a:t>
            </a:r>
            <a:r>
              <a:rPr b="1" lang="en"/>
              <a:t>peak V . O2</a:t>
            </a:r>
            <a:r>
              <a:rPr lang="en"/>
              <a:t> and </a:t>
            </a:r>
            <a:r>
              <a:rPr b="1" lang="en"/>
              <a:t>quality of life</a:t>
            </a:r>
            <a:r>
              <a:rPr lang="en"/>
              <a:t>, although quality of life was improved only in </a:t>
            </a:r>
            <a:r>
              <a:rPr b="1" lang="en"/>
              <a:t>NYHA Class III and IV </a:t>
            </a:r>
            <a:r>
              <a:rPr lang="en"/>
              <a:t>patients </a:t>
            </a:r>
            <a:r>
              <a:rPr b="1" lang="en"/>
              <a:t>without</a:t>
            </a:r>
            <a:r>
              <a:rPr lang="en"/>
              <a:t> right bundle branch block. 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LV dimensions</a:t>
            </a:r>
            <a:r>
              <a:rPr lang="en"/>
              <a:t> were also </a:t>
            </a:r>
            <a:r>
              <a:rPr b="1" lang="en"/>
              <a:t>reduced</a:t>
            </a:r>
            <a:r>
              <a:rPr lang="en"/>
              <a:t>, and 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LVEF increased. 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Improvements in NYHA functional class were </a:t>
            </a:r>
            <a:r>
              <a:rPr b="1" lang="en"/>
              <a:t>not</a:t>
            </a:r>
            <a:r>
              <a:rPr lang="en"/>
              <a:t> observed in this study. 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CONTAK CD device was </a:t>
            </a:r>
            <a:r>
              <a:rPr b="1" lang="en"/>
              <a:t>approved</a:t>
            </a:r>
            <a:r>
              <a:rPr lang="en"/>
              <a:t> by the FDA for use in NYHA Class III and IV systolic HF patients with ventricular dyssynchrony and an ICD indication in </a:t>
            </a:r>
            <a:r>
              <a:rPr b="1" lang="en"/>
              <a:t>May 2002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Cardiac Resynchronization in Heart Failure Trial</a:t>
            </a:r>
            <a:endParaRPr/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342300" y="1876475"/>
            <a:ext cx="8351700" cy="29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CARE HF</a:t>
            </a:r>
            <a:r>
              <a:rPr lang="en"/>
              <a:t> trial: evaluate the effects of CRT </a:t>
            </a:r>
            <a:r>
              <a:rPr b="1" lang="en"/>
              <a:t>without</a:t>
            </a:r>
            <a:r>
              <a:rPr lang="en"/>
              <a:t> an ICD on morbidity and mortality in patients with NYHA Class III or IV HF and ventricular dyssynchrony.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819</a:t>
            </a:r>
            <a:r>
              <a:rPr lang="en"/>
              <a:t> patients with an </a:t>
            </a:r>
            <a:r>
              <a:rPr b="1" lang="en"/>
              <a:t>LVEF of 35% or less</a:t>
            </a:r>
            <a:r>
              <a:rPr lang="en"/>
              <a:t> and ventricular </a:t>
            </a:r>
            <a:r>
              <a:rPr b="1" lang="en"/>
              <a:t>dyssynchrony</a:t>
            </a:r>
            <a:r>
              <a:rPr lang="en"/>
              <a:t> (defined as QRS ≥150 msec or 120-150 msec, with echocardiographic e/o dyssynchrony)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followed for an average of </a:t>
            </a:r>
            <a:r>
              <a:rPr b="1" lang="en"/>
              <a:t>29.4</a:t>
            </a:r>
            <a:r>
              <a:rPr lang="en"/>
              <a:t> months;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404</a:t>
            </a:r>
            <a:r>
              <a:rPr lang="en"/>
              <a:t> patients were assigned to receive optimal </a:t>
            </a:r>
            <a:r>
              <a:rPr b="1" lang="en"/>
              <a:t>medical</a:t>
            </a:r>
            <a:r>
              <a:rPr lang="en"/>
              <a:t> therapy alone,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409</a:t>
            </a:r>
            <a:r>
              <a:rPr lang="en"/>
              <a:t> were randomized to optimal </a:t>
            </a:r>
            <a:r>
              <a:rPr b="1" lang="en"/>
              <a:t>medical</a:t>
            </a:r>
            <a:r>
              <a:rPr lang="en"/>
              <a:t> therapy </a:t>
            </a:r>
            <a:r>
              <a:rPr b="1" lang="en"/>
              <a:t>plus CRT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5"/>
          <p:cNvSpPr txBox="1"/>
          <p:nvPr>
            <p:ph idx="4294967295" type="body"/>
          </p:nvPr>
        </p:nvSpPr>
        <p:spPr>
          <a:xfrm>
            <a:off x="299500" y="971850"/>
            <a:ext cx="8394600" cy="37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primary endpoint,</a:t>
            </a:r>
            <a:r>
              <a:rPr lang="en"/>
              <a:t> risk of </a:t>
            </a:r>
            <a:r>
              <a:rPr i="1" lang="en"/>
              <a:t>death</a:t>
            </a:r>
            <a:r>
              <a:rPr lang="en"/>
              <a:t> from any cause or unplanned </a:t>
            </a:r>
            <a:r>
              <a:rPr b="1" lang="en"/>
              <a:t>hospitalization</a:t>
            </a:r>
            <a:r>
              <a:rPr lang="en"/>
              <a:t> for a major cardiac event, significantly reduced by </a:t>
            </a:r>
            <a:r>
              <a:rPr b="1" lang="en"/>
              <a:t>37%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the CRT group, 82 (20%) died, in the medical group 120 (30%): significant </a:t>
            </a:r>
            <a:r>
              <a:rPr b="1" lang="en"/>
              <a:t>36%</a:t>
            </a:r>
            <a:r>
              <a:rPr lang="en"/>
              <a:t> reduction in </a:t>
            </a:r>
            <a:r>
              <a:rPr b="1" lang="en"/>
              <a:t>all-cause mortality</a:t>
            </a:r>
            <a:r>
              <a:rPr lang="en"/>
              <a:t> with CRT.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CRT also significantly reduced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risk of </a:t>
            </a:r>
            <a:r>
              <a:rPr b="1" lang="en"/>
              <a:t>unplanned hospitalization</a:t>
            </a:r>
            <a:r>
              <a:rPr lang="en"/>
              <a:t> for a major cardiac event by </a:t>
            </a:r>
            <a:r>
              <a:rPr b="1" lang="en"/>
              <a:t>39%,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all-cause </a:t>
            </a:r>
            <a:r>
              <a:rPr b="1" lang="en"/>
              <a:t>mortality</a:t>
            </a:r>
            <a:r>
              <a:rPr lang="en"/>
              <a:t> plus HF </a:t>
            </a:r>
            <a:r>
              <a:rPr b="1" lang="en"/>
              <a:t>hospitalization</a:t>
            </a:r>
            <a:r>
              <a:rPr lang="en"/>
              <a:t> by </a:t>
            </a:r>
            <a:r>
              <a:rPr b="1" lang="en"/>
              <a:t>46%,</a:t>
            </a:r>
            <a:r>
              <a:rPr lang="en"/>
              <a:t>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HF</a:t>
            </a:r>
            <a:r>
              <a:rPr lang="en"/>
              <a:t> hospitalization by </a:t>
            </a:r>
            <a:r>
              <a:rPr b="1" lang="en"/>
              <a:t>52%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240" y="0"/>
            <a:ext cx="52610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 Medical Therapy, Pacing, and Defibrillation in Heart Failure</a:t>
            </a:r>
            <a:endParaRPr/>
          </a:p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471900" y="1919075"/>
            <a:ext cx="8337000" cy="29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arly 2000, </a:t>
            </a:r>
            <a:r>
              <a:rPr b="1" lang="en"/>
              <a:t>COMPANION</a:t>
            </a:r>
            <a:r>
              <a:rPr lang="en"/>
              <a:t> was a multicenter, prospective RCT designed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 compare </a:t>
            </a:r>
            <a:r>
              <a:rPr b="1" lang="en"/>
              <a:t>drug therapy alone</a:t>
            </a:r>
            <a:r>
              <a:rPr lang="en"/>
              <a:t> to drug therapy </a:t>
            </a:r>
            <a:r>
              <a:rPr b="1" lang="en"/>
              <a:t>combined</a:t>
            </a:r>
            <a:r>
              <a:rPr lang="en"/>
              <a:t> with </a:t>
            </a:r>
            <a:r>
              <a:rPr b="1" lang="en"/>
              <a:t>CRT</a:t>
            </a:r>
            <a:r>
              <a:rPr lang="en"/>
              <a:t> in patients with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dilated cardiomyopathy,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intraventricular conduction defect (IVCD),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NYHA Class III or IV HF,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indication for a device.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8"/>
          <p:cNvSpPr txBox="1"/>
          <p:nvPr>
            <p:ph idx="4294967295" type="body"/>
          </p:nvPr>
        </p:nvSpPr>
        <p:spPr>
          <a:xfrm>
            <a:off x="310600" y="957900"/>
            <a:ext cx="8383500" cy="41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andomized 1520 patients into one of three treatment groups in a 1 : 2:2 allocation: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group I (</a:t>
            </a:r>
            <a:r>
              <a:rPr lang="en"/>
              <a:t>308 patients) received optimal medical care only,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group II </a:t>
            </a:r>
            <a:r>
              <a:rPr lang="en"/>
              <a:t>(617 patients) received optimal medical care and the </a:t>
            </a:r>
            <a:r>
              <a:rPr b="1" lang="en"/>
              <a:t>Guidant CONTAK</a:t>
            </a:r>
            <a:r>
              <a:rPr lang="en"/>
              <a:t> </a:t>
            </a:r>
            <a:r>
              <a:rPr b="1" lang="en"/>
              <a:t>TR</a:t>
            </a:r>
            <a:r>
              <a:rPr lang="en"/>
              <a:t> (biventricular pulse generator),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group III</a:t>
            </a:r>
            <a:r>
              <a:rPr lang="en"/>
              <a:t> (595 patients) received optimal medical care and the </a:t>
            </a:r>
            <a:r>
              <a:rPr b="1" lang="en"/>
              <a:t>CONTAK CD</a:t>
            </a:r>
            <a:r>
              <a:rPr lang="en"/>
              <a:t> (combined HF/bradycardia-tachycardia device).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The primary endpoint:</a:t>
            </a:r>
            <a:r>
              <a:rPr lang="en"/>
              <a:t> composite of all-cause </a:t>
            </a:r>
            <a:r>
              <a:rPr b="1" lang="en"/>
              <a:t>mortality</a:t>
            </a:r>
            <a:r>
              <a:rPr lang="en"/>
              <a:t> and all-cause </a:t>
            </a:r>
            <a:r>
              <a:rPr b="1" lang="en"/>
              <a:t>hospitalization</a:t>
            </a:r>
            <a:r>
              <a:rPr lang="en"/>
              <a:t>, measured as </a:t>
            </a:r>
            <a:r>
              <a:rPr b="1" lang="en"/>
              <a:t>time</a:t>
            </a:r>
            <a:r>
              <a:rPr lang="en"/>
              <a:t> to first event, beginning from time of randomization.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Secondary endpoints</a:t>
            </a:r>
            <a:r>
              <a:rPr lang="en"/>
              <a:t> included all-cause mortality and a variety of measures of CV morbidity.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9"/>
          <p:cNvSpPr txBox="1"/>
          <p:nvPr>
            <p:ph idx="4294967295" type="body"/>
          </p:nvPr>
        </p:nvSpPr>
        <p:spPr>
          <a:xfrm>
            <a:off x="385075" y="860700"/>
            <a:ext cx="8308800" cy="4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</a:t>
            </a:r>
            <a:r>
              <a:rPr b="1" lang="en"/>
              <a:t>combined</a:t>
            </a:r>
            <a:r>
              <a:rPr lang="en"/>
              <a:t> endpoint of mortality or HF hospitalization was reduced by </a:t>
            </a:r>
            <a:r>
              <a:rPr b="1" lang="en"/>
              <a:t>35%</a:t>
            </a:r>
            <a:r>
              <a:rPr lang="en"/>
              <a:t> in </a:t>
            </a:r>
            <a:r>
              <a:rPr b="1" lang="en"/>
              <a:t>CRT</a:t>
            </a:r>
            <a:r>
              <a:rPr lang="en"/>
              <a:t> and </a:t>
            </a:r>
            <a:r>
              <a:rPr b="1" lang="en"/>
              <a:t>40%</a:t>
            </a:r>
            <a:r>
              <a:rPr lang="en"/>
              <a:t> in </a:t>
            </a:r>
            <a:r>
              <a:rPr b="1" lang="en"/>
              <a:t>CRT-ICD</a:t>
            </a:r>
            <a:r>
              <a:rPr lang="en"/>
              <a:t> (both P &lt; 0.001).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the </a:t>
            </a:r>
            <a:r>
              <a:rPr b="1" lang="en"/>
              <a:t>mortality</a:t>
            </a:r>
            <a:r>
              <a:rPr lang="en"/>
              <a:t> endpoint alone, </a:t>
            </a:r>
            <a:r>
              <a:rPr b="1" lang="en"/>
              <a:t>CRT</a:t>
            </a:r>
            <a:r>
              <a:rPr lang="en"/>
              <a:t> had a </a:t>
            </a:r>
            <a:r>
              <a:rPr b="1" lang="en"/>
              <a:t>24%</a:t>
            </a:r>
            <a:r>
              <a:rPr lang="en"/>
              <a:t> risk reduction (P = 0.060), and </a:t>
            </a:r>
            <a:r>
              <a:rPr b="1" lang="en"/>
              <a:t>CRT-ICD</a:t>
            </a:r>
            <a:r>
              <a:rPr lang="en"/>
              <a:t> had of </a:t>
            </a:r>
            <a:r>
              <a:rPr b="1" lang="en"/>
              <a:t>36%</a:t>
            </a:r>
            <a:r>
              <a:rPr lang="en"/>
              <a:t> reduction (P &lt; 0.003),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COMPANION </a:t>
            </a:r>
            <a:r>
              <a:rPr b="1" lang="en"/>
              <a:t>confirmed</a:t>
            </a:r>
            <a:r>
              <a:rPr lang="en"/>
              <a:t> the results of </a:t>
            </a:r>
            <a:r>
              <a:rPr b="1" lang="en"/>
              <a:t>earlier</a:t>
            </a:r>
            <a:r>
              <a:rPr lang="en"/>
              <a:t> CRT trials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 addition, COMPANION showed for </a:t>
            </a:r>
            <a:r>
              <a:rPr b="1" lang="en"/>
              <a:t>the first time</a:t>
            </a:r>
            <a:r>
              <a:rPr lang="en"/>
              <a:t> the impact of </a:t>
            </a:r>
            <a:r>
              <a:rPr b="1" lang="en"/>
              <a:t>CRT-ICD</a:t>
            </a:r>
            <a:r>
              <a:rPr lang="en"/>
              <a:t> in reducing </a:t>
            </a:r>
            <a:r>
              <a:rPr b="1" lang="en"/>
              <a:t>all-cause mortality</a:t>
            </a:r>
            <a:r>
              <a:rPr lang="en"/>
              <a:t> and suggested </a:t>
            </a:r>
            <a:r>
              <a:rPr b="1" lang="en"/>
              <a:t>incremental benefit</a:t>
            </a:r>
            <a:r>
              <a:rPr lang="en"/>
              <a:t> from combined device therapies.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889" y="0"/>
            <a:ext cx="48630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 Recommendation</a:t>
            </a:r>
            <a:endParaRPr/>
          </a:p>
        </p:txBody>
      </p:sp>
      <p:sp>
        <p:nvSpPr>
          <p:cNvPr id="234" name="Google Shape;234;p41"/>
          <p:cNvSpPr txBox="1"/>
          <p:nvPr>
            <p:ph idx="4294967295" type="body"/>
          </p:nvPr>
        </p:nvSpPr>
        <p:spPr>
          <a:xfrm>
            <a:off x="322200" y="745701"/>
            <a:ext cx="8378700" cy="41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</a:t>
            </a:r>
            <a:r>
              <a:rPr lang="en"/>
              <a:t>rials in NYHA Class III and IV HF patients established the </a:t>
            </a:r>
            <a:r>
              <a:rPr b="1" lang="en"/>
              <a:t>initial</a:t>
            </a:r>
            <a:r>
              <a:rPr lang="en"/>
              <a:t> guideline recommendation for CRT: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“Patients with </a:t>
            </a:r>
            <a:r>
              <a:rPr b="1" lang="en"/>
              <a:t>LVEF &lt;/=35%</a:t>
            </a:r>
            <a:r>
              <a:rPr lang="en"/>
              <a:t>, sinus rhythm, and NYHA FC </a:t>
            </a:r>
            <a:r>
              <a:rPr b="1" lang="en"/>
              <a:t>III</a:t>
            </a:r>
            <a:r>
              <a:rPr lang="en"/>
              <a:t> or ambulatory Class </a:t>
            </a:r>
            <a:r>
              <a:rPr b="1" lang="en"/>
              <a:t>IV</a:t>
            </a:r>
            <a:r>
              <a:rPr lang="en"/>
              <a:t> symptoms </a:t>
            </a:r>
            <a:r>
              <a:rPr b="1" lang="en"/>
              <a:t>despite</a:t>
            </a:r>
            <a:r>
              <a:rPr lang="en"/>
              <a:t> recommended optimal </a:t>
            </a:r>
            <a:r>
              <a:rPr b="1" lang="en"/>
              <a:t>medical</a:t>
            </a:r>
            <a:r>
              <a:rPr lang="en"/>
              <a:t> therapy and who have </a:t>
            </a:r>
            <a:r>
              <a:rPr b="1" lang="en"/>
              <a:t>cardiac dyssynchrony</a:t>
            </a:r>
            <a:r>
              <a:rPr lang="en"/>
              <a:t>, which is currently defined as a QRS &gt;/= 0.120s, should receive CRT, with or without an ICD, unless contraindicated(Level of Evidence:A).”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These guidelines have been updated.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Recent clinical trials in CRT have focused on </a:t>
            </a:r>
            <a:r>
              <a:rPr b="1" lang="en"/>
              <a:t>delaying progression</a:t>
            </a:r>
            <a:r>
              <a:rPr lang="en"/>
              <a:t> of HF in </a:t>
            </a:r>
            <a:r>
              <a:rPr b="1" lang="en"/>
              <a:t>asymptomatic</a:t>
            </a:r>
            <a:r>
              <a:rPr lang="en"/>
              <a:t> or </a:t>
            </a:r>
            <a:r>
              <a:rPr b="1" lang="en"/>
              <a:t>less symptomatic</a:t>
            </a:r>
            <a:r>
              <a:rPr lang="en"/>
              <a:t> patients.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</a:t>
            </a:r>
            <a:r>
              <a:rPr b="1" lang="en"/>
              <a:t>MIRACLE-ICD II</a:t>
            </a:r>
            <a:r>
              <a:rPr lang="en"/>
              <a:t> trial: a small cohort of NYHA Class </a:t>
            </a:r>
            <a:r>
              <a:rPr b="1" lang="en"/>
              <a:t>II</a:t>
            </a:r>
            <a:r>
              <a:rPr lang="en"/>
              <a:t> patients benefited: subsequent </a:t>
            </a:r>
            <a:r>
              <a:rPr b="1" lang="en"/>
              <a:t>large-scale trials</a:t>
            </a:r>
            <a:r>
              <a:rPr lang="en"/>
              <a:t> in this population.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71900" y="1919075"/>
            <a:ext cx="8222100" cy="28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b="1" lang="en"/>
              <a:t>2005</a:t>
            </a:r>
            <a:r>
              <a:rPr lang="en"/>
              <a:t> ACC/AHA heart failure guideline strongly supported, with </a:t>
            </a:r>
            <a:r>
              <a:rPr b="1" lang="en"/>
              <a:t>class I</a:t>
            </a:r>
            <a:r>
              <a:rPr lang="en"/>
              <a:t> indications, the use of ICD and CRT devices in the management of eligible HF patients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ndications were updated in </a:t>
            </a:r>
            <a:r>
              <a:rPr b="1" lang="en"/>
              <a:t>2013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Implantable devices that monitor </a:t>
            </a:r>
            <a:r>
              <a:rPr b="1" lang="en"/>
              <a:t>physiologic parameters</a:t>
            </a:r>
            <a:r>
              <a:rPr lang="en"/>
              <a:t>: 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patient activity level,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heart rate variability,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intrathoracic impedance, and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hemodynamics have been developed. 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" y="2039878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RCTs of CRT in NYHA Class I and II Patients</a:t>
            </a:r>
            <a:endParaRPr/>
          </a:p>
        </p:txBody>
      </p:sp>
      <p:sp>
        <p:nvSpPr>
          <p:cNvPr id="240" name="Google Shape;240;p42"/>
          <p:cNvSpPr txBox="1"/>
          <p:nvPr>
            <p:ph idx="1" type="body"/>
          </p:nvPr>
        </p:nvSpPr>
        <p:spPr>
          <a:xfrm>
            <a:off x="354525" y="1888700"/>
            <a:ext cx="8458200" cy="30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</a:t>
            </a:r>
            <a:r>
              <a:rPr lang="en"/>
              <a:t>4500 patients evaluated.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Landmark studies</a:t>
            </a:r>
            <a:r>
              <a:rPr lang="en"/>
              <a:t>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Resynchronization Reverses Remodeling in Systolic Left Ventricular Dysfunction </a:t>
            </a:r>
            <a:r>
              <a:rPr b="1" lang="en"/>
              <a:t>(REVERSE)</a:t>
            </a:r>
            <a:r>
              <a:rPr lang="en"/>
              <a:t> trial,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Multicenter Automatic Defibrillator Implantation Trial with Cardiac Resynchronization Therapy </a:t>
            </a:r>
            <a:r>
              <a:rPr b="1" lang="en"/>
              <a:t>(MADITCRT)</a:t>
            </a:r>
            <a:r>
              <a:rPr lang="en"/>
              <a:t>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Resynchronization/defibrillation for Ambulatory Heart Failure Trial </a:t>
            </a:r>
            <a:r>
              <a:rPr b="1" lang="en"/>
              <a:t>(RAFT)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/>
              <a:t>Resynchronization Reverses Remodeling in Systolic Left Ventricular Dysfunction Trial </a:t>
            </a:r>
            <a:endParaRPr sz="2350"/>
          </a:p>
        </p:txBody>
      </p:sp>
      <p:sp>
        <p:nvSpPr>
          <p:cNvPr id="246" name="Google Shape;246;p43"/>
          <p:cNvSpPr txBox="1"/>
          <p:nvPr>
            <p:ph idx="1" type="body"/>
          </p:nvPr>
        </p:nvSpPr>
        <p:spPr>
          <a:xfrm>
            <a:off x="471900" y="1919075"/>
            <a:ext cx="8222100" cy="31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REVERSE trial: </a:t>
            </a:r>
            <a:r>
              <a:rPr b="1" lang="en"/>
              <a:t>double-blinded RCT</a:t>
            </a:r>
            <a:r>
              <a:rPr lang="en"/>
              <a:t>: address the benefit of </a:t>
            </a:r>
            <a:r>
              <a:rPr b="1" lang="en"/>
              <a:t>CRT</a:t>
            </a:r>
            <a:r>
              <a:rPr lang="en"/>
              <a:t> on heart failure </a:t>
            </a:r>
            <a:r>
              <a:rPr b="1" lang="en"/>
              <a:t>morbidity</a:t>
            </a:r>
            <a:r>
              <a:rPr lang="en"/>
              <a:t> in patients with </a:t>
            </a:r>
            <a:r>
              <a:rPr b="1" lang="en"/>
              <a:t>mild</a:t>
            </a:r>
            <a:r>
              <a:rPr lang="en"/>
              <a:t> HF compared to </a:t>
            </a:r>
            <a:r>
              <a:rPr b="1" lang="en"/>
              <a:t>optimal</a:t>
            </a:r>
            <a:r>
              <a:rPr lang="en"/>
              <a:t> medical therapy alone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610</a:t>
            </a:r>
            <a:r>
              <a:rPr lang="en"/>
              <a:t> patients with NYHA Class I and II HF (QRS ≥120 msec, LVEF ≤40%, LVEDD ≥55 mm) were randomized.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All</a:t>
            </a:r>
            <a:r>
              <a:rPr lang="en"/>
              <a:t> patients received a </a:t>
            </a:r>
            <a:r>
              <a:rPr b="1" lang="en"/>
              <a:t>CRT device</a:t>
            </a:r>
            <a:r>
              <a:rPr lang="en"/>
              <a:t> with or without an </a:t>
            </a:r>
            <a:r>
              <a:rPr b="1" lang="en"/>
              <a:t>ICD</a:t>
            </a:r>
            <a:r>
              <a:rPr lang="en"/>
              <a:t>, and </a:t>
            </a:r>
            <a:r>
              <a:rPr b="1" lang="en"/>
              <a:t>191</a:t>
            </a:r>
            <a:r>
              <a:rPr lang="en"/>
              <a:t> were assigned to the </a:t>
            </a:r>
            <a:r>
              <a:rPr b="1" lang="en"/>
              <a:t>control</a:t>
            </a:r>
            <a:r>
              <a:rPr lang="en"/>
              <a:t> of optimal medical therapy alone </a:t>
            </a:r>
            <a:r>
              <a:rPr b="1" lang="en"/>
              <a:t>(CRT off)</a:t>
            </a:r>
            <a:r>
              <a:rPr lang="en"/>
              <a:t> and </a:t>
            </a:r>
            <a:r>
              <a:rPr b="1" lang="en"/>
              <a:t>419</a:t>
            </a:r>
            <a:r>
              <a:rPr lang="en"/>
              <a:t> to the CRT group </a:t>
            </a:r>
            <a:r>
              <a:rPr b="1" lang="en"/>
              <a:t>combined</a:t>
            </a:r>
            <a:r>
              <a:rPr lang="en"/>
              <a:t> with optimal medical therapy.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primary endpoint</a:t>
            </a:r>
            <a:r>
              <a:rPr lang="en"/>
              <a:t> was a clinical composite </a:t>
            </a:r>
            <a:r>
              <a:rPr b="1" lang="en"/>
              <a:t>HF score.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study goal: </a:t>
            </a:r>
            <a:r>
              <a:rPr b="1" lang="en"/>
              <a:t>preventing</a:t>
            </a:r>
            <a:r>
              <a:rPr lang="en"/>
              <a:t> disease </a:t>
            </a:r>
            <a:r>
              <a:rPr b="1" lang="en"/>
              <a:t>progression</a:t>
            </a:r>
            <a:r>
              <a:rPr lang="en"/>
              <a:t>, so a “</a:t>
            </a:r>
            <a:r>
              <a:rPr b="1" lang="en"/>
              <a:t>worsened</a:t>
            </a:r>
            <a:r>
              <a:rPr lang="en"/>
              <a:t>” status was considered a </a:t>
            </a:r>
            <a:r>
              <a:rPr b="1" lang="en"/>
              <a:t>negative</a:t>
            </a:r>
            <a:r>
              <a:rPr lang="en"/>
              <a:t>  outcome.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4"/>
          <p:cNvSpPr txBox="1"/>
          <p:nvPr>
            <p:ph idx="4294967295" type="body"/>
          </p:nvPr>
        </p:nvSpPr>
        <p:spPr>
          <a:xfrm>
            <a:off x="197100" y="770150"/>
            <a:ext cx="8826600" cy="4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While the percent worsened in the clinical composite response endpoint was </a:t>
            </a:r>
            <a:r>
              <a:rPr b="1" lang="en"/>
              <a:t>not</a:t>
            </a:r>
            <a:r>
              <a:rPr lang="en"/>
              <a:t> significantly reduced in the CRT compared to control group, 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significant benefit of CRT was seen in </a:t>
            </a:r>
            <a:r>
              <a:rPr b="1" lang="en"/>
              <a:t>improvement</a:t>
            </a:r>
            <a:r>
              <a:rPr lang="en"/>
              <a:t> in </a:t>
            </a:r>
            <a:r>
              <a:rPr b="1" lang="en"/>
              <a:t>ventricular structure</a:t>
            </a:r>
            <a:r>
              <a:rPr lang="en"/>
              <a:t> and </a:t>
            </a:r>
            <a:r>
              <a:rPr b="1" lang="en"/>
              <a:t>function</a:t>
            </a:r>
            <a:r>
              <a:rPr lang="en"/>
              <a:t> and in </a:t>
            </a:r>
            <a:r>
              <a:rPr b="1" lang="en"/>
              <a:t>HF morbidity</a:t>
            </a:r>
            <a:r>
              <a:rPr lang="en"/>
              <a:t>, which was also significantly improved with a 53% relative risk reduction (RRR) in the time to </a:t>
            </a:r>
            <a:r>
              <a:rPr b="1" lang="en"/>
              <a:t>first HF hospitalization</a:t>
            </a:r>
            <a:r>
              <a:rPr lang="en"/>
              <a:t>. 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Thus, REVERSE was the </a:t>
            </a:r>
            <a:r>
              <a:rPr b="1" lang="en"/>
              <a:t>first</a:t>
            </a:r>
            <a:r>
              <a:rPr lang="en"/>
              <a:t> large, randomized, multicenter trial to demonstrate the </a:t>
            </a:r>
            <a:r>
              <a:rPr b="1" lang="en"/>
              <a:t>potential</a:t>
            </a:r>
            <a:r>
              <a:rPr lang="en"/>
              <a:t> for CRT to </a:t>
            </a:r>
            <a:r>
              <a:rPr b="1" lang="en"/>
              <a:t>slow</a:t>
            </a:r>
            <a:r>
              <a:rPr lang="en"/>
              <a:t> progression of disease through </a:t>
            </a:r>
            <a:r>
              <a:rPr b="1" lang="en"/>
              <a:t>reverse remodeling</a:t>
            </a:r>
            <a:r>
              <a:rPr lang="en"/>
              <a:t> in NYHA Class I and II HF patients with ventricular dyssynchrony.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Multicenter Automatic Defibrillator Implantation Trial with Cardiac Resynchronization Therapy</a:t>
            </a:r>
            <a:endParaRPr/>
          </a:p>
        </p:txBody>
      </p:sp>
      <p:sp>
        <p:nvSpPr>
          <p:cNvPr id="258" name="Google Shape;258;p45"/>
          <p:cNvSpPr txBox="1"/>
          <p:nvPr>
            <p:ph idx="1" type="body"/>
          </p:nvPr>
        </p:nvSpPr>
        <p:spPr>
          <a:xfrm>
            <a:off x="471900" y="1919075"/>
            <a:ext cx="8222100" cy="28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MADIT-CRT</a:t>
            </a:r>
            <a:r>
              <a:rPr lang="en"/>
              <a:t> trial: a multicenter RCT designed to address the potential </a:t>
            </a:r>
            <a:r>
              <a:rPr b="1" lang="en"/>
              <a:t>survival</a:t>
            </a:r>
            <a:r>
              <a:rPr lang="en"/>
              <a:t> and </a:t>
            </a:r>
            <a:r>
              <a:rPr b="1" lang="en"/>
              <a:t>morbidity benefit</a:t>
            </a:r>
            <a:r>
              <a:rPr lang="en"/>
              <a:t> of </a:t>
            </a:r>
            <a:r>
              <a:rPr b="1" lang="en"/>
              <a:t>CRT</a:t>
            </a:r>
            <a:r>
              <a:rPr lang="en"/>
              <a:t> in NYHA Class I and II HF patients by assessing the </a:t>
            </a:r>
            <a:r>
              <a:rPr b="1" lang="en"/>
              <a:t>reduction</a:t>
            </a:r>
            <a:r>
              <a:rPr lang="en"/>
              <a:t> in </a:t>
            </a:r>
            <a:r>
              <a:rPr b="1" lang="en"/>
              <a:t>risk</a:t>
            </a:r>
            <a:r>
              <a:rPr lang="en"/>
              <a:t> of death and nonfatal HF events in this population.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Prophylactic</a:t>
            </a:r>
            <a:r>
              <a:rPr lang="en"/>
              <a:t> </a:t>
            </a:r>
            <a:r>
              <a:rPr b="1" lang="en"/>
              <a:t>CRT</a:t>
            </a:r>
            <a:r>
              <a:rPr lang="en"/>
              <a:t> combined with an </a:t>
            </a:r>
            <a:r>
              <a:rPr b="1" lang="en"/>
              <a:t>ICD</a:t>
            </a:r>
            <a:r>
              <a:rPr lang="en"/>
              <a:t> was compared to ICD only in </a:t>
            </a:r>
            <a:r>
              <a:rPr b="1" lang="en"/>
              <a:t>1820</a:t>
            </a:r>
            <a:r>
              <a:rPr lang="en"/>
              <a:t> patients (LVEF ≤30%, QRS ≥130 msec) with either an </a:t>
            </a:r>
            <a:r>
              <a:rPr b="1" lang="en"/>
              <a:t>ischemic</a:t>
            </a:r>
            <a:r>
              <a:rPr lang="en"/>
              <a:t> (Class </a:t>
            </a:r>
            <a:r>
              <a:rPr b="1" lang="en"/>
              <a:t>I</a:t>
            </a:r>
            <a:r>
              <a:rPr lang="en"/>
              <a:t> patients) or any (Class </a:t>
            </a:r>
            <a:r>
              <a:rPr b="1" lang="en"/>
              <a:t>II</a:t>
            </a:r>
            <a:r>
              <a:rPr lang="en"/>
              <a:t> patients) cause.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6"/>
          <p:cNvSpPr txBox="1"/>
          <p:nvPr>
            <p:ph idx="4294967295" type="body"/>
          </p:nvPr>
        </p:nvSpPr>
        <p:spPr>
          <a:xfrm>
            <a:off x="471900" y="819050"/>
            <a:ext cx="8222100" cy="40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</a:t>
            </a:r>
            <a:r>
              <a:rPr lang="en"/>
              <a:t>ot blinded;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Average follow-up of </a:t>
            </a:r>
            <a:r>
              <a:rPr b="1" lang="en"/>
              <a:t>2.4 years,</a:t>
            </a:r>
            <a:r>
              <a:rPr lang="en"/>
              <a:t> the </a:t>
            </a:r>
            <a:r>
              <a:rPr b="1" lang="en"/>
              <a:t>primary</a:t>
            </a:r>
            <a:r>
              <a:rPr lang="en"/>
              <a:t> </a:t>
            </a:r>
            <a:r>
              <a:rPr b="1" lang="en"/>
              <a:t>endpoint</a:t>
            </a:r>
            <a:r>
              <a:rPr lang="en"/>
              <a:t> of </a:t>
            </a:r>
            <a:r>
              <a:rPr b="1" lang="en"/>
              <a:t>death</a:t>
            </a:r>
            <a:r>
              <a:rPr lang="en"/>
              <a:t> from any cause or nonfatal HF event occurred in </a:t>
            </a:r>
            <a:r>
              <a:rPr b="1" lang="en"/>
              <a:t>17.2%</a:t>
            </a:r>
            <a:r>
              <a:rPr lang="en"/>
              <a:t> of the </a:t>
            </a:r>
            <a:r>
              <a:rPr b="1" lang="en"/>
              <a:t>CRT-ICD</a:t>
            </a:r>
            <a:r>
              <a:rPr lang="en"/>
              <a:t> group versus </a:t>
            </a:r>
            <a:r>
              <a:rPr b="1" lang="en"/>
              <a:t>25.2%</a:t>
            </a:r>
            <a:r>
              <a:rPr lang="en"/>
              <a:t> of the </a:t>
            </a:r>
            <a:r>
              <a:rPr b="1" lang="en"/>
              <a:t>ICD-only</a:t>
            </a:r>
            <a:r>
              <a:rPr lang="en"/>
              <a:t> group, (P = 0.001).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41% reduction in HF events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</a:t>
            </a:r>
            <a:r>
              <a:rPr b="1" lang="en"/>
              <a:t>ischemic</a:t>
            </a:r>
            <a:r>
              <a:rPr lang="en"/>
              <a:t> and </a:t>
            </a:r>
            <a:r>
              <a:rPr b="1" lang="en"/>
              <a:t>nonischemic:</a:t>
            </a:r>
            <a:r>
              <a:rPr lang="en"/>
              <a:t> benefit with CRT;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women &gt; men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patients with QRS of </a:t>
            </a:r>
            <a:r>
              <a:rPr b="1" lang="en"/>
              <a:t>150</a:t>
            </a:r>
            <a:r>
              <a:rPr lang="en"/>
              <a:t> milliseconds or longer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QRS morphology; </a:t>
            </a:r>
            <a:r>
              <a:rPr b="1" lang="en"/>
              <a:t>LBBB</a:t>
            </a:r>
            <a:r>
              <a:rPr lang="en"/>
              <a:t> benefit more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MADIT-CRT trial led the </a:t>
            </a:r>
            <a:r>
              <a:rPr b="1" lang="en"/>
              <a:t>FDA</a:t>
            </a:r>
            <a:r>
              <a:rPr lang="en"/>
              <a:t> to </a:t>
            </a:r>
            <a:r>
              <a:rPr b="1" lang="en"/>
              <a:t>expand</a:t>
            </a:r>
            <a:r>
              <a:rPr lang="en"/>
              <a:t> the indication for CRT to </a:t>
            </a:r>
            <a:r>
              <a:rPr b="1" lang="en"/>
              <a:t>NYHA Class II</a:t>
            </a:r>
            <a:r>
              <a:rPr lang="en"/>
              <a:t> or </a:t>
            </a:r>
            <a:r>
              <a:rPr b="1" lang="en"/>
              <a:t>ischemic Class I patients</a:t>
            </a:r>
            <a:r>
              <a:rPr lang="en"/>
              <a:t>, with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LVEF less than </a:t>
            </a:r>
            <a:r>
              <a:rPr b="1" lang="en"/>
              <a:t>30%</a:t>
            </a:r>
            <a:r>
              <a:rPr lang="en"/>
              <a:t>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QRS duration longer than </a:t>
            </a:r>
            <a:r>
              <a:rPr b="1" lang="en"/>
              <a:t>130</a:t>
            </a:r>
            <a:r>
              <a:rPr lang="en"/>
              <a:t> ms,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LBBB</a:t>
            </a:r>
            <a:r>
              <a:rPr lang="en"/>
              <a:t>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for the devices evaluated in this study.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Resynchronization/Defibrillation for Ambulatory Heart Failure Trial</a:t>
            </a:r>
            <a:endParaRPr/>
          </a:p>
        </p:txBody>
      </p:sp>
      <p:sp>
        <p:nvSpPr>
          <p:cNvPr id="276" name="Google Shape;276;p48"/>
          <p:cNvSpPr txBox="1"/>
          <p:nvPr>
            <p:ph idx="1" type="body"/>
          </p:nvPr>
        </p:nvSpPr>
        <p:spPr>
          <a:xfrm>
            <a:off x="471900" y="1919075"/>
            <a:ext cx="8222100" cy="31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RAFT trial</a:t>
            </a:r>
            <a:r>
              <a:rPr lang="en"/>
              <a:t> differs in that, </a:t>
            </a:r>
            <a:r>
              <a:rPr b="1" lang="en"/>
              <a:t>initially</a:t>
            </a:r>
            <a:r>
              <a:rPr lang="en"/>
              <a:t>, patients in NYHA Class </a:t>
            </a:r>
            <a:r>
              <a:rPr b="1" lang="en"/>
              <a:t>II </a:t>
            </a:r>
            <a:r>
              <a:rPr lang="en"/>
              <a:t>and </a:t>
            </a:r>
            <a:r>
              <a:rPr b="1" lang="en"/>
              <a:t>III</a:t>
            </a:r>
            <a:r>
              <a:rPr lang="en"/>
              <a:t> were included.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After data from the </a:t>
            </a:r>
            <a:r>
              <a:rPr b="1" lang="en"/>
              <a:t>CARE HF</a:t>
            </a:r>
            <a:r>
              <a:rPr lang="en"/>
              <a:t> trial showed a </a:t>
            </a:r>
            <a:r>
              <a:rPr b="1" lang="en"/>
              <a:t>clear reduction</a:t>
            </a:r>
            <a:r>
              <a:rPr lang="en"/>
              <a:t> in </a:t>
            </a:r>
            <a:r>
              <a:rPr b="1" lang="en"/>
              <a:t>mortality</a:t>
            </a:r>
            <a:r>
              <a:rPr lang="en"/>
              <a:t> for patients in NYHA Class III, protocol </a:t>
            </a:r>
            <a:r>
              <a:rPr b="1" lang="en"/>
              <a:t>revised</a:t>
            </a:r>
            <a:r>
              <a:rPr lang="en"/>
              <a:t> to </a:t>
            </a:r>
            <a:r>
              <a:rPr b="1" lang="en"/>
              <a:t>include only</a:t>
            </a:r>
            <a:r>
              <a:rPr lang="en"/>
              <a:t> patients in Class </a:t>
            </a:r>
            <a:r>
              <a:rPr b="1" lang="en"/>
              <a:t>II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RAFT trial was </a:t>
            </a:r>
            <a:r>
              <a:rPr b="1" lang="en"/>
              <a:t>first</a:t>
            </a:r>
            <a:r>
              <a:rPr lang="en"/>
              <a:t> to show a </a:t>
            </a:r>
            <a:r>
              <a:rPr b="1" lang="en"/>
              <a:t>mortality benefit</a:t>
            </a:r>
            <a:r>
              <a:rPr lang="en"/>
              <a:t> of </a:t>
            </a:r>
            <a:r>
              <a:rPr b="1" lang="en"/>
              <a:t>combined</a:t>
            </a:r>
            <a:r>
              <a:rPr lang="en"/>
              <a:t> CRT-ICD over an ICD alone, and a mortality </a:t>
            </a:r>
            <a:r>
              <a:rPr b="1" lang="en"/>
              <a:t>reduction</a:t>
            </a:r>
            <a:r>
              <a:rPr lang="en"/>
              <a:t> with the addition of CRT in patients in NYHA Class </a:t>
            </a:r>
            <a:r>
              <a:rPr b="1" lang="en"/>
              <a:t>II</a:t>
            </a:r>
            <a:r>
              <a:rPr lang="en"/>
              <a:t> HF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9"/>
          <p:cNvSpPr txBox="1"/>
          <p:nvPr>
            <p:ph idx="4294967295" type="body"/>
          </p:nvPr>
        </p:nvSpPr>
        <p:spPr>
          <a:xfrm>
            <a:off x="471900" y="922950"/>
            <a:ext cx="8453100" cy="4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primary outcome</a:t>
            </a:r>
            <a:r>
              <a:rPr lang="en"/>
              <a:t> of </a:t>
            </a:r>
            <a:r>
              <a:rPr b="1" lang="en"/>
              <a:t>all-cause mortality</a:t>
            </a:r>
            <a:r>
              <a:rPr lang="en"/>
              <a:t> or </a:t>
            </a:r>
            <a:r>
              <a:rPr b="1" lang="en"/>
              <a:t>hospitalization</a:t>
            </a:r>
            <a:r>
              <a:rPr lang="en"/>
              <a:t> for HF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ICD: </a:t>
            </a:r>
            <a:r>
              <a:rPr lang="en"/>
              <a:t>40% and CRT-ICD: 33%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significant </a:t>
            </a:r>
            <a:r>
              <a:rPr b="1" lang="en"/>
              <a:t>delay</a:t>
            </a:r>
            <a:r>
              <a:rPr lang="en"/>
              <a:t> to </a:t>
            </a:r>
            <a:r>
              <a:rPr b="1" lang="en"/>
              <a:t>time of occurrence</a:t>
            </a:r>
            <a:r>
              <a:rPr lang="en"/>
              <a:t> of the primary outcome in the </a:t>
            </a:r>
            <a:r>
              <a:rPr b="1" lang="en"/>
              <a:t>CRT-ICD</a:t>
            </a:r>
            <a:r>
              <a:rPr lang="en"/>
              <a:t> group.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5-year actuarial death </a:t>
            </a:r>
            <a:r>
              <a:rPr b="1" lang="en"/>
              <a:t>rate</a:t>
            </a:r>
            <a:r>
              <a:rPr lang="en"/>
              <a:t> was </a:t>
            </a:r>
            <a:r>
              <a:rPr b="1" lang="en"/>
              <a:t>lower</a:t>
            </a:r>
            <a:endParaRPr b="1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time</a:t>
            </a:r>
            <a:r>
              <a:rPr lang="en"/>
              <a:t> to death </a:t>
            </a:r>
            <a:r>
              <a:rPr b="1" lang="en"/>
              <a:t>longer</a:t>
            </a:r>
            <a:endParaRPr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5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benefits were at the </a:t>
            </a:r>
            <a:r>
              <a:rPr b="1" lang="en"/>
              <a:t>expense</a:t>
            </a:r>
            <a:r>
              <a:rPr lang="en"/>
              <a:t> of an </a:t>
            </a:r>
            <a:r>
              <a:rPr b="1" lang="en"/>
              <a:t>increased rate of procedure-related</a:t>
            </a:r>
            <a:r>
              <a:rPr lang="en"/>
              <a:t> </a:t>
            </a:r>
            <a:r>
              <a:rPr b="1" lang="en"/>
              <a:t>adverse events.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results from </a:t>
            </a:r>
            <a:r>
              <a:rPr b="1" lang="en"/>
              <a:t>RAFT</a:t>
            </a:r>
            <a:r>
              <a:rPr lang="en"/>
              <a:t> and </a:t>
            </a:r>
            <a:r>
              <a:rPr b="1" lang="en"/>
              <a:t>REVERSE</a:t>
            </a:r>
            <a:r>
              <a:rPr lang="en"/>
              <a:t> resulted in the FDA </a:t>
            </a:r>
            <a:r>
              <a:rPr b="1" lang="en"/>
              <a:t>expanding</a:t>
            </a:r>
            <a:r>
              <a:rPr lang="en"/>
              <a:t> the </a:t>
            </a:r>
            <a:r>
              <a:rPr b="1" lang="en"/>
              <a:t>indication</a:t>
            </a:r>
            <a:r>
              <a:rPr lang="en"/>
              <a:t> for certain CRT devices to include patients with </a:t>
            </a:r>
            <a:r>
              <a:rPr b="1" lang="en"/>
              <a:t>mildly symptomatic</a:t>
            </a:r>
            <a:r>
              <a:rPr lang="en"/>
              <a:t> HF (NYHA Class II, with LVEF ≤30%, LBBB, and QRS ≥130 msec).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CRT in Patients with Narrow QRS Complex</a:t>
            </a:r>
            <a:endParaRPr/>
          </a:p>
        </p:txBody>
      </p:sp>
      <p:sp>
        <p:nvSpPr>
          <p:cNvPr id="294" name="Google Shape;294;p51"/>
          <p:cNvSpPr txBox="1"/>
          <p:nvPr>
            <p:ph idx="1" type="body"/>
          </p:nvPr>
        </p:nvSpPr>
        <p:spPr>
          <a:xfrm>
            <a:off x="471900" y="1919075"/>
            <a:ext cx="8384700" cy="29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Mechanical dyssynchrony</a:t>
            </a:r>
            <a:r>
              <a:rPr lang="en"/>
              <a:t> occurs in patients with a </a:t>
            </a:r>
            <a:r>
              <a:rPr b="1" lang="en"/>
              <a:t>narrow</a:t>
            </a:r>
            <a:r>
              <a:rPr lang="en"/>
              <a:t> QRS complex, suggesting the </a:t>
            </a:r>
            <a:r>
              <a:rPr b="1" lang="en"/>
              <a:t>potential usefulness</a:t>
            </a:r>
            <a:r>
              <a:rPr lang="en"/>
              <a:t> of CRT in HF patients with narrow QRS and </a:t>
            </a:r>
            <a:r>
              <a:rPr b="1" lang="en"/>
              <a:t>imaging-identified</a:t>
            </a:r>
            <a:r>
              <a:rPr lang="en"/>
              <a:t> (usually </a:t>
            </a:r>
            <a:r>
              <a:rPr b="1" lang="en"/>
              <a:t>echocardiographic</a:t>
            </a:r>
            <a:r>
              <a:rPr lang="en"/>
              <a:t>) ventricular dyssynchrony.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Preliminary studies</a:t>
            </a:r>
            <a:r>
              <a:rPr lang="en"/>
              <a:t> suggested the </a:t>
            </a:r>
            <a:r>
              <a:rPr b="1" lang="en"/>
              <a:t>benefits</a:t>
            </a:r>
            <a:r>
              <a:rPr lang="en"/>
              <a:t> of CRT in such patients;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Definitive trial,</a:t>
            </a:r>
            <a:r>
              <a:rPr lang="en"/>
              <a:t> Echocardiography Guided Cardiac Resynchronization Therapy </a:t>
            </a:r>
            <a:r>
              <a:rPr b="1" lang="en"/>
              <a:t>(EchoCRT)</a:t>
            </a:r>
            <a:r>
              <a:rPr lang="en"/>
              <a:t>, did </a:t>
            </a:r>
            <a:r>
              <a:rPr b="1" lang="en"/>
              <a:t>not</a:t>
            </a:r>
            <a:r>
              <a:rPr lang="en"/>
              <a:t> confirm these benefits.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VENTRICULAR DYSSYNCHRONY:  THE TARGET OF CRT</a:t>
            </a:r>
            <a:endParaRPr sz="2550"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78975" y="1772575"/>
            <a:ext cx="8405400" cy="3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Several conduction abnormalities seen in chronic heart failure.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Abnormalities of </a:t>
            </a:r>
            <a:r>
              <a:rPr b="1" lang="en"/>
              <a:t>ventricular conduction</a:t>
            </a:r>
            <a:r>
              <a:rPr lang="en"/>
              <a:t>: bundle branch blocks,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alter </a:t>
            </a:r>
            <a:r>
              <a:rPr b="1" lang="en"/>
              <a:t>timing</a:t>
            </a:r>
            <a:r>
              <a:rPr lang="en"/>
              <a:t> and </a:t>
            </a:r>
            <a:r>
              <a:rPr b="1" lang="en"/>
              <a:t>pattern</a:t>
            </a:r>
            <a:r>
              <a:rPr lang="en"/>
              <a:t> of </a:t>
            </a:r>
            <a:r>
              <a:rPr b="1" lang="en"/>
              <a:t>ventricular contraction:</a:t>
            </a:r>
            <a:r>
              <a:rPr lang="en"/>
              <a:t> place the already failing heart at a further mechanical disadvantage.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Suboptimal ventricular filling</a:t>
            </a:r>
            <a:r>
              <a:rPr lang="en"/>
              <a:t>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b="1" lang="en"/>
              <a:t>reduction</a:t>
            </a:r>
            <a:r>
              <a:rPr lang="en"/>
              <a:t> in LV contractility,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prolonged </a:t>
            </a:r>
            <a:r>
              <a:rPr b="1" lang="en"/>
              <a:t>duration</a:t>
            </a:r>
            <a:r>
              <a:rPr lang="en"/>
              <a:t> of </a:t>
            </a:r>
            <a:r>
              <a:rPr b="1" lang="en"/>
              <a:t>MR</a:t>
            </a:r>
            <a:r>
              <a:rPr lang="en"/>
              <a:t>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paradoxical septal wall motion.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Mechanical</a:t>
            </a:r>
            <a:r>
              <a:rPr lang="en"/>
              <a:t> manifestations of altered ventricular </a:t>
            </a:r>
            <a:r>
              <a:rPr b="1" lang="en"/>
              <a:t>conduction</a:t>
            </a:r>
            <a:r>
              <a:rPr lang="en"/>
              <a:t> have been termed </a:t>
            </a:r>
            <a:r>
              <a:rPr b="1" lang="en"/>
              <a:t>ventricular dyssynchrony. </a:t>
            </a:r>
            <a:endParaRPr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EchoCRT trial</a:t>
            </a:r>
            <a:endParaRPr/>
          </a:p>
        </p:txBody>
      </p:sp>
      <p:sp>
        <p:nvSpPr>
          <p:cNvPr id="300" name="Google Shape;300;p52"/>
          <p:cNvSpPr txBox="1"/>
          <p:nvPr>
            <p:ph idx="4294967295" type="body"/>
          </p:nvPr>
        </p:nvSpPr>
        <p:spPr>
          <a:xfrm>
            <a:off x="250600" y="715150"/>
            <a:ext cx="8443500" cy="4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valuated the effect of </a:t>
            </a:r>
            <a:r>
              <a:rPr b="1" lang="en"/>
              <a:t>CRT</a:t>
            </a:r>
            <a:r>
              <a:rPr lang="en"/>
              <a:t> in patients with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NYHA Class III or IV HF</a:t>
            </a:r>
            <a:r>
              <a:rPr lang="en"/>
              <a:t>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LVEF of </a:t>
            </a:r>
            <a:r>
              <a:rPr b="1" lang="en"/>
              <a:t>35%</a:t>
            </a:r>
            <a:r>
              <a:rPr lang="en"/>
              <a:t> or less,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QRS duration </a:t>
            </a:r>
            <a:r>
              <a:rPr b="1" lang="en"/>
              <a:t>less</a:t>
            </a:r>
            <a:r>
              <a:rPr lang="en"/>
              <a:t> than 130 milliseconds,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echocardiographic</a:t>
            </a:r>
            <a:r>
              <a:rPr lang="en"/>
              <a:t> evidence of LV dyssynchrony.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All</a:t>
            </a:r>
            <a:r>
              <a:rPr lang="en"/>
              <a:t> patients underwent </a:t>
            </a:r>
            <a:r>
              <a:rPr b="1" lang="en"/>
              <a:t>device implantation</a:t>
            </a:r>
            <a:r>
              <a:rPr lang="en"/>
              <a:t> and were randomly assigned to have </a:t>
            </a:r>
            <a:r>
              <a:rPr b="1" lang="en"/>
              <a:t>CRT</a:t>
            </a:r>
            <a:r>
              <a:rPr lang="en"/>
              <a:t> turned </a:t>
            </a:r>
            <a:r>
              <a:rPr b="1" lang="en"/>
              <a:t>on</a:t>
            </a:r>
            <a:r>
              <a:rPr lang="en"/>
              <a:t> or </a:t>
            </a:r>
            <a:r>
              <a:rPr b="1" lang="en"/>
              <a:t>off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primary efficacy outcome</a:t>
            </a:r>
            <a:r>
              <a:rPr lang="en"/>
              <a:t> was the composite of </a:t>
            </a:r>
            <a:r>
              <a:rPr b="1" lang="en"/>
              <a:t>death</a:t>
            </a:r>
            <a:r>
              <a:rPr lang="en"/>
              <a:t> from any cause or first </a:t>
            </a:r>
            <a:r>
              <a:rPr b="1" lang="en"/>
              <a:t>hospitalization</a:t>
            </a:r>
            <a:r>
              <a:rPr lang="en"/>
              <a:t> for worsening HF.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study was </a:t>
            </a:r>
            <a:r>
              <a:rPr b="1" lang="en"/>
              <a:t>stopped</a:t>
            </a:r>
            <a:r>
              <a:rPr lang="en"/>
              <a:t> for </a:t>
            </a:r>
            <a:r>
              <a:rPr b="1" lang="en"/>
              <a:t>futility</a:t>
            </a:r>
            <a:r>
              <a:rPr lang="en"/>
              <a:t> on the recommendation of the Data and Safety Monitoring Board.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3"/>
          <p:cNvSpPr txBox="1"/>
          <p:nvPr>
            <p:ph idx="4294967295" type="body"/>
          </p:nvPr>
        </p:nvSpPr>
        <p:spPr>
          <a:xfrm>
            <a:off x="471900" y="737475"/>
            <a:ext cx="8274900" cy="40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809</a:t>
            </a:r>
            <a:r>
              <a:rPr lang="en"/>
              <a:t> randomized patients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followed for a mean of </a:t>
            </a:r>
            <a:r>
              <a:rPr b="1" lang="en"/>
              <a:t>19.4</a:t>
            </a:r>
            <a:r>
              <a:rPr lang="en"/>
              <a:t> months,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primary outcome: </a:t>
            </a:r>
            <a:r>
              <a:rPr b="1" lang="en"/>
              <a:t>116</a:t>
            </a:r>
            <a:r>
              <a:rPr lang="en"/>
              <a:t> of 404: CRT group, versus </a:t>
            </a:r>
            <a:r>
              <a:rPr b="1" lang="en"/>
              <a:t>102</a:t>
            </a:r>
            <a:r>
              <a:rPr lang="en"/>
              <a:t> of 405: control group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</a:t>
            </a:r>
            <a:r>
              <a:rPr lang="en"/>
              <a:t>eaths: </a:t>
            </a:r>
            <a:r>
              <a:rPr lang="en"/>
              <a:t>CRT group: </a:t>
            </a:r>
            <a:r>
              <a:rPr b="1" lang="en"/>
              <a:t>45</a:t>
            </a:r>
            <a:r>
              <a:rPr lang="en"/>
              <a:t>, control group: </a:t>
            </a:r>
            <a:r>
              <a:rPr b="1" lang="en"/>
              <a:t>26</a:t>
            </a:r>
            <a:r>
              <a:rPr lang="en"/>
              <a:t>, demonstrating the </a:t>
            </a:r>
            <a:r>
              <a:rPr b="1" lang="en"/>
              <a:t>potential for harm</a:t>
            </a:r>
            <a:r>
              <a:rPr lang="en"/>
              <a:t> in using CRT in narrow-QRS patients.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Thus, CRT is considered </a:t>
            </a:r>
            <a:r>
              <a:rPr b="1" lang="en"/>
              <a:t>contraindicated</a:t>
            </a:r>
            <a:r>
              <a:rPr lang="en"/>
              <a:t> in these  patients.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54"/>
          <p:cNvPicPr preferRelativeResize="0"/>
          <p:nvPr/>
        </p:nvPicPr>
        <p:blipFill rotWithShape="1">
          <a:blip r:embed="rId3">
            <a:alphaModFix/>
          </a:blip>
          <a:srcRect b="54594" l="0" r="0" t="0"/>
          <a:stretch/>
        </p:blipFill>
        <p:spPr>
          <a:xfrm>
            <a:off x="969625" y="0"/>
            <a:ext cx="687281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55"/>
          <p:cNvPicPr preferRelativeResize="0"/>
          <p:nvPr/>
        </p:nvPicPr>
        <p:blipFill rotWithShape="1">
          <a:blip r:embed="rId3">
            <a:alphaModFix/>
          </a:blip>
          <a:srcRect b="0" l="0" r="0" t="45507"/>
          <a:stretch/>
        </p:blipFill>
        <p:spPr>
          <a:xfrm>
            <a:off x="1708671" y="-1"/>
            <a:ext cx="572666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Indications for CRT in Patients with  Heart Failure</a:t>
            </a:r>
            <a:endParaRPr/>
          </a:p>
        </p:txBody>
      </p:sp>
      <p:sp>
        <p:nvSpPr>
          <p:cNvPr id="322" name="Google Shape;322;p56"/>
          <p:cNvSpPr txBox="1"/>
          <p:nvPr>
            <p:ph idx="1" type="body"/>
          </p:nvPr>
        </p:nvSpPr>
        <p:spPr>
          <a:xfrm>
            <a:off x="471900" y="1919075"/>
            <a:ext cx="8354400" cy="29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the </a:t>
            </a:r>
            <a:r>
              <a:rPr b="1" lang="en"/>
              <a:t>original 2005 guideline</a:t>
            </a:r>
            <a:r>
              <a:rPr lang="en"/>
              <a:t> recommendation for CRT, the </a:t>
            </a:r>
            <a:r>
              <a:rPr b="1" lang="en"/>
              <a:t>indications</a:t>
            </a:r>
            <a:r>
              <a:rPr lang="en"/>
              <a:t> for CRT have been </a:t>
            </a:r>
            <a:r>
              <a:rPr b="1" lang="en"/>
              <a:t>expanded</a:t>
            </a:r>
            <a:r>
              <a:rPr lang="en"/>
              <a:t> to </a:t>
            </a:r>
            <a:r>
              <a:rPr b="1" lang="en"/>
              <a:t>less symptomatic</a:t>
            </a:r>
            <a:r>
              <a:rPr lang="en"/>
              <a:t> patients, but also </a:t>
            </a:r>
            <a:r>
              <a:rPr b="1" lang="en"/>
              <a:t>limited</a:t>
            </a:r>
            <a:r>
              <a:rPr lang="en"/>
              <a:t> on the basis of </a:t>
            </a:r>
            <a:r>
              <a:rPr b="1" lang="en"/>
              <a:t>QRS morphology</a:t>
            </a:r>
            <a:r>
              <a:rPr lang="en"/>
              <a:t> and </a:t>
            </a:r>
            <a:r>
              <a:rPr b="1" lang="en"/>
              <a:t>QRS duration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Current guideline recommendations define </a:t>
            </a:r>
            <a:r>
              <a:rPr b="1" lang="en"/>
              <a:t>ventricular dyssynchrony</a:t>
            </a:r>
            <a:r>
              <a:rPr lang="en"/>
              <a:t> by </a:t>
            </a:r>
            <a:r>
              <a:rPr b="1" lang="en"/>
              <a:t>QRS</a:t>
            </a:r>
            <a:r>
              <a:rPr lang="en"/>
              <a:t> duration, </a:t>
            </a:r>
            <a:r>
              <a:rPr b="1" lang="en"/>
              <a:t>rather</a:t>
            </a:r>
            <a:r>
              <a:rPr lang="en"/>
              <a:t> </a:t>
            </a:r>
            <a:r>
              <a:rPr b="1" lang="en"/>
              <a:t>than</a:t>
            </a:r>
            <a:r>
              <a:rPr lang="en"/>
              <a:t> by </a:t>
            </a:r>
            <a:r>
              <a:rPr b="1" lang="en"/>
              <a:t>imaging</a:t>
            </a:r>
            <a:r>
              <a:rPr lang="en"/>
              <a:t> (echocardiography)–assessed ventricular dyssynchrony.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57"/>
          <p:cNvSpPr txBox="1"/>
          <p:nvPr>
            <p:ph idx="4294967295" type="body"/>
          </p:nvPr>
        </p:nvSpPr>
        <p:spPr>
          <a:xfrm>
            <a:off x="471900" y="971850"/>
            <a:ext cx="8222100" cy="3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Subgroup analyses</a:t>
            </a:r>
            <a:r>
              <a:rPr lang="en"/>
              <a:t> from </a:t>
            </a:r>
            <a:r>
              <a:rPr b="1" lang="en"/>
              <a:t>REVERSE</a:t>
            </a:r>
            <a:r>
              <a:rPr lang="en"/>
              <a:t>, </a:t>
            </a:r>
            <a:r>
              <a:rPr b="1" lang="en"/>
              <a:t>MADITCRT</a:t>
            </a:r>
            <a:r>
              <a:rPr lang="en"/>
              <a:t>, and </a:t>
            </a:r>
            <a:r>
              <a:rPr b="1" lang="en"/>
              <a:t>RAFT</a:t>
            </a:r>
            <a:r>
              <a:rPr lang="en"/>
              <a:t>: patients with QRS duration of </a:t>
            </a:r>
            <a:r>
              <a:rPr b="1" lang="en"/>
              <a:t>&gt;/=150 ms</a:t>
            </a:r>
            <a:r>
              <a:rPr lang="en"/>
              <a:t> and/or with </a:t>
            </a:r>
            <a:r>
              <a:rPr b="1" lang="en"/>
              <a:t>LBBB</a:t>
            </a:r>
            <a:r>
              <a:rPr lang="en"/>
              <a:t> morphology benefit most from CRT.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Recommendations for the use of CRT were revised in 2012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According to these revised CRT guidelines, </a:t>
            </a:r>
            <a:r>
              <a:rPr b="1" lang="en"/>
              <a:t>indications for CRT</a:t>
            </a:r>
            <a:r>
              <a:rPr lang="en"/>
              <a:t> include: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patients who have an LVEF of </a:t>
            </a:r>
            <a:r>
              <a:rPr b="1" lang="en"/>
              <a:t>35%</a:t>
            </a:r>
            <a:r>
              <a:rPr lang="en"/>
              <a:t> or less,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sinus rhythm,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LBBB with QRS of </a:t>
            </a:r>
            <a:r>
              <a:rPr b="1" lang="en"/>
              <a:t>120</a:t>
            </a:r>
            <a:r>
              <a:rPr lang="en"/>
              <a:t> ms or longer,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NYHA Class </a:t>
            </a:r>
            <a:r>
              <a:rPr b="1" lang="en"/>
              <a:t>II, III, or ambulatory IV</a:t>
            </a:r>
            <a:r>
              <a:rPr lang="en"/>
              <a:t> symptoms while receiving </a:t>
            </a:r>
            <a:r>
              <a:rPr b="1" lang="en"/>
              <a:t>optimal medical treatment.</a:t>
            </a:r>
            <a:endParaRPr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58"/>
          <p:cNvSpPr txBox="1"/>
          <p:nvPr>
            <p:ph idx="1" type="body"/>
          </p:nvPr>
        </p:nvSpPr>
        <p:spPr>
          <a:xfrm>
            <a:off x="471900" y="1919075"/>
            <a:ext cx="8312400" cy="30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Although the </a:t>
            </a:r>
            <a:r>
              <a:rPr b="1" lang="en"/>
              <a:t>level of indication</a:t>
            </a:r>
            <a:r>
              <a:rPr lang="en"/>
              <a:t> is somewhat </a:t>
            </a:r>
            <a:r>
              <a:rPr b="1" lang="en"/>
              <a:t>stronger</a:t>
            </a:r>
            <a:r>
              <a:rPr lang="en"/>
              <a:t> for patients fulfilling these criteria,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CRT should generally be offered to </a:t>
            </a:r>
            <a:r>
              <a:rPr b="1" lang="en"/>
              <a:t>all HF</a:t>
            </a:r>
            <a:r>
              <a:rPr lang="en"/>
              <a:t> patients with a </a:t>
            </a:r>
            <a:r>
              <a:rPr b="1" lang="en"/>
              <a:t>reduced EF</a:t>
            </a:r>
            <a:r>
              <a:rPr lang="en"/>
              <a:t> and </a:t>
            </a:r>
            <a:r>
              <a:rPr b="1" lang="en"/>
              <a:t>LBBB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 patients with </a:t>
            </a:r>
            <a:r>
              <a:rPr b="1" lang="en"/>
              <a:t>more advanced</a:t>
            </a:r>
            <a:r>
              <a:rPr lang="en"/>
              <a:t> HF (i.e., NYHA Class III or ambulatory Class IV patients), those fulfilling the aforementioned criteria with a QRS duration of at least </a:t>
            </a:r>
            <a:r>
              <a:rPr b="1" lang="en"/>
              <a:t>150 ms</a:t>
            </a:r>
            <a:r>
              <a:rPr lang="en"/>
              <a:t> and </a:t>
            </a:r>
            <a:r>
              <a:rPr b="1" lang="en"/>
              <a:t>non-LBBB</a:t>
            </a:r>
            <a:r>
              <a:rPr lang="en"/>
              <a:t> morphology should also be considered for CRT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CRT</a:t>
            </a:r>
            <a:endParaRPr/>
          </a:p>
        </p:txBody>
      </p:sp>
      <p:sp>
        <p:nvSpPr>
          <p:cNvPr id="340" name="Google Shape;340;p59"/>
          <p:cNvSpPr txBox="1"/>
          <p:nvPr>
            <p:ph idx="1" type="body"/>
          </p:nvPr>
        </p:nvSpPr>
        <p:spPr>
          <a:xfrm>
            <a:off x="471900" y="1655375"/>
            <a:ext cx="8331300" cy="34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success rate for placement of a transvenous cardiac resynchronization system: </a:t>
            </a:r>
            <a:r>
              <a:rPr b="1" lang="en"/>
              <a:t>88% to 92%</a:t>
            </a:r>
            <a:r>
              <a:rPr lang="en"/>
              <a:t> in clinical trials, 97% to 98% in contemporary clinical experience (e.g., Ohio State University experience).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Some patients </a:t>
            </a:r>
            <a:r>
              <a:rPr b="1" lang="en"/>
              <a:t>will not</a:t>
            </a:r>
            <a:r>
              <a:rPr lang="en"/>
              <a:t> receive a functioning system using this approach.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Implant-related complications are </a:t>
            </a:r>
            <a:r>
              <a:rPr b="1" lang="en"/>
              <a:t>similar</a:t>
            </a:r>
            <a:r>
              <a:rPr lang="en"/>
              <a:t> to those seen with standard pacemakers and defibrillators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Additional risk</a:t>
            </a:r>
            <a:r>
              <a:rPr lang="en"/>
              <a:t> of </a:t>
            </a:r>
            <a:r>
              <a:rPr b="1" lang="en"/>
              <a:t>dissection</a:t>
            </a:r>
            <a:r>
              <a:rPr lang="en"/>
              <a:t> or </a:t>
            </a:r>
            <a:r>
              <a:rPr b="1" lang="en"/>
              <a:t>perforation</a:t>
            </a:r>
            <a:r>
              <a:rPr lang="en"/>
              <a:t> of the </a:t>
            </a:r>
            <a:r>
              <a:rPr b="1" lang="en"/>
              <a:t>coronary sinus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Rare event with substantial morbidity and even mortality in HF patients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60"/>
          <p:cNvSpPr txBox="1"/>
          <p:nvPr>
            <p:ph idx="1" type="body"/>
          </p:nvPr>
        </p:nvSpPr>
        <p:spPr>
          <a:xfrm>
            <a:off x="471900" y="1919075"/>
            <a:ext cx="8329800" cy="29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ome patients do not respond to this therapy.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nonresponder rate for </a:t>
            </a:r>
            <a:r>
              <a:rPr b="1" lang="en"/>
              <a:t>CRT</a:t>
            </a:r>
            <a:r>
              <a:rPr lang="en"/>
              <a:t> ~ 25%,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Similar</a:t>
            </a:r>
            <a:r>
              <a:rPr lang="en"/>
              <a:t> to the nonresponder rate for </a:t>
            </a:r>
            <a:r>
              <a:rPr b="1" lang="en"/>
              <a:t>HF drug therapies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Factors: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suboptimal LV lead </a:t>
            </a:r>
            <a:r>
              <a:rPr b="1" lang="en"/>
              <a:t>placement</a:t>
            </a:r>
            <a:r>
              <a:rPr lang="en"/>
              <a:t>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suboptimal AV and VV </a:t>
            </a:r>
            <a:r>
              <a:rPr b="1" lang="en"/>
              <a:t>timing</a:t>
            </a:r>
            <a:r>
              <a:rPr lang="en"/>
              <a:t>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ventricular </a:t>
            </a:r>
            <a:r>
              <a:rPr b="1" lang="en"/>
              <a:t>scar</a:t>
            </a:r>
            <a:r>
              <a:rPr lang="en"/>
              <a:t>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HF disease </a:t>
            </a:r>
            <a:r>
              <a:rPr b="1" lang="en"/>
              <a:t>progression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SUDDEN CARDIAC DEATH IN  HEART FAILURE</a:t>
            </a:r>
            <a:endParaRPr/>
          </a:p>
        </p:txBody>
      </p:sp>
      <p:sp>
        <p:nvSpPr>
          <p:cNvPr id="352" name="Google Shape;352;p6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HF &amp; LV Systolic Dysfunction patients </a:t>
            </a:r>
            <a:r>
              <a:rPr lang="en"/>
              <a:t>are at increased risk for sudden cardiac death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Occurs at a rate </a:t>
            </a:r>
            <a:r>
              <a:rPr b="1" lang="en"/>
              <a:t>six to nine times</a:t>
            </a:r>
            <a:r>
              <a:rPr lang="en"/>
              <a:t> that seen in the </a:t>
            </a:r>
            <a:r>
              <a:rPr b="1" lang="en"/>
              <a:t>general population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Given this high incidence of SCD in HF patients, it was </a:t>
            </a:r>
            <a:r>
              <a:rPr b="1" lang="en"/>
              <a:t>easy to hypothesize</a:t>
            </a:r>
            <a:r>
              <a:rPr lang="en"/>
              <a:t> that an </a:t>
            </a:r>
            <a:r>
              <a:rPr b="1" lang="en"/>
              <a:t>ICD</a:t>
            </a:r>
            <a:r>
              <a:rPr lang="en"/>
              <a:t> used as </a:t>
            </a:r>
            <a:r>
              <a:rPr b="1" lang="en"/>
              <a:t>prophylactic therapy</a:t>
            </a:r>
            <a:r>
              <a:rPr lang="en"/>
              <a:t> would </a:t>
            </a:r>
            <a:r>
              <a:rPr b="1" lang="en"/>
              <a:t>reduce total mortality</a:t>
            </a:r>
            <a:r>
              <a:rPr lang="en"/>
              <a:t> by </a:t>
            </a:r>
            <a:r>
              <a:rPr b="1" lang="en"/>
              <a:t>reducing</a:t>
            </a:r>
            <a:r>
              <a:rPr lang="en"/>
              <a:t> the incidence of </a:t>
            </a:r>
            <a:r>
              <a:rPr b="1" lang="en"/>
              <a:t>SCD.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series of studies have tested this hypothesis.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71900" y="1919075"/>
            <a:ext cx="8323800" cy="30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Ventricular dyssynchrony: prolonged QRS duration, (&gt; 120 ms) on ECG.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1/3 pt with systolic HF have ventricular dyssynchrony.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increased mortality in HF patients.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Addressed with </a:t>
            </a:r>
            <a:r>
              <a:rPr b="1" lang="en"/>
              <a:t>pacing therapy</a:t>
            </a:r>
            <a:r>
              <a:rPr lang="en"/>
              <a:t>, through the implantation of pacing leads to both right and left ventricles.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form of pacing therapy is now known as </a:t>
            </a:r>
            <a:r>
              <a:rPr b="1" lang="en"/>
              <a:t>cardiac resynchronization therapy.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Randomized Controlled Trials of Implantable-Cardioverter Defibrillators for Heart Failure</a:t>
            </a:r>
            <a:endParaRPr/>
          </a:p>
        </p:txBody>
      </p:sp>
      <p:sp>
        <p:nvSpPr>
          <p:cNvPr id="358" name="Google Shape;358;p62"/>
          <p:cNvSpPr txBox="1"/>
          <p:nvPr>
            <p:ph idx="1" type="body"/>
          </p:nvPr>
        </p:nvSpPr>
        <p:spPr>
          <a:xfrm>
            <a:off x="471900" y="1919075"/>
            <a:ext cx="83787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</a:t>
            </a:r>
            <a:r>
              <a:rPr b="1" lang="en"/>
              <a:t>andmark trials</a:t>
            </a:r>
            <a:r>
              <a:rPr lang="en"/>
              <a:t> establishing a </a:t>
            </a:r>
            <a:r>
              <a:rPr b="1" lang="en"/>
              <a:t>role for ICDs</a:t>
            </a:r>
            <a:r>
              <a:rPr lang="en"/>
              <a:t> as </a:t>
            </a:r>
            <a:r>
              <a:rPr b="1" lang="en"/>
              <a:t>primary prevention</a:t>
            </a:r>
            <a:r>
              <a:rPr lang="en"/>
              <a:t> of </a:t>
            </a:r>
            <a:r>
              <a:rPr b="1" lang="en"/>
              <a:t>mortality</a:t>
            </a:r>
            <a:r>
              <a:rPr lang="en"/>
              <a:t> in </a:t>
            </a:r>
            <a:r>
              <a:rPr b="1" lang="en"/>
              <a:t>HF</a:t>
            </a:r>
            <a:r>
              <a:rPr lang="en"/>
              <a:t> patients are 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Multicenter Automatic Defibrillator Implantation II (MADIT II),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Prophylactic Defibrillator Implantation in Patients with Nonischemic Dilated Cardiomyopathy (DEFINITE), and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National Institutes of Health (NIH)–sponsored Sudden Cardiac Death–Heart Failure Trial (SCD-HeFT).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more </a:t>
            </a:r>
            <a:r>
              <a:rPr b="1" lang="en"/>
              <a:t>recent</a:t>
            </a:r>
            <a:r>
              <a:rPr lang="en"/>
              <a:t> study, the Danish Study to Assess the Efficacy of ICDs in Patients with Non-ischemic Systolic Heart Failure on Mortality </a:t>
            </a:r>
            <a:r>
              <a:rPr b="1" lang="en"/>
              <a:t>(DANISH) trial</a:t>
            </a:r>
            <a:r>
              <a:rPr lang="en"/>
              <a:t>,  </a:t>
            </a:r>
            <a:r>
              <a:rPr b="1" lang="en"/>
              <a:t>questions</a:t>
            </a:r>
            <a:r>
              <a:rPr lang="en"/>
              <a:t> efficacy of prophylactic ICD use in </a:t>
            </a:r>
            <a:r>
              <a:rPr b="1" lang="en"/>
              <a:t>nonischemic HF patients</a:t>
            </a:r>
            <a:endParaRPr b="1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Multicenter Automatic Defibrillator  Implantation II Trial</a:t>
            </a:r>
            <a:endParaRPr/>
          </a:p>
        </p:txBody>
      </p:sp>
      <p:sp>
        <p:nvSpPr>
          <p:cNvPr id="364" name="Google Shape;364;p6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MADIT II</a:t>
            </a:r>
            <a:r>
              <a:rPr lang="en"/>
              <a:t> was </a:t>
            </a:r>
            <a:r>
              <a:rPr b="1" lang="en"/>
              <a:t>prospectively</a:t>
            </a:r>
            <a:r>
              <a:rPr lang="en"/>
              <a:t> designed to assess the </a:t>
            </a:r>
            <a:r>
              <a:rPr b="1" lang="en"/>
              <a:t>survival benefit</a:t>
            </a:r>
            <a:r>
              <a:rPr lang="en"/>
              <a:t> of ICDs in a population of </a:t>
            </a:r>
            <a:r>
              <a:rPr b="1" lang="en"/>
              <a:t>post–MI</a:t>
            </a:r>
            <a:r>
              <a:rPr lang="en"/>
              <a:t> patients with reduced EF (&lt;30%).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Included </a:t>
            </a:r>
            <a:r>
              <a:rPr b="1" lang="en"/>
              <a:t>no</a:t>
            </a:r>
            <a:r>
              <a:rPr lang="en"/>
              <a:t> arrhythmic markers, such as nonsustained or inducible ventricular tachycardia, for inclusion.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1232 patients: randomly assigned in a 3 : 2 ratio to receive an </a:t>
            </a:r>
            <a:r>
              <a:rPr b="1" lang="en"/>
              <a:t>ICD</a:t>
            </a:r>
            <a:r>
              <a:rPr lang="en"/>
              <a:t> (742) or conventional medical therapy (490).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an average follow-up of 20 months,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all-cause mortality rates were </a:t>
            </a:r>
            <a:r>
              <a:rPr b="1" lang="en"/>
              <a:t>19.8%</a:t>
            </a:r>
            <a:r>
              <a:rPr lang="en"/>
              <a:t> in the </a:t>
            </a:r>
            <a:r>
              <a:rPr b="1" lang="en"/>
              <a:t>conventional</a:t>
            </a:r>
            <a:r>
              <a:rPr lang="en"/>
              <a:t> therapy arm and </a:t>
            </a:r>
            <a:r>
              <a:rPr b="1" lang="en"/>
              <a:t>14.2%</a:t>
            </a:r>
            <a:r>
              <a:rPr lang="en"/>
              <a:t> in the </a:t>
            </a:r>
            <a:r>
              <a:rPr b="1" lang="en"/>
              <a:t>ICD</a:t>
            </a:r>
            <a:r>
              <a:rPr lang="en"/>
              <a:t> group.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effect</a:t>
            </a:r>
            <a:r>
              <a:rPr lang="en"/>
              <a:t> of ICD therapy on </a:t>
            </a:r>
            <a:r>
              <a:rPr b="1" lang="en"/>
              <a:t>survival</a:t>
            </a:r>
            <a:r>
              <a:rPr lang="en"/>
              <a:t> was </a:t>
            </a:r>
            <a:r>
              <a:rPr b="1" lang="en"/>
              <a:t>similar</a:t>
            </a:r>
            <a:r>
              <a:rPr lang="en"/>
              <a:t> in subgroup analyses stratified according to </a:t>
            </a:r>
            <a:r>
              <a:rPr b="1" lang="en"/>
              <a:t>age</a:t>
            </a:r>
            <a:r>
              <a:rPr lang="en"/>
              <a:t>, </a:t>
            </a:r>
            <a:r>
              <a:rPr b="1" lang="en"/>
              <a:t>gender</a:t>
            </a:r>
            <a:r>
              <a:rPr lang="en"/>
              <a:t>, </a:t>
            </a:r>
            <a:r>
              <a:rPr b="1" lang="en"/>
              <a:t>EF</a:t>
            </a:r>
            <a:r>
              <a:rPr lang="en"/>
              <a:t>, </a:t>
            </a:r>
            <a:r>
              <a:rPr b="1" lang="en"/>
              <a:t>NYHA class</a:t>
            </a:r>
            <a:r>
              <a:rPr lang="en"/>
              <a:t>, and </a:t>
            </a:r>
            <a:r>
              <a:rPr b="1" lang="en"/>
              <a:t>QRS duration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Betablocker</a:t>
            </a:r>
            <a:r>
              <a:rPr lang="en"/>
              <a:t> use was 72% and was well balanced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65"/>
          <p:cNvSpPr txBox="1"/>
          <p:nvPr>
            <p:ph idx="4294967295" type="body"/>
          </p:nvPr>
        </p:nvSpPr>
        <p:spPr>
          <a:xfrm>
            <a:off x="471900" y="781275"/>
            <a:ext cx="8342100" cy="42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</a:t>
            </a:r>
            <a:r>
              <a:rPr b="1" lang="en"/>
              <a:t>ajority</a:t>
            </a:r>
            <a:r>
              <a:rPr lang="en"/>
              <a:t> of patients enrolled in MADIT II were NYHA Class </a:t>
            </a:r>
            <a:r>
              <a:rPr b="1" lang="en"/>
              <a:t>II </a:t>
            </a:r>
            <a:r>
              <a:rPr lang="en"/>
              <a:t>or</a:t>
            </a:r>
            <a:r>
              <a:rPr b="1" lang="en"/>
              <a:t> III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Class </a:t>
            </a:r>
            <a:r>
              <a:rPr b="1" lang="en"/>
              <a:t>IV</a:t>
            </a:r>
            <a:r>
              <a:rPr lang="en"/>
              <a:t> patients </a:t>
            </a:r>
            <a:r>
              <a:rPr b="1" lang="en"/>
              <a:t>excluded</a:t>
            </a:r>
            <a:r>
              <a:rPr lang="en"/>
              <a:t>, and the Class </a:t>
            </a:r>
            <a:r>
              <a:rPr b="1" lang="en"/>
              <a:t>I</a:t>
            </a:r>
            <a:r>
              <a:rPr lang="en"/>
              <a:t> cohort was relatively </a:t>
            </a:r>
            <a:r>
              <a:rPr b="1" lang="en"/>
              <a:t>small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average LVEF was </a:t>
            </a:r>
            <a:r>
              <a:rPr b="1" lang="en"/>
              <a:t>23%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findings suggest that </a:t>
            </a:r>
            <a:r>
              <a:rPr b="1" lang="en"/>
              <a:t>HF</a:t>
            </a:r>
            <a:r>
              <a:rPr lang="en"/>
              <a:t> patients with </a:t>
            </a:r>
            <a:r>
              <a:rPr b="1" lang="en"/>
              <a:t>mild</a:t>
            </a:r>
            <a:r>
              <a:rPr lang="en"/>
              <a:t> </a:t>
            </a:r>
            <a:r>
              <a:rPr b="1" lang="en"/>
              <a:t>to</a:t>
            </a:r>
            <a:r>
              <a:rPr lang="en"/>
              <a:t> </a:t>
            </a:r>
            <a:r>
              <a:rPr b="1" lang="en"/>
              <a:t>moderate</a:t>
            </a:r>
            <a:r>
              <a:rPr lang="en"/>
              <a:t> </a:t>
            </a:r>
            <a:r>
              <a:rPr b="1" lang="en"/>
              <a:t>symptoms</a:t>
            </a:r>
            <a:r>
              <a:rPr lang="en"/>
              <a:t> and </a:t>
            </a:r>
            <a:r>
              <a:rPr b="1" lang="en"/>
              <a:t>moderate to severe reductions in LVEF</a:t>
            </a:r>
            <a:r>
              <a:rPr lang="en"/>
              <a:t> may </a:t>
            </a:r>
            <a:r>
              <a:rPr b="1" lang="en"/>
              <a:t>benefit</a:t>
            </a:r>
            <a:r>
              <a:rPr lang="en"/>
              <a:t> the </a:t>
            </a:r>
            <a:r>
              <a:rPr b="1" lang="en"/>
              <a:t>most</a:t>
            </a:r>
            <a:r>
              <a:rPr lang="en"/>
              <a:t> from a prophylactic ICD.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Survival benefit observed in MADIT II </a:t>
            </a:r>
            <a:r>
              <a:rPr b="1" lang="en"/>
              <a:t>began</a:t>
            </a:r>
            <a:r>
              <a:rPr lang="en"/>
              <a:t> approximately </a:t>
            </a:r>
            <a:r>
              <a:rPr b="1" lang="en"/>
              <a:t>9 months</a:t>
            </a:r>
            <a:r>
              <a:rPr lang="en"/>
              <a:t> </a:t>
            </a:r>
            <a:r>
              <a:rPr b="1" lang="en"/>
              <a:t>after</a:t>
            </a:r>
            <a:r>
              <a:rPr lang="en"/>
              <a:t> the device was implanted.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Important when considering the </a:t>
            </a:r>
            <a:r>
              <a:rPr b="1" lang="en"/>
              <a:t>timing</a:t>
            </a:r>
            <a:r>
              <a:rPr lang="en"/>
              <a:t> of device placement in eligible patients.   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Prophylactic Defibrillator Implantation in Patients with Nonischemic Dilated Cardiomyopathy Trial</a:t>
            </a:r>
            <a:endParaRPr/>
          </a:p>
        </p:txBody>
      </p:sp>
      <p:sp>
        <p:nvSpPr>
          <p:cNvPr id="382" name="Google Shape;382;p66"/>
          <p:cNvSpPr txBox="1"/>
          <p:nvPr>
            <p:ph idx="1" type="body"/>
          </p:nvPr>
        </p:nvSpPr>
        <p:spPr>
          <a:xfrm>
            <a:off x="471900" y="1919075"/>
            <a:ext cx="8501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ADIT II: exclusively post-MI patients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DEFINITE trial was the </a:t>
            </a:r>
            <a:r>
              <a:rPr b="1" lang="en"/>
              <a:t>first</a:t>
            </a:r>
            <a:r>
              <a:rPr lang="en"/>
              <a:t> RCT of </a:t>
            </a:r>
            <a:r>
              <a:rPr b="1" lang="en"/>
              <a:t>primary prevention therapy</a:t>
            </a:r>
            <a:r>
              <a:rPr lang="en"/>
              <a:t> with an </a:t>
            </a:r>
            <a:r>
              <a:rPr b="1" lang="en"/>
              <a:t>ICD</a:t>
            </a:r>
            <a:r>
              <a:rPr lang="en"/>
              <a:t> in </a:t>
            </a:r>
            <a:r>
              <a:rPr b="1" lang="en"/>
              <a:t>nonischemic cardiomyopathy</a:t>
            </a:r>
            <a:r>
              <a:rPr lang="en"/>
              <a:t> patients.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Such patients also exhibit high rates of SCD;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 no invasive or noninvasive testing procedure has been shown to determine </a:t>
            </a:r>
            <a:r>
              <a:rPr b="1" lang="en"/>
              <a:t>accurately</a:t>
            </a:r>
            <a:r>
              <a:rPr lang="en"/>
              <a:t> which nonischemic HF patient is likely to die suddenly.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Older observations that the </a:t>
            </a:r>
            <a:r>
              <a:rPr b="1" lang="en"/>
              <a:t>prophylactic</a:t>
            </a:r>
            <a:r>
              <a:rPr lang="en"/>
              <a:t> administration of an antiarrhythmic agent, amiodarone, might prolong survival in nonischemic cardiomyopathy patients. 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67"/>
          <p:cNvSpPr txBox="1"/>
          <p:nvPr>
            <p:ph idx="4294967295" type="body"/>
          </p:nvPr>
        </p:nvSpPr>
        <p:spPr>
          <a:xfrm>
            <a:off x="471900" y="926025"/>
            <a:ext cx="8311500" cy="3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DEFINITE trial was a prospective evaluation of 458 patients with </a:t>
            </a:r>
            <a:r>
              <a:rPr b="1" lang="en"/>
              <a:t>nonischemic</a:t>
            </a:r>
            <a:r>
              <a:rPr lang="en"/>
              <a:t> dilated cardiomyopathy.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Entry criteria included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 of </a:t>
            </a:r>
            <a:r>
              <a:rPr b="1" lang="en"/>
              <a:t>35%</a:t>
            </a:r>
            <a:r>
              <a:rPr lang="en"/>
              <a:t> or less,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history of </a:t>
            </a:r>
            <a:r>
              <a:rPr b="1" lang="en"/>
              <a:t>symptomatic HF,</a:t>
            </a:r>
            <a:r>
              <a:rPr lang="en"/>
              <a:t>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presence of </a:t>
            </a:r>
            <a:r>
              <a:rPr b="1" lang="en"/>
              <a:t>ambient arrhythmias</a:t>
            </a:r>
            <a:r>
              <a:rPr lang="en"/>
              <a:t>, defined as an episode of </a:t>
            </a:r>
            <a:r>
              <a:rPr b="1" lang="en"/>
              <a:t>nonsustained</a:t>
            </a:r>
            <a:r>
              <a:rPr lang="en"/>
              <a:t> ventricular tachycardia (VT) or at least 10 premature ventricular complexes (PVCs) per </a:t>
            </a:r>
            <a:r>
              <a:rPr b="1" lang="en"/>
              <a:t>24-hour</a:t>
            </a:r>
            <a:r>
              <a:rPr lang="en"/>
              <a:t> period on continuous ambulatory electrocardiographic monitoring.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68"/>
          <p:cNvSpPr txBox="1"/>
          <p:nvPr>
            <p:ph idx="4294967295" type="body"/>
          </p:nvPr>
        </p:nvSpPr>
        <p:spPr>
          <a:xfrm>
            <a:off x="257600" y="1020575"/>
            <a:ext cx="8667300" cy="3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229</a:t>
            </a:r>
            <a:r>
              <a:rPr lang="en"/>
              <a:t> patients randomized to each study arm to receive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either an ICD and standard medical therapy or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 medical therapy alone.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Compliance</a:t>
            </a:r>
            <a:r>
              <a:rPr lang="en"/>
              <a:t> with </a:t>
            </a:r>
            <a:r>
              <a:rPr b="1" lang="en"/>
              <a:t>medical</a:t>
            </a:r>
            <a:r>
              <a:rPr lang="en"/>
              <a:t> therapy was excellent and included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angiotensin-converting enzyme inhibitor </a:t>
            </a:r>
            <a:r>
              <a:rPr b="1" lang="en"/>
              <a:t>(ACEI)</a:t>
            </a:r>
            <a:r>
              <a:rPr lang="en"/>
              <a:t> in </a:t>
            </a:r>
            <a:r>
              <a:rPr b="1" lang="en"/>
              <a:t>86%</a:t>
            </a:r>
            <a:r>
              <a:rPr lang="en"/>
              <a:t> of the cohort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beta blocker in 85%.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mean of </a:t>
            </a:r>
            <a:r>
              <a:rPr b="1" lang="en"/>
              <a:t>29.0 ±14.4 months</a:t>
            </a:r>
            <a:r>
              <a:rPr lang="en"/>
              <a:t>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primary</a:t>
            </a:r>
            <a:r>
              <a:rPr lang="en"/>
              <a:t> endpoint of all-cause mortality.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69"/>
          <p:cNvSpPr txBox="1"/>
          <p:nvPr>
            <p:ph idx="4294967295" type="body"/>
          </p:nvPr>
        </p:nvSpPr>
        <p:spPr>
          <a:xfrm>
            <a:off x="471900" y="776250"/>
            <a:ext cx="8453100" cy="40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68 deaths: , 28 in the ICD group and 40 in the standard therapy group.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implantation of an ICD yielded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b="1" lang="en"/>
              <a:t>nonsignificant</a:t>
            </a:r>
            <a:r>
              <a:rPr lang="en"/>
              <a:t> 35% reduction in death from any cause 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significantly reduced the risk of SCD by a remarkable </a:t>
            </a:r>
            <a:r>
              <a:rPr b="1" lang="en"/>
              <a:t>80%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the subgroup of </a:t>
            </a:r>
            <a:r>
              <a:rPr b="1" lang="en"/>
              <a:t>NYHA Class III patients</a:t>
            </a:r>
            <a:r>
              <a:rPr lang="en"/>
              <a:t>, all-cause mortality was </a:t>
            </a:r>
            <a:r>
              <a:rPr b="1" lang="en"/>
              <a:t>significantly</a:t>
            </a:r>
            <a:r>
              <a:rPr lang="en"/>
              <a:t> decreased in the ICD arm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study was </a:t>
            </a:r>
            <a:r>
              <a:rPr b="1" lang="en"/>
              <a:t>underpowered</a:t>
            </a:r>
            <a:r>
              <a:rPr lang="en"/>
              <a:t> and </a:t>
            </a:r>
            <a:r>
              <a:rPr b="1" lang="en"/>
              <a:t>did not reach</a:t>
            </a:r>
            <a:r>
              <a:rPr lang="en"/>
              <a:t> statistical significance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results demonstrated a </a:t>
            </a:r>
            <a:r>
              <a:rPr b="1" lang="en"/>
              <a:t>strong trend</a:t>
            </a:r>
            <a:r>
              <a:rPr lang="en"/>
              <a:t> toward a </a:t>
            </a:r>
            <a:r>
              <a:rPr b="1" lang="en"/>
              <a:t>survival advantage</a:t>
            </a:r>
            <a:r>
              <a:rPr lang="en"/>
              <a:t> for patients receiving  an ICD.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Sudden Cardiac Death–Heart Failure Trial</a:t>
            </a:r>
            <a:endParaRPr/>
          </a:p>
        </p:txBody>
      </p:sp>
      <p:sp>
        <p:nvSpPr>
          <p:cNvPr id="406" name="Google Shape;406;p70"/>
          <p:cNvSpPr txBox="1"/>
          <p:nvPr>
            <p:ph idx="1" type="body"/>
          </p:nvPr>
        </p:nvSpPr>
        <p:spPr>
          <a:xfrm>
            <a:off x="471900" y="1919075"/>
            <a:ext cx="82221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ublished in 2005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2521 patients between 1997 and 2001.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Patients with NYHA Class II (70%) or III (30%) HF and reduced LVEF (≤35%; mean ≈ 25%) of either ischemic or nonischemic etiology were eligible for the study.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SCD-HeFT</a:t>
            </a:r>
            <a:r>
              <a:rPr lang="en"/>
              <a:t> was a </a:t>
            </a:r>
            <a:r>
              <a:rPr b="1" lang="en"/>
              <a:t>three-arm trial,</a:t>
            </a:r>
            <a:r>
              <a:rPr lang="en"/>
              <a:t> comparing treatment with an </a:t>
            </a:r>
            <a:r>
              <a:rPr b="1" lang="en"/>
              <a:t>ICD</a:t>
            </a:r>
            <a:r>
              <a:rPr lang="en"/>
              <a:t> to </a:t>
            </a:r>
            <a:r>
              <a:rPr b="1" lang="en"/>
              <a:t>amiodarone</a:t>
            </a:r>
            <a:r>
              <a:rPr lang="en"/>
              <a:t> and </a:t>
            </a:r>
            <a:r>
              <a:rPr b="1" lang="en"/>
              <a:t>placebo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71"/>
          <p:cNvSpPr txBox="1"/>
          <p:nvPr>
            <p:ph idx="4294967295" type="body"/>
          </p:nvPr>
        </p:nvSpPr>
        <p:spPr>
          <a:xfrm>
            <a:off x="471900" y="873725"/>
            <a:ext cx="82320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Thus, SCD-HeFT addressed at least two important issues in HF management: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(1) whether or not </a:t>
            </a:r>
            <a:r>
              <a:rPr b="1" lang="en"/>
              <a:t>empiric amiodarone therapy</a:t>
            </a:r>
            <a:r>
              <a:rPr lang="en"/>
              <a:t> saved lives in well-treated NYHA Class II and III HF patients with </a:t>
            </a:r>
            <a:r>
              <a:rPr b="1" lang="en"/>
              <a:t>no arrhythmic indication</a:t>
            </a:r>
            <a:r>
              <a:rPr lang="en"/>
              <a:t> for the drug, and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(2) whether or not a </a:t>
            </a:r>
            <a:r>
              <a:rPr b="1" lang="en"/>
              <a:t>prophylactic ICD</a:t>
            </a:r>
            <a:r>
              <a:rPr lang="en"/>
              <a:t> saved lives in such patients with HF from either an </a:t>
            </a:r>
            <a:r>
              <a:rPr b="1" lang="en"/>
              <a:t>ischemic</a:t>
            </a:r>
            <a:r>
              <a:rPr lang="en"/>
              <a:t> or a </a:t>
            </a:r>
            <a:r>
              <a:rPr b="1" lang="en"/>
              <a:t>nonischemic</a:t>
            </a:r>
            <a:r>
              <a:rPr lang="en"/>
              <a:t>  cause.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 SCD-HeFT, patients received </a:t>
            </a:r>
            <a:r>
              <a:rPr b="1" lang="en"/>
              <a:t>standard HF therapy</a:t>
            </a:r>
            <a:r>
              <a:rPr lang="en"/>
              <a:t>, if tolerated, which included an </a:t>
            </a:r>
            <a:r>
              <a:rPr b="1" lang="en"/>
              <a:t>ACEI</a:t>
            </a:r>
            <a:r>
              <a:rPr lang="en"/>
              <a:t> or angiotensin receptor blocker </a:t>
            </a:r>
            <a:r>
              <a:rPr b="1" lang="en"/>
              <a:t>(ARB)</a:t>
            </a:r>
            <a:r>
              <a:rPr lang="en"/>
              <a:t> in 85%, </a:t>
            </a:r>
            <a:r>
              <a:rPr b="1" lang="en"/>
              <a:t>beta blocker</a:t>
            </a:r>
            <a:r>
              <a:rPr lang="en"/>
              <a:t> in 69%, and </a:t>
            </a:r>
            <a:r>
              <a:rPr b="1" lang="en"/>
              <a:t>aldosterone antagonists</a:t>
            </a:r>
            <a:r>
              <a:rPr lang="en"/>
              <a:t> in 19%, compatible with then-current guideline recommendations.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71900" y="1919075"/>
            <a:ext cx="8317500" cy="30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Several </a:t>
            </a:r>
            <a:r>
              <a:rPr b="1" lang="en"/>
              <a:t>uncontrolled</a:t>
            </a:r>
            <a:r>
              <a:rPr lang="en"/>
              <a:t> or </a:t>
            </a:r>
            <a:r>
              <a:rPr b="1" lang="en"/>
              <a:t>unblinded</a:t>
            </a:r>
            <a:r>
              <a:rPr lang="en"/>
              <a:t> studies: evaluate further the acute and longer-term effects of CRT on clinical status in HF patients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results: </a:t>
            </a:r>
            <a:r>
              <a:rPr b="1" lang="en"/>
              <a:t>encouraging: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patients demonstrating consistent, sustained improvement in </a:t>
            </a:r>
            <a:r>
              <a:rPr b="1" lang="en"/>
              <a:t>exercise tolerance</a:t>
            </a:r>
            <a:r>
              <a:rPr lang="en"/>
              <a:t>, </a:t>
            </a:r>
            <a:r>
              <a:rPr b="1" lang="en"/>
              <a:t>quality of life</a:t>
            </a:r>
            <a:r>
              <a:rPr lang="en"/>
              <a:t>, and </a:t>
            </a:r>
            <a:r>
              <a:rPr b="1" lang="en"/>
              <a:t>NYHA functional class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Large-scale RCTs confirmed the beneficial effects of CRT 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72"/>
          <p:cNvSpPr txBox="1"/>
          <p:nvPr>
            <p:ph idx="4294967295" type="body"/>
          </p:nvPr>
        </p:nvSpPr>
        <p:spPr>
          <a:xfrm>
            <a:off x="354025" y="799850"/>
            <a:ext cx="8340000" cy="3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median follow-up was </a:t>
            </a:r>
            <a:r>
              <a:rPr b="1" lang="en"/>
              <a:t>45.5 months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cohort was </a:t>
            </a:r>
            <a:r>
              <a:rPr b="1" lang="en"/>
              <a:t>equally</a:t>
            </a:r>
            <a:r>
              <a:rPr lang="en"/>
              <a:t> divided between </a:t>
            </a:r>
            <a:r>
              <a:rPr b="1" lang="en"/>
              <a:t>ischemic</a:t>
            </a:r>
            <a:r>
              <a:rPr lang="en"/>
              <a:t> and </a:t>
            </a:r>
            <a:r>
              <a:rPr b="1" lang="en"/>
              <a:t>nonischemic</a:t>
            </a:r>
            <a:r>
              <a:rPr lang="en"/>
              <a:t> causes of HF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Mortality rates in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ICD, amiodarone, and placebo groups were, respectively,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17.1%, 24%, and 22.3% at 3 years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28.9%, 34.1%, and 35.9% at 5 years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</a:t>
            </a:r>
            <a:r>
              <a:rPr b="1" lang="en"/>
              <a:t>ICD</a:t>
            </a:r>
            <a:r>
              <a:rPr lang="en"/>
              <a:t> was associated with a statistically significant </a:t>
            </a:r>
            <a:r>
              <a:rPr b="1" lang="en"/>
              <a:t>23% reduction</a:t>
            </a:r>
            <a:r>
              <a:rPr lang="en"/>
              <a:t> in all-cause mortality compared to placebo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73"/>
          <p:cNvSpPr txBox="1"/>
          <p:nvPr>
            <p:ph idx="4294967295" type="body"/>
          </p:nvPr>
        </p:nvSpPr>
        <p:spPr>
          <a:xfrm>
            <a:off x="471900" y="990200"/>
            <a:ext cx="82221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Mortality in the </a:t>
            </a:r>
            <a:r>
              <a:rPr b="1" lang="en"/>
              <a:t>amiodarone</a:t>
            </a:r>
            <a:r>
              <a:rPr lang="en"/>
              <a:t> arm </a:t>
            </a:r>
            <a:r>
              <a:rPr b="1" lang="en"/>
              <a:t>was not</a:t>
            </a:r>
            <a:r>
              <a:rPr lang="en"/>
              <a:t> significantly different from placebo across all subgroups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Similar</a:t>
            </a:r>
            <a:r>
              <a:rPr lang="en"/>
              <a:t> degrees of benefit with the ICD were noted in patients with </a:t>
            </a:r>
            <a:r>
              <a:rPr b="1" lang="en"/>
              <a:t>ischemic</a:t>
            </a:r>
            <a:r>
              <a:rPr lang="en"/>
              <a:t> (21% mortality reduction) and </a:t>
            </a:r>
            <a:r>
              <a:rPr b="1" lang="en"/>
              <a:t>nonischemic</a:t>
            </a:r>
            <a:r>
              <a:rPr lang="en"/>
              <a:t> (27% mortality reduction) HF,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thus confirming the findings of MADIT II and DEFINITE, respectively.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SCD-HeFT trial provides the </a:t>
            </a:r>
            <a:r>
              <a:rPr b="1" lang="en"/>
              <a:t>most robust evidence</a:t>
            </a:r>
            <a:r>
              <a:rPr lang="en"/>
              <a:t> to date supporting the </a:t>
            </a:r>
            <a:r>
              <a:rPr b="1" lang="en"/>
              <a:t>prophylactic</a:t>
            </a:r>
            <a:r>
              <a:rPr lang="en"/>
              <a:t> use of an </a:t>
            </a:r>
            <a:r>
              <a:rPr b="1" lang="en"/>
              <a:t>ICD</a:t>
            </a:r>
            <a:r>
              <a:rPr lang="en"/>
              <a:t> in patients with NYHA Class </a:t>
            </a:r>
            <a:r>
              <a:rPr b="1" lang="en"/>
              <a:t>II and III</a:t>
            </a:r>
            <a:r>
              <a:rPr lang="en"/>
              <a:t> systolic HF.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999" y="0"/>
            <a:ext cx="431643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Danish Study to Assess the Efficacy of ICDs in  Patients with Non-Ischemic Systolic Heart Failure on Mortality (DANISH)</a:t>
            </a:r>
            <a:endParaRPr/>
          </a:p>
        </p:txBody>
      </p:sp>
      <p:sp>
        <p:nvSpPr>
          <p:cNvPr id="435" name="Google Shape;435;p75"/>
          <p:cNvSpPr txBox="1"/>
          <p:nvPr>
            <p:ph idx="1" type="body"/>
          </p:nvPr>
        </p:nvSpPr>
        <p:spPr>
          <a:xfrm>
            <a:off x="471900" y="1919075"/>
            <a:ext cx="8222100" cy="30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DANISH trial randomly assigned </a:t>
            </a:r>
            <a:r>
              <a:rPr b="1" lang="en"/>
              <a:t>1116</a:t>
            </a:r>
            <a:r>
              <a:rPr lang="en"/>
              <a:t> patients with systolic HF </a:t>
            </a:r>
            <a:r>
              <a:rPr b="1" lang="en"/>
              <a:t>not</a:t>
            </a:r>
            <a:r>
              <a:rPr lang="en"/>
              <a:t> caused by coronary artery disease (CAD; i.e., </a:t>
            </a:r>
            <a:r>
              <a:rPr b="1" lang="en"/>
              <a:t>nonischemic</a:t>
            </a:r>
            <a:r>
              <a:rPr lang="en"/>
              <a:t> cardiomyopathy) to receive an ICD (556 patients) versus usual care (560 patients).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both groups, 58% of patients received CRT.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Results showed that at after 5.6 years, the primary outcome of death from any cause occurred in 120 patients in the ICD group compared to 131 patients in the usual-care group  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6"/>
          <p:cNvSpPr txBox="1"/>
          <p:nvPr>
            <p:ph idx="1" type="body"/>
          </p:nvPr>
        </p:nvSpPr>
        <p:spPr>
          <a:xfrm>
            <a:off x="471900" y="1919075"/>
            <a:ext cx="8458200" cy="29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secondary endpoint</a:t>
            </a:r>
            <a:r>
              <a:rPr lang="en"/>
              <a:t> of </a:t>
            </a:r>
            <a:r>
              <a:rPr b="1" lang="en"/>
              <a:t>SCD</a:t>
            </a:r>
            <a:r>
              <a:rPr lang="en"/>
              <a:t> occurred in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24 patients in the ICD group versus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46 patients in the usual-care group (P = 0.005).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authors concluded “</a:t>
            </a:r>
            <a:r>
              <a:rPr b="1" lang="en"/>
              <a:t>prophylactic</a:t>
            </a:r>
            <a:r>
              <a:rPr lang="en"/>
              <a:t> ICD implantation in patients with symptomatic systolic heart failure not caused by coronary artery disease was </a:t>
            </a:r>
            <a:r>
              <a:rPr b="1" lang="en"/>
              <a:t>not</a:t>
            </a:r>
            <a:r>
              <a:rPr lang="en"/>
              <a:t> associated with a significantly lower long-term rate of death from any cause than was usual clinical care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77"/>
          <p:cNvSpPr txBox="1"/>
          <p:nvPr>
            <p:ph idx="1" type="body"/>
          </p:nvPr>
        </p:nvSpPr>
        <p:spPr>
          <a:xfrm>
            <a:off x="471900" y="1919075"/>
            <a:ext cx="83115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an </a:t>
            </a:r>
            <a:r>
              <a:rPr b="1" lang="en"/>
              <a:t>updated meta-analysis</a:t>
            </a:r>
            <a:r>
              <a:rPr lang="en"/>
              <a:t> </a:t>
            </a:r>
            <a:r>
              <a:rPr b="1" lang="en"/>
              <a:t>supports</a:t>
            </a:r>
            <a:r>
              <a:rPr lang="en"/>
              <a:t> the efficacy of ICD use for nonischemic cardiomyopathy, </a:t>
            </a:r>
            <a:r>
              <a:rPr b="1" lang="en"/>
              <a:t>despite</a:t>
            </a:r>
            <a:r>
              <a:rPr lang="en"/>
              <a:t> the results of the DANISH trial.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six RCTs enrolling 2970 patients with nonischemic cardiomyopathy to study the efficacy of ICDs for primary prevention.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Pooled analysis</a:t>
            </a:r>
            <a:r>
              <a:rPr lang="en"/>
              <a:t> demonstrated a statistically significant </a:t>
            </a:r>
            <a:r>
              <a:rPr b="1" lang="en"/>
              <a:t>23%</a:t>
            </a:r>
            <a:r>
              <a:rPr lang="en"/>
              <a:t> risk reduction (RR) in all-cause mortality in favor of ICD therapy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Thus it is unlikely that current guideline recommendations for ICDs will change, </a:t>
            </a:r>
            <a:r>
              <a:rPr b="1" lang="en"/>
              <a:t>despite the negative result</a:t>
            </a:r>
            <a:r>
              <a:rPr lang="en"/>
              <a:t> of the DANISH trial.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78"/>
          <p:cNvPicPr preferRelativeResize="0"/>
          <p:nvPr/>
        </p:nvPicPr>
        <p:blipFill rotWithShape="1">
          <a:blip r:embed="rId3">
            <a:alphaModFix/>
          </a:blip>
          <a:srcRect b="70365" l="0" r="0" t="0"/>
          <a:stretch/>
        </p:blipFill>
        <p:spPr>
          <a:xfrm>
            <a:off x="643306" y="0"/>
            <a:ext cx="7857397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79"/>
          <p:cNvPicPr preferRelativeResize="0"/>
          <p:nvPr/>
        </p:nvPicPr>
        <p:blipFill rotWithShape="1">
          <a:blip r:embed="rId3">
            <a:alphaModFix/>
          </a:blip>
          <a:srcRect b="43399" l="0" r="0" t="28936"/>
          <a:stretch/>
        </p:blipFill>
        <p:spPr>
          <a:xfrm>
            <a:off x="364288" y="-1"/>
            <a:ext cx="841542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80"/>
          <p:cNvPicPr preferRelativeResize="0"/>
          <p:nvPr/>
        </p:nvPicPr>
        <p:blipFill rotWithShape="1">
          <a:blip r:embed="rId3">
            <a:alphaModFix/>
          </a:blip>
          <a:srcRect b="0" l="0" r="0" t="57675"/>
          <a:stretch/>
        </p:blipFill>
        <p:spPr>
          <a:xfrm>
            <a:off x="1821763" y="0"/>
            <a:ext cx="5500477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Indications for Prophylactic ICD Implantation in Heart Failure Patients</a:t>
            </a:r>
            <a:endParaRPr/>
          </a:p>
        </p:txBody>
      </p:sp>
      <p:sp>
        <p:nvSpPr>
          <p:cNvPr id="468" name="Google Shape;468;p81"/>
          <p:cNvSpPr txBox="1"/>
          <p:nvPr>
            <p:ph idx="1" type="body"/>
          </p:nvPr>
        </p:nvSpPr>
        <p:spPr>
          <a:xfrm>
            <a:off x="471900" y="1919075"/>
            <a:ext cx="8222100" cy="29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2013 ACC/AHA heart failure guidelines provided strong </a:t>
            </a:r>
            <a:r>
              <a:rPr b="1" lang="en"/>
              <a:t>(level I)</a:t>
            </a:r>
            <a:r>
              <a:rPr lang="en"/>
              <a:t> recommendations for prophylactic ICDs in patients with HF and </a:t>
            </a:r>
            <a:r>
              <a:rPr b="1" lang="en"/>
              <a:t>reduced</a:t>
            </a:r>
            <a:r>
              <a:rPr lang="en"/>
              <a:t> EF.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primary prevention</a:t>
            </a:r>
            <a:r>
              <a:rPr lang="en"/>
              <a:t> of SCD in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nonischemic dilated cardiomyopathy or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ischemic heart disease at least 40 days after MI and with LVEF of 35% or less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NYHA Class </a:t>
            </a:r>
            <a:r>
              <a:rPr b="1" lang="en"/>
              <a:t>II or III</a:t>
            </a:r>
            <a:r>
              <a:rPr lang="en"/>
              <a:t> symptoms receiving chronic GDMT, w</a:t>
            </a:r>
            <a:r>
              <a:rPr lang="en"/>
              <a:t>ho have</a:t>
            </a:r>
            <a:r>
              <a:rPr lang="en"/>
              <a:t> reasonable expectation of meaningful survival for </a:t>
            </a:r>
            <a:r>
              <a:rPr b="1" lang="en"/>
              <a:t>more than 1 year</a:t>
            </a:r>
            <a:r>
              <a:rPr lang="en"/>
              <a:t> (level of evidence A).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RCTs of CRT in NYHA Class III and IV Patients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71900" y="1919075"/>
            <a:ext cx="8222100" cy="30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</a:t>
            </a:r>
            <a:r>
              <a:rPr lang="en"/>
              <a:t>4000 patients have been evaluated in RCTs of CRT in NYHA FC III and IV heart failure.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Landmark studies: 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Multisite Stimulation in Cardiomyopathy </a:t>
            </a:r>
            <a:r>
              <a:rPr b="1" lang="en"/>
              <a:t>(MUSTIC)</a:t>
            </a:r>
            <a:r>
              <a:rPr lang="en"/>
              <a:t> studies,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Multicenter InSync Randomized Clinical Evaluation </a:t>
            </a:r>
            <a:r>
              <a:rPr b="1" lang="en"/>
              <a:t>(MIRACLE)</a:t>
            </a:r>
            <a:r>
              <a:rPr lang="en"/>
              <a:t> trial,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MIRACLE ICD</a:t>
            </a:r>
            <a:r>
              <a:rPr lang="en"/>
              <a:t> trial,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CONTAK</a:t>
            </a:r>
            <a:r>
              <a:rPr lang="en"/>
              <a:t> CD trial,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Cardiac Resynchronization in Heart Failure (</a:t>
            </a:r>
            <a:r>
              <a:rPr b="1" lang="en"/>
              <a:t>CARE</a:t>
            </a:r>
            <a:r>
              <a:rPr lang="en"/>
              <a:t> HF) trial,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Comparison of Medical Therapy, Pacing and Defibrillation in Heart Failure </a:t>
            </a:r>
            <a:r>
              <a:rPr b="1" lang="en"/>
              <a:t>(COMPANION)</a:t>
            </a:r>
            <a:r>
              <a:rPr lang="en"/>
              <a:t> trial. 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82"/>
          <p:cNvSpPr txBox="1"/>
          <p:nvPr>
            <p:ph idx="4294967295" type="body"/>
          </p:nvPr>
        </p:nvSpPr>
        <p:spPr>
          <a:xfrm>
            <a:off x="612483" y="849601"/>
            <a:ext cx="8222100" cy="3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NYHA Class </a:t>
            </a:r>
            <a:r>
              <a:rPr b="1" lang="en"/>
              <a:t>I</a:t>
            </a:r>
            <a:r>
              <a:rPr lang="en"/>
              <a:t> patients with ischemic heart disease at least 40 days post-MI with LVEF of 35% or less, who have reasonable expectation of meaningful survival for more than 1 year </a:t>
            </a:r>
            <a:r>
              <a:rPr b="1" lang="en"/>
              <a:t>(level of evidence B).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Implantable Hemodynamic Monitors</a:t>
            </a:r>
            <a:endParaRPr/>
          </a:p>
        </p:txBody>
      </p:sp>
      <p:sp>
        <p:nvSpPr>
          <p:cNvPr id="480" name="Google Shape;480;p83"/>
          <p:cNvSpPr txBox="1"/>
          <p:nvPr>
            <p:ph idx="1" type="body"/>
          </p:nvPr>
        </p:nvSpPr>
        <p:spPr>
          <a:xfrm>
            <a:off x="471900" y="1754225"/>
            <a:ext cx="8433600" cy="32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nder investigation.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devices allow </a:t>
            </a:r>
            <a:r>
              <a:rPr b="1" lang="en"/>
              <a:t>continuous</a:t>
            </a:r>
            <a:r>
              <a:rPr lang="en"/>
              <a:t> or </a:t>
            </a:r>
            <a:r>
              <a:rPr b="1" lang="en"/>
              <a:t>intermittent</a:t>
            </a:r>
            <a:r>
              <a:rPr lang="en"/>
              <a:t> assessment of </a:t>
            </a:r>
            <a:r>
              <a:rPr b="1" lang="en"/>
              <a:t>hemodynamics</a:t>
            </a:r>
            <a:r>
              <a:rPr lang="en"/>
              <a:t>, generally focused on the assessment of </a:t>
            </a:r>
            <a:r>
              <a:rPr b="1" lang="en"/>
              <a:t>intracardiac</a:t>
            </a:r>
            <a:r>
              <a:rPr lang="en"/>
              <a:t> or </a:t>
            </a:r>
            <a:r>
              <a:rPr b="1" lang="en"/>
              <a:t>pulmonary artery pressures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CardioMEMS Heart Sensor Allows Monitoring of Pressure to Improve Outcomes in NYHA Class III Heart Failure Patients </a:t>
            </a:r>
            <a:r>
              <a:rPr b="1" lang="en"/>
              <a:t>(CHAMPION)</a:t>
            </a:r>
            <a:r>
              <a:rPr lang="en"/>
              <a:t> trial 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randomized </a:t>
            </a:r>
            <a:r>
              <a:rPr b="1" lang="en"/>
              <a:t>550</a:t>
            </a:r>
            <a:r>
              <a:rPr lang="en"/>
              <a:t> patients, </a:t>
            </a:r>
            <a:r>
              <a:rPr b="1" lang="en"/>
              <a:t>regardless</a:t>
            </a:r>
            <a:r>
              <a:rPr lang="en"/>
              <a:t> of </a:t>
            </a:r>
            <a:r>
              <a:rPr b="1" lang="en"/>
              <a:t>LVEF</a:t>
            </a:r>
            <a:r>
              <a:rPr lang="en"/>
              <a:t>, to two groups;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clinicians used a </a:t>
            </a:r>
            <a:r>
              <a:rPr b="1" lang="en"/>
              <a:t>novel wireless monitoring system</a:t>
            </a:r>
            <a:r>
              <a:rPr lang="en"/>
              <a:t> for </a:t>
            </a:r>
            <a:r>
              <a:rPr b="1" lang="en"/>
              <a:t>daily</a:t>
            </a:r>
            <a:r>
              <a:rPr lang="en"/>
              <a:t> measurement of </a:t>
            </a:r>
            <a:r>
              <a:rPr b="1" lang="en"/>
              <a:t>pulmonary artery</a:t>
            </a:r>
            <a:r>
              <a:rPr lang="en"/>
              <a:t> </a:t>
            </a:r>
            <a:r>
              <a:rPr b="1" lang="en"/>
              <a:t>pressure (PAP)</a:t>
            </a:r>
            <a:r>
              <a:rPr lang="en"/>
              <a:t> in addition to standard of care (treatment group; n = 270) versus standard of care alone (control group; n = 280).43 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84"/>
          <p:cNvSpPr txBox="1"/>
          <p:nvPr>
            <p:ph idx="4294967295" type="body"/>
          </p:nvPr>
        </p:nvSpPr>
        <p:spPr>
          <a:xfrm>
            <a:off x="471900" y="764025"/>
            <a:ext cx="8318700" cy="41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CHAMPION trial </a:t>
            </a:r>
            <a:r>
              <a:rPr b="1" lang="en"/>
              <a:t>differed</a:t>
            </a:r>
            <a:r>
              <a:rPr lang="en"/>
              <a:t> from prior studies of IHMs in that </a:t>
            </a:r>
            <a:r>
              <a:rPr b="1" lang="en"/>
              <a:t>specific pressure targets</a:t>
            </a:r>
            <a:r>
              <a:rPr lang="en"/>
              <a:t> and </a:t>
            </a:r>
            <a:r>
              <a:rPr b="1" lang="en"/>
              <a:t>treatment algorithms</a:t>
            </a:r>
            <a:r>
              <a:rPr lang="en"/>
              <a:t> were mandated by protocol to ensure adequate testing of the hypothesis.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primary endpoint</a:t>
            </a:r>
            <a:r>
              <a:rPr lang="en"/>
              <a:t> of the trial was the rate of </a:t>
            </a:r>
            <a:r>
              <a:rPr b="1" lang="en"/>
              <a:t>HF hospitalization</a:t>
            </a:r>
            <a:r>
              <a:rPr lang="en"/>
              <a:t> over </a:t>
            </a:r>
            <a:r>
              <a:rPr b="1" lang="en"/>
              <a:t>6 months</a:t>
            </a:r>
            <a:r>
              <a:rPr lang="en"/>
              <a:t>, and long-term outcomes were also prospectively  evaluated.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Significantly </a:t>
            </a:r>
            <a:r>
              <a:rPr b="1" lang="en"/>
              <a:t>fewer</a:t>
            </a:r>
            <a:r>
              <a:rPr lang="en"/>
              <a:t> HF hospitalizations occurred in the treatment group (83) than in the control group (120).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majority of </a:t>
            </a:r>
            <a:r>
              <a:rPr b="1" lang="en"/>
              <a:t>pressure-based medication changes</a:t>
            </a:r>
            <a:r>
              <a:rPr lang="en"/>
              <a:t> (≈75%) involved </a:t>
            </a:r>
            <a:r>
              <a:rPr b="1" lang="en"/>
              <a:t>diuretics</a:t>
            </a:r>
            <a:r>
              <a:rPr lang="en"/>
              <a:t> and </a:t>
            </a:r>
            <a:r>
              <a:rPr b="1" lang="en"/>
              <a:t>long-acting nitrates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85"/>
          <p:cNvSpPr txBox="1"/>
          <p:nvPr>
            <p:ph idx="4294967295" type="body"/>
          </p:nvPr>
        </p:nvSpPr>
        <p:spPr>
          <a:xfrm>
            <a:off x="449900" y="728575"/>
            <a:ext cx="8333400" cy="4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four secondary endpoints were met favoring the treatment group,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including PAP reduction,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proportion of patients hospitalized for HF,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days alive and out of the hospital for HF,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quality-of-life score.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Freedom from device- or system-related complications was 98.6%,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overall freedom from pressure-sensor failures was 100%.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results of the CHAMPION trial led to the </a:t>
            </a:r>
            <a:r>
              <a:rPr b="1" lang="en"/>
              <a:t>FDA</a:t>
            </a:r>
            <a:r>
              <a:rPr lang="en"/>
              <a:t> approval of the </a:t>
            </a:r>
            <a:r>
              <a:rPr b="1" lang="en"/>
              <a:t>first</a:t>
            </a:r>
            <a:r>
              <a:rPr lang="en"/>
              <a:t> implantable hemodynamic monitoring system in </a:t>
            </a:r>
            <a:r>
              <a:rPr b="1" lang="en"/>
              <a:t>May 2014</a:t>
            </a:r>
            <a:r>
              <a:rPr lang="en"/>
              <a:t>, for use in HF patients with </a:t>
            </a:r>
            <a:r>
              <a:rPr b="1" lang="en"/>
              <a:t>NYHA Class III</a:t>
            </a:r>
            <a:r>
              <a:rPr lang="en"/>
              <a:t> symptoms and a history of </a:t>
            </a:r>
            <a:r>
              <a:rPr b="1" lang="en"/>
              <a:t>HF hospitalization</a:t>
            </a:r>
            <a:r>
              <a:rPr lang="en"/>
              <a:t> within the </a:t>
            </a:r>
            <a:r>
              <a:rPr b="1" lang="en"/>
              <a:t>past 12 months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Other IHMs are currently in development.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86"/>
          <p:cNvPicPr preferRelativeResize="0"/>
          <p:nvPr/>
        </p:nvPicPr>
        <p:blipFill rotWithShape="1">
          <a:blip r:embed="rId3">
            <a:alphaModFix/>
          </a:blip>
          <a:srcRect b="0" l="0" r="0" t="5695"/>
          <a:stretch/>
        </p:blipFill>
        <p:spPr>
          <a:xfrm>
            <a:off x="0" y="0"/>
            <a:ext cx="9144001" cy="502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03" name="Google Shape;503;p87"/>
          <p:cNvSpPr txBox="1"/>
          <p:nvPr>
            <p:ph idx="4294967295" type="body"/>
          </p:nvPr>
        </p:nvSpPr>
        <p:spPr>
          <a:xfrm>
            <a:off x="357575" y="1047350"/>
            <a:ext cx="8336400" cy="3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CRT offers a </a:t>
            </a:r>
            <a:r>
              <a:rPr b="1" lang="en"/>
              <a:t>therapeutic approach</a:t>
            </a:r>
            <a:r>
              <a:rPr lang="en"/>
              <a:t> for treating patients with </a:t>
            </a:r>
            <a:r>
              <a:rPr b="1" lang="en"/>
              <a:t>ventricular dyssynchrony</a:t>
            </a:r>
            <a:r>
              <a:rPr lang="en"/>
              <a:t> and </a:t>
            </a:r>
            <a:r>
              <a:rPr b="1" lang="en"/>
              <a:t>heart failure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CRT is safe and effective,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significant improvement in both </a:t>
            </a:r>
            <a:r>
              <a:rPr b="1" lang="en"/>
              <a:t>clinical symptoms</a:t>
            </a:r>
            <a:r>
              <a:rPr lang="en"/>
              <a:t> and multiple measures of </a:t>
            </a:r>
            <a:r>
              <a:rPr b="1" lang="en"/>
              <a:t>functional status,</a:t>
            </a:r>
            <a:r>
              <a:rPr lang="en"/>
              <a:t> </a:t>
            </a:r>
            <a:r>
              <a:rPr b="1" lang="en"/>
              <a:t>exercise capacity,</a:t>
            </a:r>
            <a:r>
              <a:rPr lang="en"/>
              <a:t> and </a:t>
            </a:r>
            <a:r>
              <a:rPr b="1" lang="en"/>
              <a:t>outcomes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Recommendations for CRT are now based not only on QRS duration but also on </a:t>
            </a:r>
            <a:r>
              <a:rPr b="1" lang="en"/>
              <a:t>morphology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Prophylactic implantation</a:t>
            </a:r>
            <a:r>
              <a:rPr lang="en"/>
              <a:t> of an ICD is also of </a:t>
            </a:r>
            <a:r>
              <a:rPr b="1" lang="en"/>
              <a:t>proven benefit</a:t>
            </a:r>
            <a:r>
              <a:rPr lang="en"/>
              <a:t> in HF patients.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Implantable hemodynamic monitoring technologies improve the clinician’s ability to </a:t>
            </a:r>
            <a:r>
              <a:rPr b="1" lang="en"/>
              <a:t>avoid</a:t>
            </a:r>
            <a:r>
              <a:rPr lang="en"/>
              <a:t> episodes of HF decompensation and may </a:t>
            </a:r>
            <a:r>
              <a:rPr b="1" lang="en"/>
              <a:t>improve the natural history</a:t>
            </a:r>
            <a:r>
              <a:rPr lang="en"/>
              <a:t> of the disease.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Guidelines: CRT  and ICD in HFrEF</a:t>
            </a:r>
            <a:endParaRPr/>
          </a:p>
        </p:txBody>
      </p:sp>
      <p:sp>
        <p:nvSpPr>
          <p:cNvPr id="509" name="Google Shape;509;p88"/>
          <p:cNvSpPr txBox="1"/>
          <p:nvPr>
            <p:ph idx="1" type="body"/>
          </p:nvPr>
        </p:nvSpPr>
        <p:spPr>
          <a:xfrm>
            <a:off x="158925" y="1649925"/>
            <a:ext cx="8826000" cy="3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b="1" lang="en"/>
              <a:t>2012,</a:t>
            </a:r>
            <a:r>
              <a:rPr lang="en"/>
              <a:t> the American College of Cardiology, American Heart Association, and Heart Rhythm Society </a:t>
            </a:r>
            <a:r>
              <a:rPr b="1" lang="en"/>
              <a:t>(ACC/AHA/HRS)</a:t>
            </a:r>
            <a:r>
              <a:rPr lang="en"/>
              <a:t> updated the </a:t>
            </a:r>
            <a:r>
              <a:rPr b="1" lang="en"/>
              <a:t>2008</a:t>
            </a:r>
            <a:r>
              <a:rPr lang="en"/>
              <a:t> </a:t>
            </a:r>
            <a:r>
              <a:rPr b="1" lang="en"/>
              <a:t>guidelines for device-based therapy</a:t>
            </a:r>
            <a:r>
              <a:rPr lang="en"/>
              <a:t> of cardiac rhythm abnormalities.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revised guidelines were incorporated into the </a:t>
            </a:r>
            <a:r>
              <a:rPr b="1" lang="en"/>
              <a:t>2013</a:t>
            </a:r>
            <a:r>
              <a:rPr lang="en"/>
              <a:t> ACCF/AHA heart failure guidelines.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Comprehensive revision of CRT indications, based on </a:t>
            </a:r>
            <a:r>
              <a:rPr b="1" lang="en"/>
              <a:t>all available studies</a:t>
            </a:r>
            <a:r>
              <a:rPr lang="en"/>
              <a:t> through 2013.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guidelines </a:t>
            </a:r>
            <a:r>
              <a:rPr b="1" lang="en"/>
              <a:t>expand</a:t>
            </a:r>
            <a:r>
              <a:rPr lang="en"/>
              <a:t> the indications for CRT to some </a:t>
            </a:r>
            <a:r>
              <a:rPr b="1" lang="en"/>
              <a:t>NYHA Class II</a:t>
            </a:r>
            <a:r>
              <a:rPr lang="en"/>
              <a:t> and very </a:t>
            </a:r>
            <a:r>
              <a:rPr b="1" lang="en"/>
              <a:t>selected</a:t>
            </a:r>
            <a:r>
              <a:rPr lang="en"/>
              <a:t> Class </a:t>
            </a:r>
            <a:r>
              <a:rPr b="1" lang="en"/>
              <a:t>I</a:t>
            </a:r>
            <a:r>
              <a:rPr lang="en"/>
              <a:t> patients,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limit</a:t>
            </a:r>
            <a:r>
              <a:rPr lang="en"/>
              <a:t> CRT indications by </a:t>
            </a:r>
            <a:r>
              <a:rPr b="1" lang="en"/>
              <a:t>QRS morphology</a:t>
            </a:r>
            <a:r>
              <a:rPr lang="en"/>
              <a:t> and </a:t>
            </a:r>
            <a:r>
              <a:rPr b="1" lang="en"/>
              <a:t>QRS duration</a:t>
            </a:r>
            <a:r>
              <a:rPr lang="en"/>
              <a:t>, 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89"/>
          <p:cNvSpPr txBox="1"/>
          <p:nvPr>
            <p:ph idx="4294967295" type="body"/>
          </p:nvPr>
        </p:nvSpPr>
        <p:spPr>
          <a:xfrm>
            <a:off x="471900" y="867450"/>
            <a:ext cx="8222100" cy="37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most certain</a:t>
            </a:r>
            <a:r>
              <a:rPr lang="en"/>
              <a:t> indications are for those patients who have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left ventricular ejection fraction (LVEF) of </a:t>
            </a:r>
            <a:r>
              <a:rPr b="1" lang="en"/>
              <a:t>35%</a:t>
            </a:r>
            <a:r>
              <a:rPr lang="en"/>
              <a:t> or less,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sinus</a:t>
            </a:r>
            <a:r>
              <a:rPr lang="en"/>
              <a:t> rhythm,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left bundle branch block with a QRS duration of </a:t>
            </a:r>
            <a:r>
              <a:rPr b="1" lang="en"/>
              <a:t>150 ms</a:t>
            </a:r>
            <a:r>
              <a:rPr lang="en"/>
              <a:t> or longer, and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NYHA Class </a:t>
            </a:r>
            <a:r>
              <a:rPr b="1" lang="en"/>
              <a:t>II, III, or ambulatory IV</a:t>
            </a:r>
            <a:r>
              <a:rPr lang="en"/>
              <a:t> symptoms and who are receiving optimal </a:t>
            </a:r>
            <a:r>
              <a:rPr b="1" lang="en"/>
              <a:t>medical</a:t>
            </a:r>
            <a:r>
              <a:rPr lang="en"/>
              <a:t> treatment. 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9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90"/>
          <p:cNvSpPr txBox="1"/>
          <p:nvPr>
            <p:ph idx="4294967295" type="body"/>
          </p:nvPr>
        </p:nvSpPr>
        <p:spPr>
          <a:xfrm>
            <a:off x="471900" y="922950"/>
            <a:ext cx="8282100" cy="40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Patients who have had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sustained ventricular tachycardia,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ventricular fibrillation,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unexplained syncope, or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cardiac arrest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are at highest risk for </a:t>
            </a:r>
            <a:r>
              <a:rPr b="1" lang="en"/>
              <a:t>recurrence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Indications for implantable cardioverter-defibrillator (ICD) therapy as </a:t>
            </a:r>
            <a:r>
              <a:rPr b="1" lang="en"/>
              <a:t>secondary</a:t>
            </a:r>
            <a:r>
              <a:rPr lang="en"/>
              <a:t> prevention of </a:t>
            </a:r>
            <a:r>
              <a:rPr b="1" lang="en"/>
              <a:t>SCD</a:t>
            </a:r>
            <a:r>
              <a:rPr lang="en"/>
              <a:t> is also discussed in the </a:t>
            </a:r>
            <a:r>
              <a:rPr b="1" lang="en"/>
              <a:t>2013</a:t>
            </a:r>
            <a:r>
              <a:rPr lang="en"/>
              <a:t> ACCF/AHA guidelines for heart failure as well as the ACCF/AHA/HRS device-based therapy guidelines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000"/>
            <a:ext cx="9143999" cy="4565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Multisite Stimulation in Cardiomyopathy Trials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471900" y="1919075"/>
            <a:ext cx="8439900" cy="29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MUSTIC trials: designed to evaluate the </a:t>
            </a:r>
            <a:r>
              <a:rPr b="1" lang="en"/>
              <a:t>safety</a:t>
            </a:r>
            <a:r>
              <a:rPr lang="en"/>
              <a:t> and </a:t>
            </a:r>
            <a:r>
              <a:rPr b="1" lang="en"/>
              <a:t>efficacy</a:t>
            </a:r>
            <a:r>
              <a:rPr lang="en"/>
              <a:t> of CRT in patients with advanced HF, ventricular dyssynchrony, and either </a:t>
            </a:r>
            <a:r>
              <a:rPr b="1" lang="en"/>
              <a:t>NSR</a:t>
            </a:r>
            <a:r>
              <a:rPr lang="en"/>
              <a:t> or </a:t>
            </a:r>
            <a:r>
              <a:rPr b="1" lang="en"/>
              <a:t>AF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first </a:t>
            </a:r>
            <a:r>
              <a:rPr b="1" lang="en"/>
              <a:t>randomized single-blinded trials</a:t>
            </a:r>
            <a:r>
              <a:rPr lang="en"/>
              <a:t> of CRT for HF.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first study:</a:t>
            </a:r>
            <a:r>
              <a:rPr b="1" lang="en"/>
              <a:t> 58</a:t>
            </a:r>
            <a:r>
              <a:rPr lang="en"/>
              <a:t> randomized patients with NYHA Class III HF, </a:t>
            </a:r>
            <a:r>
              <a:rPr b="1" lang="en"/>
              <a:t>NSR</a:t>
            </a:r>
            <a:r>
              <a:rPr lang="en"/>
              <a:t>, and a QRS duration of at least </a:t>
            </a:r>
            <a:r>
              <a:rPr b="1" lang="en"/>
              <a:t>150 ms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All patients </a:t>
            </a:r>
            <a:r>
              <a:rPr b="1" lang="en"/>
              <a:t>implanted</a:t>
            </a:r>
            <a:r>
              <a:rPr lang="en"/>
              <a:t> with a CRT device, and after a run-in period, randomized to either </a:t>
            </a:r>
            <a:r>
              <a:rPr b="1" lang="en"/>
              <a:t>active pacing</a:t>
            </a:r>
            <a:r>
              <a:rPr lang="en"/>
              <a:t> or </a:t>
            </a:r>
            <a:r>
              <a:rPr b="1" lang="en"/>
              <a:t>no pacing</a:t>
            </a:r>
            <a:r>
              <a:rPr lang="en"/>
              <a:t>. </a:t>
            </a:r>
            <a:r>
              <a:rPr b="1" lang="en"/>
              <a:t>After 12 weeks</a:t>
            </a:r>
            <a:r>
              <a:rPr lang="en"/>
              <a:t>, patients were </a:t>
            </a:r>
            <a:r>
              <a:rPr b="1" lang="en"/>
              <a:t>crossed-over</a:t>
            </a:r>
            <a:r>
              <a:rPr lang="en"/>
              <a:t> and remained in the alternate study assignment for 12 weeks.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9150"/>
            <a:ext cx="9144001" cy="3285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Palliative surgery in Heart Failure 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37" name="Google Shape;537;p9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94"/>
          <p:cNvPicPr preferRelativeResize="0"/>
          <p:nvPr/>
        </p:nvPicPr>
        <p:blipFill rotWithShape="1">
          <a:blip r:embed="rId3">
            <a:alphaModFix/>
          </a:blip>
          <a:srcRect b="70252" l="0" r="1806" t="4178"/>
          <a:stretch/>
        </p:blipFill>
        <p:spPr>
          <a:xfrm>
            <a:off x="0" y="1503750"/>
            <a:ext cx="9144002" cy="2457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95"/>
          <p:cNvPicPr preferRelativeResize="0"/>
          <p:nvPr/>
        </p:nvPicPr>
        <p:blipFill rotWithShape="1">
          <a:blip r:embed="rId3">
            <a:alphaModFix/>
          </a:blip>
          <a:srcRect b="34908" l="0" r="1565" t="29313"/>
          <a:stretch/>
        </p:blipFill>
        <p:spPr>
          <a:xfrm>
            <a:off x="0" y="856662"/>
            <a:ext cx="9144002" cy="343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96"/>
          <p:cNvPicPr preferRelativeResize="0"/>
          <p:nvPr/>
        </p:nvPicPr>
        <p:blipFill rotWithShape="1">
          <a:blip r:embed="rId3">
            <a:alphaModFix/>
          </a:blip>
          <a:srcRect b="19400" l="0" r="1826" t="63925"/>
          <a:stretch/>
        </p:blipFill>
        <p:spPr>
          <a:xfrm>
            <a:off x="0" y="1214825"/>
            <a:ext cx="9144002" cy="160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STICH trial</a:t>
            </a:r>
            <a:endParaRPr/>
          </a:p>
        </p:txBody>
      </p:sp>
      <p:sp>
        <p:nvSpPr>
          <p:cNvPr id="558" name="Google Shape;558;p97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prospective, randomized, intention-to-treat study of 2800 patients from 100 centers.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Patients on an </a:t>
            </a:r>
            <a:r>
              <a:rPr b="1" lang="en"/>
              <a:t>optimal medical regimen</a:t>
            </a:r>
            <a:r>
              <a:rPr lang="en"/>
              <a:t> with </a:t>
            </a:r>
            <a:r>
              <a:rPr b="1" lang="en"/>
              <a:t>LV dysfunction</a:t>
            </a:r>
            <a:r>
              <a:rPr lang="en"/>
              <a:t> and </a:t>
            </a:r>
            <a:r>
              <a:rPr b="1" lang="en"/>
              <a:t>CAD</a:t>
            </a:r>
            <a:r>
              <a:rPr lang="en"/>
              <a:t> amenable to CABG were randomly assigned to one of three different treatment strategies: 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CABG,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CABG plus surgical ventricular reconstruction (SVR), or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medical therapy alone (MED)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Address two primary hypotheses: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(1) CABG combined with medical therapy improves long-term survival over that achieved with MED,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(2) SVR provides additional long-term survival benefit when combined with CABG and medical therapy. 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9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10-year follow-up to the original STICH trial demonstrated a significantly </a:t>
            </a:r>
            <a:r>
              <a:rPr b="1" lang="en"/>
              <a:t>lower mortality</a:t>
            </a:r>
            <a:r>
              <a:rPr lang="en"/>
              <a:t> in patients who underwent </a:t>
            </a:r>
            <a:r>
              <a:rPr b="1" lang="en"/>
              <a:t>CABG</a:t>
            </a:r>
            <a:r>
              <a:rPr lang="en"/>
              <a:t> (58.9%) compared to medical therapy (66.1%)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updated 10-year follow-up of the STICH cohorts (STICHES) has further </a:t>
            </a:r>
            <a:r>
              <a:rPr b="1" lang="en"/>
              <a:t>confirmed</a:t>
            </a:r>
            <a:r>
              <a:rPr lang="en"/>
              <a:t> these findings, with a </a:t>
            </a:r>
            <a:r>
              <a:rPr b="1" lang="en"/>
              <a:t>clear improvement</a:t>
            </a:r>
            <a:r>
              <a:rPr lang="en"/>
              <a:t> in the primary outcome of all-cause mortality, with improved median survival in the CABG group compared to medical therapy (7.73 versus 6.29 years).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425" y="43350"/>
            <a:ext cx="6517074" cy="50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088" y="0"/>
            <a:ext cx="608183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3800"/>
            <a:ext cx="9143998" cy="4415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MUSTIC study: fewer patients (only </a:t>
            </a:r>
            <a:r>
              <a:rPr b="1" lang="en"/>
              <a:t>37</a:t>
            </a:r>
            <a:r>
              <a:rPr lang="en"/>
              <a:t> completers) with </a:t>
            </a:r>
            <a:r>
              <a:rPr b="1" lang="en"/>
              <a:t>AF</a:t>
            </a:r>
            <a:r>
              <a:rPr lang="en"/>
              <a:t> and a </a:t>
            </a:r>
            <a:r>
              <a:rPr b="1" lang="en"/>
              <a:t>slow</a:t>
            </a:r>
            <a:r>
              <a:rPr lang="en"/>
              <a:t> ventricular rate (either </a:t>
            </a:r>
            <a:r>
              <a:rPr b="1" lang="en"/>
              <a:t>spontaneously</a:t>
            </a:r>
            <a:r>
              <a:rPr lang="en"/>
              <a:t> or from </a:t>
            </a:r>
            <a:r>
              <a:rPr b="1" lang="en"/>
              <a:t>radiofrequency ablation</a:t>
            </a:r>
            <a:r>
              <a:rPr lang="en"/>
              <a:t>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VVIR </a:t>
            </a:r>
            <a:r>
              <a:rPr b="1" lang="en"/>
              <a:t>biventricular</a:t>
            </a:r>
            <a:r>
              <a:rPr lang="en"/>
              <a:t> pacemaker and leads for </a:t>
            </a:r>
            <a:r>
              <a:rPr b="1" lang="en"/>
              <a:t>each</a:t>
            </a:r>
            <a:r>
              <a:rPr lang="en"/>
              <a:t> ventricle were implanted, the same randomization procedur</a:t>
            </a:r>
            <a:r>
              <a:rPr lang="en"/>
              <a:t>e</a:t>
            </a:r>
            <a:r>
              <a:rPr lang="en"/>
              <a:t>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however, </a:t>
            </a:r>
            <a:r>
              <a:rPr b="1" lang="en"/>
              <a:t>biventricular</a:t>
            </a:r>
            <a:r>
              <a:rPr lang="en"/>
              <a:t> VVIR pacing </a:t>
            </a:r>
            <a:r>
              <a:rPr b="1" lang="en"/>
              <a:t>versus</a:t>
            </a:r>
            <a:r>
              <a:rPr lang="en"/>
              <a:t> </a:t>
            </a:r>
            <a:r>
              <a:rPr b="1" lang="en"/>
              <a:t>single-site right ventricular</a:t>
            </a:r>
            <a:r>
              <a:rPr lang="en"/>
              <a:t> VVIR pacing (rather than no pacing) were </a:t>
            </a:r>
            <a:r>
              <a:rPr b="1" lang="en"/>
              <a:t>compared</a:t>
            </a:r>
            <a:r>
              <a:rPr lang="en"/>
              <a:t> in this group of patients with AF. 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VENTRICULAR RECONSTRUCTION</a:t>
            </a:r>
            <a:endParaRPr/>
          </a:p>
        </p:txBody>
      </p:sp>
      <p:sp>
        <p:nvSpPr>
          <p:cNvPr id="585" name="Google Shape;585;p102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Revascularization and valve operations lead to clinical improvement in many patients,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 in others, </a:t>
            </a:r>
            <a:r>
              <a:rPr b="1" lang="en"/>
              <a:t>ventricular dilation</a:t>
            </a:r>
            <a:r>
              <a:rPr lang="en"/>
              <a:t> and </a:t>
            </a:r>
            <a:r>
              <a:rPr b="1" lang="en"/>
              <a:t>dysfunction</a:t>
            </a:r>
            <a:r>
              <a:rPr lang="en"/>
              <a:t> are so severe that </a:t>
            </a:r>
            <a:r>
              <a:rPr b="1" lang="en"/>
              <a:t>direct</a:t>
            </a:r>
            <a:r>
              <a:rPr lang="en"/>
              <a:t> ventricular surgery has been proposed to optimize cardiac function.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Patients who have a </a:t>
            </a:r>
            <a:r>
              <a:rPr b="1" lang="en"/>
              <a:t>transmural</a:t>
            </a:r>
            <a:r>
              <a:rPr lang="en"/>
              <a:t> myocardial infarction (MI) may develop ventricular </a:t>
            </a:r>
            <a:r>
              <a:rPr b="1" lang="en"/>
              <a:t>dilation</a:t>
            </a:r>
            <a:r>
              <a:rPr lang="en"/>
              <a:t> and </a:t>
            </a:r>
            <a:r>
              <a:rPr b="1" lang="en"/>
              <a:t>remodeling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that lead to changes in </a:t>
            </a:r>
            <a:r>
              <a:rPr b="1" lang="en"/>
              <a:t>increased LV wall stress</a:t>
            </a:r>
            <a:r>
              <a:rPr lang="en"/>
              <a:t> and LV dysfunction.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increased myocardial </a:t>
            </a:r>
            <a:r>
              <a:rPr b="1" lang="en"/>
              <a:t>oxygen consumption</a:t>
            </a:r>
            <a:r>
              <a:rPr lang="en"/>
              <a:t> secondary to increased wall stress, increased neurohormone and cytokine levels, </a:t>
            </a:r>
            <a:r>
              <a:rPr b="1" lang="en"/>
              <a:t>afterload</a:t>
            </a:r>
            <a:r>
              <a:rPr lang="en"/>
              <a:t> </a:t>
            </a:r>
            <a:r>
              <a:rPr b="1" lang="en"/>
              <a:t>mismatch</a:t>
            </a:r>
            <a:r>
              <a:rPr lang="en"/>
              <a:t>, and subendocardial hypoperfusion. 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stated goals of ventricular reconstruction</a:t>
            </a:r>
            <a:endParaRPr/>
          </a:p>
        </p:txBody>
      </p:sp>
      <p:sp>
        <p:nvSpPr>
          <p:cNvPr id="591" name="Google Shape;591;p103"/>
          <p:cNvSpPr txBox="1"/>
          <p:nvPr>
            <p:ph idx="1" type="body"/>
          </p:nvPr>
        </p:nvSpPr>
        <p:spPr>
          <a:xfrm>
            <a:off x="471900" y="1802150"/>
            <a:ext cx="8451900" cy="32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remove</a:t>
            </a:r>
            <a:r>
              <a:rPr lang="en"/>
              <a:t> or to exclude the </a:t>
            </a:r>
            <a:r>
              <a:rPr b="1" lang="en"/>
              <a:t>infarcted</a:t>
            </a:r>
            <a:r>
              <a:rPr lang="en"/>
              <a:t> segment to </a:t>
            </a:r>
            <a:r>
              <a:rPr b="1" lang="en"/>
              <a:t>restore</a:t>
            </a:r>
            <a:r>
              <a:rPr lang="en"/>
              <a:t> an </a:t>
            </a:r>
            <a:r>
              <a:rPr b="1" lang="en"/>
              <a:t>elliptical</a:t>
            </a:r>
            <a:r>
              <a:rPr lang="en"/>
              <a:t> ventricular chamber,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</a:t>
            </a:r>
            <a:r>
              <a:rPr b="1" lang="en"/>
              <a:t>diminish</a:t>
            </a:r>
            <a:r>
              <a:rPr lang="en"/>
              <a:t> remote wall </a:t>
            </a:r>
            <a:r>
              <a:rPr b="1" lang="en"/>
              <a:t>stress</a:t>
            </a:r>
            <a:r>
              <a:rPr lang="en"/>
              <a:t>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</a:t>
            </a:r>
            <a:r>
              <a:rPr b="1" lang="en"/>
              <a:t>promote</a:t>
            </a:r>
            <a:r>
              <a:rPr lang="en"/>
              <a:t> helical </a:t>
            </a:r>
            <a:r>
              <a:rPr b="1" lang="en"/>
              <a:t>fiber orientation</a:t>
            </a:r>
            <a:r>
              <a:rPr lang="en"/>
              <a:t>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</a:t>
            </a:r>
            <a:r>
              <a:rPr b="1" lang="en"/>
              <a:t>thickening</a:t>
            </a:r>
            <a:r>
              <a:rPr lang="en"/>
              <a:t> of the akinetic or dyskinetic portion of the chamber,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</a:t>
            </a:r>
            <a:r>
              <a:rPr b="1" lang="en"/>
              <a:t>reduce</a:t>
            </a:r>
            <a:r>
              <a:rPr lang="en"/>
              <a:t> end-systolic volume,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</a:t>
            </a:r>
            <a:r>
              <a:rPr b="1" lang="en"/>
              <a:t>diminish</a:t>
            </a:r>
            <a:r>
              <a:rPr lang="en"/>
              <a:t> mitral </a:t>
            </a:r>
            <a:r>
              <a:rPr b="1" lang="en"/>
              <a:t>insufficiency</a:t>
            </a:r>
            <a:r>
              <a:rPr lang="en"/>
              <a:t>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</a:t>
            </a:r>
            <a:r>
              <a:rPr b="1" lang="en"/>
              <a:t>eliminate</a:t>
            </a:r>
            <a:r>
              <a:rPr lang="en"/>
              <a:t> residual </a:t>
            </a:r>
            <a:r>
              <a:rPr b="1" lang="en"/>
              <a:t>ischemia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0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104"/>
          <p:cNvSpPr txBox="1"/>
          <p:nvPr>
            <p:ph idx="1" type="body"/>
          </p:nvPr>
        </p:nvSpPr>
        <p:spPr>
          <a:xfrm>
            <a:off x="471900" y="1919075"/>
            <a:ext cx="8122800" cy="30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Concomitant CABG</a:t>
            </a:r>
            <a:r>
              <a:rPr lang="en"/>
              <a:t> often is necessary, and if more than moderate MR is present, this should be corrected separately.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type of operation is variously named </a:t>
            </a:r>
            <a:r>
              <a:rPr b="1" lang="en"/>
              <a:t>surgical ventricular reconstruction</a:t>
            </a:r>
            <a:r>
              <a:rPr lang="en"/>
              <a:t> (SVR) or the </a:t>
            </a:r>
            <a:r>
              <a:rPr b="1" lang="en"/>
              <a:t>Dor procedure</a:t>
            </a:r>
            <a:r>
              <a:rPr lang="en"/>
              <a:t> (after Vincent Dor),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which the </a:t>
            </a:r>
            <a:r>
              <a:rPr b="1" lang="en"/>
              <a:t>aneurysm</a:t>
            </a:r>
            <a:r>
              <a:rPr lang="en"/>
              <a:t> or </a:t>
            </a:r>
            <a:r>
              <a:rPr b="1" lang="en"/>
              <a:t>akinetic</a:t>
            </a:r>
            <a:r>
              <a:rPr lang="en"/>
              <a:t> segment is </a:t>
            </a:r>
            <a:r>
              <a:rPr b="1" lang="en"/>
              <a:t>reconstructed</a:t>
            </a:r>
            <a:r>
              <a:rPr lang="en"/>
              <a:t>, typically with a </a:t>
            </a:r>
            <a:r>
              <a:rPr b="1" lang="en"/>
              <a:t>patch</a:t>
            </a:r>
            <a:r>
              <a:rPr lang="en"/>
              <a:t> (endoventricular patch plasty).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operation is performed through the </a:t>
            </a:r>
            <a:r>
              <a:rPr b="1" lang="en"/>
              <a:t>area of scar</a:t>
            </a:r>
            <a:r>
              <a:rPr lang="en"/>
              <a:t>. A </a:t>
            </a:r>
            <a:r>
              <a:rPr b="1" lang="en"/>
              <a:t>pursestring</a:t>
            </a:r>
            <a:r>
              <a:rPr lang="en"/>
              <a:t> </a:t>
            </a:r>
            <a:r>
              <a:rPr b="1" lang="en"/>
              <a:t>suture</a:t>
            </a:r>
            <a:r>
              <a:rPr lang="en"/>
              <a:t> is placed between the infarcted and normal myocardium. 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0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05"/>
          <p:cNvSpPr txBox="1"/>
          <p:nvPr>
            <p:ph idx="4294967295" type="body"/>
          </p:nvPr>
        </p:nvSpPr>
        <p:spPr>
          <a:xfrm>
            <a:off x="471900" y="799650"/>
            <a:ext cx="8222100" cy="3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</a:t>
            </a:r>
            <a:r>
              <a:rPr b="1" lang="en"/>
              <a:t>endoventricular</a:t>
            </a:r>
            <a:r>
              <a:rPr lang="en"/>
              <a:t> </a:t>
            </a:r>
            <a:r>
              <a:rPr b="1" lang="en"/>
              <a:t>Dacron</a:t>
            </a:r>
            <a:r>
              <a:rPr lang="en"/>
              <a:t> patch usually is used to exclude the infarcted segment, with closure of the aneurysm sac over the patch.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operation typically is reserved for patients who have had a </a:t>
            </a:r>
            <a:r>
              <a:rPr b="1" lang="en"/>
              <a:t>large anterior-apical infarct </a:t>
            </a:r>
            <a:r>
              <a:rPr lang="en"/>
              <a:t>that involves the apex, anterior wall, and septum with resulting LV remodeling.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Ideally, the operation was designed to </a:t>
            </a:r>
            <a:r>
              <a:rPr b="1" lang="en"/>
              <a:t>reduce end-systolic volumes</a:t>
            </a:r>
            <a:r>
              <a:rPr lang="en"/>
              <a:t> by at least </a:t>
            </a:r>
            <a:r>
              <a:rPr b="1" lang="en"/>
              <a:t>30%</a:t>
            </a:r>
            <a:r>
              <a:rPr lang="en"/>
              <a:t> while ensuring </a:t>
            </a:r>
            <a:r>
              <a:rPr b="1" lang="en"/>
              <a:t>adequate size</a:t>
            </a:r>
            <a:r>
              <a:rPr lang="en"/>
              <a:t> of the ventricle.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0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0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b="1" lang="en"/>
              <a:t>RESTORE</a:t>
            </a:r>
            <a:r>
              <a:rPr lang="en"/>
              <a:t> (Reconstructive Endoventricular Surgery Returning Torsion Original Radius Elliptical Shape to the Left Ventricle)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one arm of the STICH trial</a:t>
            </a:r>
            <a:r>
              <a:rPr lang="en"/>
              <a:t> further explored the usefulness of this operative procedure for patients with ischemic cardiomyopathy.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107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1386824" y="76200"/>
            <a:ext cx="5920375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108"/>
          <p:cNvPicPr preferRelativeResize="0"/>
          <p:nvPr/>
        </p:nvPicPr>
        <p:blipFill rotWithShape="1">
          <a:blip r:embed="rId3">
            <a:alphaModFix/>
          </a:blip>
          <a:srcRect b="0" l="0" r="0" t="48011"/>
          <a:stretch/>
        </p:blipFill>
        <p:spPr>
          <a:xfrm>
            <a:off x="1380972" y="0"/>
            <a:ext cx="586814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109"/>
          <p:cNvPicPr preferRelativeResize="0"/>
          <p:nvPr/>
        </p:nvPicPr>
        <p:blipFill rotWithShape="1">
          <a:blip r:embed="rId3">
            <a:alphaModFix/>
          </a:blip>
          <a:srcRect b="54516" l="0" r="0" t="0"/>
          <a:stretch/>
        </p:blipFill>
        <p:spPr>
          <a:xfrm>
            <a:off x="1168527" y="0"/>
            <a:ext cx="680695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110"/>
          <p:cNvPicPr preferRelativeResize="0"/>
          <p:nvPr/>
        </p:nvPicPr>
        <p:blipFill rotWithShape="1">
          <a:blip r:embed="rId3">
            <a:alphaModFix/>
          </a:blip>
          <a:srcRect b="0" l="0" r="0" t="44851"/>
          <a:stretch/>
        </p:blipFill>
        <p:spPr>
          <a:xfrm>
            <a:off x="1637689" y="76199"/>
            <a:ext cx="544776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111"/>
          <p:cNvPicPr preferRelativeResize="0"/>
          <p:nvPr/>
        </p:nvPicPr>
        <p:blipFill rotWithShape="1">
          <a:blip r:embed="rId3">
            <a:alphaModFix/>
          </a:blip>
          <a:srcRect b="54615" l="0" r="0" t="0"/>
          <a:stretch/>
        </p:blipFill>
        <p:spPr>
          <a:xfrm>
            <a:off x="939788" y="44313"/>
            <a:ext cx="7264424" cy="505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