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3" r:id="rId5"/>
    <p:sldId id="260" r:id="rId6"/>
    <p:sldId id="261" r:id="rId7"/>
    <p:sldId id="262" r:id="rId8"/>
    <p:sldId id="264" r:id="rId9"/>
    <p:sldId id="263" r:id="rId10"/>
    <p:sldId id="270" r:id="rId11"/>
    <p:sldId id="266" r:id="rId12"/>
    <p:sldId id="267" r:id="rId13"/>
    <p:sldId id="275" r:id="rId14"/>
    <p:sldId id="269" r:id="rId15"/>
    <p:sldId id="268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slide" Target="slides/slide25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slide" Target="slides/slide24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2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slide" Target="slides/slide23.xml" /><Relationship Id="rId32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slide" Target="slides/slide22.xml" /><Relationship Id="rId28" Type="http://schemas.openxmlformats.org/officeDocument/2006/relationships/slide" Target="slides/slide27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31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slide" Target="slides/slide21.xml" /><Relationship Id="rId27" Type="http://schemas.openxmlformats.org/officeDocument/2006/relationships/slide" Target="slides/slide26.xml" /><Relationship Id="rId30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 /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 /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 /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368BC-1047-F7A2-EB10-B56D0100E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1794" y="1843149"/>
            <a:ext cx="9968411" cy="2147190"/>
          </a:xfrm>
        </p:spPr>
        <p:txBody>
          <a:bodyPr/>
          <a:lstStyle/>
          <a:p>
            <a:r>
              <a:rPr lang="en-IN" sz="9600" dirty="0" err="1">
                <a:latin typeface="Aldhabi" pitchFamily="2" charset="-78"/>
                <a:cs typeface="Aldhabi" pitchFamily="2" charset="-78"/>
              </a:rPr>
              <a:t>Ecg</a:t>
            </a:r>
            <a:r>
              <a:rPr lang="en-IN" sz="9600" dirty="0">
                <a:latin typeface="Aldhabi" pitchFamily="2" charset="-78"/>
                <a:cs typeface="Aldhabi" pitchFamily="2" charset="-78"/>
              </a:rPr>
              <a:t> - Basics</a:t>
            </a:r>
            <a:endParaRPr lang="en-US" sz="9600" dirty="0">
              <a:latin typeface="Aldhabi" pitchFamily="2" charset="-78"/>
              <a:cs typeface="Aldhabi" pitchFamily="2" charset="-78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4FB6277-5088-BAF0-67FC-A9AEC43E10B8}"/>
              </a:ext>
            </a:extLst>
          </p:cNvPr>
          <p:cNvSpPr txBox="1"/>
          <p:nvPr/>
        </p:nvSpPr>
        <p:spPr>
          <a:xfrm>
            <a:off x="8541464" y="4561137"/>
            <a:ext cx="1956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dirty="0">
                <a:latin typeface="Yu Mincho" panose="02020400000000000000" pitchFamily="18" charset="-128"/>
                <a:ea typeface="Yu Mincho" panose="02020400000000000000" pitchFamily="18" charset="-128"/>
              </a:rPr>
              <a:t>Aysha Jamal</a:t>
            </a:r>
            <a:endParaRPr lang="en-US" dirty="0">
              <a:latin typeface="Yu Mincho" panose="02020400000000000000" pitchFamily="18" charset="-128"/>
              <a:ea typeface="Yu Mincho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87810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064C1-AB4B-FDE1-2CAD-3F5591983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Century" panose="02040604050505020304" pitchFamily="18" charset="0"/>
              </a:rPr>
              <a:t>LEAD ORIENTATION 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64833-8821-7615-79C9-67842605C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1851048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• The 12 lead ECG consists of the following 12 leads recorded in succession:</a:t>
            </a:r>
          </a:p>
          <a:p>
            <a:pPr marL="0" indent="0">
              <a:buNone/>
            </a:pPr>
            <a:r>
              <a:rPr lang="en-IN" dirty="0"/>
              <a:t>     LI  LII  LIII  </a:t>
            </a:r>
            <a:r>
              <a:rPr lang="en-IN" dirty="0" err="1"/>
              <a:t>aVR</a:t>
            </a:r>
            <a:r>
              <a:rPr lang="en-IN" dirty="0"/>
              <a:t>  </a:t>
            </a:r>
            <a:r>
              <a:rPr lang="en-IN" dirty="0" err="1"/>
              <a:t>aVL</a:t>
            </a:r>
            <a:r>
              <a:rPr lang="en-IN" dirty="0"/>
              <a:t>  </a:t>
            </a:r>
            <a:r>
              <a:rPr lang="en-IN" dirty="0" err="1"/>
              <a:t>aVF</a:t>
            </a:r>
            <a:r>
              <a:rPr lang="en-IN" dirty="0"/>
              <a:t>   V1  V2  V3  V4  V5  V6</a:t>
            </a:r>
          </a:p>
          <a:p>
            <a:pPr marL="0" indent="0">
              <a:buNone/>
            </a:pPr>
            <a:r>
              <a:rPr lang="en-IN" dirty="0"/>
              <a:t>•The LV can be viewed from different angles, each with a specific set of leads,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D78304-85E8-0CB9-1637-476B7C77A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4758" y="3429000"/>
            <a:ext cx="7542481" cy="2996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756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7CB87-F2FD-DEE3-776D-BC504729F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Century" panose="02040604050505020304" pitchFamily="18" charset="0"/>
              </a:rPr>
              <a:t>EINTHOVEN’S TRIANGLE 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E014BB-88E9-62B5-33AE-6BB7BD342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428750"/>
            <a:ext cx="10540835" cy="3581400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• The 3 standard limb leads (LI, LII, LIII) form an equilateral triangle with the heart </a:t>
            </a:r>
          </a:p>
          <a:p>
            <a:pPr marL="0" indent="0">
              <a:buNone/>
            </a:pPr>
            <a:r>
              <a:rPr lang="en-IN" dirty="0"/>
              <a:t>    at the centre. </a:t>
            </a:r>
          </a:p>
          <a:p>
            <a:pPr marL="0" indent="0">
              <a:buNone/>
            </a:pPr>
            <a:r>
              <a:rPr lang="en-IN" dirty="0"/>
              <a:t>    </a:t>
            </a:r>
            <a:r>
              <a:rPr lang="en-IN" b="1" dirty="0"/>
              <a:t>Einthoven’s law : I + III = II</a:t>
            </a:r>
          </a:p>
          <a:p>
            <a:pPr marL="0" indent="0">
              <a:buNone/>
            </a:pPr>
            <a:r>
              <a:rPr lang="en-IN" dirty="0"/>
              <a:t>• The 3 limbs of Einthoven triangle can be redrawn in such a way that the 3 leads </a:t>
            </a:r>
          </a:p>
          <a:p>
            <a:pPr marL="0" indent="0">
              <a:buNone/>
            </a:pPr>
            <a:r>
              <a:rPr lang="en-IN" dirty="0"/>
              <a:t>    they represent bisect each other &amp; pass through a common central point.</a:t>
            </a:r>
          </a:p>
          <a:p>
            <a:pPr marL="0" indent="0">
              <a:buNone/>
            </a:pPr>
            <a:r>
              <a:rPr lang="en-IN" dirty="0"/>
              <a:t>• This produces a </a:t>
            </a:r>
            <a:r>
              <a:rPr lang="en-IN" dirty="0" err="1"/>
              <a:t>triaxial</a:t>
            </a:r>
            <a:r>
              <a:rPr lang="en-IN" dirty="0"/>
              <a:t> reference system with each axis separated by 60° from the other,</a:t>
            </a:r>
          </a:p>
          <a:p>
            <a:pPr marL="0" indent="0">
              <a:buNone/>
            </a:pPr>
            <a:r>
              <a:rPr lang="en-IN" dirty="0"/>
              <a:t>    lead polarity &amp; direction remaining the same.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495C7B-27A8-A5BE-7D90-492DDC8196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617" y="4150163"/>
            <a:ext cx="5449368" cy="255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361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03BB7-34B0-BF8B-4228-D1B0D6D05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692727"/>
            <a:ext cx="9601200" cy="5174673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• The 3 Augmented limb leads (</a:t>
            </a:r>
            <a:r>
              <a:rPr lang="en-IN" dirty="0" err="1"/>
              <a:t>aVR</a:t>
            </a:r>
            <a:r>
              <a:rPr lang="en-IN" dirty="0"/>
              <a:t>, </a:t>
            </a:r>
            <a:r>
              <a:rPr lang="en-IN" dirty="0" err="1"/>
              <a:t>aVL</a:t>
            </a:r>
            <a:r>
              <a:rPr lang="en-IN" dirty="0"/>
              <a:t>, </a:t>
            </a:r>
            <a:r>
              <a:rPr lang="en-IN" dirty="0" err="1"/>
              <a:t>aVF</a:t>
            </a:r>
            <a:r>
              <a:rPr lang="en-IN" dirty="0"/>
              <a:t>) can be seen to form another </a:t>
            </a:r>
            <a:r>
              <a:rPr lang="en-IN" dirty="0" err="1"/>
              <a:t>triaxial</a:t>
            </a:r>
            <a:r>
              <a:rPr lang="en-IN" dirty="0"/>
              <a:t> </a:t>
            </a:r>
          </a:p>
          <a:p>
            <a:pPr marL="0" indent="0">
              <a:buNone/>
            </a:pPr>
            <a:r>
              <a:rPr lang="en-IN" dirty="0"/>
              <a:t>    reference system with each axis being separated 60° from the other.</a:t>
            </a:r>
          </a:p>
          <a:p>
            <a:pPr marL="0" indent="0">
              <a:buNone/>
            </a:pPr>
            <a:r>
              <a:rPr lang="en-IN" dirty="0"/>
              <a:t>• When the </a:t>
            </a:r>
            <a:r>
              <a:rPr lang="en-IN" dirty="0" err="1"/>
              <a:t>triaxial</a:t>
            </a:r>
            <a:r>
              <a:rPr lang="en-IN" dirty="0"/>
              <a:t> system of unipolar leads is superimposed on the </a:t>
            </a:r>
            <a:r>
              <a:rPr lang="en-IN" dirty="0" err="1"/>
              <a:t>triaxial</a:t>
            </a:r>
            <a:r>
              <a:rPr lang="en-IN" dirty="0"/>
              <a:t> system</a:t>
            </a:r>
          </a:p>
          <a:p>
            <a:pPr marL="0" indent="0">
              <a:buNone/>
            </a:pPr>
            <a:r>
              <a:rPr lang="en-IN" dirty="0"/>
              <a:t>    of limb leads, </a:t>
            </a:r>
            <a:r>
              <a:rPr lang="en-IN" dirty="0" err="1"/>
              <a:t>Hexaxial</a:t>
            </a:r>
            <a:r>
              <a:rPr lang="en-IN" dirty="0"/>
              <a:t> reference system can be derived with each axis being </a:t>
            </a:r>
          </a:p>
          <a:p>
            <a:pPr marL="0" indent="0">
              <a:buNone/>
            </a:pPr>
            <a:r>
              <a:rPr lang="en-IN" dirty="0"/>
              <a:t>    separated by 30° from the other.</a:t>
            </a:r>
          </a:p>
          <a:p>
            <a:pPr marL="0" indent="0">
              <a:buNone/>
            </a:pPr>
            <a:r>
              <a:rPr lang="en-IN" dirty="0"/>
              <a:t>    - Important in determining the major direction of heart’s electrical forces.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F85164-E4FA-C966-6CD2-3E94851152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753" y="3539836"/>
            <a:ext cx="6874494" cy="2889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411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13259-77AD-6706-C038-189C22551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29838"/>
            <a:ext cx="9601200" cy="51375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dirty="0"/>
              <a:t>• ECG mainly consists of,</a:t>
            </a:r>
          </a:p>
          <a:p>
            <a:pPr marL="0" indent="0">
              <a:buNone/>
            </a:pPr>
            <a:r>
              <a:rPr lang="en-IN" dirty="0"/>
              <a:t>   - P wave</a:t>
            </a:r>
          </a:p>
          <a:p>
            <a:pPr marL="0" indent="0">
              <a:buNone/>
            </a:pPr>
            <a:r>
              <a:rPr lang="en-IN" dirty="0"/>
              <a:t>   - QRS complex </a:t>
            </a:r>
          </a:p>
          <a:p>
            <a:pPr marL="0" indent="0">
              <a:buNone/>
            </a:pPr>
            <a:r>
              <a:rPr lang="en-IN" dirty="0"/>
              <a:t>   - T wave</a:t>
            </a:r>
          </a:p>
          <a:p>
            <a:pPr marL="0" indent="0">
              <a:buNone/>
            </a:pPr>
            <a:r>
              <a:rPr lang="en-IN" dirty="0"/>
              <a:t>   - U wave</a:t>
            </a:r>
          </a:p>
          <a:p>
            <a:pPr marL="0" indent="0">
              <a:buNone/>
            </a:pPr>
            <a:r>
              <a:rPr lang="en-IN" dirty="0"/>
              <a:t>  </a:t>
            </a:r>
          </a:p>
          <a:p>
            <a:pPr marL="0" indent="0">
              <a:buNone/>
            </a:pPr>
            <a:r>
              <a:rPr lang="en-IN" dirty="0"/>
              <a:t>   - P-R interval</a:t>
            </a:r>
          </a:p>
          <a:p>
            <a:pPr marL="0" indent="0">
              <a:buNone/>
            </a:pPr>
            <a:r>
              <a:rPr lang="en-IN" dirty="0"/>
              <a:t>   - Q-T interval</a:t>
            </a:r>
          </a:p>
          <a:p>
            <a:pPr marL="0" indent="0">
              <a:buNone/>
            </a:pPr>
            <a:r>
              <a:rPr lang="en-IN" dirty="0"/>
              <a:t>   - R-R interval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 - PR segment </a:t>
            </a:r>
          </a:p>
          <a:p>
            <a:pPr marL="0" indent="0">
              <a:buNone/>
            </a:pPr>
            <a:r>
              <a:rPr lang="en-IN" dirty="0"/>
              <a:t>   - ST segment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25A0C1D-F101-E9FE-E028-EB2095DA7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8594" y="608335"/>
            <a:ext cx="5934206" cy="5977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052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262F0-80C5-AA04-F5A0-AAEE02431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Century" panose="02040604050505020304" pitchFamily="18" charset="0"/>
              </a:rPr>
              <a:t>NORMAL ECG VALUES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C2437-FAC0-5258-11D9-794448536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55521"/>
            <a:ext cx="9601200" cy="50024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☆ NORMAL P WAVE</a:t>
            </a:r>
          </a:p>
          <a:p>
            <a:pPr marL="0" indent="0">
              <a:buNone/>
            </a:pPr>
            <a:r>
              <a:rPr lang="en-IN" b="1" dirty="0"/>
              <a:t>  </a:t>
            </a:r>
            <a:r>
              <a:rPr lang="en-IN" dirty="0"/>
              <a:t>• Produced by </a:t>
            </a:r>
            <a:r>
              <a:rPr lang="en-IN" b="1" dirty="0"/>
              <a:t>Atrial depolarization</a:t>
            </a:r>
            <a:r>
              <a:rPr lang="en-IN" dirty="0"/>
              <a:t>.</a:t>
            </a:r>
            <a:endParaRPr lang="en-IN" b="1" dirty="0"/>
          </a:p>
          <a:p>
            <a:pPr marL="0" indent="0">
              <a:buNone/>
            </a:pPr>
            <a:r>
              <a:rPr lang="en-IN" b="1" dirty="0"/>
              <a:t>  </a:t>
            </a:r>
            <a:r>
              <a:rPr lang="en-IN" dirty="0"/>
              <a:t>• Small rounded wave.</a:t>
            </a:r>
          </a:p>
          <a:p>
            <a:pPr marL="0" indent="0">
              <a:buNone/>
            </a:pPr>
            <a:r>
              <a:rPr lang="en-IN" b="1" dirty="0"/>
              <a:t>  </a:t>
            </a:r>
            <a:r>
              <a:rPr lang="en-IN" dirty="0"/>
              <a:t>• Reflects the sum of right &amp; left atrial activation, the right </a:t>
            </a:r>
            <a:r>
              <a:rPr lang="en-IN" dirty="0" err="1"/>
              <a:t>preceeding</a:t>
            </a:r>
            <a:r>
              <a:rPr lang="en-IN" dirty="0"/>
              <a:t> the left</a:t>
            </a:r>
          </a:p>
          <a:p>
            <a:pPr marL="0" indent="0">
              <a:buNone/>
            </a:pPr>
            <a:r>
              <a:rPr lang="en-IN" b="1" dirty="0"/>
              <a:t>      </a:t>
            </a:r>
            <a:r>
              <a:rPr lang="en-IN" dirty="0"/>
              <a:t>since the pacemaker is located in the RA.</a:t>
            </a:r>
          </a:p>
          <a:p>
            <a:pPr marL="0" indent="0">
              <a:buNone/>
            </a:pPr>
            <a:r>
              <a:rPr lang="en-IN" b="1" dirty="0"/>
              <a:t>  </a:t>
            </a:r>
            <a:r>
              <a:rPr lang="en-IN" dirty="0"/>
              <a:t>• Normally upright in most of the ECG with 2 exceptions;</a:t>
            </a:r>
          </a:p>
          <a:p>
            <a:pPr marL="0" indent="0">
              <a:buNone/>
            </a:pPr>
            <a:r>
              <a:rPr lang="en-IN" dirty="0"/>
              <a:t>      - In lead </a:t>
            </a:r>
            <a:r>
              <a:rPr lang="en-IN" dirty="0" err="1"/>
              <a:t>aVR</a:t>
            </a:r>
            <a:r>
              <a:rPr lang="en-IN" dirty="0"/>
              <a:t>, it is inverted along with the inversion of QRS complex &amp;  T wave, </a:t>
            </a:r>
          </a:p>
          <a:p>
            <a:pPr marL="0" indent="0">
              <a:buNone/>
            </a:pPr>
            <a:r>
              <a:rPr lang="en-IN" dirty="0"/>
              <a:t>        since the direction of atrial activation is away from this lead.</a:t>
            </a:r>
          </a:p>
          <a:p>
            <a:pPr marL="0" indent="0">
              <a:buNone/>
            </a:pPr>
            <a:r>
              <a:rPr lang="en-IN" dirty="0"/>
              <a:t>      - In lead V1, it is generally biphasic that is, upright but with a small terminal</a:t>
            </a:r>
          </a:p>
          <a:p>
            <a:pPr marL="0" indent="0">
              <a:buNone/>
            </a:pPr>
            <a:r>
              <a:rPr lang="en-IN" dirty="0"/>
              <a:t>        -</a:t>
            </a:r>
            <a:r>
              <a:rPr lang="en-IN" dirty="0" err="1"/>
              <a:t>ve</a:t>
            </a:r>
            <a:r>
              <a:rPr lang="en-IN" dirty="0"/>
              <a:t> deflection, representing left atrial activation in reverse direction.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8650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932F2-7D16-EB89-84AB-66660FE55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54578"/>
            <a:ext cx="9601200" cy="5112822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• Normally, P wave has a single peak without a gap or notch b/w the right &amp; left atrial </a:t>
            </a:r>
          </a:p>
          <a:p>
            <a:pPr marL="0" indent="0">
              <a:buNone/>
            </a:pPr>
            <a:r>
              <a:rPr lang="en-IN" dirty="0"/>
              <a:t>    components. </a:t>
            </a:r>
          </a:p>
          <a:p>
            <a:pPr marL="0" indent="0">
              <a:buNone/>
            </a:pPr>
            <a:r>
              <a:rPr lang="en-IN" dirty="0"/>
              <a:t>• It meets the following criteria:</a:t>
            </a:r>
          </a:p>
          <a:p>
            <a:pPr marL="0" indent="0">
              <a:buNone/>
            </a:pPr>
            <a:r>
              <a:rPr lang="en-IN" dirty="0"/>
              <a:t>    - &lt; 2.5mV in amplitude </a:t>
            </a:r>
          </a:p>
          <a:p>
            <a:pPr marL="0" indent="0">
              <a:buNone/>
            </a:pPr>
            <a:r>
              <a:rPr lang="en-IN" dirty="0"/>
              <a:t>    - &lt; 100ms in duration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2E6C7A-89AF-87E1-8BD9-F79AD9BAD2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8789" y="1729962"/>
            <a:ext cx="6800850" cy="485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77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C09F4-9DB7-8D5E-0C4D-547AD40503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766948"/>
            <a:ext cx="9601200" cy="51004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b="1" dirty="0"/>
              <a:t>☆ NORMAL QRS COMPLEX</a:t>
            </a:r>
          </a:p>
          <a:p>
            <a:pPr marL="0" indent="0">
              <a:buNone/>
            </a:pPr>
            <a:r>
              <a:rPr lang="en-IN" b="1" dirty="0"/>
              <a:t>  </a:t>
            </a:r>
            <a:r>
              <a:rPr lang="en-IN" dirty="0"/>
              <a:t>• Produced by </a:t>
            </a:r>
            <a:r>
              <a:rPr lang="en-IN" b="1" dirty="0"/>
              <a:t>Ventricular depolarization</a:t>
            </a:r>
            <a:r>
              <a:rPr lang="en-IN" dirty="0"/>
              <a:t>.</a:t>
            </a:r>
            <a:endParaRPr lang="en-IN" b="1" dirty="0"/>
          </a:p>
          <a:p>
            <a:pPr marL="0" indent="0">
              <a:buNone/>
            </a:pPr>
            <a:r>
              <a:rPr lang="en-IN" b="1" dirty="0"/>
              <a:t>  </a:t>
            </a:r>
            <a:r>
              <a:rPr lang="en-IN" dirty="0"/>
              <a:t>• Major positive deflection.</a:t>
            </a:r>
          </a:p>
          <a:p>
            <a:pPr marL="0" indent="0">
              <a:buNone/>
            </a:pPr>
            <a:r>
              <a:rPr lang="en-IN" b="1" dirty="0"/>
              <a:t>  </a:t>
            </a:r>
            <a:r>
              <a:rPr lang="en-IN" dirty="0"/>
              <a:t>• It represents the timing &amp; sequence of synchronized depolarization of the RV &amp; LV.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   </a:t>
            </a:r>
            <a:r>
              <a:rPr lang="en-IN" b="1" dirty="0"/>
              <a:t>Q wave:</a:t>
            </a:r>
          </a:p>
          <a:p>
            <a:pPr marL="0" indent="0">
              <a:buNone/>
            </a:pPr>
            <a:r>
              <a:rPr lang="en-IN" b="1" dirty="0"/>
              <a:t>  </a:t>
            </a:r>
            <a:r>
              <a:rPr lang="en-IN" dirty="0"/>
              <a:t>•</a:t>
            </a:r>
            <a:r>
              <a:rPr lang="en-IN" b="1" dirty="0"/>
              <a:t> </a:t>
            </a:r>
            <a:r>
              <a:rPr lang="en-IN" dirty="0"/>
              <a:t>Not visible in all ECG leads.</a:t>
            </a:r>
          </a:p>
          <a:p>
            <a:pPr marL="0" indent="0">
              <a:buNone/>
            </a:pPr>
            <a:r>
              <a:rPr lang="en-IN" dirty="0"/>
              <a:t>  • Physiological Q waves may be observed in leads I, </a:t>
            </a:r>
            <a:r>
              <a:rPr lang="en-IN" dirty="0" err="1"/>
              <a:t>aVL</a:t>
            </a:r>
            <a:r>
              <a:rPr lang="en-IN" dirty="0"/>
              <a:t>, V5 &amp; V6 were</a:t>
            </a:r>
          </a:p>
          <a:p>
            <a:pPr marL="0" indent="0">
              <a:buNone/>
            </a:pPr>
            <a:r>
              <a:rPr lang="en-IN" dirty="0"/>
              <a:t>      they represent  initial activation of Interventricular septum in </a:t>
            </a:r>
          </a:p>
          <a:p>
            <a:pPr marL="0" indent="0">
              <a:buNone/>
            </a:pPr>
            <a:r>
              <a:rPr lang="en-IN" dirty="0"/>
              <a:t>      a direction opposite to the direction of activation of the main LV mass.</a:t>
            </a:r>
          </a:p>
          <a:p>
            <a:pPr marL="0" indent="0">
              <a:buNone/>
            </a:pPr>
            <a:r>
              <a:rPr lang="en-IN" dirty="0"/>
              <a:t>  • It meets the following criteria;</a:t>
            </a:r>
          </a:p>
          <a:p>
            <a:pPr marL="0" indent="0">
              <a:buNone/>
            </a:pPr>
            <a:r>
              <a:rPr lang="en-IN" dirty="0"/>
              <a:t>       - &lt; 40ms in duration </a:t>
            </a:r>
          </a:p>
          <a:p>
            <a:pPr marL="0" indent="0">
              <a:buNone/>
            </a:pPr>
            <a:r>
              <a:rPr lang="en-IN" dirty="0"/>
              <a:t>       - &lt; 25% of R wave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14268B-51EE-0D87-8AD8-E6658DAEF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58" y="3317174"/>
            <a:ext cx="2028905" cy="3201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384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64F40B-7513-0A05-01BF-58DDECC26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07175"/>
            <a:ext cx="9601200" cy="5360225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R wave:</a:t>
            </a:r>
          </a:p>
          <a:p>
            <a:pPr marL="0" indent="0">
              <a:buNone/>
            </a:pPr>
            <a:r>
              <a:rPr lang="en-IN" dirty="0"/>
              <a:t>• Major positive deflection.</a:t>
            </a:r>
          </a:p>
          <a:p>
            <a:pPr marL="0" indent="0">
              <a:buNone/>
            </a:pPr>
            <a:r>
              <a:rPr lang="en-IN" dirty="0"/>
              <a:t>• Mostly upright, except in lead </a:t>
            </a:r>
            <a:r>
              <a:rPr lang="en-IN" dirty="0" err="1"/>
              <a:t>aVR</a:t>
            </a:r>
            <a:r>
              <a:rPr lang="en-IN" dirty="0"/>
              <a:t>.</a:t>
            </a:r>
          </a:p>
          <a:p>
            <a:pPr marL="0" indent="0">
              <a:buNone/>
            </a:pPr>
            <a:r>
              <a:rPr lang="en-IN" b="1" dirty="0"/>
              <a:t>• </a:t>
            </a:r>
            <a:r>
              <a:rPr lang="en-IN" dirty="0"/>
              <a:t>In the limb leads, R wave voltage is normally </a:t>
            </a:r>
            <a:r>
              <a:rPr lang="en-IN" dirty="0" err="1"/>
              <a:t>atleast</a:t>
            </a:r>
            <a:r>
              <a:rPr lang="en-IN" dirty="0"/>
              <a:t> 5mm</a:t>
            </a:r>
          </a:p>
          <a:p>
            <a:pPr marL="0" indent="0">
              <a:buNone/>
            </a:pPr>
            <a:r>
              <a:rPr lang="en-IN" b="1" dirty="0"/>
              <a:t>   </a:t>
            </a:r>
            <a:r>
              <a:rPr lang="en-IN" dirty="0"/>
              <a:t>while in the precordial leads, R wave voltage exceeds 10mm.</a:t>
            </a:r>
          </a:p>
          <a:p>
            <a:pPr marL="0" indent="0">
              <a:buNone/>
            </a:pPr>
            <a:r>
              <a:rPr lang="en-IN" dirty="0"/>
              <a:t>• Under normal circumstances, the R wave voltage gradually increases as we </a:t>
            </a:r>
          </a:p>
          <a:p>
            <a:pPr marL="0" indent="0">
              <a:buNone/>
            </a:pPr>
            <a:r>
              <a:rPr lang="en-IN" dirty="0"/>
              <a:t>    move from lead V1 to V6 – R wave progression in Precordial leads.</a:t>
            </a:r>
          </a:p>
          <a:p>
            <a:pPr marL="0" indent="0">
              <a:buNone/>
            </a:pPr>
            <a:r>
              <a:rPr lang="en-IN" dirty="0"/>
              <a:t>• R wave is smaller than S wave in lead V1 &amp; the R wave is </a:t>
            </a:r>
          </a:p>
          <a:p>
            <a:pPr marL="0" indent="0">
              <a:buNone/>
            </a:pPr>
            <a:r>
              <a:rPr lang="en-IN" dirty="0"/>
              <a:t>    taller than S wave in lead V6.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9BB3CC-6A91-FA57-FC55-984B8FC9BC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8973" y="3187287"/>
            <a:ext cx="2883461" cy="363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618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7C7D9-E400-5602-3072-280B9A53B9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19545"/>
            <a:ext cx="9601200" cy="53478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S wave:</a:t>
            </a:r>
          </a:p>
          <a:p>
            <a:pPr marL="0" indent="0">
              <a:buNone/>
            </a:pPr>
            <a:r>
              <a:rPr lang="en-IN" dirty="0"/>
              <a:t>• Negative deflection representing the small terminal portion of </a:t>
            </a:r>
          </a:p>
          <a:p>
            <a:pPr marL="0" indent="0">
              <a:buNone/>
            </a:pPr>
            <a:r>
              <a:rPr lang="en-IN" dirty="0"/>
              <a:t>    ventricular depolarization </a:t>
            </a:r>
          </a:p>
          <a:p>
            <a:pPr marL="0" indent="0">
              <a:buNone/>
            </a:pPr>
            <a:r>
              <a:rPr lang="en-IN" dirty="0"/>
              <a:t>• In lead V1 - deflects Left ventricular activation </a:t>
            </a:r>
          </a:p>
          <a:p>
            <a:pPr marL="0" indent="0">
              <a:buNone/>
            </a:pPr>
            <a:r>
              <a:rPr lang="en-IN" dirty="0"/>
              <a:t>    In lead V6 - deflects Right ventricular activation </a:t>
            </a:r>
          </a:p>
          <a:p>
            <a:pPr marL="0" indent="0">
              <a:buNone/>
            </a:pPr>
            <a:r>
              <a:rPr lang="en-IN" dirty="0"/>
              <a:t>• The normal S wave voltage doesn’t exceed 0.7mV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/>
              <a:t>• Since the Right &amp; Left ventricles are depolarized in a </a:t>
            </a:r>
          </a:p>
          <a:p>
            <a:pPr marL="0" indent="0">
              <a:buNone/>
            </a:pPr>
            <a:r>
              <a:rPr lang="en-IN" dirty="0"/>
              <a:t>    synchronous fashion, the normal QRS complex is narrow, </a:t>
            </a:r>
          </a:p>
          <a:p>
            <a:pPr marL="0" indent="0">
              <a:buNone/>
            </a:pPr>
            <a:r>
              <a:rPr lang="en-IN" dirty="0"/>
              <a:t>    has a sharp peak &amp; measures less than </a:t>
            </a:r>
          </a:p>
          <a:p>
            <a:pPr marL="0" indent="0">
              <a:buNone/>
            </a:pPr>
            <a:r>
              <a:rPr lang="en-IN" dirty="0"/>
              <a:t>    80ms on the horizontal axis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A8F7EE-A7A8-5C13-9860-CC51DAA4F7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9467" y="2439114"/>
            <a:ext cx="3254729" cy="411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9100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6C18E-C1D2-C1DC-D80E-CB3A72AD1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9750" y="890649"/>
            <a:ext cx="10392394" cy="5360225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☆ NORMAL T WAVE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• Produced by the rapid phase of </a:t>
            </a:r>
            <a:r>
              <a:rPr lang="en-IN" b="1" dirty="0"/>
              <a:t>Ventricular repolarization</a:t>
            </a:r>
            <a:r>
              <a:rPr lang="en-IN" dirty="0"/>
              <a:t>.</a:t>
            </a:r>
            <a:endParaRPr lang="en-IN" b="1" dirty="0"/>
          </a:p>
          <a:p>
            <a:pPr marL="0" indent="0">
              <a:buNone/>
            </a:pPr>
            <a:r>
              <a:rPr lang="en-IN" dirty="0"/>
              <a:t>• Large rounded wave.</a:t>
            </a:r>
          </a:p>
          <a:p>
            <a:pPr marL="0" indent="0">
              <a:buNone/>
            </a:pPr>
            <a:r>
              <a:rPr lang="en-IN" dirty="0"/>
              <a:t>• Normally upright in most leads with certain exceptions.</a:t>
            </a:r>
          </a:p>
          <a:p>
            <a:pPr marL="0" indent="0">
              <a:buNone/>
            </a:pPr>
            <a:r>
              <a:rPr lang="en-IN" dirty="0"/>
              <a:t>• It is invariably inverted in lead </a:t>
            </a:r>
            <a:r>
              <a:rPr lang="en-IN" dirty="0" err="1"/>
              <a:t>aVR</a:t>
            </a:r>
            <a:r>
              <a:rPr lang="en-IN" dirty="0"/>
              <a:t> along with inversion of P wave &amp; QRS complex.</a:t>
            </a:r>
          </a:p>
          <a:p>
            <a:pPr marL="0" indent="0">
              <a:buNone/>
            </a:pPr>
            <a:r>
              <a:rPr lang="en-IN" dirty="0"/>
              <a:t>• It is often inverted in lead V1, occasionally in V2, V3 &amp; sometimes in lead III.</a:t>
            </a:r>
          </a:p>
          <a:p>
            <a:pPr marL="0" indent="0">
              <a:buNone/>
            </a:pPr>
            <a:r>
              <a:rPr lang="en-IN" dirty="0"/>
              <a:t>• Normal T wave is taller in V6 than in V1.</a:t>
            </a:r>
          </a:p>
          <a:p>
            <a:pPr marL="0" indent="0">
              <a:buNone/>
            </a:pPr>
            <a:r>
              <a:rPr lang="en-IN" dirty="0"/>
              <a:t>• Amplitude doesn’t generally exceed 5mm in Limb leads &amp; </a:t>
            </a:r>
          </a:p>
          <a:p>
            <a:pPr marL="0" indent="0">
              <a:buNone/>
            </a:pPr>
            <a:r>
              <a:rPr lang="en-IN" dirty="0"/>
              <a:t>   10mm in Precordial leads.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295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0B2A6B0-C003-6822-A84E-8E126C331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6578"/>
          </a:xfrm>
        </p:spPr>
        <p:txBody>
          <a:bodyPr/>
          <a:lstStyle/>
          <a:p>
            <a:r>
              <a:rPr lang="en-IN" dirty="0">
                <a:latin typeface="Century" panose="02040604050505020304" pitchFamily="18" charset="0"/>
              </a:rPr>
              <a:t>ELECTROCARDIOGRAM (ECG)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4C6D9-7F1D-427C-20C9-FC6D375D480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71600" y="1786198"/>
            <a:ext cx="10154631" cy="61713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• It is a representation of the electrical events of cardiac cycle.</a:t>
            </a:r>
          </a:p>
          <a:p>
            <a:pPr marL="0" indent="0">
              <a:buNone/>
            </a:pPr>
            <a:r>
              <a:rPr lang="en-IN" dirty="0"/>
              <a:t>• Each event has a distinctive waveforms, the study of which can lead to greater insight</a:t>
            </a:r>
          </a:p>
          <a:p>
            <a:pPr marL="0" indent="0">
              <a:buNone/>
            </a:pPr>
            <a:r>
              <a:rPr lang="en-IN" dirty="0"/>
              <a:t>    into a patient’s cardiac pathophysiology.</a:t>
            </a:r>
          </a:p>
          <a:p>
            <a:pPr marL="0" indent="0">
              <a:buNone/>
            </a:pPr>
            <a:r>
              <a:rPr lang="en-IN" dirty="0"/>
              <a:t>• Useful in the diagnosis of,</a:t>
            </a:r>
          </a:p>
          <a:p>
            <a:pPr marL="0" indent="0">
              <a:buNone/>
            </a:pPr>
            <a:r>
              <a:rPr lang="en-IN" dirty="0"/>
              <a:t>    - Cardiac arrhythmias</a:t>
            </a:r>
          </a:p>
          <a:p>
            <a:pPr marL="0" indent="0">
              <a:buNone/>
            </a:pPr>
            <a:r>
              <a:rPr lang="en-IN" dirty="0"/>
              <a:t>    - Myocardial ischemia and infarction </a:t>
            </a:r>
          </a:p>
          <a:p>
            <a:pPr marL="0" indent="0">
              <a:buNone/>
            </a:pPr>
            <a:r>
              <a:rPr lang="en-IN" dirty="0"/>
              <a:t>    - Pericarditis </a:t>
            </a:r>
          </a:p>
          <a:p>
            <a:pPr marL="0" indent="0">
              <a:buNone/>
            </a:pPr>
            <a:r>
              <a:rPr lang="en-IN" dirty="0"/>
              <a:t>    - Chamber hypertrophy </a:t>
            </a:r>
          </a:p>
          <a:p>
            <a:pPr marL="0" indent="0">
              <a:buNone/>
            </a:pPr>
            <a:r>
              <a:rPr lang="en-IN" dirty="0"/>
              <a:t>    - Electrolyte disturbances </a:t>
            </a:r>
          </a:p>
          <a:p>
            <a:pPr marL="0" indent="0">
              <a:buNone/>
            </a:pPr>
            <a:r>
              <a:rPr lang="en-IN" dirty="0"/>
              <a:t>    - Drug effects and toxicity</a:t>
            </a:r>
          </a:p>
          <a:p>
            <a:pPr marL="0" indent="0">
              <a:buNone/>
            </a:pPr>
            <a:r>
              <a:rPr lang="en-IN" dirty="0"/>
              <a:t>• Recorded in </a:t>
            </a:r>
            <a:r>
              <a:rPr lang="en-IN" b="1" dirty="0"/>
              <a:t>Electrocardiograph /  ECG Machine</a:t>
            </a:r>
          </a:p>
        </p:txBody>
      </p:sp>
    </p:spTree>
    <p:extLst>
      <p:ext uri="{BB962C8B-B14F-4D97-AF65-F5344CB8AC3E}">
        <p14:creationId xmlns:p14="http://schemas.microsoft.com/office/powerpoint/2010/main" val="3737958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32A02-27C1-E2CC-C490-66E89838D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66948"/>
            <a:ext cx="9601200" cy="5100452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☆ NORMAL U WAVE</a:t>
            </a:r>
          </a:p>
          <a:p>
            <a:pPr marL="0" indent="0">
              <a:buNone/>
            </a:pPr>
            <a:r>
              <a:rPr lang="en-IN" dirty="0"/>
              <a:t>• Produced by slow &amp; late repolarization of the Interventricular Purkinje system,</a:t>
            </a:r>
          </a:p>
          <a:p>
            <a:pPr marL="0" indent="0">
              <a:buNone/>
            </a:pPr>
            <a:r>
              <a:rPr lang="en-IN" dirty="0"/>
              <a:t>    after the main ventricular mass has been repolarized.</a:t>
            </a:r>
          </a:p>
          <a:p>
            <a:pPr marL="0" indent="0">
              <a:buNone/>
            </a:pPr>
            <a:r>
              <a:rPr lang="en-IN" dirty="0"/>
              <a:t>• Small rounded wave.</a:t>
            </a:r>
          </a:p>
          <a:p>
            <a:pPr marL="0" indent="0">
              <a:buNone/>
            </a:pPr>
            <a:r>
              <a:rPr lang="en-IN" dirty="0"/>
              <a:t>• It is best appreciated in Precordial leads V2 to V4.</a:t>
            </a:r>
          </a:p>
          <a:p>
            <a:pPr marL="0" indent="0">
              <a:buNone/>
            </a:pPr>
            <a:r>
              <a:rPr lang="en-IN" dirty="0"/>
              <a:t>• More easy to recognize when the QT interval is short or the heart rate is slow.</a:t>
            </a:r>
          </a:p>
          <a:p>
            <a:pPr marL="0" indent="0">
              <a:buNone/>
            </a:pPr>
            <a:r>
              <a:rPr lang="en-IN" dirty="0"/>
              <a:t>• Normal U wave is upright &amp; it is normally </a:t>
            </a:r>
          </a:p>
          <a:p>
            <a:pPr marL="0" indent="0">
              <a:buNone/>
            </a:pPr>
            <a:r>
              <a:rPr lang="en-IN" dirty="0"/>
              <a:t>   much smaller than T wave which it follows.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909AAE-030A-FBA6-F399-5500075F43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846" y="3429000"/>
            <a:ext cx="4938365" cy="327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9205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820D3-FC40-63FC-DD59-489271F22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5528" y="885702"/>
            <a:ext cx="10621242" cy="6048993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☆ NORMAL P-R INTERVAL:</a:t>
            </a:r>
          </a:p>
          <a:p>
            <a:pPr marL="0" indent="0">
              <a:buNone/>
            </a:pPr>
            <a:r>
              <a:rPr lang="en-IN" dirty="0"/>
              <a:t>• Measured on the horizontal axis from the onset of P wave to the beginning of</a:t>
            </a:r>
          </a:p>
          <a:p>
            <a:pPr marL="0" indent="0">
              <a:buNone/>
            </a:pPr>
            <a:r>
              <a:rPr lang="en-IN" dirty="0"/>
              <a:t>    the QRS complex, irrespective of whether it begins with a Q wave or a R wave.</a:t>
            </a:r>
          </a:p>
          <a:p>
            <a:pPr marL="0" indent="0">
              <a:buNone/>
            </a:pPr>
            <a:r>
              <a:rPr lang="en-IN" dirty="0"/>
              <a:t>• P-R interval is a measure of the AV conduction time (Since, P wave represents</a:t>
            </a:r>
          </a:p>
          <a:p>
            <a:pPr marL="0" indent="0">
              <a:buNone/>
            </a:pPr>
            <a:r>
              <a:rPr lang="en-IN" dirty="0"/>
              <a:t>    Atrial depolarization &amp; QRS complex represents Ventricular depolarization).</a:t>
            </a:r>
          </a:p>
          <a:p>
            <a:pPr marL="0" indent="0">
              <a:buNone/>
            </a:pPr>
            <a:r>
              <a:rPr lang="en-IN" dirty="0"/>
              <a:t>• AV conduction time includes:</a:t>
            </a:r>
          </a:p>
          <a:p>
            <a:pPr marL="0" indent="0">
              <a:buNone/>
            </a:pPr>
            <a:r>
              <a:rPr lang="en-IN" dirty="0"/>
              <a:t>   - Time for Atrial depolarization </a:t>
            </a:r>
          </a:p>
          <a:p>
            <a:pPr marL="0" indent="0">
              <a:buNone/>
            </a:pPr>
            <a:r>
              <a:rPr lang="en-IN" dirty="0"/>
              <a:t>   - Conduction delay in the AV node</a:t>
            </a:r>
          </a:p>
          <a:p>
            <a:pPr marL="0" indent="0">
              <a:buNone/>
            </a:pPr>
            <a:r>
              <a:rPr lang="en-IN" dirty="0"/>
              <a:t>   - Time required for impulse to traverse the conduction system before </a:t>
            </a:r>
          </a:p>
          <a:p>
            <a:pPr marL="0" indent="0">
              <a:buNone/>
            </a:pPr>
            <a:r>
              <a:rPr lang="en-IN" dirty="0"/>
              <a:t>     ventricular depolarization begins</a:t>
            </a:r>
          </a:p>
        </p:txBody>
      </p:sp>
    </p:spTree>
    <p:extLst>
      <p:ext uri="{BB962C8B-B14F-4D97-AF65-F5344CB8AC3E}">
        <p14:creationId xmlns:p14="http://schemas.microsoft.com/office/powerpoint/2010/main" val="2673724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FB73D1-7B60-4D27-E151-4246ECBC2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816429"/>
            <a:ext cx="9601200" cy="5050971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• Range: 120ms to 200ms</a:t>
            </a:r>
          </a:p>
          <a:p>
            <a:pPr marL="0" indent="0">
              <a:buNone/>
            </a:pPr>
            <a:r>
              <a:rPr lang="en-IN" dirty="0"/>
              <a:t>• Prolonged at slow heart rates &amp; shortened at fast heart rates.</a:t>
            </a:r>
          </a:p>
          <a:p>
            <a:pPr marL="0" indent="0">
              <a:buNone/>
            </a:pPr>
            <a:r>
              <a:rPr lang="en-IN" dirty="0"/>
              <a:t>• The P-R interval tends to be slightly shorter in children (Upper limit – 180ms) &amp;</a:t>
            </a:r>
          </a:p>
          <a:p>
            <a:pPr marL="0" indent="0">
              <a:buNone/>
            </a:pPr>
            <a:r>
              <a:rPr lang="en-IN" dirty="0"/>
              <a:t>    slightly longer in elderly persons (Upper limit – 220ms).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3FC759-F16D-842C-0E4D-374CC10398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129" y="2745883"/>
            <a:ext cx="4543741" cy="3946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9174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FB85F-9FD2-DDCD-34F5-5979F2FD3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52499"/>
            <a:ext cx="10468594" cy="5261264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☆ NORMAL Q-T INTERVAL:</a:t>
            </a:r>
          </a:p>
          <a:p>
            <a:pPr marL="0" indent="0">
              <a:buNone/>
            </a:pPr>
            <a:r>
              <a:rPr lang="en-IN" dirty="0"/>
              <a:t>• Measured on the horizontal axis from the onset of the Q wave to the end of the T wave.</a:t>
            </a:r>
          </a:p>
          <a:p>
            <a:pPr marL="0" indent="0">
              <a:buNone/>
            </a:pPr>
            <a:r>
              <a:rPr lang="en-IN" dirty="0"/>
              <a:t>• Q-T interval denotes the total duration of ventricular systole</a:t>
            </a:r>
          </a:p>
          <a:p>
            <a:pPr marL="0" indent="0">
              <a:buNone/>
            </a:pPr>
            <a:r>
              <a:rPr lang="en-IN" dirty="0"/>
              <a:t>   (Since, QRS complex represents ventricular depolarization &amp; T wave represents </a:t>
            </a:r>
          </a:p>
          <a:p>
            <a:pPr marL="0" indent="0">
              <a:buNone/>
            </a:pPr>
            <a:r>
              <a:rPr lang="en-IN" dirty="0"/>
              <a:t>    ventricular repolarization).</a:t>
            </a:r>
          </a:p>
          <a:p>
            <a:pPr marL="0" indent="0">
              <a:buNone/>
            </a:pPr>
            <a:r>
              <a:rPr lang="en-IN" dirty="0"/>
              <a:t>• Includes:</a:t>
            </a:r>
          </a:p>
          <a:p>
            <a:pPr marL="0" indent="0">
              <a:buNone/>
            </a:pPr>
            <a:r>
              <a:rPr lang="en-IN" dirty="0"/>
              <a:t>   - Duration of QRS complex </a:t>
            </a:r>
          </a:p>
          <a:p>
            <a:pPr marL="0" indent="0">
              <a:buNone/>
            </a:pPr>
            <a:r>
              <a:rPr lang="en-IN" dirty="0"/>
              <a:t>   - Length of ST segment </a:t>
            </a:r>
          </a:p>
          <a:p>
            <a:pPr marL="0" indent="0">
              <a:buNone/>
            </a:pPr>
            <a:r>
              <a:rPr lang="en-IN" dirty="0"/>
              <a:t>   - Width of the T wave</a:t>
            </a:r>
          </a:p>
          <a:p>
            <a:pPr marL="0" indent="0">
              <a:buNone/>
            </a:pPr>
            <a:r>
              <a:rPr lang="en-IN" dirty="0"/>
              <a:t>• Range: 350ms to 430ms</a:t>
            </a:r>
          </a:p>
          <a:p>
            <a:pPr marL="0" indent="0">
              <a:buNone/>
            </a:pPr>
            <a:r>
              <a:rPr lang="en-IN" dirty="0"/>
              <a:t>• Q-T interval depends upon 3 variables namely age, sex &amp; heart rate.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208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E2982-BF61-946D-DC85-8936089F8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05097"/>
            <a:ext cx="9601200" cy="516230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dirty="0"/>
              <a:t>• It tends to be shorter in young individuals &amp; longer in elderly.</a:t>
            </a:r>
          </a:p>
          <a:p>
            <a:pPr marL="0" indent="0">
              <a:buNone/>
            </a:pPr>
            <a:r>
              <a:rPr lang="en-IN" dirty="0"/>
              <a:t>• Slightly shorter in females(Upper limit – 420ms).</a:t>
            </a:r>
          </a:p>
          <a:p>
            <a:pPr marL="0" indent="0">
              <a:buNone/>
            </a:pPr>
            <a:r>
              <a:rPr lang="en-IN" dirty="0"/>
              <a:t>• Q-T interval shortens at fast heart rates and lengthens at slow heart rates.</a:t>
            </a:r>
          </a:p>
          <a:p>
            <a:pPr marL="0" indent="0">
              <a:buNone/>
            </a:pPr>
            <a:r>
              <a:rPr lang="en-IN" dirty="0"/>
              <a:t>• Corrected Q-T interval,                          (  </a:t>
            </a:r>
            <a:r>
              <a:rPr lang="en-IN" dirty="0" err="1"/>
              <a:t>Bazett’s</a:t>
            </a:r>
            <a:r>
              <a:rPr lang="en-IN" dirty="0"/>
              <a:t> formula ) </a:t>
            </a:r>
          </a:p>
          <a:p>
            <a:pPr marL="0" indent="0">
              <a:buNone/>
            </a:pPr>
            <a:r>
              <a:rPr lang="en-IN" dirty="0"/>
              <a:t>    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b="1" dirty="0"/>
              <a:t>☆ NORMAL R-R INTERVAL:</a:t>
            </a:r>
          </a:p>
          <a:p>
            <a:pPr marL="0" indent="0">
              <a:buNone/>
            </a:pPr>
            <a:r>
              <a:rPr lang="en-IN" dirty="0"/>
              <a:t>• Time interval b/w 2 consecutive R waves.</a:t>
            </a:r>
          </a:p>
          <a:p>
            <a:pPr marL="0" indent="0">
              <a:buNone/>
            </a:pPr>
            <a:r>
              <a:rPr lang="en-IN" dirty="0"/>
              <a:t>• Signifies the duration of one cardiac cycle ( 800ms )</a:t>
            </a:r>
          </a:p>
          <a:p>
            <a:pPr marL="0" indent="0">
              <a:buNone/>
            </a:pPr>
            <a:r>
              <a:rPr lang="en-IN" dirty="0"/>
              <a:t>• Helps to calculate:</a:t>
            </a:r>
          </a:p>
          <a:p>
            <a:pPr marL="0" indent="0">
              <a:buNone/>
            </a:pPr>
            <a:r>
              <a:rPr lang="en-IN" dirty="0"/>
              <a:t>   - Heart  rate</a:t>
            </a:r>
          </a:p>
          <a:p>
            <a:pPr marL="0" indent="0">
              <a:buNone/>
            </a:pPr>
            <a:r>
              <a:rPr lang="en-IN" dirty="0"/>
              <a:t>   - Heart rate variability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75701DC-ED2A-CB1E-0405-0E3E94AB89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6624" y="1839995"/>
            <a:ext cx="1408140" cy="720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1809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7CF795-B085-4FDF-0BF1-CFABD3583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729838"/>
            <a:ext cx="9601200" cy="5137562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☆ NORMAL P-R SEGMENT</a:t>
            </a:r>
          </a:p>
          <a:p>
            <a:pPr marL="0" indent="0">
              <a:buNone/>
            </a:pPr>
            <a:r>
              <a:rPr lang="en-IN" dirty="0"/>
              <a:t>• Portion b/w the termination of P wave &amp; the onset of the QRS complex.</a:t>
            </a:r>
          </a:p>
          <a:p>
            <a:pPr marL="0" indent="0">
              <a:buNone/>
            </a:pPr>
            <a:r>
              <a:rPr lang="en-IN" dirty="0"/>
              <a:t>• It represents conduction delay in the AV node.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D3B6CBF-DF89-06A1-2C85-022BAC45A9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5891" y="2355890"/>
            <a:ext cx="4760218" cy="4155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232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37D66-C392-4AF8-292E-DCC94E45C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063831"/>
            <a:ext cx="9601200" cy="5137562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☆ NORMAL S-T SEGMENT </a:t>
            </a:r>
          </a:p>
          <a:p>
            <a:pPr marL="0" indent="0">
              <a:buNone/>
            </a:pPr>
            <a:r>
              <a:rPr lang="en-IN" dirty="0"/>
              <a:t>• Portion b/w the termination of S wave &amp; the onset of T wave.</a:t>
            </a:r>
          </a:p>
          <a:p>
            <a:pPr marL="0" indent="0">
              <a:buNone/>
            </a:pPr>
            <a:r>
              <a:rPr lang="en-IN" dirty="0"/>
              <a:t>• It represents the plateau phase of ventricular repolarization.</a:t>
            </a:r>
          </a:p>
          <a:p>
            <a:pPr marL="0" indent="0">
              <a:buNone/>
            </a:pPr>
            <a:r>
              <a:rPr lang="en-IN" dirty="0"/>
              <a:t>• The beginning of S-T segment is the Junction point ( J point )</a:t>
            </a:r>
          </a:p>
          <a:p>
            <a:pPr marL="0" indent="0">
              <a:buNone/>
            </a:pPr>
            <a:r>
              <a:rPr lang="en-IN" dirty="0"/>
              <a:t>• Normally, the S-T segment &amp; the J point are in level with the main segment of </a:t>
            </a:r>
          </a:p>
          <a:p>
            <a:pPr marL="0" indent="0">
              <a:buNone/>
            </a:pPr>
            <a:r>
              <a:rPr lang="en-IN" dirty="0"/>
              <a:t>    the isoelectric line.</a:t>
            </a:r>
          </a:p>
        </p:txBody>
      </p:sp>
    </p:spTree>
    <p:extLst>
      <p:ext uri="{BB962C8B-B14F-4D97-AF65-F5344CB8AC3E}">
        <p14:creationId xmlns:p14="http://schemas.microsoft.com/office/powerpoint/2010/main" val="42189774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C32A79-3A38-0BC4-F2E2-6BFB8EEC2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0707" y="2968738"/>
            <a:ext cx="5730586" cy="920523"/>
          </a:xfrm>
        </p:spPr>
        <p:txBody>
          <a:bodyPr>
            <a:noAutofit/>
          </a:bodyPr>
          <a:lstStyle/>
          <a:p>
            <a:r>
              <a:rPr lang="en-IN" sz="6000" dirty="0">
                <a:latin typeface="Century" panose="02040604050505020304" pitchFamily="18" charset="0"/>
              </a:rPr>
              <a:t>THANK YOU!</a:t>
            </a:r>
            <a:endParaRPr lang="en-US" sz="6000" dirty="0">
              <a:latin typeface="Century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247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50D3F-0C7E-5231-DDB8-991A8C91F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980" y="835727"/>
            <a:ext cx="8934441" cy="49421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dirty="0"/>
              <a:t>• </a:t>
            </a:r>
            <a:r>
              <a:rPr lang="en-IN" b="1" dirty="0"/>
              <a:t>STANDARDIZATION:</a:t>
            </a:r>
            <a:endParaRPr lang="en-IN" dirty="0"/>
          </a:p>
          <a:p>
            <a:pPr marL="0" indent="0">
              <a:buNone/>
            </a:pPr>
            <a:r>
              <a:rPr lang="en-IN" dirty="0"/>
              <a:t>   The ECG is conventionally standardized so that 1mV will result in</a:t>
            </a:r>
          </a:p>
          <a:p>
            <a:pPr marL="0" indent="0">
              <a:buNone/>
            </a:pPr>
            <a:r>
              <a:rPr lang="en-IN" dirty="0"/>
              <a:t>   10mm vertical deflection.</a:t>
            </a:r>
          </a:p>
          <a:p>
            <a:pPr marL="0" indent="0">
              <a:buNone/>
            </a:pPr>
            <a:r>
              <a:rPr lang="en-IN" dirty="0"/>
              <a:t>• </a:t>
            </a:r>
            <a:r>
              <a:rPr lang="en-IN" b="1" dirty="0"/>
              <a:t>ECG GRAPH:</a:t>
            </a:r>
          </a:p>
          <a:p>
            <a:pPr marL="0" indent="0">
              <a:buNone/>
            </a:pPr>
            <a:r>
              <a:rPr lang="en-IN" dirty="0"/>
              <a:t>   - 1mm small squares         </a:t>
            </a:r>
          </a:p>
          <a:p>
            <a:pPr marL="0" indent="0">
              <a:buNone/>
            </a:pPr>
            <a:r>
              <a:rPr lang="en-IN" dirty="0"/>
              <a:t>   - 5mm large squares </a:t>
            </a:r>
          </a:p>
          <a:p>
            <a:pPr marL="0" indent="0">
              <a:buNone/>
            </a:pPr>
            <a:r>
              <a:rPr lang="en-IN" dirty="0"/>
              <a:t>   - Vertically, Deflection amplitude</a:t>
            </a:r>
          </a:p>
          <a:p>
            <a:pPr marL="0" indent="0">
              <a:buNone/>
            </a:pPr>
            <a:r>
              <a:rPr lang="en-IN" dirty="0"/>
              <a:t>             1 small square = 0.1mV</a:t>
            </a:r>
          </a:p>
          <a:p>
            <a:pPr marL="0" indent="0">
              <a:buNone/>
            </a:pPr>
            <a:r>
              <a:rPr lang="en-IN" dirty="0"/>
              <a:t>             1 large square = 0.5mV</a:t>
            </a:r>
          </a:p>
          <a:p>
            <a:pPr marL="0" indent="0">
              <a:buNone/>
            </a:pPr>
            <a:r>
              <a:rPr lang="en-IN" dirty="0"/>
              <a:t>   - Horizontally, Time parameter </a:t>
            </a:r>
          </a:p>
          <a:p>
            <a:pPr marL="0" indent="0">
              <a:buNone/>
            </a:pPr>
            <a:r>
              <a:rPr lang="en-IN" dirty="0"/>
              <a:t>             1 small square = 40ms</a:t>
            </a:r>
          </a:p>
          <a:p>
            <a:pPr marL="0" indent="0">
              <a:buNone/>
            </a:pPr>
            <a:r>
              <a:rPr lang="en-IN" dirty="0"/>
              <a:t>             1 large square = 200ms</a:t>
            </a:r>
          </a:p>
          <a:p>
            <a:pPr marL="0" indent="0">
              <a:buNone/>
            </a:pPr>
            <a:endParaRPr lang="en-IN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195802F-A875-266C-171D-49FE66FC3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92145" y="835727"/>
            <a:ext cx="3447140" cy="1701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36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CB08E-2CD7-40FF-0F2D-C5D364A3C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051956"/>
            <a:ext cx="9601200" cy="4754088"/>
          </a:xfrm>
        </p:spPr>
        <p:txBody>
          <a:bodyPr/>
          <a:lstStyle/>
          <a:p>
            <a:pPr marL="0" indent="0">
              <a:buNone/>
            </a:pPr>
            <a:r>
              <a:rPr lang="en-IN" dirty="0"/>
              <a:t>• </a:t>
            </a:r>
            <a:r>
              <a:rPr lang="en-IN" b="1" dirty="0"/>
              <a:t>PAPER SPEED:</a:t>
            </a:r>
          </a:p>
          <a:p>
            <a:pPr marL="0" indent="0">
              <a:buNone/>
            </a:pPr>
            <a:r>
              <a:rPr lang="en-IN" dirty="0"/>
              <a:t>   - 25mm/sec</a:t>
            </a:r>
          </a:p>
          <a:p>
            <a:pPr marL="0" indent="0">
              <a:buNone/>
            </a:pPr>
            <a:r>
              <a:rPr lang="en-IN" dirty="0"/>
              <a:t>• </a:t>
            </a:r>
            <a:r>
              <a:rPr lang="en-IN" b="1" dirty="0"/>
              <a:t>VOLTAGE CALIBRATION:</a:t>
            </a:r>
          </a:p>
          <a:p>
            <a:pPr marL="0" indent="0">
              <a:buNone/>
            </a:pPr>
            <a:r>
              <a:rPr lang="en-IN" dirty="0"/>
              <a:t>   - 10mm/mV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0B1110-832D-EB71-8E72-37D9CD0DBD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5377" y="2320520"/>
            <a:ext cx="8128000" cy="431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623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6EF87-3609-149B-74C4-C03BD3F0B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Century" panose="02040604050505020304" pitchFamily="18" charset="0"/>
              </a:rPr>
              <a:t>ECG LEADS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A6A9E-15CF-4CBA-DF41-49AFEB5EA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865416"/>
            <a:ext cx="9601200" cy="3581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IN" sz="8000" dirty="0"/>
              <a:t>• Leads are electrodes which measure the difference in electrical potential b/w either;</a:t>
            </a:r>
          </a:p>
          <a:p>
            <a:pPr marL="0" indent="0">
              <a:buNone/>
            </a:pPr>
            <a:r>
              <a:rPr lang="en-IN" sz="8000" dirty="0"/>
              <a:t>   1. Two different points on the body (BIPOLAR LEADS)</a:t>
            </a:r>
          </a:p>
          <a:p>
            <a:pPr marL="0" indent="0">
              <a:buNone/>
            </a:pPr>
            <a:r>
              <a:rPr lang="en-IN" sz="8000" dirty="0"/>
              <a:t>   2. One point on the body and a virtual reference point with zero electrical potential, </a:t>
            </a:r>
          </a:p>
          <a:p>
            <a:pPr marL="0" indent="0">
              <a:buNone/>
            </a:pPr>
            <a:r>
              <a:rPr lang="en-IN" sz="8000" dirty="0"/>
              <a:t>       located in the centre of the heart (UNIPOLAR LEADS)</a:t>
            </a:r>
          </a:p>
          <a:p>
            <a:pPr marL="0" indent="0">
              <a:buNone/>
            </a:pPr>
            <a:endParaRPr lang="en-IN" sz="8000" dirty="0"/>
          </a:p>
          <a:p>
            <a:pPr marL="0" indent="0">
              <a:buNone/>
            </a:pPr>
            <a:r>
              <a:rPr lang="en-IN" sz="8000" dirty="0"/>
              <a:t>• There are 12 conventional ECG lead placements that constitute the routine </a:t>
            </a:r>
          </a:p>
          <a:p>
            <a:pPr marL="0" indent="0">
              <a:buNone/>
            </a:pPr>
            <a:r>
              <a:rPr lang="en-IN" sz="8000" dirty="0"/>
              <a:t>    12 lead ECG.</a:t>
            </a:r>
          </a:p>
          <a:p>
            <a:pPr marL="0" indent="0">
              <a:buNone/>
            </a:pPr>
            <a:r>
              <a:rPr lang="en-IN" sz="8000" dirty="0"/>
              <a:t>    They are,</a:t>
            </a:r>
          </a:p>
          <a:p>
            <a:pPr marL="0" indent="0">
              <a:buNone/>
            </a:pPr>
            <a:r>
              <a:rPr lang="en-IN" sz="8000" dirty="0"/>
              <a:t>    - 6 Limb leads / Extremity leads</a:t>
            </a:r>
          </a:p>
          <a:p>
            <a:pPr marL="0" indent="0">
              <a:buNone/>
            </a:pPr>
            <a:r>
              <a:rPr lang="en-IN" sz="8000" dirty="0"/>
              <a:t>    - 6 Chest leads / Precordial leads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1138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09FCD4-FFB5-FFB7-D9D2-F762B32CA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Century" panose="02040604050505020304" pitchFamily="18" charset="0"/>
              </a:rPr>
              <a:t>LIMB LEADS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B3595-1C64-942F-E70B-0F08D8332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1655124"/>
            <a:ext cx="9601200" cy="4220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/>
              <a:t>• Derived from electrodes placed on the limbs.</a:t>
            </a:r>
          </a:p>
          <a:p>
            <a:pPr marL="0" indent="0">
              <a:buNone/>
            </a:pPr>
            <a:r>
              <a:rPr lang="en-IN" dirty="0"/>
              <a:t>   - 3 Standard limb leads</a:t>
            </a:r>
          </a:p>
          <a:p>
            <a:pPr marL="0" indent="0">
              <a:buNone/>
            </a:pPr>
            <a:r>
              <a:rPr lang="en-IN" dirty="0"/>
              <a:t>   - 3 Augmented limb leads</a:t>
            </a:r>
          </a:p>
          <a:p>
            <a:pPr marL="0" indent="0">
              <a:buNone/>
            </a:pPr>
            <a:r>
              <a:rPr lang="en-IN" dirty="0"/>
              <a:t>• An electrode is placed on each of the 3 limbs,</a:t>
            </a:r>
          </a:p>
          <a:p>
            <a:pPr marL="0" indent="0">
              <a:buNone/>
            </a:pPr>
            <a:r>
              <a:rPr lang="en-IN" dirty="0"/>
              <a:t>   - Right arm</a:t>
            </a:r>
          </a:p>
          <a:p>
            <a:pPr marL="0" indent="0">
              <a:buNone/>
            </a:pPr>
            <a:r>
              <a:rPr lang="en-IN" dirty="0"/>
              <a:t>   - Left arm</a:t>
            </a:r>
          </a:p>
          <a:p>
            <a:pPr marL="0" indent="0">
              <a:buNone/>
            </a:pPr>
            <a:r>
              <a:rPr lang="en-IN" dirty="0"/>
              <a:t>   - Left leg</a:t>
            </a:r>
          </a:p>
          <a:p>
            <a:pPr marL="0" indent="0">
              <a:buNone/>
            </a:pPr>
            <a:r>
              <a:rPr lang="en-IN" dirty="0"/>
              <a:t>• Right leg electrode acts as the grounding electrode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C0E6AF-0333-BD4B-4228-7EA0E4862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0945" y="1428750"/>
            <a:ext cx="4231411" cy="4517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728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31294-FF03-BEA1-E1A8-49A1DA0EA2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734724"/>
            <a:ext cx="9601200" cy="4927270"/>
          </a:xfrm>
        </p:spPr>
        <p:txBody>
          <a:bodyPr/>
          <a:lstStyle/>
          <a:p>
            <a:pPr marL="0" indent="0">
              <a:buNone/>
            </a:pPr>
            <a:r>
              <a:rPr lang="en-IN" sz="2800" dirty="0"/>
              <a:t>☆</a:t>
            </a:r>
            <a:r>
              <a:rPr lang="en-IN" dirty="0"/>
              <a:t> </a:t>
            </a:r>
            <a:r>
              <a:rPr lang="en-IN" sz="2800" b="1" dirty="0"/>
              <a:t>STANDARD LIMB LEADS </a:t>
            </a:r>
            <a:endParaRPr lang="en-IN" b="1" dirty="0"/>
          </a:p>
          <a:p>
            <a:pPr marL="0" indent="0">
              <a:buNone/>
            </a:pPr>
            <a:r>
              <a:rPr lang="en-IN" dirty="0"/>
              <a:t>    • Obtain a graph of the electrical forces as recorded b/w 2 limbs at a time.</a:t>
            </a:r>
          </a:p>
          <a:p>
            <a:pPr marL="0" indent="0">
              <a:buNone/>
            </a:pPr>
            <a:r>
              <a:rPr lang="en-IN" dirty="0"/>
              <a:t>    • Also called Bipolar leads.</a:t>
            </a:r>
          </a:p>
          <a:p>
            <a:pPr marL="0" indent="0">
              <a:buNone/>
            </a:pPr>
            <a:r>
              <a:rPr lang="en-IN" dirty="0"/>
              <a:t>    • One limb carries a +</a:t>
            </a:r>
            <a:r>
              <a:rPr lang="en-IN" dirty="0" err="1"/>
              <a:t>ve</a:t>
            </a:r>
            <a:r>
              <a:rPr lang="en-IN" dirty="0"/>
              <a:t> electrode &amp; the other limb carries a –</a:t>
            </a:r>
            <a:r>
              <a:rPr lang="en-IN" dirty="0" err="1"/>
              <a:t>ve</a:t>
            </a:r>
            <a:r>
              <a:rPr lang="en-IN" dirty="0"/>
              <a:t> electrode.</a:t>
            </a:r>
          </a:p>
          <a:p>
            <a:pPr marL="0" indent="0">
              <a:buNone/>
            </a:pPr>
            <a:r>
              <a:rPr lang="en-IN" dirty="0"/>
              <a:t>    • 3 types, </a:t>
            </a:r>
          </a:p>
          <a:p>
            <a:pPr marL="0" indent="0">
              <a:buNone/>
            </a:pPr>
            <a:r>
              <a:rPr lang="en-IN" dirty="0"/>
              <a:t>        - Limb lead I</a:t>
            </a:r>
          </a:p>
          <a:p>
            <a:pPr marL="0" indent="0">
              <a:buNone/>
            </a:pPr>
            <a:r>
              <a:rPr lang="en-IN" dirty="0"/>
              <a:t>        - Limb lead II</a:t>
            </a:r>
          </a:p>
          <a:p>
            <a:pPr marL="0" indent="0">
              <a:buNone/>
            </a:pPr>
            <a:r>
              <a:rPr lang="en-IN" dirty="0"/>
              <a:t>        - Limb lead III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95271C-EB89-E714-71A9-9F389D1A5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712" y="4632614"/>
            <a:ext cx="3350785" cy="176187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56825A4-4763-24A0-A68F-C4CDF1E63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96463" y="2974021"/>
            <a:ext cx="4769307" cy="3568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701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A9895-7808-CDB7-FC30-414480C94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2776" y="682004"/>
            <a:ext cx="9601200" cy="5112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dirty="0"/>
              <a:t>☆ </a:t>
            </a:r>
            <a:r>
              <a:rPr lang="en-IN" sz="2800" b="1" dirty="0"/>
              <a:t>AUGMENTED LIMB LEADS</a:t>
            </a:r>
          </a:p>
          <a:p>
            <a:pPr marL="0" indent="0">
              <a:buNone/>
            </a:pPr>
            <a:r>
              <a:rPr lang="en-IN" b="1" dirty="0"/>
              <a:t>    • </a:t>
            </a:r>
            <a:r>
              <a:rPr lang="en-IN" dirty="0"/>
              <a:t>Obtain a graph of the electrical forces as recorded from one limb at a time.</a:t>
            </a:r>
          </a:p>
          <a:p>
            <a:pPr marL="0" indent="0">
              <a:buNone/>
            </a:pPr>
            <a:r>
              <a:rPr lang="en-IN" dirty="0"/>
              <a:t>    • Also called Unipolar leads.</a:t>
            </a:r>
          </a:p>
          <a:p>
            <a:pPr marL="0" indent="0">
              <a:buNone/>
            </a:pPr>
            <a:r>
              <a:rPr lang="en-IN" dirty="0"/>
              <a:t>    • One limb carries a +</a:t>
            </a:r>
            <a:r>
              <a:rPr lang="en-IN" dirty="0" err="1"/>
              <a:t>ve</a:t>
            </a:r>
            <a:r>
              <a:rPr lang="en-IN" dirty="0"/>
              <a:t> electrode, while a central terminal represents the –</a:t>
            </a:r>
            <a:r>
              <a:rPr lang="en-IN" dirty="0" err="1"/>
              <a:t>ve</a:t>
            </a:r>
            <a:r>
              <a:rPr lang="en-IN" dirty="0"/>
              <a:t> pole</a:t>
            </a:r>
          </a:p>
          <a:p>
            <a:pPr marL="0" indent="0">
              <a:buNone/>
            </a:pPr>
            <a:r>
              <a:rPr lang="en-IN" dirty="0"/>
              <a:t>        which is actually at zero potential.</a:t>
            </a:r>
          </a:p>
          <a:p>
            <a:pPr marL="0" indent="0">
              <a:buNone/>
            </a:pPr>
            <a:r>
              <a:rPr lang="en-IN" dirty="0"/>
              <a:t>    • 3 types,</a:t>
            </a:r>
          </a:p>
          <a:p>
            <a:pPr marL="0" indent="0">
              <a:buNone/>
            </a:pPr>
            <a:r>
              <a:rPr lang="en-IN" b="1" dirty="0"/>
              <a:t>        </a:t>
            </a:r>
            <a:r>
              <a:rPr lang="en-IN" dirty="0" err="1"/>
              <a:t>i</a:t>
            </a:r>
            <a:r>
              <a:rPr lang="en-IN" dirty="0"/>
              <a:t>.  </a:t>
            </a:r>
            <a:r>
              <a:rPr lang="en-IN" dirty="0" err="1"/>
              <a:t>aVR</a:t>
            </a:r>
            <a:r>
              <a:rPr lang="en-IN" dirty="0"/>
              <a:t> lead</a:t>
            </a:r>
          </a:p>
          <a:p>
            <a:pPr marL="0" indent="0">
              <a:buNone/>
            </a:pPr>
            <a:r>
              <a:rPr lang="en-IN" b="1" dirty="0"/>
              <a:t>      </a:t>
            </a:r>
            <a:r>
              <a:rPr lang="en-IN" dirty="0"/>
              <a:t>  ii. </a:t>
            </a:r>
            <a:r>
              <a:rPr lang="en-IN" dirty="0" err="1"/>
              <a:t>aVL</a:t>
            </a:r>
            <a:r>
              <a:rPr lang="en-IN" dirty="0"/>
              <a:t> lead</a:t>
            </a:r>
          </a:p>
          <a:p>
            <a:pPr marL="0" indent="0">
              <a:buNone/>
            </a:pPr>
            <a:r>
              <a:rPr lang="en-IN" b="1" dirty="0"/>
              <a:t>        </a:t>
            </a:r>
            <a:r>
              <a:rPr lang="en-IN" dirty="0" err="1"/>
              <a:t>iii.aVF</a:t>
            </a:r>
            <a:r>
              <a:rPr lang="en-IN" dirty="0"/>
              <a:t> lead</a:t>
            </a:r>
            <a:endParaRPr lang="en-IN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DD5B28-84CC-E7BC-2AF0-46450EB8FC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0244" y="4926713"/>
            <a:ext cx="3824236" cy="173622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B6E30D2-351B-2C6C-141F-AB277BEFAC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2271" y="3103893"/>
            <a:ext cx="4731645" cy="3559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004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82B8125-7733-E385-F05D-D41896C95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6686" y="448788"/>
            <a:ext cx="9601200" cy="1485900"/>
          </a:xfrm>
        </p:spPr>
        <p:txBody>
          <a:bodyPr/>
          <a:lstStyle/>
          <a:p>
            <a:r>
              <a:rPr lang="en-IN" dirty="0">
                <a:latin typeface="Century" panose="02040604050505020304" pitchFamily="18" charset="0"/>
              </a:rPr>
              <a:t>CHEST LEADS</a:t>
            </a:r>
            <a:endParaRPr lang="en-US" dirty="0">
              <a:latin typeface="Century" panose="020406040505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F515BD-D620-84E1-5B30-7F285DD3B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772" y="1191738"/>
            <a:ext cx="9951027" cy="42375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IN" dirty="0"/>
              <a:t>• Obtained from electrodes placed on the precordium in designated areas.</a:t>
            </a:r>
          </a:p>
          <a:p>
            <a:pPr marL="0" indent="0">
              <a:buNone/>
            </a:pPr>
            <a:r>
              <a:rPr lang="en-IN" dirty="0"/>
              <a:t>• An electrode can be placed on 6 different positions on the left side of the chest </a:t>
            </a:r>
          </a:p>
          <a:p>
            <a:pPr marL="0" indent="0">
              <a:buNone/>
            </a:pPr>
            <a:r>
              <a:rPr lang="en-IN" dirty="0"/>
              <a:t>   each position representing one lead.</a:t>
            </a:r>
          </a:p>
          <a:p>
            <a:pPr marL="0" indent="0">
              <a:buNone/>
            </a:pPr>
            <a:r>
              <a:rPr lang="en-IN" dirty="0"/>
              <a:t>• There are 6 chest leads namely,</a:t>
            </a:r>
          </a:p>
          <a:p>
            <a:pPr marL="0" indent="0">
              <a:buNone/>
            </a:pPr>
            <a:r>
              <a:rPr lang="en-IN" dirty="0"/>
              <a:t>  - V1: Over the 4</a:t>
            </a:r>
            <a:r>
              <a:rPr lang="en-IN" baseline="30000" dirty="0"/>
              <a:t>th</a:t>
            </a:r>
            <a:r>
              <a:rPr lang="en-IN" dirty="0"/>
              <a:t> intercostal space immediately to the </a:t>
            </a:r>
          </a:p>
          <a:p>
            <a:pPr marL="0" indent="0">
              <a:buNone/>
            </a:pPr>
            <a:r>
              <a:rPr lang="en-IN" dirty="0"/>
              <a:t>           right of the sternum.</a:t>
            </a:r>
          </a:p>
          <a:p>
            <a:pPr marL="0" indent="0">
              <a:buNone/>
            </a:pPr>
            <a:r>
              <a:rPr lang="en-IN" dirty="0"/>
              <a:t>  - V2: Over the 4</a:t>
            </a:r>
            <a:r>
              <a:rPr lang="en-IN" baseline="30000" dirty="0"/>
              <a:t>th</a:t>
            </a:r>
            <a:r>
              <a:rPr lang="en-IN" dirty="0"/>
              <a:t> intercostal space immediately to the </a:t>
            </a:r>
          </a:p>
          <a:p>
            <a:pPr marL="0" indent="0">
              <a:buNone/>
            </a:pPr>
            <a:r>
              <a:rPr lang="en-IN" dirty="0"/>
              <a:t>           left of the sternum.</a:t>
            </a:r>
          </a:p>
          <a:p>
            <a:pPr marL="0" indent="0">
              <a:buNone/>
            </a:pPr>
            <a:r>
              <a:rPr lang="en-IN" dirty="0"/>
              <a:t>  - V3: Midway b/w V2 &amp; V4.</a:t>
            </a:r>
          </a:p>
          <a:p>
            <a:pPr marL="0" indent="0">
              <a:buNone/>
            </a:pPr>
            <a:r>
              <a:rPr lang="en-IN" dirty="0"/>
              <a:t>  - V4: Over the 5</a:t>
            </a:r>
            <a:r>
              <a:rPr lang="en-IN" baseline="30000" dirty="0"/>
              <a:t>th</a:t>
            </a:r>
            <a:r>
              <a:rPr lang="en-IN" dirty="0"/>
              <a:t> intercostal space in the midclavicular line.</a:t>
            </a:r>
          </a:p>
          <a:p>
            <a:pPr marL="0" indent="0">
              <a:buNone/>
            </a:pPr>
            <a:r>
              <a:rPr lang="en-IN" dirty="0"/>
              <a:t>  - V5: At the same horizontal level as V4 but on the anterior axillary line.</a:t>
            </a:r>
          </a:p>
          <a:p>
            <a:pPr marL="0" indent="0">
              <a:buNone/>
            </a:pPr>
            <a:r>
              <a:rPr lang="en-IN" dirty="0"/>
              <a:t>  - V6: At the same horizontal level as V4 &amp; V5 but on the </a:t>
            </a:r>
            <a:r>
              <a:rPr lang="en-IN" dirty="0" err="1"/>
              <a:t>midaxillary</a:t>
            </a:r>
            <a:r>
              <a:rPr lang="en-IN" dirty="0"/>
              <a:t> line.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59D6824-39D8-F052-2BFB-CE13EB5F3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7391" y="2031826"/>
            <a:ext cx="3220758" cy="3397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985582"/>
      </p:ext>
    </p:extLst>
  </p:cSld>
  <p:clrMapOvr>
    <a:masterClrMapping/>
  </p:clrMapOvr>
</p:sld>
</file>

<file path=ppt/theme/theme1.xml><?xml version="1.0" encoding="utf-8"?>
<a:theme xmlns:a="http://schemas.openxmlformats.org/drawingml/2006/main" name="TF10001025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5" id="{F9915BBD-9749-466F-995C-8C8D6A938EC0}" vid="{CF1D1A65-FC75-42D2-B7EF-D2991382DC6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27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TF10001025</vt:lpstr>
      <vt:lpstr>Ecg - Basics</vt:lpstr>
      <vt:lpstr>ELECTROCARDIOGRAM (ECG)</vt:lpstr>
      <vt:lpstr>PowerPoint Presentation</vt:lpstr>
      <vt:lpstr>PowerPoint Presentation</vt:lpstr>
      <vt:lpstr>ECG LEADS</vt:lpstr>
      <vt:lpstr>LIMB LEADS</vt:lpstr>
      <vt:lpstr>PowerPoint Presentation</vt:lpstr>
      <vt:lpstr>PowerPoint Presentation</vt:lpstr>
      <vt:lpstr>CHEST LEADS</vt:lpstr>
      <vt:lpstr>LEAD ORIENTATION </vt:lpstr>
      <vt:lpstr>EINTHOVEN’S TRIANGLE </vt:lpstr>
      <vt:lpstr>PowerPoint Presentation</vt:lpstr>
      <vt:lpstr>PowerPoint Presentation</vt:lpstr>
      <vt:lpstr>NORMAL ECG VALUES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Ecg Basics</dc:title>
  <dc:creator>Guest User</dc:creator>
  <cp:lastModifiedBy>Guest User</cp:lastModifiedBy>
  <cp:revision>13</cp:revision>
  <dcterms:created xsi:type="dcterms:W3CDTF">2024-03-26T14:12:55Z</dcterms:created>
  <dcterms:modified xsi:type="dcterms:W3CDTF">2024-04-02T02:40:08Z</dcterms:modified>
</cp:coreProperties>
</file>