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inkml+xml" PartName="/ppt/ink/ink4.xml"/>
  <Override ContentType="application/inkml+xml" PartName="/ppt/ink/ink5.xml"/>
  <Override ContentType="application/inkml+xml" PartName="/ppt/ink/ink6.xml"/>
  <Override ContentType="application/inkml+xml" PartName="/ppt/ink/ink7.xml"/>
  <Override ContentType="application/inkml+xml" PartName="/ppt/ink/ink8.xml"/>
  <Override ContentType="application/inkml+xml" PartName="/ppt/ink/ink9.xml"/>
  <Override ContentType="application/inkml+xml" PartName="/ppt/ink/ink10.xml"/>
  <Override ContentType="application/inkml+xml" PartName="/ppt/ink/ink11.xml"/>
  <Override ContentType="application/inkml+xml" PartName="/ppt/ink/ink12.xml"/>
  <Override ContentType="application/inkml+xml" PartName="/ppt/ink/ink13.xml"/>
  <Override ContentType="application/inkml+xml" PartName="/ppt/ink/ink14.xml"/>
  <Override ContentType="application/inkml+xml" PartName="/ppt/ink/ink15.xml"/>
  <Override ContentType="application/inkml+xml" PartName="/ppt/ink/ink16.xml"/>
  <Override ContentType="application/inkml+xml" PartName="/ppt/ink/ink17.xml"/>
  <Override ContentType="application/inkml+xml" PartName="/ppt/ink/ink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0" r:id="rId13"/>
    <p:sldId id="267" r:id="rId14"/>
    <p:sldId id="269" r:id="rId15"/>
    <p:sldId id="271" r:id="rId16"/>
    <p:sldId id="274" r:id="rId17"/>
    <p:sldId id="275" r:id="rId18"/>
    <p:sldId id="272" r:id="rId19"/>
    <p:sldId id="277" r:id="rId20"/>
    <p:sldId id="276" r:id="rId21"/>
    <p:sldId id="278" r:id="rId22"/>
    <p:sldId id="279" r:id="rId23"/>
    <p:sldId id="280" r:id="rId24"/>
    <p:sldId id="281" r:id="rId25"/>
    <p:sldId id="283" r:id="rId26"/>
    <p:sldId id="282" r:id="rId27"/>
    <p:sldId id="329" r:id="rId28"/>
    <p:sldId id="284" r:id="rId29"/>
    <p:sldId id="285" r:id="rId30"/>
    <p:sldId id="287" r:id="rId31"/>
    <p:sldId id="286" r:id="rId32"/>
    <p:sldId id="289" r:id="rId33"/>
    <p:sldId id="291" r:id="rId34"/>
    <p:sldId id="294" r:id="rId35"/>
    <p:sldId id="312" r:id="rId36"/>
    <p:sldId id="295" r:id="rId37"/>
    <p:sldId id="296" r:id="rId38"/>
    <p:sldId id="297" r:id="rId39"/>
    <p:sldId id="299" r:id="rId40"/>
    <p:sldId id="301" r:id="rId41"/>
    <p:sldId id="304" r:id="rId42"/>
    <p:sldId id="302" r:id="rId43"/>
    <p:sldId id="306" r:id="rId44"/>
    <p:sldId id="308" r:id="rId45"/>
    <p:sldId id="309" r:id="rId46"/>
    <p:sldId id="310" r:id="rId47"/>
    <p:sldId id="311" r:id="rId48"/>
    <p:sldId id="313" r:id="rId49"/>
    <p:sldId id="331" r:id="rId50"/>
    <p:sldId id="315" r:id="rId51"/>
    <p:sldId id="332" r:id="rId52"/>
    <p:sldId id="333" r:id="rId53"/>
    <p:sldId id="330" r:id="rId54"/>
    <p:sldId id="334" r:id="rId55"/>
    <p:sldId id="335" r:id="rId56"/>
    <p:sldId id="336" r:id="rId57"/>
    <p:sldId id="337" r:id="rId58"/>
    <p:sldId id="338" r:id="rId59"/>
    <p:sldId id="339" r:id="rId60"/>
    <p:sldId id="34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6:24.8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492 65 11884,'-64'-32'-984,"14"14"1037,18 3 0,14 19 1,29 3-1,25 4 1,17-4-1,11-3 1,0-4-1,1 0 69,-1 0 0,0 0 1,0 0-179,0 0 1,-10 0 0,-1 0 25,4 0 1,4 0 26,3 0 1,0-11 24,0 0-38,-14 0-37,-4 11 40,-28 0 28,-75 15-19,11-12 0,-50 12-109,42-15 92,15 0 0,-11 0 0,7 0-29,-10 0 1,-1 0 12,-10 0 0,-7 10 22,-25 1 0,14 0 0,7-11 23,7 0 0,26 3 173,-1 8-120,14-8 91,-17 12-194,14-15 79,14 0-8,4 14 32,28 4 0,7 0 2,22-8 1,-4-6-11,15-4 0,-1 0-57,11 0 1,1 3-52,-1 8 1,3-7 35,8 6 1,-3-6 11,13-4 0,-14 0 2,4 0 0,-18 0 14,-3 0-66,-29 14-30,3-10 55,-14 10 20,-67-14 0,24 0 0,-56 0 12,14 0 0,17 11 0,1-1 1,-4-3-1,-4-3 14,-3-4 0,0 11 0,0-1 0,-1 1-11,1 3 0,0-10 0,0 7-6,0-8 3,14 11 0,-14-6-3,0 13-3,28-14-51,-21 7 8,39-14 0,8 11 51,20 0 1,37-1-1,35-10 10,0 0 0,-15 0 1,-13 0-1,3 0-9,3 0 1,15 0 0,0 0 0,0 0 10,3 0 0,-10 0 1,7 0-1,-8 0-2,-2 0 0,-1 0 0,0 0-16,0 0 1,11 0-2,0 0-4,-1 0-4,-24 0-3,-18 0 9,-17 0-38,-87 0 1,33 0 31,-57 0 1,18 11 0,-8 0-7,11-4 0,18-4 0,4-3-4,-4 0 0,-4 0-83,-3 0 94,14 0 0,-10 0 13,6 0 0,4 4 34,-3 7-54,14-8 40,7 12-10,3-15 1,33 0-5,6 0 1,22 3 27,32 8 0,1-8 2,-1 8 0,0-7 1,0-4 5,0 0 0,-10 0-41,-1 0-190,1 0-21,-5 14-75,-2-11-221,-29 12 505,-4-15 0,0 0 0,4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11:47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0 791 12000,'32'-49'-984,"14"2"1056,-24 29 264,6 4 1,-28 53-314,0 15 0,0 3-1,0-4 1,0-21 40,0 11-99,0-14 68,0 17 46,0-28 41,15-4-93,2-14 0,19-7-5,7-14 1,10-4-27,22-29 1,-31 23 0,1-2-1,5-3 1,0 1 0,-4 2-1,1 2 0,-1 1 0,0 3 0,0 0 0,1 0 1,2-5-1,2 0 0,1 0 0,3 0-37,2-1 1,3 2-1,7-2 1,2 2-1,0 0 1,1 1-1,-1 1 1,0 1-335,3 1 1,-1 0 375,-5 1 0,0-1 0,5-2 0,0 1 0,-6 2 0,-1 2 0,0 2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43:35.5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19 238 6838,'11'-8'578,"-5"-5"1,-4 3-396,-2-3 1,0 10 0,0-7 186,0-2 1,6 2 412,1-3-462,-1 9-229,-14-4 1,-1 16-1,-4 5-3,7 4 0,4 2 0,2 0 0,0 0-46,0 0 0,0-1 0,0 1 0,0 3-69,0 3 1,2-4-1,2 6-185,3 1 104,-1-7 1,-6 6 0,2-8 0,2 0-125,3 0 0,-1 0 0,-6 0 35,0 0 0,6-6-1,1-1 205,-1-8 0,-6-4 0,0-12-34,0-5 1,0-2 0,0 0 0,0-2-3,0-4 0,0 4 1,0-5 40,0 5-23,0-6 1,-6 4 0,-3-9 0,1-2 10,-1-2 0,3 7 1,6 2 343,0-1-190,0 7 0,0-6 0,0 8 1,2 0 110,4 0 1,3 6-1,6 1 1,-3-1-49,3 2 1,2 1 0,2 6-5,0-3 1,0 1-190,0 6 1,0 8-1,-2 5-156,-5 4 1,3 2 0,-7 0 78,3 0 0,-7 0 0,5-2 0,-3-3 14,0-1 1,1 0-154,-7 6 86,0 0 0,-3 0-223,-3 0 195,-4-1 1,-3-5 0,0 0 0,-1-1-41,-3-1 1,0-1-1,2-5 1,2 1-11,-1-2 1,3 5 84,-2-3 391,9 0-72,-4-6 0,8-2 0,2-2-66,4-2 0,-2-1-70,9 7 1,0 0 0,6 0-1,0 0 66,0 0 1,0 0-1,0 0 39,0 0-121,0 9-53,-9-7 1,7 8-1,-4-3 0,3-5 1,1 6-1,-2-1 1,-2 1 67,1 3 0,-3-5 15,2 7 1,-9-1 19,2 7 0,-4 0 0,-4 0-25,-4 0 1,-3-6-1,-5-3-215,1-1 180,0 5 0,-6-11-397,0 3 234,0-4 1,-6-2 0,0 0 0,0 0-178,-3 0 0,5 0 0,-6 0-505,1 0 562,3 0 1,6 0 0,0 0 0,2-2-449,4-4 1,-3 3-1,5-5 672,0 0 0,-5-3 0,5-8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43:37.42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472 133 6673,'0'-13'1405,"3"3"-805,3 1-342,-4 3-76,6 6 1,-5-2-65,3-5 102,-4 5 0,6-8-124,-8 4 0,0 1-46,0-7 1,-2 7-1,-2-3 1,-4 2 63,-3-1 0,-2 1 1,-6 4-1,1-2-28,-1-3 1,0 1 0,-2 6 0,-3 0 16,-1 0 1,0 0 0,6 2 0,-2 2-141,-5 3 0,5 5 1,-4-3-175,4 1 171,2-5 0,0 11 1,0-3-111,0 4 158,0 2 1,0-6-1,2 1 89,5 7-85,3-2 1,7 9 0,-2-9 0,-2 0 9,1 0 0,5 2 1,5 2-1,3 2-53,3-2 0,1-8 0,7-2 0,0 1 10,0 3 1,6-4-1,3-2 1,1-3 12,5-4 0,2 5 0,2-3 0,0-2-27,0-2 0,6-2 0,0 0 0,-2 0-33,-2 0 1,-4 0 0,-4 0 0,-7 0-155,-4 0 205,-2 0 1,-8-2 0,-3-2-73,1-2-144,-7-1-29,6 7-1032,-8 0 615,-8 0 679,6 0 0,-24 0 0,5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50:34.9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266 209 7921,'0'-19'0,"0"0"-34,0 0 179,0 0 1,0 0 0,0 0 384,0 0-318,0 0 1,0 7 91,0-1-209,0 9 1,0 4 0,-2 12-15,-5 5 1,5 2-1,-4 2 1,2 3-1,0 3-104,-3 2 0,-1 1 1,4 4-1,-3-3 0,3 3 1,2 0-1,2-1 0,0-3 1,0-1-1,0-1 0,0-1 1,0-4-1,0-2-87,0-2 0,0-6-412,0 0 216,0-9 201,0 4 0,0-16 0,0-5 0,0-4 1,0-2 0,0 1 0,0-1 76,0 0 1,0-7 0,0 1 0,0 0 83,0-3 1,0 1 0,0-7 21,0 3 0,2 1 0,2-4 1,5 5-1,1 1 75,5 5 1,2 2 0,2 2-1,0 0-92,0 0 0,6 7 0,0 1 198,-2 3-181,7-7 0,-9 13 0,6-4 1,-1 3 17,-1 3 1,0 0 0,-6 3 0,0 1-87,0 2 0,-6 7 1,-3-5-1,-1 3 34,-5 3 0,0 1 1,0 0-1,3-2-100,-3 1 0,-8 3 1,-5 2-1,-1 0-54,-5 0 1,-8 0 0,-5 0-1,1 0 15,0 0 0,-5-2 1,7-2-1,-1-3-21,-1 3 1,6 0 0,-2-1 0,6-3-20,4-3 1,7 1 200,-7-3-226,9-4 182,-4 7 1,10-9 147,4 0 0,-2 0 1,9 0-1,2 0-61,2 0 1,-5 0 0,1 0 0,2 0 17,2 0 0,1 0 0,1 0 0,0 2-75,0 4 1,0-4-1,0 7 1,0-1-19,0 5 1,-6-3-1,0 3-3,1 2 1,-5 2 0,-3 2 8,-4-1 1,-2 1 0,0 0 18,0 0-56,0 0 0,-8 0 1,-5 0-1,-4-2 0,-2-4 1,0 4 0,0-7 0,0 3-59,0-1 0,-6-5 0,-2 3 1,-1-1 2,1-5 1,-7-2 0,5-2 0,-3 0-138,0 0 0,3 0 1,-5 0-1,5 0-174,1 0 0,-3-6 0,5-3 0,3 1 143,2-1 1,4 1-1,5 2-788,5-7 1008,5 5 0,11-18 0,1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50:35.8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759 190 7646,'0'-13'-146,"0"0"1,0 7 546,0-7 0,0 1-120,0-7 0,0 0-94,0 0 0,-2 2 0,-2 2-197,-2 3 1,-9 7-1,4-3 1,-3 2 8,-5-1 1,4 1 0,-10 6 0,1 0 80,-1 0 1,2 0 0,-9 0 0,1 2 18,1 5 0,-6-3 1,5 8-1,-3 3-50,3 2 0,-5 2 1,4 2-1,-2 4-25,3 7 0,-5-3 0,6 3 0,1 2-83,4 2 0,4 2 0,2-1 33,0 1 0,6 0 0,2 0 0,3 0 1,4-2 45,2-4 1,10 1-1,5-7 1,4-3 36,2-2 0,8-2 0,5 0 0,3-2 29,3-5 1,15-1-1,6-7 1,4 2-24,3-1-27,5-3 1,-5-2-209,3 0 117,5 0 1,-21-7 0,1 1-284,-5 2 241,-5-7 1,-6 7 0,-2-9 0,-5 1-411,-5 1 0,-12-3-575,-1 7 1082,-9 1 0,5-3 0,-9-1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50:33.24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266 191 6921,'6'-19'0,"0"0"0,1 6 0,-5 3 105,4 1 1077,-4 3-593,7-3-29,-9 7-161,8-15 1,-6 13 321,5-8-749,-5 7-513,-2-3 630,0 8-309,0 0 165,0 8 0,0-3 124,0 7 1,-2-8 7,-5 3 0,3 3 0,-6 3 0,-1 4-63,0 2 0,5 0 0,-6 0 1,-3 2 5,-2 4 1,4-2 0,1 9-1,-3 2-18,-2 1 0,-2 3 0,0 0-302,0 0 221,0 0 1,0-6 0,2-3 0,3-1 39,1-5 1,7-2-1,-5-2-68,3 0-10,1 0 145,7-9 1,0-3-18,0-14 1,2-3-1,3-9 1,3 0 4,3 0 1,-5 0 0,7-2-1,1-4 21,3-7 1,-4-4 0,-1-2 0,5 0-24,7 0 0,-3-8 0,4-3 371,-4 1-274,-2 2 1,0 8 0,0 2 0,-2 4 15,-5 7 0,3 4 0,-6 2 130,1 0-52,-6 8-235,5 3 0,-9 16 0,0 5 0,2 2-55,4-3 1,-4 5 0,5-2 0,-5 6 68,-2 4 0,0 3 0,0-5 8,0 2 5,0 9 1,0-4-1,0 7 1,0-1 4,0-4 1,6 4 0,0-7 2,-1 1-8,-3 6 1,4-13 0,2 6 0,1-1-33,-1-5 0,1-2 1,-5-2-1,4-2-240,3-5 1,-5 5 91,7-4 1,-9 4-865,2 2-933,-4-9 1980,7-1 0,-7-9 0,6 0 0</inkml:trace>
  <inkml:trace contextRef="#ctx0" brushRef="#br0" timeOffset="301">38 532 7061,'-10'0'728,"1"0"1,26 0 0,6-2-491,5-4 0,8 4 1,-5-5-1,5 5-169,2 2 1,0 0-1,0 0 1,0 0 14,0 0 0,6 0 1,0 0-1,-2 0-797,-2 0 1,-2-6-1,0-3 713,0-1 0,0-11 0,0-9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50:22.98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247 188 7637,'0'-19'209,"0"0"1,0 6-1,2 3 1,2-1 725,3 1-903,-1 5 20,-6-3 33,0 8 4,-9 0 1,5 8-1,-6 5 216,1 4-243,-5 2 0,3 0 0,-6 0 0,2 2 4,3 4 0,-1-2 0,-6 9 0,2 0-117,5-3 1,-5 7 0,6-7-1,-1 3-68,-1 0 1,7-7 0,-5 4-1,3-1-84,3-5 0,-3-8 0,2-3 103,1 3 1,3-4 14,2 1 275,0-7-106,0 3 1,2-14-1,3-3 26,1-1-97,9-3 1,-5 0-1,7 1-62,-4-3 51,4-10 1,-7 4-1,9-7 1,-2 3-5,-4 0 1,4-9-1,-5 2 1,5-3-8,2-3 1,-6 0 0,-3 0 0,1 0 50,-1 0 0,-3 2 1,3 4-1,1 7 151,-1 4 1,-6 2 448,3 0-486,-5 9 0,-2 3-171,0 14 0,0 3 0,0 9 0,0 0 66,0 0 1,0 2 0,0 4-212,0 7 150,0-5 1,6 7 0,0-6 0,-1-1-38,-3 0 0,4 7 0,0-4 0,1 1-9,1 1 0,-4-7 1,7 5-1,-1-3-25,1-4 1,-5 0 0,5 1 0,-1 1-7,1-2 0,-7-8 0,5-3-464,-1 3 0,-4 0-650,9-2 263,-9-5 536,5-8 0,-12-2 402,-3-4 0,4 3 0,-15-13 0,7 5 0</inkml:trace>
  <inkml:trace contextRef="#ctx0" brushRef="#br0" timeOffset="226">171 453 8227,'-19'0'-20,"0"0"1,0 0 102,0 0 126,0 0 249,9 0-128,1 0 0,24 0 1,6 0-159,6 0 0,-1 0 0,3 0 0,1 0-120,-1 0 1,3 0-1,6-2 1,0-2-281,0-2 1,8-3 0,5 3 0,3-5 227,3 1 0,9-15 0,1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50:25.0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209 114 7910,'-6'-13'387,"0"1"51,-1 8 23,7-5 279,0 9-38,0 0 0,0 9-689,0 3 1,-2 11-1,-2 3 1,-2-3-31,1-2 0,3 4 0,2 0 0,0 1-175,0 1 1,0 1 0,0 3-1,0-6-27,0-3 0,0 3 0,0 0 63,0-2 1,0-2-45,0-2 215,0-8 1,0-5 0,2-10-47,5-2 1,-5-9 0,4 2 0,-2-4-40,3-2 0,-5 0 1,4 1-1,-4-1 26,-2 0 16,0-9 0,0 5 1,0-7 56,0 3 1,7-5 0,-1 7-1,-2 2 80,-2 2 0,5-4 1,1-1-1,0 3 31,1 2 0,6 8 0,-5 1 0,3-1 44,-1 3 0,-5-5 1,5 9-112,3 1 1,-4 3 0,1 2 20,3 0 1,-4 2 0,1 5-111,3 5 1,-7 5 0,1 0-317,-1-4 240,-6 4 0,7-7 19,-9 9 69,0 0 0,-2 0 1,-5 0-51,-5 0 1,-5-2-13,-2-5 0,0 5 1,0-4-50,0 4 0,6 0 0,1-3-226,-3-1 0,0-7 280,3 7 241,-5-9 0,15 3-10,-5-14 0,7 5 195,7-4 0,3-3-102,9 3 1,0 0-159,0 6 1,0 0-78,0 0 0,0 0 0,0 0 0,0 2-15,0 4 0,0-2 0,0 7 1,0-1 1,0 1 0,0-5 0,0 7 0,0 0 47,0-3 1,-7 5-1,-1-7 1,-3 3 56,-4 4 0,5-5 0,-3 3-75,-2 2 1,-4-1-1,-6 1 1,-7-4-67,-3-3 1,-3 5 0,-2-7 0,-5 0 55,-5 3 0,1-7 1,-4 4-591,-6-4 393,2-2 1,-8 0-1,8 0-720,0 0 585,0 0 1,0 0 0,3 0 0,3 0-502,7 0 1,4 0 798,2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21:50:25.9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455 226 7793,'11'-8'-158,"-3"4"0,-6-7 281,5 3 1,-5-1 0,6 5 0,-1-4 119,-1-3 1,2 5 0,-3-7 91,1-2 1,0 5-20,-6-3-128,0 1-32,0-7 1,-2 6 162,-4 0-238,-5 1 1,-8 1 0,0 5 0,0 2 17,0-3 1,0 5 0,0-4 0,0 6-24,0 6 0,-6-2 1,-2 9-1,-1 2-76,1 2 1,-5 2-1,7 0 1,0 0 11,-3 0 0,7 6 0,-4 2 0,4 1 29,2-1 0,2 5 1,2-5-1,5 0 6,1 1 1,3-1 0,6-4-108,0 3 30,0-1 1,9-6 0,5 0 0,7-2-13,5-5 1,9 3-1,1-9 1,11-1-24,7-3 1,-5-2 0,12 0-477,0 0 241,9-9 1,-3-1 0,9-9-1,-2 0-290,-5 0 0,3-6 0,-9-1 590,-2 3 0,7-6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6:29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65 11869,'-3'-36'-492,"6"8"0,43 28 506,8 0 0,-4 0 65,3 0 0,4 0-68,18 0 0,3 0 1,8 0-1,-11 0 27,-7 0 0,-1 0 0,5 0-198,2 0 171,15 0 0,-7 0 0,15 0-32,-1 0 20,0 0 0,-43 0 0,1 0 0,-1 0 1,1 0-1,-2 0 0,-1 0-3,49 0 0,-15 0 0,1 0 0,0 0 4,-5 0 0,1 0 1,-10 0-1,6 0 10,4 0 0,-11 10 1,4 1-1,-7-4 1,-4-3 0,0-4 1,0 0-9,0 0-61,-14 0-5,-3 0 57,-30 0-2,-88 0 1,32 0 0,-57 0-1,21 0-6,4 0 1,3 0-1,-7 0 1,4 0-7,-4 0 0,7 0 0,-10 0 0,0 0 2,-8 0 1,-7 0 0,-3 0 0,0 0 31,0 0 1,0 0-1,-1 0-3,1 0 1,0 0-1,0 0 1,-1 0-1,5 0 19,6 0 0,-6 0 0,10 3 1,-4 4-25,1 4 1,13 0-1,-6-11-28,0 0 35,10 0 0,0 3 23,15 8-24,-15-7 31,15 10-28,-22-14-22,53 14 1,12 0 3,42 8 0,14-4 1,18-11-1,0 3 0,11 1 0,0-11 0,-4 0-7,-3 0 1,-4 11-1,4-1 1,3-2 9,4-5 0,14-3 0,-7 0-12,0 0 10,11 0 1,-11 0 0,14 0-18,0 0 17,0 0 1,-10 0-1,-1 0-3,4 0 4,4 0 0,-8 0-1,-3 0 1,-3 0 0,-8 0-1,-3 0 1,-4 0 0,0 0 9,0 0 1,-10 0 0,-1 0-7,1 0 1,-26 4-2,-28 6 0,-46-6-2,-50 7 0,14 3 0,-7-3 6,7-4-5,0-4 0,-7 1 0,-4 3 0,43-2 0,0 1 0,-2 0 0,1-2 0,-45-4 1,-1 4-22,1 7 17,0-8 0,46 4 1,0 0-1,-50-3-3,4 7 1,44-10 0,1 1 0,-31 9 0,-4-8 0,4 1 4,4 7 1,3-8-1,11 8-7,0-7 0,0-1-22,0 8 28,28-8 1,15 12 0,45-15-1,30 0 1,-4 0-1,14 0-83,-3 0 77,-1 0 1,15 0 0,3 0 0,4 0-16,7 0 1,0 0 0,1 0 18,-5 0 4,1 0 1,10 0 0,0 0 0,-3 0-5,-8 0 1,4 0 0,-10 0 0,-1 0 17,0 0 1,-3 0 0,-11 0 0,1 0 14,-1 0 0,-11 0 1,1 0 67,3 0-51,-11 0-52,0 0 1,-46 0 19,-21 0 0,-11 0 0,-22 0-276,-3 0 131,11 0 0,-18 0-240,0 0 372,0 0 0,-15 0 0,1-15 0,-4-2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6:40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225 33 12024,'-35'0'-984,"-8"0"308,11 0 724,-4 0 222,-10-15-306,28 12 92,4-12 0,53 15 0,18 0-46,18 0 0,-15 0 0,8 0-12,3 0 0,-6 0 0,9 0 0,-6 0 5,-4 0 0,-10 0 1,-1 0 26,4 0 1,18 0 123,11 0-138,-8 0-6,0 0-33,-42 0 18,7 0-10,-54 0 0,-17 11 30,-37 0 0,5 0 5,6-11 1,-3 0-18,-17 0 1,-5 3-1,-6 4-6,10 4 0,7 0 3,4-11 1,-11 0-14,0 0 13,29 0 0,0 0-40,14 0 34,14 0-7,-39 0 4,50 0 6,-8 0 1,47 10 2,22 1 1,-4 3 0,3-3 0,-10-8 23,10 8-24,-13-7 0,9-4 2,-6 0-1,7 0 1,7 10-2,7 1-3,-21 0 1,21-11-5,-21 0-3,-7 0 68,10 0-51,-14 0 1,-85 0-1,-22 0-78,-7 0 1,14 0 0,15 0-53,-4 0 0,-4 0 51,-3 0 1,0 11-1,0-1 72,-1-3 0,12-3 0,0-4 0,13 0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6:41.5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 1 12004,'78'17'-472,"-24"-2"0,20-15 530,-20 0-47,21 0 1,-8 0 0,8 0 0,-7 0-12,-4 0 0,0 0 0,4 0 2,7 0 0,-4 0-42,15 0 0,-15 0 0,4 0 25,-8 0 2,-17 0 0,-25 0 6,-35 0 1,-37 0 4,-38 0 1,-4 0 0,3 0 2,11 0 0,-17 0 0,-1 0-1,4 0 1,7 0-1,18 0-4,0 0 0,10 0 0,-3 0-11,-11 0 0,4 10-5,-11 1 15,22 0 6,21 3 1,25-10 5,28 6 1,26 4 0,27-3-4,-2-4 1,-12-3-1,1-4 0,7 0 1,-8 11-7,-6-1 0,10 1 0,11-11 0,-4 0 0,-4 11-2,-2-1-13,-15 1 10,-4-11 0,-25 0 5,-21 0 2,-35 14 1,-33-10 4,-7 7-6,-7-8 1,25-3-1,-7 0 2,3 0 0,-10 0 0,-7 0 5,-4 0 0,18 11 4,-11-1 0,14 5 0,-14-5-10,36-6 1,18 10 1,42-14 1,4 0-1,32 0-6,11 0 0,0 0 1,13 0-18,-2 0 1,6 0-1,-10 0 1,-4 0-34,-3 0 1,7 0-1,0 0-330,-4 0 384,11 0 0,0 14 0,14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6:42.9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12069,'36'0'-984,"0"0"625,-15 0 1,-7 4 374,29 7 0,-11-8 14,22 8 0,-22-8 4,10-3 0,-10 0 6,22 0 0,-22 0 13,11 0 1,-1 0-13,23 0 1,-12 0-64,1 0-22,-1 0 67,11 0-55,-14 0 34,-4 0 2,-28 0 4,11 0 11,-26 0-12,-46 0 1,11 11-1,-42 0 7,9-4 0,12-3 0,-8-4 44,-6 0 0,6 0 0,4 0 13,-11 0 0,15 0 31,-11 0-63,7 14 0,3-7-11,1 14-65,28-14 21,-4 22 0,58-15 1,14 8 1,14-8-6,7-14 0,11 0-7,0 0 1,10 3 13,-10 8 9,-15-7-18,-13 10 52,-15-14-10,-14 0-11,-61 0 0,11 0 0,-43 0-4,11 0 1,14 3-2,-3 8-4,13-7-11,-20 10 10,24-14 1,22 0-23,35 0 1,36 0 0,25 0-70,0 0 0,-14 0 0,-15 0 0,4 4-172,4 6 0,3-6 264,0 6 0,0-6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6:44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674 97 12016,'-64'0'-984,"-1"0"0,1 0 991,29 0-21,-8 0 128,25 0 467,0 0-591,61-14 1,11 10 0,-6-1 0,3-1 2,38 3 1,-17 3 0,6 0 0,-3 0-1,0 0 1,3-11-1,-7 0 33,4 4-25,14 4 0,-7 3 0,11 0 0,-4 0-2,-3 0 0,-5 0 0,5 0 0,-11 0 0,-7 0 0,-4 3 0,0 4-7,0 4 83,-14 0-39,-4-11 1,-46 0-22,-21 0 1,-33 0-1,-21 0 1,4 0 5,4 0 1,-1 0-1,-3 0 1,-8-4-2,-3-6 0,7 6 0,-10-7 89,-4 8-97,10 3 0,-13-4 0,10-3-29,0-4 29,-11 1 0,22 10 0,-11 0 1,0 0-7,0 0 0,11 0 0,-4 0 1,7 0 30,4 0 0,11 0 1,-1 0-12,-3 0 1,7 3-20,-3 8-47,14-7 36,-8 10 1,47 0 0,22 4-5,24 0 1,4-4 0,3-14 4,4 0-1,4 14 0,3-10 0,0 6 0,0-2-10,0 2 1,1-6-1,-1 7 1,0-8-6,0-3 1,0 11-1,4-1 0,7-2 1,3-5-1,8 1 13,-12 6 1,-17-6 0,-3 7 13,3-8 11,4-3-19,-12 0 0,-24 0 33,-35 0 0,-33 0 20,-32 0-49,-14 0 0,21 0 0,-7 0 18,8 0 1,3 0 0,-1 0 0,1 0 0,0 0-18,0 0 0,-11 0 0,0 0 0,4 0 2,3 0 0,1 0 0,-5 0-7,-2 0 1,9 0-18,12 0-61,0 0 69,3 0 0,39 4-2,43 6 0,7-6 29,36 7-22,-14-8 0,6-3 1,-13 0-71,3 0 43,3 0 0,15 11 0,0 0-35,-4-4 0,-3-4 0,0-3 0,3 0 0,4 0-37,-4 0 0,-3 0 1,0 4-1,3 3-32,4 4 135,-1-1 0,-9-24 0,-1-4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7:28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 32 12013,'-50'0'-492,"18"0"0,25 0 305,28 0 0,4 0 249,29 0 1,-11 0-53,10 0 0,-10 0-6,10 0-199,-14 0 186,8-14 4,-29 10 9,10-10 0,-74 14 7,-8 0 1,-10 0-4,11 0 1,-1 0-11,-10 0 0,11 0-1,-1 0 6,29 0-5,-17 0 16,38 0 38,-10 0-31,56 0 1,12 0-8,42 0 0,0 0-5,1 0 1,-12 0-18,1 0 1,-15 0-22,4 0-35,-36 14 64,-11-10-9,-28 24 6,-28-24 0,-8 21 0,-28-14 0,-4 14 9,-6-4 1,6-3-33,-7 3 0,18-14 0,4 8-79,-4-1 55,24-11 47,-24 12 38,50-15 0,-3 0 32,42 0-61,0 0 1,7 0 3,-7 0 0,7 0-11,25 0 0,11 0-24,0 0-8,-14 0 107,-1 0-55,-38 0 1,-12 10-13,-42 1 1,-14 0-2,-18-11 1,0 10 28,-1 1-27,16 0 0,-1-11-27,7 0 27,22 0-56,-22 14 10,25-10 0,7 10 69,22-14 1,10 11 5,33-1 1,3 1-331,18-11 293,7 0 0,0 0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07:29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 65 12008,'64'0'-328,"0"0"0,0-11 0,1 1 279,-1 2 0,-11 5 0,1-1 66,3-6 1,-8 6 0,9-7-47,9 8 0,1 3-2,17 0 0,-3 0-1,4 0-36,-22 0 45,-18 0 101,-28 0 50,-75 28-118,11-21 1,-8 10 0,-3-1 0,-14-9 14,-4 3 0,-3 5 0,7-8-20,-4 3 1,-4 12 0,8-12-12,-4-2 0,-3-1-7,3 3 1,7-2-2,-6 13 72,20-14-47,22 7 45,18-14-52,85 0 0,-35 0-20,49 0 20,-6 0 0,-22 0 0,10 0 6,5 0 1,-19 0 0,11 0-2,-3 0 1,-11 0-14,3 0-45,1 15 45,-5 2 0,-34 5 1,-37-1 0,-13-14 0,-26 8 8,-7-1-7,11-11 0,-3 12 0,6-12 160,-6 8-149,-4-8 0,10 12 29,1-15-33,-15 0 1,11 10 30,-7 1-116,21 0 67,11 3 1,36-10 0,28 6 14,18-6 1,10-4 0,4 0 0,0 0 37,1 0 0,-1 0 0,0 0-33,0 0 1,11 0-1,0 0 0,-4 0 6,-18 0 0,8 0-38,-8 0 29,-21 0-75,11 0 60,-25 0 1,-22 0 0,-24 0 12,-29 0 0,-4 11 0,8-1 1,-4-3-3,-4-3 1,-6-4 0,-12 0 2,-17 0 1,10 11 0,-6-1-2,10-3 0,18-3 0,10-4-6,-3 0-178,25 0 45,-11 0 0,100 0 137,8 0 0,-10-6 0,4-2 0,-9-1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2T18:11:45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371 97 11906,'-43'-18'-984,"1"7"574,27 8 563,-42 3 24,36 0-143,-11 0 25,18 0-65,85 0 0,-32 0 0,57 0 0,-39 0 0,11 0 0,0 0 22,3 0 1,4 0 0,-11 0-1,0 0-9,0 0 0,0-4 1,1-3-1,-1-4-9,0 4 0,0 4 1,0 3-1,0 0-3,0 0 0,-7-11 4,8 0 0,-19 1-11,18 10 11,-35 0 1,-1 0 0,-14 0 0,-67 0 0,46 10 0,-57 1 0,7-4 0,10-3 6,-6-4 0,-1 0 0,-10 0-6,0 0 1,0 0 0,0 3-19,0 8 0,10-7 0,1 6 0,-4-6 5,-4-4 1,8 0 0,-4 0 22,-11 0 0,4 0 0,-11 0 12,7 0 0,15 0-48,-1 0 0,12 0-10,-12 0 1,11 0-16,-10 0 129,14 0-98,-8 0 77,15 0-56,15 0 1,52 0-16,29 0 1,4 3 7,-15 8 1,-10-7 0,11 6 4,3-6 0,3-4 0,4 0 2,1 0 1,9 0 0,5 0-1,3 0 0,-22 0 0,8 0 0,3 0 0,-17 0 2,10 0 96,-7 0-64,-7 0 71,-4 0-43,-14 0-28,-14 0-141,-4 0 96,-57 0 1,26 0 4,-37 0 1,19 0-8,-19 0 1,1 0 12,-11 0 1,-15 0-42,-6 0 37,20 0 1,1 0-1,22 0-60,-12 0 57,8 0 0,-15 3 0,8 5-2,-8 2 1,8 1 20,-1-11-4,15 0-101,-21 14 74,38-10 0,11 10 5,44-14 1,2 0 30,19 0 1,-12 0 9,12 0-27,-1 0 0,1 0 0,3 0 0,10 0 0,-2 0 0,9 0-34,-6 0 27,-4 0 0,-10-4 0,-1-3-3,4-3 1,14-1-1,4 11 5,-3 0 0,-5 0 0,-3 0-120,1 0 0,-23 0 124,1 0 0,0-14 0,21-4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EBD4-20CE-375D-34BF-437F63C9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A04AC-6C1D-76BB-0AF5-94BEA95D7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DD6C-C67A-AD65-B671-B56048DF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94DA4-1A82-BCD6-ADCD-02F78CA8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04EFD-047A-93CD-3C6C-85947C8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8735-D490-4406-7324-DFD36266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72164-0BB6-3C33-0318-36A60899E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DD22-2835-D437-52A8-FF864D3A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CABC3-1184-6F92-505E-A1EC6ECD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38BF9-81B5-1DF9-48F3-DF30EBEC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3C0CA-B2E7-D43D-728A-0A83EEA00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E411E-DBED-B795-91A9-273C5E56B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EC42-6D3C-1046-BBFC-0870F81F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A2C60-B44F-DDC8-4866-74DA9C10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B327-13CB-9591-D2B3-5496DB6B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79F2-B93B-2CFD-EA38-91141B2E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467E-54F4-13BC-4EE1-BE45D383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26801-9ABE-C821-BFA2-375A9A63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F88B8-974F-67C8-CBDA-E9846364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C1F63-098D-87D5-A0D9-266CE411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D88A-B69A-BA8D-E94A-B6D7E634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937FF-85DB-F9F9-DA65-03FBBB18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BE14-EA77-E31B-5336-B371FD0F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A00B1-B1FD-4AD7-B13F-7AD4914F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C422-40B4-C503-DCBE-3C694598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2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887-21C6-0AA1-FE1E-35ECEC52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17A3-D9B7-34A7-52E5-29505D465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454CB-D963-04E6-EDB0-33AC8102B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CABB5-8B0A-5969-FF57-45A4DF1D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BE41F-2CD5-E9E1-4162-E52DF146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A8092-F0E4-8E28-FBC0-2D2671A9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8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7AC3-7227-71B6-EA2A-71BB79DB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97768-EC1B-5825-967D-DD83983B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B2716-40EE-1ED5-9970-3D974AF49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28B0B-4992-DBF7-4622-86093D157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41563-C3E5-D143-AF38-0A5A1421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B4398-2C67-8761-1C65-B60E6B84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A3DE7-FC4C-C34B-C512-74963D91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0CE6F-E086-524F-31D5-B64F84B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416B-E924-5BCB-6660-E536ED06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61602-ECEA-C7F2-76A5-43CBB902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4D5A6-0C8A-17F1-2F5B-B74EF052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9440A-4026-DACA-D048-70A8D8EB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47127-C7ED-1B0D-D311-C356795B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556D3-9DF3-0E20-A7E4-9C5B6984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4EC1F-CDC6-6BD3-F2AD-409302EB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9EE8-98F0-DFBD-C477-FADCE65D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9C9F-28D2-454E-D2E8-602E0942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A3DC3-8850-758C-2B69-194FB70DE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5D7EB-58EC-0D78-FCB2-02A786AD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105F4-7A8F-ACDC-C503-425E9F7B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BD97-9787-E4AB-2C51-C44A9E69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13FD-4529-8938-7F5F-874E5D31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BDCC7-3B37-A953-EDBF-ADEDAD9C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723B-C9EF-50F5-B0B7-D74FCF46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060E4-1835-9080-86CD-21FE7372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C31A4-5EDD-0C1D-B723-D63356B4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33255-316A-B268-73E6-F162C6E9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EC453-66AA-2CAC-B817-CC5D161C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05855-DA69-F730-DD42-9C9C1B05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9C52-797D-173F-A859-DCE4EA5BB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87B15B-0890-6347-9EC2-44D4025C34C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BA35-E34F-6797-1C9F-767A002F8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20DA-4D20-2442-7EE2-65FE5538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DB79D-D723-C84A-9A98-4DF9B945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 ?><Relationships xmlns="http://schemas.openxmlformats.org/package/2006/relationships"><Relationship Id="rId3" Target="../ink/ink11.xml" Type="http://schemas.openxmlformats.org/officeDocument/2006/relationships/customXml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7.png" Type="http://schemas.openxmlformats.org/officeDocument/2006/relationships/image"/><Relationship Id="rId5" Target="../ink/ink12.xml" Type="http://schemas.openxmlformats.org/officeDocument/2006/relationships/customXml"/><Relationship Id="rId4" Target="../media/image36.png" Type="http://schemas.openxmlformats.org/officeDocument/2006/relationships/image"/></Relationships>
</file>

<file path=ppt/slides/_rels/slide58.xml.rels><?xml version="1.0" encoding="UTF-8" standalone="yes" ?><Relationships xmlns="http://schemas.openxmlformats.org/package/2006/relationships"><Relationship Id="rId8" Target="../media/image40.png" Type="http://schemas.openxmlformats.org/officeDocument/2006/relationships/image"/><Relationship Id="rId3" Target="../ink/ink13.xml" Type="http://schemas.openxmlformats.org/officeDocument/2006/relationships/customXml"/><Relationship Id="rId7" Target="../ink/ink15.xml" Type="http://schemas.openxmlformats.org/officeDocument/2006/relationships/customXml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9.png" Type="http://schemas.openxmlformats.org/officeDocument/2006/relationships/image"/><Relationship Id="rId5" Target="../ink/ink14.xml" Type="http://schemas.openxmlformats.org/officeDocument/2006/relationships/customXml"/><Relationship Id="rId4" Target="../media/image38.pn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8" Target="../media/image43.png" Type="http://schemas.openxmlformats.org/officeDocument/2006/relationships/image"/><Relationship Id="rId3" Target="../ink/ink16.xml" Type="http://schemas.openxmlformats.org/officeDocument/2006/relationships/customXml"/><Relationship Id="rId7" Target="../ink/ink18.xml" Type="http://schemas.openxmlformats.org/officeDocument/2006/relationships/customXml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2.png" Type="http://schemas.openxmlformats.org/officeDocument/2006/relationships/image"/><Relationship Id="rId5" Target="../ink/ink17.xml" Type="http://schemas.openxmlformats.org/officeDocument/2006/relationships/customXml"/><Relationship Id="rId4" Target="../media/image41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52174-77C1-1F0F-A3EB-ED31550B7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t="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B8D54-CCAA-18CF-3A40-BC2D88B88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315" y="1024192"/>
            <a:ext cx="3482258" cy="1742682"/>
          </a:xfrm>
        </p:spPr>
        <p:txBody>
          <a:bodyPr>
            <a:noAutofit/>
          </a:bodyPr>
          <a:lstStyle/>
          <a:p>
            <a:r>
              <a:rPr lang="en-IN" sz="8000">
                <a:solidFill>
                  <a:srgbClr val="FFFFFF"/>
                </a:solidFill>
              </a:rPr>
              <a:t>OCT 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668BE-6319-A627-A241-091724D46FC5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458837" y="4159405"/>
            <a:ext cx="2548077" cy="306080"/>
          </a:xfrm>
        </p:spPr>
        <p:txBody>
          <a:bodyPr>
            <a:noAutofit/>
          </a:bodyPr>
          <a:lstStyle/>
          <a:p>
            <a:r>
              <a:rPr lang="en-IN" sz="1600">
                <a:solidFill>
                  <a:srgbClr val="FFFFFF"/>
                </a:solidFill>
              </a:rPr>
              <a:t>DR SANCHNA DEV S</a:t>
            </a:r>
          </a:p>
          <a:p>
            <a:r>
              <a:rPr lang="en-IN" sz="1600">
                <a:solidFill>
                  <a:srgbClr val="FFFFFF"/>
                </a:solidFill>
              </a:rPr>
              <a:t>SENIOR RESIDENT </a:t>
            </a:r>
          </a:p>
          <a:p>
            <a:r>
              <a:rPr lang="en-IN" sz="1600">
                <a:solidFill>
                  <a:srgbClr val="FFFFFF"/>
                </a:solidFill>
              </a:rPr>
              <a:t>DEPT OF CARDIOLOGY </a:t>
            </a:r>
          </a:p>
          <a:p>
            <a:r>
              <a:rPr lang="en-IN" sz="1600">
                <a:solidFill>
                  <a:srgbClr val="FFFFFF"/>
                </a:solidFill>
              </a:rPr>
              <a:t>TDMC</a:t>
            </a:r>
          </a:p>
        </p:txBody>
      </p:sp>
    </p:spTree>
    <p:extLst>
      <p:ext uri="{BB962C8B-B14F-4D97-AF65-F5344CB8AC3E}">
        <p14:creationId xmlns:p14="http://schemas.microsoft.com/office/powerpoint/2010/main" val="345007447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7F9A-5F5E-9AC7-DF7D-B193CC986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Important consideration….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F444-BB1A-75BD-C8FA-0F35E319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blood must be cleared or flushed from the vessel lumen</a:t>
            </a:r>
            <a:r>
              <a:rPr lang="en-IN" dirty="0"/>
              <a:t> (</a:t>
            </a:r>
            <a:r>
              <a:rPr lang="en-US" dirty="0"/>
              <a:t>backscatter of light by </a:t>
            </a:r>
            <a:r>
              <a:rPr lang="en-IN" dirty="0"/>
              <a:t>RBCs)</a:t>
            </a:r>
          </a:p>
          <a:p>
            <a:r>
              <a:rPr lang="en-US" dirty="0"/>
              <a:t>Initially, blood clearance was accomplished using the </a:t>
            </a:r>
            <a:r>
              <a:rPr lang="en-US" b="1" dirty="0"/>
              <a:t>occlusion technique</a:t>
            </a:r>
            <a:r>
              <a:rPr lang="en-IN" dirty="0"/>
              <a:t> —&gt; </a:t>
            </a:r>
            <a:r>
              <a:rPr lang="en-US" dirty="0"/>
              <a:t>occlusive balloon was inflated proximally to stop coronary blood flow</a:t>
            </a:r>
            <a:r>
              <a:rPr lang="en-IN" dirty="0"/>
              <a:t> —&gt;</a:t>
            </a:r>
            <a:r>
              <a:rPr lang="en-US" dirty="0"/>
              <a:t>saline or Ringer lactate was infused downstream to clear the vessel of blood during pullback imaging</a:t>
            </a:r>
            <a:endParaRPr lang="en-IN" dirty="0"/>
          </a:p>
          <a:p>
            <a:r>
              <a:rPr lang="en-US" b="1" dirty="0"/>
              <a:t>Limitations</a:t>
            </a:r>
            <a:r>
              <a:rPr lang="en-IN" dirty="0"/>
              <a:t> — i</a:t>
            </a:r>
            <a:r>
              <a:rPr lang="en-US" dirty="0" err="1"/>
              <a:t>schemia</a:t>
            </a:r>
            <a:r>
              <a:rPr lang="en-US" dirty="0"/>
              <a:t> during balloon occlusion, potential damage to the vessel at the site of balloon occlusion, need for multiple catheter exchanges</a:t>
            </a:r>
            <a:r>
              <a:rPr lang="en-IN" dirty="0"/>
              <a:t>, </a:t>
            </a:r>
            <a:r>
              <a:rPr lang="en-US" dirty="0"/>
              <a:t>inability to image </a:t>
            </a:r>
            <a:r>
              <a:rPr lang="en-US" dirty="0" err="1"/>
              <a:t>ostial</a:t>
            </a:r>
            <a:r>
              <a:rPr lang="en-US" dirty="0"/>
              <a:t> lesions</a:t>
            </a:r>
            <a:r>
              <a:rPr lang="en-IN" dirty="0"/>
              <a:t>;</a:t>
            </a:r>
            <a:r>
              <a:rPr lang="en-US" dirty="0"/>
              <a:t> vessel dimensions may be small </a:t>
            </a:r>
            <a:r>
              <a:rPr lang="en-IN" dirty="0"/>
              <a:t>(</a:t>
            </a:r>
            <a:r>
              <a:rPr lang="en-US" dirty="0"/>
              <a:t>reduced </a:t>
            </a:r>
            <a:r>
              <a:rPr lang="en-US" dirty="0" err="1"/>
              <a:t>intracoronary</a:t>
            </a:r>
            <a:r>
              <a:rPr lang="en-US" dirty="0"/>
              <a:t> pressure downstream from the occlusion balloon</a:t>
            </a:r>
            <a:r>
              <a:rPr lang="en-IN" dirty="0"/>
              <a:t>)</a:t>
            </a:r>
          </a:p>
          <a:p>
            <a:r>
              <a:rPr lang="en-IN" dirty="0"/>
              <a:t>Now—&gt; </a:t>
            </a:r>
            <a:r>
              <a:rPr lang="en-US" dirty="0"/>
              <a:t>pullback</a:t>
            </a:r>
            <a:r>
              <a:rPr lang="en-IN" dirty="0"/>
              <a:t> </a:t>
            </a:r>
            <a:r>
              <a:rPr lang="en-US" dirty="0"/>
              <a:t>imaging is performed with </a:t>
            </a:r>
            <a:r>
              <a:rPr lang="en-IN" dirty="0"/>
              <a:t>contrast flush (3 to 4.5 mL/s depending on vessel size)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4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65FE-0F3C-0C13-ACE8-F3E8B843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095"/>
            <a:ext cx="10515600" cy="285390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The current generation of commercial OCT systems </a:t>
            </a:r>
            <a:r>
              <a:rPr lang="en-IN" dirty="0"/>
              <a:t>have</a:t>
            </a:r>
          </a:p>
          <a:p>
            <a:pPr lvl="1"/>
            <a:r>
              <a:rPr lang="en-US" dirty="0"/>
              <a:t>high image acquisition rate (158 to 180 frames/s)</a:t>
            </a:r>
            <a:endParaRPr lang="en-IN" dirty="0"/>
          </a:p>
          <a:p>
            <a:pPr lvl="1"/>
            <a:r>
              <a:rPr lang="en-US" dirty="0"/>
              <a:t>Ranging</a:t>
            </a:r>
            <a:r>
              <a:rPr lang="en-IN" dirty="0"/>
              <a:t> </a:t>
            </a:r>
            <a:r>
              <a:rPr lang="en-US" dirty="0"/>
              <a:t>depth of 4.6 to 5 mm in tissue</a:t>
            </a:r>
            <a:endParaRPr lang="en-IN" dirty="0"/>
          </a:p>
          <a:p>
            <a:pPr lvl="1"/>
            <a:r>
              <a:rPr lang="en-US" dirty="0"/>
              <a:t>pullback length of 75 up to 150</a:t>
            </a:r>
            <a:r>
              <a:rPr lang="en-IN" dirty="0"/>
              <a:t> </a:t>
            </a:r>
            <a:r>
              <a:rPr lang="en-US" dirty="0"/>
              <a:t>mm is obtained in 2 to 3.5 seconds at maximum pullback speed</a:t>
            </a:r>
            <a:r>
              <a:rPr lang="en-IN" dirty="0"/>
              <a:t> </a:t>
            </a:r>
            <a:r>
              <a:rPr lang="en-US" dirty="0"/>
              <a:t>of 40 mm/s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64E9B-5AC1-26C1-6E07-18B9181B1487}"/>
              </a:ext>
            </a:extLst>
          </p:cNvPr>
          <p:cNvSpPr txBox="1"/>
          <p:nvPr/>
        </p:nvSpPr>
        <p:spPr>
          <a:xfrm>
            <a:off x="838199" y="4171831"/>
            <a:ext cx="10515599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Imaging catheters are designed for rapid</a:t>
            </a:r>
            <a:r>
              <a:rPr lang="en-IN" sz="2800" dirty="0"/>
              <a:t> </a:t>
            </a:r>
            <a:r>
              <a:rPr lang="en-US" sz="2800" dirty="0"/>
              <a:t>exchange over a 0.014-inch </a:t>
            </a:r>
            <a:r>
              <a:rPr lang="en-US" sz="2800" dirty="0" err="1"/>
              <a:t>guidewire</a:t>
            </a:r>
            <a:r>
              <a:rPr lang="en-US" sz="2800" dirty="0"/>
              <a:t> delivery</a:t>
            </a:r>
            <a:r>
              <a:rPr lang="en-IN" sz="2800" dirty="0"/>
              <a:t> — </a:t>
            </a:r>
            <a:r>
              <a:rPr lang="en-US" sz="2800" dirty="0"/>
              <a:t>with a crossing pr</a:t>
            </a:r>
            <a:r>
              <a:rPr lang="en-IN" sz="2800" dirty="0"/>
              <a:t>o</a:t>
            </a:r>
            <a:r>
              <a:rPr lang="en-US" sz="2800" dirty="0"/>
              <a:t>file of 2.4 to 2.8 Fr</a:t>
            </a:r>
            <a:r>
              <a:rPr lang="en-IN" sz="2800" dirty="0"/>
              <a:t> —&gt; </a:t>
            </a:r>
            <a:r>
              <a:rPr lang="en-US" sz="2800" dirty="0"/>
              <a:t>compatible with 6-Fr or larger guiding catheters</a:t>
            </a:r>
          </a:p>
        </p:txBody>
      </p:sp>
    </p:spTree>
    <p:extLst>
      <p:ext uri="{BB962C8B-B14F-4D97-AF65-F5344CB8AC3E}">
        <p14:creationId xmlns:p14="http://schemas.microsoft.com/office/powerpoint/2010/main" val="28916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589D7C-7C92-09FC-DE2F-A275890E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344169"/>
            <a:ext cx="4169663" cy="4169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8E8D2-8436-E0C3-5B4D-C55EF5802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29" y="484632"/>
            <a:ext cx="6653940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3F00D0-F253-DEDE-846B-BC6CCD9A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8993"/>
            <a:ext cx="10905066" cy="48800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28387A-E9CC-BF76-F18F-C0C77BD14E65}"/>
                  </a:ext>
                </a:extLst>
              </p14:cNvPr>
              <p14:cNvContentPartPr/>
              <p14:nvPr/>
            </p14:nvContentPartPr>
            <p14:xfrm>
              <a:off x="5503120" y="4768102"/>
              <a:ext cx="558360" cy="19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28387A-E9CC-BF76-F18F-C0C77BD14E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480" y="4660102"/>
                <a:ext cx="6660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713B96-3228-F2A4-F229-A77EB69BAE68}"/>
                  </a:ext>
                </a:extLst>
              </p14:cNvPr>
              <p14:cNvContentPartPr/>
              <p14:nvPr/>
            </p14:nvContentPartPr>
            <p14:xfrm>
              <a:off x="10177720" y="4791142"/>
              <a:ext cx="1108800" cy="16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713B96-3228-F2A4-F229-A77EB69BAE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4080" y="4683502"/>
                <a:ext cx="1216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891D45-3F36-13CB-CC15-8C8A65508D92}"/>
                  </a:ext>
                </a:extLst>
              </p14:cNvPr>
              <p14:cNvContentPartPr/>
              <p14:nvPr/>
            </p14:nvContentPartPr>
            <p14:xfrm>
              <a:off x="5599240" y="2643742"/>
              <a:ext cx="432720" cy="6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891D45-3F36-13CB-CC15-8C8A65508D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5600" y="2535742"/>
                <a:ext cx="5403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5CD825-B91F-3745-F825-EA0B4EC5CE40}"/>
                  </a:ext>
                </a:extLst>
              </p14:cNvPr>
              <p14:cNvContentPartPr/>
              <p14:nvPr/>
            </p14:nvContentPartPr>
            <p14:xfrm>
              <a:off x="5567200" y="2990062"/>
              <a:ext cx="474840" cy="11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5CD825-B91F-3745-F825-EA0B4EC5CE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3560" y="2882422"/>
                <a:ext cx="5824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4E575E-B35A-9020-20EB-26E2EC83B578}"/>
                  </a:ext>
                </a:extLst>
              </p14:cNvPr>
              <p14:cNvContentPartPr/>
              <p14:nvPr/>
            </p14:nvContentPartPr>
            <p14:xfrm>
              <a:off x="10252240" y="2632222"/>
              <a:ext cx="346680" cy="10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4E575E-B35A-9020-20EB-26E2EC83B5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98240" y="2524222"/>
                <a:ext cx="454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435CE9-DFCB-DCB2-06EA-CDA5A298AEC9}"/>
                  </a:ext>
                </a:extLst>
              </p14:cNvPr>
              <p14:cNvContentPartPr/>
              <p14:nvPr/>
            </p14:nvContentPartPr>
            <p14:xfrm>
              <a:off x="10240720" y="3013102"/>
              <a:ext cx="797040" cy="115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435CE9-DFCB-DCB2-06EA-CDA5A298AE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86720" y="2905462"/>
                <a:ext cx="9046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ADD09A-8DA0-06A5-E50F-95AE78592D9C}"/>
                  </a:ext>
                </a:extLst>
              </p14:cNvPr>
              <p14:cNvContentPartPr/>
              <p14:nvPr/>
            </p14:nvContentPartPr>
            <p14:xfrm>
              <a:off x="5576200" y="3729142"/>
              <a:ext cx="277560" cy="12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ADD09A-8DA0-06A5-E50F-95AE78592D9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2560" y="3621142"/>
                <a:ext cx="3852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744CE72-AEED-C315-D48E-F863F5E4B364}"/>
                  </a:ext>
                </a:extLst>
              </p14:cNvPr>
              <p14:cNvContentPartPr/>
              <p14:nvPr/>
            </p14:nvContentPartPr>
            <p14:xfrm>
              <a:off x="10304800" y="3682702"/>
              <a:ext cx="450720" cy="18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744CE72-AEED-C315-D48E-F863F5E4B3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50800" y="3575062"/>
                <a:ext cx="558360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4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5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05F5A8-2B0F-715B-06E3-B4DEC1DC3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60" y="643467"/>
            <a:ext cx="6105279" cy="5571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CF7EA1-99FE-E9B0-2266-38CDB0AFAA8F}"/>
                  </a:ext>
                </a:extLst>
              </p14:cNvPr>
              <p14:cNvContentPartPr/>
              <p14:nvPr/>
            </p14:nvContentPartPr>
            <p14:xfrm>
              <a:off x="6978400" y="4802662"/>
              <a:ext cx="612360" cy="5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CF7EA1-99FE-E9B0-2266-38CDB0AFAA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4760" y="4695022"/>
                <a:ext cx="7200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649149-C471-FAF9-493A-FE03BE50F95C}"/>
                  </a:ext>
                </a:extLst>
              </p14:cNvPr>
              <p14:cNvContentPartPr/>
              <p14:nvPr/>
            </p14:nvContentPartPr>
            <p14:xfrm>
              <a:off x="3013360" y="4806622"/>
              <a:ext cx="808560" cy="377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649149-C471-FAF9-493A-FE03BE50F9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9360" y="4698622"/>
                <a:ext cx="916200" cy="5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727541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EE4E84-E009-0EDE-2560-10AC55FB050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l="23" r="86"/>
          <a:stretch/>
        </p:blipFill>
        <p:spPr>
          <a:xfrm>
            <a:off x="-279890" y="-4596"/>
            <a:ext cx="12471890" cy="71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8541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image.jpg" id="5" name="Content Placeholder 4">
            <a:extLst>
              <a:ext uri="{FF2B5EF4-FFF2-40B4-BE49-F238E27FC236}">
                <a16:creationId xmlns:a16="http://schemas.microsoft.com/office/drawing/2014/main" id="{A02EDB55-D0F4-7D4C-7219-EEF555B317A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.jpg">
            <a:extLst>
              <a:ext uri="{FF2B5EF4-FFF2-40B4-BE49-F238E27FC236}">
                <a16:creationId xmlns:a16="http://schemas.microsoft.com/office/drawing/2014/main" id="{EC27B5FB-06C8-EC11-E56A-3B8BF9A85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B8DFB7-EE8B-78B9-69B8-AA61E8E71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17" y="0"/>
            <a:ext cx="56231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6D69-7D2E-C110-90B4-2ACC0278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70908"/>
            <a:ext cx="10515600" cy="18839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IMAGE INTERPRETATION - QUALITATIVE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634C-CD87-DD05-A6F6-EBBB0BDE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D8B3-7521-E692-7CFA-94B007EB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PRINCIPLES OF O</a:t>
            </a:r>
            <a:r>
              <a:rPr lang="en-IN" dirty="0"/>
              <a:t>CT IMAGE ACQUISITION</a:t>
            </a:r>
          </a:p>
          <a:p>
            <a:r>
              <a:rPr lang="en-IN" dirty="0"/>
              <a:t>IMAGE INTERPRETATION – </a:t>
            </a:r>
            <a:r>
              <a:rPr lang="en-IN" dirty="0" err="1"/>
              <a:t>QUALITATIIVE</a:t>
            </a:r>
            <a:r>
              <a:rPr lang="en-IN" dirty="0"/>
              <a:t> ANALYSIS</a:t>
            </a:r>
          </a:p>
          <a:p>
            <a:r>
              <a:rPr lang="en-IN" dirty="0"/>
              <a:t>QUANTITATIVE ANALYSIS</a:t>
            </a:r>
          </a:p>
          <a:p>
            <a:r>
              <a:rPr lang="en-IN" dirty="0" err="1"/>
              <a:t>ARTIFACTS</a:t>
            </a:r>
            <a:endParaRPr lang="en-IN" dirty="0"/>
          </a:p>
          <a:p>
            <a:r>
              <a:rPr lang="en-IN" dirty="0"/>
              <a:t>CLINICAL USE IN PCI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6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8AB84-F0E0-ECB6-622E-F9B13C1C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PLAQUE CHARACTERISATION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A77-2B8D-59EE-2487-5345D05F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5102"/>
          </a:xfrm>
        </p:spPr>
        <p:txBody>
          <a:bodyPr/>
          <a:lstStyle/>
          <a:p>
            <a:r>
              <a:rPr lang="en-US" dirty="0"/>
              <a:t>atherosclerotic plaque</a:t>
            </a:r>
            <a:r>
              <a:rPr lang="en-IN" dirty="0"/>
              <a:t> —&gt; </a:t>
            </a:r>
            <a:r>
              <a:rPr lang="en-US" dirty="0"/>
              <a:t>3-layered structure of the normal coronary arterial wall is lost</a:t>
            </a:r>
            <a:r>
              <a:rPr lang="en-IN" dirty="0"/>
              <a:t> +</a:t>
            </a:r>
            <a:r>
              <a:rPr lang="en-US" dirty="0"/>
              <a:t>  lumen may appear narrowed</a:t>
            </a:r>
            <a:endParaRPr lang="en-IN" dirty="0"/>
          </a:p>
          <a:p>
            <a:r>
              <a:rPr lang="en-US" dirty="0"/>
              <a:t>Plaques can be categorized by their tissue composition</a:t>
            </a:r>
            <a:r>
              <a:rPr lang="en-IN" dirty="0"/>
              <a:t> </a:t>
            </a:r>
            <a:r>
              <a:rPr lang="en-US" dirty="0"/>
              <a:t>and the OCT appearance of </a:t>
            </a:r>
            <a:r>
              <a:rPr lang="en-US" b="1" dirty="0"/>
              <a:t>fibrous, lipid-rich, and calcific plaques</a:t>
            </a:r>
            <a:r>
              <a:rPr lang="en-US" dirty="0"/>
              <a:t> </a:t>
            </a:r>
            <a:endParaRPr lang="en-IN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7B4D4-419F-5270-6C26-66DE96D75219}"/>
              </a:ext>
            </a:extLst>
          </p:cNvPr>
          <p:cNvSpPr txBox="1"/>
          <p:nvPr/>
        </p:nvSpPr>
        <p:spPr>
          <a:xfrm>
            <a:off x="838199" y="3875664"/>
            <a:ext cx="9852891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Fibrous tissue</a:t>
            </a:r>
            <a:r>
              <a:rPr lang="en-IN" sz="2400" b="1" dirty="0"/>
              <a:t> </a:t>
            </a:r>
            <a:r>
              <a:rPr lang="en-IN" sz="2400" dirty="0"/>
              <a:t>—</a:t>
            </a:r>
            <a:r>
              <a:rPr lang="en-US" sz="2400" dirty="0"/>
              <a:t>homogeneous area of high reflectivity with low signal attenuation 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Lipid</a:t>
            </a:r>
            <a:r>
              <a:rPr lang="en-IN" sz="2400" dirty="0"/>
              <a:t> — </a:t>
            </a:r>
            <a:r>
              <a:rPr lang="en-US" sz="2400" dirty="0"/>
              <a:t>homogeneous area of low reflectivity with high signal attenuation that may limit the visualization of deeper structures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Calcium</a:t>
            </a:r>
            <a:r>
              <a:rPr lang="en-IN" sz="2400" dirty="0"/>
              <a:t> —</a:t>
            </a:r>
            <a:r>
              <a:rPr lang="en-US" sz="2400" dirty="0"/>
              <a:t> heterogeneous area of either high or low reflectivity with low signal attenuation and most notably a sharp demarcating border</a:t>
            </a:r>
          </a:p>
        </p:txBody>
      </p:sp>
    </p:spTree>
    <p:extLst>
      <p:ext uri="{BB962C8B-B14F-4D97-AF65-F5344CB8AC3E}">
        <p14:creationId xmlns:p14="http://schemas.microsoft.com/office/powerpoint/2010/main" val="25001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AA3F93-3C4D-C18B-AB28-A88E3B426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29887"/>
            <a:ext cx="10905066" cy="47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0455-969B-871D-6354-B5F41DF8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135"/>
            <a:ext cx="1051560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THROMBUS -protruding mass attached to the arterial wall </a:t>
            </a:r>
          </a:p>
          <a:p>
            <a:pPr marL="0" indent="0">
              <a:buNone/>
            </a:pPr>
            <a:r>
              <a:rPr lang="en-IN" dirty="0"/>
              <a:t>(for image analysis— a measured dimension threshold of greater than or equal to 250 mm has been used to </a:t>
            </a:r>
            <a:r>
              <a:rPr lang="en-IN" dirty="0" err="1"/>
              <a:t>minimize</a:t>
            </a:r>
            <a:r>
              <a:rPr lang="en-IN" dirty="0"/>
              <a:t> inclusion of small thrombi caused by the </a:t>
            </a:r>
            <a:r>
              <a:rPr lang="en-IN" dirty="0" err="1"/>
              <a:t>guidewire</a:t>
            </a:r>
            <a:r>
              <a:rPr lang="en-IN" dirty="0"/>
              <a:t>)</a:t>
            </a:r>
          </a:p>
          <a:p>
            <a:r>
              <a:rPr lang="en-US" b="1" dirty="0"/>
              <a:t>Red thrombus</a:t>
            </a:r>
            <a:r>
              <a:rPr lang="en-IN" b="1" dirty="0"/>
              <a:t> —</a:t>
            </a:r>
            <a:r>
              <a:rPr lang="en-US" dirty="0"/>
              <a:t> composed primarily of </a:t>
            </a:r>
            <a:r>
              <a:rPr lang="en-IN" dirty="0"/>
              <a:t>RBCs —&gt; </a:t>
            </a:r>
            <a:r>
              <a:rPr lang="en-US" dirty="0"/>
              <a:t>signal-rich mass with high signal attenuation </a:t>
            </a:r>
            <a:endParaRPr lang="en-IN" dirty="0"/>
          </a:p>
          <a:p>
            <a:r>
              <a:rPr lang="en-US" b="1" dirty="0"/>
              <a:t>white </a:t>
            </a:r>
            <a:r>
              <a:rPr lang="en-US" b="1" dirty="0" err="1"/>
              <a:t>thrombu</a:t>
            </a:r>
            <a:r>
              <a:rPr lang="en-IN" b="1" dirty="0"/>
              <a:t>s— </a:t>
            </a:r>
            <a:r>
              <a:rPr lang="en-US" b="1" dirty="0"/>
              <a:t> </a:t>
            </a:r>
            <a:r>
              <a:rPr lang="en-US" dirty="0"/>
              <a:t>consists primarily of white blood cells and platelets</a:t>
            </a:r>
            <a:r>
              <a:rPr lang="en-IN" dirty="0"/>
              <a:t> —&gt; </a:t>
            </a:r>
            <a:r>
              <a:rPr lang="en-US" dirty="0"/>
              <a:t>signal-rich mass with low signal attenuation</a:t>
            </a:r>
          </a:p>
        </p:txBody>
      </p:sp>
    </p:spTree>
    <p:extLst>
      <p:ext uri="{BB962C8B-B14F-4D97-AF65-F5344CB8AC3E}">
        <p14:creationId xmlns:p14="http://schemas.microsoft.com/office/powerpoint/2010/main" val="248250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6E4B8D-3CF2-9480-B93A-ED24D521B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1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9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0980-9BD0-A651-0D83-4512C026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Plaque characterisation in ACS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774E-C106-DEA0-F006-B519A3F6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5"/>
            <a:ext cx="10515600" cy="487073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Most ACS —&gt;</a:t>
            </a:r>
            <a:r>
              <a:rPr lang="en-US" dirty="0"/>
              <a:t>attributable to coronary thrombosis caused by one of three distinct underlying pathologic mechanisms: </a:t>
            </a:r>
            <a:r>
              <a:rPr lang="en-US" b="1" dirty="0"/>
              <a:t>plaque rupture, plaque erosion, or calcified nodules</a:t>
            </a:r>
            <a:endParaRPr lang="en-IN" b="1" dirty="0"/>
          </a:p>
          <a:p>
            <a:r>
              <a:rPr lang="en-IN" b="1" dirty="0"/>
              <a:t>P</a:t>
            </a:r>
            <a:r>
              <a:rPr lang="en-US" b="1" dirty="0" err="1"/>
              <a:t>laque</a:t>
            </a:r>
            <a:r>
              <a:rPr lang="en-US" b="1" dirty="0"/>
              <a:t> rupture</a:t>
            </a:r>
            <a:r>
              <a:rPr lang="en-IN" b="1" dirty="0"/>
              <a:t> —</a:t>
            </a:r>
            <a:r>
              <a:rPr lang="en-US" b="1" dirty="0"/>
              <a:t> </a:t>
            </a:r>
            <a:r>
              <a:rPr lang="en-US" dirty="0"/>
              <a:t>identified as a lipid plaque with fibrous cap discontinuity and cavity formation inside the plaque</a:t>
            </a:r>
            <a:endParaRPr lang="en-IN" dirty="0"/>
          </a:p>
          <a:p>
            <a:r>
              <a:rPr lang="en-IN" b="1" dirty="0"/>
              <a:t>Plaque erosion –</a:t>
            </a:r>
          </a:p>
          <a:p>
            <a:pPr lvl="1"/>
            <a:r>
              <a:rPr lang="en-IN" b="1" dirty="0"/>
              <a:t>Definite OCT erosion </a:t>
            </a:r>
            <a:r>
              <a:rPr lang="en-IN" dirty="0"/>
              <a:t>—requires the presence of attached thrombus over- lying an intact and </a:t>
            </a:r>
            <a:r>
              <a:rPr lang="en-IN" dirty="0" err="1"/>
              <a:t>visualized</a:t>
            </a:r>
            <a:r>
              <a:rPr lang="en-IN" dirty="0"/>
              <a:t> plaque </a:t>
            </a:r>
          </a:p>
          <a:p>
            <a:pPr lvl="1"/>
            <a:r>
              <a:rPr lang="en-IN" b="1" dirty="0"/>
              <a:t>Probable OCT erosion</a:t>
            </a:r>
            <a:r>
              <a:rPr lang="en-IN" dirty="0"/>
              <a:t> —defined in absence of attached thrombus by luminal surface irregularity at the culprit site or in the presence of attached thrombus without underlying plaque by a lack of superficial lipid or calcification in sites adjacent to the culprit lesion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2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E90E-62B4-803E-E8B9-F6DE6DC7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36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calcified nodules</a:t>
            </a:r>
            <a:r>
              <a:rPr lang="en-IN" b="1" dirty="0"/>
              <a:t> </a:t>
            </a:r>
            <a:r>
              <a:rPr lang="en-IN" dirty="0"/>
              <a:t>— </a:t>
            </a:r>
            <a:r>
              <a:rPr lang="en-US" dirty="0"/>
              <a:t>describes sites of fibrous cap disruption with underlying calcified plaque characterized by protruding calcification,superficial calcium, or the presence of significant calcium adjacent to the lesion </a:t>
            </a:r>
          </a:p>
        </p:txBody>
      </p:sp>
    </p:spTree>
    <p:extLst>
      <p:ext uri="{BB962C8B-B14F-4D97-AF65-F5344CB8AC3E}">
        <p14:creationId xmlns:p14="http://schemas.microsoft.com/office/powerpoint/2010/main" val="1015461241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rot="16200000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rot="16200000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0F3B0A-14DB-6A25-73A7-B5C26069C195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/>
          <a:stretch/>
        </p:blipFill>
        <p:spPr>
          <a:xfrm>
            <a:off x="0" y="477662"/>
            <a:ext cx="1254841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" y="2"/>
            <a:ext cx="121877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FDDD54-B1F7-FAC0-4DE6-EECE12266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2" y="369455"/>
            <a:ext cx="10480045" cy="5934363"/>
          </a:xfrm>
        </p:spPr>
      </p:pic>
    </p:spTree>
    <p:extLst>
      <p:ext uri="{BB962C8B-B14F-4D97-AF65-F5344CB8AC3E}">
        <p14:creationId xmlns:p14="http://schemas.microsoft.com/office/powerpoint/2010/main" val="419338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AE8A-41C9-04D2-1BB2-4A7B9C53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OCT features of vulnerable plaque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9D62-84FC-EB81-74D5-CB063BA2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05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thin fibrous caps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Large lipid cores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Microchannels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Macrophage infiltration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Superficial spotty calcification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cholesterol crystals.</a:t>
            </a:r>
          </a:p>
        </p:txBody>
      </p:sp>
    </p:spTree>
    <p:extLst>
      <p:ext uri="{BB962C8B-B14F-4D97-AF65-F5344CB8AC3E}">
        <p14:creationId xmlns:p14="http://schemas.microsoft.com/office/powerpoint/2010/main" val="172994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8183-F6D5-4439-2B81-49E3F588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654F-6BFA-86B3-7EFE-878B8AA9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Optical </a:t>
            </a:r>
            <a:r>
              <a:rPr lang="en-IN" dirty="0" err="1"/>
              <a:t>analog</a:t>
            </a:r>
            <a:r>
              <a:rPr lang="en-IN" dirty="0"/>
              <a:t> of IVUS</a:t>
            </a:r>
          </a:p>
          <a:p>
            <a:r>
              <a:rPr lang="en-US" dirty="0"/>
              <a:t>OCT</a:t>
            </a:r>
            <a:r>
              <a:rPr lang="en-IN" dirty="0"/>
              <a:t> </a:t>
            </a:r>
            <a:r>
              <a:rPr lang="en-US" dirty="0"/>
              <a:t>delivers near-infrared light to the wall of the coronary artery</a:t>
            </a:r>
            <a:r>
              <a:rPr lang="en-IN" dirty="0"/>
              <a:t> </a:t>
            </a:r>
            <a:r>
              <a:rPr lang="en-US" dirty="0"/>
              <a:t>through small-diameter optical fibers</a:t>
            </a:r>
            <a:endParaRPr lang="en-IN" dirty="0"/>
          </a:p>
          <a:p>
            <a:r>
              <a:rPr lang="en-US" dirty="0"/>
              <a:t>The light that illuminates the vessel</a:t>
            </a:r>
            <a:r>
              <a:rPr lang="en-IN" dirty="0"/>
              <a:t> —&gt;</a:t>
            </a:r>
            <a:r>
              <a:rPr lang="en-US" dirty="0"/>
              <a:t> absorbed and reflected (backscattered) by</a:t>
            </a:r>
            <a:r>
              <a:rPr lang="en-IN" dirty="0"/>
              <a:t> </a:t>
            </a:r>
            <a:r>
              <a:rPr lang="en-US" dirty="0"/>
              <a:t>the structures in the tissue to different degrees.</a:t>
            </a:r>
            <a:endParaRPr lang="en-IN" dirty="0"/>
          </a:p>
          <a:p>
            <a:r>
              <a:rPr lang="en-US" dirty="0"/>
              <a:t>Different tissue</a:t>
            </a:r>
            <a:r>
              <a:rPr lang="en-IN" dirty="0"/>
              <a:t>s</a:t>
            </a:r>
            <a:r>
              <a:rPr lang="en-US" dirty="0"/>
              <a:t> </a:t>
            </a:r>
            <a:r>
              <a:rPr lang="en-IN" dirty="0"/>
              <a:t>-</a:t>
            </a:r>
            <a:r>
              <a:rPr lang="en-US" dirty="0"/>
              <a:t> different optical characteristics and the wave</a:t>
            </a:r>
            <a:r>
              <a:rPr lang="en-IN" dirty="0"/>
              <a:t> </a:t>
            </a:r>
            <a:r>
              <a:rPr lang="en-US" dirty="0"/>
              <a:t>length</a:t>
            </a:r>
            <a:r>
              <a:rPr lang="en-IN" dirty="0"/>
              <a:t> </a:t>
            </a:r>
            <a:r>
              <a:rPr lang="en-US" dirty="0"/>
              <a:t>was selected so that lipid-rich tissue can be differentiated from</a:t>
            </a:r>
            <a:r>
              <a:rPr lang="en-IN" dirty="0"/>
              <a:t> </a:t>
            </a:r>
            <a:r>
              <a:rPr lang="en-US" dirty="0"/>
              <a:t>fibrous and calcified tissue</a:t>
            </a:r>
            <a:endParaRPr lang="en-IN" dirty="0"/>
          </a:p>
          <a:p>
            <a:r>
              <a:rPr lang="en-IN" dirty="0"/>
              <a:t>Originally described in the early 1990s—&gt;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8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FDDAC0-25CC-5A31-EA3C-BB0157992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0" y="-73086"/>
            <a:ext cx="10572338" cy="70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CA4B-A6F7-9C92-76EC-DCAF5E5E0A8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TCFA</a:t>
            </a:r>
            <a:r>
              <a:rPr lang="en-IN" dirty="0"/>
              <a:t> -Thin cap </a:t>
            </a:r>
            <a:r>
              <a:rPr lang="en-IN" dirty="0" err="1"/>
              <a:t>fibroatheromas</a:t>
            </a:r>
            <a:r>
              <a:rPr lang="en-IN" dirty="0"/>
              <a:t> -lipid-rich plaque with an overlying fibrous cap measuring less than 65 microns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Large extracellular lipid pools </a:t>
            </a:r>
            <a:r>
              <a:rPr lang="en-IN" dirty="0"/>
              <a:t>-  lipid occupying greater than or equal to 2 quadrants of the cross-sectional image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/>
              <a:t>Microchannels</a:t>
            </a:r>
            <a:r>
              <a:rPr lang="en-IN" dirty="0"/>
              <a:t> -small black (signal absent) holes within a plaque that measure 50 to 300 microns in diameter and span at least 3 consecutive frames on pullback OCT imaging (resistance to statin therapy)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E9EF63-0D47-423A-B6BC-B4BA0C5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OCT features of vulnerable plaque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92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CA4B-A6F7-9C92-76EC-DCAF5E5E0A8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b="1" dirty="0"/>
              <a:t>4. Macrophages</a:t>
            </a:r>
            <a:r>
              <a:rPr lang="en-IN" dirty="0"/>
              <a:t> - identified as linear series of signal- rich spots with high signal attenuation (challenging identification )</a:t>
            </a:r>
          </a:p>
          <a:p>
            <a:pPr marL="0" indent="0">
              <a:buNone/>
            </a:pPr>
            <a:r>
              <a:rPr lang="en-IN" b="1" dirty="0"/>
              <a:t>5. Spotty calcium</a:t>
            </a:r>
            <a:r>
              <a:rPr lang="en-IN" dirty="0"/>
              <a:t> - deposits occupying only 1 quadrant of the CS image </a:t>
            </a:r>
          </a:p>
          <a:p>
            <a:pPr marL="0" indent="0">
              <a:buNone/>
            </a:pPr>
            <a:r>
              <a:rPr lang="en-IN" dirty="0"/>
              <a:t>6. </a:t>
            </a:r>
            <a:r>
              <a:rPr lang="en-IN" b="1" dirty="0"/>
              <a:t>Cholesterol crystals </a:t>
            </a:r>
            <a:r>
              <a:rPr lang="en-IN" dirty="0"/>
              <a:t>- thin, linear, signal-rich structures with low signal attenuation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E9EF63-0D47-423A-B6BC-B4BA0C5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OCT features of vulnerable plaque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FDDAC0-25CC-5A31-EA3C-BB0157992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0" y="-73086"/>
            <a:ext cx="10572338" cy="70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6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6D69-7D2E-C110-90B4-2ACC0278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70908"/>
            <a:ext cx="10515600" cy="18839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IMAGE INTERPRETATION - QUANTITATIVE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5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69FAF-C908-A136-CF7B-EC5F5B061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45" y="-40670"/>
            <a:ext cx="6137526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1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20E0-E36B-90BF-4434-4FD49E46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ARTIFACTS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22699-64C0-CF15-75A8-B4DB834A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component of OCT image analysis is the recognition of OCT artifacts that may either mimic or limit identification of true tissue structures </a:t>
            </a:r>
            <a:endParaRPr lang="en-IN" dirty="0"/>
          </a:p>
          <a:p>
            <a:r>
              <a:rPr lang="en-IN" dirty="0"/>
              <a:t>Can be related to imaging technique, processing, catheter or guide wire or stent struts or eccentric wire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13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6AB-1BA0-62C6-5429-1D8D5FFD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ARTIFACTS</a:t>
            </a:r>
            <a:r>
              <a:rPr lang="en-IN" dirty="0"/>
              <a:t> –related to imaging technique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B83B-96B5-5D73-B954-FFDA1F0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910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Obliquity </a:t>
            </a:r>
            <a:r>
              <a:rPr lang="en-IN" b="1" dirty="0" err="1"/>
              <a:t>artifact</a:t>
            </a:r>
            <a:r>
              <a:rPr lang="en-IN" dirty="0"/>
              <a:t> — occurs</a:t>
            </a:r>
            <a:r>
              <a:rPr lang="en-US" dirty="0"/>
              <a:t> when the imaging catheter is not parallel to the longitudinal axis of the vessel wall</a:t>
            </a:r>
            <a:r>
              <a:rPr lang="en-IN" dirty="0"/>
              <a:t> —&gt; </a:t>
            </a:r>
            <a:r>
              <a:rPr lang="en-US" dirty="0"/>
              <a:t>creating an elliptically distorted off- axis image</a:t>
            </a:r>
            <a:endParaRPr lang="en-IN" dirty="0"/>
          </a:p>
          <a:p>
            <a:pPr lvl="1"/>
            <a:r>
              <a:rPr lang="en-US" dirty="0"/>
              <a:t> </a:t>
            </a:r>
            <a:r>
              <a:rPr lang="en-US" sz="2800" dirty="0"/>
              <a:t>this artifact can occur because of vessel curvature or </a:t>
            </a:r>
            <a:r>
              <a:rPr lang="en-US" sz="2800" dirty="0" err="1"/>
              <a:t>tortuosity</a:t>
            </a:r>
            <a:r>
              <a:rPr lang="en-US" sz="2800" dirty="0"/>
              <a:t> and can make measurements less accurate</a:t>
            </a:r>
            <a:endParaRPr lang="en-IN" sz="2800" dirty="0"/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Residual blood —</a:t>
            </a:r>
            <a:r>
              <a:rPr lang="en-IN" dirty="0"/>
              <a:t>signal-rich swirling pattern within the lumen and can sometimes be falsely identified as red thrombus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57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4C591D-8470-3F51-AE50-936911E50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"/>
          <a:stretch/>
        </p:blipFill>
        <p:spPr>
          <a:xfrm>
            <a:off x="1029685" y="60143"/>
            <a:ext cx="10030860" cy="67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37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6AB-1BA0-62C6-5429-1D8D5FFD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604"/>
            <a:ext cx="10515600" cy="1325563"/>
          </a:xfrm>
        </p:spPr>
        <p:txBody>
          <a:bodyPr/>
          <a:lstStyle/>
          <a:p>
            <a:r>
              <a:rPr lang="en-IN" dirty="0"/>
              <a:t>ARTIFACTS –related to image 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B83B-96B5-5D73-B954-FFDA1F0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57" y="935540"/>
            <a:ext cx="11347285" cy="59224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Sew up( motion) </a:t>
            </a:r>
            <a:r>
              <a:rPr lang="en-US" b="1" dirty="0"/>
              <a:t> </a:t>
            </a:r>
            <a:r>
              <a:rPr lang="en-IN" b="1" dirty="0" err="1"/>
              <a:t>artifact</a:t>
            </a:r>
            <a:r>
              <a:rPr lang="en-IN" dirty="0"/>
              <a:t> — appears as a single radius of misalignment in the circumferential image and results from the rapid movement of the artery or imaging wire</a:t>
            </a:r>
            <a:endParaRPr lang="en-IN" sz="2800" dirty="0"/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Nonuniform rotation distortion ( NURD) -</a:t>
            </a:r>
            <a:r>
              <a:rPr lang="en-IN" dirty="0"/>
              <a:t>appears as smearing within an arc of the circumferential OCT image; it most commonly occurs in the setting of vessel </a:t>
            </a:r>
            <a:r>
              <a:rPr lang="en-IN" dirty="0" err="1"/>
              <a:t>tortuosity</a:t>
            </a:r>
            <a:r>
              <a:rPr lang="en-IN" dirty="0"/>
              <a:t>, tight stenosis, heavy calcification, or equipment imperfections that perturb the smooth rotation of the optical components, resulting in variation in the rotational speed of the imaging catheter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Fold over </a:t>
            </a:r>
            <a:r>
              <a:rPr lang="en-IN" b="1" dirty="0" err="1"/>
              <a:t>artifact</a:t>
            </a:r>
            <a:r>
              <a:rPr lang="en-IN" dirty="0"/>
              <a:t> - when reflected signals from structures beyond the system’s field of view produce aliasing along the Fourier transformation, causing a portion of the vessel to appear to fold over in the image; this </a:t>
            </a:r>
            <a:r>
              <a:rPr lang="en-IN" dirty="0" err="1"/>
              <a:t>artifact</a:t>
            </a:r>
            <a:r>
              <a:rPr lang="en-IN" dirty="0"/>
              <a:t> occurs most commonly at side branches or with large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7DB4-FFD0-59D9-F39A-1EC3DBD6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PHYSICAL PRINCIPLES OF OCT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6F18-AA78-50F9-2691-3871C2DE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optical interference of near-infrared light</a:t>
            </a:r>
            <a:endParaRPr lang="en-IN" dirty="0"/>
          </a:p>
          <a:p>
            <a:r>
              <a:rPr lang="en-US" dirty="0"/>
              <a:t>Light is emitted and collected back from the tip of a small</a:t>
            </a:r>
            <a:r>
              <a:rPr lang="en-IN" dirty="0"/>
              <a:t> </a:t>
            </a:r>
            <a:r>
              <a:rPr lang="en-US" dirty="0"/>
              <a:t>diameter optical fiber that rotates rapidly inside a transparent sheath</a:t>
            </a:r>
            <a:r>
              <a:rPr lang="en-IN" dirty="0"/>
              <a:t> </a:t>
            </a:r>
            <a:r>
              <a:rPr lang="en-US" dirty="0"/>
              <a:t>of the catheter</a:t>
            </a:r>
            <a:endParaRPr lang="en-IN" dirty="0"/>
          </a:p>
          <a:p>
            <a:r>
              <a:rPr lang="en-US" dirty="0"/>
              <a:t>For longitudinal scanning of the vessel</a:t>
            </a:r>
            <a:r>
              <a:rPr lang="en-IN" dirty="0"/>
              <a:t> —&gt;</a:t>
            </a:r>
            <a:r>
              <a:rPr lang="en-US" dirty="0"/>
              <a:t> a drive</a:t>
            </a:r>
            <a:r>
              <a:rPr lang="en-IN" dirty="0"/>
              <a:t> </a:t>
            </a:r>
            <a:r>
              <a:rPr lang="en-US" dirty="0"/>
              <a:t>motor unit on the table pulls back the fiber as it rotates within the</a:t>
            </a:r>
            <a:r>
              <a:rPr lang="en-IN" dirty="0"/>
              <a:t> </a:t>
            </a:r>
            <a:r>
              <a:rPr lang="en-US" dirty="0"/>
              <a:t>sheath</a:t>
            </a:r>
            <a:endParaRPr lang="en-IN" dirty="0"/>
          </a:p>
          <a:p>
            <a:r>
              <a:rPr lang="en-US" dirty="0"/>
              <a:t> </a:t>
            </a:r>
            <a:r>
              <a:rPr lang="en-IN" dirty="0"/>
              <a:t>Ul</a:t>
            </a:r>
            <a:r>
              <a:rPr lang="en-US" dirty="0" err="1"/>
              <a:t>trasound</a:t>
            </a:r>
            <a:r>
              <a:rPr lang="en-IN" dirty="0"/>
              <a:t> —&gt;</a:t>
            </a:r>
            <a:r>
              <a:rPr lang="en-US" dirty="0"/>
              <a:t>depth</a:t>
            </a:r>
            <a:r>
              <a:rPr lang="en-IN" dirty="0"/>
              <a:t> —&gt; </a:t>
            </a:r>
            <a:r>
              <a:rPr lang="en-US" dirty="0"/>
              <a:t>measuring the time</a:t>
            </a:r>
            <a:r>
              <a:rPr lang="en-IN" dirty="0"/>
              <a:t> taken for</a:t>
            </a:r>
            <a:r>
              <a:rPr lang="en-US" dirty="0"/>
              <a:t> acoustic</a:t>
            </a:r>
            <a:r>
              <a:rPr lang="en-IN" dirty="0"/>
              <a:t> </a:t>
            </a:r>
            <a:r>
              <a:rPr lang="en-US" dirty="0"/>
              <a:t>reflections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6AB-1BA0-62C6-5429-1D8D5FFD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ARTIFACTS –related to imaging catheter or guide 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B83B-96B5-5D73-B954-FFDA1F0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910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Shadow</a:t>
            </a:r>
            <a:r>
              <a:rPr lang="en-US" b="1" dirty="0"/>
              <a:t> </a:t>
            </a:r>
            <a:r>
              <a:rPr lang="en-IN" b="1" dirty="0" err="1"/>
              <a:t>artifact</a:t>
            </a:r>
            <a:r>
              <a:rPr lang="en-IN" dirty="0"/>
              <a:t> — reduction in signal intensity beyond a structure such as a </a:t>
            </a:r>
            <a:r>
              <a:rPr lang="en-IN" dirty="0" err="1"/>
              <a:t>guidewire</a:t>
            </a:r>
            <a:r>
              <a:rPr lang="en-IN" dirty="0"/>
              <a:t> or metallic stent strut, or small bubbles in the imaging catheter</a:t>
            </a:r>
            <a:endParaRPr lang="en-IN" sz="2800" dirty="0"/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Multiple reflections—</a:t>
            </a:r>
            <a:r>
              <a:rPr lang="en-IN" dirty="0"/>
              <a:t>appear as 1 or more circles </a:t>
            </a:r>
            <a:r>
              <a:rPr lang="en-IN" dirty="0" err="1"/>
              <a:t>centered</a:t>
            </a:r>
            <a:r>
              <a:rPr lang="en-IN" dirty="0"/>
              <a:t> on the imaging catheter and result from reflections from multiple facets of the 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03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6AB-1BA0-62C6-5429-1D8D5FFD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604"/>
            <a:ext cx="10515600" cy="1325563"/>
          </a:xfrm>
        </p:spPr>
        <p:txBody>
          <a:bodyPr/>
          <a:lstStyle/>
          <a:p>
            <a:r>
              <a:rPr lang="en-IN" dirty="0"/>
              <a:t>ARTIFACTS –related to stent struts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B83B-96B5-5D73-B954-FFDA1F0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57" y="1443540"/>
            <a:ext cx="11347285" cy="460627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Reverberation </a:t>
            </a:r>
            <a:r>
              <a:rPr lang="en-US" b="1" dirty="0"/>
              <a:t> </a:t>
            </a:r>
            <a:r>
              <a:rPr lang="en-IN" b="1" dirty="0" err="1"/>
              <a:t>artifact</a:t>
            </a:r>
            <a:r>
              <a:rPr lang="en-IN" dirty="0"/>
              <a:t> — similar to the multiple reflections </a:t>
            </a:r>
            <a:r>
              <a:rPr lang="en-IN" dirty="0" err="1"/>
              <a:t>artifact</a:t>
            </a:r>
            <a:r>
              <a:rPr lang="en-IN" dirty="0"/>
              <a:t> ; describes reflections produced by stent struts that are </a:t>
            </a:r>
            <a:r>
              <a:rPr lang="en-IN" dirty="0" err="1"/>
              <a:t>centered</a:t>
            </a:r>
            <a:r>
              <a:rPr lang="en-IN" dirty="0"/>
              <a:t> on the imaging </a:t>
            </a:r>
            <a:r>
              <a:rPr lang="en-IN" dirty="0" err="1"/>
              <a:t>cathete</a:t>
            </a:r>
            <a:endParaRPr lang="en-IN" sz="2800" dirty="0"/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Saturation </a:t>
            </a:r>
            <a:r>
              <a:rPr lang="en-IN" b="1" dirty="0" err="1"/>
              <a:t>artifact</a:t>
            </a:r>
            <a:r>
              <a:rPr lang="en-IN" b="1" dirty="0"/>
              <a:t>  - </a:t>
            </a:r>
            <a:r>
              <a:rPr lang="en-IN" dirty="0"/>
              <a:t>when stent struts or other highly reflective structures produce a high-amplitude backscattered signal that is beyond the range that can be accurately detected by the data acquisition system ; appears as spokes of high and low intensity signal emanating from the </a:t>
            </a:r>
            <a:r>
              <a:rPr lang="en-IN" dirty="0" err="1"/>
              <a:t>center</a:t>
            </a:r>
            <a:r>
              <a:rPr lang="en-IN" dirty="0"/>
              <a:t> of the imaging catheter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Blooming </a:t>
            </a:r>
            <a:r>
              <a:rPr lang="en-IN" b="1" dirty="0" err="1"/>
              <a:t>artifact</a:t>
            </a:r>
            <a:r>
              <a:rPr lang="en-IN" dirty="0"/>
              <a:t> -when stent struts or other highly reflective structures appear slightly smeared or thickened in the axial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69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A2D81E-E9F9-E7BD-4FA0-2747FCC11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-1"/>
            <a:ext cx="10390909" cy="69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4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6AB-1BA0-62C6-5429-1D8D5FFD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604"/>
            <a:ext cx="10515600" cy="1325563"/>
          </a:xfrm>
        </p:spPr>
        <p:txBody>
          <a:bodyPr/>
          <a:lstStyle/>
          <a:p>
            <a:r>
              <a:rPr lang="en-IN" dirty="0"/>
              <a:t>ARTIFACTS –related to eccentric wire 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B83B-96B5-5D73-B954-FFDA1F0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57" y="1443540"/>
            <a:ext cx="11347285" cy="51604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600" b="1" dirty="0"/>
              <a:t>Proximity </a:t>
            </a:r>
            <a:r>
              <a:rPr lang="en-IN" sz="2600" b="1" dirty="0" err="1"/>
              <a:t>artifact</a:t>
            </a:r>
            <a:r>
              <a:rPr lang="en-IN" sz="2600" b="1" dirty="0"/>
              <a:t>-</a:t>
            </a:r>
            <a:r>
              <a:rPr lang="en-IN" sz="2600" dirty="0"/>
              <a:t> when the imaging catheter is near or touching the artery wall, causing the adjacent tissue to appear brighter or more signal rich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b="1" dirty="0"/>
              <a:t>Tangential signal dropout -</a:t>
            </a:r>
            <a:r>
              <a:rPr lang="en-IN" sz="2600" dirty="0"/>
              <a:t> occurs when the imaging catheter is near or touching the artery wall and appears as attenuated signal tangential to the luminal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b="1" dirty="0"/>
              <a:t>Merry-go-round effect</a:t>
            </a:r>
            <a:r>
              <a:rPr lang="en-IN" sz="2600" dirty="0"/>
              <a:t> — reduced lateral resolution at increased distances or depths from the imaging catheter. Stent struts that are farther from the imaging catheter - appearing wider than struts closer to the imaging catheter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b="1" dirty="0"/>
              <a:t>Sunflower effect </a:t>
            </a:r>
            <a:r>
              <a:rPr lang="en-IN" sz="2600" dirty="0"/>
              <a:t>— the artificial alignment of reflections from stent struts toward the imaging catheter, mimicking the way sunflowers align toward the sun ( can appear even perpendicular 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5187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A2D81E-E9F9-E7BD-4FA0-2747FCC11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-1"/>
            <a:ext cx="10390909" cy="69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8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E2C1-68C3-1279-DF7B-142B39E0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OCT AND PCI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8C8F-51B3-EA52-26DA-23530B1B3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3367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rot="16200000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rot="16200000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image.jpg" id="5" name="Content Placeholder 4">
            <a:extLst>
              <a:ext uri="{FF2B5EF4-FFF2-40B4-BE49-F238E27FC236}">
                <a16:creationId xmlns:a16="http://schemas.microsoft.com/office/drawing/2014/main" id="{DCFE956A-23D8-5289-8B64-0EFA4DD004CF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t="189"/>
          <a:stretch/>
        </p:blipFill>
        <p:spPr>
          <a:xfrm>
            <a:off x="-50752" y="-856"/>
            <a:ext cx="12661296" cy="68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93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440D73-9F29-EF8D-48AE-A49B6C54F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41" y="-856"/>
            <a:ext cx="6079314" cy="6792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AAD5F-64EC-BB71-A814-10D1D50902D2}"/>
              </a:ext>
            </a:extLst>
          </p:cNvPr>
          <p:cNvSpPr txBox="1"/>
          <p:nvPr/>
        </p:nvSpPr>
        <p:spPr>
          <a:xfrm>
            <a:off x="8420930" y="1022597"/>
            <a:ext cx="294309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3200" dirty="0"/>
              <a:t>Stent sizing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0796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1841A-BC08-3EA3-6142-7E1065AB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 INTERVENTION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1A3A6D-3CD7-0E38-6A23-6DDDB2CA2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044504"/>
            <a:ext cx="7225748" cy="47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9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" y="2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8287-B09C-68DD-1E73-8EE2A2C0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5692054"/>
          </a:xfrm>
        </p:spPr>
        <p:txBody>
          <a:bodyPr>
            <a:normAutofit/>
          </a:bodyPr>
          <a:lstStyle/>
          <a:p>
            <a:r>
              <a:rPr lang="en-US" b="1" dirty="0"/>
              <a:t>light is too fast</a:t>
            </a:r>
            <a:r>
              <a:rPr lang="en-IN" b="1" dirty="0"/>
              <a:t> – </a:t>
            </a:r>
            <a:r>
              <a:rPr lang="en-IN" dirty="0"/>
              <a:t>direct quantification cannot be achieved on such a time scale</a:t>
            </a:r>
          </a:p>
          <a:p>
            <a:r>
              <a:rPr lang="en-US" dirty="0"/>
              <a:t> To overcome this </a:t>
            </a:r>
            <a:r>
              <a:rPr lang="en-US" dirty="0" err="1"/>
              <a:t>propert</a:t>
            </a:r>
            <a:r>
              <a:rPr lang="en-IN" dirty="0"/>
              <a:t>y —&gt;  </a:t>
            </a:r>
            <a:r>
              <a:rPr lang="en-IN" b="1" dirty="0"/>
              <a:t>interferometry technique —&gt;</a:t>
            </a:r>
            <a:r>
              <a:rPr lang="en-US" dirty="0"/>
              <a:t> collected light is combined with a reference light beam</a:t>
            </a:r>
            <a:r>
              <a:rPr lang="en-IN" dirty="0"/>
              <a:t> </a:t>
            </a:r>
            <a:r>
              <a:rPr lang="en-US" dirty="0"/>
              <a:t>to generate lower-frequency optical interference signals</a:t>
            </a:r>
            <a:endParaRPr lang="en-IN" dirty="0"/>
          </a:p>
          <a:p>
            <a:r>
              <a:rPr lang="en-US" dirty="0"/>
              <a:t>modulated interference signals can be measured and digitally decoded to generate an optical  profile of the tissue  (A-scan)</a:t>
            </a:r>
            <a:endParaRPr lang="en-IN" dirty="0"/>
          </a:p>
          <a:p>
            <a:r>
              <a:rPr lang="en-US" dirty="0"/>
              <a:t>Multiple </a:t>
            </a:r>
            <a:r>
              <a:rPr lang="en-IN" dirty="0"/>
              <a:t>optical</a:t>
            </a:r>
            <a:r>
              <a:rPr lang="en-US" dirty="0"/>
              <a:t> profiles are collected as the catheter core</a:t>
            </a:r>
            <a:r>
              <a:rPr lang="en-IN" dirty="0"/>
              <a:t> </a:t>
            </a:r>
            <a:r>
              <a:rPr lang="en-US" dirty="0"/>
              <a:t>rapidly rotates within the vessel</a:t>
            </a:r>
            <a:endParaRPr lang="en-IN" dirty="0"/>
          </a:p>
          <a:p>
            <a:r>
              <a:rPr lang="en-US" dirty="0"/>
              <a:t>These profiles are then represented in a 2D</a:t>
            </a:r>
            <a:r>
              <a:rPr lang="en-IN" dirty="0"/>
              <a:t> </a:t>
            </a:r>
            <a:r>
              <a:rPr lang="en-US" dirty="0"/>
              <a:t>image</a:t>
            </a:r>
            <a:r>
              <a:rPr lang="en-IN" dirty="0"/>
              <a:t> (B scan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6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" y="2"/>
            <a:ext cx="121877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7ACD26-B992-482F-F1B1-4BC1939F8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85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0F00A8-5467-3514-1660-3F23779A5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6122051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F95E1-1162-F26E-647D-CDE4ABDBCDC6}"/>
              </a:ext>
            </a:extLst>
          </p:cNvPr>
          <p:cNvSpPr txBox="1"/>
          <p:nvPr/>
        </p:nvSpPr>
        <p:spPr>
          <a:xfrm>
            <a:off x="6841009" y="1246038"/>
            <a:ext cx="463203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err="1"/>
              <a:t>ILUMIEN</a:t>
            </a:r>
            <a:r>
              <a:rPr lang="en-US" b="1" dirty="0"/>
              <a:t> III trial</a:t>
            </a:r>
            <a:r>
              <a:rPr lang="en-IN" b="1" dirty="0"/>
              <a:t> —</a:t>
            </a:r>
            <a:r>
              <a:rPr lang="en-US" dirty="0"/>
              <a:t>demonstrated</a:t>
            </a:r>
            <a:r>
              <a:rPr lang="en-IN" dirty="0"/>
              <a:t> </a:t>
            </a:r>
            <a:r>
              <a:rPr lang="en-US" dirty="0" err="1"/>
              <a:t>noninferiority</a:t>
            </a:r>
            <a:r>
              <a:rPr lang="en-US" dirty="0"/>
              <a:t> of OCT versus IVUS with respect to post</a:t>
            </a:r>
            <a:r>
              <a:rPr lang="en-IN" dirty="0"/>
              <a:t> </a:t>
            </a:r>
            <a:r>
              <a:rPr lang="en-US" dirty="0" err="1"/>
              <a:t>stenting</a:t>
            </a:r>
            <a:r>
              <a:rPr lang="en-IN" dirty="0"/>
              <a:t> </a:t>
            </a:r>
            <a:r>
              <a:rPr lang="en-US" dirty="0"/>
              <a:t>MLD</a:t>
            </a:r>
            <a:endParaRPr lang="en-IN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OPINION</a:t>
            </a:r>
            <a:r>
              <a:rPr lang="en-US" dirty="0"/>
              <a:t> (optical frequency domain imaging vs.intravascular ultrasound in percutaneous coronary intervention)</a:t>
            </a:r>
            <a:r>
              <a:rPr lang="en-US" b="1" dirty="0"/>
              <a:t>trial</a:t>
            </a:r>
            <a:r>
              <a:rPr lang="en-US" dirty="0"/>
              <a:t> </a:t>
            </a:r>
            <a:r>
              <a:rPr lang="en-IN" dirty="0"/>
              <a:t>-</a:t>
            </a:r>
            <a:r>
              <a:rPr lang="en-US" dirty="0"/>
              <a:t>showed </a:t>
            </a:r>
            <a:r>
              <a:rPr lang="en-US" dirty="0" err="1"/>
              <a:t>noninferiority</a:t>
            </a:r>
            <a:r>
              <a:rPr lang="en-US" dirty="0"/>
              <a:t> with respect to the primary clinical</a:t>
            </a:r>
            <a:r>
              <a:rPr lang="en-IN" dirty="0"/>
              <a:t> </a:t>
            </a:r>
            <a:r>
              <a:rPr lang="en-US" dirty="0"/>
              <a:t>end point of target-vessel failure in patients undergoing PCI with</a:t>
            </a:r>
            <a:r>
              <a:rPr lang="en-IN" dirty="0"/>
              <a:t> </a:t>
            </a:r>
            <a:r>
              <a:rPr lang="en-US" dirty="0"/>
              <a:t>a second-generation D</a:t>
            </a:r>
            <a:r>
              <a:rPr lang="en-IN" dirty="0"/>
              <a:t>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52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46" y="1421269"/>
            <a:ext cx="9382152" cy="5356499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752964" y="504322"/>
            <a:ext cx="6703902" cy="83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14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428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51430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68573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8571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02859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0002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37146" algn="l" defTabSz="917143" rtl="0" eaLnBrk="1" latinLnBrk="0" hangingPunct="1">
              <a:defRPr sz="3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altLang="en-US" sz="4813"/>
              <a:t>AHA ACC 2021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992A-A16C-7412-8191-B372D968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02" y="986946"/>
            <a:ext cx="1051560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At least three major clinical settings that hold the highest risk</a:t>
            </a:r>
            <a:r>
              <a:rPr lang="en-IN" dirty="0"/>
              <a:t> </a:t>
            </a:r>
            <a:r>
              <a:rPr lang="en-US" dirty="0"/>
              <a:t>of PCI failure and negative outcome might reap large benefits</a:t>
            </a:r>
            <a:r>
              <a:rPr lang="en-IN" dirty="0"/>
              <a:t> </a:t>
            </a:r>
            <a:r>
              <a:rPr lang="en-US" dirty="0"/>
              <a:t>from the immediate use of OCT: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complex interventions such</a:t>
            </a:r>
            <a:r>
              <a:rPr lang="en-IN" dirty="0"/>
              <a:t> </a:t>
            </a:r>
            <a:r>
              <a:rPr lang="en-US" dirty="0"/>
              <a:t>as bifurcation (including distal LM disease) requiring advanced</a:t>
            </a:r>
            <a:r>
              <a:rPr lang="en-IN" dirty="0"/>
              <a:t> </a:t>
            </a:r>
            <a:r>
              <a:rPr lang="en-US" dirty="0"/>
              <a:t>operative techniques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ACSs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stent failure</a:t>
            </a:r>
          </a:p>
        </p:txBody>
      </p:sp>
    </p:spTree>
    <p:extLst>
      <p:ext uri="{BB962C8B-B14F-4D97-AF65-F5344CB8AC3E}">
        <p14:creationId xmlns:p14="http://schemas.microsoft.com/office/powerpoint/2010/main" val="1881015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9AF2-FA38-446F-2CFF-0C77383A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202C-63E6-633C-54B0-9B04B3966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5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18AE-13F9-40DD-AB7A-835472EF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1.True statement  : IVUS vs OCT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22C7-D5C9-6FC0-F1BC-399BD7709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Tissue penetration is  more for IVUS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Frame rate is higher for IVUS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Axial and lateral resolution is better in IVUS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Maximum scan diameter is less in IVUS  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DCC6-898E-DA7E-1E4B-3DF45B0B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IN"/>
              <a:t>2. Match the following </a:t>
            </a:r>
            <a:endParaRPr dirty="0"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52153C-A202-1C85-D60E-C17E067C581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" t="17851"/>
          <a:stretch/>
        </p:blipFill>
        <p:spPr>
          <a:xfrm>
            <a:off x="338684" y="1690688"/>
            <a:ext cx="11733127" cy="325482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D77A85-135A-F61A-AB22-1D09C8339F0D}"/>
              </a:ext>
            </a:extLst>
          </p:cNvPr>
          <p:cNvSpPr txBox="1"/>
          <p:nvPr/>
        </p:nvSpPr>
        <p:spPr>
          <a:xfrm>
            <a:off x="1140814" y="5020104"/>
            <a:ext cx="455370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indent="-342900" marL="342900">
              <a:buAutoNum type="arabicPeriod"/>
            </a:pPr>
            <a:r>
              <a:rPr dirty="0" lang="en-IN"/>
              <a:t>Plaque erosion</a:t>
            </a:r>
          </a:p>
          <a:p>
            <a:pPr algn="l" indent="-342900" marL="342900">
              <a:buAutoNum type="arabicPeriod"/>
            </a:pPr>
            <a:r>
              <a:rPr dirty="0" lang="en-IN"/>
              <a:t> Calcified nodule </a:t>
            </a:r>
          </a:p>
          <a:p>
            <a:pPr algn="l" indent="-342900" marL="342900">
              <a:buAutoNum type="arabicPeriod"/>
            </a:pPr>
            <a:r>
              <a:rPr dirty="0" lang="en-IN"/>
              <a:t>Plaque rupture</a:t>
            </a:r>
          </a:p>
          <a:p>
            <a:pPr algn="l" indent="-342900" marL="342900">
              <a:buAutoNum type="arabicPeriod"/>
            </a:pPr>
            <a:endParaRPr dirty="0"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B0905-9242-B83C-617A-7CA9DEE8708E}"/>
              </a:ext>
            </a:extLst>
          </p:cNvPr>
          <p:cNvSpPr txBox="1"/>
          <p:nvPr/>
        </p:nvSpPr>
        <p:spPr>
          <a:xfrm>
            <a:off x="2567312" y="1379247"/>
            <a:ext cx="32092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dirty="0" lang="en-IN"/>
              <a:t>A</a:t>
            </a:r>
            <a:endParaRPr dirty="0"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6A24BBC-77C2-5BC6-0174-0DA7DD39118B}"/>
                  </a:ext>
                </a:extLst>
              </p14:cNvPr>
              <p14:cNvContentPartPr/>
              <p14:nvPr/>
            </p14:nvContentPartPr>
            <p14:xfrm>
              <a:off x="6259850" y="1339304"/>
              <a:ext cx="164160" cy="215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6A24BBC-77C2-5BC6-0174-0DA7DD3911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9050" y="1328864"/>
                <a:ext cx="1854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C16E26-F43A-B18F-2F46-20325E8FF4EF}"/>
                  </a:ext>
                </a:extLst>
              </p14:cNvPr>
              <p14:cNvContentPartPr/>
              <p14:nvPr/>
            </p14:nvContentPartPr>
            <p14:xfrm>
              <a:off x="9681290" y="1312304"/>
              <a:ext cx="252360" cy="171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C16E26-F43A-B18F-2F46-20325E8FF4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70490" y="1301504"/>
                <a:ext cx="273600" cy="1922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C9454B7-6067-FA77-5DEF-FBF4B7972336}"/>
              </a:ext>
            </a:extLst>
          </p:cNvPr>
          <p:cNvSpPr txBox="1"/>
          <p:nvPr/>
        </p:nvSpPr>
        <p:spPr>
          <a:xfrm>
            <a:off x="8493978" y="5516989"/>
            <a:ext cx="1857205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dirty="0" lang="en-IN"/>
              <a:t>A-3</a:t>
            </a:r>
          </a:p>
          <a:p>
            <a:pPr algn="l"/>
            <a:r>
              <a:rPr dirty="0" lang="en-IN"/>
              <a:t>B-1</a:t>
            </a:r>
          </a:p>
          <a:p>
            <a:pPr algn="l"/>
            <a:r>
              <a:rPr dirty="0" lang="en-IN"/>
              <a:t>C-2</a:t>
            </a:r>
          </a:p>
        </p:txBody>
      </p:sp>
    </p:spTree>
    <p:extLst>
      <p:ext uri="{BB962C8B-B14F-4D97-AF65-F5344CB8AC3E}">
        <p14:creationId xmlns:p14="http://schemas.microsoft.com/office/powerpoint/2010/main" val="226084160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4069-26B4-968A-69DB-EC14CBB5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Identify lipid rich plaque 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CEC2AA-2EB2-0EE6-CCF2-535590AB3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b="23013"/>
          <a:stretch/>
        </p:blipFill>
        <p:spPr>
          <a:xfrm>
            <a:off x="1152610" y="2280538"/>
            <a:ext cx="9886779" cy="289505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6A86AD-E266-4BBA-4D50-6C91C37E45E5}"/>
                  </a:ext>
                </a:extLst>
              </p14:cNvPr>
              <p14:cNvContentPartPr/>
              <p14:nvPr/>
            </p14:nvContentPartPr>
            <p14:xfrm>
              <a:off x="6013970" y="1653584"/>
              <a:ext cx="238680" cy="27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6A86AD-E266-4BBA-4D50-6C91C37E4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170" y="1642784"/>
                <a:ext cx="2599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3BFF0D-C534-F16B-9B12-4E2236EB8629}"/>
                  </a:ext>
                </a:extLst>
              </p14:cNvPr>
              <p14:cNvContentPartPr/>
              <p14:nvPr/>
            </p14:nvContentPartPr>
            <p14:xfrm>
              <a:off x="8990810" y="1517144"/>
              <a:ext cx="389520" cy="28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3BFF0D-C534-F16B-9B12-4E2236EB86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0370" y="1506344"/>
                <a:ext cx="410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8E42C62-1DB9-47C7-2261-9EDC0238242E}"/>
                  </a:ext>
                </a:extLst>
              </p14:cNvPr>
              <p14:cNvContentPartPr/>
              <p14:nvPr/>
            </p14:nvContentPartPr>
            <p14:xfrm>
              <a:off x="2941370" y="1742144"/>
              <a:ext cx="266760" cy="27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8E42C62-1DB9-47C7-2261-9EDC023824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0570" y="1731704"/>
                <a:ext cx="288000" cy="2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3487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0908-B805-F406-D5E2-03507A19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4. Inadequate flushing of OCT catheter can result in which artefact 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B6AF9A-A875-F74C-CA02-A9EE3194D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2835833" y="2116667"/>
            <a:ext cx="6520333" cy="406029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6A072F-E182-21BA-C330-CE8977FEEB2C}"/>
                  </a:ext>
                </a:extLst>
              </p14:cNvPr>
              <p14:cNvContentPartPr/>
              <p14:nvPr/>
            </p14:nvContentPartPr>
            <p14:xfrm>
              <a:off x="3951890" y="1695344"/>
              <a:ext cx="259920" cy="25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6A072F-E182-21BA-C330-CE8977FEEB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1090" y="1684544"/>
                <a:ext cx="2811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B2DD45-B778-DC2B-249A-7142D4EBE74C}"/>
                  </a:ext>
                </a:extLst>
              </p14:cNvPr>
              <p14:cNvContentPartPr/>
              <p14:nvPr/>
            </p14:nvContentPartPr>
            <p14:xfrm>
              <a:off x="5931890" y="1687784"/>
              <a:ext cx="231840" cy="20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B2DD45-B778-DC2B-249A-7142D4EBE7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1450" y="1676984"/>
                <a:ext cx="253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0A99B6-746E-5B5C-39F6-0A410783D820}"/>
                  </a:ext>
                </a:extLst>
              </p14:cNvPr>
              <p14:cNvContentPartPr/>
              <p14:nvPr/>
            </p14:nvContentPartPr>
            <p14:xfrm>
              <a:off x="8294570" y="1585904"/>
              <a:ext cx="396360" cy="19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0A99B6-746E-5B5C-39F6-0A410783D8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3770" y="1575464"/>
                <a:ext cx="41760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1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C471C-3D2A-C911-BE73-2521D87AC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5" y="643466"/>
            <a:ext cx="81033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33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A1B3-5A7B-A9D1-1EE2-21CA22D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 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BC90-A867-3297-5E20-562A71695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9CAE6-EBD6-E48C-CE4D-BED464BA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IN" sz="3600"/>
              <a:t>Types</a:t>
            </a:r>
            <a:endParaRPr lang="en-US" sz="3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A87DB-4075-68F9-D149-89FC0B42D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8" y="650494"/>
            <a:ext cx="5502990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57373-668F-44BC-DC75-EC4961FB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1800" b="1"/>
              <a:t>TD OCT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1800" b="1"/>
              <a:t>FD OCT</a:t>
            </a:r>
            <a:endParaRPr lang="en-US" sz="18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3007-2F16-9946-71FA-16EB2EDC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 TD OCT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EB46-7D5C-5F86-4A9E-7FFA080D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generation of OCT platforms used a time domain (TD) detection system </a:t>
            </a:r>
            <a:endParaRPr lang="en-IN" dirty="0"/>
          </a:p>
          <a:p>
            <a:r>
              <a:rPr lang="en-US" dirty="0"/>
              <a:t>light from a broadband source with wavelengths centered on 1300 nm was directed at the tissue of interest</a:t>
            </a:r>
            <a:endParaRPr lang="en-IN" dirty="0"/>
          </a:p>
          <a:p>
            <a:r>
              <a:rPr lang="en-US" dirty="0"/>
              <a:t>Determination of imaged tissue depth required a reference mirror to be moved back and forth, significantly limiting the speed of image acquisition</a:t>
            </a:r>
          </a:p>
        </p:txBody>
      </p:sp>
    </p:spTree>
    <p:extLst>
      <p:ext uri="{BB962C8B-B14F-4D97-AF65-F5344CB8AC3E}">
        <p14:creationId xmlns:p14="http://schemas.microsoft.com/office/powerpoint/2010/main" val="193486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FD27-E143-C44E-6825-E894E16C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FD OCT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FA8-EEA2-F035-639F-4BF2227B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Fourier or frequency domain (FD) detection</a:t>
            </a:r>
            <a:r>
              <a:rPr lang="en-IN" b="1" dirty="0"/>
              <a:t> </a:t>
            </a:r>
            <a:r>
              <a:rPr lang="en-IN" dirty="0"/>
              <a:t>—&gt; </a:t>
            </a:r>
            <a:r>
              <a:rPr lang="en-US" dirty="0"/>
              <a:t>monochromatic source emits light sweeping across a range of wavelengths between 1250</a:t>
            </a:r>
            <a:r>
              <a:rPr lang="en-IN" dirty="0"/>
              <a:t> and 1350 nm</a:t>
            </a:r>
          </a:p>
          <a:p>
            <a:r>
              <a:rPr lang="en-IN" dirty="0"/>
              <a:t>Reflected light from various tissue depths —&gt; detected simultaneously —&gt; facilitating significantly faster image acquisition</a:t>
            </a:r>
          </a:p>
          <a:p>
            <a:r>
              <a:rPr lang="en-US" dirty="0" err="1"/>
              <a:t>Interferenc</a:t>
            </a:r>
            <a:r>
              <a:rPr lang="en-IN" dirty="0"/>
              <a:t>e </a:t>
            </a:r>
            <a:r>
              <a:rPr lang="en-US" dirty="0"/>
              <a:t>signals generated by an interferometer at various wavelengths are</a:t>
            </a:r>
            <a:r>
              <a:rPr lang="en-IN" dirty="0"/>
              <a:t> </a:t>
            </a:r>
            <a:r>
              <a:rPr lang="en-US" dirty="0"/>
              <a:t>mathematically processed by </a:t>
            </a:r>
            <a:r>
              <a:rPr lang="en-US" b="1" dirty="0"/>
              <a:t>Fourier transformation </a:t>
            </a:r>
            <a:r>
              <a:rPr lang="en-US" dirty="0"/>
              <a:t>to determine the amplitudes of reflections returning from different</a:t>
            </a:r>
            <a:r>
              <a:rPr lang="en-IN" dirty="0"/>
              <a:t> </a:t>
            </a:r>
            <a:r>
              <a:rPr lang="en-US" dirty="0"/>
              <a:t>depths. </a:t>
            </a:r>
            <a:endParaRPr lang="en-IN" dirty="0"/>
          </a:p>
          <a:p>
            <a:r>
              <a:rPr lang="en-US" dirty="0"/>
              <a:t>As in </a:t>
            </a:r>
            <a:r>
              <a:rPr lang="en-IN" dirty="0"/>
              <a:t>MRI </a:t>
            </a:r>
            <a:r>
              <a:rPr lang="en-US" dirty="0"/>
              <a:t>, the frequency of the</a:t>
            </a:r>
            <a:r>
              <a:rPr lang="en-IN" dirty="0"/>
              <a:t> </a:t>
            </a:r>
            <a:r>
              <a:rPr lang="en-US" dirty="0"/>
              <a:t>recorded signal encodes position in the image</a:t>
            </a:r>
          </a:p>
        </p:txBody>
      </p:sp>
    </p:spTree>
    <p:extLst>
      <p:ext uri="{BB962C8B-B14F-4D97-AF65-F5344CB8AC3E}">
        <p14:creationId xmlns:p14="http://schemas.microsoft.com/office/powerpoint/2010/main" val="346989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Widescreen</PresentationFormat>
  <Paragraphs>133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Aptos</vt:lpstr>
      <vt:lpstr>Aptos Display</vt:lpstr>
      <vt:lpstr>Arial</vt:lpstr>
      <vt:lpstr>Office Theme</vt:lpstr>
      <vt:lpstr>OCT </vt:lpstr>
      <vt:lpstr>CONTENTS</vt:lpstr>
      <vt:lpstr>INTRODUCTION </vt:lpstr>
      <vt:lpstr>PHYSICAL PRINCIPLES OF OCT</vt:lpstr>
      <vt:lpstr>PowerPoint Presentation</vt:lpstr>
      <vt:lpstr>PowerPoint Presentation</vt:lpstr>
      <vt:lpstr>Types</vt:lpstr>
      <vt:lpstr>1. TD OCT</vt:lpstr>
      <vt:lpstr>2. FD OCT</vt:lpstr>
      <vt:lpstr>Important consideration….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INTERPRETATION - QUALITATIVE ANALYSIS</vt:lpstr>
      <vt:lpstr>PLAQUE CHARACTERISATION</vt:lpstr>
      <vt:lpstr>PowerPoint Presentation</vt:lpstr>
      <vt:lpstr>PowerPoint Presentation</vt:lpstr>
      <vt:lpstr>PowerPoint Presentation</vt:lpstr>
      <vt:lpstr>Plaque characterisation in ACS</vt:lpstr>
      <vt:lpstr>PowerPoint Presentation</vt:lpstr>
      <vt:lpstr>PowerPoint Presentation</vt:lpstr>
      <vt:lpstr>PowerPoint Presentation</vt:lpstr>
      <vt:lpstr>PowerPoint Presentation</vt:lpstr>
      <vt:lpstr>OCT features of vulnerable plaque </vt:lpstr>
      <vt:lpstr>PowerPoint Presentation</vt:lpstr>
      <vt:lpstr>OCT features of vulnerable plaque </vt:lpstr>
      <vt:lpstr>OCT features of vulnerable plaque </vt:lpstr>
      <vt:lpstr>PowerPoint Presentation</vt:lpstr>
      <vt:lpstr>IMAGE INTERPRETATION - QUANTITATIVE ANALYSIS</vt:lpstr>
      <vt:lpstr>PowerPoint Presentation</vt:lpstr>
      <vt:lpstr>ARTIFACTS </vt:lpstr>
      <vt:lpstr>ARTIFACTS –related to imaging technique</vt:lpstr>
      <vt:lpstr>PowerPoint Presentation</vt:lpstr>
      <vt:lpstr>ARTIFACTS –related to image processing</vt:lpstr>
      <vt:lpstr>ARTIFACTS –related to imaging catheter or guide wire</vt:lpstr>
      <vt:lpstr>ARTIFACTS –related to stent struts </vt:lpstr>
      <vt:lpstr>PowerPoint Presentation</vt:lpstr>
      <vt:lpstr>ARTIFACTS –related to eccentric wire position</vt:lpstr>
      <vt:lpstr>PowerPoint Presentation</vt:lpstr>
      <vt:lpstr>OCT AND PCI </vt:lpstr>
      <vt:lpstr>PowerPoint Presentation</vt:lpstr>
      <vt:lpstr>PowerPoint Presentation</vt:lpstr>
      <vt:lpstr>POST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</vt:lpstr>
      <vt:lpstr>1.True statement  : IVUS vs OCT</vt:lpstr>
      <vt:lpstr>2. Match the following </vt:lpstr>
      <vt:lpstr>3. Identify lipid rich plaque  </vt:lpstr>
      <vt:lpstr>4. Inadequate flushing of OCT catheter can result in which artefact ?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 </dc:title>
  <dc:creator>Sanchna Dev</dc:creator>
  <cp:lastModifiedBy>ADMIN</cp:lastModifiedBy>
  <cp:revision>4</cp:revision>
  <dcterms:created xsi:type="dcterms:W3CDTF">2024-04-02T16:23:15Z</dcterms:created>
  <dcterms:modified xsi:type="dcterms:W3CDTF">2024-04-03T02:31:01Z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1280105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