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97" r:id="rId6"/>
    <p:sldId id="270" r:id="rId7"/>
    <p:sldId id="271" r:id="rId8"/>
    <p:sldId id="265" r:id="rId9"/>
    <p:sldId id="272" r:id="rId10"/>
    <p:sldId id="260" r:id="rId11"/>
    <p:sldId id="261" r:id="rId12"/>
    <p:sldId id="298" r:id="rId13"/>
    <p:sldId id="262" r:id="rId14"/>
    <p:sldId id="266" r:id="rId15"/>
    <p:sldId id="267" r:id="rId16"/>
    <p:sldId id="268" r:id="rId17"/>
    <p:sldId id="269" r:id="rId18"/>
    <p:sldId id="273" r:id="rId19"/>
    <p:sldId id="274" r:id="rId20"/>
    <p:sldId id="299" r:id="rId21"/>
    <p:sldId id="300" r:id="rId22"/>
    <p:sldId id="301" r:id="rId23"/>
    <p:sldId id="275" r:id="rId24"/>
    <p:sldId id="276" r:id="rId25"/>
    <p:sldId id="263" r:id="rId26"/>
    <p:sldId id="264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302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303" r:id="rId49"/>
    <p:sldId id="305" r:id="rId50"/>
    <p:sldId id="304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viewProps" Target="view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tmp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DF39B-D4DF-F008-369A-00E20C04D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7930" y="1772566"/>
            <a:ext cx="8637073" cy="1161338"/>
          </a:xfrm>
        </p:spPr>
        <p:txBody>
          <a:bodyPr/>
          <a:lstStyle/>
          <a:p>
            <a:r>
              <a:rPr lang="en-IN" sz="5400" dirty="0"/>
              <a:t>Vascular</a:t>
            </a:r>
            <a:r>
              <a:rPr lang="en-IN" dirty="0"/>
              <a:t> </a:t>
            </a:r>
            <a:r>
              <a:rPr lang="en-IN" sz="5400" dirty="0"/>
              <a:t>access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9CBD4-1104-69A3-EEE4-1C6297DAE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0673" y="3759065"/>
            <a:ext cx="1576974" cy="330063"/>
          </a:xfrm>
        </p:spPr>
        <p:txBody>
          <a:bodyPr>
            <a:normAutofit fontScale="77500" lnSpcReduction="20000"/>
          </a:bodyPr>
          <a:lstStyle/>
          <a:p>
            <a:r>
              <a:rPr lang="en-IN" sz="1200" dirty="0" err="1"/>
              <a:t>Karthik</a:t>
            </a:r>
            <a:r>
              <a:rPr lang="en-IN" sz="1200" dirty="0"/>
              <a:t> </a:t>
            </a:r>
            <a:r>
              <a:rPr lang="en-IN" sz="1200" dirty="0" err="1"/>
              <a:t>ks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8969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861DA-0558-85D7-541F-55E6D44B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863" y="1418053"/>
            <a:ext cx="9603275" cy="4535326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  </a:t>
            </a:r>
            <a:r>
              <a:rPr lang="en-IN" u="sng" dirty="0"/>
              <a:t>Patient Selection</a:t>
            </a:r>
          </a:p>
          <a:p>
            <a:pPr marL="0" indent="0">
              <a:buNone/>
            </a:pPr>
            <a:r>
              <a:rPr lang="en-IN" dirty="0"/>
              <a:t>   → Allen’s/</a:t>
            </a:r>
            <a:r>
              <a:rPr lang="en-IN" dirty="0" err="1"/>
              <a:t>Barbeau</a:t>
            </a:r>
            <a:r>
              <a:rPr lang="en-IN" dirty="0"/>
              <a:t> test access the overall blood supply to the hand.</a:t>
            </a:r>
          </a:p>
          <a:p>
            <a:pPr marL="0" indent="0">
              <a:buNone/>
            </a:pPr>
            <a:r>
              <a:rPr lang="en-IN" dirty="0"/>
              <a:t>   → Contralateral radial (or femoral) artery should be assessed in cases where radial</a:t>
            </a:r>
          </a:p>
          <a:p>
            <a:pPr marL="0" indent="0">
              <a:buNone/>
            </a:pPr>
            <a:r>
              <a:rPr lang="en-IN" dirty="0"/>
              <a:t>          </a:t>
            </a:r>
            <a:r>
              <a:rPr lang="en-IN" dirty="0" err="1"/>
              <a:t>arterty</a:t>
            </a:r>
            <a:r>
              <a:rPr lang="en-IN" dirty="0"/>
              <a:t> might ultimately used as a bypass conduit.</a:t>
            </a:r>
          </a:p>
          <a:p>
            <a:pPr marL="0" indent="0">
              <a:buNone/>
            </a:pPr>
            <a:r>
              <a:rPr lang="en-IN" dirty="0"/>
              <a:t>   → Patients with ACS / STEMI have increase bleeding risks and are excellent candidates </a:t>
            </a:r>
          </a:p>
          <a:p>
            <a:pPr marL="0" indent="0">
              <a:buNone/>
            </a:pPr>
            <a:r>
              <a:rPr lang="en-IN" dirty="0"/>
              <a:t>        for the radial approach.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8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D2C4E-D319-6135-F76E-86A9D9EA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680" y="1326371"/>
            <a:ext cx="9603275" cy="3773238"/>
          </a:xfrm>
        </p:spPr>
        <p:txBody>
          <a:bodyPr/>
          <a:lstStyle/>
          <a:p>
            <a:pPr marL="0" indent="0">
              <a:buNone/>
            </a:pPr>
            <a:r>
              <a:rPr lang="en-IN" u="sng" dirty="0"/>
              <a:t>   Allen‘s Test</a:t>
            </a:r>
          </a:p>
          <a:p>
            <a:pPr marL="0" indent="0">
              <a:buNone/>
            </a:pPr>
            <a:r>
              <a:rPr lang="en-IN" dirty="0"/>
              <a:t>  • Named after Edgar Van Nuys Allen.</a:t>
            </a:r>
          </a:p>
          <a:p>
            <a:pPr marL="0" indent="0">
              <a:buNone/>
            </a:pPr>
            <a:r>
              <a:rPr lang="en-IN" dirty="0"/>
              <a:t>  • In 1952, Irving S Wright described modified Allen’s test.</a:t>
            </a:r>
          </a:p>
          <a:p>
            <a:pPr marL="0" indent="0">
              <a:buNone/>
            </a:pPr>
            <a:r>
              <a:rPr lang="en-IN" dirty="0"/>
              <a:t>  • Done to assess the overall blood flow to hand, </a:t>
            </a:r>
          </a:p>
          <a:p>
            <a:pPr marL="0" indent="0">
              <a:buNone/>
            </a:pPr>
            <a:r>
              <a:rPr lang="en-IN" dirty="0"/>
              <a:t>     to confirm the hand will get adequate  blood supply via</a:t>
            </a:r>
          </a:p>
          <a:p>
            <a:pPr marL="0" indent="0">
              <a:buNone/>
            </a:pPr>
            <a:r>
              <a:rPr lang="en-IN" dirty="0"/>
              <a:t>     ulnar artery and collaterals in case of radial artery occlusion.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73903-B16A-67AF-EF76-646006682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441" y="1863460"/>
            <a:ext cx="1967847" cy="25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0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3C7264-A384-5175-A30A-C0790028B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572" y="48898"/>
            <a:ext cx="12277571" cy="6760204"/>
          </a:xfrm>
        </p:spPr>
      </p:pic>
    </p:spTree>
    <p:extLst>
      <p:ext uri="{BB962C8B-B14F-4D97-AF65-F5344CB8AC3E}">
        <p14:creationId xmlns:p14="http://schemas.microsoft.com/office/powerpoint/2010/main" val="237394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2A6EA-1E46-EF59-3E36-B5B806547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011"/>
            <a:ext cx="7383084" cy="39151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  </a:t>
            </a:r>
            <a:r>
              <a:rPr lang="en-IN" u="sng" dirty="0" err="1"/>
              <a:t>Barbeau</a:t>
            </a:r>
            <a:r>
              <a:rPr lang="en-IN" u="sng" dirty="0"/>
              <a:t> Test</a:t>
            </a:r>
          </a:p>
          <a:p>
            <a:pPr marL="0" indent="0">
              <a:buNone/>
            </a:pPr>
            <a:r>
              <a:rPr lang="en-IN" dirty="0"/>
              <a:t>  › The pulse wave monitored with both arteries open using pulse oximeter.</a:t>
            </a:r>
          </a:p>
          <a:p>
            <a:pPr marL="0" indent="0">
              <a:buNone/>
            </a:pPr>
            <a:r>
              <a:rPr lang="en-IN" dirty="0"/>
              <a:t>  › Radial artery occluded and pulse wave of ulnar artery is observed.</a:t>
            </a:r>
          </a:p>
          <a:p>
            <a:pPr marL="0" indent="0">
              <a:buNone/>
            </a:pPr>
            <a:r>
              <a:rPr lang="en-IN" dirty="0"/>
              <a:t>  › Radial artery cannulation can be proceed with A, B &amp; C ; not recommended in D.</a:t>
            </a:r>
          </a:p>
          <a:p>
            <a:pPr marL="0" indent="0">
              <a:buNone/>
            </a:pPr>
            <a:r>
              <a:rPr lang="en-IN" dirty="0"/>
              <a:t>  › A reverse Allen’s or </a:t>
            </a:r>
            <a:r>
              <a:rPr lang="en-IN" dirty="0" err="1"/>
              <a:t>Barbeau</a:t>
            </a:r>
            <a:r>
              <a:rPr lang="en-IN" dirty="0"/>
              <a:t> test can also be done to check the patency of radial artery by occluding ulnar artery.</a:t>
            </a:r>
          </a:p>
          <a:p>
            <a:pPr marL="0" indent="0">
              <a:buNone/>
            </a:pPr>
            <a:r>
              <a:rPr lang="en-IN" dirty="0"/>
              <a:t>  › Recommended for patients with h/o previously assessed radial arteries for catheterization/ABG.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32D4C-890C-52B1-E3C8-C485170AF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677" y="1371011"/>
            <a:ext cx="4822323" cy="498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10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4C7E1-98AD-9EDC-4BE0-2CAF8AC9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259134"/>
            <a:ext cx="9603275" cy="4207212"/>
          </a:xfrm>
        </p:spPr>
        <p:txBody>
          <a:bodyPr/>
          <a:lstStyle/>
          <a:p>
            <a:pPr marL="0" indent="0">
              <a:buNone/>
            </a:pPr>
            <a:r>
              <a:rPr lang="en-IN" u="sng" dirty="0"/>
              <a:t>  </a:t>
            </a:r>
            <a:r>
              <a:rPr lang="en-IN" sz="2400" u="sng" dirty="0"/>
              <a:t>Patient Preparation </a:t>
            </a:r>
          </a:p>
          <a:p>
            <a:pPr marL="0" indent="0">
              <a:buNone/>
            </a:pPr>
            <a:r>
              <a:rPr lang="en-IN" dirty="0"/>
              <a:t>  &gt; Patient should be sedated, well hydrated and comfortably positioned.</a:t>
            </a:r>
          </a:p>
          <a:p>
            <a:pPr marL="0" indent="0">
              <a:buNone/>
            </a:pPr>
            <a:r>
              <a:rPr lang="en-IN" dirty="0"/>
              <a:t>  &gt; Wrist should be placed next to the femoral access site.</a:t>
            </a:r>
          </a:p>
          <a:p>
            <a:pPr marL="0" indent="0">
              <a:buNone/>
            </a:pPr>
            <a:r>
              <a:rPr lang="en-IN" dirty="0"/>
              <a:t>  &gt; A roll of sterile towel/wrist splinter is used to support and flex the wrist to</a:t>
            </a:r>
          </a:p>
          <a:p>
            <a:pPr marL="0" indent="0">
              <a:buNone/>
            </a:pPr>
            <a:r>
              <a:rPr lang="en-IN" dirty="0"/>
              <a:t>      hyperextended position.</a:t>
            </a:r>
          </a:p>
          <a:p>
            <a:pPr marL="0" indent="0">
              <a:buNone/>
            </a:pPr>
            <a:r>
              <a:rPr lang="en-IN" dirty="0"/>
              <a:t>  &gt; After draping radial pulse is palpated.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308DD-9FD6-E46C-CFA5-AAECCF250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668" y="3225709"/>
            <a:ext cx="3201405" cy="282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0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0D43E-6B70-AFD4-2943-EAF40036B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256" y="1381379"/>
            <a:ext cx="10390909" cy="4510877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</a:t>
            </a:r>
            <a:r>
              <a:rPr lang="en-IN" u="sng" dirty="0"/>
              <a:t>Radial Artery Puncture &amp; Sheath Insertion</a:t>
            </a:r>
          </a:p>
          <a:p>
            <a:pPr marL="0" indent="0">
              <a:buNone/>
            </a:pPr>
            <a:r>
              <a:rPr lang="en-IN" dirty="0"/>
              <a:t>  </a:t>
            </a:r>
            <a:r>
              <a:rPr lang="en-IN" u="sng" dirty="0"/>
              <a:t> </a:t>
            </a:r>
            <a:r>
              <a:rPr lang="en-IN" dirty="0"/>
              <a:t>* Administrate local anaesthesia with 0.5 ml of 1% lidocaine.</a:t>
            </a:r>
          </a:p>
          <a:p>
            <a:pPr marL="0" indent="0">
              <a:buNone/>
            </a:pPr>
            <a:r>
              <a:rPr lang="en-IN" u="sng" dirty="0"/>
              <a:t> </a:t>
            </a:r>
            <a:r>
              <a:rPr lang="en-IN" dirty="0"/>
              <a:t>  * Puncture site should be 2cm proximal to the styloid process.</a:t>
            </a:r>
          </a:p>
          <a:p>
            <a:pPr marL="0" indent="0">
              <a:buNone/>
            </a:pPr>
            <a:r>
              <a:rPr lang="en-IN" dirty="0"/>
              <a:t>    * Use </a:t>
            </a:r>
            <a:r>
              <a:rPr lang="en-IN" dirty="0" err="1"/>
              <a:t>seldinger</a:t>
            </a:r>
            <a:r>
              <a:rPr lang="en-IN" dirty="0"/>
              <a:t> technique with back wall puncture.</a:t>
            </a:r>
          </a:p>
          <a:p>
            <a:pPr marL="0" indent="0">
              <a:buNone/>
            </a:pPr>
            <a:r>
              <a:rPr lang="en-IN" dirty="0"/>
              <a:t>    * Use 21 G needle for puncture.</a:t>
            </a:r>
          </a:p>
          <a:p>
            <a:pPr marL="0" indent="0">
              <a:buNone/>
            </a:pPr>
            <a:r>
              <a:rPr lang="en-IN" dirty="0"/>
              <a:t>    * After puncturing, remove the needle from cannula and withdraw the cannula gently until blood</a:t>
            </a:r>
          </a:p>
          <a:p>
            <a:pPr marL="0" indent="0">
              <a:buNone/>
            </a:pPr>
            <a:r>
              <a:rPr lang="en-IN" dirty="0"/>
              <a:t>      pulsates out of the needle.</a:t>
            </a:r>
          </a:p>
          <a:p>
            <a:pPr marL="0" indent="0">
              <a:buNone/>
            </a:pPr>
            <a:r>
              <a:rPr lang="en-IN" dirty="0"/>
              <a:t>    * Advance 0.018”×45 cm hydrophilic guide wire through cannula and keeping the guide wire in,</a:t>
            </a:r>
          </a:p>
          <a:p>
            <a:pPr marL="0" indent="0">
              <a:buNone/>
            </a:pPr>
            <a:r>
              <a:rPr lang="en-IN" dirty="0"/>
              <a:t>      withdraw the cannula from the artery.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EBF36C-3AE5-64C0-B2AA-1D1A86AC7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119" y="2028825"/>
            <a:ext cx="3211758" cy="16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0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648D3-A412-7B5F-1DFD-86711ACF9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44588"/>
            <a:ext cx="10186239" cy="4127129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* Make a small nick on skin around GW.</a:t>
            </a:r>
          </a:p>
          <a:p>
            <a:pPr marL="0" indent="0">
              <a:buNone/>
            </a:pPr>
            <a:r>
              <a:rPr lang="en-IN" dirty="0"/>
              <a:t>  * Thread the sheath on GW &amp; push the sheath in and remove GW and dilator from the sheath.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     </a:t>
            </a:r>
            <a:r>
              <a:rPr lang="en-IN" sz="2400" u="sng" dirty="0"/>
              <a:t>Radial Cocktail</a:t>
            </a:r>
          </a:p>
          <a:p>
            <a:pPr marL="0" indent="0">
              <a:buNone/>
            </a:pPr>
            <a:r>
              <a:rPr lang="en-IN" sz="2400" dirty="0"/>
              <a:t>    *</a:t>
            </a:r>
            <a:r>
              <a:rPr lang="en-IN" dirty="0"/>
              <a:t> After sheath insertion, infuse “radial cocktail” to prevent arterial spasm.</a:t>
            </a:r>
          </a:p>
          <a:p>
            <a:pPr marL="0" indent="0">
              <a:buNone/>
            </a:pPr>
            <a:r>
              <a:rPr lang="en-IN" sz="2400" dirty="0"/>
              <a:t>    * </a:t>
            </a:r>
            <a:r>
              <a:rPr lang="en-IN" dirty="0"/>
              <a:t>Combination of verapamil(2.5-5 mg) &amp; NTG (100-200microgram) in 10 ml saline.</a:t>
            </a:r>
          </a:p>
          <a:p>
            <a:pPr marL="0" indent="0">
              <a:buNone/>
            </a:pPr>
            <a:r>
              <a:rPr lang="en-IN" dirty="0"/>
              <a:t>     * Heparin(5000-10000u) is given to prevent thrombus formation.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931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DF04-A3E0-842C-FB2E-D8B5739BF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56930"/>
            <a:ext cx="9603275" cy="4109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u="sng" dirty="0"/>
              <a:t>Right vs Left Radial Approach</a:t>
            </a:r>
            <a:endParaRPr lang="en-IN" sz="2400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Operators choice is mostly right radial approach.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Left radial artery shows shorter learning curve and reduced radiation exposure.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Left radial artery is advisable for short and elderly patients due to increased </a:t>
            </a:r>
            <a:r>
              <a:rPr lang="en-IN" dirty="0" err="1"/>
              <a:t>tortiousity</a:t>
            </a:r>
            <a:r>
              <a:rPr lang="en-IN" dirty="0"/>
              <a:t> in innominate artery.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Left radial artery is preferred in patients with </a:t>
            </a:r>
            <a:r>
              <a:rPr lang="en-IN"/>
              <a:t>LIMA graft.</a:t>
            </a:r>
            <a:endParaRPr lang="en-I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86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386D-C855-093E-E808-586515DAC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42502"/>
            <a:ext cx="9603275" cy="4023843"/>
          </a:xfrm>
        </p:spPr>
        <p:txBody>
          <a:bodyPr/>
          <a:lstStyle/>
          <a:p>
            <a:pPr marL="0" indent="0">
              <a:buNone/>
            </a:pPr>
            <a:r>
              <a:rPr lang="en-IN" u="sng" dirty="0"/>
              <a:t>Radial Artery Access Site Care</a:t>
            </a:r>
          </a:p>
          <a:p>
            <a:pPr marL="0" indent="0">
              <a:buNone/>
            </a:pPr>
            <a:r>
              <a:rPr lang="en-IN" dirty="0"/>
              <a:t>  * Radial sheath is removed just after the procedure on full anticoagulation.</a:t>
            </a:r>
          </a:p>
          <a:p>
            <a:pPr marL="0" indent="0">
              <a:buNone/>
            </a:pPr>
            <a:r>
              <a:rPr lang="en-IN" dirty="0"/>
              <a:t>  * Post procedure-check wrist every 15 minutes for bleeding, hematoma, colour, pulse</a:t>
            </a:r>
          </a:p>
          <a:p>
            <a:pPr marL="0" indent="0">
              <a:buNone/>
            </a:pPr>
            <a:r>
              <a:rPr lang="en-IN" dirty="0"/>
              <a:t>     </a:t>
            </a:r>
            <a:r>
              <a:rPr lang="en-IN" dirty="0" err="1"/>
              <a:t>Oxymetry</a:t>
            </a:r>
            <a:r>
              <a:rPr lang="en-IN" dirty="0"/>
              <a:t>, etc.</a:t>
            </a:r>
          </a:p>
          <a:p>
            <a:pPr marL="0" indent="0">
              <a:buNone/>
            </a:pPr>
            <a:r>
              <a:rPr lang="en-IN" dirty="0"/>
              <a:t>  * Several compression devices are commercially available to facilitate patent </a:t>
            </a:r>
            <a:r>
              <a:rPr lang="en-IN" dirty="0" err="1"/>
              <a:t>hemostasis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after procedure.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7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A6436-95F1-8842-9E08-E9577560A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252" y="1387492"/>
            <a:ext cx="9603275" cy="3761013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</a:t>
            </a:r>
            <a:r>
              <a:rPr lang="en-IN" u="sng" dirty="0"/>
              <a:t>Radial Access Site Complications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Radial artery occlusion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Forearm hematoma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Radial artery </a:t>
            </a:r>
            <a:r>
              <a:rPr lang="en-IN" dirty="0" err="1"/>
              <a:t>pseudoaneurysm</a:t>
            </a:r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Artery perforation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Local access bleeding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Access failure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883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D056-6CD8-C317-F50B-F78688D09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3428" y="1528075"/>
            <a:ext cx="9953224" cy="43641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→ Percutaneous cardiac catheterization uses needle puncture for  vascular access.</a:t>
            </a:r>
          </a:p>
          <a:p>
            <a:pPr marL="0" indent="0">
              <a:buNone/>
            </a:pPr>
            <a:r>
              <a:rPr lang="en-IN" dirty="0"/>
              <a:t>  → Clinical outcomes of the procedure depends on obtaining safe and adequate</a:t>
            </a:r>
          </a:p>
          <a:p>
            <a:pPr marL="0" indent="0">
              <a:buNone/>
            </a:pPr>
            <a:r>
              <a:rPr lang="en-IN" dirty="0"/>
              <a:t>       vascular access.</a:t>
            </a:r>
          </a:p>
          <a:p>
            <a:pPr marL="0" indent="0">
              <a:buNone/>
            </a:pPr>
            <a:r>
              <a:rPr lang="en-IN" dirty="0"/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08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ABDA3-95C7-0622-CC49-122EA4D6C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002417"/>
            <a:ext cx="9603275" cy="4463929"/>
          </a:xfrm>
        </p:spPr>
        <p:txBody>
          <a:bodyPr/>
          <a:lstStyle/>
          <a:p>
            <a:pPr marL="0" indent="0">
              <a:buNone/>
            </a:pPr>
            <a:r>
              <a:rPr lang="en-IN" u="sng" dirty="0"/>
              <a:t>MCQs</a:t>
            </a:r>
          </a:p>
          <a:p>
            <a:pPr marL="0" indent="0">
              <a:buNone/>
            </a:pPr>
            <a:r>
              <a:rPr lang="en-IN" u="sng" dirty="0"/>
              <a:t>Who is known as the father of radial access? </a:t>
            </a:r>
            <a:r>
              <a:rPr lang="en-IN" dirty="0"/>
              <a:t>     </a:t>
            </a:r>
          </a:p>
          <a:p>
            <a:pPr marL="0" indent="0">
              <a:buNone/>
            </a:pPr>
            <a:r>
              <a:rPr lang="en-IN" dirty="0"/>
              <a:t>     i) Ferdinand </a:t>
            </a:r>
            <a:r>
              <a:rPr lang="en-IN" dirty="0" err="1"/>
              <a:t>Kiemeneij</a:t>
            </a:r>
            <a:endParaRPr lang="en-IN" dirty="0"/>
          </a:p>
          <a:p>
            <a:pPr marL="0" indent="0">
              <a:buNone/>
            </a:pPr>
            <a:r>
              <a:rPr lang="en-IN" u="sng" dirty="0"/>
              <a:t>     </a:t>
            </a:r>
            <a:r>
              <a:rPr lang="en-IN" dirty="0"/>
              <a:t>ii Lucien Campeau</a:t>
            </a:r>
          </a:p>
          <a:p>
            <a:pPr marL="0" indent="0">
              <a:buNone/>
            </a:pPr>
            <a:r>
              <a:rPr lang="en-IN" dirty="0"/>
              <a:t>     iii) Edgar Van Nuys Allen</a:t>
            </a:r>
          </a:p>
          <a:p>
            <a:pPr marL="0" indent="0">
              <a:buNone/>
            </a:pPr>
            <a:r>
              <a:rPr lang="en-IN" dirty="0"/>
              <a:t>     iv) Irving S Wright</a:t>
            </a:r>
          </a:p>
          <a:p>
            <a:pPr marL="0" indent="0">
              <a:buNone/>
            </a:pPr>
            <a:endParaRPr lang="en-IN" u="sng" dirty="0"/>
          </a:p>
          <a:p>
            <a:pPr marL="0" indent="0">
              <a:buNone/>
            </a:pPr>
            <a:r>
              <a:rPr lang="en-IN" u="sng" dirty="0"/>
              <a:t>        </a:t>
            </a:r>
            <a:endParaRPr lang="en-IN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22797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C8D6D-CB46-BB96-8776-323BE3937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32481"/>
            <a:ext cx="9603275" cy="4133864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2) In which type radial artery cannulation cannot be proceeded in </a:t>
            </a:r>
            <a:r>
              <a:rPr lang="en-IN" dirty="0" err="1"/>
              <a:t>barbeau</a:t>
            </a:r>
            <a:r>
              <a:rPr lang="en-IN" dirty="0"/>
              <a:t> test? </a:t>
            </a:r>
          </a:p>
          <a:p>
            <a:pPr marL="0" indent="0">
              <a:buNone/>
            </a:pPr>
            <a:r>
              <a:rPr lang="en-IN" dirty="0"/>
              <a:t>     </a:t>
            </a:r>
            <a:r>
              <a:rPr lang="en-IN" dirty="0" err="1"/>
              <a:t>i</a:t>
            </a:r>
            <a:r>
              <a:rPr lang="en-IN" dirty="0"/>
              <a:t>) Type A</a:t>
            </a:r>
          </a:p>
          <a:p>
            <a:pPr marL="0" indent="0">
              <a:buNone/>
            </a:pPr>
            <a:r>
              <a:rPr lang="en-IN" dirty="0"/>
              <a:t>     ii) Type B</a:t>
            </a:r>
          </a:p>
          <a:p>
            <a:pPr marL="0" indent="0">
              <a:buNone/>
            </a:pPr>
            <a:r>
              <a:rPr lang="en-IN" dirty="0"/>
              <a:t>     iii) Type C</a:t>
            </a:r>
          </a:p>
          <a:p>
            <a:pPr marL="0" indent="0">
              <a:buNone/>
            </a:pPr>
            <a:r>
              <a:rPr lang="en-IN" dirty="0"/>
              <a:t>     iv) Type 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24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C551B-3DFB-5F29-0168-32FC5EBDD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18054"/>
            <a:ext cx="9603275" cy="40482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8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6878-2634-E61F-6E29-140590D5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151" y="1232380"/>
            <a:ext cx="9603275" cy="1049235"/>
          </a:xfrm>
        </p:spPr>
        <p:txBody>
          <a:bodyPr>
            <a:normAutofit/>
          </a:bodyPr>
          <a:lstStyle/>
          <a:p>
            <a:r>
              <a:rPr lang="en-IN" sz="2400" dirty="0"/>
              <a:t>Femoral access</a:t>
            </a:r>
            <a:br>
              <a:rPr lang="en-IN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8763-75B7-2151-0E5A-3D1887D36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54" y="1756997"/>
            <a:ext cx="10320710" cy="45122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  Indications ;</a:t>
            </a:r>
          </a:p>
          <a:p>
            <a:pPr marL="0" indent="0">
              <a:buNone/>
            </a:pPr>
            <a:r>
              <a:rPr lang="en-IN" dirty="0"/>
              <a:t>     * IABP</a:t>
            </a:r>
          </a:p>
          <a:p>
            <a:pPr marL="0" indent="0">
              <a:buNone/>
            </a:pPr>
            <a:r>
              <a:rPr lang="en-IN" dirty="0"/>
              <a:t>     * </a:t>
            </a:r>
            <a:r>
              <a:rPr lang="en-IN" dirty="0" err="1"/>
              <a:t>Rotablator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* Bifurcation strategies </a:t>
            </a:r>
          </a:p>
          <a:p>
            <a:pPr marL="0" indent="0">
              <a:buNone/>
            </a:pPr>
            <a:r>
              <a:rPr lang="en-IN" dirty="0"/>
              <a:t>     * LMCA interventions</a:t>
            </a:r>
          </a:p>
          <a:p>
            <a:pPr marL="0" indent="0">
              <a:buNone/>
            </a:pPr>
            <a:r>
              <a:rPr lang="en-IN" dirty="0"/>
              <a:t>     * Acute MI</a:t>
            </a:r>
          </a:p>
          <a:p>
            <a:pPr marL="0" indent="0">
              <a:buNone/>
            </a:pPr>
            <a:r>
              <a:rPr lang="en-IN" dirty="0"/>
              <a:t>     * Structural HD interventions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Femoral access is contraindicated if INR ≥ 2.5</a:t>
            </a:r>
          </a:p>
          <a:p>
            <a:r>
              <a:rPr lang="en-IN" dirty="0"/>
              <a:t>Normal range of INR ≤ 1.1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49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016F-52CF-3232-189F-CF6B44DC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379" y="1393604"/>
            <a:ext cx="10354236" cy="4400856"/>
          </a:xfrm>
        </p:spPr>
        <p:txBody>
          <a:bodyPr/>
          <a:lstStyle/>
          <a:p>
            <a:pPr marL="0" indent="0">
              <a:buNone/>
            </a:pPr>
            <a:r>
              <a:rPr lang="en-IN" u="sng" dirty="0"/>
              <a:t>• Femoral Access Anatomy</a:t>
            </a:r>
          </a:p>
          <a:p>
            <a:pPr marL="0" indent="0">
              <a:buNone/>
            </a:pPr>
            <a:r>
              <a:rPr lang="en-IN" dirty="0"/>
              <a:t>   &gt; CFA – Continuation external iliac artery below inguinal ligament which bifurcate into </a:t>
            </a:r>
            <a:r>
              <a:rPr lang="en-IN" dirty="0" err="1"/>
              <a:t>profunda</a:t>
            </a:r>
            <a:r>
              <a:rPr lang="en-IN" dirty="0"/>
              <a:t> femoral artery(PFA) and superficial femoral artery(SFA).</a:t>
            </a:r>
          </a:p>
          <a:p>
            <a:pPr marL="0" indent="0">
              <a:buNone/>
            </a:pPr>
            <a:r>
              <a:rPr lang="en-IN" dirty="0"/>
              <a:t>•  </a:t>
            </a:r>
            <a:r>
              <a:rPr lang="en-IN" u="sng" dirty="0" err="1"/>
              <a:t>Landmarkers</a:t>
            </a:r>
            <a:r>
              <a:rPr lang="en-IN" u="sng" dirty="0"/>
              <a:t> Used To Guide Femoral Artery Puncture</a:t>
            </a:r>
          </a:p>
          <a:p>
            <a:pPr marL="0" indent="0">
              <a:buNone/>
            </a:pPr>
            <a:r>
              <a:rPr lang="en-IN" dirty="0"/>
              <a:t>     &gt; Skin area 2cm below inguinal ligament by surface marking</a:t>
            </a:r>
          </a:p>
          <a:p>
            <a:pPr marL="0" indent="0">
              <a:buNone/>
            </a:pPr>
            <a:r>
              <a:rPr lang="en-IN" dirty="0"/>
              <a:t>            ( no longer advocated due to variability in obese patients)</a:t>
            </a:r>
          </a:p>
          <a:p>
            <a:pPr marL="0" indent="0">
              <a:buNone/>
            </a:pPr>
            <a:r>
              <a:rPr lang="en-IN" dirty="0"/>
              <a:t>     &gt; Radiological marker – </a:t>
            </a:r>
            <a:r>
              <a:rPr lang="en-IN" dirty="0" err="1"/>
              <a:t>Center</a:t>
            </a:r>
            <a:r>
              <a:rPr lang="en-IN" dirty="0"/>
              <a:t> of the femoral head</a:t>
            </a:r>
          </a:p>
          <a:p>
            <a:pPr marL="0" indent="0">
              <a:buNone/>
            </a:pPr>
            <a:r>
              <a:rPr lang="en-IN" dirty="0"/>
              <a:t>     &gt; US guided puncture.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22F34-B866-4BA3-D192-9240DB157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995" y="2333313"/>
            <a:ext cx="3361989" cy="313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9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B677E-2ECE-E668-73E0-E4170CF7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93604"/>
            <a:ext cx="9603275" cy="4072741"/>
          </a:xfrm>
        </p:spPr>
        <p:txBody>
          <a:bodyPr/>
          <a:lstStyle/>
          <a:p>
            <a:pPr marL="0" indent="0">
              <a:buNone/>
            </a:pPr>
            <a:r>
              <a:rPr lang="en-IN" u="sng" dirty="0"/>
              <a:t>Femoral Arterial Puncture</a:t>
            </a:r>
          </a:p>
          <a:p>
            <a:pPr marL="0" indent="0">
              <a:buNone/>
            </a:pPr>
            <a:r>
              <a:rPr lang="en-IN" dirty="0"/>
              <a:t>  • Locate the puncture site and feel the pulse.</a:t>
            </a:r>
          </a:p>
          <a:p>
            <a:pPr marL="0" indent="0">
              <a:buNone/>
            </a:pPr>
            <a:r>
              <a:rPr lang="en-IN" dirty="0"/>
              <a:t>  • Administrate LA with 10 ml of 1% lidocaine.</a:t>
            </a:r>
          </a:p>
          <a:p>
            <a:pPr marL="0" indent="0">
              <a:buNone/>
            </a:pPr>
            <a:r>
              <a:rPr lang="en-IN" dirty="0"/>
              <a:t>  • Single anterior arterial wall puncture ( </a:t>
            </a:r>
            <a:r>
              <a:rPr lang="en-IN" dirty="0" err="1"/>
              <a:t>Seldinger</a:t>
            </a:r>
            <a:r>
              <a:rPr lang="en-IN" dirty="0"/>
              <a:t> )technique is preferred.</a:t>
            </a:r>
          </a:p>
          <a:p>
            <a:pPr marL="0" indent="0">
              <a:buNone/>
            </a:pPr>
            <a:r>
              <a:rPr lang="en-IN" dirty="0"/>
              <a:t>  • </a:t>
            </a:r>
            <a:r>
              <a:rPr lang="en-IN" dirty="0" err="1"/>
              <a:t>Micropuncture</a:t>
            </a:r>
            <a:r>
              <a:rPr lang="en-IN" dirty="0"/>
              <a:t> kit / 18 G MP needle is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55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66F95-AC62-4625-8D0D-2007F05C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253" y="1399717"/>
            <a:ext cx="10381833" cy="4504764"/>
          </a:xfrm>
        </p:spPr>
        <p:txBody>
          <a:bodyPr/>
          <a:lstStyle/>
          <a:p>
            <a:pPr marL="0" indent="0">
              <a:buNone/>
            </a:pPr>
            <a:r>
              <a:rPr lang="en-IN" u="sng" dirty="0" err="1"/>
              <a:t>Seldinger</a:t>
            </a:r>
            <a:r>
              <a:rPr lang="en-IN" u="sng" dirty="0"/>
              <a:t> Technique </a:t>
            </a:r>
          </a:p>
          <a:p>
            <a:pPr marL="0" indent="0">
              <a:buNone/>
            </a:pPr>
            <a:r>
              <a:rPr lang="en-IN" dirty="0"/>
              <a:t>   &gt; Introduced by Dr Sven </a:t>
            </a:r>
            <a:r>
              <a:rPr lang="en-IN" dirty="0" err="1"/>
              <a:t>Iver</a:t>
            </a:r>
            <a:r>
              <a:rPr lang="en-IN" dirty="0"/>
              <a:t> </a:t>
            </a:r>
            <a:r>
              <a:rPr lang="en-IN" dirty="0" err="1"/>
              <a:t>Seldinger</a:t>
            </a:r>
            <a:r>
              <a:rPr lang="en-IN" dirty="0"/>
              <a:t> in 1953.</a:t>
            </a:r>
          </a:p>
          <a:p>
            <a:pPr marL="0" indent="0">
              <a:buNone/>
            </a:pPr>
            <a:r>
              <a:rPr lang="en-IN" dirty="0"/>
              <a:t>   &gt; The vessel is punctured using access needle.</a:t>
            </a:r>
          </a:p>
          <a:p>
            <a:pPr marL="0" indent="0">
              <a:buNone/>
            </a:pPr>
            <a:r>
              <a:rPr lang="en-IN" dirty="0"/>
              <a:t>   &gt; Introduce the needle through skin 30-45° angle to horizontal plane.</a:t>
            </a:r>
          </a:p>
          <a:p>
            <a:pPr marL="0" indent="0">
              <a:buNone/>
            </a:pPr>
            <a:r>
              <a:rPr lang="en-IN" dirty="0"/>
              <a:t>   &gt; GW is inserted through needle.</a:t>
            </a:r>
          </a:p>
          <a:p>
            <a:pPr marL="0" indent="0">
              <a:buNone/>
            </a:pPr>
            <a:r>
              <a:rPr lang="en-IN" dirty="0"/>
              <a:t>   &gt; Remove the needle by holding the GW in place.</a:t>
            </a:r>
          </a:p>
          <a:p>
            <a:pPr marL="0" indent="0">
              <a:buNone/>
            </a:pPr>
            <a:r>
              <a:rPr lang="en-IN" dirty="0"/>
              <a:t>   &gt; Insert the sheath with dilator along GW.</a:t>
            </a:r>
          </a:p>
          <a:p>
            <a:pPr marL="0" indent="0">
              <a:buNone/>
            </a:pPr>
            <a:r>
              <a:rPr lang="en-IN" dirty="0"/>
              <a:t>   &gt; Remove GW &amp; dilator together.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78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E9B8646-A380-BEE3-974A-0DA227548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48752"/>
              </p:ext>
            </p:extLst>
          </p:nvPr>
        </p:nvGraphicFramePr>
        <p:xfrm>
          <a:off x="1604732" y="1735892"/>
          <a:ext cx="8530054" cy="453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5027">
                  <a:extLst>
                    <a:ext uri="{9D8B030D-6E8A-4147-A177-3AD203B41FA5}">
                      <a16:colId xmlns:a16="http://schemas.microsoft.com/office/drawing/2014/main" val="1609056314"/>
                    </a:ext>
                  </a:extLst>
                </a:gridCol>
                <a:gridCol w="4265027">
                  <a:extLst>
                    <a:ext uri="{9D8B030D-6E8A-4147-A177-3AD203B41FA5}">
                      <a16:colId xmlns:a16="http://schemas.microsoft.com/office/drawing/2014/main" val="4132200262"/>
                    </a:ext>
                  </a:extLst>
                </a:gridCol>
              </a:tblGrid>
              <a:tr h="385985">
                <a:tc>
                  <a:txBody>
                    <a:bodyPr/>
                    <a:lstStyle/>
                    <a:p>
                      <a:r>
                        <a:rPr lang="en-IN" dirty="0"/>
                        <a:t>          Vascular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Non-vascular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599695"/>
                  </a:ext>
                </a:extLst>
              </a:tr>
              <a:tr h="675474">
                <a:tc>
                  <a:txBody>
                    <a:bodyPr/>
                    <a:lstStyle/>
                    <a:p>
                      <a:r>
                        <a:rPr lang="en-IN" dirty="0"/>
                        <a:t>    </a:t>
                      </a:r>
                    </a:p>
                    <a:p>
                      <a:r>
                        <a:rPr lang="en-IN" dirty="0"/>
                        <a:t>       * Dissection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 * Infection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519575"/>
                  </a:ext>
                </a:extLst>
              </a:tr>
              <a:tr h="675474"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* </a:t>
                      </a:r>
                      <a:r>
                        <a:rPr lang="en-IN" dirty="0" err="1"/>
                        <a:t>Pseudoaneurysm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 * Nerve damage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108363"/>
                  </a:ext>
                </a:extLst>
              </a:tr>
              <a:tr h="675474">
                <a:tc>
                  <a:txBody>
                    <a:bodyPr/>
                    <a:lstStyle/>
                    <a:p>
                      <a:r>
                        <a:rPr lang="en-IN" dirty="0"/>
                        <a:t>  </a:t>
                      </a:r>
                    </a:p>
                    <a:p>
                      <a:r>
                        <a:rPr lang="en-IN" dirty="0"/>
                        <a:t>       * Hematoma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38429"/>
                  </a:ext>
                </a:extLst>
              </a:tr>
              <a:tr h="675474">
                <a:tc>
                  <a:txBody>
                    <a:bodyPr/>
                    <a:lstStyle/>
                    <a:p>
                      <a:r>
                        <a:rPr lang="en-IN" dirty="0"/>
                        <a:t> </a:t>
                      </a:r>
                    </a:p>
                    <a:p>
                      <a:r>
                        <a:rPr lang="en-IN" dirty="0"/>
                        <a:t>       * Thrombosis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86041"/>
                  </a:ext>
                </a:extLst>
              </a:tr>
              <a:tr h="675474"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* Retroperitoneal </a:t>
                      </a:r>
                      <a:r>
                        <a:rPr lang="en-IN" dirty="0" err="1"/>
                        <a:t>hemorrhage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771315"/>
                  </a:ext>
                </a:extLst>
              </a:tr>
              <a:tr h="3859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050489"/>
                  </a:ext>
                </a:extLst>
              </a:tr>
              <a:tr h="3859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000910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0D0931F-FD15-6E7F-BD2D-E958387A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732" y="1320254"/>
            <a:ext cx="8982536" cy="537884"/>
          </a:xfrm>
        </p:spPr>
        <p:txBody>
          <a:bodyPr>
            <a:normAutofit/>
          </a:bodyPr>
          <a:lstStyle/>
          <a:p>
            <a:r>
              <a:rPr lang="en-IN" sz="2000" u="sng" dirty="0"/>
              <a:t>Femoral complications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4195056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2F8E3-4AB8-9D99-D163-BA6DFF186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905" y="1418053"/>
            <a:ext cx="10357384" cy="4547551"/>
          </a:xfrm>
        </p:spPr>
        <p:txBody>
          <a:bodyPr/>
          <a:lstStyle/>
          <a:p>
            <a:pPr marL="0" indent="0">
              <a:buNone/>
            </a:pPr>
            <a:r>
              <a:rPr lang="en-IN" u="sng" dirty="0"/>
              <a:t>Femoral Venous Access</a:t>
            </a:r>
          </a:p>
          <a:p>
            <a:pPr marL="0" indent="0">
              <a:buNone/>
            </a:pPr>
            <a:r>
              <a:rPr lang="en-IN" dirty="0"/>
              <a:t>  Indications;</a:t>
            </a:r>
          </a:p>
          <a:p>
            <a:pPr marL="0" indent="0">
              <a:buNone/>
            </a:pPr>
            <a:r>
              <a:rPr lang="en-IN" dirty="0"/>
              <a:t>     • Right heart study</a:t>
            </a:r>
          </a:p>
          <a:p>
            <a:pPr marL="0" indent="0">
              <a:buNone/>
            </a:pPr>
            <a:r>
              <a:rPr lang="en-IN" dirty="0"/>
              <a:t>     • TPI</a:t>
            </a:r>
          </a:p>
          <a:p>
            <a:pPr marL="0" indent="0">
              <a:buNone/>
            </a:pPr>
            <a:r>
              <a:rPr lang="en-IN" dirty="0"/>
              <a:t>     • IVC </a:t>
            </a:r>
            <a:r>
              <a:rPr lang="en-IN" dirty="0" err="1"/>
              <a:t>filteration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• ASD device closure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91574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C0A33-6501-ED05-7C32-2C2942727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56931"/>
            <a:ext cx="9603275" cy="446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 </a:t>
            </a:r>
            <a:r>
              <a:rPr lang="en-IN" u="sng" dirty="0"/>
              <a:t>Puncture Site</a:t>
            </a:r>
          </a:p>
          <a:p>
            <a:pPr marL="0" indent="0">
              <a:buNone/>
            </a:pPr>
            <a:r>
              <a:rPr lang="en-IN" dirty="0"/>
              <a:t>    * 1cm medial to femoral artery</a:t>
            </a:r>
          </a:p>
          <a:p>
            <a:pPr marL="0" indent="0">
              <a:buNone/>
            </a:pPr>
            <a:r>
              <a:rPr lang="en-IN" dirty="0"/>
              <a:t>    * Needle held at 45° angle</a:t>
            </a:r>
          </a:p>
          <a:p>
            <a:pPr marL="0" indent="0">
              <a:buNone/>
            </a:pPr>
            <a:r>
              <a:rPr lang="en-IN" dirty="0"/>
              <a:t>    * Skin insertion 2cm below inguinal ligament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</a:t>
            </a:r>
            <a:r>
              <a:rPr lang="en-IN" u="sng" dirty="0"/>
              <a:t>Complications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* Puncture site infection</a:t>
            </a:r>
          </a:p>
          <a:p>
            <a:pPr marL="0" indent="0">
              <a:buNone/>
            </a:pPr>
            <a:r>
              <a:rPr lang="en-IN" dirty="0"/>
              <a:t>    * Femoral vein thrombosis</a:t>
            </a:r>
          </a:p>
          <a:p>
            <a:pPr marL="0" indent="0">
              <a:buNone/>
            </a:pPr>
            <a:r>
              <a:rPr lang="en-IN" dirty="0"/>
              <a:t>    * Femoral nerve injury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10324-9512-7CD8-A864-F7731DBAD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274" y="2052148"/>
            <a:ext cx="4505546" cy="33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4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9CEFC4-28E7-2578-25F4-0EC8566B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374" y="1254270"/>
            <a:ext cx="4645152" cy="888193"/>
          </a:xfrm>
        </p:spPr>
        <p:txBody>
          <a:bodyPr>
            <a:normAutofit/>
          </a:bodyPr>
          <a:lstStyle/>
          <a:p>
            <a:r>
              <a:rPr lang="en-IN" u="sng" dirty="0"/>
              <a:t>Vascular access</a:t>
            </a:r>
            <a:endParaRPr lang="en-US" u="sn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A5679-725C-2927-15D5-8DFE04F9A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8486" y="1960075"/>
            <a:ext cx="2018482" cy="628879"/>
          </a:xfrm>
        </p:spPr>
        <p:txBody>
          <a:bodyPr>
            <a:noAutofit/>
          </a:bodyPr>
          <a:lstStyle/>
          <a:p>
            <a:r>
              <a:rPr lang="en-IN" sz="2800" dirty="0" err="1"/>
              <a:t>ArTerial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F48E-BCCC-9EE1-F883-DAB13AE32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3116886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          • FEMORAL</a:t>
            </a:r>
          </a:p>
          <a:p>
            <a:pPr marL="0" indent="0">
              <a:buNone/>
            </a:pPr>
            <a:r>
              <a:rPr lang="en-IN" dirty="0"/>
              <a:t>            • RADIAL</a:t>
            </a:r>
          </a:p>
          <a:p>
            <a:pPr marL="0" indent="0">
              <a:buNone/>
            </a:pPr>
            <a:r>
              <a:rPr lang="en-IN" dirty="0"/>
              <a:t>            • ULNAR</a:t>
            </a:r>
          </a:p>
          <a:p>
            <a:pPr marL="0" indent="0">
              <a:buNone/>
            </a:pPr>
            <a:r>
              <a:rPr lang="en-IN" dirty="0"/>
              <a:t>            • BRACHIAL</a:t>
            </a:r>
          </a:p>
          <a:p>
            <a:pPr marL="0" indent="0">
              <a:buNone/>
            </a:pPr>
            <a:r>
              <a:rPr lang="en-IN" dirty="0"/>
              <a:t>            • AXILLARY</a:t>
            </a:r>
          </a:p>
          <a:p>
            <a:pPr marL="0" indent="0">
              <a:buNone/>
            </a:pPr>
            <a:r>
              <a:rPr lang="en-IN" dirty="0"/>
              <a:t>            • LUMBAR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0F0E88-1AA7-710A-A089-7E0878D0C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7225" y="1933682"/>
            <a:ext cx="1841140" cy="628879"/>
          </a:xfrm>
        </p:spPr>
        <p:txBody>
          <a:bodyPr>
            <a:noAutofit/>
          </a:bodyPr>
          <a:lstStyle/>
          <a:p>
            <a:r>
              <a:rPr lang="en-IN" sz="2800" u="sng" dirty="0"/>
              <a:t>Venous</a:t>
            </a:r>
            <a:endParaRPr lang="en-US" sz="2800" u="sn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51E9E4-5E94-86D7-ED74-069EDBD66D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       • FEMORAL</a:t>
            </a:r>
          </a:p>
          <a:p>
            <a:pPr marL="0" indent="0">
              <a:buNone/>
            </a:pPr>
            <a:r>
              <a:rPr lang="en-IN" dirty="0"/>
              <a:t>         • INTERNAL JUGULAR VEIN</a:t>
            </a:r>
          </a:p>
          <a:p>
            <a:pPr marL="0" indent="0">
              <a:buNone/>
            </a:pPr>
            <a:r>
              <a:rPr lang="en-IN" dirty="0"/>
              <a:t>         • SUBCLAVIAN </a:t>
            </a:r>
          </a:p>
          <a:p>
            <a:pPr marL="0" indent="0">
              <a:buNone/>
            </a:pPr>
            <a:r>
              <a:rPr lang="en-IN" dirty="0"/>
              <a:t>         • ANTICUBITAL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51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DDB9-883D-4F27-F92A-1709BF21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18052"/>
            <a:ext cx="9603275" cy="4547551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</a:t>
            </a:r>
            <a:r>
              <a:rPr lang="en-IN" u="sng" dirty="0"/>
              <a:t>Advantages</a:t>
            </a:r>
          </a:p>
          <a:p>
            <a:pPr marL="0" indent="0">
              <a:buNone/>
            </a:pPr>
            <a:r>
              <a:rPr lang="en-IN" dirty="0"/>
              <a:t>  &gt; Easy to find vein</a:t>
            </a:r>
          </a:p>
          <a:p>
            <a:pPr marL="0" indent="0">
              <a:buNone/>
            </a:pPr>
            <a:r>
              <a:rPr lang="en-IN" dirty="0"/>
              <a:t>  &gt; Preferred site for emergencies &amp;  CPR</a:t>
            </a:r>
          </a:p>
          <a:p>
            <a:pPr marL="0" indent="0">
              <a:buNone/>
            </a:pPr>
            <a:r>
              <a:rPr lang="en-IN" dirty="0"/>
              <a:t>  &gt; Low risk for complications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u="sng" dirty="0"/>
              <a:t>Disadvantages</a:t>
            </a:r>
          </a:p>
          <a:p>
            <a:pPr marL="0" indent="0">
              <a:buNone/>
            </a:pPr>
            <a:r>
              <a:rPr lang="en-IN" dirty="0"/>
              <a:t>   &gt; Highest risk of infection</a:t>
            </a:r>
          </a:p>
          <a:p>
            <a:pPr marL="0" indent="0">
              <a:buNone/>
            </a:pPr>
            <a:r>
              <a:rPr lang="en-IN" dirty="0"/>
              <a:t>   &gt; Risk of DVT</a:t>
            </a:r>
          </a:p>
          <a:p>
            <a:pPr marL="0" indent="0">
              <a:buNone/>
            </a:pPr>
            <a:r>
              <a:rPr lang="en-IN" dirty="0"/>
              <a:t>   &gt; Not good for ambulatory patients.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12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3D29B0-365D-24D6-1F75-0ADE02C7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91655"/>
            <a:ext cx="9603275" cy="462099"/>
          </a:xfrm>
        </p:spPr>
        <p:txBody>
          <a:bodyPr>
            <a:normAutofit/>
          </a:bodyPr>
          <a:lstStyle/>
          <a:p>
            <a:r>
              <a:rPr lang="en-IN" sz="2000" u="sng" dirty="0"/>
              <a:t>Subclavian venous access</a:t>
            </a:r>
            <a:endParaRPr lang="en-US" sz="2000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CEE3D-7CB1-AAE5-0B66-224257FC6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</a:t>
            </a:r>
            <a:r>
              <a:rPr lang="en-IN" u="sng" dirty="0"/>
              <a:t>Indications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  * PPI leads</a:t>
            </a:r>
          </a:p>
          <a:p>
            <a:pPr marL="0" indent="0">
              <a:buNone/>
            </a:pPr>
            <a:r>
              <a:rPr lang="en-IN" dirty="0"/>
              <a:t>  * TPI</a:t>
            </a:r>
          </a:p>
          <a:p>
            <a:pPr marL="0" indent="0">
              <a:buNone/>
            </a:pPr>
            <a:r>
              <a:rPr lang="en-IN" dirty="0"/>
              <a:t>  * IVC filter</a:t>
            </a:r>
          </a:p>
          <a:p>
            <a:pPr marL="0" indent="0">
              <a:buNone/>
            </a:pPr>
            <a:r>
              <a:rPr lang="en-IN" dirty="0"/>
              <a:t>  * Central </a:t>
            </a:r>
            <a:r>
              <a:rPr lang="en-IN"/>
              <a:t>venous access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33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1A187-05D5-515E-A524-BBFE3FE5D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81380"/>
            <a:ext cx="10455180" cy="4743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u="sng" dirty="0"/>
              <a:t>Contraindications </a:t>
            </a:r>
          </a:p>
          <a:p>
            <a:pPr marL="0" indent="0">
              <a:buNone/>
            </a:pPr>
            <a:r>
              <a:rPr lang="en-IN" dirty="0"/>
              <a:t>  * Coagulopathy</a:t>
            </a:r>
          </a:p>
          <a:p>
            <a:pPr marL="0" indent="0">
              <a:buNone/>
            </a:pPr>
            <a:r>
              <a:rPr lang="en-IN" dirty="0"/>
              <a:t>  * Thrombolysis</a:t>
            </a:r>
          </a:p>
          <a:p>
            <a:pPr marL="0" indent="0">
              <a:buNone/>
            </a:pPr>
            <a:r>
              <a:rPr lang="en-IN" dirty="0"/>
              <a:t>  * Chest wall deformity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u="sng" dirty="0"/>
              <a:t>Patient positioning</a:t>
            </a:r>
          </a:p>
          <a:p>
            <a:pPr marL="0" indent="0">
              <a:buNone/>
            </a:pPr>
            <a:r>
              <a:rPr lang="en-IN" dirty="0"/>
              <a:t>   * Right side supine position is preferred with head neutral </a:t>
            </a:r>
          </a:p>
          <a:p>
            <a:pPr marL="0" indent="0">
              <a:buNone/>
            </a:pPr>
            <a:r>
              <a:rPr lang="en-IN" dirty="0"/>
              <a:t>   * Arms should be abducted </a:t>
            </a:r>
          </a:p>
          <a:p>
            <a:pPr marL="0" indent="0">
              <a:buNone/>
            </a:pPr>
            <a:r>
              <a:rPr lang="en-IN" dirty="0"/>
              <a:t>   * Trendelenburg position(10-15 degrees )</a:t>
            </a:r>
          </a:p>
          <a:p>
            <a:pPr marL="0" indent="0">
              <a:buNone/>
            </a:pPr>
            <a:r>
              <a:rPr lang="en-IN" dirty="0"/>
              <a:t>   * Shoulder neutral with mild retraction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59165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C9CFF-7182-2803-AD75-10C869493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18054"/>
            <a:ext cx="10442956" cy="45108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u="sng" dirty="0"/>
              <a:t>Puncture site</a:t>
            </a:r>
          </a:p>
          <a:p>
            <a:pPr marL="0" indent="0">
              <a:buNone/>
            </a:pPr>
            <a:r>
              <a:rPr lang="en-IN" dirty="0"/>
              <a:t>  • Junction of middle and medial thirds of clavicle.</a:t>
            </a:r>
          </a:p>
          <a:p>
            <a:pPr marL="0" indent="0">
              <a:buNone/>
            </a:pPr>
            <a:r>
              <a:rPr lang="en-IN" dirty="0"/>
              <a:t>    • Needle should be parallel to skin.</a:t>
            </a:r>
          </a:p>
          <a:p>
            <a:pPr marL="0" indent="0">
              <a:buNone/>
            </a:pPr>
            <a:r>
              <a:rPr lang="en-IN" dirty="0"/>
              <a:t>  • Arm towards the finger in supraclavicular notch and just under </a:t>
            </a:r>
          </a:p>
          <a:p>
            <a:pPr marL="0" indent="0">
              <a:buNone/>
            </a:pPr>
            <a:r>
              <a:rPr lang="en-IN" dirty="0"/>
              <a:t>the clavicle.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u="sng" dirty="0"/>
              <a:t>Complications</a:t>
            </a:r>
          </a:p>
          <a:p>
            <a:pPr marL="0" indent="0">
              <a:buNone/>
            </a:pPr>
            <a:r>
              <a:rPr lang="en-IN" dirty="0"/>
              <a:t>  * Infection</a:t>
            </a:r>
          </a:p>
          <a:p>
            <a:pPr marL="0" indent="0">
              <a:buNone/>
            </a:pPr>
            <a:r>
              <a:rPr lang="en-IN" dirty="0"/>
              <a:t>  * Thrombus</a:t>
            </a:r>
          </a:p>
          <a:p>
            <a:pPr marL="0" indent="0">
              <a:buNone/>
            </a:pPr>
            <a:r>
              <a:rPr lang="en-IN" dirty="0"/>
              <a:t>  * Bleeding</a:t>
            </a:r>
          </a:p>
          <a:p>
            <a:pPr marL="0" indent="0">
              <a:buNone/>
            </a:pPr>
            <a:r>
              <a:rPr lang="en-IN" dirty="0"/>
              <a:t>  * Air embolization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FAC1D-D3F0-848D-72B4-5F747B80C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15" y="1875683"/>
            <a:ext cx="4274809" cy="31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01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0826E-23B4-F23E-B252-9EE74652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905" y="1368491"/>
            <a:ext cx="10467405" cy="4121017"/>
          </a:xfrm>
        </p:spPr>
        <p:txBody>
          <a:bodyPr/>
          <a:lstStyle/>
          <a:p>
            <a:pPr marL="0" indent="0">
              <a:buNone/>
            </a:pPr>
            <a:r>
              <a:rPr lang="en-IN" u="sng" dirty="0"/>
              <a:t>Advantage</a:t>
            </a:r>
          </a:p>
          <a:p>
            <a:pPr marL="0" indent="0">
              <a:buNone/>
            </a:pPr>
            <a:r>
              <a:rPr lang="en-IN" dirty="0"/>
              <a:t>  &gt; Most comfortable for </a:t>
            </a:r>
            <a:r>
              <a:rPr lang="en-IN" dirty="0" err="1"/>
              <a:t>consious</a:t>
            </a:r>
            <a:r>
              <a:rPr lang="en-IN" dirty="0"/>
              <a:t> patients.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u="sng" dirty="0"/>
              <a:t>Disadvantage </a:t>
            </a:r>
          </a:p>
          <a:p>
            <a:pPr marL="0" indent="0">
              <a:buNone/>
            </a:pPr>
            <a:r>
              <a:rPr lang="en-IN" dirty="0"/>
              <a:t>  &gt; Highest risk of pneumothorax</a:t>
            </a:r>
          </a:p>
          <a:p>
            <a:pPr marL="0" indent="0">
              <a:buNone/>
            </a:pPr>
            <a:r>
              <a:rPr lang="en-IN" dirty="0"/>
              <a:t>  &gt; Vein is non-compressible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5638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E2F3-75B5-A01D-FD71-5FCCBFE6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418" y="1341075"/>
            <a:ext cx="9603275" cy="674657"/>
          </a:xfrm>
        </p:spPr>
        <p:txBody>
          <a:bodyPr>
            <a:normAutofit/>
          </a:bodyPr>
          <a:lstStyle/>
          <a:p>
            <a:r>
              <a:rPr lang="en-IN" sz="1800" dirty="0" err="1"/>
              <a:t>Ijv</a:t>
            </a:r>
            <a:r>
              <a:rPr lang="en-IN" sz="1800" dirty="0"/>
              <a:t> access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83A39-82A5-971A-944F-B2B8FDD4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406282" cy="3986546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</a:t>
            </a:r>
            <a:r>
              <a:rPr lang="en-IN" u="sng" dirty="0"/>
              <a:t>Indications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. TPI </a:t>
            </a:r>
          </a:p>
          <a:p>
            <a:pPr marL="0" indent="0">
              <a:buNone/>
            </a:pPr>
            <a:r>
              <a:rPr lang="en-IN" dirty="0"/>
              <a:t>  . Central venous line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u="sng" dirty="0"/>
              <a:t>Avoided in</a:t>
            </a:r>
            <a:r>
              <a:rPr lang="en-IN" dirty="0"/>
              <a:t> ;</a:t>
            </a:r>
          </a:p>
          <a:p>
            <a:pPr marL="0" indent="0">
              <a:buNone/>
            </a:pPr>
            <a:r>
              <a:rPr lang="en-IN" u="sng" dirty="0"/>
              <a:t>  </a:t>
            </a:r>
            <a:r>
              <a:rPr lang="en-IN" dirty="0"/>
              <a:t>. Trendelenburg tilt is not possible</a:t>
            </a:r>
          </a:p>
          <a:p>
            <a:pPr marL="0" indent="0">
              <a:buNone/>
            </a:pPr>
            <a:r>
              <a:rPr lang="en-IN" dirty="0"/>
              <a:t>  . </a:t>
            </a:r>
            <a:r>
              <a:rPr lang="en-IN" dirty="0" err="1"/>
              <a:t>Pulm</a:t>
            </a:r>
            <a:r>
              <a:rPr lang="en-IN" dirty="0"/>
              <a:t> </a:t>
            </a:r>
            <a:r>
              <a:rPr lang="en-IN" dirty="0" err="1"/>
              <a:t>edema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  . Children &lt; 1 </a:t>
            </a:r>
            <a:r>
              <a:rPr lang="en-IN" dirty="0" err="1"/>
              <a:t>yr</a:t>
            </a:r>
            <a:r>
              <a:rPr lang="en-IN" dirty="0"/>
              <a:t> age who can’t be sedated.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CFFFA-4BC9-BCE2-FB42-085C2C921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732" y="2202730"/>
            <a:ext cx="3276782" cy="31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07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A89A2B-5A32-375F-6383-F824E356F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586" y="550013"/>
            <a:ext cx="10833784" cy="5831228"/>
          </a:xfrm>
        </p:spPr>
      </p:pic>
    </p:spTree>
    <p:extLst>
      <p:ext uri="{BB962C8B-B14F-4D97-AF65-F5344CB8AC3E}">
        <p14:creationId xmlns:p14="http://schemas.microsoft.com/office/powerpoint/2010/main" val="2418667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729D-DDBD-E547-D5F8-77F698775D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           </a:t>
            </a:r>
            <a:r>
              <a:rPr lang="en-IN" u="sng" dirty="0"/>
              <a:t>Advantage</a:t>
            </a:r>
          </a:p>
          <a:p>
            <a:pPr marL="0" indent="0">
              <a:buNone/>
            </a:pPr>
            <a:r>
              <a:rPr lang="en-IN" dirty="0"/>
              <a:t>    • Less risk of pneumothorax</a:t>
            </a:r>
          </a:p>
          <a:p>
            <a:pPr marL="0" indent="0">
              <a:buNone/>
            </a:pPr>
            <a:r>
              <a:rPr lang="en-IN" dirty="0"/>
              <a:t>    • Malposition is rare</a:t>
            </a:r>
          </a:p>
          <a:p>
            <a:pPr marL="0" indent="0">
              <a:buNone/>
            </a:pPr>
            <a:r>
              <a:rPr lang="en-IN" dirty="0"/>
              <a:t>    • Straight access to SVC</a:t>
            </a:r>
          </a:p>
          <a:p>
            <a:pPr marL="0" indent="0">
              <a:buNone/>
            </a:pPr>
            <a:r>
              <a:rPr lang="en-IN" dirty="0"/>
              <a:t>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7D359-43BA-AA0B-B636-29BD0B5B2C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               </a:t>
            </a:r>
            <a:r>
              <a:rPr lang="en-IN" u="sng" dirty="0"/>
              <a:t>Disadvantage</a:t>
            </a:r>
          </a:p>
          <a:p>
            <a:pPr marL="0" indent="0">
              <a:buNone/>
            </a:pPr>
            <a:r>
              <a:rPr lang="en-IN" dirty="0"/>
              <a:t>     • Risk of carotid artery puncture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83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7024-99A7-D72F-92A2-E83BD0AE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172" y="1391655"/>
            <a:ext cx="9603275" cy="405716"/>
          </a:xfrm>
        </p:spPr>
        <p:txBody>
          <a:bodyPr>
            <a:normAutofit fontScale="90000"/>
          </a:bodyPr>
          <a:lstStyle/>
          <a:p>
            <a:r>
              <a:rPr lang="en-IN" sz="2000" dirty="0" err="1"/>
              <a:t>Hemostasis</a:t>
            </a:r>
            <a:br>
              <a:rPr lang="en-IN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B095-7144-56A2-43D3-3B25E3C1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</a:t>
            </a:r>
            <a:r>
              <a:rPr lang="en-IN" dirty="0" err="1"/>
              <a:t>i</a:t>
            </a:r>
            <a:r>
              <a:rPr lang="en-IN" dirty="0"/>
              <a:t>) Manual compression</a:t>
            </a:r>
          </a:p>
          <a:p>
            <a:pPr marL="0" indent="0">
              <a:buNone/>
            </a:pPr>
            <a:r>
              <a:rPr lang="en-IN" dirty="0"/>
              <a:t>  ii) Mechanical compression</a:t>
            </a:r>
          </a:p>
          <a:p>
            <a:pPr marL="0" indent="0">
              <a:buNone/>
            </a:pPr>
            <a:r>
              <a:rPr lang="en-IN" dirty="0"/>
              <a:t>  iii) Topical </a:t>
            </a:r>
            <a:r>
              <a:rPr lang="en-IN" dirty="0" err="1"/>
              <a:t>hemostatic</a:t>
            </a:r>
            <a:r>
              <a:rPr lang="en-IN" dirty="0"/>
              <a:t> aids</a:t>
            </a:r>
          </a:p>
          <a:p>
            <a:pPr marL="0" indent="0">
              <a:buNone/>
            </a:pPr>
            <a:r>
              <a:rPr lang="en-IN" dirty="0"/>
              <a:t>  iv) Vascular closure devices ;  - Active</a:t>
            </a:r>
          </a:p>
          <a:p>
            <a:pPr marL="0" indent="0">
              <a:buNone/>
            </a:pPr>
            <a:r>
              <a:rPr lang="en-IN" dirty="0"/>
              <a:t>                                             - Passive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50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51E19-C449-6215-54E3-51B518BD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44706"/>
            <a:ext cx="10320710" cy="47064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  </a:t>
            </a:r>
            <a:r>
              <a:rPr lang="en-IN" dirty="0" err="1"/>
              <a:t>i</a:t>
            </a:r>
            <a:r>
              <a:rPr lang="en-IN" dirty="0"/>
              <a:t>) </a:t>
            </a:r>
            <a:r>
              <a:rPr lang="en-IN" u="sng" dirty="0"/>
              <a:t>Manual compression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• Remains the “gold standard”</a:t>
            </a:r>
          </a:p>
          <a:p>
            <a:pPr marL="0" indent="0">
              <a:buNone/>
            </a:pPr>
            <a:r>
              <a:rPr lang="en-IN" dirty="0"/>
              <a:t>  • Timing of sheath removal - Diagnostic procedure immediately </a:t>
            </a:r>
          </a:p>
          <a:p>
            <a:pPr marL="0" indent="0">
              <a:buNone/>
            </a:pPr>
            <a:r>
              <a:rPr lang="en-IN" dirty="0"/>
              <a:t>                                          - Interventions after 4-6 hours  (ACT &lt; 170 </a:t>
            </a:r>
            <a:r>
              <a:rPr lang="en-IN" dirty="0" err="1"/>
              <a:t>ms</a:t>
            </a:r>
            <a:r>
              <a:rPr lang="en-IN" dirty="0"/>
              <a:t>)</a:t>
            </a:r>
          </a:p>
          <a:p>
            <a:pPr marL="0" indent="0">
              <a:buNone/>
            </a:pPr>
            <a:r>
              <a:rPr lang="en-IN" dirty="0"/>
              <a:t>   • Site – 3-4 minute compression/</a:t>
            </a:r>
            <a:r>
              <a:rPr lang="en-IN" dirty="0" err="1"/>
              <a:t>french</a:t>
            </a:r>
            <a:r>
              <a:rPr lang="en-IN" dirty="0"/>
              <a:t> size</a:t>
            </a:r>
          </a:p>
          <a:p>
            <a:pPr marL="0" indent="0">
              <a:buNone/>
            </a:pPr>
            <a:r>
              <a:rPr lang="en-IN" dirty="0"/>
              <a:t>              . 15-30 min average – 5F sheath</a:t>
            </a:r>
          </a:p>
          <a:p>
            <a:pPr marL="0" indent="0">
              <a:buNone/>
            </a:pPr>
            <a:r>
              <a:rPr lang="en-IN" dirty="0"/>
              <a:t>              . Larger sheath – longer time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u="sng" dirty="0"/>
              <a:t>Disadvantage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• Patient discomfort : 6-8 hours of bed rest</a:t>
            </a:r>
          </a:p>
          <a:p>
            <a:pPr marL="0" indent="0">
              <a:buNone/>
            </a:pPr>
            <a:r>
              <a:rPr lang="en-IN" dirty="0"/>
              <a:t>  • Ineffective compression in case of fatigue/impatience</a:t>
            </a:r>
          </a:p>
        </p:txBody>
      </p:sp>
    </p:spTree>
    <p:extLst>
      <p:ext uri="{BB962C8B-B14F-4D97-AF65-F5344CB8AC3E}">
        <p14:creationId xmlns:p14="http://schemas.microsoft.com/office/powerpoint/2010/main" val="318270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0A37-F805-E9EA-2ACA-ED350706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46809"/>
            <a:ext cx="3242667" cy="674656"/>
          </a:xfrm>
        </p:spPr>
        <p:txBody>
          <a:bodyPr>
            <a:normAutofit/>
          </a:bodyPr>
          <a:lstStyle/>
          <a:p>
            <a:r>
              <a:rPr lang="en-IN" sz="2400" u="sng" dirty="0"/>
              <a:t>Radial access</a:t>
            </a:r>
            <a:endParaRPr lang="en-US" sz="2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8D06-FE20-0B43-D3E2-61D1FEC7D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</a:t>
            </a:r>
            <a:r>
              <a:rPr lang="en-IN" u="sng" dirty="0"/>
              <a:t>History</a:t>
            </a:r>
          </a:p>
          <a:p>
            <a:pPr marL="0" indent="0">
              <a:buNone/>
            </a:pPr>
            <a:r>
              <a:rPr lang="en-IN" dirty="0"/>
              <a:t>  › Lucien Campeau – Canadian cardiologist who performed first </a:t>
            </a:r>
            <a:r>
              <a:rPr lang="en-IN" dirty="0" err="1"/>
              <a:t>transradial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coronary angiogram in 1989.</a:t>
            </a:r>
          </a:p>
          <a:p>
            <a:pPr marL="0" indent="0">
              <a:buNone/>
            </a:pPr>
            <a:r>
              <a:rPr lang="en-IN" dirty="0"/>
              <a:t>  › Ferdinand </a:t>
            </a:r>
            <a:r>
              <a:rPr lang="en-IN" dirty="0" err="1"/>
              <a:t>Kiemeneij</a:t>
            </a:r>
            <a:r>
              <a:rPr lang="en-IN" dirty="0"/>
              <a:t> – Father of </a:t>
            </a:r>
            <a:r>
              <a:rPr lang="en-IN" dirty="0" err="1"/>
              <a:t>transradial</a:t>
            </a:r>
            <a:r>
              <a:rPr lang="en-IN" dirty="0"/>
              <a:t> intervention.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D6CF89-74C7-CCE9-708C-B898BCEDA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918" y="2015732"/>
            <a:ext cx="1615936" cy="161593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8D06222-F36F-0566-3E41-2F400DA20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14404" y="3705978"/>
            <a:ext cx="1707778" cy="21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66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5036-FE1F-4CE2-C7B0-30BBFAA3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295" y="1442503"/>
            <a:ext cx="9603275" cy="4146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  ii) </a:t>
            </a:r>
            <a:r>
              <a:rPr lang="en-IN" u="sng" dirty="0"/>
              <a:t>Mechanical compression</a:t>
            </a:r>
          </a:p>
          <a:p>
            <a:pPr marL="0" indent="0">
              <a:buNone/>
            </a:pPr>
            <a:r>
              <a:rPr lang="en-IN" dirty="0"/>
              <a:t>    • Using special equipment for </a:t>
            </a:r>
            <a:r>
              <a:rPr lang="en-IN" dirty="0" err="1"/>
              <a:t>hemostasis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u="sng" dirty="0"/>
              <a:t>Advantage</a:t>
            </a:r>
          </a:p>
          <a:p>
            <a:pPr marL="0" indent="0">
              <a:buNone/>
            </a:pPr>
            <a:r>
              <a:rPr lang="en-IN" dirty="0"/>
              <a:t>  • more effective compression</a:t>
            </a:r>
          </a:p>
          <a:p>
            <a:pPr marL="0" indent="0">
              <a:buNone/>
            </a:pPr>
            <a:r>
              <a:rPr lang="en-IN" u="sng" dirty="0"/>
              <a:t>Disadvantage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• Increased time to </a:t>
            </a:r>
            <a:r>
              <a:rPr lang="en-IN" dirty="0" err="1"/>
              <a:t>hemostasis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• Patient discomfort</a:t>
            </a:r>
          </a:p>
          <a:p>
            <a:pPr marL="0" indent="0">
              <a:buNone/>
            </a:pPr>
            <a:r>
              <a:rPr lang="en-IN" u="sng" dirty="0"/>
              <a:t>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83463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2D7D-0FCD-4CA4-56E1-690823096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416726"/>
            <a:ext cx="10697970" cy="46344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/>
              <a:t>  iii) </a:t>
            </a:r>
            <a:r>
              <a:rPr lang="en-IN" u="sng" dirty="0"/>
              <a:t>Topical </a:t>
            </a:r>
            <a:r>
              <a:rPr lang="en-IN" u="sng" dirty="0" err="1"/>
              <a:t>hemostatic</a:t>
            </a:r>
            <a:r>
              <a:rPr lang="en-IN" u="sng" dirty="0"/>
              <a:t> Aids</a:t>
            </a:r>
          </a:p>
          <a:p>
            <a:pPr marL="0" indent="0">
              <a:buNone/>
            </a:pPr>
            <a:r>
              <a:rPr lang="en-IN" dirty="0"/>
              <a:t>   * Variety of topical patches, pads, bandages and powders which assist in </a:t>
            </a:r>
            <a:r>
              <a:rPr lang="en-IN" dirty="0" err="1"/>
              <a:t>hemostasis</a:t>
            </a:r>
            <a:r>
              <a:rPr lang="en-IN" dirty="0"/>
              <a:t> with manual/</a:t>
            </a:r>
            <a:r>
              <a:rPr lang="en-IN" dirty="0" err="1"/>
              <a:t>machanical</a:t>
            </a:r>
            <a:r>
              <a:rPr lang="en-IN" dirty="0"/>
              <a:t> compression.</a:t>
            </a:r>
          </a:p>
          <a:p>
            <a:pPr marL="0" indent="0">
              <a:buNone/>
            </a:pPr>
            <a:r>
              <a:rPr lang="en-IN" dirty="0"/>
              <a:t>  * Accelerate natural clotting process.</a:t>
            </a:r>
          </a:p>
          <a:p>
            <a:pPr marL="0" indent="0">
              <a:buNone/>
            </a:pPr>
            <a:r>
              <a:rPr lang="en-IN" dirty="0"/>
              <a:t>  * Still require compression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iv) </a:t>
            </a:r>
            <a:r>
              <a:rPr lang="en-IN" u="sng" dirty="0"/>
              <a:t>Vascular closure devices</a:t>
            </a:r>
          </a:p>
          <a:p>
            <a:pPr marL="0" indent="0">
              <a:buNone/>
            </a:pPr>
            <a:r>
              <a:rPr lang="en-IN" dirty="0"/>
              <a:t>     * Introduced in 1995</a:t>
            </a:r>
          </a:p>
          <a:p>
            <a:pPr marL="0" indent="0">
              <a:buNone/>
            </a:pPr>
            <a:r>
              <a:rPr lang="en-IN" dirty="0"/>
              <a:t>     * Decreased vascular complications</a:t>
            </a:r>
          </a:p>
          <a:p>
            <a:pPr marL="0" indent="0">
              <a:buNone/>
            </a:pPr>
            <a:r>
              <a:rPr lang="en-IN" dirty="0"/>
              <a:t>     * Reduced time for </a:t>
            </a:r>
            <a:r>
              <a:rPr lang="en-IN" dirty="0" err="1"/>
              <a:t>hemostasis</a:t>
            </a:r>
            <a:r>
              <a:rPr lang="en-IN" dirty="0"/>
              <a:t> &amp; ambulation</a:t>
            </a:r>
          </a:p>
          <a:p>
            <a:pPr marL="0" indent="0">
              <a:buNone/>
            </a:pPr>
            <a:r>
              <a:rPr lang="en-IN" dirty="0"/>
              <a:t>         &gt; Active</a:t>
            </a:r>
          </a:p>
          <a:p>
            <a:pPr marL="0" indent="0">
              <a:buNone/>
            </a:pPr>
            <a:r>
              <a:rPr lang="en-IN" dirty="0"/>
              <a:t>         &gt; Passive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12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51FD4-CDE0-FD8C-F800-03D192FD1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2304405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                 </a:t>
            </a:r>
            <a:r>
              <a:rPr lang="en-IN" u="sng" dirty="0"/>
              <a:t>Active </a:t>
            </a:r>
          </a:p>
          <a:p>
            <a:pPr marL="0" indent="0">
              <a:buNone/>
            </a:pPr>
            <a:r>
              <a:rPr lang="en-IN" dirty="0"/>
              <a:t>    • Enhance </a:t>
            </a:r>
            <a:r>
              <a:rPr lang="en-IN" dirty="0" err="1"/>
              <a:t>hemostasis</a:t>
            </a:r>
            <a:r>
              <a:rPr lang="en-IN" dirty="0"/>
              <a:t> with </a:t>
            </a:r>
            <a:r>
              <a:rPr lang="en-IN" dirty="0" err="1"/>
              <a:t>prothrombotic</a:t>
            </a:r>
            <a:r>
              <a:rPr lang="en-IN" dirty="0"/>
              <a:t> material/mechanical compression.</a:t>
            </a:r>
          </a:p>
          <a:p>
            <a:pPr marL="0" indent="0">
              <a:buNone/>
            </a:pPr>
            <a:r>
              <a:rPr lang="en-IN" dirty="0"/>
              <a:t>    • Shorter time to </a:t>
            </a:r>
            <a:r>
              <a:rPr lang="en-IN" dirty="0" err="1"/>
              <a:t>hemostasis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6BED0C-846F-1374-7DDA-F958E7A66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2444636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                       Passive</a:t>
            </a:r>
          </a:p>
          <a:p>
            <a:pPr marL="0" indent="0">
              <a:buNone/>
            </a:pPr>
            <a:r>
              <a:rPr lang="en-IN" dirty="0"/>
              <a:t>   • Suture(</a:t>
            </a:r>
            <a:r>
              <a:rPr lang="en-IN" dirty="0" err="1"/>
              <a:t>perclose</a:t>
            </a:r>
            <a:r>
              <a:rPr lang="en-IN" dirty="0"/>
              <a:t>), collagen plugs(</a:t>
            </a:r>
            <a:r>
              <a:rPr lang="en-IN" dirty="0" err="1"/>
              <a:t>angioseal</a:t>
            </a:r>
            <a:r>
              <a:rPr lang="en-IN" dirty="0"/>
              <a:t>), clips(</a:t>
            </a:r>
            <a:r>
              <a:rPr lang="en-IN" dirty="0" err="1"/>
              <a:t>starclose</a:t>
            </a:r>
            <a:r>
              <a:rPr lang="en-IN" dirty="0"/>
              <a:t>)</a:t>
            </a:r>
          </a:p>
          <a:p>
            <a:pPr marL="0" indent="0">
              <a:buNone/>
            </a:pPr>
            <a:r>
              <a:rPr lang="en-IN" dirty="0"/>
              <a:t>   • Achieve prompt </a:t>
            </a:r>
            <a:r>
              <a:rPr lang="en-IN" dirty="0" err="1"/>
              <a:t>hemostasis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• Shorter time to ambulation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35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54DA4-B7A3-6245-75CF-A0486BAC7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129" y="1911823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  </a:t>
            </a:r>
            <a:r>
              <a:rPr lang="en-IN" u="sng" dirty="0"/>
              <a:t>Suture </a:t>
            </a:r>
            <a:r>
              <a:rPr lang="en-IN" dirty="0"/>
              <a:t>(</a:t>
            </a:r>
            <a:r>
              <a:rPr lang="en-IN" dirty="0" err="1"/>
              <a:t>perclose</a:t>
            </a:r>
            <a:r>
              <a:rPr lang="en-IN" dirty="0"/>
              <a:t>)</a:t>
            </a:r>
          </a:p>
          <a:p>
            <a:pPr marL="0" indent="0">
              <a:buNone/>
            </a:pPr>
            <a:r>
              <a:rPr lang="en-IN" dirty="0"/>
              <a:t>    • Success rate 91-94%</a:t>
            </a:r>
          </a:p>
          <a:p>
            <a:pPr marL="0" indent="0">
              <a:buNone/>
            </a:pPr>
            <a:r>
              <a:rPr lang="en-IN" dirty="0"/>
              <a:t>    •</a:t>
            </a:r>
            <a:r>
              <a:rPr lang="en-IN" u="sng" dirty="0"/>
              <a:t>Advantage</a:t>
            </a:r>
            <a:r>
              <a:rPr lang="en-IN" dirty="0"/>
              <a:t> – </a:t>
            </a:r>
            <a:r>
              <a:rPr lang="en-IN" dirty="0" err="1"/>
              <a:t>i</a:t>
            </a:r>
            <a:r>
              <a:rPr lang="en-IN" dirty="0"/>
              <a:t>)Closure with only suture in the wall of vessel.</a:t>
            </a:r>
          </a:p>
          <a:p>
            <a:pPr marL="0" indent="0">
              <a:buNone/>
            </a:pPr>
            <a:r>
              <a:rPr lang="en-IN" dirty="0"/>
              <a:t>               ii)Provide end to end </a:t>
            </a:r>
            <a:r>
              <a:rPr lang="en-IN" dirty="0" err="1"/>
              <a:t>anastamosis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dirty="0"/>
              <a:t>               iii)No </a:t>
            </a:r>
            <a:r>
              <a:rPr lang="en-IN" dirty="0" err="1"/>
              <a:t>thrombogenic</a:t>
            </a:r>
            <a:r>
              <a:rPr lang="en-IN" dirty="0"/>
              <a:t> material in the lumen.</a:t>
            </a:r>
          </a:p>
          <a:p>
            <a:pPr marL="0" indent="0">
              <a:buNone/>
            </a:pPr>
            <a:r>
              <a:rPr lang="en-IN" dirty="0"/>
              <a:t>    •</a:t>
            </a:r>
            <a:r>
              <a:rPr lang="en-IN" u="sng" dirty="0"/>
              <a:t>Disadvantage</a:t>
            </a:r>
            <a:r>
              <a:rPr lang="en-IN" dirty="0"/>
              <a:t> – Difficult to use in calcified vessels.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630D5E-5574-7432-B770-29BEBE90F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556" y="1967145"/>
            <a:ext cx="3422703" cy="24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01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5BAD1-2652-7C46-AE96-85ED56A1F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702" y="1252047"/>
            <a:ext cx="9603275" cy="43539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u="sng" dirty="0" err="1"/>
              <a:t>Angioseal</a:t>
            </a:r>
            <a:r>
              <a:rPr lang="en-IN" u="sng" dirty="0"/>
              <a:t>(Collagen plug)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•Components – </a:t>
            </a:r>
            <a:r>
              <a:rPr lang="en-IN" dirty="0" err="1"/>
              <a:t>i</a:t>
            </a:r>
            <a:r>
              <a:rPr lang="en-IN" dirty="0"/>
              <a:t>)Biodegradable anchor (intra material)</a:t>
            </a:r>
          </a:p>
          <a:p>
            <a:pPr marL="0" indent="0">
              <a:buNone/>
            </a:pPr>
            <a:r>
              <a:rPr lang="en-IN" dirty="0"/>
              <a:t>                        ii)Collagen plug (extra material)</a:t>
            </a:r>
          </a:p>
          <a:p>
            <a:pPr marL="0" indent="0">
              <a:buNone/>
            </a:pPr>
            <a:r>
              <a:rPr lang="en-IN" dirty="0"/>
              <a:t>                        iii)3-0 </a:t>
            </a:r>
            <a:r>
              <a:rPr lang="en-IN" dirty="0" err="1"/>
              <a:t>vycril</a:t>
            </a:r>
            <a:r>
              <a:rPr lang="en-IN" dirty="0"/>
              <a:t> suture.</a:t>
            </a:r>
          </a:p>
          <a:p>
            <a:pPr marL="0" indent="0">
              <a:buNone/>
            </a:pPr>
            <a:r>
              <a:rPr lang="en-IN" dirty="0"/>
              <a:t>•Success rate – 90 to 97%</a:t>
            </a:r>
          </a:p>
          <a:p>
            <a:pPr marL="0" indent="0">
              <a:buNone/>
            </a:pPr>
            <a:r>
              <a:rPr lang="en-IN" dirty="0"/>
              <a:t>•Advantage –</a:t>
            </a:r>
            <a:r>
              <a:rPr lang="en-IN" dirty="0" err="1"/>
              <a:t>i</a:t>
            </a:r>
            <a:r>
              <a:rPr lang="en-IN" dirty="0"/>
              <a:t>)One of the easiest device to learn &amp; use.</a:t>
            </a:r>
          </a:p>
          <a:p>
            <a:pPr marL="0" indent="0">
              <a:buNone/>
            </a:pPr>
            <a:r>
              <a:rPr lang="en-IN" dirty="0"/>
              <a:t>  ii)Has very high success rate.</a:t>
            </a:r>
          </a:p>
          <a:p>
            <a:pPr marL="0" indent="0">
              <a:buNone/>
            </a:pPr>
            <a:r>
              <a:rPr lang="en-IN" dirty="0"/>
              <a:t>  iii)Retained components are completely resorbed. </a:t>
            </a:r>
          </a:p>
          <a:p>
            <a:pPr marL="0" indent="0">
              <a:buNone/>
            </a:pPr>
            <a:r>
              <a:rPr lang="en-IN" dirty="0"/>
              <a:t>  iv) Collagen plug in the tract also acts to reduce oozing from the site.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C342DB5-AD62-418E-50AA-6F9A45B45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769" y="1699219"/>
            <a:ext cx="3171332" cy="31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0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CAF4-6572-437A-8348-A23B9B714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•Disadvantage –</a:t>
            </a:r>
            <a:r>
              <a:rPr lang="en-IN" dirty="0" err="1"/>
              <a:t>i</a:t>
            </a:r>
            <a:r>
              <a:rPr lang="en-IN" dirty="0"/>
              <a:t>) Infection</a:t>
            </a:r>
          </a:p>
          <a:p>
            <a:pPr marL="0" indent="0">
              <a:buNone/>
            </a:pPr>
            <a:r>
              <a:rPr lang="en-IN" dirty="0"/>
              <a:t>                   ii) Can cause obstruction of heavily diseased vessel. </a:t>
            </a:r>
          </a:p>
          <a:p>
            <a:pPr marL="0" indent="0">
              <a:buNone/>
            </a:pPr>
            <a:r>
              <a:rPr lang="en-IN" dirty="0"/>
              <a:t>                   iii) Embolization of intravascular anchor. </a:t>
            </a:r>
          </a:p>
          <a:p>
            <a:pPr marL="0" indent="0">
              <a:buNone/>
            </a:pPr>
            <a:r>
              <a:rPr lang="en-IN" dirty="0"/>
              <a:t>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868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8B636-BB93-3F57-56CB-B8939B02B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418" y="1320257"/>
            <a:ext cx="10406950" cy="3870723"/>
          </a:xfrm>
        </p:spPr>
        <p:txBody>
          <a:bodyPr/>
          <a:lstStyle/>
          <a:p>
            <a:pPr marL="0" indent="0">
              <a:buNone/>
            </a:pPr>
            <a:r>
              <a:rPr lang="en-IN" u="sng" dirty="0"/>
              <a:t>Star close</a:t>
            </a:r>
          </a:p>
          <a:p>
            <a:pPr marL="0" indent="0">
              <a:buNone/>
            </a:pPr>
            <a:r>
              <a:rPr lang="en-IN" dirty="0"/>
              <a:t>•Extravascular closure device</a:t>
            </a:r>
          </a:p>
          <a:p>
            <a:pPr marL="0" indent="0">
              <a:buNone/>
            </a:pPr>
            <a:r>
              <a:rPr lang="en-IN" dirty="0"/>
              <a:t>•</a:t>
            </a:r>
            <a:r>
              <a:rPr lang="en-IN" dirty="0" err="1"/>
              <a:t>Nitinol</a:t>
            </a:r>
            <a:r>
              <a:rPr lang="en-IN" dirty="0"/>
              <a:t> clip deployed over </a:t>
            </a:r>
            <a:r>
              <a:rPr lang="en-IN" dirty="0" err="1"/>
              <a:t>arteriotomy</a:t>
            </a:r>
            <a:r>
              <a:rPr lang="en-IN" dirty="0"/>
              <a:t> site. </a:t>
            </a:r>
          </a:p>
          <a:p>
            <a:pPr marL="0" indent="0">
              <a:buNone/>
            </a:pPr>
            <a:r>
              <a:rPr lang="en-IN" dirty="0"/>
              <a:t>•Clip is designed to close adventitia and media. </a:t>
            </a:r>
          </a:p>
          <a:p>
            <a:pPr marL="0" indent="0">
              <a:buNone/>
            </a:pPr>
            <a:r>
              <a:rPr lang="en-IN" dirty="0"/>
              <a:t>•Advantage- No intra arterial components</a:t>
            </a:r>
          </a:p>
          <a:p>
            <a:pPr marL="0" indent="0">
              <a:buNone/>
            </a:pPr>
            <a:r>
              <a:rPr lang="en-IN" dirty="0"/>
              <a:t>•Disadvantage – Adequate skin tract needed to prevent device failure.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566582F-1F84-BE1E-FF71-5151B0F6E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788" y="1931486"/>
            <a:ext cx="3580047" cy="349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024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C5BA0-E224-67F4-E3C2-1D686A66E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929070"/>
            <a:ext cx="9603275" cy="4537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u="sng" dirty="0"/>
              <a:t>VASCULAR CLOSURE DEVICE RECOMMENDATIONS  ACCF/AHA/SCAI GUIDELINES </a:t>
            </a:r>
          </a:p>
          <a:p>
            <a:pPr marL="0" indent="0">
              <a:buNone/>
            </a:pPr>
            <a:r>
              <a:rPr lang="en-IN" u="sng" dirty="0"/>
              <a:t>FOR PCI</a:t>
            </a:r>
          </a:p>
          <a:p>
            <a:pPr marL="0" indent="0">
              <a:buNone/>
            </a:pPr>
            <a:r>
              <a:rPr lang="en-IN" dirty="0"/>
              <a:t>→</a:t>
            </a:r>
            <a:r>
              <a:rPr lang="en-IN" u="sng" dirty="0"/>
              <a:t>Class 1 </a:t>
            </a:r>
          </a:p>
          <a:p>
            <a:pPr marL="0" indent="0">
              <a:buNone/>
            </a:pPr>
            <a:r>
              <a:rPr lang="en-IN" dirty="0"/>
              <a:t>Patient should undergo femoral angiogram to ensure anatomic stability for deployment. </a:t>
            </a:r>
          </a:p>
          <a:p>
            <a:pPr marL="0" indent="0">
              <a:buNone/>
            </a:pPr>
            <a:r>
              <a:rPr lang="en-IN" dirty="0"/>
              <a:t>→</a:t>
            </a:r>
            <a:r>
              <a:rPr lang="en-IN" u="sng" dirty="0"/>
              <a:t>Class </a:t>
            </a:r>
            <a:r>
              <a:rPr lang="en-IN" u="sng" dirty="0" err="1"/>
              <a:t>IIa</a:t>
            </a:r>
            <a:endParaRPr lang="en-IN" u="sng" dirty="0"/>
          </a:p>
          <a:p>
            <a:pPr marL="0" indent="0">
              <a:buNone/>
            </a:pPr>
            <a:r>
              <a:rPr lang="en-IN" dirty="0"/>
              <a:t>Should be reasonable for the purposes of achieving faster </a:t>
            </a:r>
            <a:r>
              <a:rPr lang="en-IN" dirty="0" err="1"/>
              <a:t>hemostasis</a:t>
            </a:r>
            <a:r>
              <a:rPr lang="en-IN" dirty="0"/>
              <a:t> and earlier ambulation. </a:t>
            </a:r>
          </a:p>
          <a:p>
            <a:pPr marL="0" indent="0">
              <a:buNone/>
            </a:pPr>
            <a:r>
              <a:rPr lang="en-IN" dirty="0"/>
              <a:t>→</a:t>
            </a:r>
            <a:r>
              <a:rPr lang="en-IN" u="sng" dirty="0"/>
              <a:t>Class </a:t>
            </a:r>
            <a:r>
              <a:rPr lang="en-IN" u="sng" dirty="0" err="1"/>
              <a:t>III;No</a:t>
            </a:r>
            <a:r>
              <a:rPr lang="en-IN" u="sng" dirty="0"/>
              <a:t> benefit</a:t>
            </a:r>
          </a:p>
          <a:p>
            <a:pPr marL="0" indent="0">
              <a:buNone/>
            </a:pPr>
            <a:r>
              <a:rPr lang="en-IN" dirty="0"/>
              <a:t> Routine use of vascular closure device is not recommended for the purpose of decreasing </a:t>
            </a:r>
            <a:r>
              <a:rPr lang="en-IN"/>
              <a:t>vascular complications. 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u="sng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u="sng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154798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EFAA8-7753-8E72-1622-846A02C27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56930"/>
            <a:ext cx="9603275" cy="4109416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</a:t>
            </a:r>
            <a:r>
              <a:rPr lang="en-IN" u="sng" dirty="0"/>
              <a:t>MCQs</a:t>
            </a:r>
          </a:p>
          <a:p>
            <a:pPr marL="0" indent="0">
              <a:buNone/>
            </a:pPr>
            <a:r>
              <a:rPr lang="en-IN" dirty="0"/>
              <a:t> 1) Normal range of INR</a:t>
            </a:r>
          </a:p>
          <a:p>
            <a:pPr marL="0" indent="0">
              <a:buNone/>
            </a:pPr>
            <a:r>
              <a:rPr lang="en-IN" dirty="0"/>
              <a:t>      a) &gt;1.1</a:t>
            </a:r>
          </a:p>
          <a:p>
            <a:pPr marL="0" indent="0">
              <a:buNone/>
            </a:pPr>
            <a:r>
              <a:rPr lang="en-IN" dirty="0"/>
              <a:t>       b) ≥ 1.1</a:t>
            </a:r>
          </a:p>
          <a:p>
            <a:pPr marL="0" indent="0">
              <a:buNone/>
            </a:pPr>
            <a:r>
              <a:rPr lang="en-IN" dirty="0"/>
              <a:t>       c) ≤ 1.1</a:t>
            </a:r>
          </a:p>
          <a:p>
            <a:pPr marL="0" indent="0">
              <a:buNone/>
            </a:pPr>
            <a:r>
              <a:rPr lang="en-IN" dirty="0"/>
              <a:t>       d) ≥ 2.5</a:t>
            </a:r>
          </a:p>
          <a:p>
            <a:pPr marL="0" indent="0">
              <a:buNone/>
            </a:pPr>
            <a:endParaRPr lang="en-IN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92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D48A2-61DC-33CA-5660-D6178992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749" y="2175980"/>
            <a:ext cx="11415479" cy="3361763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</a:t>
            </a:r>
            <a:r>
              <a:rPr lang="en-IN" dirty="0" err="1"/>
              <a:t>Ans</a:t>
            </a:r>
            <a:r>
              <a:rPr lang="en-IN" dirty="0"/>
              <a:t> :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2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1CB875-B084-D41A-8079-20E7E1C97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-105458" y="0"/>
            <a:ext cx="7305747" cy="680567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83DFAB-A478-F326-E29F-EFD961B87CC0}"/>
              </a:ext>
            </a:extLst>
          </p:cNvPr>
          <p:cNvSpPr txBox="1"/>
          <p:nvPr/>
        </p:nvSpPr>
        <p:spPr>
          <a:xfrm>
            <a:off x="5191787" y="252071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89917E-76DE-13F7-4E43-7C18E2FE6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383" y="146695"/>
            <a:ext cx="6118151" cy="67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01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111A-710E-B78F-3A3A-7BEB84002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2) Which method is called ‘ gold standard ‘ in </a:t>
            </a:r>
            <a:r>
              <a:rPr lang="en-IN" dirty="0" err="1"/>
              <a:t>hemostasis</a:t>
            </a:r>
            <a:r>
              <a:rPr lang="en-IN" dirty="0"/>
              <a:t> ?</a:t>
            </a:r>
          </a:p>
          <a:p>
            <a:pPr marL="0" indent="0">
              <a:buNone/>
            </a:pPr>
            <a:r>
              <a:rPr lang="en-IN" dirty="0"/>
              <a:t>          a) </a:t>
            </a:r>
            <a:r>
              <a:rPr lang="en-IN" dirty="0" err="1"/>
              <a:t>Machanical</a:t>
            </a:r>
            <a:r>
              <a:rPr lang="en-IN" dirty="0"/>
              <a:t> compression </a:t>
            </a:r>
          </a:p>
          <a:p>
            <a:pPr marL="0" indent="0">
              <a:buNone/>
            </a:pPr>
            <a:r>
              <a:rPr lang="en-IN" dirty="0"/>
              <a:t>          b) Manual compression </a:t>
            </a:r>
          </a:p>
          <a:p>
            <a:pPr marL="0" indent="0">
              <a:buNone/>
            </a:pPr>
            <a:r>
              <a:rPr lang="en-IN" dirty="0"/>
              <a:t>          c) Topical </a:t>
            </a:r>
            <a:r>
              <a:rPr lang="en-IN" dirty="0" err="1"/>
              <a:t>hemostatic</a:t>
            </a:r>
            <a:r>
              <a:rPr lang="en-IN" dirty="0"/>
              <a:t> aids</a:t>
            </a:r>
          </a:p>
          <a:p>
            <a:pPr marL="0" indent="0">
              <a:buNone/>
            </a:pPr>
            <a:r>
              <a:rPr lang="en-IN" dirty="0"/>
              <a:t>          d) Vascular closure device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43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72ACB-8286-0EFB-A7BB-67D42AFD6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</a:t>
            </a:r>
            <a:r>
              <a:rPr lang="en-IN" dirty="0" err="1"/>
              <a:t>Ans</a:t>
            </a:r>
            <a:r>
              <a:rPr lang="en-IN" dirty="0"/>
              <a:t> :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180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8A463-41E7-29CB-B507-C8D8744CA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3) Which one is extravascular closure device ?</a:t>
            </a:r>
          </a:p>
          <a:p>
            <a:pPr marL="0" indent="0">
              <a:buNone/>
            </a:pPr>
            <a:r>
              <a:rPr lang="en-IN" dirty="0"/>
              <a:t>         a) </a:t>
            </a:r>
            <a:r>
              <a:rPr lang="en-IN" dirty="0" err="1"/>
              <a:t>Perclose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 b) </a:t>
            </a:r>
            <a:r>
              <a:rPr lang="en-IN" dirty="0" err="1"/>
              <a:t>Starclose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 c) </a:t>
            </a:r>
            <a:r>
              <a:rPr lang="en-IN" dirty="0" err="1"/>
              <a:t>Angioseal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26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8EDA6-AC3E-4C8B-B908-5AE03A788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 </a:t>
            </a:r>
            <a:r>
              <a:rPr lang="en-IN" dirty="0" err="1"/>
              <a:t>Ans</a:t>
            </a:r>
            <a:r>
              <a:rPr lang="en-IN" dirty="0"/>
              <a:t> :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6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DD93A-20AE-0DCC-F154-A8BD590FB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56930"/>
            <a:ext cx="9603275" cy="4109415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 </a:t>
            </a:r>
            <a:r>
              <a:rPr lang="en-IN" sz="2400" u="sng" dirty="0"/>
              <a:t>Radial Access Indication</a:t>
            </a:r>
          </a:p>
          <a:p>
            <a:pPr marL="0" indent="0">
              <a:buNone/>
            </a:pPr>
            <a:r>
              <a:rPr lang="en-IN" sz="2400" dirty="0"/>
              <a:t>  * </a:t>
            </a:r>
            <a:r>
              <a:rPr lang="en-IN" dirty="0"/>
              <a:t>Absent femoral pulse</a:t>
            </a:r>
          </a:p>
          <a:p>
            <a:pPr marL="0" indent="0">
              <a:buNone/>
            </a:pPr>
            <a:r>
              <a:rPr lang="en-IN" sz="2400" dirty="0"/>
              <a:t>  * </a:t>
            </a:r>
            <a:r>
              <a:rPr lang="en-IN" dirty="0"/>
              <a:t>Femoral artery graft surgery.</a:t>
            </a:r>
          </a:p>
          <a:p>
            <a:pPr marL="0" indent="0">
              <a:buNone/>
            </a:pPr>
            <a:r>
              <a:rPr lang="en-IN" sz="2400" dirty="0"/>
              <a:t>  * </a:t>
            </a:r>
            <a:r>
              <a:rPr lang="en-IN" dirty="0"/>
              <a:t>Extensively tortious iliac system.</a:t>
            </a:r>
          </a:p>
          <a:p>
            <a:pPr marL="0" indent="0">
              <a:buNone/>
            </a:pPr>
            <a:r>
              <a:rPr lang="en-IN" sz="2400" dirty="0"/>
              <a:t>  </a:t>
            </a:r>
            <a:r>
              <a:rPr lang="en-IN" dirty="0"/>
              <a:t>* Abdominal aortic aneurysm</a:t>
            </a:r>
          </a:p>
          <a:p>
            <a:pPr marL="0" indent="0">
              <a:buNone/>
            </a:pPr>
            <a:r>
              <a:rPr lang="en-IN" sz="2400" dirty="0"/>
              <a:t>  * </a:t>
            </a:r>
            <a:r>
              <a:rPr lang="en-IN" dirty="0"/>
              <a:t>Patient request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7602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D5856-5235-8B00-F1F5-5880592BF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05830"/>
            <a:ext cx="9603275" cy="4060516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</a:t>
            </a:r>
            <a:r>
              <a:rPr lang="en-IN" u="sng" dirty="0"/>
              <a:t>Contraindication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Radial artery being considered for CABG/AV fistula.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Upper limb atherosclerosis, extreme </a:t>
            </a:r>
            <a:r>
              <a:rPr lang="en-IN" dirty="0" err="1"/>
              <a:t>tortiousity</a:t>
            </a:r>
            <a:r>
              <a:rPr lang="en-IN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Need for 7F or larger sheath.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995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519B0-9761-A588-2721-2C67852DB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829" y="1344704"/>
            <a:ext cx="10378685" cy="4755369"/>
          </a:xfrm>
        </p:spPr>
        <p:txBody>
          <a:bodyPr/>
          <a:lstStyle/>
          <a:p>
            <a:pPr marL="0" indent="0">
              <a:buNone/>
            </a:pPr>
            <a:r>
              <a:rPr lang="en-IN" u="sng" dirty="0"/>
              <a:t> Advantages of radial approach</a:t>
            </a:r>
          </a:p>
          <a:p>
            <a:pPr marL="0" indent="0">
              <a:buNone/>
            </a:pPr>
            <a:r>
              <a:rPr lang="en-IN" dirty="0"/>
              <a:t>  * Easily accessible artery in most patients.</a:t>
            </a:r>
          </a:p>
          <a:p>
            <a:pPr marL="0" indent="0">
              <a:buNone/>
            </a:pPr>
            <a:r>
              <a:rPr lang="en-IN" dirty="0"/>
              <a:t>  * Not located near significant veins or nerves.</a:t>
            </a:r>
          </a:p>
          <a:p>
            <a:pPr marL="0" indent="0">
              <a:buNone/>
            </a:pPr>
            <a:r>
              <a:rPr lang="en-IN" dirty="0"/>
              <a:t>  * Superficial location enables easy control of bleeding.</a:t>
            </a:r>
          </a:p>
          <a:p>
            <a:pPr marL="0" indent="0">
              <a:buNone/>
            </a:pPr>
            <a:r>
              <a:rPr lang="en-IN" dirty="0"/>
              <a:t>  * No significant clinical </a:t>
            </a:r>
            <a:r>
              <a:rPr lang="en-IN" dirty="0" err="1"/>
              <a:t>sequelae</a:t>
            </a:r>
            <a:r>
              <a:rPr lang="en-IN" dirty="0"/>
              <a:t> in patients with normal Allen's test due to collateral flow through </a:t>
            </a:r>
          </a:p>
          <a:p>
            <a:pPr marL="0" indent="0">
              <a:buNone/>
            </a:pPr>
            <a:r>
              <a:rPr lang="en-IN" dirty="0"/>
              <a:t>     ulnar artery.</a:t>
            </a:r>
          </a:p>
          <a:p>
            <a:pPr marL="0" indent="0">
              <a:buNone/>
            </a:pPr>
            <a:r>
              <a:rPr lang="en-IN" dirty="0"/>
              <a:t>  * Patient comfort as they can </a:t>
            </a:r>
            <a:r>
              <a:rPr lang="en-IN" dirty="0" err="1"/>
              <a:t>situp</a:t>
            </a:r>
            <a:r>
              <a:rPr lang="en-IN" dirty="0"/>
              <a:t> and walk after the procedure.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3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8A1B3-601B-B898-78B1-CF4C08F3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253" y="1355956"/>
            <a:ext cx="9603275" cy="4146088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</a:t>
            </a:r>
            <a:r>
              <a:rPr lang="en-IN" u="sng" dirty="0"/>
              <a:t>Disadvantages of Radial Access</a:t>
            </a:r>
          </a:p>
          <a:p>
            <a:pPr marL="0" indent="0">
              <a:buNone/>
            </a:pPr>
            <a:r>
              <a:rPr lang="en-IN" dirty="0"/>
              <a:t> &gt; more tendency to develop spasm, pain, difficulty in catheter manipulation.</a:t>
            </a:r>
          </a:p>
          <a:p>
            <a:pPr marL="0" indent="0">
              <a:buNone/>
            </a:pPr>
            <a:r>
              <a:rPr lang="en-IN" dirty="0"/>
              <a:t> &gt; Anatomical variations, severe tortuosity or loops.</a:t>
            </a:r>
          </a:p>
          <a:p>
            <a:pPr marL="0" indent="0">
              <a:buNone/>
            </a:pPr>
            <a:r>
              <a:rPr lang="en-IN" dirty="0"/>
              <a:t> &gt; Doesn’t allow catheters above 7F.</a:t>
            </a:r>
          </a:p>
          <a:p>
            <a:pPr marL="0" indent="0">
              <a:buNone/>
            </a:pPr>
            <a:r>
              <a:rPr lang="en-IN" dirty="0"/>
              <a:t> &gt; Decrease backup support for complex procedures.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70226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Gallery</vt:lpstr>
      <vt:lpstr>Vascular access</vt:lpstr>
      <vt:lpstr>PowerPoint Presentation</vt:lpstr>
      <vt:lpstr>Vascular access</vt:lpstr>
      <vt:lpstr>Radial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Femoral access </vt:lpstr>
      <vt:lpstr>PowerPoint Presentation</vt:lpstr>
      <vt:lpstr>PowerPoint Presentation</vt:lpstr>
      <vt:lpstr>PowerPoint Presentation</vt:lpstr>
      <vt:lpstr>Femoral complications</vt:lpstr>
      <vt:lpstr>PowerPoint Presentation</vt:lpstr>
      <vt:lpstr>PowerPoint Presentation</vt:lpstr>
      <vt:lpstr>PowerPoint Presentation</vt:lpstr>
      <vt:lpstr>Subclavian venous access</vt:lpstr>
      <vt:lpstr>PowerPoint Presentation</vt:lpstr>
      <vt:lpstr>PowerPoint Presentation</vt:lpstr>
      <vt:lpstr>PowerPoint Presentation</vt:lpstr>
      <vt:lpstr>Ijv access</vt:lpstr>
      <vt:lpstr>PowerPoint Presentation</vt:lpstr>
      <vt:lpstr>PowerPoint Presentation</vt:lpstr>
      <vt:lpstr>Hemostasis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access</dc:title>
  <dc:creator>kiran2000atl@gmail.com</dc:creator>
  <cp:lastModifiedBy>kiran2000atl@gmail.com</cp:lastModifiedBy>
  <cp:revision>32</cp:revision>
  <dcterms:created xsi:type="dcterms:W3CDTF">2024-03-24T16:56:40Z</dcterms:created>
  <dcterms:modified xsi:type="dcterms:W3CDTF">2024-04-02T02:01:01Z</dcterms:modified>
</cp:coreProperties>
</file>