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</p:sldIdLst>
  <p:sldSz cy="5143500" cx="9144000"/>
  <p:notesSz cx="6858000" cy="9144000"/>
  <p:embeddedFontLst>
    <p:embeddedFont>
      <p:font typeface="Roboto"/>
      <p:regular r:id="rId50"/>
      <p:bold r:id="rId51"/>
      <p:italic r:id="rId52"/>
      <p:boldItalic r:id="rId5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font" Target="fonts/Roboto-bold.fntdata"/><Relationship Id="rId50" Type="http://schemas.openxmlformats.org/officeDocument/2006/relationships/font" Target="fonts/Roboto-regular.fntdata"/><Relationship Id="rId53" Type="http://schemas.openxmlformats.org/officeDocument/2006/relationships/font" Target="fonts/Roboto-boldItalic.fntdata"/><Relationship Id="rId52" Type="http://schemas.openxmlformats.org/officeDocument/2006/relationships/font" Target="fonts/Robo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f27ab4d7be0847a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f27ab4d7be0847a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f27ab4d7be0847a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f27ab4d7be0847a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2000f5025448fff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52000f5025448fff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2000f5025448fff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2000f5025448fff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f27ab4d7be0847a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f27ab4d7be0847a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2000f5025448fff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52000f5025448fff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2000f5025448fff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52000f5025448fff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2000f5025448fff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2000f5025448fff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f27ab4d7be0847a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f27ab4d7be0847a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f27ab4d7be0847a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f27ab4d7be0847a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f27ab4d7be0847a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f27ab4d7be0847a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f27ab4d7be0847a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f27ab4d7be0847a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f27ab4d7be0847a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f27ab4d7be0847a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bd3c74d1334af76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bd3c74d1334af76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f27ab4d7be0847a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f27ab4d7be0847a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bd3c74d1334af76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bd3c74d1334af76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52000f5025448fff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52000f5025448fff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52000f5025448fff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52000f5025448fff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bd3c74d1334af76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bd3c74d1334af76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f27ab4d7be0847a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f27ab4d7be0847a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2000f5025448fff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2000f5025448fff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2000f5025448fff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2000f5025448fff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1f27ab4d7be0847a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1f27ab4d7be0847a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f27ab4d7be0847a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1f27ab4d7be0847a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1f27ab4d7be0847a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1f27ab4d7be0847a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1bd3c74d1334af76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1bd3c74d1334af76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f27ab4d7be0847a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f27ab4d7be0847a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52000f5025448fff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52000f5025448fff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1f27ab4d7be0847a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1f27ab4d7be0847a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1f27ab4d7be0847a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1f27ab4d7be0847a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1f27ab4d7be0847a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1f27ab4d7be0847a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f27ab4d7be0847a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1f27ab4d7be0847a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2be2de4d7f44e8b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2be2de4d7f44e8b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42be2de4d7f44e8b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42be2de4d7f44e8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52000f5025448fff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52000f5025448fff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f27ab4d7be0847a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1f27ab4d7be0847a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52000f5025448fff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52000f5025448fff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52000f5025448fff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52000f5025448fff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f27ab4d7be0847a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f27ab4d7be0847a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2000f5025448fff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2000f5025448fff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bd3c74d1334af7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bd3c74d1334af7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f27ab4d7be0847a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f27ab4d7be0847a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f27ab4d7be0847a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f27ab4d7be0847a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ALLHAT Trial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Dr. Aiswarya Ravikrishnan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2"/>
          <p:cNvSpPr txBox="1"/>
          <p:nvPr>
            <p:ph idx="4294967295" type="body"/>
          </p:nvPr>
        </p:nvSpPr>
        <p:spPr>
          <a:xfrm>
            <a:off x="471900" y="770150"/>
            <a:ext cx="8453100" cy="427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Secondary hypotheses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participants randomized to the newer drugs would have a </a:t>
            </a:r>
            <a:r>
              <a:rPr b="1" lang="en"/>
              <a:t>reduced</a:t>
            </a:r>
            <a:r>
              <a:rPr lang="en"/>
              <a:t> incidence of </a:t>
            </a:r>
            <a:r>
              <a:rPr b="1" lang="en"/>
              <a:t>all-cause mortality</a:t>
            </a:r>
            <a:r>
              <a:rPr lang="en"/>
              <a:t> and of other </a:t>
            </a:r>
            <a:r>
              <a:rPr b="1" lang="en"/>
              <a:t>CVD endpoints</a:t>
            </a:r>
            <a:r>
              <a:rPr lang="en"/>
              <a:t>, including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combined CHD</a:t>
            </a:r>
            <a:r>
              <a:rPr lang="en"/>
              <a:t> (CHD, coronary revascularization procedures, or hospitalized angina),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stroke, </a:t>
            </a:r>
            <a:r>
              <a:rPr b="1" lang="en"/>
              <a:t>combined CVD</a:t>
            </a:r>
            <a:r>
              <a:rPr lang="en"/>
              <a:t> (CHD, stroke, coronary revascularization procedures, angina, heart failure, or peripheral arterial disease),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left ventricular hypertrophy </a:t>
            </a:r>
            <a:r>
              <a:rPr b="1" lang="en"/>
              <a:t>(LVH)</a:t>
            </a:r>
            <a:r>
              <a:rPr lang="en"/>
              <a:t> by electrocardiogram (ECG),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renal</a:t>
            </a:r>
            <a:r>
              <a:rPr lang="en"/>
              <a:t> disease,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improved health-related </a:t>
            </a:r>
            <a:r>
              <a:rPr b="1" lang="en"/>
              <a:t>quality of life</a:t>
            </a:r>
            <a:r>
              <a:rPr lang="en"/>
              <a:t>,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reduced major costs of medical care.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3"/>
          <p:cNvSpPr txBox="1"/>
          <p:nvPr>
            <p:ph idx="1" type="body"/>
          </p:nvPr>
        </p:nvSpPr>
        <p:spPr>
          <a:xfrm>
            <a:off x="471900" y="1919075"/>
            <a:ext cx="8525700" cy="32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Hypertensives at </a:t>
            </a:r>
            <a:r>
              <a:rPr b="1" lang="en"/>
              <a:t>high risk</a:t>
            </a:r>
            <a:r>
              <a:rPr lang="en"/>
              <a:t> of CVD events because of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age</a:t>
            </a:r>
            <a:r>
              <a:rPr lang="en"/>
              <a:t> (≥55 years)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coexistence of other </a:t>
            </a:r>
            <a:r>
              <a:rPr b="1" lang="en"/>
              <a:t>risk factors</a:t>
            </a:r>
            <a:r>
              <a:rPr lang="en"/>
              <a:t> (HDL cholesterol &lt;35 mg/dL, current cigarette smoking),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preexisting</a:t>
            </a:r>
            <a:r>
              <a:rPr lang="en"/>
              <a:t> CVD, or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type 2 diabetes</a:t>
            </a:r>
            <a:r>
              <a:rPr lang="en"/>
              <a:t> were eligible for the trial.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ALLHAT was planned to include </a:t>
            </a:r>
            <a:r>
              <a:rPr b="1" lang="en"/>
              <a:t>55% blacks</a:t>
            </a:r>
            <a:r>
              <a:rPr lang="en"/>
              <a:t> and </a:t>
            </a:r>
            <a:r>
              <a:rPr b="1" lang="en"/>
              <a:t>45% women</a:t>
            </a:r>
            <a:r>
              <a:rPr lang="en"/>
              <a:t> because of the paucity of outcomes data for these subgroups of hypertensive persons.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471900" y="1919075"/>
            <a:ext cx="8330400" cy="303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study included 33,357 patients (42,418 counting the discontinued doxazosin arm),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of whom were at least </a:t>
            </a:r>
            <a:r>
              <a:rPr b="1" lang="en"/>
              <a:t>55</a:t>
            </a:r>
            <a:r>
              <a:rPr lang="en"/>
              <a:t> years old (mean age 67)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had stage 1 or stage 2 hypertension (mean baseline blood pressure 146/84 mm Hg)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plus at least one other </a:t>
            </a:r>
            <a:r>
              <a:rPr b="1" lang="en"/>
              <a:t>risk factor,</a:t>
            </a:r>
            <a:r>
              <a:rPr lang="en"/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Ninety percent</a:t>
            </a:r>
            <a:r>
              <a:rPr lang="en"/>
              <a:t> were already taking antihypertensive drugs at </a:t>
            </a:r>
            <a:r>
              <a:rPr b="1" lang="en"/>
              <a:t>baseline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 factors </a:t>
            </a:r>
            <a:endParaRPr/>
          </a:p>
        </p:txBody>
      </p:sp>
      <p:sp>
        <p:nvSpPr>
          <p:cNvPr id="140" name="Google Shape;140;p25"/>
          <p:cNvSpPr txBox="1"/>
          <p:nvPr>
            <p:ph idx="1" type="body"/>
          </p:nvPr>
        </p:nvSpPr>
        <p:spPr>
          <a:xfrm>
            <a:off x="471900" y="1919075"/>
            <a:ext cx="8222100" cy="295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• Cigarette smoking: 22%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• Atherosclerotic cardiovascular disease: 52%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• Type 2 diabetes: 36%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• HDL cholesterol levels lower than 35 mg/dL: 12%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• LVH detected by electrocardiography: 16%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• LVH detected by echocardiography: 5% (echocardiography was not a required screening procedure).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 txBox="1"/>
          <p:nvPr>
            <p:ph idx="4294967295" type="body"/>
          </p:nvPr>
        </p:nvSpPr>
        <p:spPr>
          <a:xfrm>
            <a:off x="471900" y="806475"/>
            <a:ext cx="8222100" cy="433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Because of the </a:t>
            </a:r>
            <a:r>
              <a:rPr b="1" lang="en"/>
              <a:t>large number</a:t>
            </a:r>
            <a:r>
              <a:rPr lang="en"/>
              <a:t> of </a:t>
            </a:r>
            <a:r>
              <a:rPr b="1" lang="en"/>
              <a:t>statistical</a:t>
            </a:r>
            <a:r>
              <a:rPr lang="en"/>
              <a:t> </a:t>
            </a:r>
            <a:r>
              <a:rPr b="1" lang="en"/>
              <a:t>comparisons</a:t>
            </a:r>
            <a:r>
              <a:rPr lang="en"/>
              <a:t> needed to test the primary hypothesis, a </a:t>
            </a:r>
            <a:r>
              <a:rPr b="1" lang="en"/>
              <a:t>large sample size</a:t>
            </a:r>
            <a:r>
              <a:rPr lang="en"/>
              <a:t> was needed, and 42 418 participants were recruited into the trial at 623 clinical practice sites in the US, Canada, Puerto Rico, and the US Virgin Islands.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Many of these sites had no prior research experience.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mean age of participants at the time of enrollment was 67 years;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35% were black, 19% Hispanic;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36% had type 2 diabetes;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47% had existing CVD;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47% were women;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90% were receiving medications for treatment of their hypertension.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Thus, ALLHAT participants mirrored the </a:t>
            </a:r>
            <a:r>
              <a:rPr b="1" lang="en"/>
              <a:t>high risk US hypertensive population</a:t>
            </a:r>
            <a:r>
              <a:rPr lang="en"/>
              <a:t>, a profile not seen in previous outcome trials.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7"/>
          <p:cNvSpPr txBox="1"/>
          <p:nvPr>
            <p:ph idx="4294967295" type="body"/>
          </p:nvPr>
        </p:nvSpPr>
        <p:spPr>
          <a:xfrm>
            <a:off x="471900" y="927900"/>
            <a:ext cx="8354700" cy="421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ALLHAT, launched by the </a:t>
            </a:r>
            <a:r>
              <a:rPr b="1" lang="en"/>
              <a:t>National Heart, Lung, and Blood Institute</a:t>
            </a:r>
            <a:r>
              <a:rPr lang="en"/>
              <a:t> in </a:t>
            </a:r>
            <a:r>
              <a:rPr b="1" lang="en"/>
              <a:t>1994</a:t>
            </a:r>
            <a:r>
              <a:rPr lang="en"/>
              <a:t>, compared </a:t>
            </a:r>
            <a:r>
              <a:rPr b="1" lang="en"/>
              <a:t>four</a:t>
            </a:r>
            <a:r>
              <a:rPr lang="en"/>
              <a:t> antihypertensive agents in a randomized, </a:t>
            </a:r>
            <a:r>
              <a:rPr b="1" lang="en"/>
              <a:t>double-blind</a:t>
            </a:r>
            <a:r>
              <a:rPr lang="en"/>
              <a:t> protocol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• </a:t>
            </a:r>
            <a:r>
              <a:rPr b="1" lang="en"/>
              <a:t>Chlorthalidone</a:t>
            </a:r>
            <a:r>
              <a:rPr lang="en"/>
              <a:t> (a thiazide-type diuretic sold as Hygroton, Thalitone, and generic preparations, 12.5 to 25 mg/day)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• </a:t>
            </a:r>
            <a:r>
              <a:rPr b="1" lang="en"/>
              <a:t>Doxazosin</a:t>
            </a:r>
            <a:r>
              <a:rPr lang="en"/>
              <a:t> (Cardura, an alpha-blocker, 2 to 8 mg/day). The doxazosin arm of the trial was stopped in </a:t>
            </a:r>
            <a:r>
              <a:rPr b="1" lang="en"/>
              <a:t>2000</a:t>
            </a:r>
            <a:r>
              <a:rPr lang="en"/>
              <a:t> owing to an </a:t>
            </a:r>
            <a:r>
              <a:rPr b="1" lang="en"/>
              <a:t>excess</a:t>
            </a:r>
            <a:r>
              <a:rPr lang="en"/>
              <a:t> in the 4-year rate of heart failure, 8.13% in the doxazosin group vs 4.45% in the chlorthalidone group.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• </a:t>
            </a:r>
            <a:r>
              <a:rPr b="1" lang="en"/>
              <a:t>Amlodipine</a:t>
            </a:r>
            <a:r>
              <a:rPr lang="en"/>
              <a:t> (Norvasc, a long-acting dihydropyridine calcium channel blocker, 2.5 to 10 mg/day).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• </a:t>
            </a:r>
            <a:r>
              <a:rPr b="1" lang="en"/>
              <a:t>Lisinopril</a:t>
            </a:r>
            <a:r>
              <a:rPr lang="en"/>
              <a:t> (Prinivil, Zestril, an ACE inhibitor, 10 to 40 mg/day).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ALLHAT </a:t>
            </a:r>
            <a:r>
              <a:rPr b="1" lang="en"/>
              <a:t>did not</a:t>
            </a:r>
            <a:r>
              <a:rPr lang="en"/>
              <a:t> include </a:t>
            </a:r>
            <a:r>
              <a:rPr b="1" lang="en"/>
              <a:t>a beta-blocker arm</a:t>
            </a:r>
            <a:r>
              <a:rPr lang="en"/>
              <a:t>, as this would have added another </a:t>
            </a:r>
            <a:r>
              <a:rPr b="1" lang="en"/>
              <a:t>10,000</a:t>
            </a:r>
            <a:r>
              <a:rPr lang="en"/>
              <a:t> patients to an already large and costly trial.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Beta-blockers, like diuretics, are considered “</a:t>
            </a:r>
            <a:r>
              <a:rPr b="1" lang="en"/>
              <a:t>traditional</a:t>
            </a:r>
            <a:r>
              <a:rPr lang="en"/>
              <a:t>” antihypertensive agents and are of proven benefit.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9"/>
          <p:cNvSpPr txBox="1"/>
          <p:nvPr>
            <p:ph idx="4294967295" type="body"/>
          </p:nvPr>
        </p:nvSpPr>
        <p:spPr>
          <a:xfrm>
            <a:off x="471900" y="738600"/>
            <a:ext cx="8452800" cy="440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the study medication did not reduce the blood pressure to below the goal of 140/90 mm Hg, the </a:t>
            </a:r>
            <a:r>
              <a:rPr b="1" lang="en"/>
              <a:t>dose</a:t>
            </a:r>
            <a:r>
              <a:rPr lang="en"/>
              <a:t> was </a:t>
            </a:r>
            <a:r>
              <a:rPr b="1" lang="en"/>
              <a:t>titrated</a:t>
            </a:r>
            <a:r>
              <a:rPr lang="en"/>
              <a:t> upward;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this did not achieve the goal then a </a:t>
            </a:r>
            <a:r>
              <a:rPr b="1" lang="en"/>
              <a:t>second-step drug</a:t>
            </a:r>
            <a:r>
              <a:rPr lang="en"/>
              <a:t> (atenolol, clonidine, or reserpine) was added.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b="1" lang="en"/>
              <a:t>third-step agent</a:t>
            </a:r>
            <a:r>
              <a:rPr lang="en"/>
              <a:t>, </a:t>
            </a:r>
            <a:r>
              <a:rPr b="1" lang="en"/>
              <a:t>hydralazine</a:t>
            </a:r>
            <a:r>
              <a:rPr lang="en"/>
              <a:t>, was also available.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About one fourth of the patients also participated in a trial of </a:t>
            </a:r>
            <a:r>
              <a:rPr b="1" lang="en"/>
              <a:t>pravastatin</a:t>
            </a:r>
            <a:r>
              <a:rPr lang="en"/>
              <a:t> (Pravachol) compared with usual care for elevated lowdensity lipoprotein (LDL) levels.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Preliminary Findings</a:t>
            </a:r>
            <a:endParaRPr/>
          </a:p>
        </p:txBody>
      </p:sp>
      <p:sp>
        <p:nvSpPr>
          <p:cNvPr id="170" name="Google Shape;170;p3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b="1" lang="en"/>
              <a:t>α-blocker</a:t>
            </a:r>
            <a:r>
              <a:rPr lang="en"/>
              <a:t> </a:t>
            </a:r>
            <a:r>
              <a:rPr b="1" lang="en"/>
              <a:t>arm</a:t>
            </a:r>
            <a:r>
              <a:rPr lang="en"/>
              <a:t> of ALLHAT was </a:t>
            </a:r>
            <a:r>
              <a:rPr b="1" lang="en"/>
              <a:t>terminated early</a:t>
            </a:r>
            <a:r>
              <a:rPr lang="en"/>
              <a:t> (January 2000) because of an </a:t>
            </a:r>
            <a:r>
              <a:rPr b="1" lang="en"/>
              <a:t>increased incidence</a:t>
            </a:r>
            <a:r>
              <a:rPr lang="en"/>
              <a:t> of major CVD events, particularly </a:t>
            </a:r>
            <a:r>
              <a:rPr b="1" lang="en"/>
              <a:t>heart failure</a:t>
            </a:r>
            <a:r>
              <a:rPr lang="en"/>
              <a:t>, and for futility (a very low likelihood of observing a significant treatment-related difference for the primary outcome by the scheduled end of the trial).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 primary CHD outcome </a:t>
            </a:r>
            <a:r>
              <a:rPr b="1" lang="en"/>
              <a:t>did not differ</a:t>
            </a:r>
            <a:r>
              <a:rPr lang="en"/>
              <a:t> between the α-blocker and diuretic treatment arms, however.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Blood Pressure Control</a:t>
            </a:r>
            <a:endParaRPr/>
          </a:p>
        </p:txBody>
      </p:sp>
      <p:sp>
        <p:nvSpPr>
          <p:cNvPr id="176" name="Google Shape;176;p31"/>
          <p:cNvSpPr txBox="1"/>
          <p:nvPr>
            <p:ph idx="1" type="body"/>
          </p:nvPr>
        </p:nvSpPr>
        <p:spPr>
          <a:xfrm>
            <a:off x="471900" y="1919075"/>
            <a:ext cx="8311500" cy="32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Follow-up of participants in the remaining 3 arms of ALLHAT was completed in </a:t>
            </a:r>
            <a:r>
              <a:rPr b="1" lang="en"/>
              <a:t>March 2002,</a:t>
            </a:r>
            <a:r>
              <a:rPr lang="en"/>
              <a:t> after a mean of </a:t>
            </a:r>
            <a:r>
              <a:rPr b="1" lang="en"/>
              <a:t>4.9 years.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Overall, BP control (goal BP ≤140/90 mm Hg) was greatly improved from only </a:t>
            </a:r>
            <a:r>
              <a:rPr b="1" lang="en"/>
              <a:t>27%</a:t>
            </a:r>
            <a:r>
              <a:rPr lang="en"/>
              <a:t> at enrollment to </a:t>
            </a:r>
            <a:r>
              <a:rPr b="1" lang="en"/>
              <a:t>66%</a:t>
            </a:r>
            <a:r>
              <a:rPr lang="en"/>
              <a:t> at the conclusion of the study.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Systolic</a:t>
            </a:r>
            <a:r>
              <a:rPr lang="en"/>
              <a:t> BP was &lt;140 mm Hg in </a:t>
            </a:r>
            <a:r>
              <a:rPr b="1" lang="en"/>
              <a:t>67%</a:t>
            </a:r>
            <a:r>
              <a:rPr lang="en"/>
              <a:t> of participants; </a:t>
            </a:r>
            <a:r>
              <a:rPr b="1" lang="en"/>
              <a:t>diastolic</a:t>
            </a:r>
            <a:r>
              <a:rPr lang="en"/>
              <a:t> BP was &lt;90 mm Hg in </a:t>
            </a:r>
            <a:r>
              <a:rPr b="1" lang="en"/>
              <a:t>92%</a:t>
            </a:r>
            <a:r>
              <a:rPr lang="en"/>
              <a:t>, confirming that </a:t>
            </a:r>
            <a:r>
              <a:rPr b="1" lang="en"/>
              <a:t>systolic</a:t>
            </a:r>
            <a:r>
              <a:rPr lang="en"/>
              <a:t> BP is </a:t>
            </a:r>
            <a:r>
              <a:rPr b="1" lang="en"/>
              <a:t>more difficult</a:t>
            </a:r>
            <a:r>
              <a:rPr lang="en"/>
              <a:t> to control than diastolic BP in </a:t>
            </a:r>
            <a:r>
              <a:rPr b="1" lang="en"/>
              <a:t>older</a:t>
            </a:r>
            <a:r>
              <a:rPr lang="en"/>
              <a:t> populations.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477700" cy="31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The Antihypertensive and Lipid-Lowering Treatment </a:t>
            </a:r>
            <a:r>
              <a:rPr b="1" lang="en"/>
              <a:t>to Prevent Heart Attack Trial (ALLHAT),</a:t>
            </a:r>
            <a:r>
              <a:rPr lang="en"/>
              <a:t> sponsored by </a:t>
            </a:r>
            <a:r>
              <a:rPr b="1" lang="en"/>
              <a:t>the National Heart, Lung, and Blood Institute (NHLBI):</a:t>
            </a:r>
            <a:r>
              <a:rPr lang="en"/>
              <a:t> 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 </a:t>
            </a:r>
            <a:r>
              <a:rPr b="1" lang="en"/>
              <a:t>largest</a:t>
            </a:r>
            <a:r>
              <a:rPr lang="en"/>
              <a:t> outcome trial of antihypertensive treatment ever carried out and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 </a:t>
            </a:r>
            <a:r>
              <a:rPr b="1" lang="en"/>
              <a:t>only</a:t>
            </a:r>
            <a:r>
              <a:rPr lang="en"/>
              <a:t> large blood pressure (BP) trial to be carried out in a </a:t>
            </a:r>
            <a:r>
              <a:rPr b="1" lang="en"/>
              <a:t>US</a:t>
            </a:r>
            <a:r>
              <a:rPr lang="en"/>
              <a:t> population in the past decade.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designed in the early 1990s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32"/>
          <p:cNvSpPr txBox="1"/>
          <p:nvPr>
            <p:ph idx="1" type="body"/>
          </p:nvPr>
        </p:nvSpPr>
        <p:spPr>
          <a:xfrm>
            <a:off x="471900" y="1919075"/>
            <a:ext cx="8540700" cy="32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Almost </a:t>
            </a:r>
            <a:r>
              <a:rPr b="1" lang="en"/>
              <a:t>two thirds</a:t>
            </a:r>
            <a:r>
              <a:rPr lang="en"/>
              <a:t> of participants were on </a:t>
            </a:r>
            <a:r>
              <a:rPr b="1" lang="en"/>
              <a:t>2 or more</a:t>
            </a:r>
            <a:r>
              <a:rPr lang="en"/>
              <a:t> antihypertensive drugs by the end of the trial, and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among those who were </a:t>
            </a:r>
            <a:r>
              <a:rPr b="1" lang="en"/>
              <a:t>controlled</a:t>
            </a:r>
            <a:r>
              <a:rPr lang="en"/>
              <a:t>, only </a:t>
            </a:r>
            <a:r>
              <a:rPr b="1" lang="en"/>
              <a:t>40%</a:t>
            </a:r>
            <a:r>
              <a:rPr lang="en"/>
              <a:t> were on a </a:t>
            </a:r>
            <a:r>
              <a:rPr b="1" lang="en"/>
              <a:t>single</a:t>
            </a:r>
            <a:r>
              <a:rPr lang="en"/>
              <a:t> drug;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35%</a:t>
            </a:r>
            <a:r>
              <a:rPr lang="en"/>
              <a:t> required </a:t>
            </a:r>
            <a:r>
              <a:rPr b="1" lang="en"/>
              <a:t>2</a:t>
            </a:r>
            <a:r>
              <a:rPr lang="en"/>
              <a:t> drugs, and </a:t>
            </a:r>
            <a:r>
              <a:rPr b="1" lang="en"/>
              <a:t>23%</a:t>
            </a:r>
            <a:r>
              <a:rPr lang="en"/>
              <a:t> </a:t>
            </a:r>
            <a:r>
              <a:rPr b="1" lang="en"/>
              <a:t>3+</a:t>
            </a:r>
            <a:r>
              <a:rPr lang="en"/>
              <a:t> drugs.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These observations indicate that </a:t>
            </a:r>
            <a:r>
              <a:rPr b="1" lang="en"/>
              <a:t>BP control</a:t>
            </a:r>
            <a:r>
              <a:rPr lang="en"/>
              <a:t> in usual practice settings can be </a:t>
            </a:r>
            <a:r>
              <a:rPr b="1" lang="en"/>
              <a:t>greatly improved</a:t>
            </a:r>
            <a:r>
              <a:rPr lang="en"/>
              <a:t> with careful </a:t>
            </a:r>
            <a:r>
              <a:rPr b="1" lang="en"/>
              <a:t>follow-up</a:t>
            </a:r>
            <a:r>
              <a:rPr lang="en"/>
              <a:t> and monitoring and with aggressive use of currently available antihypertensive medications.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3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BP was less well controlled in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women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older participants</a:t>
            </a:r>
            <a:r>
              <a:rPr lang="en"/>
              <a:t>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diabetic,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obese,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had LVH or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higher baseline systolic BP,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blacks. 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34"/>
          <p:cNvSpPr txBox="1"/>
          <p:nvPr>
            <p:ph idx="4294967295" type="body"/>
          </p:nvPr>
        </p:nvSpPr>
        <p:spPr>
          <a:xfrm>
            <a:off x="471900" y="867950"/>
            <a:ext cx="8409300" cy="403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Blacks were </a:t>
            </a:r>
            <a:r>
              <a:rPr b="1" lang="en"/>
              <a:t>31%</a:t>
            </a:r>
            <a:r>
              <a:rPr lang="en"/>
              <a:t> </a:t>
            </a:r>
            <a:r>
              <a:rPr b="1" lang="en"/>
              <a:t>less</a:t>
            </a:r>
            <a:r>
              <a:rPr lang="en"/>
              <a:t> likely to be </a:t>
            </a:r>
            <a:r>
              <a:rPr b="1" lang="en"/>
              <a:t>controlled</a:t>
            </a:r>
            <a:r>
              <a:rPr lang="en"/>
              <a:t> than nonblacks and were </a:t>
            </a:r>
            <a:r>
              <a:rPr b="1" lang="en"/>
              <a:t>less</a:t>
            </a:r>
            <a:r>
              <a:rPr lang="en"/>
              <a:t> likely to be treated with </a:t>
            </a:r>
            <a:r>
              <a:rPr b="1" lang="en"/>
              <a:t>multiple drugs</a:t>
            </a:r>
            <a:r>
              <a:rPr lang="en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Available data </a:t>
            </a:r>
            <a:r>
              <a:rPr b="1" lang="en"/>
              <a:t>do not explain</a:t>
            </a:r>
            <a:r>
              <a:rPr lang="en"/>
              <a:t> the poorer BP control in black ALLHAT participants—whether this relates to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physiological or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lifestyle differences,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differences in practice patterns of the ALLHAT investigators, or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poorer medication adherence by the black participants is </a:t>
            </a:r>
            <a:r>
              <a:rPr b="1" lang="en"/>
              <a:t>not yet clear</a:t>
            </a:r>
            <a:r>
              <a:rPr lang="en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Cost</a:t>
            </a:r>
            <a:r>
              <a:rPr lang="en"/>
              <a:t> of medications was </a:t>
            </a:r>
            <a:r>
              <a:rPr b="1" lang="en"/>
              <a:t>not an issue</a:t>
            </a:r>
            <a:r>
              <a:rPr lang="en"/>
              <a:t>, as all of the antihypertensive medications prescribed by the ALLHAT protocol were provided to the participants </a:t>
            </a:r>
            <a:r>
              <a:rPr b="1" lang="en"/>
              <a:t>without cost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Results</a:t>
            </a:r>
            <a:endParaRPr/>
          </a:p>
        </p:txBody>
      </p:sp>
      <p:sp>
        <p:nvSpPr>
          <p:cNvPr id="200" name="Google Shape;200;p35"/>
          <p:cNvSpPr txBox="1"/>
          <p:nvPr>
            <p:ph idx="1" type="body"/>
          </p:nvPr>
        </p:nvSpPr>
        <p:spPr>
          <a:xfrm>
            <a:off x="471900" y="1919075"/>
            <a:ext cx="8222100" cy="310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analysis of ALLHAT final results, all treatments were compared with the </a:t>
            </a:r>
            <a:r>
              <a:rPr b="1" lang="en"/>
              <a:t>diuretic</a:t>
            </a:r>
            <a:r>
              <a:rPr lang="en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BP control</a:t>
            </a:r>
            <a:r>
              <a:rPr lang="en"/>
              <a:t> by treatment assignment showed interesting differences: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systolic</a:t>
            </a:r>
            <a:r>
              <a:rPr lang="en"/>
              <a:t> BPs were significantly </a:t>
            </a:r>
            <a:r>
              <a:rPr b="1" lang="en"/>
              <a:t>higher</a:t>
            </a:r>
            <a:r>
              <a:rPr lang="en"/>
              <a:t> in the </a:t>
            </a:r>
            <a:r>
              <a:rPr b="1" lang="en"/>
              <a:t>CCB</a:t>
            </a:r>
            <a:r>
              <a:rPr lang="en"/>
              <a:t> (0.8 mm Hg, P=0.03) and </a:t>
            </a:r>
            <a:r>
              <a:rPr b="1" lang="en"/>
              <a:t>ACE inhibitor</a:t>
            </a:r>
            <a:r>
              <a:rPr lang="en"/>
              <a:t> (2 mm Hg, P&lt;0.001) groups than in the diuretic group,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</a:t>
            </a:r>
            <a:r>
              <a:rPr b="1" lang="en"/>
              <a:t>ACE inhibitor-diuretic disparity</a:t>
            </a:r>
            <a:r>
              <a:rPr lang="en"/>
              <a:t> was even </a:t>
            </a:r>
            <a:r>
              <a:rPr b="1" lang="en"/>
              <a:t>greater</a:t>
            </a:r>
            <a:r>
              <a:rPr lang="en"/>
              <a:t> (4 mm Hg) in </a:t>
            </a:r>
            <a:r>
              <a:rPr b="1" lang="en"/>
              <a:t>blacks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Diastolic</a:t>
            </a:r>
            <a:r>
              <a:rPr lang="en"/>
              <a:t> BP was </a:t>
            </a:r>
            <a:r>
              <a:rPr b="1" lang="en"/>
              <a:t>lower</a:t>
            </a:r>
            <a:r>
              <a:rPr lang="en"/>
              <a:t> in the </a:t>
            </a:r>
            <a:r>
              <a:rPr b="1" lang="en"/>
              <a:t>CCB</a:t>
            </a:r>
            <a:r>
              <a:rPr lang="en"/>
              <a:t> (0.8 mm Hg, P&lt;0.001) than in the diuretic group.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36"/>
          <p:cNvSpPr txBox="1"/>
          <p:nvPr>
            <p:ph idx="4294967295" type="body"/>
          </p:nvPr>
        </p:nvSpPr>
        <p:spPr>
          <a:xfrm>
            <a:off x="471900" y="873275"/>
            <a:ext cx="8377500" cy="41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was </a:t>
            </a:r>
            <a:r>
              <a:rPr b="1" lang="en"/>
              <a:t>no difference</a:t>
            </a:r>
            <a:r>
              <a:rPr lang="en"/>
              <a:t> between treatments in the </a:t>
            </a:r>
            <a:r>
              <a:rPr b="1" lang="en"/>
              <a:t>primary outcome</a:t>
            </a:r>
            <a:r>
              <a:rPr lang="en"/>
              <a:t> (nonfatal myocardial infarction and fatal CHD) or in </a:t>
            </a:r>
            <a:r>
              <a:rPr b="1" lang="en"/>
              <a:t>all-cause mortality.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Secondary outcomes</a:t>
            </a:r>
            <a:r>
              <a:rPr lang="en"/>
              <a:t> did show interesting differences, however.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For the </a:t>
            </a:r>
            <a:r>
              <a:rPr b="1" lang="en"/>
              <a:t>CCB-diuretic</a:t>
            </a:r>
            <a:r>
              <a:rPr lang="en"/>
              <a:t> comparison, all secondary outcomes were </a:t>
            </a:r>
            <a:r>
              <a:rPr b="1" lang="en"/>
              <a:t>similar</a:t>
            </a:r>
            <a:r>
              <a:rPr lang="en"/>
              <a:t> </a:t>
            </a:r>
            <a:r>
              <a:rPr b="1" lang="en"/>
              <a:t>except</a:t>
            </a:r>
            <a:r>
              <a:rPr lang="en"/>
              <a:t> for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 38% excess risk of developing heart failure and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 35% higher risk of being hospitalized for heart failure.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37"/>
          <p:cNvPicPr preferRelativeResize="0"/>
          <p:nvPr/>
        </p:nvPicPr>
        <p:blipFill rotWithShape="1">
          <a:blip r:embed="rId3">
            <a:alphaModFix/>
          </a:blip>
          <a:srcRect b="17369" l="0" r="0" t="0"/>
          <a:stretch/>
        </p:blipFill>
        <p:spPr>
          <a:xfrm>
            <a:off x="2029287" y="0"/>
            <a:ext cx="5085428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38"/>
          <p:cNvPicPr preferRelativeResize="0"/>
          <p:nvPr/>
        </p:nvPicPr>
        <p:blipFill rotWithShape="1">
          <a:blip r:embed="rId3">
            <a:alphaModFix/>
          </a:blip>
          <a:srcRect b="16233" l="0" r="0" t="0"/>
          <a:stretch/>
        </p:blipFill>
        <p:spPr>
          <a:xfrm>
            <a:off x="2032477" y="0"/>
            <a:ext cx="4655532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9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39"/>
          <p:cNvSpPr txBox="1"/>
          <p:nvPr>
            <p:ph idx="4294967295" type="body"/>
          </p:nvPr>
        </p:nvSpPr>
        <p:spPr>
          <a:xfrm>
            <a:off x="471900" y="1007450"/>
            <a:ext cx="8222100" cy="382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ACE inhibitor-diuretic comparison showed many more differences: </a:t>
            </a:r>
            <a:endParaRPr/>
          </a:p>
          <a:p>
            <a:pPr indent="-334327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participants assigned to the ACE inhibitor experienced </a:t>
            </a:r>
            <a:r>
              <a:rPr b="1" lang="en"/>
              <a:t>10% more</a:t>
            </a:r>
            <a:r>
              <a:rPr lang="en"/>
              <a:t> combined CVD events (19% more in blacks), </a:t>
            </a:r>
            <a:endParaRPr/>
          </a:p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including </a:t>
            </a:r>
            <a:r>
              <a:rPr b="1" lang="en"/>
              <a:t>15%</a:t>
            </a:r>
            <a:r>
              <a:rPr lang="en"/>
              <a:t> more </a:t>
            </a:r>
            <a:r>
              <a:rPr b="1" lang="en"/>
              <a:t>strokes</a:t>
            </a:r>
            <a:r>
              <a:rPr lang="en"/>
              <a:t> (40% more in blacks), </a:t>
            </a:r>
            <a:endParaRPr/>
          </a:p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19%</a:t>
            </a:r>
            <a:r>
              <a:rPr lang="en"/>
              <a:t> more </a:t>
            </a:r>
            <a:r>
              <a:rPr b="1" lang="en"/>
              <a:t>heart failure</a:t>
            </a:r>
            <a:r>
              <a:rPr lang="en"/>
              <a:t> (32% more in blacks), </a:t>
            </a:r>
            <a:endParaRPr/>
          </a:p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11%</a:t>
            </a:r>
            <a:r>
              <a:rPr lang="en"/>
              <a:t> more </a:t>
            </a:r>
            <a:r>
              <a:rPr b="1" lang="en"/>
              <a:t>angina</a:t>
            </a:r>
            <a:r>
              <a:rPr lang="en"/>
              <a:t> (hospitalized or treated), and </a:t>
            </a:r>
            <a:endParaRPr/>
          </a:p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10%</a:t>
            </a:r>
            <a:r>
              <a:rPr lang="en"/>
              <a:t> more coronary </a:t>
            </a:r>
            <a:r>
              <a:rPr b="1" lang="en"/>
              <a:t>revascularizations</a:t>
            </a:r>
            <a:r>
              <a:rPr lang="en"/>
              <a:t> than those assigned to the diuretic. 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0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40"/>
          <p:cNvSpPr txBox="1"/>
          <p:nvPr>
            <p:ph idx="4294967295" type="body"/>
          </p:nvPr>
        </p:nvSpPr>
        <p:spPr>
          <a:xfrm>
            <a:off x="471900" y="770150"/>
            <a:ext cx="8222100" cy="42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Treatment effects were </a:t>
            </a:r>
            <a:r>
              <a:rPr b="1" lang="en"/>
              <a:t>consistent</a:t>
            </a:r>
            <a:r>
              <a:rPr lang="en"/>
              <a:t> across </a:t>
            </a:r>
            <a:r>
              <a:rPr b="1" lang="en"/>
              <a:t>3 of the 4</a:t>
            </a:r>
            <a:r>
              <a:rPr lang="en"/>
              <a:t> predefined subgroups (age, sex, diabetic status) for both treatment comparisons.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 the </a:t>
            </a:r>
            <a:r>
              <a:rPr b="1" lang="en"/>
              <a:t>black</a:t>
            </a:r>
            <a:r>
              <a:rPr lang="en"/>
              <a:t> subgroup, the relative risks of stroke, heart failure, combined CVD, and combined CHD among those randomized to the </a:t>
            </a:r>
            <a:r>
              <a:rPr b="1" lang="en"/>
              <a:t>ACE inhibitor</a:t>
            </a:r>
            <a:r>
              <a:rPr lang="en"/>
              <a:t> compared with the diuretic were </a:t>
            </a:r>
            <a:r>
              <a:rPr b="1" lang="en"/>
              <a:t>significantly higher</a:t>
            </a:r>
            <a:r>
              <a:rPr lang="en"/>
              <a:t> than in nonblacks.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These differences could not be attributed to differences in BP control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Primary safety outcomes</a:t>
            </a:r>
            <a:r>
              <a:rPr lang="en"/>
              <a:t> included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hospitalization for </a:t>
            </a:r>
            <a:r>
              <a:rPr b="1" lang="en"/>
              <a:t>gastrointestinal bleeding</a:t>
            </a:r>
            <a:r>
              <a:rPr lang="en"/>
              <a:t>, (did not differ)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angioedema</a:t>
            </a:r>
            <a:r>
              <a:rPr lang="en"/>
              <a:t>, which was significantly more common in the ACE inhibitor group, especially among blacks.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1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three drugs lowered blood pressure well</a:t>
            </a:r>
            <a:endParaRPr/>
          </a:p>
        </p:txBody>
      </p:sp>
      <p:sp>
        <p:nvSpPr>
          <p:cNvPr id="234" name="Google Shape;234;p41"/>
          <p:cNvSpPr txBox="1"/>
          <p:nvPr>
            <p:ph idx="4294967295" type="body"/>
          </p:nvPr>
        </p:nvSpPr>
        <p:spPr>
          <a:xfrm>
            <a:off x="471900" y="738600"/>
            <a:ext cx="8222100" cy="42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although systolic pressures were 1 to 2 mm Hg </a:t>
            </a:r>
            <a:r>
              <a:rPr b="1" lang="en"/>
              <a:t>lower</a:t>
            </a:r>
            <a:r>
              <a:rPr lang="en"/>
              <a:t> in the </a:t>
            </a:r>
            <a:r>
              <a:rPr b="1" lang="en"/>
              <a:t>chlorthalidone</a:t>
            </a:r>
            <a:r>
              <a:rPr lang="en"/>
              <a:t> group than in the other groups for most of the study.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 5 years, the </a:t>
            </a:r>
            <a:r>
              <a:rPr b="1" lang="en"/>
              <a:t>mean</a:t>
            </a:r>
            <a:r>
              <a:rPr lang="en"/>
              <a:t> blood pressure was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134/75 mm Hg in the chlorthalidone group,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135/75 in the amlodipine group,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136/75 in the lisinopril group.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Also at 5 years, the percentage of patients who had achieved </a:t>
            </a:r>
            <a:r>
              <a:rPr b="1" lang="en"/>
              <a:t>the goal blood pressure</a:t>
            </a:r>
            <a:r>
              <a:rPr lang="en"/>
              <a:t> of less than 140/90 mm Hg was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68.2% in the chlorthalidone group,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66.3% in the amlodipine group,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61.2% in the lisinopril group.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ALLHAT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919075"/>
            <a:ext cx="8222100" cy="30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ompared four antihypertensive agents in patients 55 years and older: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chlorthalidone,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doxazosin,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amlodipine,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lisinopril.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doxazosin arm was terminated early because of an excess of congestive heart failure.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Chlorthalidone was at least </a:t>
            </a:r>
            <a:r>
              <a:rPr b="1" lang="en"/>
              <a:t>equivalent</a:t>
            </a:r>
            <a:r>
              <a:rPr lang="en"/>
              <a:t> to amlodipine and lisinopril in all of the outcomes measured, and was better in some, notably heart failure.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Comments</a:t>
            </a:r>
            <a:endParaRPr/>
          </a:p>
        </p:txBody>
      </p:sp>
      <p:sp>
        <p:nvSpPr>
          <p:cNvPr id="240" name="Google Shape;240;p42"/>
          <p:cNvSpPr txBox="1"/>
          <p:nvPr>
            <p:ph idx="1" type="body"/>
          </p:nvPr>
        </p:nvSpPr>
        <p:spPr>
          <a:xfrm>
            <a:off x="471900" y="1919075"/>
            <a:ext cx="8378700" cy="298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ALLHAT fulfilled its promise in that it </a:t>
            </a:r>
            <a:r>
              <a:rPr b="1" lang="en"/>
              <a:t>clearly refuted</a:t>
            </a:r>
            <a:r>
              <a:rPr lang="en"/>
              <a:t> its </a:t>
            </a:r>
            <a:r>
              <a:rPr b="1" lang="en"/>
              <a:t>own primary hypothesis</a:t>
            </a:r>
            <a:r>
              <a:rPr lang="en"/>
              <a:t>, that the newer classes of antihypertensive drugs would be superior to a thiazide-type diuretic in preventing fatal and nonfatal CHD when given as a first-line therapy.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There was </a:t>
            </a:r>
            <a:r>
              <a:rPr b="1" lang="en"/>
              <a:t>no difference</a:t>
            </a:r>
            <a:r>
              <a:rPr lang="en"/>
              <a:t> between treatment groups (even the discontinued α-blocker group) with respect to this </a:t>
            </a:r>
            <a:r>
              <a:rPr b="1" lang="en"/>
              <a:t>primary</a:t>
            </a:r>
            <a:r>
              <a:rPr lang="en"/>
              <a:t> endpoint.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There were, however, major differences among treatment groups with respect to major </a:t>
            </a:r>
            <a:r>
              <a:rPr b="1" lang="en"/>
              <a:t>secondary</a:t>
            </a:r>
            <a:r>
              <a:rPr lang="en"/>
              <a:t> endpoints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3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43"/>
          <p:cNvSpPr txBox="1"/>
          <p:nvPr>
            <p:ph idx="4294967295" type="body"/>
          </p:nvPr>
        </p:nvSpPr>
        <p:spPr>
          <a:xfrm>
            <a:off x="471900" y="754875"/>
            <a:ext cx="8360400" cy="426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excess risk of heart failure with the CCB and the α-blocker was predictable from previous studies.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However, the </a:t>
            </a:r>
            <a:r>
              <a:rPr b="1" lang="en"/>
              <a:t>absence</a:t>
            </a:r>
            <a:r>
              <a:rPr lang="en"/>
              <a:t> of excess CHD, cancer, gastrointestinal bleeding, and all-cause mortality with the </a:t>
            </a:r>
            <a:r>
              <a:rPr b="1" lang="en"/>
              <a:t>CCB</a:t>
            </a:r>
            <a:r>
              <a:rPr lang="en"/>
              <a:t> </a:t>
            </a:r>
            <a:r>
              <a:rPr b="1" lang="en"/>
              <a:t>does not support previous reports</a:t>
            </a:r>
            <a:r>
              <a:rPr lang="en"/>
              <a:t> based on observational data and clinical trials of short-acting CCBs.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No significant difference in the incidence of </a:t>
            </a:r>
            <a:r>
              <a:rPr b="1" lang="en"/>
              <a:t>end stage renal disease</a:t>
            </a:r>
            <a:r>
              <a:rPr lang="en"/>
              <a:t> between the </a:t>
            </a:r>
            <a:r>
              <a:rPr b="1" lang="en"/>
              <a:t>CCB</a:t>
            </a:r>
            <a:r>
              <a:rPr lang="en"/>
              <a:t> and </a:t>
            </a:r>
            <a:r>
              <a:rPr b="1" lang="en"/>
              <a:t>diuretic</a:t>
            </a:r>
            <a:r>
              <a:rPr lang="en"/>
              <a:t> groups, and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comparison of the </a:t>
            </a:r>
            <a:r>
              <a:rPr b="1" lang="en"/>
              <a:t>reciprocal creatinine slopes</a:t>
            </a:r>
            <a:r>
              <a:rPr lang="en"/>
              <a:t> actually suggested a </a:t>
            </a:r>
            <a:r>
              <a:rPr b="1" lang="en"/>
              <a:t>slower</a:t>
            </a:r>
            <a:r>
              <a:rPr lang="en"/>
              <a:t> decline in renal function in the </a:t>
            </a:r>
            <a:r>
              <a:rPr b="1" lang="en"/>
              <a:t>CCB</a:t>
            </a:r>
            <a:r>
              <a:rPr lang="en"/>
              <a:t> group, although interpretation of the latter finding is open to question. 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44"/>
          <p:cNvSpPr txBox="1"/>
          <p:nvPr>
            <p:ph idx="1" type="body"/>
          </p:nvPr>
        </p:nvSpPr>
        <p:spPr>
          <a:xfrm>
            <a:off x="471900" y="1919075"/>
            <a:ext cx="8222100" cy="292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Preservation of </a:t>
            </a:r>
            <a:r>
              <a:rPr b="1" lang="en"/>
              <a:t>renal function</a:t>
            </a:r>
            <a:r>
              <a:rPr lang="en"/>
              <a:t> with </a:t>
            </a:r>
            <a:r>
              <a:rPr b="1" lang="en"/>
              <a:t>CCB</a:t>
            </a:r>
            <a:r>
              <a:rPr lang="en"/>
              <a:t> treatment is </a:t>
            </a:r>
            <a:r>
              <a:rPr b="1" lang="en"/>
              <a:t>consistent</a:t>
            </a:r>
            <a:r>
              <a:rPr lang="en"/>
              <a:t> with findings of the </a:t>
            </a:r>
            <a:r>
              <a:rPr b="1" lang="en"/>
              <a:t>Intervention as a Goal in Hypertension Treatment (INSIGHT) trial,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which was carried out in a </a:t>
            </a:r>
            <a:r>
              <a:rPr b="1" lang="en"/>
              <a:t>European</a:t>
            </a:r>
            <a:r>
              <a:rPr lang="en"/>
              <a:t> population </a:t>
            </a:r>
            <a:r>
              <a:rPr b="1" lang="en"/>
              <a:t>without baseline</a:t>
            </a:r>
            <a:r>
              <a:rPr lang="en"/>
              <a:t> renal disease,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but </a:t>
            </a:r>
            <a:r>
              <a:rPr b="1" lang="en"/>
              <a:t>contrasts</a:t>
            </a:r>
            <a:r>
              <a:rPr lang="en"/>
              <a:t> with findings of studies carried out in persons with </a:t>
            </a:r>
            <a:r>
              <a:rPr b="1" lang="en"/>
              <a:t>baseline</a:t>
            </a:r>
            <a:r>
              <a:rPr lang="en"/>
              <a:t> diabetic or nondiabetic renal insufficiency and associated proteinuria.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 the latter trials, </a:t>
            </a:r>
            <a:r>
              <a:rPr b="1" lang="en"/>
              <a:t>amlodipine</a:t>
            </a:r>
            <a:r>
              <a:rPr lang="en"/>
              <a:t> treatment appeared to </a:t>
            </a:r>
            <a:r>
              <a:rPr b="1" lang="en"/>
              <a:t>accelerate</a:t>
            </a:r>
            <a:r>
              <a:rPr lang="en"/>
              <a:t> the development of </a:t>
            </a:r>
            <a:r>
              <a:rPr b="1" lang="en"/>
              <a:t>renal insufficiency.</a:t>
            </a:r>
            <a:endParaRPr b="1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45"/>
          <p:cNvSpPr txBox="1"/>
          <p:nvPr>
            <p:ph idx="1" type="body"/>
          </p:nvPr>
        </p:nvSpPr>
        <p:spPr>
          <a:xfrm>
            <a:off x="471900" y="1919075"/>
            <a:ext cx="8381700" cy="29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Importantly, ALLHAT enrolled a </a:t>
            </a:r>
            <a:r>
              <a:rPr b="1" lang="en"/>
              <a:t>low renal risk population</a:t>
            </a:r>
            <a:r>
              <a:rPr lang="en"/>
              <a:t> (mean baseline serum creatinine =1.0 mg/dL; serum creatinine &gt;2 mg/dL was an </a:t>
            </a:r>
            <a:r>
              <a:rPr b="1" lang="en"/>
              <a:t>exclusion</a:t>
            </a:r>
            <a:r>
              <a:rPr lang="en"/>
              <a:t> criterion), and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end stage renal disease was </a:t>
            </a:r>
            <a:r>
              <a:rPr b="1" lang="en"/>
              <a:t>not</a:t>
            </a:r>
            <a:r>
              <a:rPr lang="en"/>
              <a:t> a primary endpoint of the trial.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Taken together, the ALLHAT results give assurance that </a:t>
            </a:r>
            <a:r>
              <a:rPr b="1" lang="en"/>
              <a:t>long-acting CCBs</a:t>
            </a:r>
            <a:r>
              <a:rPr lang="en"/>
              <a:t> are safe and effective alternatives to diuretics as first-line antihypertensive treatment.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46"/>
          <p:cNvSpPr txBox="1"/>
          <p:nvPr>
            <p:ph idx="1" type="body"/>
          </p:nvPr>
        </p:nvSpPr>
        <p:spPr>
          <a:xfrm>
            <a:off x="471900" y="1919075"/>
            <a:ext cx="8388300" cy="31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Another </a:t>
            </a:r>
            <a:r>
              <a:rPr b="1" lang="en"/>
              <a:t>surprising</a:t>
            </a:r>
            <a:r>
              <a:rPr lang="en"/>
              <a:t> result of ALLHAT was the </a:t>
            </a:r>
            <a:r>
              <a:rPr b="1" lang="en"/>
              <a:t>superiority</a:t>
            </a:r>
            <a:r>
              <a:rPr lang="en"/>
              <a:t> of </a:t>
            </a:r>
            <a:r>
              <a:rPr b="1" lang="en"/>
              <a:t>diuretic-based</a:t>
            </a:r>
            <a:r>
              <a:rPr lang="en"/>
              <a:t> treatment to ACE inhibitor-based treatment in </a:t>
            </a:r>
            <a:r>
              <a:rPr b="1" lang="en"/>
              <a:t>preventing</a:t>
            </a:r>
            <a:r>
              <a:rPr lang="en"/>
              <a:t> stroke, heart failure, angina, and coronary revascularization.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findings are </a:t>
            </a:r>
            <a:r>
              <a:rPr b="1" lang="en"/>
              <a:t>counterintuitive</a:t>
            </a:r>
            <a:r>
              <a:rPr lang="en"/>
              <a:t>, considering the proven efficacy of ACE inhibitors in delaying the transition from left ventricular dysfunction to heart failure &amp; in the treatment of established heart failure. 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47"/>
          <p:cNvSpPr txBox="1"/>
          <p:nvPr>
            <p:ph idx="1" type="body"/>
          </p:nvPr>
        </p:nvSpPr>
        <p:spPr>
          <a:xfrm>
            <a:off x="471900" y="1919075"/>
            <a:ext cx="8397600" cy="304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</a:t>
            </a:r>
            <a:r>
              <a:rPr lang="en"/>
              <a:t>ifferences present in all 4 prespecified subgroups, even </a:t>
            </a:r>
            <a:r>
              <a:rPr b="1" lang="en"/>
              <a:t>diabetics</a:t>
            </a:r>
            <a:r>
              <a:rPr lang="en"/>
              <a:t>, in whom ACE inhibitor treatment would be expected to be superior, and were even greater in </a:t>
            </a:r>
            <a:r>
              <a:rPr b="1" lang="en"/>
              <a:t>blacks</a:t>
            </a:r>
            <a:r>
              <a:rPr lang="en"/>
              <a:t>.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latter observation is </a:t>
            </a:r>
            <a:r>
              <a:rPr b="1" lang="en"/>
              <a:t>consistent</a:t>
            </a:r>
            <a:r>
              <a:rPr lang="en"/>
              <a:t> with reports of </a:t>
            </a:r>
            <a:r>
              <a:rPr b="1" lang="en"/>
              <a:t>poorer</a:t>
            </a:r>
            <a:r>
              <a:rPr lang="en"/>
              <a:t> BP responses to ACE inhibitors and </a:t>
            </a:r>
            <a:r>
              <a:rPr b="1" lang="en"/>
              <a:t>lesser</a:t>
            </a:r>
            <a:r>
              <a:rPr lang="en"/>
              <a:t> effects of ACE inhibitors in </a:t>
            </a:r>
            <a:r>
              <a:rPr b="1" lang="en"/>
              <a:t>secondary prevention</a:t>
            </a:r>
            <a:r>
              <a:rPr lang="en"/>
              <a:t> of </a:t>
            </a:r>
            <a:r>
              <a:rPr b="1" lang="en"/>
              <a:t>heart failure</a:t>
            </a:r>
            <a:r>
              <a:rPr lang="en"/>
              <a:t> in </a:t>
            </a:r>
            <a:r>
              <a:rPr b="1" lang="en"/>
              <a:t>blacks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48"/>
          <p:cNvSpPr txBox="1"/>
          <p:nvPr>
            <p:ph idx="1" type="body"/>
          </p:nvPr>
        </p:nvSpPr>
        <p:spPr>
          <a:xfrm>
            <a:off x="471900" y="1919075"/>
            <a:ext cx="8222100" cy="298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Importantly, although the differential responses for disease outcomes and BP responses were in parallel, the differences in outcomes were not substantially reduced by statistically adjusting for systolic BP.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Further, ACE inhibitor-based therapy was </a:t>
            </a:r>
            <a:r>
              <a:rPr b="1" lang="en"/>
              <a:t>no better</a:t>
            </a:r>
            <a:r>
              <a:rPr lang="en"/>
              <a:t> than diuretic-based treatment in </a:t>
            </a:r>
            <a:r>
              <a:rPr b="1" lang="en"/>
              <a:t>preserving renal function</a:t>
            </a:r>
            <a:r>
              <a:rPr lang="en"/>
              <a:t>, contrary to published findings in high renal-risk populations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9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49"/>
          <p:cNvSpPr txBox="1"/>
          <p:nvPr>
            <p:ph idx="4294967295" type="body"/>
          </p:nvPr>
        </p:nvSpPr>
        <p:spPr>
          <a:xfrm>
            <a:off x="471900" y="825150"/>
            <a:ext cx="8222100" cy="380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Adverse </a:t>
            </a:r>
            <a:r>
              <a:rPr b="1" lang="en"/>
              <a:t>metabolic</a:t>
            </a:r>
            <a:r>
              <a:rPr lang="en"/>
              <a:t> effects of </a:t>
            </a:r>
            <a:r>
              <a:rPr b="1" lang="en"/>
              <a:t>diuretic</a:t>
            </a:r>
            <a:r>
              <a:rPr lang="en"/>
              <a:t> treatment were common in ALLHAT.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Hypokalemia occurred in nearly </a:t>
            </a:r>
            <a:r>
              <a:rPr b="1" lang="en"/>
              <a:t>13%</a:t>
            </a:r>
            <a:r>
              <a:rPr lang="en"/>
              <a:t> at year 2 of the trial, and </a:t>
            </a:r>
            <a:r>
              <a:rPr b="1" lang="en"/>
              <a:t>8%</a:t>
            </a:r>
            <a:r>
              <a:rPr lang="en"/>
              <a:t> were receiving K+ </a:t>
            </a:r>
            <a:r>
              <a:rPr b="1" lang="en"/>
              <a:t>supplements</a:t>
            </a:r>
            <a:r>
              <a:rPr lang="en"/>
              <a:t> at 5 years;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fasting</a:t>
            </a:r>
            <a:r>
              <a:rPr lang="en"/>
              <a:t> </a:t>
            </a:r>
            <a:r>
              <a:rPr b="1" lang="en"/>
              <a:t>glucose</a:t>
            </a:r>
            <a:r>
              <a:rPr lang="en"/>
              <a:t> was elevated (&gt;126 mg/dL) in nearly </a:t>
            </a:r>
            <a:r>
              <a:rPr b="1" lang="en"/>
              <a:t>12%</a:t>
            </a:r>
            <a:r>
              <a:rPr lang="en"/>
              <a:t> of previously </a:t>
            </a:r>
            <a:r>
              <a:rPr b="1" lang="en"/>
              <a:t>nondiabetic</a:t>
            </a:r>
            <a:r>
              <a:rPr lang="en"/>
              <a:t> participants at 2 years, and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total cholesterol</a:t>
            </a:r>
            <a:r>
              <a:rPr lang="en"/>
              <a:t> was significantly higher in the other treatment groups.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Despite these abnormalities in surrogate endpoints, no excess of CVD events or mortality was associated with diuretic treatment.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50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Limitations of ALLHAT</a:t>
            </a:r>
            <a:endParaRPr/>
          </a:p>
        </p:txBody>
      </p:sp>
      <p:sp>
        <p:nvSpPr>
          <p:cNvPr id="288" name="Google Shape;288;p50"/>
          <p:cNvSpPr txBox="1"/>
          <p:nvPr>
            <p:ph idx="4294967295" type="body"/>
          </p:nvPr>
        </p:nvSpPr>
        <p:spPr>
          <a:xfrm>
            <a:off x="471900" y="825150"/>
            <a:ext cx="8222100" cy="43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(1) the </a:t>
            </a:r>
            <a:r>
              <a:rPr b="1" lang="en"/>
              <a:t>failure</a:t>
            </a:r>
            <a:r>
              <a:rPr lang="en"/>
              <a:t> to </a:t>
            </a:r>
            <a:r>
              <a:rPr b="1" lang="en"/>
              <a:t>achieve identical BPs</a:t>
            </a:r>
            <a:r>
              <a:rPr lang="en"/>
              <a:t> in all treatment groups, a particular problem in the black subgroup;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(2) a trial design that resulted in a somewhat </a:t>
            </a:r>
            <a:r>
              <a:rPr b="1" lang="en"/>
              <a:t>artificial regimen</a:t>
            </a:r>
            <a:r>
              <a:rPr lang="en"/>
              <a:t> of step-up drugs (no diuretics or CCBs allowed) in the ACE inhibitor group;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(3) </a:t>
            </a:r>
            <a:r>
              <a:rPr b="1" lang="en"/>
              <a:t>uncertainty</a:t>
            </a:r>
            <a:r>
              <a:rPr lang="en"/>
              <a:t> about whether the results can be </a:t>
            </a:r>
            <a:r>
              <a:rPr b="1" lang="en"/>
              <a:t>extrapolated</a:t>
            </a:r>
            <a:r>
              <a:rPr lang="en"/>
              <a:t> from the specific drugs tested to </a:t>
            </a:r>
            <a:r>
              <a:rPr b="1" lang="en"/>
              <a:t>other drugs</a:t>
            </a:r>
            <a:r>
              <a:rPr lang="en"/>
              <a:t> of the </a:t>
            </a:r>
            <a:r>
              <a:rPr b="1" lang="en"/>
              <a:t>same class</a:t>
            </a:r>
            <a:r>
              <a:rPr lang="en"/>
              <a:t>; and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(4) </a:t>
            </a:r>
            <a:r>
              <a:rPr b="1" lang="en"/>
              <a:t>omission</a:t>
            </a:r>
            <a:r>
              <a:rPr lang="en"/>
              <a:t> of newer agents, released since ALLHAT was designed, such as </a:t>
            </a:r>
            <a:r>
              <a:rPr b="1" lang="en"/>
              <a:t>angiotensin receptor blockers</a:t>
            </a:r>
            <a:r>
              <a:rPr lang="en"/>
              <a:t> and </a:t>
            </a:r>
            <a:r>
              <a:rPr b="1" lang="en"/>
              <a:t>selective aldosterone receptor antagonists</a:t>
            </a:r>
            <a:r>
              <a:rPr lang="en"/>
              <a:t>, and of </a:t>
            </a:r>
            <a:r>
              <a:rPr b="1" lang="en"/>
              <a:t>β-blockers</a:t>
            </a:r>
            <a:r>
              <a:rPr lang="en"/>
              <a:t>, which are often used to treat hypertension in high risk persons.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(5) No </a:t>
            </a:r>
            <a:r>
              <a:rPr lang="en"/>
              <a:t>formal </a:t>
            </a:r>
            <a:r>
              <a:rPr b="1" lang="en"/>
              <a:t>cost-benefit</a:t>
            </a:r>
            <a:r>
              <a:rPr lang="en"/>
              <a:t> analysis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1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51"/>
          <p:cNvSpPr txBox="1"/>
          <p:nvPr>
            <p:ph idx="4294967295" type="body"/>
          </p:nvPr>
        </p:nvSpPr>
        <p:spPr>
          <a:xfrm>
            <a:off x="471900" y="809875"/>
            <a:ext cx="8222100" cy="38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Despite these limitations, some of which are inherent in any randomized, controlled trial, the results of ALLHAT provide </a:t>
            </a:r>
            <a:r>
              <a:rPr b="1" lang="en"/>
              <a:t>convincing evidence</a:t>
            </a:r>
            <a:r>
              <a:rPr lang="en"/>
              <a:t> that </a:t>
            </a:r>
            <a:r>
              <a:rPr b="1" lang="en"/>
              <a:t>thiazide-type diuretics</a:t>
            </a:r>
            <a:r>
              <a:rPr lang="en"/>
              <a:t> are the </a:t>
            </a:r>
            <a:r>
              <a:rPr b="1" lang="en"/>
              <a:t>best initial therapy</a:t>
            </a:r>
            <a:r>
              <a:rPr lang="en"/>
              <a:t> for hypertension in a high risk US population.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Rationale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The urgent need to determine </a:t>
            </a:r>
            <a:r>
              <a:rPr b="1" lang="en"/>
              <a:t>which</a:t>
            </a:r>
            <a:r>
              <a:rPr lang="en"/>
              <a:t> of the several classes of antihypertensive drugs that had been developed and released for clinical use was most </a:t>
            </a:r>
            <a:r>
              <a:rPr b="1" lang="en"/>
              <a:t>effective</a:t>
            </a:r>
            <a:r>
              <a:rPr lang="en"/>
              <a:t> in </a:t>
            </a:r>
            <a:r>
              <a:rPr b="1" lang="en"/>
              <a:t>preventing</a:t>
            </a:r>
            <a:r>
              <a:rPr lang="en"/>
              <a:t> coronary heart disease (CHD), defined as fatal CHD and nonfatal myocardial infarction.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5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MCQs</a:t>
            </a:r>
            <a:endParaRPr/>
          </a:p>
        </p:txBody>
      </p:sp>
      <p:sp>
        <p:nvSpPr>
          <p:cNvPr id="300" name="Google Shape;300;p5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Drug NOT included in ALLHAT: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chlorthalidone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doxazosin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amlodipine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ramipril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5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MCQs</a:t>
            </a:r>
            <a:endParaRPr/>
          </a:p>
        </p:txBody>
      </p:sp>
      <p:sp>
        <p:nvSpPr>
          <p:cNvPr id="306" name="Google Shape;306;p5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Drug NOT included in ALLHAT: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chlorthalidone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doxazosin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amlodipine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ramipril</a:t>
            </a:r>
            <a:endParaRPr b="1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5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5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a risk factor included in ALLHAT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Cigarette smoking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Atherosclerotic cardiovascular diseases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Renal Diseases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Type 2 diabetes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5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a risk factor included in ALLHAT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Cigarette smoking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Atherosclerotic cardiovascular diseases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Renal Diseases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Type 2 diabetes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Google Shape;323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7"/>
          <p:cNvSpPr txBox="1"/>
          <p:nvPr>
            <p:ph idx="4294967295" type="body"/>
          </p:nvPr>
        </p:nvSpPr>
        <p:spPr>
          <a:xfrm>
            <a:off x="471900" y="886275"/>
            <a:ext cx="8397000" cy="412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only randomized trials that had previously compared representatives of the antihypertensive drug classes,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the Department of Veterans Affairs Cooperative Study Group on Antihypertensive Agents and 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the Treatment of Mild Hypertension Study (TOMHS)</a:t>
            </a:r>
            <a:r>
              <a:rPr lang="en"/>
              <a:t>,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showed </a:t>
            </a:r>
            <a:r>
              <a:rPr b="1" lang="en"/>
              <a:t>BP reductions</a:t>
            </a:r>
            <a:r>
              <a:rPr lang="en"/>
              <a:t> with </a:t>
            </a:r>
            <a:r>
              <a:rPr b="1" lang="en"/>
              <a:t>all</a:t>
            </a:r>
            <a:r>
              <a:rPr lang="en"/>
              <a:t> classes but were not powered to evaluate CHD outcomes.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Further, prior outcome trials had shown that the </a:t>
            </a:r>
            <a:r>
              <a:rPr b="1" lang="en"/>
              <a:t>reduction</a:t>
            </a:r>
            <a:r>
              <a:rPr lang="en"/>
              <a:t> in CHD event rates with antihypertensive treatment </a:t>
            </a:r>
            <a:r>
              <a:rPr b="1" lang="en"/>
              <a:t>was less</a:t>
            </a:r>
            <a:r>
              <a:rPr lang="en"/>
              <a:t> than expected based on epidemiologic data.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8"/>
          <p:cNvSpPr txBox="1"/>
          <p:nvPr>
            <p:ph idx="4294967295" type="body"/>
          </p:nvPr>
        </p:nvSpPr>
        <p:spPr>
          <a:xfrm>
            <a:off x="471900" y="927825"/>
            <a:ext cx="8379000" cy="40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Adverse effects</a:t>
            </a:r>
            <a:r>
              <a:rPr lang="en"/>
              <a:t> of study drugs, particularly </a:t>
            </a:r>
            <a:r>
              <a:rPr b="1" lang="en"/>
              <a:t>diuretics</a:t>
            </a:r>
            <a:r>
              <a:rPr lang="en"/>
              <a:t>, including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hypokalemia,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hypomagnesemia,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hyperuricemia,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hyperlipidemia,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insulin resistance,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ventricular ectopic activity: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disappointing outcomes</a:t>
            </a:r>
            <a:r>
              <a:rPr lang="en"/>
              <a:t> of earlier trials by offsetting the beneficial effects of BP reduction.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9"/>
          <p:cNvSpPr txBox="1"/>
          <p:nvPr>
            <p:ph idx="4294967295" type="body"/>
          </p:nvPr>
        </p:nvSpPr>
        <p:spPr>
          <a:xfrm>
            <a:off x="471900" y="795175"/>
            <a:ext cx="8232000" cy="41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Benefits</a:t>
            </a:r>
            <a:r>
              <a:rPr lang="en"/>
              <a:t> </a:t>
            </a:r>
            <a:r>
              <a:rPr b="1" lang="en"/>
              <a:t>beyond</a:t>
            </a:r>
            <a:r>
              <a:rPr lang="en"/>
              <a:t> BP reduction had been attributed to some antihypertensive drug classes,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improved survival and reduced morbidity in persons with heart failure or LV dysfunction treated with </a:t>
            </a:r>
            <a:r>
              <a:rPr b="1" lang="en"/>
              <a:t>angiotensin-converting enzyme (ACE) inhibitors</a:t>
            </a:r>
            <a:r>
              <a:rPr lang="en"/>
              <a:t> and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improved insulin sensitivity and lipid profiles with </a:t>
            </a:r>
            <a:r>
              <a:rPr b="1" lang="en"/>
              <a:t>α-blocker</a:t>
            </a:r>
            <a:r>
              <a:rPr lang="en"/>
              <a:t> treatment.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 contrast, the </a:t>
            </a:r>
            <a:r>
              <a:rPr b="1" lang="en"/>
              <a:t>dihydropyridine calcium channel blockers (CCBs)</a:t>
            </a:r>
            <a:r>
              <a:rPr lang="en"/>
              <a:t>, had been associated with </a:t>
            </a:r>
            <a:r>
              <a:rPr b="1" lang="en"/>
              <a:t>unfavorable</a:t>
            </a:r>
            <a:r>
              <a:rPr lang="en"/>
              <a:t> outcomes in patients with acute MI or unstable angina.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0"/>
          <p:cNvSpPr txBox="1"/>
          <p:nvPr>
            <p:ph idx="4294967295" type="body"/>
          </p:nvPr>
        </p:nvSpPr>
        <p:spPr>
          <a:xfrm>
            <a:off x="471900" y="782050"/>
            <a:ext cx="8222100" cy="415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</a:t>
            </a:r>
            <a:r>
              <a:rPr lang="en"/>
              <a:t>o data comparing the </a:t>
            </a:r>
            <a:r>
              <a:rPr b="1" lang="en"/>
              <a:t>effectiveness</a:t>
            </a:r>
            <a:r>
              <a:rPr lang="en"/>
              <a:t> of different classes of antihypertensive drugs in </a:t>
            </a:r>
            <a:r>
              <a:rPr b="1" lang="en"/>
              <a:t>preventing</a:t>
            </a:r>
            <a:r>
              <a:rPr lang="en"/>
              <a:t> cardiovascular disease (CVD) outcomes and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outcome data on the effectiveness of antihypertensive treatment in </a:t>
            </a:r>
            <a:r>
              <a:rPr b="1" lang="en"/>
              <a:t>high-risk</a:t>
            </a:r>
            <a:r>
              <a:rPr lang="en"/>
              <a:t> populations, including </a:t>
            </a:r>
            <a:r>
              <a:rPr b="1" lang="en"/>
              <a:t>blacks</a:t>
            </a:r>
            <a:r>
              <a:rPr lang="en"/>
              <a:t> and persons with </a:t>
            </a:r>
            <a:r>
              <a:rPr b="1" lang="en"/>
              <a:t>type 2 diabetes</a:t>
            </a:r>
            <a:r>
              <a:rPr lang="en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Rapidly rising </a:t>
            </a:r>
            <a:r>
              <a:rPr b="1" lang="en"/>
              <a:t>cost</a:t>
            </a:r>
            <a:r>
              <a:rPr lang="en"/>
              <a:t> of treating hypertension in the US, </a:t>
            </a:r>
            <a:r>
              <a:rPr b="1" lang="en"/>
              <a:t>increased</a:t>
            </a:r>
            <a:r>
              <a:rPr lang="en"/>
              <a:t> acquisition prices of the </a:t>
            </a:r>
            <a:r>
              <a:rPr b="1" lang="en"/>
              <a:t>newer</a:t>
            </a:r>
            <a:r>
              <a:rPr lang="en"/>
              <a:t> classes of drugs compared with the </a:t>
            </a:r>
            <a:r>
              <a:rPr b="1" lang="en"/>
              <a:t>older diuretics,</a:t>
            </a:r>
            <a:r>
              <a:rPr lang="en"/>
              <a:t> the only class that had been shown to </a:t>
            </a:r>
            <a:r>
              <a:rPr b="1" lang="en"/>
              <a:t>reduce</a:t>
            </a:r>
            <a:r>
              <a:rPr lang="en"/>
              <a:t> CVD outcomes.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and Baseline Data</a:t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</a:t>
            </a:r>
            <a:r>
              <a:rPr lang="en"/>
              <a:t>LLHAT was designed to test the </a:t>
            </a:r>
            <a:r>
              <a:rPr b="1" lang="en"/>
              <a:t>primary</a:t>
            </a:r>
            <a:r>
              <a:rPr lang="en"/>
              <a:t> </a:t>
            </a:r>
            <a:r>
              <a:rPr b="1" lang="en"/>
              <a:t>hypothesis</a:t>
            </a:r>
            <a:r>
              <a:rPr lang="en"/>
              <a:t> that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 combined incidence of </a:t>
            </a:r>
            <a:r>
              <a:rPr b="1" lang="en"/>
              <a:t>fatal CHD</a:t>
            </a:r>
            <a:r>
              <a:rPr lang="en"/>
              <a:t> and </a:t>
            </a:r>
            <a:r>
              <a:rPr b="1" lang="en"/>
              <a:t>nonfatal myocardial infarction</a:t>
            </a:r>
            <a:r>
              <a:rPr lang="en"/>
              <a:t> would be </a:t>
            </a:r>
            <a:r>
              <a:rPr b="1" lang="en"/>
              <a:t>lower</a:t>
            </a:r>
            <a:r>
              <a:rPr lang="en"/>
              <a:t> in hypertensive persons randomized to representatives of the </a:t>
            </a:r>
            <a:r>
              <a:rPr b="1" lang="en"/>
              <a:t>newer</a:t>
            </a:r>
            <a:r>
              <a:rPr lang="en"/>
              <a:t> antihypertensive drug classes—</a:t>
            </a:r>
            <a:r>
              <a:rPr b="1" lang="en"/>
              <a:t>the CCB amlodipine, the ACE inhibitor lisinopril, or the α-blocker doxazosin</a:t>
            </a:r>
            <a:r>
              <a:rPr lang="en"/>
              <a:t>—than in those randomized to the </a:t>
            </a:r>
            <a:r>
              <a:rPr b="1" lang="en"/>
              <a:t>thiazide-like</a:t>
            </a:r>
            <a:r>
              <a:rPr lang="en"/>
              <a:t> </a:t>
            </a:r>
            <a:r>
              <a:rPr b="1" lang="en"/>
              <a:t>diuretic chlorthalidone</a:t>
            </a:r>
            <a:r>
              <a:rPr lang="en"/>
              <a:t> as first-line therapy.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