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9" r:id="rId2"/>
    <p:sldId id="288" r:id="rId3"/>
    <p:sldId id="291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92" r:id="rId23"/>
    <p:sldId id="293" r:id="rId24"/>
    <p:sldId id="294" r:id="rId25"/>
    <p:sldId id="295" r:id="rId26"/>
    <p:sldId id="297" r:id="rId27"/>
    <p:sldId id="300" r:id="rId28"/>
    <p:sldId id="299" r:id="rId29"/>
    <p:sldId id="301" r:id="rId30"/>
    <p:sldId id="290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theme" Target="theme/theme1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presProps" Target="pres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 /><Relationship Id="rId1" Type="http://schemas.openxmlformats.org/officeDocument/2006/relationships/slideLayout" Target="../slideLayouts/slideLayout7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 /><Relationship Id="rId1" Type="http://schemas.openxmlformats.org/officeDocument/2006/relationships/slideLayout" Target="../slideLayouts/slideLayout7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 /><Relationship Id="rId2" Type="http://schemas.openxmlformats.org/officeDocument/2006/relationships/image" Target="../media/image11.jpe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13.jpeg" 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 /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7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E5191-54AE-11FA-F854-B25773ABDB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693987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IN" b="1" i="1" dirty="0"/>
              <a:t>ECG in Left atrial and Right atrial </a:t>
            </a:r>
            <a:br>
              <a:rPr lang="en-IN" b="1" i="1" dirty="0"/>
            </a:br>
            <a:r>
              <a:rPr lang="en-IN" b="1" i="1" dirty="0"/>
              <a:t>Abnormality </a:t>
            </a:r>
            <a:endParaRPr lang="en-US" b="1" i="1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82128886-F79E-3DB9-FF7D-D99B487577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45947" y="4825436"/>
            <a:ext cx="3730977" cy="385516"/>
          </a:xfrm>
        </p:spPr>
        <p:txBody>
          <a:bodyPr>
            <a:noAutofit/>
          </a:bodyPr>
          <a:lstStyle/>
          <a:p>
            <a:r>
              <a:rPr lang="en-IN" sz="2000" dirty="0"/>
              <a:t>Sana Muhammed PP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857641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p-wave-ecg-dr-akif-baig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31D9103-76E2-FA6A-783F-C5DBC87830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b="1" dirty="0">
                <a:latin typeface="Algerian" pitchFamily="82" charset="0"/>
              </a:rPr>
              <a:t>LEFT ATRIAL ENLARGEMENT </a:t>
            </a:r>
            <a:endParaRPr lang="en-US" b="1" dirty="0"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700C3B-D1E2-C668-45D5-7ACDF42D56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564" y="1374422"/>
            <a:ext cx="8229600" cy="4525963"/>
          </a:xfrm>
        </p:spPr>
        <p:txBody>
          <a:bodyPr/>
          <a:lstStyle/>
          <a:p>
            <a:r>
              <a:rPr lang="en-IN" dirty="0">
                <a:latin typeface="Aldhabi" pitchFamily="2" charset="-78"/>
                <a:cs typeface="Aldhabi" pitchFamily="2" charset="-78"/>
              </a:rPr>
              <a:t>LAE is due to pressure or volume overload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of the LA</a:t>
            </a:r>
          </a:p>
          <a:p>
            <a:r>
              <a:rPr lang="en-IN" dirty="0">
                <a:latin typeface="Aldhabi" pitchFamily="2" charset="-78"/>
                <a:cs typeface="Aldhabi" pitchFamily="2" charset="-78"/>
              </a:rPr>
              <a:t>Often a precursor to </a:t>
            </a:r>
            <a:r>
              <a:rPr lang="en-IN" b="1" dirty="0">
                <a:latin typeface="Aldhabi" pitchFamily="2" charset="-78"/>
                <a:cs typeface="Aldhabi" pitchFamily="2" charset="-78"/>
              </a:rPr>
              <a:t>atrial fibrillation </a:t>
            </a:r>
            <a:endParaRPr lang="en-US" b="1" dirty="0">
              <a:latin typeface="Aldhabi" pitchFamily="2" charset="-78"/>
              <a:cs typeface="Aldhabi" pitchFamily="2" charset="-7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11CC4F5-8CD9-4C60-B6BB-05A3F5451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1" y="351403"/>
            <a:ext cx="8229600" cy="1143000"/>
          </a:xfrm>
        </p:spPr>
        <p:txBody>
          <a:bodyPr/>
          <a:lstStyle/>
          <a:p>
            <a:r>
              <a:rPr lang="en-IN" b="1" dirty="0">
                <a:latin typeface="Amasis MT Pro Medium" panose="02000000000000000000" pitchFamily="2" charset="0"/>
                <a:ea typeface="Amasis MT Pro Medium" panose="02000000000000000000" pitchFamily="2" charset="0"/>
              </a:rPr>
              <a:t>LAE – Lead </a:t>
            </a:r>
            <a:r>
              <a:rPr lang="en-IN" b="1" dirty="0" err="1">
                <a:latin typeface="Amasis MT Pro Medium" panose="02000000000000000000" pitchFamily="2" charset="0"/>
                <a:ea typeface="Amasis MT Pro Medium" panose="02000000000000000000" pitchFamily="2" charset="0"/>
              </a:rPr>
              <a:t>ll</a:t>
            </a:r>
            <a:endParaRPr lang="en-US" b="1" dirty="0">
              <a:latin typeface="Amasis MT Pro Medium" panose="02000000000000000000" pitchFamily="2" charset="0"/>
              <a:ea typeface="Amasis MT Pro Medium" panose="02000000000000000000" pitchFamily="2" charset="0"/>
            </a:endParaRP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4D9CAC40-7C62-3D64-4FEB-EAEBEE5CD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>
                <a:latin typeface="Aldhabi" pitchFamily="2" charset="-78"/>
                <a:cs typeface="Aldhabi" pitchFamily="2" charset="-78"/>
              </a:rPr>
              <a:t>Left atrial depolarization </a:t>
            </a:r>
            <a:r>
              <a:rPr lang="en-IN" dirty="0">
                <a:latin typeface="Aldhabi" pitchFamily="2" charset="-78"/>
                <a:cs typeface="Aldhabi" pitchFamily="2" charset="-78"/>
              </a:rPr>
              <a:t>lasts longer than normal but it’s amplitude remains unchanged </a:t>
            </a:r>
          </a:p>
          <a:p>
            <a:r>
              <a:rPr lang="en-IN" dirty="0">
                <a:latin typeface="Aldhabi" pitchFamily="2" charset="-78"/>
                <a:cs typeface="Aldhabi" pitchFamily="2" charset="-78"/>
              </a:rPr>
              <a:t>Therefore, the ht. of the resultant P wave remains within normal limits but it’s </a:t>
            </a:r>
            <a:r>
              <a:rPr lang="en-IN" b="1" dirty="0">
                <a:latin typeface="Aldhabi" pitchFamily="2" charset="-78"/>
                <a:cs typeface="Aldhabi" pitchFamily="2" charset="-78"/>
              </a:rPr>
              <a:t>duration</a:t>
            </a:r>
            <a:r>
              <a:rPr lang="en-IN" dirty="0">
                <a:latin typeface="Aldhabi" pitchFamily="2" charset="-78"/>
                <a:cs typeface="Aldhabi" pitchFamily="2" charset="-78"/>
              </a:rPr>
              <a:t> </a:t>
            </a:r>
            <a:r>
              <a:rPr lang="en-IN" b="1" dirty="0">
                <a:latin typeface="Aldhabi" pitchFamily="2" charset="-78"/>
                <a:cs typeface="Aldhabi" pitchFamily="2" charset="-78"/>
              </a:rPr>
              <a:t>is longer than 120 </a:t>
            </a:r>
            <a:r>
              <a:rPr lang="en-IN" b="1" dirty="0" err="1">
                <a:latin typeface="Aldhabi" pitchFamily="2" charset="-78"/>
                <a:cs typeface="Aldhabi" pitchFamily="2" charset="-78"/>
              </a:rPr>
              <a:t>ms</a:t>
            </a:r>
            <a:endParaRPr lang="en-IN" b="1" dirty="0">
              <a:latin typeface="Aldhabi" pitchFamily="2" charset="-78"/>
              <a:cs typeface="Aldhabi" pitchFamily="2" charset="-78"/>
            </a:endParaRPr>
          </a:p>
          <a:p>
            <a:r>
              <a:rPr lang="en-IN" dirty="0">
                <a:latin typeface="Aldhabi" pitchFamily="2" charset="-78"/>
                <a:cs typeface="Aldhabi" pitchFamily="2" charset="-78"/>
              </a:rPr>
              <a:t>A notch ( broken line) near it’s peak may or may not be present (</a:t>
            </a:r>
            <a:r>
              <a:rPr lang="en-IN" b="1" dirty="0">
                <a:latin typeface="Aldhabi" pitchFamily="2" charset="-78"/>
                <a:cs typeface="Aldhabi" pitchFamily="2" charset="-78"/>
              </a:rPr>
              <a:t>P </a:t>
            </a:r>
            <a:r>
              <a:rPr lang="en-IN" b="1" dirty="0" err="1">
                <a:latin typeface="Aldhabi" pitchFamily="2" charset="-78"/>
                <a:cs typeface="Aldhabi" pitchFamily="2" charset="-78"/>
              </a:rPr>
              <a:t>mitrale</a:t>
            </a:r>
            <a:r>
              <a:rPr lang="en-IN" dirty="0">
                <a:latin typeface="Aldhabi" pitchFamily="2" charset="-78"/>
                <a:cs typeface="Aldhabi" pitchFamily="2" charset="-78"/>
              </a:rPr>
              <a:t>)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F70A641-3406-02E3-9052-835688D11B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1152" y="4385339"/>
            <a:ext cx="2861695" cy="1562034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F0F79D4-11D8-8FBE-1FE2-7F31BB50C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920" y="-89464"/>
            <a:ext cx="8229600" cy="965482"/>
          </a:xfrm>
        </p:spPr>
        <p:txBody>
          <a:bodyPr/>
          <a:lstStyle/>
          <a:p>
            <a:r>
              <a:rPr lang="en-IN" b="1" dirty="0">
                <a:latin typeface="Amasis MT Pro Medium" panose="02000000000000000000" pitchFamily="2" charset="0"/>
                <a:ea typeface="Amasis MT Pro Medium" panose="02000000000000000000" pitchFamily="2" charset="0"/>
              </a:rPr>
              <a:t>P wave changes with LAE</a:t>
            </a:r>
            <a:endParaRPr lang="en-US" b="1" dirty="0">
              <a:latin typeface="Amasis MT Pro Medium" panose="02000000000000000000" pitchFamily="2" charset="0"/>
              <a:ea typeface="Amasis MT Pro Medium" panose="02000000000000000000" pitchFamily="2" charset="0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5469194-48B5-7633-D7F2-A89E20820A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9948" y="1201138"/>
            <a:ext cx="6024104" cy="5174826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832350F-0C7F-7AE6-E62F-0367610CF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latin typeface="Amasis MT Pro Medium" panose="02040604050005020304" pitchFamily="18" charset="0"/>
                <a:ea typeface="ADLaM Display" panose="02000000000000000000" pitchFamily="2" charset="0"/>
              </a:rPr>
              <a:t>ECG criteria for LAE</a:t>
            </a:r>
            <a:endParaRPr lang="en-US" b="1" dirty="0">
              <a:latin typeface="Amasis MT Pro Medium" panose="02040604050005020304" pitchFamily="18" charset="0"/>
              <a:ea typeface="ADLaM Display" panose="02000000000000000000" pitchFamily="2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207829-6A19-E4CC-1A75-92FDEE3D9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latin typeface="Aldhabi" pitchFamily="2" charset="-78"/>
                <a:cs typeface="Aldhabi" pitchFamily="2" charset="-78"/>
              </a:rPr>
              <a:t>Produces a broad ,bifid P wave in lead </a:t>
            </a:r>
            <a:r>
              <a:rPr lang="en-IN" dirty="0" err="1">
                <a:latin typeface="Aldhabi" pitchFamily="2" charset="-78"/>
                <a:cs typeface="Aldhabi" pitchFamily="2" charset="-78"/>
              </a:rPr>
              <a:t>ll</a:t>
            </a:r>
            <a:r>
              <a:rPr lang="en-IN" dirty="0">
                <a:latin typeface="Aldhabi" pitchFamily="2" charset="-78"/>
                <a:cs typeface="Aldhabi" pitchFamily="2" charset="-78"/>
              </a:rPr>
              <a:t> ( P </a:t>
            </a:r>
            <a:r>
              <a:rPr lang="en-IN" dirty="0" err="1">
                <a:latin typeface="Aldhabi" pitchFamily="2" charset="-78"/>
                <a:cs typeface="Aldhabi" pitchFamily="2" charset="-78"/>
              </a:rPr>
              <a:t>mitrale</a:t>
            </a:r>
            <a:r>
              <a:rPr lang="en-IN" dirty="0">
                <a:latin typeface="Aldhabi" pitchFamily="2" charset="-78"/>
                <a:cs typeface="Aldhabi" pitchFamily="2" charset="-78"/>
              </a:rPr>
              <a:t>) &amp; enlarges the terminal –</a:t>
            </a:r>
            <a:r>
              <a:rPr lang="en-IN" dirty="0" err="1">
                <a:latin typeface="Aldhabi" pitchFamily="2" charset="-78"/>
                <a:cs typeface="Aldhabi" pitchFamily="2" charset="-78"/>
              </a:rPr>
              <a:t>ve</a:t>
            </a:r>
            <a:r>
              <a:rPr lang="en-IN" dirty="0">
                <a:latin typeface="Aldhabi" pitchFamily="2" charset="-78"/>
                <a:cs typeface="Aldhabi" pitchFamily="2" charset="-78"/>
              </a:rPr>
              <a:t> portion of P wave in V1</a:t>
            </a:r>
          </a:p>
          <a:p>
            <a:r>
              <a:rPr lang="en-IN" b="1" dirty="0">
                <a:latin typeface="Aldhabi" pitchFamily="2" charset="-78"/>
                <a:cs typeface="Aldhabi" pitchFamily="2" charset="-78"/>
              </a:rPr>
              <a:t>In lead </a:t>
            </a:r>
            <a:r>
              <a:rPr lang="en-IN" b="1" dirty="0" err="1">
                <a:latin typeface="Aldhabi" pitchFamily="2" charset="-78"/>
                <a:cs typeface="Aldhabi" pitchFamily="2" charset="-78"/>
              </a:rPr>
              <a:t>ll</a:t>
            </a:r>
            <a:endParaRPr lang="en-IN" b="1" dirty="0">
              <a:latin typeface="Aldhabi" pitchFamily="2" charset="-78"/>
              <a:cs typeface="Aldhabi" pitchFamily="2" charset="-78"/>
            </a:endParaRP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  - </a:t>
            </a:r>
            <a:r>
              <a:rPr lang="en-IN" b="1" dirty="0">
                <a:latin typeface="Aldhabi" pitchFamily="2" charset="-78"/>
                <a:cs typeface="Aldhabi" pitchFamily="2" charset="-78"/>
              </a:rPr>
              <a:t>Bifid</a:t>
            </a:r>
            <a:r>
              <a:rPr lang="en-IN" dirty="0">
                <a:latin typeface="Aldhabi" pitchFamily="2" charset="-78"/>
                <a:cs typeface="Aldhabi" pitchFamily="2" charset="-78"/>
              </a:rPr>
              <a:t> P wave with &gt; </a:t>
            </a:r>
            <a:r>
              <a:rPr lang="en-IN" b="1" dirty="0">
                <a:latin typeface="Aldhabi" pitchFamily="2" charset="-78"/>
                <a:cs typeface="Aldhabi" pitchFamily="2" charset="-78"/>
              </a:rPr>
              <a:t>40ms</a:t>
            </a:r>
            <a:r>
              <a:rPr lang="en-IN" dirty="0">
                <a:latin typeface="Aldhabi" pitchFamily="2" charset="-78"/>
                <a:cs typeface="Aldhabi" pitchFamily="2" charset="-78"/>
              </a:rPr>
              <a:t> b/w the 2 peaks 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  - Total P wave duration &gt;</a:t>
            </a:r>
            <a:r>
              <a:rPr lang="en-IN" b="1" dirty="0">
                <a:latin typeface="Aldhabi" pitchFamily="2" charset="-78"/>
                <a:cs typeface="Aldhabi" pitchFamily="2" charset="-78"/>
              </a:rPr>
              <a:t>110 </a:t>
            </a:r>
            <a:r>
              <a:rPr lang="en-IN" b="1" dirty="0" err="1">
                <a:latin typeface="Aldhabi" pitchFamily="2" charset="-78"/>
                <a:cs typeface="Aldhabi" pitchFamily="2" charset="-78"/>
              </a:rPr>
              <a:t>ms</a:t>
            </a:r>
            <a:endParaRPr lang="en-US" b="1" dirty="0">
              <a:latin typeface="Aldhabi" pitchFamily="2" charset="-78"/>
              <a:cs typeface="Aldhabi" pitchFamily="2" charset="-78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CD8F782-CA42-4FCD-7511-81F448046E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0821" y="4571694"/>
            <a:ext cx="5223051" cy="1711631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4F9363-9061-3266-B3BB-D7BE489759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>
                <a:latin typeface="Aldhabi" pitchFamily="2" charset="-78"/>
                <a:cs typeface="Aldhabi" pitchFamily="2" charset="-78"/>
              </a:rPr>
              <a:t>In V1  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 - Biphasic P wave with </a:t>
            </a:r>
            <a:r>
              <a:rPr lang="en-IN" b="1" dirty="0">
                <a:latin typeface="Aldhabi" pitchFamily="2" charset="-78"/>
                <a:cs typeface="Aldhabi" pitchFamily="2" charset="-78"/>
              </a:rPr>
              <a:t>terminal –</a:t>
            </a:r>
            <a:r>
              <a:rPr lang="en-IN" b="1" dirty="0" err="1">
                <a:latin typeface="Aldhabi" pitchFamily="2" charset="-78"/>
                <a:cs typeface="Aldhabi" pitchFamily="2" charset="-78"/>
              </a:rPr>
              <a:t>ve</a:t>
            </a:r>
            <a:r>
              <a:rPr lang="en-IN" b="1" dirty="0">
                <a:latin typeface="Aldhabi" pitchFamily="2" charset="-78"/>
                <a:cs typeface="Aldhabi" pitchFamily="2" charset="-78"/>
              </a:rPr>
              <a:t> portion &gt; 40 </a:t>
            </a:r>
            <a:r>
              <a:rPr lang="en-IN" b="1" dirty="0" err="1">
                <a:latin typeface="Aldhabi" pitchFamily="2" charset="-78"/>
                <a:cs typeface="Aldhabi" pitchFamily="2" charset="-78"/>
              </a:rPr>
              <a:t>ms</a:t>
            </a:r>
            <a:r>
              <a:rPr lang="en-IN" b="1" dirty="0">
                <a:latin typeface="Aldhabi" pitchFamily="2" charset="-78"/>
                <a:cs typeface="Aldhabi" pitchFamily="2" charset="-78"/>
              </a:rPr>
              <a:t> duration 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 - Biphasic P wave with </a:t>
            </a:r>
            <a:r>
              <a:rPr lang="en-IN" b="1" dirty="0">
                <a:latin typeface="Aldhabi" pitchFamily="2" charset="-78"/>
                <a:cs typeface="Aldhabi" pitchFamily="2" charset="-78"/>
              </a:rPr>
              <a:t>terminal –</a:t>
            </a:r>
            <a:r>
              <a:rPr lang="en-IN" b="1" dirty="0" err="1">
                <a:latin typeface="Aldhabi" pitchFamily="2" charset="-78"/>
                <a:cs typeface="Aldhabi" pitchFamily="2" charset="-78"/>
              </a:rPr>
              <a:t>ve</a:t>
            </a:r>
            <a:r>
              <a:rPr lang="en-IN" b="1" dirty="0">
                <a:latin typeface="Aldhabi" pitchFamily="2" charset="-78"/>
                <a:cs typeface="Aldhabi" pitchFamily="2" charset="-78"/>
              </a:rPr>
              <a:t> portion &gt; 1mm deep  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</a:t>
            </a:r>
            <a:endParaRPr lang="en-US" dirty="0">
              <a:latin typeface="Aldhabi" pitchFamily="2" charset="-78"/>
              <a:cs typeface="Aldhabi" pitchFamily="2" charset="-78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57F025D-A8C9-AB10-9015-BDF3D61182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3067" y="3723112"/>
            <a:ext cx="6096000" cy="2157233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0D57802-0A06-4595-B13E-29044C9C7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>
                <a:latin typeface="Amasis MT Pro Medium" panose="02040604050005020304" pitchFamily="18" charset="0"/>
              </a:rPr>
              <a:t>Causes of Left atrial hypertrophy </a:t>
            </a:r>
            <a:endParaRPr lang="en-US" b="1" dirty="0">
              <a:latin typeface="Amasis MT Pro Medium" panose="020406040500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2B3986-8CE0-5EA9-944E-B18C62EA93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>
                <a:latin typeface="Aldhabi" pitchFamily="2" charset="-78"/>
                <a:cs typeface="Aldhabi" pitchFamily="2" charset="-78"/>
              </a:rPr>
              <a:t>In isolation</a:t>
            </a:r>
            <a:r>
              <a:rPr lang="en-IN" dirty="0">
                <a:latin typeface="Aldhabi" pitchFamily="2" charset="-78"/>
                <a:cs typeface="Aldhabi" pitchFamily="2" charset="-78"/>
              </a:rPr>
              <a:t> 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   classically seen with </a:t>
            </a:r>
            <a:r>
              <a:rPr lang="en-IN" b="1" dirty="0">
                <a:latin typeface="Aldhabi" pitchFamily="2" charset="-78"/>
                <a:cs typeface="Aldhabi" pitchFamily="2" charset="-78"/>
              </a:rPr>
              <a:t>MS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• I</a:t>
            </a:r>
            <a:r>
              <a:rPr lang="en-IN" b="1" dirty="0">
                <a:latin typeface="Aldhabi" pitchFamily="2" charset="-78"/>
                <a:cs typeface="Aldhabi" pitchFamily="2" charset="-78"/>
              </a:rPr>
              <a:t>n association with LVH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  - Systemic hypertension 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  - AS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  - MR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  - Hypertrophic cardiomyopathy </a:t>
            </a:r>
            <a:endParaRPr lang="en-US" dirty="0">
              <a:latin typeface="Aldhabi" pitchFamily="2" charset="-78"/>
              <a:cs typeface="Aldhabi" pitchFamily="2" charset="-78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A5AB1C0-7372-64F7-444E-A8DDDEF4AD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b="1" dirty="0">
                <a:latin typeface="Algerian" pitchFamily="82" charset="0"/>
              </a:rPr>
              <a:t>BIATRIAL ENLARGEMENT</a:t>
            </a:r>
            <a:r>
              <a:rPr lang="en-IN" dirty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234FD83-07F2-D9C3-DFB2-FCFBFB68F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latin typeface="Amasis MT Pro Medium" panose="02040604050005020304" pitchFamily="18" charset="0"/>
              </a:rPr>
              <a:t>Biatrial enlargement </a:t>
            </a:r>
            <a:endParaRPr lang="en-US" b="1" dirty="0">
              <a:latin typeface="Amasis MT Pro Medium" panose="020406040500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B4AD3E-A174-AF95-C392-7B28B90DF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86653"/>
            <a:ext cx="8229600" cy="4525963"/>
          </a:xfrm>
        </p:spPr>
        <p:txBody>
          <a:bodyPr/>
          <a:lstStyle/>
          <a:p>
            <a:r>
              <a:rPr lang="en-IN" dirty="0">
                <a:latin typeface="Aldhabi" pitchFamily="2" charset="-78"/>
                <a:cs typeface="Aldhabi" pitchFamily="2" charset="-78"/>
              </a:rPr>
              <a:t>Diagnosed when criteria for both RAE &amp; LAE are present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on the same ECG</a:t>
            </a:r>
          </a:p>
          <a:p>
            <a:r>
              <a:rPr lang="en-IN" dirty="0">
                <a:latin typeface="Aldhabi" pitchFamily="2" charset="-78"/>
                <a:cs typeface="Aldhabi" pitchFamily="2" charset="-78"/>
              </a:rPr>
              <a:t>The diagnosis requires criteria for LAE &amp; RAE to be 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met in either in lead </a:t>
            </a:r>
            <a:r>
              <a:rPr lang="en-IN" dirty="0" err="1">
                <a:latin typeface="Aldhabi" pitchFamily="2" charset="-78"/>
                <a:cs typeface="Aldhabi" pitchFamily="2" charset="-78"/>
              </a:rPr>
              <a:t>ll</a:t>
            </a:r>
            <a:r>
              <a:rPr lang="en-IN" dirty="0">
                <a:latin typeface="Aldhabi" pitchFamily="2" charset="-78"/>
                <a:cs typeface="Aldhabi" pitchFamily="2" charset="-78"/>
              </a:rPr>
              <a:t> , lead V1 or a combination of leads.</a:t>
            </a:r>
            <a:endParaRPr lang="en-US" dirty="0">
              <a:latin typeface="Aldhabi" pitchFamily="2" charset="-78"/>
              <a:cs typeface="Aldhabi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E5464-63AF-FE21-027F-DBCE3CFB363C}"/>
              </a:ext>
            </a:extLst>
          </p:cNvPr>
          <p:cNvSpPr txBox="1">
            <a:spLocks/>
          </p:cNvSpPr>
          <p:nvPr/>
        </p:nvSpPr>
        <p:spPr>
          <a:xfrm>
            <a:off x="203214" y="1684505"/>
            <a:ext cx="8737572" cy="328260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N" dirty="0"/>
              <a:t>•</a:t>
            </a:r>
            <a:r>
              <a:rPr lang="en-IN" dirty="0">
                <a:solidFill>
                  <a:srgbClr val="C00000"/>
                </a:solidFill>
              </a:rPr>
              <a:t> </a:t>
            </a:r>
            <a:r>
              <a:rPr lang="en-IN" dirty="0">
                <a:latin typeface="Aldhabi" pitchFamily="2" charset="-78"/>
                <a:cs typeface="Aldhabi" pitchFamily="2" charset="-78"/>
              </a:rPr>
              <a:t>Cardiac chamber enlargement refers to :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- Dilatation of the heart chamber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(heart muscle is  stretched &amp;  chamber become enlarged)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- Hypertrophy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(heart muscle fibres actually  get increased in size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with resultant enlargement of chamber)</a:t>
            </a:r>
            <a:endParaRPr lang="en-US" dirty="0">
              <a:latin typeface="Aldhabi" pitchFamily="2" charset="-78"/>
              <a:cs typeface="Aldhabi" pitchFamily="2" charset="-78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2B89052-C2B4-6EDE-F738-241B377D8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484489" y="373980"/>
            <a:ext cx="8229600" cy="1143000"/>
          </a:xfrm>
        </p:spPr>
        <p:txBody>
          <a:bodyPr/>
          <a:lstStyle/>
          <a:p>
            <a:r>
              <a:rPr lang="en-IN" b="1" dirty="0">
                <a:latin typeface="Amasis MT Pro Medium" panose="02040604050005020304" pitchFamily="18" charset="0"/>
              </a:rPr>
              <a:t>INTRODUCTION</a:t>
            </a:r>
            <a:r>
              <a:rPr lang="en-IN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9736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CB0DA3A-EA5D-1568-54F4-80F06CEAD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ECG criteria for Biatrial Enlargement 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580F9C0-CAF6-C519-6EA2-669722E6F6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0624" y="1757098"/>
            <a:ext cx="5284068" cy="3160678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p-wave-ecg-dr-akif-baig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B8E7E-B54D-5448-1C84-D549C8D62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MCQs </a:t>
            </a:r>
            <a:br>
              <a:rPr lang="en-IN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83CCB-1DE7-D506-2D57-28B9CD8EB3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768" y="1607292"/>
            <a:ext cx="7332133" cy="4030945"/>
          </a:xfrm>
        </p:spPr>
        <p:txBody>
          <a:bodyPr/>
          <a:lstStyle/>
          <a:p>
            <a:pPr marL="0" indent="0">
              <a:buNone/>
            </a:pPr>
            <a:r>
              <a:rPr lang="en-IN" dirty="0"/>
              <a:t>   </a:t>
            </a:r>
            <a:r>
              <a:rPr lang="en-IN" dirty="0">
                <a:latin typeface="Aldhabi" pitchFamily="2" charset="-78"/>
                <a:cs typeface="Aldhabi" pitchFamily="2" charset="-78"/>
              </a:rPr>
              <a:t>Which of the following is not an ECG criteria for RAE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a. &gt;2.5 mm in the inferior leads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b. &gt; 1.5 mm in V1 &amp; V2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c. &lt;2.5 mm in the inferior leads</a:t>
            </a:r>
            <a:endParaRPr lang="en-US" dirty="0">
              <a:latin typeface="Aldhabi" pitchFamily="2" charset="-78"/>
              <a:cs typeface="Aldhabi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730088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E6394-08C2-667F-6992-B5ACB09EB1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93684" y="1845569"/>
            <a:ext cx="7803855" cy="721365"/>
          </a:xfrm>
        </p:spPr>
        <p:txBody>
          <a:bodyPr>
            <a:normAutofit fontScale="90000"/>
          </a:bodyPr>
          <a:lstStyle/>
          <a:p>
            <a:r>
              <a:rPr lang="en-IN" dirty="0">
                <a:latin typeface="Aldhabi" pitchFamily="2" charset="-78"/>
                <a:cs typeface="Aldhabi" pitchFamily="2" charset="-78"/>
              </a:rPr>
              <a:t>c. &lt;2.5 mm in the inferior leads</a:t>
            </a:r>
            <a:endParaRPr lang="en-US" dirty="0">
              <a:latin typeface="Aldhabi" pitchFamily="2" charset="-78"/>
              <a:cs typeface="Aldhabi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031897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A00C530-C3AD-A940-667A-C57774B81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>
                <a:latin typeface="Aldhabi" pitchFamily="2" charset="-78"/>
                <a:cs typeface="Aldhabi" pitchFamily="2" charset="-78"/>
              </a:rPr>
              <a:t>Figure shows :</a:t>
            </a:r>
            <a:endParaRPr lang="en-US" sz="3200" dirty="0">
              <a:latin typeface="Aldhabi" pitchFamily="2" charset="-78"/>
              <a:cs typeface="Aldhabi" pitchFamily="2" charset="-78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404E12F-4D8C-33DB-BD0E-D79EADF3B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950" y="3359793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a. Right atrial enlargement 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b. Left atrial enlargement 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c. Biatrial enlargement </a:t>
            </a:r>
            <a:endParaRPr lang="en-US" dirty="0">
              <a:latin typeface="Aldhabi" pitchFamily="2" charset="-78"/>
              <a:cs typeface="Aldhabi" pitchFamily="2" charset="-78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B3898EB-1B56-1617-C885-BC1511ADCC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6191" y="1235225"/>
            <a:ext cx="2947119" cy="1806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8668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0F394-DC92-2CF0-FD3B-A32A8DBD4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18818" y="2216327"/>
            <a:ext cx="8229600" cy="1143000"/>
          </a:xfrm>
        </p:spPr>
        <p:txBody>
          <a:bodyPr>
            <a:normAutofit/>
          </a:bodyPr>
          <a:lstStyle/>
          <a:p>
            <a:r>
              <a:rPr lang="en-IN" sz="3200" dirty="0">
                <a:latin typeface="Aldhabi" pitchFamily="2" charset="-78"/>
                <a:cs typeface="Aldhabi" pitchFamily="2" charset="-78"/>
              </a:rPr>
              <a:t>a. Right atrial enlargement </a:t>
            </a:r>
            <a:endParaRPr lang="en-US" sz="3200" dirty="0">
              <a:latin typeface="Aldhabi" pitchFamily="2" charset="-78"/>
              <a:cs typeface="Aldhabi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154189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A6FA2-100F-8508-6FF7-4DE664723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 a.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 b.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 c.</a:t>
            </a:r>
            <a:endParaRPr lang="en-US" dirty="0"/>
          </a:p>
        </p:txBody>
      </p:sp>
      <p:pic>
        <p:nvPicPr>
          <p:cNvPr id="7" name="Content Placeholder 3">
            <a:extLst>
              <a:ext uri="{FF2B5EF4-FFF2-40B4-BE49-F238E27FC236}">
                <a16:creationId xmlns:a16="http://schemas.microsoft.com/office/drawing/2014/main" id="{24016F14-23BC-332A-FE6D-862B72F69E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0332" y="1796944"/>
            <a:ext cx="3695700" cy="93045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4AA03C4-9618-05C0-05C0-1269750376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0332" y="3012723"/>
            <a:ext cx="3695700" cy="83255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779E1D8-4A51-BDCA-F055-B7A646F2B9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 flipV="1">
            <a:off x="1002346" y="4170682"/>
            <a:ext cx="3611671" cy="1008577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E365FC12-55A0-3C03-1413-BF28849D9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IN" sz="3200" dirty="0">
                <a:latin typeface="Aldhabi" pitchFamily="2" charset="-78"/>
                <a:cs typeface="Aldhabi" pitchFamily="2" charset="-78"/>
              </a:rPr>
              <a:t>Which of the following is the P wave changes with </a:t>
            </a:r>
            <a:r>
              <a:rPr lang="en-IN" sz="3200" dirty="0" err="1">
                <a:latin typeface="Aldhabi" pitchFamily="2" charset="-78"/>
                <a:cs typeface="Aldhabi" pitchFamily="2" charset="-78"/>
              </a:rPr>
              <a:t>biatrial</a:t>
            </a:r>
            <a:r>
              <a:rPr lang="en-IN" sz="3200" dirty="0">
                <a:latin typeface="Aldhabi" pitchFamily="2" charset="-78"/>
                <a:cs typeface="Aldhabi" pitchFamily="2" charset="-78"/>
              </a:rPr>
              <a:t> enlargement :</a:t>
            </a:r>
            <a:endParaRPr lang="en-US" sz="3200" dirty="0">
              <a:latin typeface="Aldhabi" pitchFamily="2" charset="-78"/>
              <a:cs typeface="Aldhabi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160383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9B7759-B712-6AF8-6D9A-55EC33668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 b.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ABA33E-3FFE-87C7-0E11-1AA160304B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0607" y="1785902"/>
            <a:ext cx="3695700" cy="957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5193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8034C-5C92-4CDB-29D7-FA8B54A75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3600" dirty="0">
                <a:latin typeface="Aldhabi" pitchFamily="2" charset="-78"/>
                <a:cs typeface="Aldhabi" pitchFamily="2" charset="-78"/>
              </a:rPr>
              <a:t>P </a:t>
            </a:r>
            <a:r>
              <a:rPr lang="en-IN" sz="3600" dirty="0" err="1">
                <a:latin typeface="Aldhabi" pitchFamily="2" charset="-78"/>
                <a:cs typeface="Aldhabi" pitchFamily="2" charset="-78"/>
              </a:rPr>
              <a:t>pulmonale</a:t>
            </a:r>
            <a:r>
              <a:rPr lang="en-IN" sz="3600" dirty="0">
                <a:latin typeface="Aldhabi" pitchFamily="2" charset="-78"/>
                <a:cs typeface="Aldhabi" pitchFamily="2" charset="-78"/>
              </a:rPr>
              <a:t> corresponds to</a:t>
            </a:r>
            <a:r>
              <a:rPr lang="en-IN" dirty="0"/>
              <a:t> 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E3D051-C5B6-0324-CD96-875A39D98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eriod"/>
            </a:pPr>
            <a:r>
              <a:rPr lang="en-IN" dirty="0">
                <a:latin typeface="Aldhabi" pitchFamily="2" charset="-78"/>
                <a:cs typeface="Aldhabi" pitchFamily="2" charset="-78"/>
              </a:rPr>
              <a:t>RAE</a:t>
            </a:r>
          </a:p>
          <a:p>
            <a:pPr marL="514350" indent="-514350">
              <a:buAutoNum type="alphaLcPeriod"/>
            </a:pPr>
            <a:r>
              <a:rPr lang="en-IN" dirty="0">
                <a:latin typeface="Aldhabi" pitchFamily="2" charset="-78"/>
                <a:cs typeface="Aldhabi" pitchFamily="2" charset="-78"/>
              </a:rPr>
              <a:t>LAE </a:t>
            </a:r>
          </a:p>
          <a:p>
            <a:pPr marL="514350" indent="-514350">
              <a:buAutoNum type="alphaLcPeriod"/>
            </a:pPr>
            <a:r>
              <a:rPr lang="en-IN" dirty="0">
                <a:latin typeface="Aldhabi" pitchFamily="2" charset="-78"/>
                <a:cs typeface="Aldhabi" pitchFamily="2" charset="-78"/>
              </a:rPr>
              <a:t>Biatrial enlargement </a:t>
            </a:r>
          </a:p>
          <a:p>
            <a:pPr marL="514350" indent="-514350"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2829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101EB-96C3-6AED-E0B0-3FED1C37A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089573" y="1073891"/>
            <a:ext cx="8229600" cy="1143000"/>
          </a:xfrm>
        </p:spPr>
        <p:txBody>
          <a:bodyPr/>
          <a:lstStyle/>
          <a:p>
            <a:r>
              <a:rPr lang="en-IN" sz="3600" dirty="0">
                <a:latin typeface="Aldhabi" pitchFamily="2" charset="-78"/>
                <a:cs typeface="Aldhabi" pitchFamily="2" charset="-78"/>
              </a:rPr>
              <a:t>a. RAE</a:t>
            </a:r>
            <a:r>
              <a:rPr lang="en-IN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485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3E2029-EEC3-EFCE-CB3D-89354CDED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018" y="1174044"/>
            <a:ext cx="7810782" cy="422963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IN" dirty="0"/>
              <a:t>• </a:t>
            </a:r>
            <a:r>
              <a:rPr lang="en-IN" dirty="0">
                <a:latin typeface="Aldhabi" pitchFamily="2" charset="-78"/>
                <a:cs typeface="Aldhabi" pitchFamily="2" charset="-78"/>
              </a:rPr>
              <a:t>Both dilatation &amp; hypertrophy  usually result from 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some type of  chronic pressure or volume </a:t>
            </a:r>
          </a:p>
          <a:p>
            <a:pPr marL="0" indent="0">
              <a:buNone/>
            </a:pPr>
            <a:r>
              <a:rPr lang="en-IN">
                <a:latin typeface="Aldhabi" pitchFamily="2" charset="-78"/>
                <a:cs typeface="Aldhabi" pitchFamily="2" charset="-78"/>
              </a:rPr>
              <a:t>     load </a:t>
            </a:r>
            <a:r>
              <a:rPr lang="en-IN" dirty="0">
                <a:latin typeface="Aldhabi" pitchFamily="2" charset="-78"/>
                <a:cs typeface="Aldhabi" pitchFamily="2" charset="-78"/>
              </a:rPr>
              <a:t>on the heart muscle. 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
        - Left atrial abnormality 
        - Right atrial abnormality 
        - RVH 
        - LVH
        - Biatrial abnormalities
        - Biventricular hypertrophy </a:t>
            </a:r>
            <a:endParaRPr lang="en-US" dirty="0">
              <a:latin typeface="Aldhabi" pitchFamily="2" charset="-78"/>
              <a:cs typeface="Aldhabi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805460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3188A-5174-7991-14B6-5C17330DD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437483"/>
            <a:ext cx="7772400" cy="1470025"/>
          </a:xfrm>
        </p:spPr>
        <p:txBody>
          <a:bodyPr/>
          <a:lstStyle/>
          <a:p>
            <a:r>
              <a:rPr lang="en-IN" dirty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925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21E2669-BD89-9094-EEA1-9D2869610A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b="1" dirty="0">
                <a:latin typeface="Algerian" pitchFamily="82" charset="0"/>
              </a:rPr>
              <a:t>RIGHT ATRIAL </a:t>
            </a:r>
            <a:br>
              <a:rPr lang="en-IN" b="1" dirty="0">
                <a:latin typeface="Algerian" pitchFamily="82" charset="0"/>
              </a:rPr>
            </a:br>
            <a:r>
              <a:rPr lang="en-IN" b="1" dirty="0">
                <a:latin typeface="Algerian" pitchFamily="82" charset="0"/>
              </a:rPr>
              <a:t>ENLARGEMENT </a:t>
            </a:r>
            <a:endParaRPr lang="en-US" b="1" dirty="0"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B5421A3-AAE8-0B92-CF5A-88B8605FE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502" y="6450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N" b="1" dirty="0">
                <a:latin typeface="Amasis MT Pro Medium" panose="02000000000000000000" pitchFamily="2" charset="0"/>
                <a:ea typeface="Amasis MT Pro Medium" panose="02000000000000000000" pitchFamily="2" charset="0"/>
                <a:cs typeface="Aldhabi" pitchFamily="2" charset="-78"/>
              </a:rPr>
              <a:t>Right Atrial enlargement – lead </a:t>
            </a:r>
            <a:r>
              <a:rPr lang="en-IN" b="1" dirty="0" err="1">
                <a:latin typeface="Amasis MT Pro Medium" panose="02000000000000000000" pitchFamily="2" charset="0"/>
                <a:ea typeface="Amasis MT Pro Medium" panose="02000000000000000000" pitchFamily="2" charset="0"/>
                <a:cs typeface="Aldhabi" pitchFamily="2" charset="-78"/>
              </a:rPr>
              <a:t>ll</a:t>
            </a:r>
            <a:endParaRPr lang="en-US" b="1" dirty="0">
              <a:latin typeface="Amasis MT Pro Medium" panose="02000000000000000000" pitchFamily="2" charset="0"/>
              <a:ea typeface="Amasis MT Pro Medium" panose="02000000000000000000" pitchFamily="2" charset="0"/>
              <a:cs typeface="Aldhabi" pitchFamily="2" charset="-78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E02EC5-65F6-DAF3-E76D-8340579BE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546" y="1635636"/>
            <a:ext cx="8229600" cy="4525963"/>
          </a:xfrm>
        </p:spPr>
        <p:txBody>
          <a:bodyPr>
            <a:noAutofit/>
          </a:bodyPr>
          <a:lstStyle/>
          <a:p>
            <a:r>
              <a:rPr lang="en-IN" sz="2800" dirty="0">
                <a:latin typeface="Aldhabi" pitchFamily="2" charset="-78"/>
                <a:cs typeface="Aldhabi" pitchFamily="2" charset="-78"/>
              </a:rPr>
              <a:t>In RAE ,</a:t>
            </a:r>
            <a:r>
              <a:rPr lang="en-IN" sz="2800" b="1" dirty="0">
                <a:latin typeface="Aldhabi" pitchFamily="2" charset="-78"/>
                <a:cs typeface="Aldhabi" pitchFamily="2" charset="-78"/>
              </a:rPr>
              <a:t>right atrial depolarization lasts</a:t>
            </a:r>
          </a:p>
          <a:p>
            <a:pPr marL="0" indent="0">
              <a:buNone/>
            </a:pPr>
            <a:r>
              <a:rPr lang="en-IN" sz="2800" dirty="0">
                <a:latin typeface="Aldhabi" pitchFamily="2" charset="-78"/>
                <a:cs typeface="Aldhabi" pitchFamily="2" charset="-78"/>
              </a:rPr>
              <a:t>    </a:t>
            </a:r>
            <a:r>
              <a:rPr lang="en-IN" sz="2800" b="1" dirty="0">
                <a:latin typeface="Aldhabi" pitchFamily="2" charset="-78"/>
                <a:cs typeface="Aldhabi" pitchFamily="2" charset="-78"/>
              </a:rPr>
              <a:t>longer</a:t>
            </a:r>
            <a:r>
              <a:rPr lang="en-IN" sz="2800" dirty="0">
                <a:latin typeface="Aldhabi" pitchFamily="2" charset="-78"/>
                <a:cs typeface="Aldhabi" pitchFamily="2" charset="-78"/>
              </a:rPr>
              <a:t> than normal and it’s waveform extends </a:t>
            </a:r>
          </a:p>
          <a:p>
            <a:pPr marL="0" indent="0">
              <a:buNone/>
            </a:pPr>
            <a:r>
              <a:rPr lang="en-IN" sz="2800" dirty="0">
                <a:latin typeface="Aldhabi" pitchFamily="2" charset="-78"/>
                <a:cs typeface="Aldhabi" pitchFamily="2" charset="-78"/>
              </a:rPr>
              <a:t>    to the end of left atrial depolarization. </a:t>
            </a:r>
          </a:p>
          <a:p>
            <a:pPr marL="0" indent="0">
              <a:buNone/>
            </a:pPr>
            <a:r>
              <a:rPr lang="en-IN" sz="2800" dirty="0">
                <a:latin typeface="Aldhabi" pitchFamily="2" charset="-78"/>
                <a:cs typeface="Aldhabi" pitchFamily="2" charset="-78"/>
              </a:rPr>
              <a:t>•  Although the amplitude of the right atrial depolarization current remains unchanged , it’s </a:t>
            </a:r>
            <a:r>
              <a:rPr lang="en-IN" sz="2800" b="1" dirty="0">
                <a:latin typeface="Aldhabi" pitchFamily="2" charset="-78"/>
                <a:cs typeface="Aldhabi" pitchFamily="2" charset="-78"/>
              </a:rPr>
              <a:t>peak now falls on top of that of the left atrial </a:t>
            </a:r>
          </a:p>
          <a:p>
            <a:pPr marL="0" indent="0">
              <a:buNone/>
            </a:pPr>
            <a:r>
              <a:rPr lang="en-IN" sz="2800" b="1" dirty="0">
                <a:latin typeface="Aldhabi" pitchFamily="2" charset="-78"/>
                <a:cs typeface="Aldhabi" pitchFamily="2" charset="-78"/>
              </a:rPr>
              <a:t>depolarization wave</a:t>
            </a:r>
          </a:p>
          <a:p>
            <a:pPr marL="0" indent="0">
              <a:buNone/>
            </a:pPr>
            <a:r>
              <a:rPr lang="en-IN" sz="2800" dirty="0">
                <a:latin typeface="Aldhabi" pitchFamily="2" charset="-78"/>
                <a:cs typeface="Aldhabi" pitchFamily="2" charset="-78"/>
              </a:rPr>
              <a:t>• The combination of these 2 waveforms produces a</a:t>
            </a:r>
            <a:r>
              <a:rPr lang="en-IN" sz="2800" b="1" dirty="0">
                <a:latin typeface="Aldhabi" pitchFamily="2" charset="-78"/>
                <a:cs typeface="Aldhabi" pitchFamily="2" charset="-78"/>
              </a:rPr>
              <a:t> P waves that is taller than normal</a:t>
            </a:r>
            <a:r>
              <a:rPr lang="en-IN" sz="2800" dirty="0">
                <a:latin typeface="Aldhabi" pitchFamily="2" charset="-78"/>
                <a:cs typeface="Aldhabi" pitchFamily="2" charset="-78"/>
              </a:rPr>
              <a:t> (&gt;2.5mm) ,although the </a:t>
            </a:r>
            <a:r>
              <a:rPr lang="en-IN" sz="2800" b="1" dirty="0">
                <a:latin typeface="Aldhabi" pitchFamily="2" charset="-78"/>
                <a:cs typeface="Aldhabi" pitchFamily="2" charset="-78"/>
              </a:rPr>
              <a:t>width remain unchanged</a:t>
            </a:r>
            <a:r>
              <a:rPr lang="en-IN" sz="2800" dirty="0">
                <a:latin typeface="Aldhabi" pitchFamily="2" charset="-78"/>
                <a:cs typeface="Aldhabi" pitchFamily="2" charset="-78"/>
              </a:rPr>
              <a:t> (&lt;120ms)</a:t>
            </a:r>
            <a:endParaRPr lang="en-US" sz="2800" dirty="0">
              <a:latin typeface="Aldhabi" pitchFamily="2" charset="-78"/>
              <a:cs typeface="Aldhabi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2EE3883-6F5F-8F73-5337-523BC0AAFD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9160" y="1504429"/>
            <a:ext cx="2947119" cy="180610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90CEA77-2BA4-40C2-0527-A1D66635A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ECG criteria of RAE 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00D685-CB03-B9B1-9B75-DD5C3E6050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 </a:t>
            </a:r>
            <a:r>
              <a:rPr lang="en-IN" dirty="0">
                <a:latin typeface="Aldhabi" pitchFamily="2" charset="-78"/>
                <a:cs typeface="Aldhabi" pitchFamily="2" charset="-78"/>
              </a:rPr>
              <a:t>• produces a peaked P wave (</a:t>
            </a:r>
            <a:r>
              <a:rPr lang="en-IN" b="1" dirty="0">
                <a:latin typeface="Aldhabi" pitchFamily="2" charset="-78"/>
                <a:cs typeface="Aldhabi" pitchFamily="2" charset="-78"/>
              </a:rPr>
              <a:t>P </a:t>
            </a:r>
            <a:r>
              <a:rPr lang="en-IN" b="1" dirty="0" err="1">
                <a:latin typeface="Aldhabi" pitchFamily="2" charset="-78"/>
                <a:cs typeface="Aldhabi" pitchFamily="2" charset="-78"/>
              </a:rPr>
              <a:t>pulmonale</a:t>
            </a:r>
            <a:r>
              <a:rPr lang="en-IN" b="1" dirty="0">
                <a:latin typeface="Aldhabi" pitchFamily="2" charset="-78"/>
                <a:cs typeface="Aldhabi" pitchFamily="2" charset="-78"/>
              </a:rPr>
              <a:t>) </a:t>
            </a:r>
          </a:p>
          <a:p>
            <a:pPr marL="0" indent="0">
              <a:buNone/>
            </a:pPr>
            <a:r>
              <a:rPr lang="en-IN" b="1" dirty="0">
                <a:latin typeface="Aldhabi" pitchFamily="2" charset="-78"/>
                <a:cs typeface="Aldhabi" pitchFamily="2" charset="-78"/>
              </a:rPr>
              <a:t>    </a:t>
            </a:r>
            <a:r>
              <a:rPr lang="en-IN" dirty="0">
                <a:latin typeface="Aldhabi" pitchFamily="2" charset="-78"/>
                <a:cs typeface="Aldhabi" pitchFamily="2" charset="-78"/>
              </a:rPr>
              <a:t>with amplitude:</a:t>
            </a:r>
          </a:p>
          <a:p>
            <a:pPr marL="0" indent="0">
              <a:buNone/>
            </a:pPr>
            <a:r>
              <a:rPr lang="en-IN" b="1" dirty="0">
                <a:latin typeface="Aldhabi" pitchFamily="2" charset="-78"/>
                <a:cs typeface="Aldhabi" pitchFamily="2" charset="-78"/>
              </a:rPr>
              <a:t>     – &gt;2.5 mm in the inferior leads</a:t>
            </a:r>
          </a:p>
          <a:p>
            <a:pPr marL="0" indent="0">
              <a:buNone/>
            </a:pPr>
            <a:r>
              <a:rPr lang="en-IN" b="1" dirty="0">
                <a:latin typeface="Aldhabi" pitchFamily="2" charset="-78"/>
                <a:cs typeface="Aldhabi" pitchFamily="2" charset="-78"/>
              </a:rPr>
              <a:t>     – &gt; 1.5 mm in V1 &amp; V2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p-wave-ecg-dr-akif-baig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08D067F-6B40-F441-A706-19582DBCA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>
                <a:latin typeface="Amasis MT Pro Medium" panose="02000000000000000000" pitchFamily="2" charset="0"/>
                <a:ea typeface="Amasis MT Pro Medium" panose="02000000000000000000" pitchFamily="2" charset="0"/>
              </a:rPr>
              <a:t>CAUSES OF RAE</a:t>
            </a:r>
            <a:br>
              <a:rPr lang="en-IN" dirty="0"/>
            </a:b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D8C8D8-F243-16CD-C50A-6A050775E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latin typeface="Aldhabi" pitchFamily="2" charset="-78"/>
                <a:cs typeface="Aldhabi" pitchFamily="2" charset="-78"/>
              </a:rPr>
              <a:t>Principle cause of </a:t>
            </a:r>
            <a:r>
              <a:rPr lang="en-IN" b="1" dirty="0">
                <a:latin typeface="Aldhabi" pitchFamily="2" charset="-78"/>
                <a:cs typeface="Aldhabi" pitchFamily="2" charset="-78"/>
              </a:rPr>
              <a:t>pulmonary hypertension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due to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 - chronic lung disease (</a:t>
            </a:r>
            <a:r>
              <a:rPr lang="en-IN" dirty="0" err="1">
                <a:latin typeface="Aldhabi" pitchFamily="2" charset="-78"/>
                <a:cs typeface="Aldhabi" pitchFamily="2" charset="-78"/>
              </a:rPr>
              <a:t>cor</a:t>
            </a:r>
            <a:r>
              <a:rPr lang="en-IN" dirty="0">
                <a:latin typeface="Aldhabi" pitchFamily="2" charset="-78"/>
                <a:cs typeface="Aldhabi" pitchFamily="2" charset="-78"/>
              </a:rPr>
              <a:t> </a:t>
            </a:r>
            <a:r>
              <a:rPr lang="en-IN" dirty="0" err="1">
                <a:latin typeface="Aldhabi" pitchFamily="2" charset="-78"/>
                <a:cs typeface="Aldhabi" pitchFamily="2" charset="-78"/>
              </a:rPr>
              <a:t>pulmonale</a:t>
            </a:r>
            <a:r>
              <a:rPr lang="en-IN" dirty="0">
                <a:latin typeface="Aldhabi" pitchFamily="2" charset="-78"/>
                <a:cs typeface="Aldhabi" pitchFamily="2" charset="-78"/>
              </a:rPr>
              <a:t>)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 - Tricuspid stenosis 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 - CHD ( pulmonary stenosis ,TOF)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 - primary pulmonary hypertension </a:t>
            </a:r>
            <a:endParaRPr lang="en-US" dirty="0">
              <a:latin typeface="Aldhabi" pitchFamily="2" charset="-78"/>
              <a:cs typeface="Aldhabi" pitchFamily="2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p-wave-ecg-dr-akif-baig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ECG in Left atrial and Right atrial  Abnormality </vt:lpstr>
      <vt:lpstr>INTRODUCTION </vt:lpstr>
      <vt:lpstr>PowerPoint Presentation</vt:lpstr>
      <vt:lpstr>RIGHT ATRIAL  ENLARGEMENT </vt:lpstr>
      <vt:lpstr>Right Atrial enlargement – lead ll</vt:lpstr>
      <vt:lpstr>ECG criteria of RAE </vt:lpstr>
      <vt:lpstr>PowerPoint Presentation</vt:lpstr>
      <vt:lpstr>CAUSES OF RAE </vt:lpstr>
      <vt:lpstr>PowerPoint Presentation</vt:lpstr>
      <vt:lpstr>PowerPoint Presentation</vt:lpstr>
      <vt:lpstr>LEFT ATRIAL ENLARGEMENT </vt:lpstr>
      <vt:lpstr>PowerPoint Presentation</vt:lpstr>
      <vt:lpstr>LAE – Lead ll</vt:lpstr>
      <vt:lpstr>P wave changes with LAE</vt:lpstr>
      <vt:lpstr>ECG criteria for LAE</vt:lpstr>
      <vt:lpstr>PowerPoint Presentation</vt:lpstr>
      <vt:lpstr>Causes of Left atrial hypertrophy </vt:lpstr>
      <vt:lpstr>BIATRIAL ENLARGEMENT </vt:lpstr>
      <vt:lpstr>Biatrial enlargement </vt:lpstr>
      <vt:lpstr>ECG criteria for Biatrial Enlargement </vt:lpstr>
      <vt:lpstr>PowerPoint Presentation</vt:lpstr>
      <vt:lpstr>MCQs  </vt:lpstr>
      <vt:lpstr>c. &lt;2.5 mm in the inferior leads</vt:lpstr>
      <vt:lpstr>Figure shows :</vt:lpstr>
      <vt:lpstr>a. Right atrial enlargement </vt:lpstr>
      <vt:lpstr>Which of the following is the P wave changes with biatrial enlargement :</vt:lpstr>
      <vt:lpstr>PowerPoint Presentation</vt:lpstr>
      <vt:lpstr>P pulmonale corresponds to :</vt:lpstr>
      <vt:lpstr>a. RAE </vt:lpstr>
      <vt:lpstr>THANK YOU!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ECG in Left atrial and Right atrial  Abnormality </dc:title>
  <dc:subject/>
  <dc:creator/>
  <cp:keywords/>
  <dc:description>generated using python-pptx</dc:description>
  <cp:lastModifiedBy>919947893144</cp:lastModifiedBy>
  <cp:revision>7</cp:revision>
  <dcterms:created xsi:type="dcterms:W3CDTF">2013-01-27T09:14:16Z</dcterms:created>
  <dcterms:modified xsi:type="dcterms:W3CDTF">2024-04-15T21:37:28Z</dcterms:modified>
  <cp:category/>
</cp:coreProperties>
</file>