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67" r:id="rId7"/>
    <p:sldId id="259" r:id="rId8"/>
    <p:sldId id="275" r:id="rId9"/>
    <p:sldId id="260" r:id="rId10"/>
    <p:sldId id="261" r:id="rId11"/>
    <p:sldId id="262" r:id="rId12"/>
    <p:sldId id="263" r:id="rId13"/>
    <p:sldId id="26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18590615587" initials="" lastIdx="1" clrIdx="0">
    <p:extLst>
      <p:ext uri="{19B8F6BF-5375-455C-9EA6-DF929625EA0E}">
        <p15:presenceInfo xmlns:p15="http://schemas.microsoft.com/office/powerpoint/2012/main" userId="99a512a10e8b85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commentAuthors" Target="commentAuthor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5-13T09:48:15.480" idx="1">
    <p:pos x="6764" y="767"/>
    <p:text>RAO</p:text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 /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 /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 /><Relationship Id="rId2" Type="http://schemas.openxmlformats.org/officeDocument/2006/relationships/image" Target="../media/image22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4" Type="http://schemas.openxmlformats.org/officeDocument/2006/relationships/comments" Target="../comments/commen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C828-149E-6B75-7897-8C971BB8B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739" y="2044453"/>
            <a:ext cx="9950626" cy="1223201"/>
          </a:xfrm>
        </p:spPr>
        <p:txBody>
          <a:bodyPr/>
          <a:lstStyle/>
          <a:p>
            <a:r>
              <a:rPr lang="en-IN"/>
              <a:t>ANGIOGRAPHIC VIEWS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57E44-2321-4B0F-B483-9BE832C2F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8288276" y="3997444"/>
            <a:ext cx="3301483" cy="391188"/>
          </a:xfrm>
        </p:spPr>
        <p:txBody>
          <a:bodyPr>
            <a:normAutofit/>
          </a:bodyPr>
          <a:lstStyle/>
          <a:p>
            <a:r>
              <a:rPr lang="en-IN" sz="1200" err="1"/>
              <a:t>Karthik</a:t>
            </a:r>
            <a:r>
              <a:rPr lang="en-IN" sz="1200"/>
              <a:t> K S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37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10309-F7C2-1606-639F-B84278017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564" y="788486"/>
            <a:ext cx="10192871" cy="58189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sz="2400" b="1" u="sng" dirty="0"/>
              <a:t>Profiling Left Coronary </a:t>
            </a:r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Common views used :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LAO Caudal, RAO Caudal, PA Cranial, PA </a:t>
            </a:r>
            <a:r>
              <a:rPr lang="en-IN" dirty="0" err="1"/>
              <a:t>Caudal,RAO</a:t>
            </a:r>
            <a:r>
              <a:rPr lang="en-IN" dirty="0"/>
              <a:t> Cranial, LAO Cranial, Left Lateral</a:t>
            </a:r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Left Anterior Oblique Caudal</a:t>
            </a:r>
            <a:r>
              <a:rPr lang="en-IN" dirty="0"/>
              <a:t> (LAO Caudal)                                 { LAO – 30°to 50°     }</a:t>
            </a:r>
          </a:p>
          <a:p>
            <a:pPr marL="0" indent="0">
              <a:buNone/>
            </a:pPr>
            <a:r>
              <a:rPr lang="en-IN" dirty="0"/>
              <a:t>     • Also known as spider view                                                    { Caudal -  30°to 40° }</a:t>
            </a:r>
          </a:p>
          <a:p>
            <a:pPr marL="0" indent="0">
              <a:buNone/>
            </a:pPr>
            <a:r>
              <a:rPr lang="en-IN" dirty="0"/>
              <a:t>     • Visualise left main trunk, bifurcation /trifurcation in </a:t>
            </a:r>
          </a:p>
          <a:p>
            <a:pPr marL="0" indent="0">
              <a:buNone/>
            </a:pPr>
            <a:r>
              <a:rPr lang="en-IN" dirty="0"/>
              <a:t>         to LAD, LCX and Ramus </a:t>
            </a:r>
            <a:r>
              <a:rPr lang="en-IN" dirty="0" err="1"/>
              <a:t>intermidus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    • LAD is foreshortened</a:t>
            </a:r>
          </a:p>
          <a:p>
            <a:pPr marL="0" indent="0">
              <a:buNone/>
            </a:pPr>
            <a:r>
              <a:rPr lang="en-IN" dirty="0"/>
              <a:t>     • Poor image quality may be caused by overlap of the </a:t>
            </a:r>
          </a:p>
          <a:p>
            <a:pPr marL="0" indent="0">
              <a:buNone/>
            </a:pPr>
            <a:r>
              <a:rPr lang="en-IN" dirty="0"/>
              <a:t>         diaphragm and spine.</a:t>
            </a:r>
          </a:p>
          <a:p>
            <a:pPr marL="0" indent="0">
              <a:buNone/>
            </a:pPr>
            <a:r>
              <a:rPr lang="en-IN" dirty="0"/>
              <a:t>     • More angulation is needed in patients with vertically</a:t>
            </a:r>
          </a:p>
          <a:p>
            <a:pPr marL="0" indent="0">
              <a:buNone/>
            </a:pPr>
            <a:r>
              <a:rPr lang="en-IN" dirty="0"/>
              <a:t>         displaced heart.</a:t>
            </a:r>
          </a:p>
          <a:p>
            <a:pPr marL="0" indent="0">
              <a:buNone/>
            </a:pPr>
            <a:r>
              <a:rPr lang="en-IN" dirty="0"/>
              <a:t>     • RV, LV and LA chambers are seen.</a:t>
            </a:r>
          </a:p>
          <a:p>
            <a:pPr marL="0" indent="0">
              <a:buNone/>
            </a:pPr>
            <a:r>
              <a:rPr lang="en-IN" u="sng" dirty="0"/>
              <a:t>       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59E805-A38C-8FAE-3DCB-A4E1F80B3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529" y="2872373"/>
            <a:ext cx="2240095" cy="2121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A1EC95-622B-1E7A-52C4-522167693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6088" y="2872372"/>
            <a:ext cx="2274957" cy="212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7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7A318-DB9C-9D9A-4370-D717102E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094" y="585802"/>
            <a:ext cx="10217320" cy="5965604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</a:t>
            </a:r>
          </a:p>
          <a:p>
            <a:pPr marL="0" indent="0">
              <a:buNone/>
            </a:pPr>
            <a:r>
              <a:rPr lang="en-IN" u="sng"/>
              <a:t>  Right Anterior Oblique Caudal(RAO Caudal )</a:t>
            </a:r>
            <a:endParaRPr lang="en-IN"/>
          </a:p>
          <a:p>
            <a:pPr marL="0" indent="0">
              <a:buNone/>
            </a:pPr>
            <a:r>
              <a:rPr lang="en-IN"/>
              <a:t>                                                                                 {  RAO – 10° to 20°    }</a:t>
            </a:r>
          </a:p>
          <a:p>
            <a:pPr marL="0" indent="0">
              <a:buNone/>
            </a:pPr>
            <a:r>
              <a:rPr lang="en-IN"/>
              <a:t>       • Better visualisation of LCX                          { Caudal – 15° to 20° }</a:t>
            </a:r>
          </a:p>
          <a:p>
            <a:pPr marL="0" indent="0">
              <a:buNone/>
            </a:pPr>
            <a:r>
              <a:rPr lang="en-IN"/>
              <a:t>       • Visualise left main bifurcation /trifurcation, proximal LAD, proximal-mid LCX and OM.</a:t>
            </a:r>
          </a:p>
          <a:p>
            <a:pPr marL="0" indent="0">
              <a:buNone/>
            </a:pPr>
            <a:r>
              <a:rPr lang="en-IN"/>
              <a:t>       • LA, RV, LV chambers are seen.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5B41379E-AC1F-0C1C-25DC-263017C63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094" y="3325091"/>
            <a:ext cx="3657905" cy="25925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4A346B5-5E25-685E-CBA4-8D0CDF86CD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32" t="9387" r="7475" b="4989"/>
          <a:stretch/>
        </p:blipFill>
        <p:spPr>
          <a:xfrm>
            <a:off x="6576834" y="3185486"/>
            <a:ext cx="2774984" cy="273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6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9164D-5846-1A6B-2D62-8D61DFE74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6845"/>
            <a:ext cx="9601200" cy="5207679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Shallow RAO Cranial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                            { RAO  - 0°to 10°       }</a:t>
            </a:r>
          </a:p>
          <a:p>
            <a:pPr marL="0" indent="0">
              <a:buNone/>
            </a:pPr>
            <a:r>
              <a:rPr lang="en-IN" dirty="0"/>
              <a:t>   • Visualise ;                                      { Cranial – 25°to 40°}</a:t>
            </a:r>
          </a:p>
          <a:p>
            <a:pPr marL="0" indent="0">
              <a:buNone/>
            </a:pPr>
            <a:r>
              <a:rPr lang="en-IN" dirty="0"/>
              <a:t>              * Mid and distal LAD with origin of </a:t>
            </a:r>
            <a:r>
              <a:rPr lang="en-IN" dirty="0" err="1"/>
              <a:t>septals</a:t>
            </a:r>
            <a:r>
              <a:rPr lang="en-IN" dirty="0"/>
              <a:t> and diagonals.</a:t>
            </a:r>
          </a:p>
          <a:p>
            <a:pPr marL="0" indent="0">
              <a:buNone/>
            </a:pPr>
            <a:r>
              <a:rPr lang="en-IN" dirty="0"/>
              <a:t>              * Mid and distal LCX and OM</a:t>
            </a:r>
            <a:endParaRPr lang="en-US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018442AF-E1BC-5CC4-1669-81B067695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6899" y="2750536"/>
            <a:ext cx="2281964" cy="19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23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9091F-820A-6211-B7E0-24C3E91D6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67947"/>
            <a:ext cx="9532742" cy="5232127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 </a:t>
            </a:r>
            <a:r>
              <a:rPr lang="en-IN" u="sng" dirty="0"/>
              <a:t>LAO Cranial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                                { LAO - 30°to 60°       }</a:t>
            </a:r>
          </a:p>
          <a:p>
            <a:pPr marL="0" indent="0">
              <a:buNone/>
            </a:pPr>
            <a:r>
              <a:rPr lang="en-IN" dirty="0"/>
              <a:t>       • Visualise ;                                      { Cranial – 15° to 30°}</a:t>
            </a:r>
          </a:p>
          <a:p>
            <a:pPr marL="0" indent="0">
              <a:buNone/>
            </a:pPr>
            <a:r>
              <a:rPr lang="en-IN" dirty="0"/>
              <a:t>                * LPDA(left dominant )</a:t>
            </a:r>
          </a:p>
          <a:p>
            <a:pPr marL="0" indent="0">
              <a:buNone/>
            </a:pPr>
            <a:r>
              <a:rPr lang="en-IN" dirty="0"/>
              <a:t>                * Ostium of LM, LAD with diagonal and septal </a:t>
            </a:r>
          </a:p>
          <a:p>
            <a:pPr marL="0" indent="0">
              <a:buNone/>
            </a:pPr>
            <a:r>
              <a:rPr lang="en-IN" dirty="0"/>
              <a:t>                     separation.</a:t>
            </a:r>
          </a:p>
          <a:p>
            <a:pPr marL="0" indent="0">
              <a:buNone/>
            </a:pPr>
            <a:r>
              <a:rPr lang="en-IN" dirty="0"/>
              <a:t>                * Left to right collaterals</a:t>
            </a:r>
          </a:p>
          <a:p>
            <a:pPr marL="0" indent="0">
              <a:buNone/>
            </a:pPr>
            <a:r>
              <a:rPr lang="en-IN" dirty="0"/>
              <a:t>       • RV, LV &amp; LA chambers are seen.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AF510A-D506-00DD-2802-1B562E057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705" y="3600320"/>
            <a:ext cx="2362328" cy="2389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589DD6-A9E7-B343-1AB7-ABCBFB47E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6033" y="3600320"/>
            <a:ext cx="2367759" cy="238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57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6A918-86EF-680D-66BF-2F0AD6165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12439"/>
            <a:ext cx="9642764" cy="503653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 </a:t>
            </a:r>
            <a:r>
              <a:rPr lang="en-IN" u="sng" dirty="0"/>
              <a:t>Posterior Anterior (PA)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• Best for visualising ostium of the left main.</a:t>
            </a:r>
          </a:p>
          <a:p>
            <a:pPr marL="0" indent="0">
              <a:buNone/>
            </a:pPr>
            <a:r>
              <a:rPr lang="en-IN" dirty="0"/>
              <a:t>  </a:t>
            </a:r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IN" u="sng" dirty="0"/>
              <a:t>PA Cranial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                                 { Cranial – 30°}</a:t>
            </a:r>
          </a:p>
          <a:p>
            <a:pPr marL="0" indent="0">
              <a:buNone/>
            </a:pPr>
            <a:r>
              <a:rPr lang="en-IN" dirty="0"/>
              <a:t>        • Visualise LAD with </a:t>
            </a:r>
            <a:r>
              <a:rPr lang="en-IN" dirty="0" err="1"/>
              <a:t>septals</a:t>
            </a:r>
            <a:r>
              <a:rPr lang="en-IN" dirty="0"/>
              <a:t> towards right and </a:t>
            </a:r>
          </a:p>
          <a:p>
            <a:pPr marL="0" indent="0">
              <a:buNone/>
            </a:pPr>
            <a:r>
              <a:rPr lang="en-IN" dirty="0"/>
              <a:t>diagonals towards left, helping in wire placement.</a:t>
            </a:r>
          </a:p>
          <a:p>
            <a:pPr marL="0" indent="0">
              <a:buNone/>
            </a:pPr>
            <a:r>
              <a:rPr lang="en-IN" dirty="0"/>
              <a:t>        • RV, LV &amp; LA chambers are seen.</a:t>
            </a:r>
          </a:p>
          <a:p>
            <a:pPr marL="0" indent="0">
              <a:buNone/>
            </a:pPr>
            <a:r>
              <a:rPr lang="en-IN" dirty="0"/>
              <a:t>       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EE32A6-6983-DF6B-5A42-611333EDB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529" y="3645374"/>
            <a:ext cx="2222041" cy="17163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5A1868-1520-B15C-5898-2596331B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490" y="3645374"/>
            <a:ext cx="2288446" cy="1716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48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2EE6B-3BB0-CECE-0CC5-15A10C482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948" y="1020958"/>
            <a:ext cx="9601200" cy="4816084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</a:t>
            </a:r>
            <a:r>
              <a:rPr lang="en-IN" u="sng"/>
              <a:t>PA Caudal</a:t>
            </a:r>
            <a:endParaRPr lang="en-IN"/>
          </a:p>
          <a:p>
            <a:pPr marL="0" indent="0">
              <a:buNone/>
            </a:pPr>
            <a:r>
              <a:rPr lang="en-IN"/>
              <a:t>                                          { Caudal – 20° to 30° }</a:t>
            </a:r>
          </a:p>
          <a:p>
            <a:pPr marL="0" indent="0">
              <a:buNone/>
            </a:pPr>
            <a:r>
              <a:rPr lang="en-IN"/>
              <a:t>• Visualise ;</a:t>
            </a:r>
          </a:p>
          <a:p>
            <a:pPr marL="0" indent="0">
              <a:buNone/>
            </a:pPr>
            <a:r>
              <a:rPr lang="en-IN"/>
              <a:t>              * LMCA in entire length</a:t>
            </a:r>
          </a:p>
          <a:p>
            <a:pPr marL="0" indent="0">
              <a:buNone/>
            </a:pPr>
            <a:r>
              <a:rPr lang="en-IN"/>
              <a:t>              * Proximal LAD</a:t>
            </a:r>
          </a:p>
          <a:p>
            <a:pPr marL="0" indent="0">
              <a:buNone/>
            </a:pPr>
            <a:r>
              <a:rPr lang="en-IN"/>
              <a:t>              * Proximal to Mid LCX</a:t>
            </a:r>
          </a:p>
          <a:p>
            <a:pPr marL="0" indent="0">
              <a:buNone/>
            </a:pPr>
            <a:r>
              <a:rPr lang="en-IN"/>
              <a:t>      • LA, RV &amp; LV chambers are seen.</a:t>
            </a:r>
          </a:p>
          <a:p>
            <a:pPr marL="0" indent="0">
              <a:buNone/>
            </a:pPr>
            <a:r>
              <a:rPr lang="en-IN" u="sng"/>
              <a:t> 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66024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B2728-2442-F919-E90F-C89FF167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77967"/>
            <a:ext cx="9601200" cy="5256577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   </a:t>
            </a:r>
            <a:r>
              <a:rPr lang="en-IN" u="sng"/>
              <a:t>Left Lateral</a:t>
            </a:r>
            <a:endParaRPr lang="en-IN"/>
          </a:p>
          <a:p>
            <a:pPr marL="0" indent="0">
              <a:buNone/>
            </a:pPr>
            <a:r>
              <a:rPr lang="en-IN"/>
              <a:t>          • Visualise ;</a:t>
            </a:r>
          </a:p>
          <a:p>
            <a:pPr marL="0" indent="0">
              <a:buNone/>
            </a:pPr>
            <a:r>
              <a:rPr lang="en-IN"/>
              <a:t>                  * Mid and distal LAD</a:t>
            </a:r>
          </a:p>
          <a:p>
            <a:pPr marL="0" indent="0">
              <a:buNone/>
            </a:pPr>
            <a:r>
              <a:rPr lang="en-IN"/>
              <a:t>                  * LCX</a:t>
            </a:r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AB862DCC-4CF7-DA6E-3613-6B54F371A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782" y="3031701"/>
            <a:ext cx="4083016" cy="320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04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EF994-2EDB-2A13-8519-FC3943FE7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5701"/>
            <a:ext cx="10046175" cy="52810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/>
              <a:t>    </a:t>
            </a:r>
            <a:r>
              <a:rPr lang="en-IN" sz="2400" b="1" u="sng" dirty="0"/>
              <a:t>Profiling</a:t>
            </a:r>
            <a:r>
              <a:rPr lang="en-IN" sz="2400" b="1" dirty="0"/>
              <a:t> </a:t>
            </a:r>
            <a:r>
              <a:rPr lang="en-IN" sz="2400" b="1" u="sng" dirty="0"/>
              <a:t>Right Coronary </a:t>
            </a:r>
          </a:p>
          <a:p>
            <a:pPr marL="0" indent="0">
              <a:buNone/>
            </a:pPr>
            <a:r>
              <a:rPr lang="en-IN" dirty="0"/>
              <a:t>          • Common views used ; </a:t>
            </a:r>
          </a:p>
          <a:p>
            <a:pPr marL="0" indent="0">
              <a:buNone/>
            </a:pPr>
            <a:r>
              <a:rPr lang="en-IN" dirty="0"/>
              <a:t>                  * LAO (30°)</a:t>
            </a:r>
          </a:p>
          <a:p>
            <a:pPr marL="0" indent="0">
              <a:buNone/>
            </a:pPr>
            <a:r>
              <a:rPr lang="en-IN" dirty="0"/>
              <a:t>                  * RAO (30°)</a:t>
            </a:r>
          </a:p>
          <a:p>
            <a:pPr marL="0" indent="0">
              <a:buNone/>
            </a:pPr>
            <a:r>
              <a:rPr lang="en-IN" dirty="0"/>
              <a:t>                  * PA Cranial (cranial - 30°)</a:t>
            </a:r>
          </a:p>
          <a:p>
            <a:pPr marL="0" indent="0">
              <a:buNone/>
            </a:pPr>
            <a:r>
              <a:rPr lang="en-IN" dirty="0"/>
              <a:t>                  * LAO Cranial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u="sng" dirty="0"/>
              <a:t>Left Anterior Oblique</a:t>
            </a:r>
            <a:r>
              <a:rPr lang="en-IN" dirty="0"/>
              <a:t>  (30°)</a:t>
            </a:r>
          </a:p>
          <a:p>
            <a:pPr marL="0" indent="0">
              <a:buNone/>
            </a:pPr>
            <a:r>
              <a:rPr lang="en-IN" dirty="0"/>
              <a:t>         • Visualise </a:t>
            </a:r>
            <a:r>
              <a:rPr lang="en-IN" dirty="0" err="1"/>
              <a:t>ostio</a:t>
            </a:r>
            <a:r>
              <a:rPr lang="en-IN" dirty="0"/>
              <a:t>-proximal and distal RCA well.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33E831F0-54C3-286D-6605-09B999ABA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4780" y="3673492"/>
            <a:ext cx="2347123" cy="224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30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A7D9A-2176-5E7F-0799-BD035A9FC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94599"/>
            <a:ext cx="9601200" cy="5439946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 </a:t>
            </a:r>
            <a:r>
              <a:rPr lang="en-IN" u="sng" dirty="0"/>
              <a:t>Right Anterior Oblique (30°)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•Visualise Mid RCA and RPDA.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IN" u="sng" dirty="0"/>
              <a:t>Posterior Anterior Cranial(PA Cranial)</a:t>
            </a:r>
          </a:p>
          <a:p>
            <a:pPr marL="0" indent="0">
              <a:buNone/>
            </a:pPr>
            <a:r>
              <a:rPr lang="en-IN" dirty="0"/>
              <a:t>    • Visualise ;</a:t>
            </a:r>
          </a:p>
          <a:p>
            <a:pPr marL="0" indent="0">
              <a:buNone/>
            </a:pPr>
            <a:r>
              <a:rPr lang="en-IN" dirty="0"/>
              <a:t>         * Distal RCA bifurcation, PDA &amp; PLB.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7A487BE1-6557-027E-5AFE-8D6992EE9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01" y="3340930"/>
            <a:ext cx="3349540" cy="3309252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7E821060-233F-017F-7962-6E4C68B18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366" y="1344706"/>
            <a:ext cx="2829935" cy="183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419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6CA36-6CD7-C2F5-7BB7-66B60FD06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0107"/>
            <a:ext cx="9601200" cy="5317293"/>
          </a:xfrm>
        </p:spPr>
        <p:txBody>
          <a:bodyPr/>
          <a:lstStyle/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LAO Cranial</a:t>
            </a:r>
          </a:p>
          <a:p>
            <a:pPr marL="0" indent="0">
              <a:buNone/>
            </a:pPr>
            <a:r>
              <a:rPr lang="en-IN" dirty="0"/>
              <a:t>•Visualise  ;</a:t>
            </a:r>
          </a:p>
          <a:p>
            <a:pPr marL="0" indent="0">
              <a:buNone/>
            </a:pPr>
            <a:r>
              <a:rPr lang="en-IN" dirty="0"/>
              <a:t>             *mid and distal RCA</a:t>
            </a:r>
          </a:p>
          <a:p>
            <a:pPr marL="0" indent="0">
              <a:buNone/>
            </a:pPr>
            <a:r>
              <a:rPr lang="en-IN" dirty="0"/>
              <a:t>             *PDA &amp; PLB</a:t>
            </a:r>
          </a:p>
          <a:p>
            <a:pPr marL="0" indent="0">
              <a:buNone/>
            </a:pPr>
            <a:r>
              <a:rPr lang="en-IN" dirty="0"/>
              <a:t>             *Collateral filling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8A1D95-9C2F-31ED-2692-B4DF4C54A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68" y="1341234"/>
            <a:ext cx="3105071" cy="195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4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84C30-1F42-6929-3010-643E6519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3455"/>
            <a:ext cx="9601200" cy="5243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u="sng" dirty="0"/>
              <a:t>INTRODUCTION</a:t>
            </a:r>
          </a:p>
          <a:p>
            <a:pPr marL="0" indent="0">
              <a:buNone/>
            </a:pPr>
            <a:r>
              <a:rPr lang="en-IN" sz="2400" dirty="0"/>
              <a:t>→</a:t>
            </a:r>
            <a:r>
              <a:rPr lang="en-IN" dirty="0"/>
              <a:t>Term ‘Angiography’ is derived from </a:t>
            </a:r>
          </a:p>
          <a:p>
            <a:pPr marL="0" indent="0">
              <a:buNone/>
            </a:pPr>
            <a:r>
              <a:rPr lang="en-IN" dirty="0"/>
              <a:t>           •</a:t>
            </a:r>
            <a:r>
              <a:rPr lang="en-IN" dirty="0" err="1"/>
              <a:t>Angeion</a:t>
            </a:r>
            <a:r>
              <a:rPr lang="en-IN" dirty="0"/>
              <a:t> – vessel</a:t>
            </a:r>
          </a:p>
          <a:p>
            <a:pPr marL="0" indent="0">
              <a:buNone/>
            </a:pPr>
            <a:r>
              <a:rPr lang="en-IN" dirty="0"/>
              <a:t>            •</a:t>
            </a:r>
            <a:r>
              <a:rPr lang="en-IN" dirty="0" err="1"/>
              <a:t>Graphy</a:t>
            </a:r>
            <a:r>
              <a:rPr lang="en-IN" dirty="0"/>
              <a:t> – record</a:t>
            </a:r>
          </a:p>
          <a:p>
            <a:pPr marL="0" indent="0">
              <a:buNone/>
            </a:pPr>
            <a:r>
              <a:rPr lang="en-IN" dirty="0"/>
              <a:t>→Angiography or arteriography is the technique for diagnosing or healing of atherosclerosis. </a:t>
            </a:r>
          </a:p>
          <a:p>
            <a:pPr marL="0" indent="0">
              <a:buNone/>
            </a:pPr>
            <a:r>
              <a:rPr lang="en-IN" dirty="0"/>
              <a:t>→2 important procedures •Catheter angiogram</a:t>
            </a:r>
          </a:p>
          <a:p>
            <a:pPr marL="0" indent="0">
              <a:buNone/>
            </a:pPr>
            <a:r>
              <a:rPr lang="en-IN" dirty="0"/>
              <a:t>                                             •Angioplasty</a:t>
            </a:r>
          </a:p>
          <a:p>
            <a:pPr marL="0" indent="0">
              <a:buNone/>
            </a:pPr>
            <a:r>
              <a:rPr lang="en-IN" dirty="0"/>
              <a:t>→Coronary angiography was first performed by American physician Mason </a:t>
            </a:r>
            <a:r>
              <a:rPr lang="en-IN" dirty="0" err="1"/>
              <a:t>Sones</a:t>
            </a:r>
            <a:r>
              <a:rPr lang="en-IN" dirty="0"/>
              <a:t> in 1959.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50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637508D-6B2B-CE4C-C11C-AC086D730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0368" y="279459"/>
            <a:ext cx="7085134" cy="293561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CD1FAB-034F-CCAC-7519-EBB10E30E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368" y="3105048"/>
            <a:ext cx="7085134" cy="365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28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2582-457E-AF59-1344-1235FF877AB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344706" y="635679"/>
            <a:ext cx="9804128" cy="5586641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u="sng" dirty="0"/>
              <a:t>MCQS</a:t>
            </a:r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dirty="0"/>
              <a:t>  1) Who performed first coronary angiography? </a:t>
            </a:r>
          </a:p>
          <a:p>
            <a:pPr marL="0" indent="0">
              <a:buNone/>
            </a:pPr>
            <a:r>
              <a:rPr lang="en-IN" dirty="0"/>
              <a:t>        a) Werner Forssmann               b) Mason </a:t>
            </a:r>
            <a:r>
              <a:rPr lang="en-IN" dirty="0" err="1"/>
              <a:t>Sones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c) Edward Jenner                       c) </a:t>
            </a:r>
            <a:r>
              <a:rPr lang="en-IN" dirty="0" err="1"/>
              <a:t>Inge</a:t>
            </a:r>
            <a:r>
              <a:rPr lang="en-IN" dirty="0"/>
              <a:t> </a:t>
            </a:r>
            <a:r>
              <a:rPr lang="en-IN" dirty="0" err="1"/>
              <a:t>Edler</a:t>
            </a:r>
            <a:r>
              <a:rPr lang="en-I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80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5A4A-0DE2-0B48-B03E-63F196B0B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64535"/>
            <a:ext cx="9601200" cy="5402865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2) In which among the following II will be 90° from the patient’s midline? </a:t>
            </a:r>
          </a:p>
          <a:p>
            <a:pPr marL="0" indent="0">
              <a:buNone/>
            </a:pPr>
            <a:r>
              <a:rPr lang="en-IN" dirty="0"/>
              <a:t>         a) RAO                 b) PA</a:t>
            </a:r>
          </a:p>
          <a:p>
            <a:pPr marL="0" indent="0">
              <a:buNone/>
            </a:pPr>
            <a:r>
              <a:rPr lang="en-IN" dirty="0"/>
              <a:t>         c) Lateral            d) Cranial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19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408BB-126E-60B6-0B5B-89A110C4F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55722"/>
            <a:ext cx="9601200" cy="5011678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3) __________ is also known as spider view? </a:t>
            </a:r>
          </a:p>
          <a:p>
            <a:pPr marL="0" indent="0">
              <a:buNone/>
            </a:pPr>
            <a:r>
              <a:rPr lang="en-IN" dirty="0"/>
              <a:t>        a) LAO Cranial              b) LAO Caudal</a:t>
            </a:r>
          </a:p>
          <a:p>
            <a:pPr marL="0" indent="0">
              <a:buNone/>
            </a:pPr>
            <a:r>
              <a:rPr lang="en-IN" dirty="0"/>
              <a:t>        c) RAO Caudal              d) LAO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22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F13B-881E-F11F-330D-81D59B1C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991" y="2519490"/>
            <a:ext cx="9601200" cy="1485900"/>
          </a:xfrm>
        </p:spPr>
        <p:txBody>
          <a:bodyPr/>
          <a:lstStyle/>
          <a:p>
            <a:r>
              <a:rPr lang="en-IN" dirty="0"/>
              <a:t>                 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4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391D-33AC-4EED-C36C-55668855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01" y="1112439"/>
            <a:ext cx="10082849" cy="260384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sz="2400" u="sng" dirty="0"/>
              <a:t>RADIOGRAPHIC PROJECTIONS</a:t>
            </a:r>
          </a:p>
          <a:p>
            <a:pPr marL="0" indent="0">
              <a:buNone/>
            </a:pPr>
            <a:r>
              <a:rPr lang="en-IN" dirty="0"/>
              <a:t>    a) Transverse plane – Referred to as degrees left or right anterior oblique.</a:t>
            </a:r>
          </a:p>
          <a:p>
            <a:pPr marL="0" indent="0">
              <a:buNone/>
            </a:pPr>
            <a:r>
              <a:rPr lang="en-IN" dirty="0"/>
              <a:t>    b) Sagittal plane – Degrees cranial or caudal, by the position of imaging detector(II), not </a:t>
            </a:r>
          </a:p>
          <a:p>
            <a:pPr marL="0" indent="0">
              <a:buNone/>
            </a:pPr>
            <a:r>
              <a:rPr lang="en-IN" dirty="0"/>
              <a:t>                                    the x-ray tube.</a:t>
            </a:r>
          </a:p>
          <a:p>
            <a:pPr marL="0" indent="0">
              <a:buNone/>
            </a:pPr>
            <a:r>
              <a:rPr lang="en-IN" dirty="0"/>
              <a:t>    c) Coronal plane - Any vertical plane which divides the body into ventral and dorsal.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BF52DD-415C-F110-222E-CF19B5FAA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983" y="3429000"/>
            <a:ext cx="4501888" cy="325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2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52EA2-CAB8-637F-96B2-E361E3527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2332"/>
            <a:ext cx="9601200" cy="5305068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</a:t>
            </a:r>
          </a:p>
          <a:p>
            <a:pPr marL="0" indent="0">
              <a:buNone/>
            </a:pPr>
            <a:r>
              <a:rPr lang="en-IN"/>
              <a:t> </a:t>
            </a:r>
            <a:r>
              <a:rPr lang="en-IN" sz="2400" u="sng"/>
              <a:t>ANGIOGRAPHIC VIEWS</a:t>
            </a:r>
          </a:p>
          <a:p>
            <a:pPr marL="0" indent="0">
              <a:buNone/>
            </a:pPr>
            <a:r>
              <a:rPr lang="en-IN"/>
              <a:t>→Angulations are of 2 types:1) Rotation</a:t>
            </a:r>
          </a:p>
          <a:p>
            <a:pPr marL="0" indent="0">
              <a:buNone/>
            </a:pPr>
            <a:r>
              <a:rPr lang="en-IN"/>
              <a:t>                                                 2) Skew</a:t>
            </a:r>
          </a:p>
          <a:p>
            <a:pPr marL="0" indent="0">
              <a:buNone/>
            </a:pPr>
            <a:r>
              <a:rPr lang="en-IN"/>
              <a:t>→Rotation – RAO &amp;LAO</a:t>
            </a:r>
          </a:p>
          <a:p>
            <a:pPr marL="0" indent="0">
              <a:buNone/>
            </a:pPr>
            <a:r>
              <a:rPr lang="en-IN"/>
              <a:t>→Skew – Cranial &amp; caudal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→In oblique projections, shadow of spine will be opposite of the used position.</a:t>
            </a:r>
          </a:p>
          <a:p>
            <a:pPr marL="0" indent="0">
              <a:buNone/>
            </a:pPr>
            <a:r>
              <a:rPr lang="en-IN"/>
              <a:t> → In cranial projection, diaphragm dome is prominent.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8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432DB-C5A8-3093-987E-06F893471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151" y="843498"/>
            <a:ext cx="10229544" cy="5500662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</a:t>
            </a:r>
          </a:p>
          <a:p>
            <a:pPr marL="0" indent="0">
              <a:buNone/>
            </a:pPr>
            <a:r>
              <a:rPr lang="en-IN"/>
              <a:t>  </a:t>
            </a:r>
            <a:r>
              <a:rPr lang="en-IN" u="sng"/>
              <a:t>Indications/Used in;</a:t>
            </a:r>
            <a:endParaRPr lang="en-IN"/>
          </a:p>
          <a:p>
            <a:pPr marL="0" indent="0">
              <a:buNone/>
            </a:pPr>
            <a:r>
              <a:rPr lang="en-IN"/>
              <a:t>   → Femoral puncture, coronaries – profiling lesions</a:t>
            </a:r>
          </a:p>
          <a:p>
            <a:pPr marL="0" indent="0">
              <a:buNone/>
            </a:pPr>
            <a:r>
              <a:rPr lang="en-IN"/>
              <a:t>   → Grafts</a:t>
            </a:r>
          </a:p>
          <a:p>
            <a:pPr marL="0" indent="0">
              <a:buNone/>
            </a:pPr>
            <a:r>
              <a:rPr lang="en-IN"/>
              <a:t>   → LV, RV, aorta, pulmonary artery </a:t>
            </a:r>
            <a:r>
              <a:rPr lang="en-IN" err="1"/>
              <a:t>angio</a:t>
            </a:r>
            <a:endParaRPr lang="en-IN"/>
          </a:p>
          <a:p>
            <a:pPr marL="0" indent="0">
              <a:buNone/>
            </a:pPr>
            <a:r>
              <a:rPr lang="en-IN"/>
              <a:t>   → ASD, VSD, PDA closures</a:t>
            </a:r>
          </a:p>
          <a:p>
            <a:pPr marL="0" indent="0">
              <a:buNone/>
            </a:pPr>
            <a:r>
              <a:rPr lang="en-IN"/>
              <a:t>   → Prosthetic valve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1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1A744-1C64-58FB-1C6E-622EFF0D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506" y="1308032"/>
            <a:ext cx="9654988" cy="4693839"/>
          </a:xfrm>
        </p:spPr>
        <p:txBody>
          <a:bodyPr/>
          <a:lstStyle/>
          <a:p>
            <a:pPr marL="0" indent="0">
              <a:buNone/>
            </a:pPr>
            <a:r>
              <a:rPr lang="en-IN"/>
              <a:t>  </a:t>
            </a:r>
            <a:r>
              <a:rPr lang="en-IN" sz="2400" u="sng"/>
              <a:t>Coronaries – Cannulations and profiling lesions</a:t>
            </a:r>
          </a:p>
          <a:p>
            <a:pPr marL="0" indent="0">
              <a:buNone/>
            </a:pPr>
            <a:r>
              <a:rPr lang="en-IN" sz="2400"/>
              <a:t>  </a:t>
            </a:r>
            <a:r>
              <a:rPr lang="en-IN"/>
              <a:t>  *LMCA cannulation – AP or LAO</a:t>
            </a:r>
          </a:p>
          <a:p>
            <a:pPr marL="0" indent="0">
              <a:buNone/>
            </a:pPr>
            <a:r>
              <a:rPr lang="en-IN" sz="2400"/>
              <a:t>    *</a:t>
            </a:r>
            <a:r>
              <a:rPr lang="en-IN"/>
              <a:t>RCA cannulation – LAO or Lateral </a:t>
            </a:r>
          </a:p>
          <a:p>
            <a:pPr marL="0" indent="0">
              <a:buNone/>
            </a:pPr>
            <a:r>
              <a:rPr lang="en-IN" sz="2400"/>
              <a:t>    *</a:t>
            </a:r>
            <a:r>
              <a:rPr lang="en-IN"/>
              <a:t>Anomalous – Customized view</a:t>
            </a:r>
          </a:p>
          <a:p>
            <a:pPr marL="0" indent="0">
              <a:buNone/>
            </a:pP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201164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33759-B8EF-5981-8669-D2D60EC6E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855722"/>
            <a:ext cx="10330194" cy="4975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u="sng"/>
              <a:t>TERMINOLOGY</a:t>
            </a:r>
            <a:r>
              <a:rPr lang="en-IN" sz="2400"/>
              <a:t> </a:t>
            </a:r>
            <a:endParaRPr lang="en-IN" sz="2400" u="sng"/>
          </a:p>
          <a:p>
            <a:pPr marL="0" indent="0">
              <a:buNone/>
            </a:pPr>
            <a:r>
              <a:rPr lang="en-IN" sz="2400"/>
              <a:t> </a:t>
            </a:r>
            <a:r>
              <a:rPr lang="en-IN" u="sng">
                <a:solidFill>
                  <a:schemeClr val="tx1"/>
                </a:solidFill>
              </a:rPr>
              <a:t>Right Anterior Oblique (RAO)</a:t>
            </a:r>
            <a:r>
              <a:rPr lang="en-IN">
                <a:solidFill>
                  <a:schemeClr val="tx1"/>
                </a:solidFill>
              </a:rPr>
              <a:t>       </a:t>
            </a:r>
          </a:p>
          <a:p>
            <a:pPr marL="0" indent="0">
              <a:buNone/>
            </a:pPr>
            <a:r>
              <a:rPr lang="en-IN" sz="2400">
                <a:solidFill>
                  <a:schemeClr val="tx1"/>
                </a:solidFill>
              </a:rPr>
              <a:t>   </a:t>
            </a:r>
            <a:r>
              <a:rPr lang="en-IN">
                <a:solidFill>
                  <a:schemeClr val="tx1"/>
                </a:solidFill>
              </a:rPr>
              <a:t>Image intensifier(II) is angled above the right side of the </a:t>
            </a:r>
          </a:p>
          <a:p>
            <a:pPr marL="0" indent="0">
              <a:buNone/>
            </a:pPr>
            <a:r>
              <a:rPr lang="en-IN">
                <a:solidFill>
                  <a:schemeClr val="tx1"/>
                </a:solidFill>
              </a:rPr>
              <a:t>patient’s chest, visualising the heart from the right side.</a:t>
            </a:r>
          </a:p>
          <a:p>
            <a:pPr marL="0" indent="0">
              <a:buNone/>
            </a:pPr>
            <a:r>
              <a:rPr lang="en-IN" sz="240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IN" u="sng">
                <a:solidFill>
                  <a:schemeClr val="tx1"/>
                </a:solidFill>
              </a:rPr>
              <a:t>Left Anterior Oblique (LAO)</a:t>
            </a:r>
          </a:p>
          <a:p>
            <a:pPr marL="0" indent="0">
              <a:buNone/>
            </a:pPr>
            <a:r>
              <a:rPr lang="en-IN" sz="2400">
                <a:solidFill>
                  <a:schemeClr val="tx1"/>
                </a:solidFill>
              </a:rPr>
              <a:t>   </a:t>
            </a:r>
            <a:r>
              <a:rPr lang="en-IN">
                <a:solidFill>
                  <a:schemeClr val="tx1"/>
                </a:solidFill>
              </a:rPr>
              <a:t>II is angled above the left side of the patient’s chest,</a:t>
            </a:r>
          </a:p>
          <a:p>
            <a:pPr marL="0" indent="0">
              <a:buNone/>
            </a:pPr>
            <a:r>
              <a:rPr lang="en-IN">
                <a:solidFill>
                  <a:schemeClr val="tx1"/>
                </a:solidFill>
              </a:rPr>
              <a:t> visualising the heart from the left side.</a:t>
            </a:r>
          </a:p>
          <a:p>
            <a:pPr marL="0" indent="0">
              <a:buNone/>
            </a:pPr>
            <a:r>
              <a:rPr lang="en-IN" sz="2400">
                <a:solidFill>
                  <a:schemeClr val="tx1"/>
                </a:solidFill>
              </a:rPr>
              <a:t> </a:t>
            </a:r>
            <a:endParaRPr lang="en-IN" u="sng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N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N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C9AA98-3A0C-CBB7-3BDB-3D3839B4F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547" y="4149587"/>
            <a:ext cx="3471122" cy="14816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F8A824-6FAF-4962-A24E-E2E1A17FC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547" y="1452967"/>
            <a:ext cx="3422886" cy="166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9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C3F2B-62FB-143E-56DE-BCFEA607A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76759"/>
            <a:ext cx="9601200" cy="5390641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 u="sng"/>
              <a:t>Posterior Anterior (PA)</a:t>
            </a:r>
            <a:r>
              <a:rPr lang="en-IN"/>
              <a:t> </a:t>
            </a:r>
          </a:p>
          <a:p>
            <a:pPr marL="0" indent="0">
              <a:buNone/>
            </a:pPr>
            <a:r>
              <a:rPr lang="en-IN"/>
              <a:t>II is angled directly above patient’s mid chest, </a:t>
            </a:r>
          </a:p>
          <a:p>
            <a:pPr marL="0" indent="0">
              <a:buNone/>
            </a:pPr>
            <a:r>
              <a:rPr lang="en-IN"/>
              <a:t>visualising heart from front to back. 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 u="sng"/>
          </a:p>
          <a:p>
            <a:pPr marL="0" indent="0">
              <a:buNone/>
            </a:pPr>
            <a:r>
              <a:rPr lang="en-IN" u="sng"/>
              <a:t>Lateral</a:t>
            </a:r>
            <a:r>
              <a:rPr lang="en-IN"/>
              <a:t> </a:t>
            </a:r>
          </a:p>
          <a:p>
            <a:pPr marL="0" indent="0">
              <a:buNone/>
            </a:pPr>
            <a:r>
              <a:rPr lang="en-IN"/>
              <a:t>II is angled 90° from patient’s mid line, </a:t>
            </a:r>
          </a:p>
          <a:p>
            <a:pPr marL="0" indent="0">
              <a:buNone/>
            </a:pPr>
            <a:r>
              <a:rPr lang="en-IN"/>
              <a:t>visualising heart from far left side. </a:t>
            </a:r>
          </a:p>
          <a:p>
            <a:pPr marL="0" indent="0">
              <a:buNone/>
            </a:pPr>
            <a:endParaRPr lang="en-US" u="sng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67898-15D0-B394-D6B9-7EA4EB4EC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960" y="1143793"/>
            <a:ext cx="3531906" cy="15822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15CACD-DCAC-9DA9-7982-289F31BCC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290" y="3270005"/>
            <a:ext cx="2368787" cy="158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5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2EE1D-A390-0AC1-70B3-E3B5EA58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76759"/>
            <a:ext cx="10241769" cy="5806685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Cranial </a:t>
            </a:r>
          </a:p>
          <a:p>
            <a:pPr marL="0" indent="0">
              <a:buNone/>
            </a:pPr>
            <a:r>
              <a:rPr lang="en-IN" dirty="0"/>
              <a:t>    II is angled towards the patient’s head, </a:t>
            </a:r>
          </a:p>
          <a:p>
            <a:pPr marL="0" indent="0">
              <a:buNone/>
            </a:pPr>
            <a:r>
              <a:rPr lang="en-IN" dirty="0"/>
              <a:t>visualizing the heart from above.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</a:t>
            </a:r>
            <a:r>
              <a:rPr lang="en-IN" u="sng" dirty="0"/>
              <a:t>Caudal</a:t>
            </a:r>
          </a:p>
          <a:p>
            <a:pPr marL="0" indent="0">
              <a:buNone/>
            </a:pPr>
            <a:r>
              <a:rPr lang="en-IN" dirty="0"/>
              <a:t>    • II is angled towards the patient’s feet, </a:t>
            </a:r>
          </a:p>
          <a:p>
            <a:pPr marL="0" indent="0">
              <a:buNone/>
            </a:pPr>
            <a:r>
              <a:rPr lang="en-IN" dirty="0"/>
              <a:t>visualising heart from below.</a:t>
            </a:r>
          </a:p>
          <a:p>
            <a:pPr marL="0" indent="0">
              <a:buNone/>
            </a:pPr>
            <a:r>
              <a:rPr lang="en-IN" dirty="0"/>
              <a:t>    • Optimise visualization of LCX and OM ;</a:t>
            </a:r>
          </a:p>
          <a:p>
            <a:pPr marL="0" indent="0">
              <a:buNone/>
            </a:pPr>
            <a:r>
              <a:rPr lang="en-IN" dirty="0"/>
              <a:t> tend to foreshorten LAD and elongate LCX.</a:t>
            </a:r>
          </a:p>
          <a:p>
            <a:pPr marL="0" indent="0">
              <a:buNone/>
            </a:pPr>
            <a:r>
              <a:rPr lang="en-IN" dirty="0"/>
              <a:t> </a:t>
            </a:r>
            <a:endParaRPr lang="en-IN" u="sng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B2D69F-407C-B405-C418-53EB5716C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55683"/>
            <a:ext cx="2192278" cy="18029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96D291-7C52-22C7-18E4-BC8CC2931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734616"/>
            <a:ext cx="2315422" cy="180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383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Crop</vt:lpstr>
      <vt:lpstr>ANGIOGRAPHIC VIEWS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ANGIOGRAPHIC VIEWS</dc:title>
  <dc:creator>918590615587</dc:creator>
  <cp:lastModifiedBy>kiran2000atl@gmail.com</cp:lastModifiedBy>
  <cp:revision>7</cp:revision>
  <dcterms:created xsi:type="dcterms:W3CDTF">2024-05-11T08:47:35Z</dcterms:created>
  <dcterms:modified xsi:type="dcterms:W3CDTF">2024-05-14T01:40:41Z</dcterms:modified>
</cp:coreProperties>
</file>