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80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F0E7C-ED98-63FD-604C-3EEA79E80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1459" y="2435615"/>
            <a:ext cx="9089082" cy="1986769"/>
          </a:xfrm>
        </p:spPr>
        <p:txBody>
          <a:bodyPr/>
          <a:lstStyle/>
          <a:p>
            <a:r>
              <a:rPr lang="en-IN" dirty="0" err="1">
                <a:latin typeface="Algerian" pitchFamily="82" charset="0"/>
              </a:rPr>
              <a:t>Ecg</a:t>
            </a:r>
            <a:r>
              <a:rPr lang="en-IN" dirty="0">
                <a:latin typeface="Algerian" pitchFamily="82" charset="0"/>
              </a:rPr>
              <a:t> &amp; VENTRICULAR </a:t>
            </a:r>
            <a:br>
              <a:rPr lang="en-IN" dirty="0">
                <a:latin typeface="Algerian" pitchFamily="82" charset="0"/>
              </a:rPr>
            </a:br>
            <a:r>
              <a:rPr lang="en-IN" dirty="0">
                <a:latin typeface="Algerian" pitchFamily="82" charset="0"/>
              </a:rPr>
              <a:t>Hypertrophy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B4503C-1026-82F4-4FE0-4F0A138418A3}"/>
              </a:ext>
            </a:extLst>
          </p:cNvPr>
          <p:cNvSpPr txBox="1"/>
          <p:nvPr/>
        </p:nvSpPr>
        <p:spPr>
          <a:xfrm>
            <a:off x="8041572" y="4998523"/>
            <a:ext cx="2101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dirty="0">
                <a:latin typeface="Comic Sans MS" panose="030F0702030302020204" pitchFamily="66" charset="0"/>
              </a:rPr>
              <a:t>Aysha Jamal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68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5439D-0468-E2AF-ACC7-706D27B0B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42208"/>
            <a:ext cx="10553205" cy="5125192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☆ In Volume overload,</a:t>
            </a:r>
          </a:p>
          <a:p>
            <a:pPr marL="0" indent="0">
              <a:buNone/>
            </a:pPr>
            <a:r>
              <a:rPr lang="en-IN" dirty="0"/>
              <a:t> • Tall upright T waves &amp; sometimes narrow but deep Q waves in leads facing </a:t>
            </a:r>
          </a:p>
          <a:p>
            <a:pPr marL="0" indent="0">
              <a:buNone/>
            </a:pPr>
            <a:r>
              <a:rPr lang="en-IN" dirty="0"/>
              <a:t>     left side of the septum or LV free wall.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4EDF0F-991C-B757-4788-7CA5D52FF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139" y="2079560"/>
            <a:ext cx="8519721" cy="448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720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11108-3ED5-A621-68F5-AB78FB550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759" y="764475"/>
            <a:ext cx="11578441" cy="1237012"/>
          </a:xfrm>
        </p:spPr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RIGHT VENTRICULAR HYPERTROPHY 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87F6-2947-F8C0-D3F8-A116C73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759" y="2001487"/>
            <a:ext cx="10503725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dirty="0"/>
              <a:t>• RVH</a:t>
            </a:r>
            <a:r>
              <a:rPr lang="en-US" dirty="0"/>
              <a:t> is an abnormal enlargement or pathologic increase in muscle mass of the</a:t>
            </a:r>
            <a:r>
              <a:rPr lang="en-IN" dirty="0"/>
              <a:t> RV </a:t>
            </a:r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US" dirty="0"/>
              <a:t>in response to pressure overload, most commonly due to severe lung disease.</a:t>
            </a:r>
          </a:p>
          <a:p>
            <a:pPr marL="0" indent="0">
              <a:buNone/>
            </a:pPr>
            <a:r>
              <a:rPr lang="en-IN" dirty="0"/>
              <a:t>• I</a:t>
            </a:r>
            <a:r>
              <a:rPr lang="en-US" dirty="0" err="1"/>
              <a:t>nvolve</a:t>
            </a:r>
            <a:r>
              <a:rPr lang="en-US" dirty="0"/>
              <a:t> one/more of 3 major regions</a:t>
            </a:r>
            <a:r>
              <a:rPr lang="en-IN" dirty="0"/>
              <a:t>,</a:t>
            </a:r>
          </a:p>
          <a:p>
            <a:pPr marL="0" indent="0">
              <a:buNone/>
            </a:pPr>
            <a:r>
              <a:rPr lang="en-IN" dirty="0"/>
              <a:t>   - </a:t>
            </a:r>
            <a:r>
              <a:rPr lang="en-US" dirty="0"/>
              <a:t>Right </a:t>
            </a:r>
            <a:r>
              <a:rPr lang="en-US" dirty="0" err="1"/>
              <a:t>paraseptal</a:t>
            </a:r>
            <a:r>
              <a:rPr lang="en-US" dirty="0"/>
              <a:t> region</a:t>
            </a:r>
          </a:p>
          <a:p>
            <a:pPr marL="0" indent="0">
              <a:buNone/>
            </a:pPr>
            <a:r>
              <a:rPr lang="en-IN" dirty="0"/>
              <a:t>   - </a:t>
            </a:r>
            <a:r>
              <a:rPr lang="en-US" dirty="0"/>
              <a:t>Free wall of RV</a:t>
            </a:r>
          </a:p>
          <a:p>
            <a:pPr marL="0" indent="0">
              <a:buNone/>
            </a:pPr>
            <a:r>
              <a:rPr lang="en-IN" dirty="0"/>
              <a:t>   - </a:t>
            </a:r>
            <a:r>
              <a:rPr lang="en-US" dirty="0"/>
              <a:t>The basal regions of RV, especially RVOT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• </a:t>
            </a:r>
            <a:r>
              <a:rPr lang="en-US" dirty="0"/>
              <a:t>Normally</a:t>
            </a:r>
            <a:r>
              <a:rPr lang="en-IN" dirty="0"/>
              <a:t>,</a:t>
            </a:r>
            <a:r>
              <a:rPr lang="en-US" dirty="0"/>
              <a:t> the </a:t>
            </a:r>
            <a:r>
              <a:rPr lang="en-IN" dirty="0"/>
              <a:t>LV &amp; RV </a:t>
            </a:r>
            <a:r>
              <a:rPr lang="en-US" dirty="0"/>
              <a:t>depolarize simultaneously, </a:t>
            </a:r>
            <a:r>
              <a:rPr lang="en-IN" dirty="0"/>
              <a:t>&amp; the LV</a:t>
            </a:r>
            <a:r>
              <a:rPr lang="en-US" dirty="0"/>
              <a:t> is electrically predominant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US" dirty="0"/>
              <a:t> As a result, leads placed over the right side of the chest (</a:t>
            </a:r>
            <a:r>
              <a:rPr lang="en-US" dirty="0" err="1"/>
              <a:t>eg</a:t>
            </a:r>
            <a:r>
              <a:rPr lang="en-IN" dirty="0"/>
              <a:t>:</a:t>
            </a:r>
            <a:r>
              <a:rPr lang="en-US" dirty="0"/>
              <a:t> V1) record </a:t>
            </a:r>
            <a:r>
              <a:rPr lang="en-US" dirty="0" err="1"/>
              <a:t>rS</a:t>
            </a:r>
            <a:r>
              <a:rPr lang="en-IN" dirty="0"/>
              <a:t> </a:t>
            </a:r>
            <a:r>
              <a:rPr lang="en-US" dirty="0"/>
              <a:t>- type complexes.</a:t>
            </a:r>
          </a:p>
          <a:p>
            <a:pPr marL="0" indent="0" algn="l">
              <a:buNone/>
            </a:pPr>
            <a:r>
              <a:rPr lang="en-IN" dirty="0"/>
              <a:t>• </a:t>
            </a:r>
            <a:r>
              <a:rPr lang="en-US" dirty="0"/>
              <a:t>In these </a:t>
            </a:r>
            <a:r>
              <a:rPr lang="en-US" dirty="0" err="1"/>
              <a:t>rS</a:t>
            </a:r>
            <a:r>
              <a:rPr lang="en-IN" dirty="0"/>
              <a:t> </a:t>
            </a:r>
            <a:r>
              <a:rPr lang="en-US" dirty="0"/>
              <a:t>-</a:t>
            </a:r>
            <a:r>
              <a:rPr lang="en-IN" dirty="0"/>
              <a:t> </a:t>
            </a:r>
            <a:r>
              <a:rPr lang="en-US" dirty="0"/>
              <a:t>type complexes</a:t>
            </a:r>
            <a:r>
              <a:rPr lang="en-IN" dirty="0"/>
              <a:t>,</a:t>
            </a:r>
            <a:r>
              <a:rPr lang="en-US" dirty="0"/>
              <a:t> the deep </a:t>
            </a:r>
            <a:r>
              <a:rPr lang="en-IN" dirty="0"/>
              <a:t>–</a:t>
            </a:r>
            <a:r>
              <a:rPr lang="en-IN" dirty="0" err="1"/>
              <a:t>ve</a:t>
            </a:r>
            <a:r>
              <a:rPr lang="en-US" dirty="0"/>
              <a:t> S wave indicates the spread of </a:t>
            </a:r>
            <a:endParaRPr lang="en-IN" dirty="0"/>
          </a:p>
          <a:p>
            <a:pPr marL="0" indent="0" algn="l">
              <a:buNone/>
            </a:pPr>
            <a:r>
              <a:rPr lang="en-IN" dirty="0"/>
              <a:t>   </a:t>
            </a:r>
            <a:r>
              <a:rPr lang="en-US" dirty="0"/>
              <a:t>depolarization voltages away from the right and toward the left side. </a:t>
            </a:r>
          </a:p>
        </p:txBody>
      </p:sp>
    </p:spTree>
    <p:extLst>
      <p:ext uri="{BB962C8B-B14F-4D97-AF65-F5344CB8AC3E}">
        <p14:creationId xmlns:p14="http://schemas.microsoft.com/office/powerpoint/2010/main" val="962193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0AB61-2DF1-EA63-2C23-8F035631E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345" y="912916"/>
            <a:ext cx="10726387" cy="6905006"/>
          </a:xfrm>
        </p:spPr>
        <p:txBody>
          <a:bodyPr/>
          <a:lstStyle/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Conversely, leads placed over the left side of the chest (</a:t>
            </a:r>
            <a:r>
              <a:rPr lang="en-US" sz="2000" dirty="0" err="1"/>
              <a:t>eg</a:t>
            </a:r>
            <a:r>
              <a:rPr lang="en-IN" dirty="0"/>
              <a:t>:</a:t>
            </a:r>
            <a:r>
              <a:rPr lang="en-US" sz="2000" dirty="0"/>
              <a:t> V5,V6) record </a:t>
            </a:r>
            <a:r>
              <a:rPr lang="en-US" sz="2000" dirty="0" err="1"/>
              <a:t>qR</a:t>
            </a:r>
            <a:r>
              <a:rPr lang="en-IN" sz="2000" dirty="0"/>
              <a:t> </a:t>
            </a:r>
            <a:r>
              <a:rPr lang="en-US" sz="2000" dirty="0"/>
              <a:t>-</a:t>
            </a:r>
            <a:r>
              <a:rPr lang="en-IN" sz="2000" dirty="0"/>
              <a:t> </a:t>
            </a:r>
            <a:r>
              <a:rPr lang="en-US" sz="2000" dirty="0"/>
              <a:t>type complex.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In this complex</a:t>
            </a:r>
            <a:r>
              <a:rPr lang="en-IN" sz="2000" dirty="0"/>
              <a:t>,</a:t>
            </a:r>
            <a:r>
              <a:rPr lang="en-US" sz="2000" dirty="0"/>
              <a:t> the tall </a:t>
            </a:r>
            <a:r>
              <a:rPr lang="en-IN" dirty="0"/>
              <a:t>+</a:t>
            </a:r>
            <a:r>
              <a:rPr lang="en-IN" dirty="0" err="1"/>
              <a:t>ve</a:t>
            </a:r>
            <a:r>
              <a:rPr lang="en-US" sz="2000" dirty="0"/>
              <a:t> R wave indicates the predominant depolarization voltages 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US" sz="2000" dirty="0"/>
              <a:t>that point to the left </a:t>
            </a:r>
            <a:r>
              <a:rPr lang="en-IN" sz="2000" dirty="0"/>
              <a:t>&amp;</a:t>
            </a:r>
            <a:r>
              <a:rPr lang="en-US" sz="2000" dirty="0"/>
              <a:t> generated by the </a:t>
            </a:r>
            <a:r>
              <a:rPr lang="en-IN" sz="2000" dirty="0"/>
              <a:t>LV</a:t>
            </a:r>
            <a:r>
              <a:rPr lang="en-US" sz="2000" dirty="0"/>
              <a:t>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Instead of the </a:t>
            </a:r>
            <a:r>
              <a:rPr lang="en-US" sz="2000" dirty="0" err="1"/>
              <a:t>rS</a:t>
            </a:r>
            <a:r>
              <a:rPr lang="en-US" sz="2000" dirty="0"/>
              <a:t> complex normally seen in lead V1,</a:t>
            </a:r>
            <a:r>
              <a:rPr lang="en-IN" sz="2000" dirty="0"/>
              <a:t> </a:t>
            </a:r>
            <a:r>
              <a:rPr lang="en-US" sz="2000" dirty="0"/>
              <a:t>a tall</a:t>
            </a:r>
            <a:r>
              <a:rPr lang="en-IN" sz="2000" dirty="0"/>
              <a:t> +</a:t>
            </a:r>
            <a:r>
              <a:rPr lang="en-US" sz="2000" dirty="0" err="1"/>
              <a:t>ve</a:t>
            </a:r>
            <a:r>
              <a:rPr lang="en-US" sz="2000" dirty="0"/>
              <a:t> R wave indicates 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US" sz="2000" dirty="0"/>
              <a:t>marked </a:t>
            </a:r>
            <a:r>
              <a:rPr lang="en-IN" sz="2000" dirty="0"/>
              <a:t>RVH.</a:t>
            </a:r>
          </a:p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Along with tall right chest R waves,</a:t>
            </a:r>
            <a:r>
              <a:rPr lang="en-IN" sz="2000" dirty="0"/>
              <a:t> </a:t>
            </a:r>
            <a:r>
              <a:rPr lang="en-US" sz="2000" dirty="0"/>
              <a:t>RVH often produces </a:t>
            </a:r>
            <a:r>
              <a:rPr lang="en-IN" sz="2000" dirty="0"/>
              <a:t>2 </a:t>
            </a:r>
            <a:r>
              <a:rPr lang="en-US" sz="2000" dirty="0"/>
              <a:t>additional ECG signs: 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- R</a:t>
            </a:r>
            <a:r>
              <a:rPr lang="en-US" sz="2000" dirty="0" err="1"/>
              <a:t>ight</a:t>
            </a:r>
            <a:r>
              <a:rPr lang="en-US" sz="2000" dirty="0"/>
              <a:t> axis deviation (RAD</a:t>
            </a:r>
            <a:r>
              <a:rPr lang="en-IN" dirty="0"/>
              <a:t>)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-</a:t>
            </a:r>
            <a:r>
              <a:rPr lang="en-US" sz="2000" dirty="0"/>
              <a:t> T wave inversions in right to mid-precordial leads.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RVH affects both depolarization (QRS complex) </a:t>
            </a:r>
            <a:r>
              <a:rPr lang="en-IN" sz="2000" dirty="0"/>
              <a:t>&amp;</a:t>
            </a:r>
            <a:r>
              <a:rPr lang="en-US" sz="2000" dirty="0"/>
              <a:t> repolarization (ST-T complex)</a:t>
            </a:r>
            <a:r>
              <a:rPr lang="en-IN" sz="2000" dirty="0"/>
              <a:t>.</a:t>
            </a:r>
          </a:p>
          <a:p>
            <a:pPr marL="0" indent="0">
              <a:buNone/>
            </a:pPr>
            <a:r>
              <a:rPr lang="en-IN" dirty="0"/>
              <a:t>• </a:t>
            </a:r>
            <a:r>
              <a:rPr lang="en-US" sz="2000" dirty="0"/>
              <a:t>With RVH</a:t>
            </a:r>
            <a:r>
              <a:rPr lang="en-IN" sz="2000" dirty="0"/>
              <a:t>,</a:t>
            </a:r>
            <a:r>
              <a:rPr lang="en-US" sz="2000" dirty="0"/>
              <a:t> the characteristic repolarization change is the appearance of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US" sz="2000" dirty="0"/>
              <a:t> inverted T waves in the right and middle chest leads. These right chest T wave inversions 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US" sz="2000" dirty="0"/>
              <a:t>were formerly referred to as a</a:t>
            </a:r>
            <a:r>
              <a:rPr lang="en-US" sz="2000" i="1" dirty="0"/>
              <a:t> </a:t>
            </a:r>
            <a:r>
              <a:rPr lang="en-IN" sz="2000" i="1" dirty="0"/>
              <a:t>R</a:t>
            </a:r>
            <a:r>
              <a:rPr lang="en-US" sz="2000" i="1" dirty="0" err="1"/>
              <a:t>ight</a:t>
            </a:r>
            <a:r>
              <a:rPr lang="en-US" sz="2000" i="1" dirty="0"/>
              <a:t> ventricular "strain" </a:t>
            </a:r>
            <a:r>
              <a:rPr lang="en-US" sz="2000" i="0" dirty="0"/>
              <a:t>pattern.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35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E81F3-5AAD-0D95-FA98-6487BB501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009" y="927760"/>
            <a:ext cx="10417134" cy="5298374"/>
          </a:xfrm>
        </p:spPr>
        <p:txBody>
          <a:bodyPr/>
          <a:lstStyle/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Sometimes</a:t>
            </a:r>
            <a:r>
              <a:rPr lang="en-IN" sz="2000" dirty="0"/>
              <a:t>, </a:t>
            </a:r>
            <a:r>
              <a:rPr lang="en-US" sz="2000" dirty="0"/>
              <a:t> the middle and left chest leads show poor R wave progression, 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US" sz="2000" dirty="0"/>
              <a:t>with </a:t>
            </a:r>
            <a:r>
              <a:rPr lang="en-US" sz="2000" dirty="0" err="1"/>
              <a:t>rS</a:t>
            </a:r>
            <a:r>
              <a:rPr lang="en-US" sz="2000" dirty="0"/>
              <a:t> or RS complexes all the way to lead V6.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In other cases, normal R wave progression is preserved and 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US" sz="2000" dirty="0"/>
              <a:t>the left chest leads also show R waves.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 Si</a:t>
            </a:r>
            <a:r>
              <a:rPr lang="en-US" sz="2000" dirty="0" err="1"/>
              <a:t>gns</a:t>
            </a:r>
            <a:r>
              <a:rPr lang="en-US" sz="2000" dirty="0"/>
              <a:t> of RVH are accompanied by tall P waves.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In summary, with RVH the ECG may show</a:t>
            </a:r>
            <a:r>
              <a:rPr lang="en-IN" sz="2000" dirty="0"/>
              <a:t>,</a:t>
            </a:r>
          </a:p>
          <a:p>
            <a:pPr marL="0" indent="0">
              <a:buNone/>
            </a:pPr>
            <a:r>
              <a:rPr lang="en-IN" dirty="0"/>
              <a:t>    -</a:t>
            </a:r>
            <a:r>
              <a:rPr lang="en-US" sz="2000" dirty="0"/>
              <a:t> </a:t>
            </a:r>
            <a:r>
              <a:rPr lang="en-IN" dirty="0"/>
              <a:t>T</a:t>
            </a:r>
            <a:r>
              <a:rPr lang="en-US" sz="2000" dirty="0"/>
              <a:t>all R waves in right chest leads</a:t>
            </a:r>
            <a:r>
              <a:rPr lang="en-IN" sz="2000" dirty="0"/>
              <a:t> &amp;</a:t>
            </a:r>
            <a:r>
              <a:rPr lang="en-US" sz="2000" dirty="0"/>
              <a:t> the R wave may be taller than the S wave in lead V1.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</a:t>
            </a:r>
            <a:r>
              <a:rPr lang="en-US" sz="2000" dirty="0"/>
              <a:t>In addition, RAD and right precordial T wave inversions are often present</a:t>
            </a:r>
            <a:r>
              <a:rPr lang="en-IN" sz="20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42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721C69-76FA-FC4E-6133-01C65FE6D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586" y="319939"/>
            <a:ext cx="8290828" cy="621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542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109240-A03B-DB20-923E-B1DE96299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346" y="236509"/>
            <a:ext cx="8513307" cy="638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275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0A0CE-044B-BEED-ECC9-57777C75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46611"/>
            <a:ext cx="10615056" cy="1689265"/>
          </a:xfrm>
        </p:spPr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BIVENTRICULAR HYPERTROPHY 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FC55D-46B4-EB8D-AAAF-CB34ECA1E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Hypertrophy of both </a:t>
            </a:r>
            <a:r>
              <a:rPr lang="en-IN" sz="2000" dirty="0"/>
              <a:t>the LV &amp; RV.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• </a:t>
            </a:r>
            <a:r>
              <a:rPr lang="en-US" sz="2000" dirty="0"/>
              <a:t>ECG has a low sensitivity for the diagnosis, as the opposing </a:t>
            </a:r>
            <a:endParaRPr lang="en-IN" sz="2000" dirty="0"/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US" sz="2000" dirty="0"/>
              <a:t>left and right ventricular forces tend to cancel each other out.</a:t>
            </a:r>
            <a:endParaRPr lang="en-US" dirty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b="1" dirty="0"/>
              <a:t>☆ </a:t>
            </a:r>
            <a:r>
              <a:rPr lang="en-US" sz="2000" b="1" dirty="0"/>
              <a:t>ECG </a:t>
            </a:r>
            <a:r>
              <a:rPr lang="en-IN" sz="2000" b="1" dirty="0"/>
              <a:t>CHANGES</a:t>
            </a:r>
            <a:r>
              <a:rPr lang="en-US" sz="2000" dirty="0"/>
              <a:t>:</a:t>
            </a:r>
            <a:endParaRPr lang="en-US" dirty="0"/>
          </a:p>
          <a:p>
            <a:pPr marL="0" indent="0">
              <a:buNone/>
            </a:pPr>
            <a:r>
              <a:rPr lang="en-IN" dirty="0"/>
              <a:t>  - </a:t>
            </a:r>
            <a:r>
              <a:rPr lang="en-US" sz="2000" dirty="0"/>
              <a:t>Tall R waves in right and left precordial leads.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  - </a:t>
            </a:r>
            <a:r>
              <a:rPr lang="en-US" sz="2000" dirty="0"/>
              <a:t>Right axis deviation.</a:t>
            </a:r>
            <a:endParaRPr lang="en-US" dirty="0"/>
          </a:p>
          <a:p>
            <a:pPr marL="0" indent="0">
              <a:buNone/>
            </a:pPr>
            <a:r>
              <a:rPr lang="en-IN" sz="2000" dirty="0"/>
              <a:t>  - </a:t>
            </a:r>
            <a:r>
              <a:rPr lang="en-US" sz="2000" dirty="0"/>
              <a:t>Deep S waves in left precordial leads.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316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B84574-5BB0-C119-BCDC-DC5C13A82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394" y="408497"/>
            <a:ext cx="8793211" cy="604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74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9B868-DD5D-452F-9570-E82B737D7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MCQs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3DD0-FFC9-1A64-819E-DC82BB823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N" dirty="0"/>
              <a:t>In </a:t>
            </a:r>
            <a:r>
              <a:rPr lang="en-IN" dirty="0" err="1"/>
              <a:t>Romhilt</a:t>
            </a:r>
            <a:r>
              <a:rPr lang="en-IN" dirty="0"/>
              <a:t> &amp; Estes point score system, </a:t>
            </a:r>
          </a:p>
          <a:p>
            <a:pPr marL="0" indent="0">
              <a:buNone/>
            </a:pPr>
            <a:r>
              <a:rPr lang="en-IN" dirty="0"/>
              <a:t>        A score of _______ or more indicates LVH.</a:t>
            </a:r>
          </a:p>
          <a:p>
            <a:pPr marL="0" indent="0">
              <a:buNone/>
            </a:pPr>
            <a:r>
              <a:rPr lang="en-IN" dirty="0"/>
              <a:t>       a) 6 points</a:t>
            </a:r>
          </a:p>
          <a:p>
            <a:pPr marL="0" indent="0">
              <a:buNone/>
            </a:pPr>
            <a:r>
              <a:rPr lang="en-IN" dirty="0"/>
              <a:t>       b) 5 points</a:t>
            </a:r>
          </a:p>
          <a:p>
            <a:pPr marL="0" indent="0">
              <a:buNone/>
            </a:pPr>
            <a:r>
              <a:rPr lang="en-IN" dirty="0"/>
              <a:t>       c) 8 points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7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8AA44-CFDE-6D9B-8022-58FC59BBC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Ans: b) 5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40D25-96BE-45CD-4EE8-BE64D334C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8" y="667986"/>
            <a:ext cx="10652166" cy="6593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• Cardiac enlargement refers to either dilatation of a heart chamber or Hypertrophy of</a:t>
            </a:r>
          </a:p>
          <a:p>
            <a:pPr marL="0" indent="0">
              <a:buNone/>
            </a:pPr>
            <a:r>
              <a:rPr lang="en-IN" dirty="0"/>
              <a:t>    the heart muscle:</a:t>
            </a:r>
          </a:p>
          <a:p>
            <a:pPr marL="457200" indent="-457200">
              <a:buAutoNum type="arabicPeriod"/>
            </a:pPr>
            <a:r>
              <a:rPr lang="en-IN" dirty="0"/>
              <a:t>In dilatation of a chamber, the heart muscle is stretched &amp; the chamber becomes</a:t>
            </a:r>
          </a:p>
          <a:p>
            <a:pPr marL="0" indent="0">
              <a:buNone/>
            </a:pPr>
            <a:r>
              <a:rPr lang="en-IN" dirty="0"/>
              <a:t>       enlarged </a:t>
            </a:r>
          </a:p>
          <a:p>
            <a:pPr marL="457200" indent="-457200">
              <a:buAutoNum type="arabicPeriod" startAt="2"/>
            </a:pPr>
            <a:r>
              <a:rPr lang="en-IN" dirty="0"/>
              <a:t>In cardiac hypertrophy, the heart muscle </a:t>
            </a:r>
            <a:r>
              <a:rPr lang="en-IN" dirty="0" err="1"/>
              <a:t>fibers</a:t>
            </a:r>
            <a:r>
              <a:rPr lang="en-IN" dirty="0"/>
              <a:t> actually increase in size, with </a:t>
            </a:r>
          </a:p>
          <a:p>
            <a:pPr marL="0" indent="0">
              <a:buNone/>
            </a:pPr>
            <a:r>
              <a:rPr lang="en-IN" dirty="0"/>
              <a:t>       resultant enlargement of the chamber.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• Both dilatation &amp; hypertrophy usually result from some type of chronic </a:t>
            </a:r>
            <a:r>
              <a:rPr lang="en-IN" b="1" dirty="0"/>
              <a:t>Pressure </a:t>
            </a:r>
            <a:r>
              <a:rPr lang="en-IN" dirty="0"/>
              <a:t>or </a:t>
            </a:r>
            <a:r>
              <a:rPr lang="en-IN" b="1" dirty="0"/>
              <a:t> Volume</a:t>
            </a:r>
          </a:p>
          <a:p>
            <a:pPr marL="0" indent="0">
              <a:buNone/>
            </a:pPr>
            <a:r>
              <a:rPr lang="en-IN" b="1" dirty="0"/>
              <a:t>    load </a:t>
            </a:r>
            <a:r>
              <a:rPr lang="en-IN" dirty="0"/>
              <a:t>on the heart muscle.</a:t>
            </a:r>
          </a:p>
          <a:p>
            <a:pPr marL="457200" indent="-457200">
              <a:buAutoNum type="arabicPeriod"/>
            </a:pPr>
            <a:r>
              <a:rPr lang="en-IN" i="1" dirty="0"/>
              <a:t>Right atrial abnormality </a:t>
            </a:r>
          </a:p>
          <a:p>
            <a:pPr marL="457200" indent="-457200">
              <a:buAutoNum type="arabicPeriod"/>
            </a:pPr>
            <a:r>
              <a:rPr lang="en-IN" i="1" dirty="0"/>
              <a:t>Left atrial abnormality </a:t>
            </a:r>
          </a:p>
          <a:p>
            <a:pPr marL="457200" indent="-457200">
              <a:buAutoNum type="arabicPeriod"/>
            </a:pPr>
            <a:r>
              <a:rPr lang="en-IN" i="1" dirty="0"/>
              <a:t>Left ventricular hypertrophy </a:t>
            </a:r>
          </a:p>
          <a:p>
            <a:pPr marL="457200" indent="-457200">
              <a:buAutoNum type="arabicPeriod"/>
            </a:pPr>
            <a:r>
              <a:rPr lang="en-IN" i="1" dirty="0"/>
              <a:t>Right ventricular hypertrophy </a:t>
            </a:r>
          </a:p>
          <a:p>
            <a:pPr marL="457200" indent="-457200">
              <a:buAutoNum type="arabicPeriod"/>
            </a:pPr>
            <a:r>
              <a:rPr lang="en-IN" i="1" dirty="0" err="1"/>
              <a:t>Biatrial</a:t>
            </a:r>
            <a:r>
              <a:rPr lang="en-IN" i="1" dirty="0"/>
              <a:t> abnormalities </a:t>
            </a:r>
          </a:p>
          <a:p>
            <a:pPr marL="457200" indent="-457200">
              <a:buAutoNum type="arabicPeriod"/>
            </a:pPr>
            <a:r>
              <a:rPr lang="en-IN" dirty="0"/>
              <a:t>Biventricular hypertrophy </a:t>
            </a:r>
          </a:p>
        </p:txBody>
      </p:sp>
    </p:spTree>
    <p:extLst>
      <p:ext uri="{BB962C8B-B14F-4D97-AF65-F5344CB8AC3E}">
        <p14:creationId xmlns:p14="http://schemas.microsoft.com/office/powerpoint/2010/main" val="1827786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5EDFD-592D-2CB9-1898-3A2A2823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2"/>
            </a:pPr>
            <a:r>
              <a:rPr lang="en-IN" dirty="0"/>
              <a:t>ECG shows,</a:t>
            </a:r>
          </a:p>
          <a:p>
            <a:pPr marL="0" indent="0">
              <a:buNone/>
            </a:pPr>
            <a:r>
              <a:rPr lang="en-IN" dirty="0"/>
              <a:t>       a) Right ventricular hypertrophy </a:t>
            </a:r>
          </a:p>
          <a:p>
            <a:pPr marL="0" indent="0">
              <a:buNone/>
            </a:pPr>
            <a:r>
              <a:rPr lang="en-IN" dirty="0"/>
              <a:t>       b) Left ventricular hypertrophy </a:t>
            </a:r>
          </a:p>
          <a:p>
            <a:pPr marL="0" indent="0">
              <a:buNone/>
            </a:pPr>
            <a:r>
              <a:rPr lang="en-IN" dirty="0"/>
              <a:t>       c) Biventricular hypertrophy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512CED-D66F-0CBE-2487-F382859B3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161" y="2286000"/>
            <a:ext cx="6527769" cy="359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280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B7CA9-94AD-F36B-9C73-74D68957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Ans: a) Right ventricular hypertrophy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21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87DA5-674D-D7C5-45D9-C926643FE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3.   Diastolic overload do not occur with</a:t>
            </a:r>
          </a:p>
          <a:p>
            <a:pPr marL="0" indent="0">
              <a:buNone/>
            </a:pPr>
            <a:r>
              <a:rPr lang="en-IN" dirty="0"/>
              <a:t>      a) MR</a:t>
            </a:r>
          </a:p>
          <a:p>
            <a:pPr marL="0" indent="0">
              <a:buNone/>
            </a:pPr>
            <a:r>
              <a:rPr lang="en-IN" dirty="0"/>
              <a:t>      b) VSD</a:t>
            </a:r>
          </a:p>
          <a:p>
            <a:pPr marL="0" indent="0">
              <a:buNone/>
            </a:pPr>
            <a:r>
              <a:rPr lang="en-IN" dirty="0"/>
              <a:t>      c) HOCM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3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D7AC1-D2EC-8A16-9A1A-B1DA911B0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Ans: c) HOCM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58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75DE-8694-3899-4E54-41A08FB6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9473" y="2816678"/>
            <a:ext cx="4293054" cy="1525237"/>
          </a:xfrm>
        </p:spPr>
        <p:txBody>
          <a:bodyPr>
            <a:noAutofit/>
          </a:bodyPr>
          <a:lstStyle/>
          <a:p>
            <a:r>
              <a:rPr lang="en-IN" sz="5400" dirty="0">
                <a:latin typeface="Algerian" pitchFamily="82" charset="0"/>
              </a:rPr>
              <a:t>THANK YOU</a:t>
            </a:r>
            <a:endParaRPr lang="en-US" sz="54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59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9AA43-724A-E0A2-4FF5-8B4453D05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28" y="797873"/>
            <a:ext cx="11615552" cy="1298864"/>
          </a:xfrm>
        </p:spPr>
        <p:txBody>
          <a:bodyPr>
            <a:normAutofit/>
          </a:bodyPr>
          <a:lstStyle/>
          <a:p>
            <a:r>
              <a:rPr lang="en-IN" dirty="0">
                <a:latin typeface="Century" panose="02040604050505020304" pitchFamily="18" charset="0"/>
              </a:rPr>
              <a:t>LEFT VENTRICULAR HYPERTROPHY 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7217B-1AD6-1DDD-55B5-077398A80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11" y="2096737"/>
            <a:ext cx="11392889" cy="4222173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•Normally, LV is electrically predominant over the RV (because of its relatively larger mass).</a:t>
            </a:r>
          </a:p>
          <a:p>
            <a:pPr marL="0" indent="0">
              <a:buNone/>
            </a:pPr>
            <a:r>
              <a:rPr lang="en-IN" dirty="0"/>
              <a:t>•As a result prominent –</a:t>
            </a:r>
            <a:r>
              <a:rPr lang="en-IN" dirty="0" err="1"/>
              <a:t>ve</a:t>
            </a:r>
            <a:r>
              <a:rPr lang="en-IN" dirty="0"/>
              <a:t> S waves are produced in the right chest leads,</a:t>
            </a:r>
          </a:p>
          <a:p>
            <a:pPr marL="0" indent="0">
              <a:buNone/>
            </a:pPr>
            <a:r>
              <a:rPr lang="en-IN" dirty="0"/>
              <a:t>   and tall +</a:t>
            </a:r>
            <a:r>
              <a:rPr lang="en-IN" dirty="0" err="1"/>
              <a:t>ve</a:t>
            </a:r>
            <a:r>
              <a:rPr lang="en-IN" dirty="0"/>
              <a:t> R waves are seen in the left chest leads.</a:t>
            </a:r>
          </a:p>
          <a:p>
            <a:pPr marL="0" indent="0">
              <a:buNone/>
            </a:pPr>
            <a:r>
              <a:rPr lang="en-IN" dirty="0"/>
              <a:t>•When LVH is present, the balance of electrical forces is tripped even further to the left. </a:t>
            </a:r>
          </a:p>
          <a:p>
            <a:pPr marL="0" indent="0">
              <a:buNone/>
            </a:pPr>
            <a:r>
              <a:rPr lang="en-IN" dirty="0"/>
              <a:t>   Thus with LVH, abnormally tall, +</a:t>
            </a:r>
            <a:r>
              <a:rPr lang="en-IN" dirty="0" err="1"/>
              <a:t>ve</a:t>
            </a:r>
            <a:r>
              <a:rPr lang="en-IN" dirty="0"/>
              <a:t> R waves are usually seen in the left chest leads, &amp; </a:t>
            </a:r>
          </a:p>
          <a:p>
            <a:pPr marL="0" indent="0">
              <a:buNone/>
            </a:pPr>
            <a:r>
              <a:rPr lang="en-IN" dirty="0"/>
              <a:t>   abnormally deep –</a:t>
            </a:r>
            <a:r>
              <a:rPr lang="en-IN" dirty="0" err="1"/>
              <a:t>ve</a:t>
            </a:r>
            <a:r>
              <a:rPr lang="en-IN" dirty="0"/>
              <a:t> S waves are present in the right chest leads.</a:t>
            </a:r>
          </a:p>
        </p:txBody>
      </p:sp>
    </p:spTree>
    <p:extLst>
      <p:ext uri="{BB962C8B-B14F-4D97-AF65-F5344CB8AC3E}">
        <p14:creationId xmlns:p14="http://schemas.microsoft.com/office/powerpoint/2010/main" val="177174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029F3B-1C59-1636-9766-430A326DD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740" y="424017"/>
            <a:ext cx="6536519" cy="600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7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CFEDE-AF2F-D40D-C15A-CBA9EDC6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12173"/>
            <a:ext cx="9601200" cy="56694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sz="4300" b="1" dirty="0">
                <a:latin typeface="Century" panose="02040604050505020304" pitchFamily="18" charset="0"/>
              </a:rPr>
              <a:t>ECG CRITERIA </a:t>
            </a:r>
          </a:p>
          <a:p>
            <a:pPr marL="0" indent="0">
              <a:buNone/>
            </a:pPr>
            <a:endParaRPr lang="en-IN" sz="3500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IN" dirty="0"/>
              <a:t>1. </a:t>
            </a:r>
            <a:r>
              <a:rPr lang="en-IN" b="1" i="1" dirty="0" err="1"/>
              <a:t>Sokolow</a:t>
            </a:r>
            <a:r>
              <a:rPr lang="en-IN" b="1" i="1" dirty="0"/>
              <a:t> Lyon index</a:t>
            </a:r>
          </a:p>
          <a:p>
            <a:pPr marL="0" indent="0">
              <a:buNone/>
            </a:pPr>
            <a:r>
              <a:rPr lang="en-IN" i="1" dirty="0"/>
              <a:t>    </a:t>
            </a:r>
            <a:r>
              <a:rPr lang="en-IN" dirty="0"/>
              <a:t>S in V1 + R in V5 or V6 &gt; 3.5mV (35mm)</a:t>
            </a:r>
          </a:p>
          <a:p>
            <a:pPr marL="0" indent="0">
              <a:buNone/>
            </a:pPr>
            <a:r>
              <a:rPr lang="en-IN" dirty="0"/>
              <a:t>2</a:t>
            </a:r>
            <a:r>
              <a:rPr lang="en-IN" i="1" dirty="0"/>
              <a:t>. </a:t>
            </a:r>
            <a:r>
              <a:rPr lang="en-IN" b="1" i="1" dirty="0" err="1"/>
              <a:t>Romhilt</a:t>
            </a:r>
            <a:r>
              <a:rPr lang="en-IN" b="1" i="1" dirty="0"/>
              <a:t> &amp; Estes point score system</a:t>
            </a:r>
          </a:p>
          <a:p>
            <a:pPr marL="0" indent="0">
              <a:buNone/>
            </a:pPr>
            <a:endParaRPr lang="en-IN" i="1" dirty="0"/>
          </a:p>
          <a:p>
            <a:pPr marL="0" indent="0">
              <a:buNone/>
            </a:pPr>
            <a:r>
              <a:rPr lang="en-IN" i="1" dirty="0"/>
              <a:t>    </a:t>
            </a:r>
          </a:p>
          <a:p>
            <a:pPr marL="0" indent="0">
              <a:buNone/>
            </a:pPr>
            <a:endParaRPr lang="en-IN" i="1" dirty="0"/>
          </a:p>
          <a:p>
            <a:pPr marL="0" indent="0">
              <a:buNone/>
            </a:pPr>
            <a:endParaRPr lang="en-IN" i="1" dirty="0"/>
          </a:p>
          <a:p>
            <a:pPr marL="0" indent="0">
              <a:buNone/>
            </a:pPr>
            <a:endParaRPr lang="en-IN" i="1" dirty="0"/>
          </a:p>
          <a:p>
            <a:pPr marL="0" indent="0">
              <a:buNone/>
            </a:pPr>
            <a:r>
              <a:rPr lang="en-IN" i="1" dirty="0"/>
              <a:t>    </a:t>
            </a:r>
          </a:p>
          <a:p>
            <a:pPr marL="0" indent="0">
              <a:buNone/>
            </a:pPr>
            <a:r>
              <a:rPr lang="en-IN" dirty="0"/>
              <a:t>    A score of 5 points or more indicates LVH</a:t>
            </a:r>
          </a:p>
          <a:p>
            <a:pPr marL="0" indent="0">
              <a:buNone/>
            </a:pPr>
            <a:r>
              <a:rPr lang="en-IN" dirty="0"/>
              <a:t>3. </a:t>
            </a:r>
            <a:r>
              <a:rPr lang="en-IN" b="1" i="1" dirty="0"/>
              <a:t>Cornell voltage product</a:t>
            </a:r>
          </a:p>
          <a:p>
            <a:pPr marL="0" indent="0">
              <a:buNone/>
            </a:pPr>
            <a:r>
              <a:rPr lang="en-IN" i="1" dirty="0"/>
              <a:t>     </a:t>
            </a:r>
            <a:r>
              <a:rPr lang="en-IN" dirty="0"/>
              <a:t>S in V3 + R in </a:t>
            </a:r>
            <a:r>
              <a:rPr lang="en-IN" dirty="0" err="1"/>
              <a:t>aVL</a:t>
            </a:r>
            <a:r>
              <a:rPr lang="en-IN" dirty="0"/>
              <a:t> &gt; 2mV (20mm) in Women</a:t>
            </a:r>
          </a:p>
          <a:p>
            <a:pPr marL="0" indent="0">
              <a:buNone/>
            </a:pPr>
            <a:r>
              <a:rPr lang="en-IN" i="1" dirty="0"/>
              <a:t>                 </a:t>
            </a:r>
            <a:r>
              <a:rPr lang="en-IN" dirty="0"/>
              <a:t>                   &gt; 2.8mV (28mm) in Men</a:t>
            </a:r>
            <a:endParaRPr lang="en-IN" i="1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46B1CA3-863C-80CC-9B99-5F1165D21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42403"/>
              </p:ext>
            </p:extLst>
          </p:nvPr>
        </p:nvGraphicFramePr>
        <p:xfrm>
          <a:off x="1607289" y="2604655"/>
          <a:ext cx="48994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9400">
                  <a:extLst>
                    <a:ext uri="{9D8B030D-6E8A-4147-A177-3AD203B41FA5}">
                      <a16:colId xmlns:a16="http://schemas.microsoft.com/office/drawing/2014/main" val="1171936608"/>
                    </a:ext>
                  </a:extLst>
                </a:gridCol>
              </a:tblGrid>
              <a:tr h="278179">
                <a:tc>
                  <a:txBody>
                    <a:bodyPr/>
                    <a:lstStyle/>
                    <a:p>
                      <a:r>
                        <a:rPr lang="en-IN" dirty="0"/>
                        <a:t>Increased QRS magnitude                   - 3 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197012"/>
                  </a:ext>
                </a:extLst>
              </a:tr>
              <a:tr h="278179">
                <a:tc>
                  <a:txBody>
                    <a:bodyPr/>
                    <a:lstStyle/>
                    <a:p>
                      <a:r>
                        <a:rPr lang="en-IN" dirty="0"/>
                        <a:t>ST - T abnormalities                              - 3 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317791"/>
                  </a:ext>
                </a:extLst>
              </a:tr>
              <a:tr h="278179">
                <a:tc>
                  <a:txBody>
                    <a:bodyPr/>
                    <a:lstStyle/>
                    <a:p>
                      <a:r>
                        <a:rPr lang="en-IN" dirty="0"/>
                        <a:t>A P wave of left atrial abnormality       - 3 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312277"/>
                  </a:ext>
                </a:extLst>
              </a:tr>
              <a:tr h="278179">
                <a:tc>
                  <a:txBody>
                    <a:bodyPr/>
                    <a:lstStyle/>
                    <a:p>
                      <a:r>
                        <a:rPr lang="en-IN" dirty="0"/>
                        <a:t>Left axis deviation                                 - 2 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824441"/>
                  </a:ext>
                </a:extLst>
              </a:tr>
              <a:tr h="278179">
                <a:tc>
                  <a:txBody>
                    <a:bodyPr/>
                    <a:lstStyle/>
                    <a:p>
                      <a:r>
                        <a:rPr lang="en-IN" dirty="0"/>
                        <a:t>Increased ventricular activation time   - 1 point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873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089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9C1CD-70C0-043C-52E6-0B78588FE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272" y="860218"/>
            <a:ext cx="10576461" cy="5794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4. R wave of 11 to 13mm or more in lead </a:t>
            </a:r>
            <a:r>
              <a:rPr lang="en-IN" dirty="0" err="1"/>
              <a:t>aVL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5. ECG shows slight ST depression followed by a broadly inverted T wave.</a:t>
            </a:r>
          </a:p>
          <a:p>
            <a:pPr marL="0" indent="0">
              <a:buNone/>
            </a:pPr>
            <a:r>
              <a:rPr lang="en-IN" dirty="0"/>
              <a:t>    In some cases these T wave inversions are very deep. </a:t>
            </a:r>
          </a:p>
          <a:p>
            <a:pPr marL="0" indent="0">
              <a:buNone/>
            </a:pPr>
            <a:r>
              <a:rPr lang="en-IN" dirty="0"/>
              <a:t>    This LV overload related repolarization abnormality </a:t>
            </a:r>
          </a:p>
          <a:p>
            <a:pPr marL="0" indent="0">
              <a:buNone/>
            </a:pPr>
            <a:r>
              <a:rPr lang="en-IN" dirty="0"/>
              <a:t>    (formerly called </a:t>
            </a:r>
            <a:r>
              <a:rPr lang="en-IN" i="1" dirty="0"/>
              <a:t>LV “strain”</a:t>
            </a:r>
            <a:r>
              <a:rPr lang="en-IN" dirty="0"/>
              <a:t>) is usually best seen in </a:t>
            </a:r>
          </a:p>
          <a:p>
            <a:pPr marL="0" indent="0">
              <a:buNone/>
            </a:pPr>
            <a:r>
              <a:rPr lang="en-IN" dirty="0"/>
              <a:t>    leads with tall R wave.</a:t>
            </a:r>
          </a:p>
          <a:p>
            <a:pPr marL="0" indent="0">
              <a:buNone/>
            </a:pPr>
            <a:r>
              <a:rPr lang="en-IN" dirty="0"/>
              <a:t>6. Patients with LVH eventually develop an incomplete or complete LBBB pattern.</a:t>
            </a:r>
          </a:p>
          <a:p>
            <a:pPr marL="0" indent="0">
              <a:buNone/>
            </a:pPr>
            <a:r>
              <a:rPr lang="en-IN" dirty="0"/>
              <a:t>7. Signs of LAA, (Broad P waves in the extremity leads / biphasic P waves in V1)</a:t>
            </a:r>
          </a:p>
          <a:p>
            <a:pPr marL="0" indent="0">
              <a:buNone/>
            </a:pPr>
            <a:r>
              <a:rPr lang="en-IN" dirty="0"/>
              <a:t>    are often seen in patients with LVH.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209ADA-D56C-4AF9-686E-13844FE98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82" y="1694522"/>
            <a:ext cx="3359646" cy="182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45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F2491-6214-5F25-5C95-141FCF88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44286"/>
            <a:ext cx="9601200" cy="5323114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LVH may occur due to Systolic overload / Diastolic overload</a:t>
            </a:r>
          </a:p>
          <a:p>
            <a:pPr marL="0" indent="0">
              <a:buNone/>
            </a:pPr>
            <a:r>
              <a:rPr lang="en-IN" dirty="0"/>
              <a:t>☆ </a:t>
            </a:r>
            <a:r>
              <a:rPr lang="en-IN" b="1" dirty="0"/>
              <a:t>SYSTOLIC OVERLOAD</a:t>
            </a:r>
          </a:p>
          <a:p>
            <a:pPr marL="0" indent="0">
              <a:buNone/>
            </a:pPr>
            <a:r>
              <a:rPr lang="en-IN" dirty="0"/>
              <a:t>    - Due to resistance of LV systolic outflow &amp; hence, LV contraction.</a:t>
            </a:r>
          </a:p>
          <a:p>
            <a:pPr marL="0" indent="0">
              <a:buNone/>
            </a:pPr>
            <a:r>
              <a:rPr lang="en-IN" dirty="0"/>
              <a:t>    - Also known as </a:t>
            </a:r>
            <a:r>
              <a:rPr lang="en-IN" b="1" dirty="0"/>
              <a:t>Pressure overload</a:t>
            </a:r>
          </a:p>
          <a:p>
            <a:pPr marL="0" indent="0">
              <a:buNone/>
            </a:pPr>
            <a:r>
              <a:rPr lang="en-IN" dirty="0"/>
              <a:t>    - Occurs with AS, SHTN, HOCM, CoA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☆ </a:t>
            </a:r>
            <a:r>
              <a:rPr lang="en-IN" b="1" dirty="0"/>
              <a:t>DIASTOLIC OVERLOAD</a:t>
            </a:r>
          </a:p>
          <a:p>
            <a:pPr marL="0" indent="0">
              <a:buNone/>
            </a:pPr>
            <a:r>
              <a:rPr lang="en-IN" dirty="0"/>
              <a:t>    - Due to overfilling of LV, so that compromise occurs during diastole</a:t>
            </a:r>
          </a:p>
          <a:p>
            <a:pPr marL="0" indent="0">
              <a:buNone/>
            </a:pPr>
            <a:r>
              <a:rPr lang="en-IN" dirty="0"/>
              <a:t>    - Also known as </a:t>
            </a:r>
            <a:r>
              <a:rPr lang="en-IN" b="1" dirty="0"/>
              <a:t>Volume overload</a:t>
            </a:r>
          </a:p>
          <a:p>
            <a:pPr marL="0" indent="0">
              <a:buNone/>
            </a:pPr>
            <a:r>
              <a:rPr lang="en-IN" b="1" dirty="0"/>
              <a:t>    </a:t>
            </a:r>
            <a:r>
              <a:rPr lang="en-IN" dirty="0"/>
              <a:t>- Occurs with MR, AR, VSD, PDA</a:t>
            </a:r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466344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94B81-E950-428C-B97B-0A94CD0C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383474"/>
            <a:ext cx="10342913" cy="54839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600" b="1" dirty="0">
                <a:latin typeface="Century" panose="02040604050505020304" pitchFamily="18" charset="0"/>
              </a:rPr>
              <a:t>ECG CHANGES</a:t>
            </a:r>
          </a:p>
          <a:p>
            <a:pPr marL="0" indent="0">
              <a:buNone/>
            </a:pPr>
            <a:endParaRPr lang="en-IN" sz="3600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IN" dirty="0"/>
              <a:t>☆ In Pressure overload, </a:t>
            </a:r>
          </a:p>
          <a:p>
            <a:pPr marL="0" indent="0">
              <a:buNone/>
            </a:pPr>
            <a:r>
              <a:rPr lang="en-IN" dirty="0"/>
              <a:t> • Changes in QRS complex, ST segment &amp; T wave</a:t>
            </a:r>
          </a:p>
          <a:p>
            <a:pPr marL="0" indent="0">
              <a:buNone/>
            </a:pPr>
            <a:r>
              <a:rPr lang="en-IN" dirty="0"/>
              <a:t> • Characteristic finding is increased amplitude of QRS complex</a:t>
            </a:r>
          </a:p>
          <a:p>
            <a:pPr marL="0" indent="0">
              <a:buNone/>
            </a:pPr>
            <a:r>
              <a:rPr lang="en-IN" dirty="0"/>
              <a:t> • R waves in leads facing LV (I, </a:t>
            </a:r>
            <a:r>
              <a:rPr lang="en-IN" dirty="0" err="1"/>
              <a:t>aVL</a:t>
            </a:r>
            <a:r>
              <a:rPr lang="en-IN" dirty="0"/>
              <a:t>, V5, V6) are taller than normal, &amp; S waves in the leads</a:t>
            </a:r>
          </a:p>
          <a:p>
            <a:pPr marL="0" indent="0">
              <a:buNone/>
            </a:pPr>
            <a:r>
              <a:rPr lang="en-IN" dirty="0"/>
              <a:t>     overlying the opposite side of the heart (V1 &amp; V2) are deeper than normal.</a:t>
            </a:r>
          </a:p>
          <a:p>
            <a:pPr marL="0" indent="0">
              <a:buNone/>
            </a:pPr>
            <a:r>
              <a:rPr lang="en-IN" dirty="0"/>
              <a:t> • Other changes include,</a:t>
            </a:r>
          </a:p>
          <a:p>
            <a:pPr marL="0" indent="0">
              <a:buNone/>
            </a:pPr>
            <a:r>
              <a:rPr lang="en-IN" dirty="0"/>
              <a:t>     - Widening of QRS complex beyond 110ms</a:t>
            </a:r>
          </a:p>
          <a:p>
            <a:pPr marL="0" indent="0">
              <a:buNone/>
            </a:pPr>
            <a:r>
              <a:rPr lang="en-IN" dirty="0"/>
              <a:t>     - Delay in ventricular activation time </a:t>
            </a:r>
          </a:p>
          <a:p>
            <a:pPr marL="0" indent="0">
              <a:buNone/>
            </a:pPr>
            <a:r>
              <a:rPr lang="en-IN" dirty="0"/>
              <a:t>     - Notching of QRS complex</a:t>
            </a:r>
          </a:p>
          <a:p>
            <a:pPr marL="0" indent="0">
              <a:buNone/>
            </a:pPr>
            <a:r>
              <a:rPr lang="en-IN" dirty="0"/>
              <a:t> • Prolongation of QT interval &amp; evidence of LAA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397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C9138-83F6-7033-6712-7D893C946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67987"/>
            <a:ext cx="9601200" cy="5199413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ST-T waves vary widely. It can be normal / somewhat elevated</a:t>
            </a:r>
          </a:p>
          <a:p>
            <a:pPr marL="0" indent="0">
              <a:buNone/>
            </a:pPr>
            <a:r>
              <a:rPr lang="en-IN" dirty="0"/>
              <a:t>• In many patients ST segment is depressed with T inversion.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F9A5F8-2F44-29C9-8816-D1AAEBF69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513" y="1810814"/>
            <a:ext cx="9164287" cy="472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116906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TF10001025</vt:lpstr>
      <vt:lpstr>Ecg &amp; VENTRICULAR  Hypertrophy </vt:lpstr>
      <vt:lpstr>PowerPoint Presentation</vt:lpstr>
      <vt:lpstr>LEFT VENTRICULAR HYPERTROPHY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RIGHT VENTRICULAR HYPERTROPHY </vt:lpstr>
      <vt:lpstr>PowerPoint Presentation</vt:lpstr>
      <vt:lpstr>PowerPoint Presentation</vt:lpstr>
      <vt:lpstr>PowerPoint Presentation</vt:lpstr>
      <vt:lpstr>PowerPoint Presentation</vt:lpstr>
      <vt:lpstr>BIVENTRICULAR HYPERTROPHY </vt:lpstr>
      <vt:lpstr>PowerPoint Presentation</vt:lpstr>
      <vt:lpstr>MCQs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Ecg &amp; chamber  Hypertrophy </dc:title>
  <dc:creator>Guest User</dc:creator>
  <cp:lastModifiedBy>Guest User</cp:lastModifiedBy>
  <cp:revision>9</cp:revision>
  <dcterms:created xsi:type="dcterms:W3CDTF">2024-05-07T03:17:52Z</dcterms:created>
  <dcterms:modified xsi:type="dcterms:W3CDTF">2024-05-16T18:18:39Z</dcterms:modified>
</cp:coreProperties>
</file>