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</p:sldIdLst>
  <p:sldSz cy="5143500" cx="9144000"/>
  <p:notesSz cx="6858000" cy="9144000"/>
  <p:embeddedFontLst>
    <p:embeddedFont>
      <p:font typeface="Roboto"/>
      <p:regular r:id="rId151"/>
      <p:bold r:id="rId152"/>
      <p:italic r:id="rId153"/>
      <p:boldItalic r:id="rId154"/>
    </p:embeddedFont>
    <p:embeddedFont>
      <p:font typeface="Caveat"/>
      <p:regular r:id="rId155"/>
      <p:bold r:id="rId156"/>
    </p:embeddedFont>
    <p:embeddedFont>
      <p:font typeface="Comfortaa"/>
      <p:regular r:id="rId157"/>
      <p:bold r:id="rId1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154" Type="http://schemas.openxmlformats.org/officeDocument/2006/relationships/font" Target="fonts/Roboto-boldItalic.fntdata"/><Relationship Id="rId58" Type="http://schemas.openxmlformats.org/officeDocument/2006/relationships/slide" Target="slides/slide53.xml"/><Relationship Id="rId153" Type="http://schemas.openxmlformats.org/officeDocument/2006/relationships/font" Target="fonts/Roboto-italic.fntdata"/><Relationship Id="rId152" Type="http://schemas.openxmlformats.org/officeDocument/2006/relationships/font" Target="fonts/Roboto-bold.fntdata"/><Relationship Id="rId151" Type="http://schemas.openxmlformats.org/officeDocument/2006/relationships/font" Target="fonts/Roboto-regular.fntdata"/><Relationship Id="rId158" Type="http://schemas.openxmlformats.org/officeDocument/2006/relationships/font" Target="fonts/Comfortaa-bold.fntdata"/><Relationship Id="rId157" Type="http://schemas.openxmlformats.org/officeDocument/2006/relationships/font" Target="fonts/Comfortaa-regular.fntdata"/><Relationship Id="rId156" Type="http://schemas.openxmlformats.org/officeDocument/2006/relationships/font" Target="fonts/Caveat-bold.fntdata"/><Relationship Id="rId155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7fcb0b702a39cc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7fcb0b702a39cc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5bf756e605187a5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45bf756e605187a5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5bf756e605187a5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45bf756e605187a5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45bf756e605187a5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45bf756e605187a5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45bf756e605187a5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45bf756e605187a5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5bf756e605187a5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5bf756e605187a5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45bf756e605187a5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45bf756e605187a5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5bf756e605187a5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5bf756e605187a5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45bf756e605187a5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45bf756e605187a5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45bf756e605187a5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45bf756e605187a5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45bf756e605187a5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45bf756e605187a5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7fcb0b702a39cc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7fcb0b702a39cc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45bf756e605187a5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45bf756e605187a5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5bf756e605187a5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45bf756e605187a5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45bf756e605187a5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45bf756e605187a5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45bf756e605187a5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45bf756e605187a5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5bf756e605187a5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45bf756e605187a5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45bf756e605187a5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45bf756e605187a5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5bf756e605187a5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45bf756e605187a5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45bf756e605187a5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45bf756e605187a5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5bf756e605187a5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5bf756e605187a5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45bf756e605187a5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45bf756e605187a5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7fcb0b702a39cc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7fcb0b702a39cc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45bf756e605187a5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45bf756e605187a5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5bf756e605187a5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45bf756e605187a5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45bf756e605187a5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45bf756e605187a5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45bf756e605187a5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45bf756e605187a5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45bf756e605187a5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45bf756e605187a5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4f5dcc169be1efef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4f5dcc169be1efef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4f5dcc169be1efef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4f5dcc169be1efef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4f5dcc169be1efef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4f5dcc169be1efef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4f5dcc169be1efef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4f5dcc169be1efef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4f5dcc169be1ef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4f5dcc169be1ef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463776206a46b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9463776206a46b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f5dcc169be1efef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f5dcc169be1efef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4f5dcc169be1efef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4f5dcc169be1efef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4f5dcc169be1efef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4f5dcc169be1efef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4f5dcc169be1efef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4f5dcc169be1efef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4f5dcc169be1efef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4f5dcc169be1efef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4f5dcc169be1efef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4f5dcc169be1efef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4f5dcc169be1efef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4f5dcc169be1efef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4f5dcc169be1efef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4f5dcc169be1efef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4f5dcc169be1efef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4f5dcc169be1efef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45bf756e605187a5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45bf756e605187a5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463776206a46b9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463776206a46b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45bf756e605187a5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45bf756e605187a5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5bf756e605187a5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5bf756e605187a5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4f5dcc169be1efef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4f5dcc169be1efef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4f5dcc169be1efef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4f5dcc169be1efef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4f5dcc169be1efef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4f5dcc169be1efef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f5dcc169be1efef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4f5dcc169be1efef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7fcb0b702a39cc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7fcb0b702a39cc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463776206a46b9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463776206a46b9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463776206a46b9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463776206a46b9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7fcb0b702a39cc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7fcb0b702a39cc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7fcb0b702a39cc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7fcb0b702a39cc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ff1095419f6c5f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ff1095419f6c5f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7fcb0b702a39cc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7fcb0b702a39cc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7fcb0b702a39cc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7fcb0b702a39cc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7fcb0b702a39cc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7fcb0b702a39cc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7fcb0b702a39cc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7fcb0b702a39cc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7fcb0b702a39cc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7fcb0b702a39cc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7fcb0b702a39cc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7fcb0b702a39cc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463776206a46b9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463776206a46b9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7fcb0b702a39cc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7fcb0b702a39cc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7fcb0b702a39cc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7fcb0b702a39cc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463776206a46b9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463776206a46b9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ff1095419f6c5f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ff1095419f6c5f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7fcb0b702a39cc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7fcb0b702a39cc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7fcb0b702a39cc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7fcb0b702a39cc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7fcb0b702a39cc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7fcb0b702a39cc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7fcb0b702a39cc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37fcb0b702a39cc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7fcb0b702a39cc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7fcb0b702a39cc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7fcb0b702a39cc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7fcb0b702a39cc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a1010594736144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a1010594736144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7fcb0b702a39cc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37fcb0b702a39cc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7fcb0b702a39cc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7fcb0b702a39cc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7fcb0b702a39cc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7fcb0b702a39cc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ff1095419f6c5f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ff1095419f6c5f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7fcb0b702a39cc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7fcb0b702a39cc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7fcb0b702a39cc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7fcb0b702a39cc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7fcb0b702a39cc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37fcb0b702a39cc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7fcb0b702a39cc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7fcb0b702a39cc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35c5bf81ea221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435c5bf81ea221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7fcb0b702a39cc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7fcb0b702a39cc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7fcb0b702a39cc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7fcb0b702a39cc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7fcb0b702a39cc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7fcb0b702a39cc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fcb0b702a39cc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7fcb0b702a39cc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35c5bf81ea221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35c5bf81ea221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7fcb0b702a39c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7fcb0b702a39c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7fcb0b702a39cc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7fcb0b702a39cc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7fcb0b702a39cc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7fcb0b702a39cc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7fcb0b702a39cc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7fcb0b702a39cc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7fcb0b702a39cc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7fcb0b702a39cc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7fcb0b702a39cc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37fcb0b702a39cc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435c5bf81ea221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435c5bf81ea221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7fcb0b702a39cc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7fcb0b702a39cc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7fcb0b702a39cc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37fcb0b702a39cc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37fcb0b702a39cc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37fcb0b702a39cc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7fcb0b702a39cc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37fcb0b702a39cc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7fcb0b702a39cc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7fcb0b702a39cc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7fcb0b702a39cc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37fcb0b702a39cc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7fcb0b702a39cc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37fcb0b702a39cc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7fcb0b702a39cc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7fcb0b702a39cc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7fcb0b702a39cc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37fcb0b702a39cc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37fcb0b702a39cc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37fcb0b702a39cc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7fcb0b702a39cc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37fcb0b702a39cc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f5dcc169be1efe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f5dcc169be1ef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7fcb0b702a39cc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7fcb0b702a39cc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7fcb0b702a39cc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7fcb0b702a39cc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435c5bf81ea221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5435c5bf81ea221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7fcb0b702a39c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7fcb0b702a39c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37fcb0b702a39cc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37fcb0b702a39cc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7fcb0b702a39cc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37fcb0b702a39cc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7fcb0b702a39cc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7fcb0b702a39cc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f5dcc169be1efef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f5dcc169be1efef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7fcb0b702a39cc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7fcb0b702a39cc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37fcb0b702a39cc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37fcb0b702a39cc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37fcb0b702a39cc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37fcb0b702a39cc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f5dcc169be1efef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4f5dcc169be1efef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f5dcc169be1efef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f5dcc169be1efef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f5dcc169be1efef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f5dcc169be1efef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7fcb0b702a39c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7fcb0b702a39c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5dcc169be1efef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5dcc169be1efef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37fcb0b702a39cc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37fcb0b702a39cc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5bf756e605187a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5bf756e605187a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5bf756e605187a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5bf756e605187a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5bf756e605187a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5bf756e605187a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5bf756e605187a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5bf756e605187a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5bf756e605187a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5bf756e605187a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5bf756e605187a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45bf756e605187a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45bf756e605187a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45bf756e605187a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5bf756e605187a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45bf756e605187a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7fcb0b702a39cc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7fcb0b702a39cc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4f5dcc169be1efef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4f5dcc169be1efef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5bf756e605187a5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45bf756e605187a5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45bf756e605187a5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45bf756e605187a5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5bf756e605187a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5bf756e605187a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5bf756e605187a5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5bf756e605187a5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45bf756e605187a5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45bf756e605187a5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45bf756e605187a5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45bf756e605187a5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5bf756e605187a5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5bf756e605187a5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5bf756e605187a5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45bf756e605187a5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45bf756e605187a5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45bf756e605187a5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39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5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54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51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53.jp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47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50.jp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49.jp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52.jp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52.jp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7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6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4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8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3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2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5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aveat"/>
                <a:ea typeface="Caveat"/>
                <a:cs typeface="Caveat"/>
                <a:sym typeface="Caveat"/>
              </a:rPr>
              <a:t>Echocardiographic Assessment of LV systolic function </a:t>
            </a:r>
            <a:endParaRPr sz="3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4294967295" type="body"/>
          </p:nvPr>
        </p:nvSpPr>
        <p:spPr>
          <a:xfrm>
            <a:off x="471900" y="817825"/>
            <a:ext cx="8453100" cy="4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Contractility: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Intrinsic ability of the myocardium to contract, independent of loading conditions or geometry.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measurement of ventricular ejection performance under different loading conditions.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Experimental Measurement: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Described by the slope of the end-systolic pressure-volume relationship (Emax).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pressure on the vertical axis, volume on the horizontal axis in a pressure-volume "loop".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loop represents a cardiac cycle under different loading conditions (e.g., varying end-diastolic volume or afterload).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and Reproducibility</a:t>
            </a:r>
            <a:endParaRPr/>
          </a:p>
        </p:txBody>
      </p:sp>
      <p:sp>
        <p:nvSpPr>
          <p:cNvPr id="640" name="Google Shape;640;p112"/>
          <p:cNvSpPr txBox="1"/>
          <p:nvPr>
            <p:ph idx="4294967295" type="body"/>
          </p:nvPr>
        </p:nvSpPr>
        <p:spPr>
          <a:xfrm>
            <a:off x="471900" y="619050"/>
            <a:ext cx="8452800" cy="47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Qualitative Comparison of LV Systolic Function: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Facilitated by the standard digital </a:t>
            </a:r>
            <a:r>
              <a:rPr b="1" lang="en"/>
              <a:t>cine-loop</a:t>
            </a:r>
            <a:r>
              <a:rPr lang="en"/>
              <a:t> </a:t>
            </a:r>
            <a:r>
              <a:rPr b="1" lang="en"/>
              <a:t>side-by-side</a:t>
            </a:r>
            <a:r>
              <a:rPr lang="en"/>
              <a:t> format.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Loading conditions'</a:t>
            </a:r>
            <a:r>
              <a:rPr lang="en"/>
              <a:t> influence on LV systolic function must be considered when comparing studies conducted at </a:t>
            </a:r>
            <a:r>
              <a:rPr b="1" lang="en"/>
              <a:t>different time points</a:t>
            </a:r>
            <a:r>
              <a:rPr lang="en"/>
              <a:t> in a patient’s </a:t>
            </a:r>
            <a:r>
              <a:rPr b="1" lang="en"/>
              <a:t>clinical course.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-Variability in LV Volume Measurements: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r>
              <a:rPr b="1" lang="en"/>
              <a:t>Intraobserver</a:t>
            </a:r>
            <a:r>
              <a:rPr lang="en"/>
              <a:t> variability for 2D LV volumes: 5% to 10%.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r>
              <a:rPr b="1" lang="en"/>
              <a:t>Interobserver</a:t>
            </a:r>
            <a:r>
              <a:rPr lang="en"/>
              <a:t> variability for 2D ventricular volumes: 7% to 25%.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Reproducibility of ejection fraction (EF) is better, with variability of about 10%.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Comparison with Other Methods: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Variability in ventricular volumes and EF determined by </a:t>
            </a:r>
            <a:r>
              <a:rPr b="1" lang="en"/>
              <a:t>contrast</a:t>
            </a:r>
            <a:r>
              <a:rPr lang="en"/>
              <a:t> or </a:t>
            </a:r>
            <a:r>
              <a:rPr b="1" lang="en"/>
              <a:t>radionuclide ventriculography</a:t>
            </a:r>
            <a:r>
              <a:rPr lang="en"/>
              <a:t> is </a:t>
            </a:r>
            <a:r>
              <a:rPr b="1" lang="en"/>
              <a:t>similar</a:t>
            </a:r>
            <a:r>
              <a:rPr lang="en"/>
              <a:t> to those reported for 2D measurements.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r>
              <a:rPr lang="en"/>
              <a:t>ariability between studies in an individual patient includes: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Physiologic</a:t>
            </a:r>
            <a:r>
              <a:rPr lang="en"/>
              <a:t> variability (loading condition, heart rate, volume states)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Image acquisition</a:t>
            </a:r>
            <a:r>
              <a:rPr lang="en"/>
              <a:t> or </a:t>
            </a:r>
            <a:r>
              <a:rPr b="1" lang="en"/>
              <a:t>test-retest variability</a:t>
            </a:r>
            <a:r>
              <a:rPr lang="en"/>
              <a:t> (endocardial definition, image orientation)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Measurement variability in </a:t>
            </a:r>
            <a:r>
              <a:rPr b="1" lang="en"/>
              <a:t>tracing</a:t>
            </a:r>
            <a:r>
              <a:rPr lang="en"/>
              <a:t> the endothelial borders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14"/>
          <p:cNvSpPr txBox="1"/>
          <p:nvPr>
            <p:ph idx="4294967295" type="body"/>
          </p:nvPr>
        </p:nvSpPr>
        <p:spPr>
          <a:xfrm>
            <a:off x="471900" y="970550"/>
            <a:ext cx="8222100" cy="41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Changes Between Studies: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Ejection fraction &gt;2%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End-diastolic volume &gt;2%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End-systolic volume &gt;5%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Comparison with Cardiac Magnetic Resonance Imaging (MRI):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LV volumes are </a:t>
            </a:r>
            <a:r>
              <a:rPr b="1" lang="en"/>
              <a:t>underestimated</a:t>
            </a:r>
            <a:r>
              <a:rPr lang="en"/>
              <a:t> by 3D echocardiography compared to cardiac MRI.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However, </a:t>
            </a:r>
            <a:r>
              <a:rPr b="1" lang="en"/>
              <a:t>3D</a:t>
            </a:r>
            <a:r>
              <a:rPr lang="en"/>
              <a:t> echocardiography measurements are </a:t>
            </a:r>
            <a:r>
              <a:rPr b="1" lang="en"/>
              <a:t>more accurate</a:t>
            </a:r>
            <a:r>
              <a:rPr lang="en"/>
              <a:t> and </a:t>
            </a:r>
            <a:r>
              <a:rPr b="1" lang="en"/>
              <a:t>reproducible</a:t>
            </a:r>
            <a:r>
              <a:rPr lang="en"/>
              <a:t> than 2D-derived data.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Alternate Approaches</a:t>
            </a:r>
            <a:endParaRPr b="1" i="1"/>
          </a:p>
        </p:txBody>
      </p:sp>
      <p:sp>
        <p:nvSpPr>
          <p:cNvPr id="658" name="Google Shape;658;p115"/>
          <p:cNvSpPr txBox="1"/>
          <p:nvPr>
            <p:ph idx="4294967295" type="body"/>
          </p:nvPr>
        </p:nvSpPr>
        <p:spPr>
          <a:xfrm>
            <a:off x="341725" y="750700"/>
            <a:ext cx="8583300" cy="4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Magnetic Resonance Imaging (MRI):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Provides precise and accurate measures of: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LV volumes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Mass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Ejection fraction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Cardiac output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Other Approaches: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Contrast angiography</a:t>
            </a:r>
            <a:r>
              <a:rPr lang="en"/>
              <a:t> in the cardiac catheterization laboratory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Radionuclide ventriculography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Factors Influencing Choice of Imaging Technique: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Other clinical questions present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Availability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Cost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16"/>
          <p:cNvSpPr txBox="1"/>
          <p:nvPr>
            <p:ph idx="1" type="body"/>
          </p:nvPr>
        </p:nvSpPr>
        <p:spPr>
          <a:xfrm>
            <a:off x="471900" y="1919075"/>
            <a:ext cx="8222100" cy="31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Interobserver Differences: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Mean difference between observers for 3D echocardiographic LV end-diastolic volume: -3 ± 10 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Mean difference between observers for 2D LV volumes: 13 ± 17 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Interobserver mean difference of LV ejection fraction: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0 ± 3% for 3D imaging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2 ± 8% for 2D imagi</a:t>
            </a:r>
            <a:r>
              <a:rPr lang="en"/>
              <a:t>ng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DOPPLER EVALUATION OF LEFT VENTRICULAR SYSTOLIC FUNCTION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Stroke Volume</a:t>
            </a:r>
            <a:r>
              <a:rPr lang="en"/>
              <a:t> </a:t>
            </a:r>
            <a:r>
              <a:rPr lang="en" sz="2600"/>
              <a:t>Calculation</a:t>
            </a:r>
            <a:endParaRPr sz="2600"/>
          </a:p>
        </p:txBody>
      </p:sp>
      <p:sp>
        <p:nvSpPr>
          <p:cNvPr id="670" name="Google Shape;670;p1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Doppler echocardiographic evaluation of LV systolic function usually is based on calculation of stroke volume and cardiac output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594" y="0"/>
            <a:ext cx="53028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737" y="0"/>
            <a:ext cx="47303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120"/>
          <p:cNvSpPr txBox="1"/>
          <p:nvPr>
            <p:ph idx="4294967295" type="body"/>
          </p:nvPr>
        </p:nvSpPr>
        <p:spPr>
          <a:xfrm>
            <a:off x="471900" y="720125"/>
            <a:ext cx="8348700" cy="45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Conceptual Model: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lang="en"/>
              <a:t>T</a:t>
            </a:r>
            <a:r>
              <a:rPr lang="en"/>
              <a:t>he LV ejects a volume of blood into the </a:t>
            </a:r>
            <a:r>
              <a:rPr b="1" lang="en"/>
              <a:t>cylindrical aorta</a:t>
            </a:r>
            <a:r>
              <a:rPr lang="en"/>
              <a:t> on each beat.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The </a:t>
            </a:r>
            <a:r>
              <a:rPr b="1" lang="en"/>
              <a:t>base</a:t>
            </a:r>
            <a:r>
              <a:rPr lang="en"/>
              <a:t> of this cylinder is the </a:t>
            </a:r>
            <a:r>
              <a:rPr b="1" lang="en"/>
              <a:t>systolic cross-sectional area</a:t>
            </a:r>
            <a:r>
              <a:rPr lang="en"/>
              <a:t> of the </a:t>
            </a:r>
            <a:r>
              <a:rPr b="1" lang="en"/>
              <a:t>outflow tract.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The </a:t>
            </a:r>
            <a:r>
              <a:rPr b="1" lang="en"/>
              <a:t>height</a:t>
            </a:r>
            <a:r>
              <a:rPr lang="en"/>
              <a:t> is the </a:t>
            </a:r>
            <a:r>
              <a:rPr b="1" lang="en"/>
              <a:t>distance</a:t>
            </a:r>
            <a:r>
              <a:rPr lang="en"/>
              <a:t> the </a:t>
            </a:r>
            <a:r>
              <a:rPr b="1" lang="en"/>
              <a:t>average blood cell traveled</a:t>
            </a:r>
            <a:r>
              <a:rPr lang="en"/>
              <a:t> during ejection for that beat.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Measurement of </a:t>
            </a:r>
            <a:r>
              <a:rPr b="1" lang="en"/>
              <a:t>Height</a:t>
            </a:r>
            <a:r>
              <a:rPr lang="en"/>
              <a:t>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The distance is expressed as the </a:t>
            </a:r>
            <a:r>
              <a:rPr b="1" lang="en"/>
              <a:t>integral</a:t>
            </a:r>
            <a:r>
              <a:rPr lang="en"/>
              <a:t> of the </a:t>
            </a:r>
            <a:r>
              <a:rPr b="1" lang="en"/>
              <a:t>Doppler systolic velocity-time</a:t>
            </a:r>
            <a:r>
              <a:rPr lang="en"/>
              <a:t> </a:t>
            </a:r>
            <a:r>
              <a:rPr b="1" lang="en"/>
              <a:t>curve</a:t>
            </a:r>
            <a:r>
              <a:rPr lang="en"/>
              <a:t> because velocity is the </a:t>
            </a:r>
            <a:r>
              <a:rPr b="1" lang="en"/>
              <a:t>first derivative</a:t>
            </a:r>
            <a:r>
              <a:rPr lang="en"/>
              <a:t> of distance.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Alternatively, it can be calculated as </a:t>
            </a:r>
            <a:r>
              <a:rPr b="1" lang="en"/>
              <a:t>mean velocity (cm/s)</a:t>
            </a:r>
            <a:r>
              <a:rPr lang="en"/>
              <a:t> multiplied by </a:t>
            </a:r>
            <a:r>
              <a:rPr b="1" lang="en"/>
              <a:t>ejection</a:t>
            </a:r>
            <a:r>
              <a:rPr lang="en"/>
              <a:t> </a:t>
            </a:r>
            <a:r>
              <a:rPr b="1" lang="en"/>
              <a:t>duration</a:t>
            </a:r>
            <a:r>
              <a:rPr lang="en"/>
              <a:t> </a:t>
            </a:r>
            <a:r>
              <a:rPr b="1" lang="en"/>
              <a:t>(seconds)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Stroke Volume Calculation: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Stroke volume is calculated as cross-sectional area multiplied by the velocity-time integral.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This is derived from the concept that the volume of a cylinder is base times height.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93" y="0"/>
            <a:ext cx="55016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4294967295" type="body"/>
          </p:nvPr>
        </p:nvSpPr>
        <p:spPr>
          <a:xfrm>
            <a:off x="471900" y="744275"/>
            <a:ext cx="8222100" cy="38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Emax: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 of the line intersecting the end-systolic pressure-volume points for each curve.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Decrease in contractility results in decreased stroke volume and larger LV volumes.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Factors Affecting Contractility: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Coupling interval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Metabolic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Pharmacologic agents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22"/>
          <p:cNvSpPr txBox="1"/>
          <p:nvPr>
            <p:ph idx="1" type="body"/>
          </p:nvPr>
        </p:nvSpPr>
        <p:spPr>
          <a:xfrm>
            <a:off x="471900" y="1919075"/>
            <a:ext cx="8222100" cy="30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approach to stroke volume calculation depends on several basic </a:t>
            </a:r>
            <a:r>
              <a:rPr b="1" lang="en"/>
              <a:t>assumptions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Accurate</a:t>
            </a:r>
            <a:r>
              <a:rPr lang="en"/>
              <a:t> cross-sectional flow area measurement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Laminar flow</a:t>
            </a:r>
            <a:r>
              <a:rPr lang="en"/>
              <a:t> with spatially “flat” flow-velocity profile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Parallel</a:t>
            </a:r>
            <a:r>
              <a:rPr lang="en"/>
              <a:t> intercept angle between Doppler beam and direction of blood flow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</a:t>
            </a:r>
            <a:r>
              <a:rPr b="1" lang="en"/>
              <a:t>Velocity</a:t>
            </a:r>
            <a:r>
              <a:rPr lang="en"/>
              <a:t> and </a:t>
            </a:r>
            <a:r>
              <a:rPr b="1" lang="en"/>
              <a:t>diameter</a:t>
            </a:r>
            <a:r>
              <a:rPr lang="en"/>
              <a:t> measurements are made at the </a:t>
            </a:r>
            <a:r>
              <a:rPr b="1" lang="en"/>
              <a:t>same anatomic site</a:t>
            </a:r>
            <a:endParaRPr b="1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23"/>
          <p:cNvSpPr txBox="1"/>
          <p:nvPr>
            <p:ph idx="4294967295" type="body"/>
          </p:nvPr>
        </p:nvSpPr>
        <p:spPr>
          <a:xfrm>
            <a:off x="201300" y="729550"/>
            <a:ext cx="8826600" cy="44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of Cross-Sectional Area: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Typically, </a:t>
            </a:r>
            <a:r>
              <a:rPr b="1" lang="en"/>
              <a:t>diameter</a:t>
            </a:r>
            <a:r>
              <a:rPr lang="en"/>
              <a:t> is measured, and 2D area is calculated as </a:t>
            </a:r>
            <a:r>
              <a:rPr b="1" lang="en"/>
              <a:t>π(D/2)²</a:t>
            </a:r>
            <a:r>
              <a:rPr lang="en"/>
              <a:t> based on the assumption of a </a:t>
            </a:r>
            <a:r>
              <a:rPr b="1" lang="en"/>
              <a:t>circular geometry.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Deviations from a circular geometry or changes in cross-sectional area during the flow period can lead to </a:t>
            </a:r>
            <a:r>
              <a:rPr b="1" lang="en"/>
              <a:t>inaccuracies</a:t>
            </a:r>
            <a:r>
              <a:rPr lang="en"/>
              <a:t> unless appropriate </a:t>
            </a:r>
            <a:r>
              <a:rPr b="1" lang="en"/>
              <a:t>corrections</a:t>
            </a:r>
            <a:r>
              <a:rPr lang="en"/>
              <a:t> are applied.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Error Minimization Strategies: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Use </a:t>
            </a:r>
            <a:r>
              <a:rPr b="1" lang="en"/>
              <a:t>transducer orientation</a:t>
            </a:r>
            <a:r>
              <a:rPr lang="en"/>
              <a:t> and </a:t>
            </a:r>
            <a:r>
              <a:rPr b="1" lang="en"/>
              <a:t>instrument settings</a:t>
            </a:r>
            <a:r>
              <a:rPr lang="en"/>
              <a:t> that maximize image quality.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Perform measurements based on </a:t>
            </a:r>
            <a:r>
              <a:rPr b="1" lang="en"/>
              <a:t>axial</a:t>
            </a:r>
            <a:r>
              <a:rPr lang="en"/>
              <a:t> (rather than lateral) resolution.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Measure diameter in </a:t>
            </a:r>
            <a:r>
              <a:rPr b="1" lang="en"/>
              <a:t>two</a:t>
            </a:r>
            <a:r>
              <a:rPr lang="en"/>
              <a:t> orthogonal planes when possible.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Average</a:t>
            </a:r>
            <a:r>
              <a:rPr lang="en"/>
              <a:t> measurements from </a:t>
            </a:r>
            <a:r>
              <a:rPr b="1" lang="en"/>
              <a:t>several beats</a:t>
            </a:r>
            <a:r>
              <a:rPr lang="en"/>
              <a:t> to reduce error accumulation.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Error Amplification: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Small</a:t>
            </a:r>
            <a:r>
              <a:rPr lang="en"/>
              <a:t> errors in </a:t>
            </a:r>
            <a:r>
              <a:rPr b="1" lang="en"/>
              <a:t>2D diameter</a:t>
            </a:r>
            <a:r>
              <a:rPr lang="en"/>
              <a:t> measurements can result in </a:t>
            </a:r>
            <a:r>
              <a:rPr b="1" lang="en"/>
              <a:t>large errors</a:t>
            </a:r>
            <a:r>
              <a:rPr lang="en"/>
              <a:t> in cross-sectional </a:t>
            </a:r>
            <a:r>
              <a:rPr b="1" lang="en"/>
              <a:t>area</a:t>
            </a:r>
            <a:r>
              <a:rPr lang="en"/>
              <a:t> calculations because the radius (half the diameter) is </a:t>
            </a:r>
            <a:r>
              <a:rPr b="1" lang="en"/>
              <a:t>squared</a:t>
            </a:r>
            <a:r>
              <a:rPr lang="en"/>
              <a:t> in the calculations.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Sites for Stroke Volume Measurement</a:t>
            </a:r>
            <a:endParaRPr/>
          </a:p>
        </p:txBody>
      </p:sp>
      <p:sp>
        <p:nvSpPr>
          <p:cNvPr id="709" name="Google Shape;709;p1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Stroke volume can be measured by this approach at any intracardiac site where </a:t>
            </a:r>
            <a:r>
              <a:rPr b="1" lang="en"/>
              <a:t>both cross-sectional area</a:t>
            </a:r>
            <a:r>
              <a:rPr lang="en"/>
              <a:t> and </a:t>
            </a:r>
            <a:r>
              <a:rPr b="1" lang="en"/>
              <a:t>the flow-velocity integral</a:t>
            </a:r>
            <a:r>
              <a:rPr lang="en"/>
              <a:t> can be recorded, given the assumptions of </a:t>
            </a:r>
            <a:r>
              <a:rPr b="1" lang="en"/>
              <a:t>laminar flow </a:t>
            </a:r>
            <a:r>
              <a:rPr lang="en"/>
              <a:t>and </a:t>
            </a:r>
            <a:r>
              <a:rPr b="1" lang="en"/>
              <a:t>a flat flow profile.</a:t>
            </a:r>
            <a:endParaRPr b="1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Outflow</a:t>
            </a:r>
            <a:endParaRPr/>
          </a:p>
        </p:txBody>
      </p:sp>
      <p:sp>
        <p:nvSpPr>
          <p:cNvPr id="715" name="Google Shape;715;p125"/>
          <p:cNvSpPr txBox="1"/>
          <p:nvPr>
            <p:ph idx="4294967295" type="body"/>
          </p:nvPr>
        </p:nvSpPr>
        <p:spPr>
          <a:xfrm>
            <a:off x="400500" y="860700"/>
            <a:ext cx="8222100" cy="42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b="1" lang="en"/>
              <a:t>Standard site</a:t>
            </a:r>
            <a:r>
              <a:rPr lang="en"/>
              <a:t> for stroke volume measurement: </a:t>
            </a:r>
            <a:r>
              <a:rPr b="1" lang="en"/>
              <a:t>LV outflow tract</a:t>
            </a:r>
            <a:r>
              <a:rPr lang="en"/>
              <a:t> at the level of the </a:t>
            </a:r>
            <a:r>
              <a:rPr b="1" lang="en"/>
              <a:t>aortic annulus</a:t>
            </a:r>
            <a:r>
              <a:rPr lang="en"/>
              <a:t> just proximal to the valve leaflets.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Advantages of LV outflow tract measurement: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Relatively </a:t>
            </a:r>
            <a:r>
              <a:rPr b="1" lang="en"/>
              <a:t>flat</a:t>
            </a:r>
            <a:r>
              <a:rPr lang="en"/>
              <a:t> spatial flow profile due to tapering geometry and flow acceleration.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Data can be recorded in </a:t>
            </a:r>
            <a:r>
              <a:rPr b="1" lang="en"/>
              <a:t>nearly all</a:t>
            </a:r>
            <a:r>
              <a:rPr lang="en"/>
              <a:t> patients.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Flow remains </a:t>
            </a:r>
            <a:r>
              <a:rPr b="1" lang="en"/>
              <a:t>laminar</a:t>
            </a:r>
            <a:r>
              <a:rPr lang="en"/>
              <a:t> </a:t>
            </a:r>
            <a:r>
              <a:rPr b="1" lang="en"/>
              <a:t>proximal</a:t>
            </a:r>
            <a:r>
              <a:rPr lang="en"/>
              <a:t> to a stenosis, allowing transaortic stroke volume calculations in patients with aortic valve disease.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Measurement procedure: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LV outflow tract diameter measured in </a:t>
            </a:r>
            <a:r>
              <a:rPr b="1" lang="en"/>
              <a:t>parasternal long-axis view</a:t>
            </a:r>
            <a:r>
              <a:rPr lang="en"/>
              <a:t> parallel and immediately adjacent to the aortic valve, in </a:t>
            </a:r>
            <a:r>
              <a:rPr b="1" lang="en"/>
              <a:t>mid-systole</a:t>
            </a:r>
            <a:r>
              <a:rPr lang="en"/>
              <a:t>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Diameter measured from the white-black edge of the septal endocardium to the black-white edge of the anterior mitral leaflet.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26"/>
          <p:cNvSpPr txBox="1"/>
          <p:nvPr>
            <p:ph idx="4294967295" type="body"/>
          </p:nvPr>
        </p:nvSpPr>
        <p:spPr>
          <a:xfrm>
            <a:off x="471900" y="769125"/>
            <a:ext cx="8222100" cy="4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On TEE imaging, outflow tract diameter is measured in a </a:t>
            </a:r>
            <a:r>
              <a:rPr b="1" lang="en"/>
              <a:t>long-axis</a:t>
            </a:r>
            <a:r>
              <a:rPr lang="en"/>
              <a:t> view, offering improved accuracy due to higher-resolution images.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LV outflow velocity may be recorded: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From a </a:t>
            </a:r>
            <a:r>
              <a:rPr b="1" lang="en"/>
              <a:t>transgastric apical view</a:t>
            </a:r>
            <a:r>
              <a:rPr lang="en"/>
              <a:t>, 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Starting from a transgastric </a:t>
            </a:r>
            <a:r>
              <a:rPr b="1" lang="en"/>
              <a:t>short-axis</a:t>
            </a:r>
            <a:r>
              <a:rPr lang="en"/>
              <a:t> view, rotating the image plane 90° to the two-chamber view, and then turning the transducer slightly medially to visualize the LV outflow tract.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Difficulty in ensuring a parallel intercept angle between the ultrasound beam and LV outflow.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Underestimation of stroke volume is likely due to this difficulty.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27"/>
          <p:cNvSpPr txBox="1"/>
          <p:nvPr>
            <p:ph idx="4294967295" type="body"/>
          </p:nvPr>
        </p:nvSpPr>
        <p:spPr>
          <a:xfrm>
            <a:off x="471900" y="793525"/>
            <a:ext cx="8453100" cy="4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LV stroke volume can also be measured in the </a:t>
            </a:r>
            <a:r>
              <a:rPr b="1" lang="en"/>
              <a:t>ascending aorta.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Diameter is measured from a </a:t>
            </a:r>
            <a:r>
              <a:rPr b="1" lang="en"/>
              <a:t>parasternal long-axis view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Flow-velocity curve is recorded from either an apical or a suprasternal notch window.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b="1" lang="en"/>
              <a:t>Continuous-wave (CW)</a:t>
            </a:r>
            <a:r>
              <a:rPr lang="en"/>
              <a:t> Doppler ultrasound is used to record the </a:t>
            </a:r>
            <a:r>
              <a:rPr b="1" lang="en"/>
              <a:t>highest</a:t>
            </a:r>
            <a:r>
              <a:rPr lang="en"/>
              <a:t> </a:t>
            </a:r>
            <a:r>
              <a:rPr b="1" lang="en"/>
              <a:t>velocities</a:t>
            </a:r>
            <a:r>
              <a:rPr lang="en"/>
              <a:t> along the path of the beam.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Diameter measurement is taken at the narrowest segment of the aorta </a:t>
            </a:r>
            <a:r>
              <a:rPr b="1" lang="en"/>
              <a:t>(the sinotubular junction).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Note: Stroke volume measurement in the ascending aorta will be </a:t>
            </a:r>
            <a:r>
              <a:rPr b="1" lang="en"/>
              <a:t>inaccurate</a:t>
            </a:r>
            <a:r>
              <a:rPr lang="en"/>
              <a:t> if </a:t>
            </a:r>
            <a:r>
              <a:rPr b="1" lang="en"/>
              <a:t>aortic valve disease</a:t>
            </a:r>
            <a:r>
              <a:rPr lang="en"/>
              <a:t> is present due to </a:t>
            </a:r>
            <a:r>
              <a:rPr b="1" lang="en"/>
              <a:t>nonlaminar</a:t>
            </a:r>
            <a:r>
              <a:rPr lang="en"/>
              <a:t> flow distal to the valve.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88" y="0"/>
            <a:ext cx="85278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Mitral Valve</a:t>
            </a:r>
            <a:endParaRPr/>
          </a:p>
        </p:txBody>
      </p:sp>
      <p:sp>
        <p:nvSpPr>
          <p:cNvPr id="738" name="Google Shape;738;p129"/>
          <p:cNvSpPr txBox="1"/>
          <p:nvPr>
            <p:ph idx="4294967295" type="body"/>
          </p:nvPr>
        </p:nvSpPr>
        <p:spPr>
          <a:xfrm>
            <a:off x="471900" y="787425"/>
            <a:ext cx="8222100" cy="4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Transmitral stroke volume calculations assume the </a:t>
            </a:r>
            <a:r>
              <a:rPr b="1" lang="en"/>
              <a:t>mitral annulus</a:t>
            </a:r>
            <a:r>
              <a:rPr lang="en"/>
              <a:t> as the </a:t>
            </a:r>
            <a:r>
              <a:rPr b="1" lang="en"/>
              <a:t>limiting</a:t>
            </a:r>
            <a:r>
              <a:rPr lang="en"/>
              <a:t> cross-sectional flow area, with </a:t>
            </a:r>
            <a:r>
              <a:rPr b="1" lang="en"/>
              <a:t>leaflets moving passively</a:t>
            </a:r>
            <a:r>
              <a:rPr lang="en"/>
              <a:t> in response to the </a:t>
            </a:r>
            <a:r>
              <a:rPr b="1" lang="en"/>
              <a:t>flowstream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Transmitral stroke volume is the product of cross-sectional annulus area and the velocity-time integral of flow recorded at the mitral annulus level.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On TEE imaging: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Transmitral flow rate is measured in the </a:t>
            </a:r>
            <a:r>
              <a:rPr b="1" lang="en"/>
              <a:t>four-chamber</a:t>
            </a:r>
            <a:r>
              <a:rPr lang="en"/>
              <a:t> view.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Pulsed Doppler sample volume placed at the annulus level.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Diameter measured from the 2D image.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Mitral annulus is typically assumed to be circular for most clinical applications.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728"/>
            <a:ext cx="9144000" cy="415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Heart</a:t>
            </a:r>
            <a:endParaRPr/>
          </a:p>
        </p:txBody>
      </p:sp>
      <p:sp>
        <p:nvSpPr>
          <p:cNvPr id="749" name="Google Shape;749;p13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Stroke volume can be calculated similarly in the </a:t>
            </a:r>
            <a:r>
              <a:rPr b="1" lang="en"/>
              <a:t>pulmonary artery</a:t>
            </a:r>
            <a:r>
              <a:rPr lang="en"/>
              <a:t> or across </a:t>
            </a:r>
            <a:r>
              <a:rPr b="1" lang="en"/>
              <a:t>the tricuspid valve.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In adult patients, using the pulmonary artery site on TTE imaging is often limited by poor image quality, leading to unobtainable or inaccurate pulmonary artery diameter measurements.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However, from a </a:t>
            </a:r>
            <a:r>
              <a:rPr b="1" lang="en"/>
              <a:t>TEE approach: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Pulmonary artery flow and diameter can often be measured using a very </a:t>
            </a:r>
            <a:r>
              <a:rPr b="1" lang="en"/>
              <a:t>high transducer position,</a:t>
            </a:r>
            <a:r>
              <a:rPr lang="en"/>
              <a:t> looking from the pulmonary artery bifurcation toward the pulmonic valve.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237" y="0"/>
            <a:ext cx="50773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0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33"/>
          <p:cNvSpPr txBox="1"/>
          <p:nvPr>
            <p:ph idx="1" type="body"/>
          </p:nvPr>
        </p:nvSpPr>
        <p:spPr>
          <a:xfrm>
            <a:off x="471900" y="1919075"/>
            <a:ext cx="8222100" cy="30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 a </a:t>
            </a:r>
            <a:r>
              <a:rPr b="1" lang="en"/>
              <a:t>normal</a:t>
            </a:r>
            <a:r>
              <a:rPr lang="en"/>
              <a:t> heart, stroke volume across each of the four valves is equal, and measurement at more than one site serves as an </a:t>
            </a:r>
            <a:r>
              <a:rPr b="1" lang="en"/>
              <a:t>internal accuracy check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However, in the presence of valvular </a:t>
            </a:r>
            <a:r>
              <a:rPr b="1" lang="en"/>
              <a:t>regurgitation</a:t>
            </a:r>
            <a:r>
              <a:rPr lang="en"/>
              <a:t> or an </a:t>
            </a:r>
            <a:r>
              <a:rPr b="1" lang="en"/>
              <a:t>intracardiac shunt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Calculation of stroke volume at two intracardiac sites allows quantitation of the </a:t>
            </a:r>
            <a:r>
              <a:rPr b="1" lang="en"/>
              <a:t>degree</a:t>
            </a:r>
            <a:r>
              <a:rPr lang="en"/>
              <a:t> of regurgitation or pulmonic-to-systemic shunt ratio.</a:t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Doppler Measures of Systolic Function </a:t>
            </a:r>
            <a:r>
              <a:rPr b="1" i="1" lang="en" sz="3000"/>
              <a:t>Ejection Acceleration Times</a:t>
            </a:r>
            <a:endParaRPr b="1" i="1" sz="3000"/>
          </a:p>
        </p:txBody>
      </p:sp>
      <p:sp>
        <p:nvSpPr>
          <p:cNvPr id="766" name="Google Shape;766;p134"/>
          <p:cNvSpPr txBox="1"/>
          <p:nvPr>
            <p:ph idx="1" type="body"/>
          </p:nvPr>
        </p:nvSpPr>
        <p:spPr>
          <a:xfrm>
            <a:off x="378600" y="1788350"/>
            <a:ext cx="8222100" cy="33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shape</a:t>
            </a:r>
            <a:r>
              <a:rPr lang="en"/>
              <a:t> of the Doppler ejection curve provides information about ventricular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Normal systolic 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- </a:t>
            </a:r>
            <a:r>
              <a:rPr b="1" lang="en"/>
              <a:t>Short</a:t>
            </a:r>
            <a:r>
              <a:rPr lang="en"/>
              <a:t> isovolumic contraction period.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- </a:t>
            </a:r>
            <a:r>
              <a:rPr lang="en"/>
              <a:t>Rapid rate of pressure rise in early systole.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- </a:t>
            </a:r>
            <a:r>
              <a:rPr lang="en"/>
              <a:t>Doppler velocity curve reflects: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Short isovolumic contraction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Rapid acceleration of blood in early systole.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Short time interval</a:t>
            </a:r>
            <a:r>
              <a:rPr lang="en"/>
              <a:t> from onset of flow to maximum velocity.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35"/>
          <p:cNvSpPr txBox="1"/>
          <p:nvPr>
            <p:ph idx="1" type="body"/>
          </p:nvPr>
        </p:nvSpPr>
        <p:spPr>
          <a:xfrm>
            <a:off x="471900" y="1919075"/>
            <a:ext cx="83913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Impaired LV systolic 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Isovolumic contraction time (pre-ejection period) becomes </a:t>
            </a:r>
            <a:r>
              <a:rPr b="1" lang="en"/>
              <a:t>longer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Rate of acceleration diminishes.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Time</a:t>
            </a:r>
            <a:r>
              <a:rPr lang="en"/>
              <a:t> to maximum velocity </a:t>
            </a:r>
            <a:r>
              <a:rPr b="1" lang="en"/>
              <a:t>increases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Doppler velocity curve</a:t>
            </a:r>
            <a:r>
              <a:rPr lang="en"/>
              <a:t> reflects these changes.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Some centers evaluate aortic ejection curves with exercise to detect LV systolic dysfunction.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and Alternate Approaches</a:t>
            </a:r>
            <a:endParaRPr/>
          </a:p>
        </p:txBody>
      </p:sp>
      <p:sp>
        <p:nvSpPr>
          <p:cNvPr id="778" name="Google Shape;778;p136"/>
          <p:cNvSpPr txBox="1"/>
          <p:nvPr>
            <p:ph idx="1" type="body"/>
          </p:nvPr>
        </p:nvSpPr>
        <p:spPr>
          <a:xfrm>
            <a:off x="471900" y="1919075"/>
            <a:ext cx="8318100" cy="31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The major limitation of Doppler evaluation of LV systolic function in adults is accurate </a:t>
            </a:r>
            <a:r>
              <a:rPr b="1" lang="en"/>
              <a:t>diameter</a:t>
            </a:r>
            <a:r>
              <a:rPr lang="en"/>
              <a:t> measurement for cross-sectional area calculations.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Major source of variability for Doppler velocity data is </a:t>
            </a:r>
            <a:r>
              <a:rPr b="1" lang="en"/>
              <a:t>data recording</a:t>
            </a:r>
            <a:r>
              <a:rPr lang="en"/>
              <a:t>, requiring a parallel intercept angle between the ultrasound beam and the flow of interest.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For 2D diameters, major source of variability is measuring the 2D images, especially when image quality is suboptimal or when lateral resolution limits accurate border recognition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403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Dobutamine administration 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equation for wall stress (σ) is:</a:t>
            </a:r>
            <a:endParaRPr/>
          </a:p>
        </p:txBody>
      </p:sp>
      <p:sp>
        <p:nvSpPr>
          <p:cNvPr id="795" name="Google Shape;795;p1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Th/2PR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PR/2Th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 x P / 2R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2P/ Th x R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 equation for wall stress (σ) is:</a:t>
            </a:r>
            <a:endParaRPr/>
          </a:p>
        </p:txBody>
      </p:sp>
      <p:sp>
        <p:nvSpPr>
          <p:cNvPr id="801" name="Google Shape;801;p1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Th/2PR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PR/2Th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 x P / 2R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2P/ Th x R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bullet formula is</a:t>
            </a:r>
            <a:endParaRPr/>
          </a:p>
        </p:txBody>
      </p:sp>
      <p:sp>
        <p:nvSpPr>
          <p:cNvPr id="807" name="Google Shape;807;p14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RV volume = 2/6 Am x 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LV volume = € 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LV volume = ⅚ Am x 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RV volume =  € AT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549" y="0"/>
            <a:ext cx="4933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bullet formula is</a:t>
            </a:r>
            <a:endParaRPr/>
          </a:p>
        </p:txBody>
      </p:sp>
      <p:sp>
        <p:nvSpPr>
          <p:cNvPr id="813" name="Google Shape;813;p14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RV volume = 2/6 Am x 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LV volume = € 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LV volume = ⅚ Am x 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RV volume =  € AT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Which of the following is not a Site for Stroke Volume Measurement</a:t>
            </a:r>
            <a:endParaRPr sz="2400"/>
          </a:p>
        </p:txBody>
      </p:sp>
      <p:sp>
        <p:nvSpPr>
          <p:cNvPr id="819" name="Google Shape;819;p1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Left Ventricular Outflow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Cavo isthmic junction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Mitral valve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Pulmonary artery 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Which of the following is not a Site for Stroke Volume Measurement</a:t>
            </a:r>
            <a:endParaRPr sz="2400"/>
          </a:p>
        </p:txBody>
      </p:sp>
      <p:sp>
        <p:nvSpPr>
          <p:cNvPr id="825" name="Google Shape;825;p14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Left Ventricular Outflow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Cavo isthmic junction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Mitral valve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Pulmonary artery 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46"/>
          <p:cNvSpPr txBox="1"/>
          <p:nvPr>
            <p:ph idx="4294967295" type="body"/>
          </p:nvPr>
        </p:nvSpPr>
        <p:spPr>
          <a:xfrm>
            <a:off x="471900" y="720075"/>
            <a:ext cx="8110500" cy="4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Pattern Assumptions: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Flow pattern is assumed to be </a:t>
            </a:r>
            <a:r>
              <a:rPr b="1" lang="en"/>
              <a:t>laminar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Spatial flow profile</a:t>
            </a:r>
            <a:r>
              <a:rPr lang="en"/>
              <a:t> across the flowstream is assumed to be relatively </a:t>
            </a:r>
            <a:r>
              <a:rPr b="1" lang="en"/>
              <a:t>flat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Rationale for Assumptions: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Ensure that the velocity curve represents the spatial (and temporal) </a:t>
            </a:r>
            <a:r>
              <a:rPr b="1" lang="en"/>
              <a:t>average</a:t>
            </a:r>
            <a:r>
              <a:rPr lang="en"/>
              <a:t> flow in that region.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Validation of Assumptions: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Validity of laminar flow assumption is demonstrated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Narrow band</a:t>
            </a:r>
            <a:r>
              <a:rPr lang="en"/>
              <a:t> of velocities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Smooth spectral signal</a:t>
            </a:r>
            <a:r>
              <a:rPr lang="en"/>
              <a:t> seen on pulsed Doppler echo recordings in the great vessels and across normal cardiac valves.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47"/>
          <p:cNvSpPr txBox="1"/>
          <p:nvPr>
            <p:ph idx="1" type="body"/>
          </p:nvPr>
        </p:nvSpPr>
        <p:spPr>
          <a:xfrm>
            <a:off x="471900" y="1919075"/>
            <a:ext cx="8222100" cy="30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Reasonable Assumptions: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Flat flow profile is also assumed at the </a:t>
            </a:r>
            <a:r>
              <a:rPr b="1" lang="en"/>
              <a:t>inlet</a:t>
            </a:r>
            <a:r>
              <a:rPr lang="en"/>
              <a:t> to the great vessels and across the valve planes due to: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Effects of geometric convergence and acceleration.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Confirmation of Flat Flow-Velocity Profile: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Moving the sample volume across the flowstream in two orthogonal views to demonstrate uniform velocities at the center and the edges of the flowstream.</a:t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48"/>
          <p:cNvSpPr txBox="1"/>
          <p:nvPr>
            <p:ph idx="4294967295" type="body"/>
          </p:nvPr>
        </p:nvSpPr>
        <p:spPr>
          <a:xfrm>
            <a:off x="471900" y="946225"/>
            <a:ext cx="8453100" cy="4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 of Parallel Intercept Angle: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Doppler signal is assumed to have been recorded at a parallel intercept angle to flow, ensuring accurate velocity measurement (cos θ = 1 in the Doppler equation).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Practical Implementation: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Sonographer aligns the Doppler beam in the presumed direction of flow.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Carefully moves the ultrasound beam across the image plane and in the elevational plane to obtain the highest-velocity signal, indicating the most parallel alignment with flow.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Optimal Window for Doppler Interrogation: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Ultrasound beam and flowstream are parallel.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Optimal Window for Diameter Measurement: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 Ultrasound beam and tissue-blood interfaces are perpendicular.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49"/>
          <p:cNvSpPr txBox="1"/>
          <p:nvPr>
            <p:ph idx="4294967295" type="body"/>
          </p:nvPr>
        </p:nvSpPr>
        <p:spPr>
          <a:xfrm>
            <a:off x="471900" y="619050"/>
            <a:ext cx="8269200" cy="4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Consistency in Measurements: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Diameter and velocity measurements must be made at the same anatomic site.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Cross-sectional area and flow-velocity curves must be temporally and spatially congruent for accurate volume flow rate calculations.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Effects of Changes in Cross-Sectional Area on Flow Velocity: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As the cross-sectional area of flow narrows or expands, flow velocity increases or decreases correspondingly.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Conjoining information from two different anatomic sites will result in erroneous stroke volume data.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Dynamic Changes in Stroke Volume: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Occur with changes in heart rate, loading conditions, exercise, etc.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Measurements made at disparate times cannot be combined.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Practice: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Diameter and velocity recordings are made in close sequence.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Measurements are repeated if any question of an interval physiologic change exists.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Lvot measurement </a:t>
            </a:r>
            <a:endParaRPr/>
          </a:p>
        </p:txBody>
      </p:sp>
      <p:sp>
        <p:nvSpPr>
          <p:cNvPr id="860" name="Google Shape;860;p1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Pulsed Doppler used from an apical approach to record the velocity curve.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Closing click of the aortic valve used to ensure sample volume is located at the annulus (same site as diameter measurement).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Small region of flow convergence proximal to the narrowed aortic valve avoided by moving the sample volume slightly apically until a narrow spectral width is seen at the velocity peak.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of Ventricular Pressure Rise (dP/dt)</a:t>
            </a:r>
            <a:endParaRPr/>
          </a:p>
        </p:txBody>
      </p:sp>
      <p:sp>
        <p:nvSpPr>
          <p:cNvPr id="866" name="Google Shape;866;p151"/>
          <p:cNvSpPr txBox="1"/>
          <p:nvPr>
            <p:ph idx="1" type="body"/>
          </p:nvPr>
        </p:nvSpPr>
        <p:spPr>
          <a:xfrm>
            <a:off x="471900" y="1919075"/>
            <a:ext cx="8222100" cy="31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presence of mitral regurgitation, the continuous-wave (CW) Doppler velocity curve indicates the instantaneous pressure difference between the LV and the LA in systole.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assumes a constant intercept angle between the mitral regurgitant jet and the ultrasound beam.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normal systolic function, there is a rapid rate of rise of LV pressure (and low LA pressure), resulting in a rapid rise to maximum velocity of the mitral regurgitant jet according to the Bernoulli equation.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3855" l="0" r="0" t="0"/>
          <a:stretch/>
        </p:blipFill>
        <p:spPr>
          <a:xfrm>
            <a:off x="0" y="573581"/>
            <a:ext cx="9144000" cy="42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5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rate of rise in ventricular pressure is reduced due to LV systolic dysfunction, the rate of increase in velocity of the mitral regurgitant jet is also reduced.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in patients with premature ventricular beats, the altered contractility of the premature beat is evidenced by a marked difference in the rate of velocity increase of the mitral regurgitant jet.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824" y="0"/>
            <a:ext cx="36413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154"/>
          <p:cNvPicPr preferRelativeResize="0"/>
          <p:nvPr/>
        </p:nvPicPr>
        <p:blipFill rotWithShape="1">
          <a:blip r:embed="rId3">
            <a:alphaModFix/>
          </a:blip>
          <a:srcRect b="54075" l="0" r="0" t="0"/>
          <a:stretch/>
        </p:blipFill>
        <p:spPr>
          <a:xfrm>
            <a:off x="2153038" y="0"/>
            <a:ext cx="4837915" cy="499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155"/>
          <p:cNvPicPr preferRelativeResize="0"/>
          <p:nvPr/>
        </p:nvPicPr>
        <p:blipFill rotWithShape="1">
          <a:blip r:embed="rId3">
            <a:alphaModFix/>
          </a:blip>
          <a:srcRect b="0" l="0" r="0" t="44283"/>
          <a:stretch/>
        </p:blipFill>
        <p:spPr>
          <a:xfrm>
            <a:off x="2310101" y="0"/>
            <a:ext cx="4109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56"/>
          <p:cNvSpPr txBox="1"/>
          <p:nvPr>
            <p:ph idx="1" type="body"/>
          </p:nvPr>
        </p:nvSpPr>
        <p:spPr>
          <a:xfrm>
            <a:off x="471900" y="1690850"/>
            <a:ext cx="8128800" cy="3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Mitral annulus diameter measurement: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Parasternal long-axis view: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- Advantage: Uses axial resolution, improving accuracy.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- Disadvantage: Ambiguity in correct measurement location; Doppler recording site must be estimated.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Apical four-chamber view: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- Advantage: Diameter measurement and sample volume display on the same image, ensuring correct measurement site.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- Disadvantage: Lateral resolution limitation, affecting measurement accuracy.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57"/>
          <p:cNvSpPr txBox="1"/>
          <p:nvPr>
            <p:ph idx="4294967295" type="body"/>
          </p:nvPr>
        </p:nvSpPr>
        <p:spPr>
          <a:xfrm>
            <a:off x="471900" y="903250"/>
            <a:ext cx="8409600" cy="43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Despite potential limitations, Doppler measurement of stroke volume has been well validated in various clinical and research settings.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Measurement of dP/dt is limited by the need for enough mitral regurgitation to generate a Doppler signal with a well-defined velocity curve.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Changes during ejection in the intercept angle between the ultrasound beam and the regurgitant jet can result in erroneous measurement, as the assumption that cos θ = 1 in the Doppler equation may not be valid.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When more precise or repeated measures of flow are needed, cardiac output can be measured by the thermodilution or Fick techniques.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These techniques are performed through a right-sided heart catheter.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They can be conducted both in the catheterization laboratory and in the coronary care unit.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idx="4294967295" type="body"/>
          </p:nvPr>
        </p:nvSpPr>
        <p:spPr>
          <a:xfrm>
            <a:off x="98250" y="723350"/>
            <a:ext cx="8826600" cy="44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Frank-Starling Curve: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Shows the relationship between ventricular end-diastolic volume (or pressure) and stroke volume.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End-diastolic volume on the horizontal axis.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Stroke volume on the vertical axis.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Relationship: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Curvilinear</a:t>
            </a:r>
            <a:r>
              <a:rPr lang="en"/>
              <a:t> relationship: increasing end-diastolic volume results in greater stroke volume.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a given degree of contractility, stroke volume increases as end-diastolic volume increases.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Effect of Contractility: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Increased contractility results in a greater increase in stroke volume for a given increase in preload.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Decreased contractility results in a lesser increase in stroke volume for the same preload increase.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849" y="0"/>
            <a:ext cx="5851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71900" y="1946103"/>
            <a:ext cx="83607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</a:t>
            </a:r>
            <a:r>
              <a:rPr b="1" lang="en"/>
              <a:t>load: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Defined by resistance or impedance.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an inverse relationship with myocardial fiber shortening.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Impact on Stroke Volume: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Increasing vascular resistance results in decreased stroke volume.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contractility helps maintain normal stroke volume despite higher afterload.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Decreased contractility leads to further reductions in myocardial fiber shortening and stroke volume with even slight increases in afterload.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>
            <p:ph idx="4294967295" type="body"/>
          </p:nvPr>
        </p:nvSpPr>
        <p:spPr>
          <a:xfrm>
            <a:off x="98250" y="619050"/>
            <a:ext cx="8978700" cy="4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in Measuring LV Systolic Function: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Difficult to measure independently of loading conditions using echocardiographic or clinical methods.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Pressure-volume loops under different conditions are hard to construct due to: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Difficulty in measuring instantaneous LV volumes.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Risk of altering loading conditions in ill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Common Clinical Measurements: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Cardiac output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Ejection fraction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End-systolic dimension or volume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Limitations: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These measures are load-dependent.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Alternative Approach: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Strain and strain rate measurements are becoming more widely used for evaluating ventricular function.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336700" cy="29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systolic dysfunction is a strong predictor of clinical outcomes in various cardiovascular diseases: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Ischemic cardiac disease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Cardiomyopathies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Valvular heart disease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Congenital heart disease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325" y="0"/>
            <a:ext cx="37116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b="58996" l="0" r="0" t="0"/>
          <a:stretch/>
        </p:blipFill>
        <p:spPr>
          <a:xfrm>
            <a:off x="0" y="347732"/>
            <a:ext cx="4934700" cy="39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40504"/>
          <a:stretch/>
        </p:blipFill>
        <p:spPr>
          <a:xfrm>
            <a:off x="4818638" y="109358"/>
            <a:ext cx="4227524" cy="492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Volumes and Geometry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471900" y="1840400"/>
            <a:ext cx="82221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LV Shape: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Symmetric with two relatively equal short axes.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Long axis runs from the base (mitral annulus) to the apex.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Apex is slightly rounded, resembling a hemiellipse in long-axis views.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Basal half is cylindrical, appearing circular in short-axis views.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Volume Calculation Methods: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Derived from: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Linear dimensions (M-mode)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Cross-sectional areas (2D echo)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Assumptions about LV shape simplify these formulas.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Variability: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Variability exists among patients in ventricular shape.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3D Imaging: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Calculation of LV size from 3D images avoids inaccuracies related to geometric assumptions.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426" y="0"/>
            <a:ext cx="44166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Output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Function: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Primary function is as a pump.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Cardiac output measures the volume of blood pumped per minute.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Stroke volume is the amount pumped per beat.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Measurement Methods: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Derived from ventricular volumes.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Right heart catheterization with indicator dilution methods (Fick, thermodilution).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Inert gas rebreathing approaches.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Angiographic, radionuclide, or cardiac magnetic resonance (CMR) for ventricular volumes.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CMR or Doppler flow-velocity methods.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8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idx="4294967295" type="body"/>
          </p:nvPr>
        </p:nvSpPr>
        <p:spPr>
          <a:xfrm>
            <a:off x="471900" y="787225"/>
            <a:ext cx="8222100" cy="44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Nature: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Ventricular systolic function and cardiac output respond rapidly to metabolic demands.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Cardiac output increases from 6 L/min at rest to 18 L/min with exercise in young, healthy adults.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Mechanisms of Increase: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Primarily mediated by an increase in heart rate.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Minimal increase in stroke volume with supine exercise (~10%).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Greater increase in stroke volume with upright exercise (20% to 35%).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Exercise Effects: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End-diastolic volume remains unchanged or slightly decreases.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Ejection fraction increases.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End-systolic volume decreases.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Endocardial motion and myocardial wall thickening are augmented.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Appearance of “hypercontractility” during and immediately after exercise.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471900" y="158150"/>
            <a:ext cx="8222100" cy="13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IMAGING THE LEFT VENTRICLE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Qualitative</a:t>
            </a:r>
            <a:r>
              <a:rPr lang="en" sz="2400"/>
              <a:t> Evaluation of Systolic Function</a:t>
            </a:r>
            <a:endParaRPr sz="2400"/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471900" y="1919075"/>
            <a:ext cx="8379000" cy="31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global and regional ventricular function can be evaluated with 2D echocardiography on a semiquantitative scale by an experienced observer.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transthoracic (TTE) imaging, overall LV systolic function is evaluated best from multiple tomographic planes, typically: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Parasternal long-axis view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Parasternal short-axis view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Apical four-chamber view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Apical two-chamber view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Apical long-axis view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314" y="0"/>
            <a:ext cx="44474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Echocardiographic estimates are valuable tools in clinical settings for assessing: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and regional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Quantitative ventricular volumes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Ejection fractions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Doppler echocardiographic ejection phase indices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2"/>
          <p:cNvSpPr txBox="1"/>
          <p:nvPr>
            <p:ph idx="4294967295" type="body"/>
          </p:nvPr>
        </p:nvSpPr>
        <p:spPr>
          <a:xfrm>
            <a:off x="471900" y="817950"/>
            <a:ext cx="8312100" cy="4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 Imaging: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Equivalent views from </a:t>
            </a:r>
            <a:r>
              <a:rPr b="1" lang="en"/>
              <a:t>high TEE</a:t>
            </a:r>
            <a:r>
              <a:rPr lang="en"/>
              <a:t> and </a:t>
            </a:r>
            <a:r>
              <a:rPr b="1" lang="en"/>
              <a:t>transgastric</a:t>
            </a:r>
            <a:r>
              <a:rPr lang="en"/>
              <a:t> positions are used.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Adequate attention to image acquisition is necessary for sufficient endocardial definition.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3D Image Acquisition: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Allows simultaneous display of </a:t>
            </a:r>
            <a:r>
              <a:rPr b="1" lang="en"/>
              <a:t>two or more tomographic planes.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Likely to be more widely used as 3D image quality and endocardial definition improve.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Assessment of Systolic Function: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Echocardiographer integrates: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Degree of endocardial motion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Wall thickening from various views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Classifies systolic function as normal, mildly reduced, moderately reduced, or severely reduced.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Visual Estimation of Ejection Fraction: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Experienced observers can estimate ejection fraction visually from 2D images.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Reasonable correlation with ejection fractions measured quantitatively.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Typically estimated in intervals of 5% to 10% or reported as a range (e.g., 20% to 30%)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3"/>
          <p:cNvSpPr txBox="1"/>
          <p:nvPr>
            <p:ph idx="1" type="body"/>
          </p:nvPr>
        </p:nvSpPr>
        <p:spPr>
          <a:xfrm>
            <a:off x="471900" y="1919075"/>
            <a:ext cx="8222100" cy="30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other imaging parameters provide a qualitative measure of LV systolic function.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M-mode</a:t>
            </a:r>
            <a:r>
              <a:rPr lang="en"/>
              <a:t> signs include: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The </a:t>
            </a:r>
            <a:r>
              <a:rPr b="1" lang="en"/>
              <a:t>separation</a:t>
            </a:r>
            <a:r>
              <a:rPr lang="en"/>
              <a:t> between the </a:t>
            </a:r>
            <a:r>
              <a:rPr b="1" lang="en"/>
              <a:t>maximum anterior motion</a:t>
            </a:r>
            <a:r>
              <a:rPr lang="en"/>
              <a:t> of the anterior mitral </a:t>
            </a:r>
            <a:r>
              <a:rPr b="1" lang="en"/>
              <a:t>leaflet</a:t>
            </a:r>
            <a:r>
              <a:rPr lang="en"/>
              <a:t> and </a:t>
            </a:r>
            <a:r>
              <a:rPr b="1" lang="en"/>
              <a:t>maximum posterior motion</a:t>
            </a:r>
            <a:r>
              <a:rPr lang="en"/>
              <a:t> of the ventricular </a:t>
            </a:r>
            <a:r>
              <a:rPr b="1" lang="en"/>
              <a:t>septum</a:t>
            </a:r>
            <a:r>
              <a:rPr lang="en"/>
              <a:t> </a:t>
            </a:r>
            <a:r>
              <a:rPr b="1" lang="en"/>
              <a:t>(E-point septal separation)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The degree of </a:t>
            </a:r>
            <a:r>
              <a:rPr b="1" lang="en"/>
              <a:t>anteroposterior motion</a:t>
            </a:r>
            <a:r>
              <a:rPr lang="en"/>
              <a:t> of the </a:t>
            </a:r>
            <a:r>
              <a:rPr b="1" lang="en"/>
              <a:t>aortic root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4"/>
          <p:cNvSpPr txBox="1"/>
          <p:nvPr>
            <p:ph idx="4294967295" type="body"/>
          </p:nvPr>
        </p:nvSpPr>
        <p:spPr>
          <a:xfrm>
            <a:off x="471900" y="723450"/>
            <a:ext cx="8287500" cy="45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Systolic 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Anterior mitral leaflet opens to nearly fill the ventricular chamber.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Result: </a:t>
            </a:r>
            <a:r>
              <a:rPr b="1" lang="en"/>
              <a:t>little (0 to 5 mm)</a:t>
            </a:r>
            <a:r>
              <a:rPr lang="en"/>
              <a:t> E-point septal separation.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Systolic Dysfunction: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Increased</a:t>
            </a:r>
            <a:r>
              <a:rPr lang="en"/>
              <a:t> E-point septal separation due to: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LV dilation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Reduced motion</a:t>
            </a:r>
            <a:r>
              <a:rPr lang="en"/>
              <a:t> of the mitral valve from low transmitral volume flow.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Effects on LA Filling and Emptying: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systolic dysfunction leads to </a:t>
            </a:r>
            <a:r>
              <a:rPr b="1" lang="en"/>
              <a:t>reduced</a:t>
            </a:r>
            <a:r>
              <a:rPr lang="en"/>
              <a:t> LA filling and emptying (low cardiac output).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on </a:t>
            </a:r>
            <a:r>
              <a:rPr b="1" lang="en"/>
              <a:t>M-mode</a:t>
            </a:r>
            <a:r>
              <a:rPr lang="en"/>
              <a:t> as </a:t>
            </a:r>
            <a:r>
              <a:rPr b="1" lang="en"/>
              <a:t>reduced</a:t>
            </a:r>
            <a:r>
              <a:rPr lang="en"/>
              <a:t> anteroposterior motion of the </a:t>
            </a:r>
            <a:r>
              <a:rPr b="1" lang="en"/>
              <a:t>aortic root.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"/>
          <p:cNvSpPr txBox="1"/>
          <p:nvPr>
            <p:ph idx="4294967295" type="body"/>
          </p:nvPr>
        </p:nvSpPr>
        <p:spPr>
          <a:xfrm>
            <a:off x="471900" y="619050"/>
            <a:ext cx="8067900" cy="45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Mitral Annulus Motion: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Moves </a:t>
            </a:r>
            <a:r>
              <a:rPr b="1" lang="en"/>
              <a:t>toward</a:t>
            </a:r>
            <a:r>
              <a:rPr lang="en"/>
              <a:t> the ventricular </a:t>
            </a:r>
            <a:r>
              <a:rPr b="1" lang="en"/>
              <a:t>apex</a:t>
            </a:r>
            <a:r>
              <a:rPr lang="en"/>
              <a:t> during </a:t>
            </a:r>
            <a:r>
              <a:rPr b="1" lang="en"/>
              <a:t>systole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Magnitude of motion is </a:t>
            </a:r>
            <a:r>
              <a:rPr b="1" lang="en"/>
              <a:t>proportional</a:t>
            </a:r>
            <a:r>
              <a:rPr lang="en"/>
              <a:t> to the extent of </a:t>
            </a:r>
            <a:r>
              <a:rPr b="1" lang="en"/>
              <a:t>shortening</a:t>
            </a:r>
            <a:r>
              <a:rPr lang="en"/>
              <a:t> in ventricular length.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measure of overall LV systolic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Normal Range: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Motion of the mitral annulus toward the apex is </a:t>
            </a:r>
            <a:r>
              <a:rPr b="1" lang="en"/>
              <a:t>≥8 mm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value is 12 ± 2 mm in both four- and two-chamber views.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Diagnostic Value: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Sensitivity</a:t>
            </a:r>
            <a:r>
              <a:rPr lang="en"/>
              <a:t> of mitral annulus motion &lt;8 mm is </a:t>
            </a:r>
            <a:r>
              <a:rPr b="1" lang="en"/>
              <a:t>98%.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Specificity</a:t>
            </a:r>
            <a:r>
              <a:rPr lang="en"/>
              <a:t> is </a:t>
            </a:r>
            <a:r>
              <a:rPr b="1" lang="en"/>
              <a:t>82%</a:t>
            </a:r>
            <a:r>
              <a:rPr lang="en"/>
              <a:t> for identifying an ejection fraction &lt;50%.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6"/>
          <p:cNvSpPr txBox="1"/>
          <p:nvPr>
            <p:ph idx="4294967295" type="body"/>
          </p:nvPr>
        </p:nvSpPr>
        <p:spPr>
          <a:xfrm>
            <a:off x="471900" y="811675"/>
            <a:ext cx="8299800" cy="43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Evaluation: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and highly predictive.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Valuable in clinical practice.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Limitations: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Accuracy dependent on observer </a:t>
            </a:r>
            <a:r>
              <a:rPr b="1" lang="en"/>
              <a:t>experience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Inadequate </a:t>
            </a:r>
            <a:r>
              <a:rPr b="1" lang="en"/>
              <a:t>endocardial definition</a:t>
            </a:r>
            <a:r>
              <a:rPr lang="en"/>
              <a:t> can lead to incorrect estimates.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Difficulty </a:t>
            </a:r>
            <a:r>
              <a:rPr b="1" lang="en"/>
              <a:t>integrating data</a:t>
            </a:r>
            <a:r>
              <a:rPr lang="en"/>
              <a:t> from multiple images with </a:t>
            </a:r>
            <a:r>
              <a:rPr b="1" lang="en"/>
              <a:t>asynchronous</a:t>
            </a:r>
            <a:r>
              <a:rPr lang="en"/>
              <a:t> or </a:t>
            </a:r>
            <a:r>
              <a:rPr b="1" lang="en"/>
              <a:t>asymmetric</a:t>
            </a:r>
            <a:r>
              <a:rPr lang="en"/>
              <a:t> contraction patterns.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Minimized by experienced observers, optimal endocardial definition, contrast use, and integration of data from multiple views.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Preference for Quantitative Measurements: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Preferable when possible to avoid limitations of qualitative estimates.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7"/>
          <p:cNvSpPr txBox="1"/>
          <p:nvPr>
            <p:ph idx="4294967295" type="body"/>
          </p:nvPr>
        </p:nvSpPr>
        <p:spPr>
          <a:xfrm>
            <a:off x="471900" y="897300"/>
            <a:ext cx="8312100" cy="40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Ventricular Function Evaluation: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Assessed by imaging in multiple tomographic planes using TTE or TEE.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segments correspond to coronary artery anatomy.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Wall motion is graded on a 1 to 4+ scale: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Normal (score = 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Hypokinetic (score = 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Akinetic (score = 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Dyskinetic (score = 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Additional Scoring: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Hyperkinesis</a:t>
            </a:r>
            <a:r>
              <a:rPr lang="en"/>
              <a:t> may also be scored, indicating: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Compensatory</a:t>
            </a:r>
            <a:r>
              <a:rPr lang="en"/>
              <a:t> increase in wall motion in regions </a:t>
            </a:r>
            <a:r>
              <a:rPr b="1" lang="en"/>
              <a:t>remote</a:t>
            </a:r>
            <a:r>
              <a:rPr lang="en"/>
              <a:t> from an acute myocardial infarction.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Normal</a:t>
            </a:r>
            <a:r>
              <a:rPr lang="en"/>
              <a:t> increase seen with </a:t>
            </a:r>
            <a:r>
              <a:rPr b="1" lang="en"/>
              <a:t>exercise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07" y="0"/>
            <a:ext cx="36366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 rotWithShape="1">
          <a:blip r:embed="rId4">
            <a:alphaModFix/>
          </a:blip>
          <a:srcRect b="6635" l="5553" r="8075" t="55729"/>
          <a:stretch/>
        </p:blipFill>
        <p:spPr>
          <a:xfrm>
            <a:off x="3906749" y="1715174"/>
            <a:ext cx="5237250" cy="17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Evaluation of Systolic Function: </a:t>
            </a:r>
            <a:r>
              <a:rPr i="1" lang="en" sz="2600">
                <a:latin typeface="Comfortaa"/>
                <a:ea typeface="Comfortaa"/>
                <a:cs typeface="Comfortaa"/>
                <a:sym typeface="Comfortaa"/>
              </a:rPr>
              <a:t>Linear Dimensions</a:t>
            </a:r>
            <a:endParaRPr i="1"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49"/>
          <p:cNvSpPr txBox="1"/>
          <p:nvPr>
            <p:ph idx="1" type="body"/>
          </p:nvPr>
        </p:nvSpPr>
        <p:spPr>
          <a:xfrm>
            <a:off x="471900" y="1770200"/>
            <a:ext cx="82221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LV Internal Dimensions and Wall Thickness: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Routinely measured using 2D echocardiography.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Measurements are most accurate when the ultrasound beam is </a:t>
            </a:r>
            <a:r>
              <a:rPr b="1" lang="en"/>
              <a:t>perpendicular</a:t>
            </a:r>
            <a:r>
              <a:rPr lang="en"/>
              <a:t> to the blood-endocardium interface.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Precision is higher with </a:t>
            </a:r>
            <a:r>
              <a:rPr b="1" lang="en"/>
              <a:t>axial resolution</a:t>
            </a:r>
            <a:r>
              <a:rPr lang="en"/>
              <a:t> compared to lateral resolution.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Specific Situations: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2D guided M-mode measurements are recommended for serial evaluation of patients with </a:t>
            </a:r>
            <a:r>
              <a:rPr b="1" lang="en"/>
              <a:t>chronic aortic</a:t>
            </a:r>
            <a:r>
              <a:rPr lang="en"/>
              <a:t> or </a:t>
            </a:r>
            <a:r>
              <a:rPr b="1" lang="en"/>
              <a:t>mitral regurgitation.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Particularly useful when identification of the </a:t>
            </a:r>
            <a:r>
              <a:rPr b="1" lang="en"/>
              <a:t>endocardium</a:t>
            </a:r>
            <a:r>
              <a:rPr lang="en"/>
              <a:t> is </a:t>
            </a:r>
            <a:r>
              <a:rPr b="1" lang="en"/>
              <a:t>suboptimal</a:t>
            </a:r>
            <a:r>
              <a:rPr lang="en"/>
              <a:t> on 2D images.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0"/>
          <p:cNvPicPr preferRelativeResize="0"/>
          <p:nvPr/>
        </p:nvPicPr>
        <p:blipFill rotWithShape="1">
          <a:blip r:embed="rId3">
            <a:alphaModFix/>
          </a:blip>
          <a:srcRect b="52941" l="0" r="0" t="0"/>
          <a:stretch/>
        </p:blipFill>
        <p:spPr>
          <a:xfrm>
            <a:off x="0" y="134088"/>
            <a:ext cx="8991599" cy="427693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0" name="Google Shape;280;p50"/>
          <p:cNvSpPr txBox="1"/>
          <p:nvPr/>
        </p:nvSpPr>
        <p:spPr>
          <a:xfrm>
            <a:off x="0" y="2039494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 rotWithShape="1">
          <a:blip r:embed="rId3">
            <a:alphaModFix/>
          </a:blip>
          <a:srcRect b="2325" l="0" r="0" t="47564"/>
          <a:stretch/>
        </p:blipFill>
        <p:spPr>
          <a:xfrm>
            <a:off x="76200" y="589250"/>
            <a:ext cx="8991599" cy="45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1"/>
          <p:cNvPicPr preferRelativeResize="0"/>
          <p:nvPr/>
        </p:nvPicPr>
        <p:blipFill rotWithShape="1">
          <a:blip r:embed="rId3">
            <a:alphaModFix/>
          </a:blip>
          <a:srcRect b="90403" l="0" r="0" t="5180"/>
          <a:stretch/>
        </p:blipFill>
        <p:spPr>
          <a:xfrm>
            <a:off x="76200" y="206248"/>
            <a:ext cx="8991599" cy="38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919075"/>
            <a:ext cx="8222100" cy="29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of ventricular systolic function is a key component in every clinical echocardiographic study, even if not the primary focus.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research applications, echocardiographic measures of left ventricular (LV) systolic 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important baseline data on disease severity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 as clinical endpoints for intervention trials in patients with ventricular dysfunction.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2"/>
          <p:cNvSpPr txBox="1"/>
          <p:nvPr>
            <p:ph idx="4294967295" type="body"/>
          </p:nvPr>
        </p:nvSpPr>
        <p:spPr>
          <a:xfrm>
            <a:off x="471900" y="723350"/>
            <a:ext cx="8222100" cy="4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Size Measurement: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Measured in the </a:t>
            </a:r>
            <a:r>
              <a:rPr b="1" lang="en"/>
              <a:t>parasternal long-axis </a:t>
            </a:r>
            <a:r>
              <a:rPr lang="en"/>
              <a:t>view at the level of the </a:t>
            </a:r>
            <a:r>
              <a:rPr b="1" lang="en"/>
              <a:t>-</a:t>
            </a:r>
            <a:r>
              <a:rPr lang="en"/>
              <a:t> (mitral chordal level).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Measurement is </a:t>
            </a:r>
            <a:r>
              <a:rPr b="1" lang="en"/>
              <a:t>perpendicular</a:t>
            </a:r>
            <a:r>
              <a:rPr lang="en"/>
              <a:t> to the long axis of the ventricle.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Biplane imaging or scanning between long- and short-axis views ensures centered measurements in the short-axis plane.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TEE Measurements: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internal dimensions measured in the transgastric two-chamber view at the junction between the </a:t>
            </a:r>
            <a:r>
              <a:rPr b="1" lang="en"/>
              <a:t>basal third</a:t>
            </a:r>
            <a:r>
              <a:rPr lang="en"/>
              <a:t> and </a:t>
            </a:r>
            <a:r>
              <a:rPr b="1" lang="en"/>
              <a:t>apical portion</a:t>
            </a:r>
            <a:r>
              <a:rPr lang="en"/>
              <a:t> of the ventricle.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Wall thickness measured in the transgastric short-axis view.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Technique:</a:t>
            </a:r>
            <a:endParaRPr/>
          </a:p>
        </p:txBody>
      </p:sp>
      <p:sp>
        <p:nvSpPr>
          <p:cNvPr id="298" name="Google Shape;298;p53"/>
          <p:cNvSpPr txBox="1"/>
          <p:nvPr>
            <p:ph idx="4294967295" type="body"/>
          </p:nvPr>
        </p:nvSpPr>
        <p:spPr>
          <a:xfrm>
            <a:off x="471900" y="775225"/>
            <a:ext cx="8222100" cy="42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2D images, LV internal dimensions measured at end-diastole and end-systole from the </a:t>
            </a:r>
            <a:r>
              <a:rPr b="1" lang="en"/>
              <a:t>tissue-blood interface</a:t>
            </a:r>
            <a:r>
              <a:rPr lang="en"/>
              <a:t> (white-black transition).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End-diastole: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Defined as the </a:t>
            </a:r>
            <a:r>
              <a:rPr b="1" lang="en"/>
              <a:t>onset</a:t>
            </a:r>
            <a:r>
              <a:rPr lang="en"/>
              <a:t> of the QRS complex.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first frame after </a:t>
            </a:r>
            <a:r>
              <a:rPr b="1" lang="en"/>
              <a:t>mitral</a:t>
            </a:r>
            <a:r>
              <a:rPr lang="en"/>
              <a:t> valve closure.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Maximum</a:t>
            </a:r>
            <a:r>
              <a:rPr lang="en"/>
              <a:t> ventricular volume.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End-systole: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Defined as the </a:t>
            </a:r>
            <a:r>
              <a:rPr b="1" lang="en"/>
              <a:t>smallest</a:t>
            </a:r>
            <a:r>
              <a:rPr lang="en"/>
              <a:t> ventricular volume.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frame just after </a:t>
            </a:r>
            <a:r>
              <a:rPr b="1" lang="en"/>
              <a:t>aortic</a:t>
            </a:r>
            <a:r>
              <a:rPr lang="en"/>
              <a:t> valve closure.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13" y="0"/>
            <a:ext cx="85333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5"/>
          <p:cNvSpPr txBox="1"/>
          <p:nvPr>
            <p:ph idx="4294967295" type="body"/>
          </p:nvPr>
        </p:nvSpPr>
        <p:spPr>
          <a:xfrm>
            <a:off x="471900" y="839325"/>
            <a:ext cx="8226600" cy="4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Guided M-Mode Measurements: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Transducer may need to be moved </a:t>
            </a:r>
            <a:r>
              <a:rPr b="1" lang="en"/>
              <a:t>cephalad</a:t>
            </a:r>
            <a:r>
              <a:rPr lang="en"/>
              <a:t> for a </a:t>
            </a:r>
            <a:r>
              <a:rPr b="1" lang="en"/>
              <a:t>perpendicular angle</a:t>
            </a:r>
            <a:r>
              <a:rPr lang="en"/>
              <a:t> between the M-line and the ventricle's long axis.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only an </a:t>
            </a:r>
            <a:r>
              <a:rPr b="1" lang="en"/>
              <a:t>oblique</a:t>
            </a:r>
            <a:r>
              <a:rPr lang="en"/>
              <a:t> orientation is possible, use </a:t>
            </a:r>
            <a:r>
              <a:rPr b="1" lang="en"/>
              <a:t>2D images</a:t>
            </a:r>
            <a:r>
              <a:rPr lang="en"/>
              <a:t> for correct alignment.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Advantages</a:t>
            </a:r>
            <a:r>
              <a:rPr lang="en"/>
              <a:t> of M-Mode Echocardiography: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time resolution.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Facilitates recognition of </a:t>
            </a:r>
            <a:r>
              <a:rPr b="1" lang="en"/>
              <a:t>endocardial motion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more accurate measurement of ventricular </a:t>
            </a:r>
            <a:r>
              <a:rPr b="1" lang="en"/>
              <a:t>internal</a:t>
            </a:r>
            <a:r>
              <a:rPr lang="en"/>
              <a:t> dimensions.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Structures on M-Mode:</a:t>
            </a:r>
            <a:endParaRPr/>
          </a:p>
        </p:txBody>
      </p:sp>
      <p:sp>
        <p:nvSpPr>
          <p:cNvPr id="315" name="Google Shape;315;p56"/>
          <p:cNvSpPr txBox="1"/>
          <p:nvPr>
            <p:ph idx="1" type="body"/>
          </p:nvPr>
        </p:nvSpPr>
        <p:spPr>
          <a:xfrm>
            <a:off x="471900" y="1919075"/>
            <a:ext cx="8476800" cy="29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LV </a:t>
            </a:r>
            <a:r>
              <a:rPr b="1" lang="en"/>
              <a:t>posterior</a:t>
            </a:r>
            <a:r>
              <a:rPr lang="en"/>
              <a:t> wall </a:t>
            </a:r>
            <a:r>
              <a:rPr b="1" lang="en"/>
              <a:t>endocardium</a:t>
            </a:r>
            <a:r>
              <a:rPr lang="en"/>
              <a:t>: most </a:t>
            </a:r>
            <a:r>
              <a:rPr b="1" lang="en"/>
              <a:t>continuous</a:t>
            </a:r>
            <a:r>
              <a:rPr lang="en"/>
              <a:t> line with the </a:t>
            </a:r>
            <a:r>
              <a:rPr b="1" lang="en"/>
              <a:t>steepest</a:t>
            </a:r>
            <a:r>
              <a:rPr lang="en"/>
              <a:t> systolic motion.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Posterior</a:t>
            </a:r>
            <a:r>
              <a:rPr lang="en"/>
              <a:t> wall </a:t>
            </a:r>
            <a:r>
              <a:rPr b="1" lang="en"/>
              <a:t>epicardium</a:t>
            </a:r>
            <a:r>
              <a:rPr lang="en"/>
              <a:t>: echo reflection </a:t>
            </a:r>
            <a:r>
              <a:rPr b="1" lang="en"/>
              <a:t>immediately anterior</a:t>
            </a:r>
            <a:r>
              <a:rPr lang="en"/>
              <a:t> to the </a:t>
            </a:r>
            <a:r>
              <a:rPr b="1" lang="en"/>
              <a:t>pericardium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Septal</a:t>
            </a:r>
            <a:r>
              <a:rPr lang="en"/>
              <a:t> endocardium: </a:t>
            </a:r>
            <a:r>
              <a:rPr b="1" lang="en"/>
              <a:t>continuous</a:t>
            </a:r>
            <a:r>
              <a:rPr lang="en"/>
              <a:t> reflection through the cycle with the </a:t>
            </a:r>
            <a:r>
              <a:rPr b="1" lang="en"/>
              <a:t>steepest</a:t>
            </a:r>
            <a:r>
              <a:rPr lang="en"/>
              <a:t> </a:t>
            </a:r>
            <a:r>
              <a:rPr b="1" lang="en"/>
              <a:t>slope</a:t>
            </a:r>
            <a:r>
              <a:rPr lang="en"/>
              <a:t> in systole.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Important to </a:t>
            </a:r>
            <a:r>
              <a:rPr b="1" lang="en"/>
              <a:t>exclude</a:t>
            </a:r>
            <a:r>
              <a:rPr lang="en"/>
              <a:t> reflections from </a:t>
            </a:r>
            <a:r>
              <a:rPr b="1" lang="en"/>
              <a:t>RV</a:t>
            </a:r>
            <a:r>
              <a:rPr lang="en"/>
              <a:t> </a:t>
            </a:r>
            <a:r>
              <a:rPr b="1" lang="en"/>
              <a:t>trabeculations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Avoid confusing a dark </a:t>
            </a:r>
            <a:r>
              <a:rPr b="1" lang="en"/>
              <a:t>“mid-septal” stripe</a:t>
            </a:r>
            <a:r>
              <a:rPr lang="en"/>
              <a:t> with endocardial borders.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7"/>
          <p:cNvPicPr preferRelativeResize="0"/>
          <p:nvPr/>
        </p:nvPicPr>
        <p:blipFill rotWithShape="1">
          <a:blip r:embed="rId3">
            <a:alphaModFix/>
          </a:blip>
          <a:srcRect b="22540" l="0" r="0" t="0"/>
          <a:stretch/>
        </p:blipFill>
        <p:spPr>
          <a:xfrm>
            <a:off x="390450" y="0"/>
            <a:ext cx="417750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7"/>
          <p:cNvPicPr preferRelativeResize="0"/>
          <p:nvPr/>
        </p:nvPicPr>
        <p:blipFill rotWithShape="1">
          <a:blip r:embed="rId3">
            <a:alphaModFix/>
          </a:blip>
          <a:srcRect b="0" l="0" r="0" t="76074"/>
          <a:stretch/>
        </p:blipFill>
        <p:spPr>
          <a:xfrm>
            <a:off x="4572000" y="1186525"/>
            <a:ext cx="4572001" cy="1738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000" y="0"/>
            <a:ext cx="6111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addition to LV wall thickness and internal dimensions (LVID) at end-diastole (d) and end-systole (s), </a:t>
            </a:r>
            <a:r>
              <a:rPr b="1" lang="en"/>
              <a:t>endocardial fractional shortening (FS)</a:t>
            </a:r>
            <a:r>
              <a:rPr lang="en"/>
              <a:t> can be calculated as: </a:t>
            </a:r>
            <a:endParaRPr/>
          </a:p>
        </p:txBody>
      </p:sp>
      <p:pic>
        <p:nvPicPr>
          <p:cNvPr id="333" name="Google Shape;33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76" y="3198366"/>
            <a:ext cx="7722526" cy="9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Fractional Shortening:</a:t>
            </a:r>
            <a:endParaRPr/>
          </a:p>
        </p:txBody>
      </p:sp>
      <p:sp>
        <p:nvSpPr>
          <p:cNvPr id="339" name="Google Shape;339;p60"/>
          <p:cNvSpPr txBox="1"/>
          <p:nvPr>
            <p:ph idx="1" type="body"/>
          </p:nvPr>
        </p:nvSpPr>
        <p:spPr>
          <a:xfrm>
            <a:off x="471900" y="1919075"/>
            <a:ext cx="8222100" cy="31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Rough</a:t>
            </a:r>
            <a:r>
              <a:rPr lang="en"/>
              <a:t> measurement of LV systolic function.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Normal range: </a:t>
            </a:r>
            <a:r>
              <a:rPr b="1" lang="en"/>
              <a:t>25% to 45%</a:t>
            </a:r>
            <a:r>
              <a:rPr lang="en"/>
              <a:t> (95% confidence limits).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Mid-Wall</a:t>
            </a:r>
            <a:r>
              <a:rPr lang="en"/>
              <a:t> Fractional Shortening: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Better reflector of </a:t>
            </a:r>
            <a:r>
              <a:rPr b="1" lang="en"/>
              <a:t>contractility</a:t>
            </a:r>
            <a:r>
              <a:rPr lang="en"/>
              <a:t> than endocardial fractional shortening.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Reflects both </a:t>
            </a:r>
            <a:r>
              <a:rPr b="1" lang="en"/>
              <a:t>inward motion</a:t>
            </a:r>
            <a:r>
              <a:rPr lang="en"/>
              <a:t> of the endocardium and </a:t>
            </a:r>
            <a:r>
              <a:rPr b="1" lang="en"/>
              <a:t>degree of wall thickening</a:t>
            </a:r>
            <a:r>
              <a:rPr lang="en"/>
              <a:t>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Rarely used in clinical practice.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Preference in Clinical Practice: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2D measures of ventricular systolic function are more robust and preferred.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Cycle </a:t>
            </a:r>
            <a:endParaRPr/>
          </a:p>
        </p:txBody>
      </p:sp>
      <p:sp>
        <p:nvSpPr>
          <p:cNvPr id="92" name="Google Shape;92;p17"/>
          <p:cNvSpPr txBox="1"/>
          <p:nvPr>
            <p:ph idx="4294967295" type="body"/>
          </p:nvPr>
        </p:nvSpPr>
        <p:spPr>
          <a:xfrm>
            <a:off x="471900" y="884975"/>
            <a:ext cx="8222100" cy="4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Systole Definition: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Segment of the cardiac cycle from mitral valve closure to aortic valve closure.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Begins with ventricular depolarization (QRS complex) and ends after repolarization (end of T wave).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Ventricular Pressure Curves:</a:t>
            </a:r>
            <a:r>
              <a:rPr lang="en"/>
              <a:t>  Systole starts when left ventricular (LV) pressure exceeds left atrial (LA) pressure, closing the mitral valve.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Followed by isovolumic contraction: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muscle depolarizes.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Calcium influx and myosin-actin shortening occur.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pressure rises rapidly at a constant volume.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2"/>
          <p:cNvSpPr txBox="1"/>
          <p:nvPr>
            <p:ph idx="4294967295" type="body"/>
          </p:nvPr>
        </p:nvSpPr>
        <p:spPr>
          <a:xfrm>
            <a:off x="471900" y="830175"/>
            <a:ext cx="8222100" cy="4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2D echocardiographic calculation of ventricular volumes is based on </a:t>
            </a:r>
            <a:r>
              <a:rPr b="1" lang="en"/>
              <a:t>endocardial border tracing</a:t>
            </a:r>
            <a:r>
              <a:rPr lang="en"/>
              <a:t> at </a:t>
            </a:r>
            <a:r>
              <a:rPr b="1" lang="en"/>
              <a:t>end-diastole</a:t>
            </a:r>
            <a:r>
              <a:rPr lang="en"/>
              <a:t> and </a:t>
            </a:r>
            <a:r>
              <a:rPr b="1" lang="en"/>
              <a:t>end-systole</a:t>
            </a:r>
            <a:r>
              <a:rPr lang="en"/>
              <a:t> in one or more tomographic planes on TTE or TEE images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Prerequisites</a:t>
            </a:r>
            <a:r>
              <a:rPr lang="en"/>
              <a:t> for </a:t>
            </a:r>
            <a:r>
              <a:rPr b="1" lang="en"/>
              <a:t>quantitative</a:t>
            </a:r>
            <a:r>
              <a:rPr lang="en"/>
              <a:t> evaluation by 2D echocardiography are: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Nonoblique</a:t>
            </a:r>
            <a:r>
              <a:rPr lang="en"/>
              <a:t> standard image planes or image planes of </a:t>
            </a:r>
            <a:r>
              <a:rPr b="1" lang="en"/>
              <a:t>known orientation</a:t>
            </a:r>
            <a:r>
              <a:rPr lang="en"/>
              <a:t> relative to the long and short axis of the LV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Inclusion of the </a:t>
            </a:r>
            <a:r>
              <a:rPr b="1" lang="en"/>
              <a:t>apex</a:t>
            </a:r>
            <a:r>
              <a:rPr lang="en"/>
              <a:t> of the ventricle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Adequate endocardial </a:t>
            </a:r>
            <a:r>
              <a:rPr b="1" lang="en"/>
              <a:t>definition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Accurate identification of </a:t>
            </a:r>
            <a:r>
              <a:rPr b="1" lang="en"/>
              <a:t>the endocardial borders</a:t>
            </a:r>
            <a:endParaRPr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66" y="0"/>
            <a:ext cx="81526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4"/>
          <p:cNvSpPr txBox="1"/>
          <p:nvPr>
            <p:ph idx="1" type="body"/>
          </p:nvPr>
        </p:nvSpPr>
        <p:spPr>
          <a:xfrm>
            <a:off x="471900" y="1642025"/>
            <a:ext cx="8348700" cy="3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Image Quality: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of </a:t>
            </a:r>
            <a:r>
              <a:rPr b="1" lang="en"/>
              <a:t>left-sided echo contrast</a:t>
            </a:r>
            <a:r>
              <a:rPr lang="en"/>
              <a:t> improves endocardial definition when image quality is suboptimal.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Manual</a:t>
            </a:r>
            <a:r>
              <a:rPr lang="en"/>
              <a:t> Tracing: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2D</a:t>
            </a:r>
            <a:r>
              <a:rPr lang="en"/>
              <a:t> or </a:t>
            </a:r>
            <a:r>
              <a:rPr b="1" lang="en"/>
              <a:t>contrast-enhanced</a:t>
            </a:r>
            <a:r>
              <a:rPr lang="en"/>
              <a:t> endocardial borders must be traced manually by an </a:t>
            </a:r>
            <a:r>
              <a:rPr b="1" lang="en"/>
              <a:t>experienced</a:t>
            </a:r>
            <a:r>
              <a:rPr lang="en"/>
              <a:t> physician or sonographer for accurate quantitation of LV systolic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Geometric </a:t>
            </a:r>
            <a:r>
              <a:rPr b="1" lang="en"/>
              <a:t>Assumptions</a:t>
            </a:r>
            <a:r>
              <a:rPr lang="en"/>
              <a:t>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2D echocardiography is a </a:t>
            </a:r>
            <a:r>
              <a:rPr b="1" lang="en"/>
              <a:t>tomographic</a:t>
            </a:r>
            <a:r>
              <a:rPr lang="en"/>
              <a:t> technique.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LV volume calculations are based on geometric assumptions about the shape of the LV.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5"/>
          <p:cNvSpPr txBox="1"/>
          <p:nvPr>
            <p:ph idx="1" type="body"/>
          </p:nvPr>
        </p:nvSpPr>
        <p:spPr>
          <a:xfrm>
            <a:off x="471900" y="1919075"/>
            <a:ext cx="8122800" cy="31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Papillary Muscles: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Included in the ventricular </a:t>
            </a:r>
            <a:r>
              <a:rPr b="1" lang="en"/>
              <a:t>chamber</a:t>
            </a:r>
            <a:r>
              <a:rPr lang="en"/>
              <a:t> by convention.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Endocardial borders</a:t>
            </a:r>
            <a:r>
              <a:rPr lang="en"/>
              <a:t> are extrapolated along the </a:t>
            </a:r>
            <a:r>
              <a:rPr b="1" lang="en"/>
              <a:t>base</a:t>
            </a:r>
            <a:r>
              <a:rPr lang="en"/>
              <a:t> of the papillary muscle, following the expected curvature of the ventricular wall.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Accuracy: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Highest in individual patients with methods that have the </a:t>
            </a:r>
            <a:r>
              <a:rPr b="1" lang="en"/>
              <a:t>fewest</a:t>
            </a:r>
            <a:r>
              <a:rPr lang="en"/>
              <a:t> geometric </a:t>
            </a:r>
            <a:r>
              <a:rPr b="1" lang="en"/>
              <a:t>assumptions</a:t>
            </a:r>
            <a:r>
              <a:rPr lang="en"/>
              <a:t>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Using data from </a:t>
            </a:r>
            <a:r>
              <a:rPr b="1" lang="en"/>
              <a:t>multiple</a:t>
            </a:r>
            <a:r>
              <a:rPr lang="en"/>
              <a:t> tomographic images enhances accuracy.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LV </a:t>
            </a:r>
            <a:r>
              <a:rPr b="1" lang="en"/>
              <a:t>Volume Calculation</a:t>
            </a:r>
            <a:r>
              <a:rPr lang="en"/>
              <a:t> Approaches: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Based on various geometric assumptions: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Simple ellipsoid shape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Complex hemicylindrical or hemiellipsoid shapes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Preferred Method: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Simpson’s Rule (Method of Disks):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Most </a:t>
            </a:r>
            <a:r>
              <a:rPr b="1" lang="en"/>
              <a:t>robust</a:t>
            </a:r>
            <a:r>
              <a:rPr lang="en"/>
              <a:t> and </a:t>
            </a:r>
            <a:r>
              <a:rPr b="1" lang="en"/>
              <a:t>practical</a:t>
            </a:r>
            <a:r>
              <a:rPr lang="en"/>
              <a:t> for clinical use.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Calculates ventricular volume as the sum of a </a:t>
            </a:r>
            <a:r>
              <a:rPr b="1" lang="en"/>
              <a:t>series</a:t>
            </a:r>
            <a:r>
              <a:rPr lang="en"/>
              <a:t> of </a:t>
            </a:r>
            <a:r>
              <a:rPr b="1" lang="en"/>
              <a:t>parallel “slices”</a:t>
            </a:r>
            <a:r>
              <a:rPr lang="en"/>
              <a:t> from apex to base.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8"/>
          <p:cNvPicPr preferRelativeResize="0"/>
          <p:nvPr/>
        </p:nvPicPr>
        <p:blipFill rotWithShape="1">
          <a:blip r:embed="rId3">
            <a:alphaModFix/>
          </a:blip>
          <a:srcRect b="32885" l="0" r="0" t="0"/>
          <a:stretch/>
        </p:blipFill>
        <p:spPr>
          <a:xfrm>
            <a:off x="0" y="0"/>
            <a:ext cx="489510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8"/>
          <p:cNvPicPr preferRelativeResize="0"/>
          <p:nvPr/>
        </p:nvPicPr>
        <p:blipFill rotWithShape="1">
          <a:blip r:embed="rId3">
            <a:alphaModFix/>
          </a:blip>
          <a:srcRect b="0" l="0" r="0" t="66486"/>
          <a:stretch/>
        </p:blipFill>
        <p:spPr>
          <a:xfrm>
            <a:off x="4572000" y="1372300"/>
            <a:ext cx="4572001" cy="239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7" y="421488"/>
            <a:ext cx="9001024" cy="43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00" y="0"/>
            <a:ext cx="77071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62" y="0"/>
            <a:ext cx="62894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4294967295" type="body"/>
          </p:nvPr>
        </p:nvSpPr>
        <p:spPr>
          <a:xfrm>
            <a:off x="471900" y="824050"/>
            <a:ext cx="8453100" cy="43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Aortic Valve Dynamics: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Opens when LV pressure exceeds aortic pressure.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volume falls rapidly as blood flows to the aorta during ejection.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 pressure initially exceeds aortic pressure (rapid acceleration of blood flow).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mid-systole, aortic pressure exceeds LV pressure (deceleration phase).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End of Systole: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Aortic valve closure occurs at the dicrotic notch on the aortic pressure tracing.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isovolumic contraction and ventricular ejection phases (acceleration and deceleration).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Ventricular Volume Changes:</a:t>
            </a:r>
            <a:r>
              <a:rPr lang="en"/>
              <a:t> Ranges from maximum at end-diastole (onset of systole) to minimum at end-systole.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2"/>
          <p:cNvPicPr preferRelativeResize="0"/>
          <p:nvPr/>
        </p:nvPicPr>
        <p:blipFill rotWithShape="1">
          <a:blip r:embed="rId3">
            <a:alphaModFix/>
          </a:blip>
          <a:srcRect b="43480" l="0" r="0" t="0"/>
          <a:stretch/>
        </p:blipFill>
        <p:spPr>
          <a:xfrm>
            <a:off x="210813" y="0"/>
            <a:ext cx="87223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3"/>
          <p:cNvPicPr preferRelativeResize="0"/>
          <p:nvPr/>
        </p:nvPicPr>
        <p:blipFill rotWithShape="1">
          <a:blip r:embed="rId3">
            <a:alphaModFix/>
          </a:blip>
          <a:srcRect b="0" l="0" r="0" t="56268"/>
          <a:stretch/>
        </p:blipFill>
        <p:spPr>
          <a:xfrm>
            <a:off x="76200" y="610435"/>
            <a:ext cx="8991599" cy="410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4"/>
          <p:cNvSpPr txBox="1"/>
          <p:nvPr>
            <p:ph idx="4294967295" type="body"/>
          </p:nvPr>
        </p:nvSpPr>
        <p:spPr>
          <a:xfrm>
            <a:off x="274450" y="768950"/>
            <a:ext cx="8650500" cy="4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Simpson’s Rule (Method of Disks):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Recommended in </a:t>
            </a:r>
            <a:r>
              <a:rPr b="1" lang="en"/>
              <a:t>consensus guidelines</a:t>
            </a:r>
            <a:r>
              <a:rPr lang="en"/>
              <a:t>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Accurate </a:t>
            </a:r>
            <a:r>
              <a:rPr b="1" lang="en"/>
              <a:t>even</a:t>
            </a:r>
            <a:r>
              <a:rPr lang="en"/>
              <a:t> when ventricular geometry is </a:t>
            </a:r>
            <a:r>
              <a:rPr b="1" lang="en"/>
              <a:t>distorted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Apical Biplane Approach: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Tracing of endocardial borders at end-diastole and end-systole in four-chamber and two-chamber views.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performed with TTE or TEE images.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Borders</a:t>
            </a:r>
            <a:r>
              <a:rPr lang="en"/>
              <a:t> used to calculate </a:t>
            </a:r>
            <a:r>
              <a:rPr b="1" lang="en"/>
              <a:t>cross-sectional</a:t>
            </a:r>
            <a:r>
              <a:rPr b="1" lang="en"/>
              <a:t> areas</a:t>
            </a:r>
            <a:r>
              <a:rPr lang="en"/>
              <a:t> of elliptical disks.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Volume Calculations: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End-diastolic volume (EDV) from end-diastolic images.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End-systolic volume (ESV) from end-systolic images.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Normal LV volumes are </a:t>
            </a:r>
            <a:r>
              <a:rPr b="1" lang="en"/>
              <a:t>smaller</a:t>
            </a:r>
            <a:r>
              <a:rPr lang="en"/>
              <a:t> in </a:t>
            </a:r>
            <a:r>
              <a:rPr b="1" lang="en"/>
              <a:t>women</a:t>
            </a:r>
            <a:r>
              <a:rPr lang="en"/>
              <a:t> compared with men.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LV volumes decrease with </a:t>
            </a:r>
            <a:r>
              <a:rPr b="1" lang="en"/>
              <a:t>age</a:t>
            </a:r>
            <a:r>
              <a:rPr lang="en"/>
              <a:t> in both sexes.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Stroke Volume and Ejection Fraction: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Stroke volume = EDV - ESV.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Ejection fraction (EF) calculated as: </a:t>
            </a:r>
            <a:endParaRPr/>
          </a:p>
        </p:txBody>
      </p:sp>
      <p:pic>
        <p:nvPicPr>
          <p:cNvPr id="416" name="Google Shape;41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791" y="4430150"/>
            <a:ext cx="2189052" cy="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5"/>
          <p:cNvSpPr txBox="1"/>
          <p:nvPr>
            <p:ph idx="4294967295" type="body"/>
          </p:nvPr>
        </p:nvSpPr>
        <p:spPr>
          <a:xfrm>
            <a:off x="471900" y="814900"/>
            <a:ext cx="8222100" cy="2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method: </a:t>
            </a:r>
            <a:r>
              <a:rPr b="1" lang="en"/>
              <a:t>area-length method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Assumes </a:t>
            </a:r>
            <a:r>
              <a:rPr b="1" lang="en"/>
              <a:t>base</a:t>
            </a:r>
            <a:r>
              <a:rPr lang="en"/>
              <a:t> of ventricle as a </a:t>
            </a:r>
            <a:r>
              <a:rPr b="1" lang="en"/>
              <a:t>cylinder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Apex</a:t>
            </a:r>
            <a:r>
              <a:rPr lang="en"/>
              <a:t> approximated by an </a:t>
            </a:r>
            <a:r>
              <a:rPr b="1" lang="en"/>
              <a:t>ellipsoid</a:t>
            </a:r>
            <a:r>
              <a:rPr lang="en"/>
              <a:t> (referred to as </a:t>
            </a:r>
            <a:r>
              <a:rPr b="1" lang="en"/>
              <a:t>the "bullet" formula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Long-axis length (L) and cross-sectional area (Am) of an orthogonal short-axis view at mid-papillary level used</a:t>
            </a:r>
            <a:endParaRPr/>
          </a:p>
        </p:txBody>
      </p:sp>
      <p:pic>
        <p:nvPicPr>
          <p:cNvPr id="423" name="Google Shape;4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06" y="3302500"/>
            <a:ext cx="8337100" cy="124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76"/>
          <p:cNvSpPr txBox="1"/>
          <p:nvPr>
            <p:ph idx="4294967295" type="body"/>
          </p:nvPr>
        </p:nvSpPr>
        <p:spPr>
          <a:xfrm>
            <a:off x="471900" y="713900"/>
            <a:ext cx="8222100" cy="4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presence of a </a:t>
            </a:r>
            <a:r>
              <a:rPr b="1" lang="en"/>
              <a:t>distorted</a:t>
            </a:r>
            <a:r>
              <a:rPr lang="en"/>
              <a:t> ventricular shape or regional wall motion </a:t>
            </a:r>
            <a:r>
              <a:rPr b="1" lang="en"/>
              <a:t>abnormalities</a:t>
            </a:r>
            <a:r>
              <a:rPr lang="en"/>
              <a:t>, these </a:t>
            </a:r>
            <a:r>
              <a:rPr b="1" lang="en"/>
              <a:t>alternate methods</a:t>
            </a:r>
            <a:r>
              <a:rPr lang="en"/>
              <a:t> are </a:t>
            </a:r>
            <a:r>
              <a:rPr b="1" lang="en"/>
              <a:t>less</a:t>
            </a:r>
            <a:r>
              <a:rPr lang="en"/>
              <a:t> accurate because, if the region of abnormal wall motion is included in the dimension or area measurements, volumes will be overestimated and vice versa.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b="1" lang="en"/>
              <a:t>3D echocardiography</a:t>
            </a:r>
            <a:r>
              <a:rPr lang="en"/>
              <a:t> for accurate measurements of LV volumes and ejection fraction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Independent</a:t>
            </a:r>
            <a:r>
              <a:rPr lang="en"/>
              <a:t> of geometric assumptions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Semiautomated</a:t>
            </a:r>
            <a:r>
              <a:rPr lang="en"/>
              <a:t> border detection from 3D volumetric data 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Calculation of: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End-diastolic volumes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End-systolic volumes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Ejection fraction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77"/>
          <p:cNvSpPr txBox="1"/>
          <p:nvPr>
            <p:ph idx="4294967295" type="body"/>
          </p:nvPr>
        </p:nvSpPr>
        <p:spPr>
          <a:xfrm>
            <a:off x="471900" y="930875"/>
            <a:ext cx="8222100" cy="4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an </a:t>
            </a:r>
            <a:r>
              <a:rPr b="1" lang="en"/>
              <a:t>apical window,</a:t>
            </a:r>
            <a:r>
              <a:rPr lang="en"/>
              <a:t> the key steps in </a:t>
            </a:r>
            <a:r>
              <a:rPr b="1" lang="en"/>
              <a:t>3D data acquisition</a:t>
            </a:r>
            <a:r>
              <a:rPr lang="en"/>
              <a:t> for evaluation of the LV are as follows: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Start</a:t>
            </a:r>
            <a:r>
              <a:rPr lang="en"/>
              <a:t> with </a:t>
            </a:r>
            <a:r>
              <a:rPr b="1" lang="en"/>
              <a:t>2D</a:t>
            </a:r>
            <a:r>
              <a:rPr lang="en"/>
              <a:t> apical views to optimize gain settings, typically higher than for 2D imaging.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Guide the 3D acquisition by use of </a:t>
            </a:r>
            <a:r>
              <a:rPr b="1" lang="en"/>
              <a:t>a split screen display</a:t>
            </a:r>
            <a:r>
              <a:rPr lang="en"/>
              <a:t> of orthogonal views of the LV.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Acquire the 3D volume data set during a </a:t>
            </a:r>
            <a:r>
              <a:rPr b="1" lang="en"/>
              <a:t>breath hold</a:t>
            </a:r>
            <a:r>
              <a:rPr lang="en"/>
              <a:t> to </a:t>
            </a:r>
            <a:r>
              <a:rPr b="1" lang="en"/>
              <a:t>minimize</a:t>
            </a:r>
            <a:r>
              <a:rPr lang="en"/>
              <a:t> stitch artifacts.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Consider use of </a:t>
            </a:r>
            <a:r>
              <a:rPr b="1" lang="en"/>
              <a:t>contrast</a:t>
            </a:r>
            <a:r>
              <a:rPr lang="en"/>
              <a:t> to opacify the LV to improve endocardial border identification.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4037"/>
            <a:ext cx="9144000" cy="337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9"/>
          <p:cNvSpPr txBox="1"/>
          <p:nvPr>
            <p:ph idx="4294967295" type="body"/>
          </p:nvPr>
        </p:nvSpPr>
        <p:spPr>
          <a:xfrm>
            <a:off x="471900" y="848475"/>
            <a:ext cx="8275200" cy="41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of data in clinical practice: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Cine loop 3D-rendered LV volume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Graph</a:t>
            </a:r>
            <a:r>
              <a:rPr lang="en"/>
              <a:t> of LV volume over the cardiac cycle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Images</a:t>
            </a:r>
            <a:r>
              <a:rPr lang="en"/>
              <a:t> depicting regional wall motion or regional ejection fraction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Limitations of 3D evaluation of the LV: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Lower</a:t>
            </a:r>
            <a:r>
              <a:rPr lang="en"/>
              <a:t> temporal and spatial </a:t>
            </a:r>
            <a:r>
              <a:rPr b="1" lang="en"/>
              <a:t>resolution</a:t>
            </a:r>
            <a:r>
              <a:rPr lang="en"/>
              <a:t> compared to 2D imaging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Difficulty</a:t>
            </a:r>
            <a:r>
              <a:rPr lang="en"/>
              <a:t> in including the entire LV chamber within the 3D volume data 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Despite limitations, 3D volumes and ejection fraction offer: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Greater </a:t>
            </a:r>
            <a:r>
              <a:rPr b="1" lang="en"/>
              <a:t>accuracy</a:t>
            </a:r>
            <a:r>
              <a:rPr lang="en"/>
              <a:t> than 2D measurements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Recommendation: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Quantitative evaluation of LV systolic function using 3D echocardiography whenever possible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40" y="0"/>
            <a:ext cx="68169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81"/>
          <p:cNvPicPr preferRelativeResize="0"/>
          <p:nvPr/>
        </p:nvPicPr>
        <p:blipFill rotWithShape="1">
          <a:blip r:embed="rId3">
            <a:alphaModFix/>
          </a:blip>
          <a:srcRect b="49867" l="0" r="0" t="0"/>
          <a:stretch/>
        </p:blipFill>
        <p:spPr>
          <a:xfrm>
            <a:off x="0" y="0"/>
            <a:ext cx="4572000" cy="394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81"/>
          <p:cNvPicPr preferRelativeResize="0"/>
          <p:nvPr/>
        </p:nvPicPr>
        <p:blipFill rotWithShape="1">
          <a:blip r:embed="rId3">
            <a:alphaModFix/>
          </a:blip>
          <a:srcRect b="0" l="0" r="0" t="49867"/>
          <a:stretch/>
        </p:blipFill>
        <p:spPr>
          <a:xfrm>
            <a:off x="4663225" y="0"/>
            <a:ext cx="4480775" cy="386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62" y="0"/>
            <a:ext cx="37398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Wall Stress, Strain, and Strain Rate Imaging</a:t>
            </a:r>
            <a:endParaRPr/>
          </a:p>
        </p:txBody>
      </p:sp>
      <p:sp>
        <p:nvSpPr>
          <p:cNvPr id="463" name="Google Shape;463;p82"/>
          <p:cNvSpPr txBox="1"/>
          <p:nvPr>
            <p:ph idx="1" type="body"/>
          </p:nvPr>
        </p:nvSpPr>
        <p:spPr>
          <a:xfrm>
            <a:off x="471900" y="1648125"/>
            <a:ext cx="8222100" cy="25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 stress is the force per unit area exerted on the myocardium. Wall stress is dependent 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Cavity radius (R)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Pressure (P),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Wall thickness (Th)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basic equation for wall stress (σ) is:</a:t>
            </a:r>
            <a:endParaRPr/>
          </a:p>
        </p:txBody>
      </p:sp>
      <p:pic>
        <p:nvPicPr>
          <p:cNvPr id="464" name="Google Shape;464;p82"/>
          <p:cNvPicPr preferRelativeResize="0"/>
          <p:nvPr/>
        </p:nvPicPr>
        <p:blipFill rotWithShape="1">
          <a:blip r:embed="rId3">
            <a:alphaModFix/>
          </a:blip>
          <a:srcRect b="21746" l="0" r="0" t="0"/>
          <a:stretch/>
        </p:blipFill>
        <p:spPr>
          <a:xfrm>
            <a:off x="1373068" y="4359328"/>
            <a:ext cx="5562600" cy="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8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Wall stress described in </a:t>
            </a:r>
            <a:r>
              <a:rPr b="1" lang="en"/>
              <a:t>three dimensions</a:t>
            </a:r>
            <a:r>
              <a:rPr lang="en"/>
              <a:t>: circumferential, meridional (longitudinal), and radial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End-systolic</a:t>
            </a:r>
            <a:r>
              <a:rPr lang="en"/>
              <a:t> calculations of circumferential and meridional wall stress reflect ventricular </a:t>
            </a:r>
            <a:r>
              <a:rPr b="1" lang="en"/>
              <a:t>afterload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End-diastolic</a:t>
            </a:r>
            <a:r>
              <a:rPr lang="en"/>
              <a:t> wall stress reflects </a:t>
            </a:r>
            <a:r>
              <a:rPr b="1" lang="en"/>
              <a:t>preload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Calculation of </a:t>
            </a:r>
            <a:r>
              <a:rPr b="1" lang="en"/>
              <a:t>meridional </a:t>
            </a:r>
            <a:r>
              <a:rPr lang="en"/>
              <a:t>and</a:t>
            </a:r>
            <a:r>
              <a:rPr b="1" lang="en"/>
              <a:t> circumferential</a:t>
            </a:r>
            <a:r>
              <a:rPr lang="en"/>
              <a:t> wall stress possible from </a:t>
            </a:r>
            <a:r>
              <a:rPr b="1" lang="en"/>
              <a:t>2D</a:t>
            </a:r>
            <a:r>
              <a:rPr lang="en"/>
              <a:t> echocardiographic measures of chamber size and wall thickness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Importance of wall stress in understanding </a:t>
            </a:r>
            <a:r>
              <a:rPr b="1" lang="en"/>
              <a:t>ventricular function,</a:t>
            </a:r>
            <a:r>
              <a:rPr lang="en"/>
              <a:t> particularly in ventricular </a:t>
            </a:r>
            <a:r>
              <a:rPr b="1" lang="en"/>
              <a:t>pressure</a:t>
            </a:r>
            <a:r>
              <a:rPr lang="en"/>
              <a:t> or </a:t>
            </a:r>
            <a:r>
              <a:rPr b="1" lang="en"/>
              <a:t>volume</a:t>
            </a:r>
            <a:r>
              <a:rPr lang="en"/>
              <a:t> </a:t>
            </a:r>
            <a:r>
              <a:rPr b="1" lang="en"/>
              <a:t>overload</a:t>
            </a:r>
            <a:r>
              <a:rPr lang="en"/>
              <a:t> states (e.g., hypertension, aortic stenosis, aortic or mitral regurgitation)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utilization of wall stress calculations in clinical practice currently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174" y="0"/>
            <a:ext cx="3982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Speckle Tracking Strain Imaging</a:t>
            </a:r>
            <a:endParaRPr/>
          </a:p>
        </p:txBody>
      </p:sp>
      <p:sp>
        <p:nvSpPr>
          <p:cNvPr id="487" name="Google Shape;487;p86"/>
          <p:cNvSpPr txBox="1"/>
          <p:nvPr>
            <p:ph idx="4294967295" type="body"/>
          </p:nvPr>
        </p:nvSpPr>
        <p:spPr>
          <a:xfrm>
            <a:off x="471900" y="762725"/>
            <a:ext cx="8202000" cy="43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Speckle tracking strain: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</a:t>
            </a:r>
            <a:r>
              <a:rPr b="1" lang="en"/>
              <a:t>Less</a:t>
            </a:r>
            <a:r>
              <a:rPr lang="en"/>
              <a:t> load-dependent than other echocardiographic parameters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Detects </a:t>
            </a:r>
            <a:r>
              <a:rPr b="1" lang="en"/>
              <a:t>early</a:t>
            </a:r>
            <a:r>
              <a:rPr lang="en"/>
              <a:t> LV systolic dysfunction </a:t>
            </a:r>
            <a:r>
              <a:rPr b="1" lang="en"/>
              <a:t>before</a:t>
            </a:r>
            <a:r>
              <a:rPr lang="en"/>
              <a:t> ejection fraction decreases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Measurement of </a:t>
            </a:r>
            <a:r>
              <a:rPr b="1" lang="en"/>
              <a:t>Global Longitudinal Strain (GLS):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Acquired from apical four-chamber, two-chamber, and long-axis 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Longitudinal strain is a </a:t>
            </a:r>
            <a:r>
              <a:rPr b="1" lang="en"/>
              <a:t>negative number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- Normal value varies by ultrasound system, typically around </a:t>
            </a:r>
            <a:r>
              <a:rPr b="1" lang="en"/>
              <a:t>20%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Global Longitudinal Strain: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  - Includes data from all </a:t>
            </a:r>
            <a:r>
              <a:rPr b="1" lang="en"/>
              <a:t>three apical views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  - Results presented as: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- </a:t>
            </a:r>
            <a:r>
              <a:rPr b="1" lang="en"/>
              <a:t>Target-type</a:t>
            </a:r>
            <a:r>
              <a:rPr lang="en"/>
              <a:t> color-coded chart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- Graph of </a:t>
            </a:r>
            <a:r>
              <a:rPr b="1" lang="en"/>
              <a:t>strain</a:t>
            </a:r>
            <a:r>
              <a:rPr lang="en"/>
              <a:t> over the cardiac cycle for </a:t>
            </a:r>
            <a:r>
              <a:rPr b="1" lang="en"/>
              <a:t>each myocardial wall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- Single number representing global longitudinal systolic LV function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87"/>
          <p:cNvPicPr preferRelativeResize="0"/>
          <p:nvPr/>
        </p:nvPicPr>
        <p:blipFill rotWithShape="1">
          <a:blip r:embed="rId3">
            <a:alphaModFix/>
          </a:blip>
          <a:srcRect b="56094" l="0" r="0" t="0"/>
          <a:stretch/>
        </p:blipFill>
        <p:spPr>
          <a:xfrm>
            <a:off x="0" y="0"/>
            <a:ext cx="478935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7"/>
          <p:cNvPicPr preferRelativeResize="0"/>
          <p:nvPr/>
        </p:nvPicPr>
        <p:blipFill rotWithShape="1">
          <a:blip r:embed="rId3">
            <a:alphaModFix/>
          </a:blip>
          <a:srcRect b="0" l="0" r="0" t="68626"/>
          <a:stretch/>
        </p:blipFill>
        <p:spPr>
          <a:xfrm>
            <a:off x="4789350" y="1624799"/>
            <a:ext cx="3933525" cy="301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88"/>
          <p:cNvPicPr preferRelativeResize="0"/>
          <p:nvPr/>
        </p:nvPicPr>
        <p:blipFill rotWithShape="1">
          <a:blip r:embed="rId3">
            <a:alphaModFix/>
          </a:blip>
          <a:srcRect b="31498" l="0" r="0" t="43397"/>
          <a:stretch/>
        </p:blipFill>
        <p:spPr>
          <a:xfrm>
            <a:off x="295322" y="128074"/>
            <a:ext cx="7942125" cy="4876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75" y="5"/>
            <a:ext cx="73478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25" y="0"/>
            <a:ext cx="8334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Physiology of Systolic Function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71900" y="1919075"/>
            <a:ext cx="8222100" cy="29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Myocardial Contraction: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Ventricular myocardial fibers contract circumferentially and longitudinally.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Results in myocardial wall thickening and inward motion of the endocardium.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Ventricular Changes During Systole: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Decrease in ventricular size.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Increase in ventricular pressure.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Outcome: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Ejection of blood (stroke volume) from the ventricle.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55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Geometry and Mass</a:t>
            </a:r>
            <a:endParaRPr/>
          </a:p>
        </p:txBody>
      </p:sp>
      <p:sp>
        <p:nvSpPr>
          <p:cNvPr id="524" name="Google Shape;524;p9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LV mass is the </a:t>
            </a:r>
            <a:r>
              <a:rPr b="1" lang="en"/>
              <a:t>total weight</a:t>
            </a:r>
            <a:r>
              <a:rPr lang="en"/>
              <a:t> of the myocardium, derived by multiplying the </a:t>
            </a:r>
            <a:r>
              <a:rPr b="1" lang="en"/>
              <a:t>volume</a:t>
            </a:r>
            <a:r>
              <a:rPr lang="en"/>
              <a:t> of myocardium by the </a:t>
            </a:r>
            <a:r>
              <a:rPr b="1" lang="en"/>
              <a:t>specific density</a:t>
            </a:r>
            <a:r>
              <a:rPr lang="en"/>
              <a:t> of cardiac muscle. LV mass can be estimated from </a:t>
            </a:r>
            <a:r>
              <a:rPr b="1" lang="en"/>
              <a:t>M-mode</a:t>
            </a:r>
            <a:r>
              <a:rPr lang="en"/>
              <a:t> dimensions of septal thickness (ST), posterior wall thickness (PWT), and LV internal dimensions (LVID) at </a:t>
            </a:r>
            <a:r>
              <a:rPr b="1" lang="en"/>
              <a:t>end-diastole</a:t>
            </a:r>
            <a:r>
              <a:rPr lang="en"/>
              <a:t> as:</a:t>
            </a:r>
            <a:endParaRPr/>
          </a:p>
        </p:txBody>
      </p:sp>
      <p:pic>
        <p:nvPicPr>
          <p:cNvPr id="525" name="Google Shape;52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276" y="3457563"/>
            <a:ext cx="66484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9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 2D or 3D echocardiography, </a:t>
            </a:r>
            <a:r>
              <a:rPr b="1" lang="en"/>
              <a:t>LV mass</a:t>
            </a:r>
            <a:r>
              <a:rPr lang="en"/>
              <a:t> theoretically can be determined by </a:t>
            </a:r>
            <a:r>
              <a:rPr b="1" lang="en"/>
              <a:t>tracing epicardial borders</a:t>
            </a:r>
            <a:r>
              <a:rPr lang="en"/>
              <a:t> to calculate </a:t>
            </a:r>
            <a:r>
              <a:rPr b="1" lang="en"/>
              <a:t>the total ventricular volume</a:t>
            </a:r>
            <a:r>
              <a:rPr lang="en"/>
              <a:t> (walls plus chamber), </a:t>
            </a:r>
            <a:r>
              <a:rPr b="1" lang="en"/>
              <a:t>subtracting</a:t>
            </a:r>
            <a:r>
              <a:rPr lang="en"/>
              <a:t> the volumes determined from </a:t>
            </a:r>
            <a:r>
              <a:rPr b="1" lang="en"/>
              <a:t>endocardial border</a:t>
            </a:r>
            <a:r>
              <a:rPr lang="en"/>
              <a:t> tracing, and then multiplying by the </a:t>
            </a:r>
            <a:r>
              <a:rPr b="1" lang="en"/>
              <a:t>specific density</a:t>
            </a:r>
            <a:r>
              <a:rPr lang="en"/>
              <a:t> of myocardium:</a:t>
            </a:r>
            <a:endParaRPr/>
          </a:p>
        </p:txBody>
      </p:sp>
      <p:pic>
        <p:nvPicPr>
          <p:cNvPr id="532" name="Google Shape;53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7" y="3437799"/>
            <a:ext cx="8045426" cy="10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5"/>
          <p:cNvSpPr txBox="1"/>
          <p:nvPr>
            <p:ph idx="4294967295" type="body"/>
          </p:nvPr>
        </p:nvSpPr>
        <p:spPr>
          <a:xfrm>
            <a:off x="471900" y="866800"/>
            <a:ext cx="8122800" cy="3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Epicardial definition alone is rarely sufficient for this approach.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Mean wall thickness</a:t>
            </a:r>
            <a:r>
              <a:rPr lang="en"/>
              <a:t> is calculated from: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Epicardial (A1)</a:t>
            </a:r>
            <a:r>
              <a:rPr lang="en"/>
              <a:t> cross-sectional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</a:t>
            </a:r>
            <a:r>
              <a:rPr b="1" lang="en"/>
              <a:t>Endocardial (A2)</a:t>
            </a:r>
            <a:r>
              <a:rPr lang="en"/>
              <a:t> cross-sectional area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areas are measured in a </a:t>
            </a:r>
            <a:r>
              <a:rPr b="1" lang="en"/>
              <a:t>short-axis</a:t>
            </a:r>
            <a:r>
              <a:rPr lang="en"/>
              <a:t> view at the </a:t>
            </a:r>
            <a:r>
              <a:rPr b="1" lang="en"/>
              <a:t>papillary muscle</a:t>
            </a:r>
            <a:r>
              <a:rPr lang="en"/>
              <a:t> level.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Left ventricular (LV) mass measurements are often </a:t>
            </a:r>
            <a:r>
              <a:rPr b="1" lang="en"/>
              <a:t>indexed</a:t>
            </a:r>
            <a:r>
              <a:rPr lang="en"/>
              <a:t> for </a:t>
            </a:r>
            <a:r>
              <a:rPr b="1" lang="en"/>
              <a:t>body size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This indexing is done using either </a:t>
            </a:r>
            <a:r>
              <a:rPr b="1" lang="en"/>
              <a:t>body</a:t>
            </a:r>
            <a:r>
              <a:rPr lang="en"/>
              <a:t> </a:t>
            </a:r>
            <a:r>
              <a:rPr b="1" lang="en"/>
              <a:t>surface area</a:t>
            </a:r>
            <a:r>
              <a:rPr lang="en"/>
              <a:t> or </a:t>
            </a:r>
            <a:r>
              <a:rPr b="1" lang="en"/>
              <a:t>height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Gender-specific normal values are used for this indexing.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96"/>
          <p:cNvSpPr txBox="1"/>
          <p:nvPr>
            <p:ph idx="1" type="body"/>
          </p:nvPr>
        </p:nvSpPr>
        <p:spPr>
          <a:xfrm>
            <a:off x="471900" y="1919075"/>
            <a:ext cx="8397600" cy="30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wall thickness is a </a:t>
            </a:r>
            <a:r>
              <a:rPr b="1" lang="en"/>
              <a:t>simpler</a:t>
            </a:r>
            <a:r>
              <a:rPr lang="en"/>
              <a:t> measure of ventricular geometry in patients with </a:t>
            </a:r>
            <a:r>
              <a:rPr b="1" lang="en"/>
              <a:t>hypertrophy</a:t>
            </a:r>
            <a:r>
              <a:rPr lang="en"/>
              <a:t> that reflects the </a:t>
            </a:r>
            <a:r>
              <a:rPr b="1" lang="en"/>
              <a:t>relative thickness</a:t>
            </a:r>
            <a:r>
              <a:rPr lang="en"/>
              <a:t> of the walls </a:t>
            </a:r>
            <a:r>
              <a:rPr b="1" lang="en"/>
              <a:t>compared</a:t>
            </a:r>
            <a:r>
              <a:rPr lang="en"/>
              <a:t> with </a:t>
            </a:r>
            <a:r>
              <a:rPr b="1" lang="en"/>
              <a:t>chamber</a:t>
            </a:r>
            <a:r>
              <a:rPr lang="en"/>
              <a:t> size.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Relative wall thickness (RWT) is calculated from posterior wall thickness (PWT) and LV internal dimension (LVID), both at end-diastole, as:</a:t>
            </a:r>
            <a:endParaRPr/>
          </a:p>
        </p:txBody>
      </p:sp>
      <p:pic>
        <p:nvPicPr>
          <p:cNvPr id="545" name="Google Shape;54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3863732"/>
            <a:ext cx="8222100" cy="7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97"/>
          <p:cNvSpPr txBox="1"/>
          <p:nvPr>
            <p:ph idx="1" type="body"/>
          </p:nvPr>
        </p:nvSpPr>
        <p:spPr>
          <a:xfrm>
            <a:off x="471900" y="1919075"/>
            <a:ext cx="8222100" cy="29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Ventricular geometry </a:t>
            </a:r>
            <a:r>
              <a:rPr lang="en"/>
              <a:t>can be classified based on relative wall thickness (normal &lt;0.42) and LV mass as: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Normal</a:t>
            </a:r>
            <a:r>
              <a:rPr lang="en"/>
              <a:t> geometry—Normal LV mass and normal relative wall thickness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Concentric</a:t>
            </a:r>
            <a:r>
              <a:rPr lang="en"/>
              <a:t> hypertrophy—Increased LV </a:t>
            </a:r>
            <a:r>
              <a:rPr b="1" lang="en"/>
              <a:t>mass</a:t>
            </a:r>
            <a:r>
              <a:rPr lang="en"/>
              <a:t> and increased </a:t>
            </a:r>
            <a:r>
              <a:rPr b="1" lang="en"/>
              <a:t>relative wall thickness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</a:t>
            </a:r>
            <a:r>
              <a:rPr b="1" lang="en"/>
              <a:t>Eccentric</a:t>
            </a:r>
            <a:r>
              <a:rPr lang="en"/>
              <a:t> hypertrophy—Increased LV </a:t>
            </a:r>
            <a:r>
              <a:rPr b="1" lang="en"/>
              <a:t>mass</a:t>
            </a:r>
            <a:r>
              <a:rPr lang="en"/>
              <a:t> with normal relative wall thickness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Concentric </a:t>
            </a:r>
            <a:r>
              <a:rPr b="1" lang="en"/>
              <a:t>remodeling</a:t>
            </a:r>
            <a:r>
              <a:rPr lang="en"/>
              <a:t>—Normal LV mass with increased </a:t>
            </a:r>
            <a:r>
              <a:rPr b="1" lang="en"/>
              <a:t>relative wall thickness</a:t>
            </a:r>
            <a:endParaRPr b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98"/>
          <p:cNvSpPr txBox="1"/>
          <p:nvPr>
            <p:ph idx="4294967295" type="body"/>
          </p:nvPr>
        </p:nvSpPr>
        <p:spPr>
          <a:xfrm>
            <a:off x="471900" y="866800"/>
            <a:ext cx="8250900" cy="40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Concentric hypertrophy: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Caused by ventricular </a:t>
            </a:r>
            <a:r>
              <a:rPr b="1" lang="en"/>
              <a:t>pressure</a:t>
            </a:r>
            <a:r>
              <a:rPr lang="en"/>
              <a:t> overload, such as aortic stenosis.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Characterized by a </a:t>
            </a:r>
            <a:r>
              <a:rPr b="1" lang="en"/>
              <a:t>small</a:t>
            </a:r>
            <a:r>
              <a:rPr lang="en"/>
              <a:t> chamber and </a:t>
            </a:r>
            <a:r>
              <a:rPr b="1" lang="en"/>
              <a:t>thick</a:t>
            </a:r>
            <a:r>
              <a:rPr lang="en"/>
              <a:t> walls.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Eccentric hypertrophy: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Caused by chronic </a:t>
            </a:r>
            <a:r>
              <a:rPr b="1" lang="en"/>
              <a:t>volume</a:t>
            </a:r>
            <a:r>
              <a:rPr lang="en"/>
              <a:t> overload, such as aortic regurgitation.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Characterized by a </a:t>
            </a:r>
            <a:r>
              <a:rPr b="1" lang="en"/>
              <a:t>dilated</a:t>
            </a:r>
            <a:r>
              <a:rPr lang="en"/>
              <a:t> chamber with </a:t>
            </a:r>
            <a:r>
              <a:rPr b="1" lang="en"/>
              <a:t>normal</a:t>
            </a:r>
            <a:r>
              <a:rPr lang="en"/>
              <a:t> wall thickness but </a:t>
            </a:r>
            <a:r>
              <a:rPr b="1" lang="en"/>
              <a:t>increased</a:t>
            </a:r>
            <a:r>
              <a:rPr lang="en"/>
              <a:t> total ventricular </a:t>
            </a:r>
            <a:r>
              <a:rPr b="1" lang="en"/>
              <a:t>weight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Hypertensive heart disease: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Most often results in concentric </a:t>
            </a:r>
            <a:r>
              <a:rPr b="1" lang="en"/>
              <a:t>remodeling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Features </a:t>
            </a:r>
            <a:r>
              <a:rPr b="1" lang="en"/>
              <a:t>normal</a:t>
            </a:r>
            <a:r>
              <a:rPr lang="en"/>
              <a:t> total ventricular </a:t>
            </a:r>
            <a:r>
              <a:rPr b="1" lang="en"/>
              <a:t>weight</a:t>
            </a:r>
            <a:r>
              <a:rPr lang="en"/>
              <a:t> but relatively </a:t>
            </a:r>
            <a:r>
              <a:rPr b="1" lang="en"/>
              <a:t>thick</a:t>
            </a:r>
            <a:r>
              <a:rPr lang="en"/>
              <a:t> walls compared to the chamber size.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9"/>
          <p:cNvSpPr txBox="1"/>
          <p:nvPr>
            <p:ph type="title"/>
          </p:nvPr>
        </p:nvSpPr>
        <p:spPr>
          <a:xfrm>
            <a:off x="97675" y="-98075"/>
            <a:ext cx="88272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and Alternate Approaches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Endocardial Definition</a:t>
            </a:r>
            <a:endParaRPr b="1" i="1"/>
          </a:p>
        </p:txBody>
      </p:sp>
      <p:sp>
        <p:nvSpPr>
          <p:cNvPr id="563" name="Google Shape;563;p99"/>
          <p:cNvSpPr txBox="1"/>
          <p:nvPr>
            <p:ph idx="4294967295" type="body"/>
          </p:nvPr>
        </p:nvSpPr>
        <p:spPr>
          <a:xfrm>
            <a:off x="471900" y="836275"/>
            <a:ext cx="84531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Accurate </a:t>
            </a:r>
            <a:r>
              <a:rPr b="1" lang="en"/>
              <a:t>identification</a:t>
            </a:r>
            <a:r>
              <a:rPr lang="en"/>
              <a:t> of the ventricular </a:t>
            </a:r>
            <a:r>
              <a:rPr b="1" lang="en"/>
              <a:t>endocardium</a:t>
            </a:r>
            <a:r>
              <a:rPr lang="en"/>
              <a:t> is crucial for evaluating LV systolic function in M-mode, 2D, or 3D echocardiography.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Speckle tracking strain</a:t>
            </a:r>
            <a:r>
              <a:rPr lang="en"/>
              <a:t> is most </a:t>
            </a:r>
            <a:r>
              <a:rPr b="1" lang="en"/>
              <a:t>accurate</a:t>
            </a:r>
            <a:r>
              <a:rPr lang="en"/>
              <a:t> with high-quality myocardial images.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Endocardial definition is influenced by: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Ultrasound instrumentation </a:t>
            </a:r>
            <a:r>
              <a:rPr b="1" lang="en"/>
              <a:t>physics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Anatomic</a:t>
            </a:r>
            <a:r>
              <a:rPr lang="en"/>
              <a:t> factors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Technical</a:t>
            </a:r>
            <a:r>
              <a:rPr lang="en"/>
              <a:t> factors, including sonographer </a:t>
            </a:r>
            <a:r>
              <a:rPr b="1" lang="en"/>
              <a:t>skill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endocardial-ventricular </a:t>
            </a:r>
            <a:r>
              <a:rPr b="1" lang="en"/>
              <a:t>cavity interface</a:t>
            </a:r>
            <a:r>
              <a:rPr lang="en"/>
              <a:t> appears differently based on the </a:t>
            </a:r>
            <a:r>
              <a:rPr b="1" lang="en"/>
              <a:t>angle</a:t>
            </a:r>
            <a:r>
              <a:rPr lang="en"/>
              <a:t> of the ultrasound </a:t>
            </a:r>
            <a:r>
              <a:rPr b="1" lang="en"/>
              <a:t>beam</a:t>
            </a:r>
            <a:r>
              <a:rPr lang="en"/>
              <a:t>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As a thin, bright line when </a:t>
            </a:r>
            <a:r>
              <a:rPr b="1" lang="en"/>
              <a:t>perpendicular</a:t>
            </a:r>
            <a:r>
              <a:rPr lang="en"/>
              <a:t> to the beam (axial resolution)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As a broad, blurred line when </a:t>
            </a:r>
            <a:r>
              <a:rPr b="1" lang="en"/>
              <a:t>parallel</a:t>
            </a:r>
            <a:r>
              <a:rPr lang="en"/>
              <a:t> to the beam (lateral resolution)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Lateral resolution is </a:t>
            </a:r>
            <a:r>
              <a:rPr b="1" lang="en"/>
              <a:t>depth-dependent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0"/>
          <p:cNvSpPr txBox="1"/>
          <p:nvPr>
            <p:ph idx="4294967295" type="body"/>
          </p:nvPr>
        </p:nvSpPr>
        <p:spPr>
          <a:xfrm>
            <a:off x="471900" y="982500"/>
            <a:ext cx="8222100" cy="3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</a:t>
            </a:r>
            <a:r>
              <a:rPr b="1" lang="en"/>
              <a:t>dropout</a:t>
            </a:r>
            <a:r>
              <a:rPr lang="en"/>
              <a:t> may occur due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Attenuation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Parallel intercept angle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Acoustic shadowing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Reverberations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endocardium has numerous </a:t>
            </a:r>
            <a:r>
              <a:rPr b="1" lang="en"/>
              <a:t>trabeculations</a:t>
            </a:r>
            <a:r>
              <a:rPr lang="en"/>
              <a:t>, especially prominent at the LV apex.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Ultrasound</a:t>
            </a:r>
            <a:r>
              <a:rPr lang="en"/>
              <a:t> reflects from the </a:t>
            </a:r>
            <a:r>
              <a:rPr b="1" lang="en"/>
              <a:t>inner</a:t>
            </a:r>
            <a:r>
              <a:rPr lang="en"/>
              <a:t> edge of trabeculations, so the "endocardium" seen in echocardiography </a:t>
            </a:r>
            <a:r>
              <a:rPr b="1" lang="en"/>
              <a:t>differs</a:t>
            </a:r>
            <a:r>
              <a:rPr lang="en"/>
              <a:t> from that seen in </a:t>
            </a:r>
            <a:r>
              <a:rPr b="1" lang="en"/>
              <a:t>contrast</a:t>
            </a:r>
            <a:r>
              <a:rPr lang="en"/>
              <a:t> </a:t>
            </a:r>
            <a:r>
              <a:rPr b="1" lang="en"/>
              <a:t>ventriculography</a:t>
            </a:r>
            <a:r>
              <a:rPr lang="en"/>
              <a:t> or </a:t>
            </a:r>
            <a:r>
              <a:rPr b="1" lang="en"/>
              <a:t>cardiac MRI,</a:t>
            </a:r>
            <a:r>
              <a:rPr lang="en"/>
              <a:t> which outline the </a:t>
            </a:r>
            <a:r>
              <a:rPr b="1" lang="en"/>
              <a:t>outer</a:t>
            </a:r>
            <a:r>
              <a:rPr lang="en"/>
              <a:t> edges of trabeculations.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01"/>
          <p:cNvSpPr txBox="1"/>
          <p:nvPr>
            <p:ph idx="1" type="body"/>
          </p:nvPr>
        </p:nvSpPr>
        <p:spPr>
          <a:xfrm>
            <a:off x="471900" y="1919075"/>
            <a:ext cx="83607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</a:t>
            </a:r>
            <a:r>
              <a:rPr b="1" lang="en"/>
              <a:t>technical</a:t>
            </a:r>
            <a:r>
              <a:rPr lang="en"/>
              <a:t> factors affect endocardial definition during image acquisition, and meticulous examination technique is needed for optimal image quality.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First, </a:t>
            </a:r>
            <a:r>
              <a:rPr b="1" lang="en"/>
              <a:t>acoustic access</a:t>
            </a:r>
            <a:r>
              <a:rPr lang="en"/>
              <a:t> can be optimizing by: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Patient </a:t>
            </a:r>
            <a:r>
              <a:rPr b="1" lang="en"/>
              <a:t>positioning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Use of an echo-stretcher with an apical </a:t>
            </a:r>
            <a:r>
              <a:rPr b="1" lang="en"/>
              <a:t>cutout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Having the patient </a:t>
            </a:r>
            <a:r>
              <a:rPr b="1" lang="en"/>
              <a:t>suspend</a:t>
            </a:r>
            <a:r>
              <a:rPr lang="en"/>
              <a:t> respiration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Careful adjustment of transducer </a:t>
            </a:r>
            <a:r>
              <a:rPr b="1" lang="en"/>
              <a:t>position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4294967295" type="body"/>
          </p:nvPr>
        </p:nvSpPr>
        <p:spPr>
          <a:xfrm>
            <a:off x="471900" y="866800"/>
            <a:ext cx="8222100" cy="3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Stroke volume</a:t>
            </a:r>
            <a:r>
              <a:rPr lang="en"/>
              <a:t> reflects the </a:t>
            </a:r>
            <a:r>
              <a:rPr b="1" lang="en"/>
              <a:t>pump performance</a:t>
            </a:r>
            <a:r>
              <a:rPr lang="en"/>
              <a:t> of the heart.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decrease in chamber volume relative to end-diastolic volume, or </a:t>
            </a:r>
            <a:r>
              <a:rPr b="1" lang="en"/>
              <a:t>ejection fraction,</a:t>
            </a:r>
            <a:r>
              <a:rPr lang="en"/>
              <a:t> reflects overall ventricular function.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Ventricular function and pump performance depend 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Contractility (the basic ability of the myocardium to contract)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Preload (initial ventricular volume or pressure)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Afterload (aortic resistance or end-systolic wall stress)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Ventricular geometry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769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03"/>
          <p:cNvSpPr txBox="1"/>
          <p:nvPr>
            <p:ph idx="1" type="body"/>
          </p:nvPr>
        </p:nvSpPr>
        <p:spPr>
          <a:xfrm>
            <a:off x="471900" y="1919075"/>
            <a:ext cx="8354700" cy="31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Instrument settings</a:t>
            </a:r>
            <a:r>
              <a:rPr lang="en"/>
              <a:t> can dramatically affect image quality, including: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Transducer frequency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Gain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Gray-scale settings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■ Focal depth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■ Tissue harmonic imaging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0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2D Endocardial Borders: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Traced from digitally acquired images using </a:t>
            </a:r>
            <a:r>
              <a:rPr b="1" lang="en"/>
              <a:t>real-time motion</a:t>
            </a:r>
            <a:r>
              <a:rPr lang="en"/>
              <a:t> for accurate identification.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End-diastolic and end-systolic images traced within the </a:t>
            </a:r>
            <a:r>
              <a:rPr b="1" lang="en"/>
              <a:t>same cardiac cycle: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  End-diastole: </a:t>
            </a:r>
            <a:r>
              <a:rPr b="1" lang="en"/>
              <a:t>onset</a:t>
            </a:r>
            <a:r>
              <a:rPr lang="en"/>
              <a:t> of the QRS complex.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  End-systole: </a:t>
            </a:r>
            <a:r>
              <a:rPr b="1" lang="en"/>
              <a:t>minimal</a:t>
            </a:r>
            <a:r>
              <a:rPr lang="en"/>
              <a:t> ventricular volume.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b="1" lang="en"/>
              <a:t>Manual</a:t>
            </a:r>
            <a:r>
              <a:rPr lang="en"/>
              <a:t> tracing by a trained human observer remains the </a:t>
            </a:r>
            <a:r>
              <a:rPr b="1" lang="en"/>
              <a:t>most accurate</a:t>
            </a:r>
            <a:r>
              <a:rPr lang="en"/>
              <a:t> method.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Manual tracing is </a:t>
            </a:r>
            <a:r>
              <a:rPr b="1" lang="en"/>
              <a:t>tedious</a:t>
            </a:r>
            <a:r>
              <a:rPr lang="en"/>
              <a:t> and </a:t>
            </a:r>
            <a:r>
              <a:rPr b="1" lang="en"/>
              <a:t>time-consuming</a:t>
            </a:r>
            <a:r>
              <a:rPr lang="en"/>
              <a:t>, limiting the application of quantitative methods.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05"/>
          <p:cNvSpPr txBox="1"/>
          <p:nvPr>
            <p:ph idx="4294967295" type="body"/>
          </p:nvPr>
        </p:nvSpPr>
        <p:spPr>
          <a:xfrm>
            <a:off x="471900" y="933500"/>
            <a:ext cx="8349000" cy="39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3D Imaging: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Uses </a:t>
            </a:r>
            <a:r>
              <a:rPr b="1" lang="en"/>
              <a:t>semiautomated</a:t>
            </a:r>
            <a:r>
              <a:rPr lang="en"/>
              <a:t> border detection.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Relies on </a:t>
            </a:r>
            <a:r>
              <a:rPr b="1" lang="en"/>
              <a:t>manual identification</a:t>
            </a:r>
            <a:r>
              <a:rPr lang="en"/>
              <a:t> of key </a:t>
            </a:r>
            <a:r>
              <a:rPr b="1" lang="en"/>
              <a:t>anatomic</a:t>
            </a:r>
            <a:r>
              <a:rPr lang="en"/>
              <a:t> </a:t>
            </a:r>
            <a:r>
              <a:rPr b="1" lang="en"/>
              <a:t>landmarks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Automated borders often require manual adjustments for accurate volume measurements.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Speckle Tracking Strain: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Images are visually inspected and adjusted to ensure correct tracking of the myocardium.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06"/>
          <p:cNvSpPr txBox="1"/>
          <p:nvPr>
            <p:ph idx="4294967295" type="body"/>
          </p:nvPr>
        </p:nvSpPr>
        <p:spPr>
          <a:xfrm>
            <a:off x="471900" y="793550"/>
            <a:ext cx="8314800" cy="4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Positioning: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Steep left lateral position</a:t>
            </a:r>
            <a:r>
              <a:rPr lang="en"/>
              <a:t> on a stretcher with an apical cutout to </a:t>
            </a:r>
            <a:r>
              <a:rPr b="1" lang="en"/>
              <a:t>avoid</a:t>
            </a:r>
            <a:r>
              <a:rPr lang="en"/>
              <a:t> </a:t>
            </a:r>
            <a:r>
              <a:rPr b="1" lang="en"/>
              <a:t>foreshortening</a:t>
            </a:r>
            <a:r>
              <a:rPr lang="en"/>
              <a:t> the LV length.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Transducer Use: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</a:t>
            </a:r>
            <a:r>
              <a:rPr b="1" lang="en"/>
              <a:t>Higher-frequency</a:t>
            </a:r>
            <a:r>
              <a:rPr lang="en"/>
              <a:t> transducer for optimal image quality.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Focal depth adjusted to the depth of interest.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Image Optimization: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Adjust </a:t>
            </a:r>
            <a:r>
              <a:rPr b="1" lang="en"/>
              <a:t>sector depth</a:t>
            </a:r>
            <a:r>
              <a:rPr lang="en"/>
              <a:t> and </a:t>
            </a:r>
            <a:r>
              <a:rPr b="1" lang="en"/>
              <a:t>width</a:t>
            </a:r>
            <a:r>
              <a:rPr lang="en"/>
              <a:t> to maximize LV size on the screen and optimize frame rate.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Use </a:t>
            </a:r>
            <a:r>
              <a:rPr b="1" lang="en"/>
              <a:t>tissue harmonic imaging</a:t>
            </a:r>
            <a:r>
              <a:rPr lang="en"/>
              <a:t> to improve 2D endocardial definition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07"/>
          <p:cNvSpPr txBox="1"/>
          <p:nvPr>
            <p:ph idx="1" type="body"/>
          </p:nvPr>
        </p:nvSpPr>
        <p:spPr>
          <a:xfrm>
            <a:off x="471900" y="1919075"/>
            <a:ext cx="8222100" cy="30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Respiration Management: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Patient suspends respiration at the phase where image quality is optimal, </a:t>
            </a:r>
            <a:r>
              <a:rPr b="1" lang="en"/>
              <a:t>avoiding</a:t>
            </a:r>
            <a:r>
              <a:rPr lang="en"/>
              <a:t> a Valsalva maneuver.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Contrast Agent Use: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Intravenous contrast agent to </a:t>
            </a:r>
            <a:r>
              <a:rPr b="1" lang="en"/>
              <a:t>opacify the LV</a:t>
            </a:r>
            <a:r>
              <a:rPr lang="en"/>
              <a:t> if endocardial definition remains poor.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Geometric Assumptions</a:t>
            </a:r>
            <a:endParaRPr b="1" i="1"/>
          </a:p>
        </p:txBody>
      </p:sp>
      <p:sp>
        <p:nvSpPr>
          <p:cNvPr id="616" name="Google Shape;616;p108"/>
          <p:cNvSpPr txBox="1"/>
          <p:nvPr>
            <p:ph idx="4294967295" type="body"/>
          </p:nvPr>
        </p:nvSpPr>
        <p:spPr>
          <a:xfrm>
            <a:off x="471900" y="952250"/>
            <a:ext cx="8453100" cy="3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Quantitation of LV volumes relies on accurate visualization of the endocardium along the entire chamber </a:t>
            </a:r>
            <a:r>
              <a:rPr b="1" lang="en"/>
              <a:t>length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Foreshortened</a:t>
            </a:r>
            <a:r>
              <a:rPr lang="en"/>
              <a:t> 3D data sets or 2D views can </a:t>
            </a:r>
            <a:r>
              <a:rPr b="1" lang="en"/>
              <a:t>underestimate</a:t>
            </a:r>
            <a:r>
              <a:rPr lang="en"/>
              <a:t> LV length, affecting both TTE and TEE approaches.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Adequate apical views in TTE imaging require: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Steep left lateral decubitus position.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Apical cutout in the echo-stretcher mattress to visualize the </a:t>
            </a:r>
            <a:r>
              <a:rPr b="1" lang="en"/>
              <a:t>true long axis</a:t>
            </a:r>
            <a:r>
              <a:rPr lang="en"/>
              <a:t> of the chamber.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TEE imaging: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 Even with adjustments in transducer position and image plane angulation, it's </a:t>
            </a:r>
            <a:r>
              <a:rPr b="1" lang="en"/>
              <a:t>not</a:t>
            </a:r>
            <a:r>
              <a:rPr lang="en"/>
              <a:t> always possible to include the </a:t>
            </a:r>
            <a:r>
              <a:rPr b="1" lang="en"/>
              <a:t>apex</a:t>
            </a:r>
            <a:r>
              <a:rPr lang="en"/>
              <a:t> in 3D data sets or in the 2D four-chamber and two-chamber views.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09"/>
          <p:cNvSpPr txBox="1"/>
          <p:nvPr>
            <p:ph idx="1" type="body"/>
          </p:nvPr>
        </p:nvSpPr>
        <p:spPr>
          <a:xfrm>
            <a:off x="471900" y="1757375"/>
            <a:ext cx="8222100" cy="3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and Cardiac Motion: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Geometric assumptions of LV volume calculations are </a:t>
            </a:r>
            <a:r>
              <a:rPr b="1" lang="en"/>
              <a:t>confounded</a:t>
            </a:r>
            <a:r>
              <a:rPr lang="en"/>
              <a:t> by respiratory and cardiac motion within the chest during the cardiac cycle.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Respiratory Motion: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Avoided by measuring beats at the </a:t>
            </a:r>
            <a:r>
              <a:rPr b="1" lang="en"/>
              <a:t>same phase</a:t>
            </a:r>
            <a:r>
              <a:rPr lang="en"/>
              <a:t> of respiration or by having the patient </a:t>
            </a:r>
            <a:r>
              <a:rPr b="1" lang="en"/>
              <a:t>briefly suspend respiration</a:t>
            </a:r>
            <a:r>
              <a:rPr lang="en"/>
              <a:t> during data acquisition.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Optimal</a:t>
            </a:r>
            <a:r>
              <a:rPr lang="en"/>
              <a:t> images may be obtained when the patient suspends respiration after taking in a </a:t>
            </a:r>
            <a:r>
              <a:rPr b="1" lang="en"/>
              <a:t>small breath</a:t>
            </a:r>
            <a:r>
              <a:rPr lang="en"/>
              <a:t>, rather than at end-expiration.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10"/>
          <p:cNvSpPr txBox="1"/>
          <p:nvPr>
            <p:ph idx="1" type="body"/>
          </p:nvPr>
        </p:nvSpPr>
        <p:spPr>
          <a:xfrm>
            <a:off x="471900" y="1919075"/>
            <a:ext cx="8312100" cy="33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Cardiac Motion: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More </a:t>
            </a:r>
            <a:r>
              <a:rPr b="1" lang="en"/>
              <a:t>difficult</a:t>
            </a:r>
            <a:r>
              <a:rPr lang="en"/>
              <a:t> to </a:t>
            </a:r>
            <a:r>
              <a:rPr b="1" lang="en"/>
              <a:t>correct</a:t>
            </a:r>
            <a:r>
              <a:rPr lang="en"/>
              <a:t> for during tomographic imaging procedures.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Involves cardiac translation, rotation, and torsion: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Translation</a:t>
            </a:r>
            <a:r>
              <a:rPr lang="en"/>
              <a:t>: movement of the heart in the chest.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Rotation</a:t>
            </a:r>
            <a:r>
              <a:rPr lang="en"/>
              <a:t>: movement around the long axis of the heart.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</a:t>
            </a:r>
            <a:r>
              <a:rPr b="1" lang="en"/>
              <a:t>Torsion</a:t>
            </a:r>
            <a:r>
              <a:rPr lang="en"/>
              <a:t>: unequal rotational motion of the heart.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Can result in images of </a:t>
            </a:r>
            <a:r>
              <a:rPr b="1" lang="en"/>
              <a:t>different LV segments</a:t>
            </a:r>
            <a:r>
              <a:rPr lang="en"/>
              <a:t> during systole and diastole, even with a </a:t>
            </a:r>
            <a:r>
              <a:rPr b="1" lang="en"/>
              <a:t>fixed image plane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11"/>
          <p:cNvSpPr txBox="1"/>
          <p:nvPr>
            <p:ph idx="1" type="body"/>
          </p:nvPr>
        </p:nvSpPr>
        <p:spPr>
          <a:xfrm>
            <a:off x="471900" y="1919075"/>
            <a:ext cx="8385300" cy="29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LV Volume Calculations: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Limited effect on accuracy.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Effect on Regional Ventricular Function Evaluation: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Can have a pronounced effect on quantitative evaluation of regional ventricular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