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84" r:id="rId3"/>
    <p:sldId id="258" r:id="rId4"/>
    <p:sldId id="259" r:id="rId5"/>
    <p:sldId id="260" r:id="rId6"/>
    <p:sldId id="285" r:id="rId7"/>
    <p:sldId id="261" r:id="rId8"/>
    <p:sldId id="262" r:id="rId9"/>
    <p:sldId id="293" r:id="rId10"/>
    <p:sldId id="263" r:id="rId11"/>
    <p:sldId id="264" r:id="rId12"/>
    <p:sldId id="286" r:id="rId13"/>
    <p:sldId id="292" r:id="rId14"/>
    <p:sldId id="294" r:id="rId15"/>
    <p:sldId id="266" r:id="rId16"/>
    <p:sldId id="295" r:id="rId17"/>
    <p:sldId id="267" r:id="rId18"/>
    <p:sldId id="268" r:id="rId19"/>
    <p:sldId id="269" r:id="rId20"/>
    <p:sldId id="272" r:id="rId21"/>
    <p:sldId id="282" r:id="rId22"/>
    <p:sldId id="283" r:id="rId23"/>
    <p:sldId id="273" r:id="rId24"/>
    <p:sldId id="275" r:id="rId25"/>
    <p:sldId id="27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660"/>
  </p:normalViewPr>
  <p:slideViewPr>
    <p:cSldViewPr>
      <p:cViewPr varScale="1">
        <p:scale>
          <a:sx n="80" d="100"/>
          <a:sy n="80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6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B5D39-007A-47F4-9F64-51D131BC1B3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67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7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978B9-ED1E-4795-8CA6-E79EAEEC9E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486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78B9-ED1E-4795-8CA6-E79EAEEC9E1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66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6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59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4B86-0F57-4454-BFAD-EC251D4D8A3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0A0F-D90E-4532-9FCD-A5A1616518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6000" b="1" dirty="0">
                <a:solidFill>
                  <a:schemeClr val="accent5">
                    <a:lumMod val="50000"/>
                  </a:schemeClr>
                </a:solidFill>
              </a:rPr>
              <a:t>CORONARY GUIDEWIRES</a:t>
            </a:r>
          </a:p>
        </p:txBody>
      </p:sp>
      <p:sp>
        <p:nvSpPr>
          <p:cNvPr id="1048587" name="Subtitle 1048586"/>
          <p:cNvSpPr>
            <a:spLocks noGrp="1"/>
          </p:cNvSpPr>
          <p:nvPr>
            <p:ph type="subTitle" idx="1"/>
          </p:nvPr>
        </p:nvSpPr>
        <p:spPr>
          <a:xfrm>
            <a:off x="4042376" y="4575684"/>
            <a:ext cx="6400800" cy="1752600"/>
          </a:xfrm>
        </p:spPr>
        <p:txBody>
          <a:bodyPr/>
          <a:lstStyle/>
          <a:p>
            <a:r>
              <a:rPr lang="en-IN" b="1" dirty="0">
                <a:solidFill>
                  <a:schemeClr val="accent5">
                    <a:lumMod val="50000"/>
                  </a:schemeClr>
                </a:solidFill>
              </a:rPr>
              <a:t>SRUTHI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 S PAL</a:t>
            </a:r>
            <a:endParaRPr lang="en-IN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Black" pitchFamily="34" charset="0"/>
              </a:rPr>
              <a:t>Core Taper</a:t>
            </a:r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r:embed="rId2" cstate="print"/>
          <a:srcRect l="10162" t="23382" r="9085" b="14823"/>
          <a:stretch>
            <a:fillRect/>
          </a:stretch>
        </p:blipFill>
        <p:spPr bwMode="auto">
          <a:xfrm>
            <a:off x="838200" y="18288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 rotWithShape="1">
          <a:blip r:embed="rId2"/>
          <a:srcRect l="8953" t="16017" r="12514"/>
          <a:stretch/>
        </p:blipFill>
        <p:spPr>
          <a:xfrm>
            <a:off x="729668" y="898738"/>
            <a:ext cx="7554746" cy="56148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238024-4390-8138-D8D7-409977C4B22A}"/>
              </a:ext>
            </a:extLst>
          </p:cNvPr>
          <p:cNvSpPr txBox="1"/>
          <p:nvPr/>
        </p:nvSpPr>
        <p:spPr>
          <a:xfrm>
            <a:off x="3406411" y="722847"/>
            <a:ext cx="3017881" cy="795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4400" b="1" dirty="0"/>
              <a:t>TIP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0E3DC-24A2-EBC9-D5B4-A07F11F88209}"/>
              </a:ext>
            </a:extLst>
          </p:cNvPr>
          <p:cNvSpPr txBox="1"/>
          <p:nvPr/>
        </p:nvSpPr>
        <p:spPr>
          <a:xfrm>
            <a:off x="1147517" y="1836932"/>
            <a:ext cx="70025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3200" dirty="0"/>
              <a:t>Distal end of GW.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3200" dirty="0"/>
              <a:t>Tip style affect steering and tip softness.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3200" dirty="0"/>
              <a:t>Tip could be covered ;</a:t>
            </a:r>
          </a:p>
          <a:p>
            <a:pPr algn="l"/>
            <a:r>
              <a:rPr lang="en-IN" sz="3200" dirty="0"/>
              <a:t>        </a:t>
            </a:r>
            <a:r>
              <a:rPr lang="en-IN" sz="3200" dirty="0" err="1"/>
              <a:t>a.Coils</a:t>
            </a:r>
            <a:r>
              <a:rPr lang="en-IN" sz="3200" dirty="0"/>
              <a:t>(spring </a:t>
            </a:r>
            <a:r>
              <a:rPr lang="en-IN" sz="3200" dirty="0" err="1"/>
              <a:t>tipGw</a:t>
            </a:r>
            <a:r>
              <a:rPr lang="en-IN" sz="3200" dirty="0"/>
              <a:t>)</a:t>
            </a:r>
          </a:p>
          <a:p>
            <a:pPr algn="l"/>
            <a:r>
              <a:rPr lang="en-IN" sz="3200" dirty="0"/>
              <a:t>        </a:t>
            </a:r>
            <a:r>
              <a:rPr lang="en-IN" sz="3200" dirty="0" err="1"/>
              <a:t>b.Polymer</a:t>
            </a:r>
            <a:r>
              <a:rPr lang="en-IN" sz="3200" dirty="0"/>
              <a:t>(polymer tip </a:t>
            </a:r>
            <a:r>
              <a:rPr lang="en-IN" sz="3200" dirty="0" err="1"/>
              <a:t>Gw</a:t>
            </a:r>
            <a:r>
              <a:rPr lang="en-IN" sz="3200" dirty="0"/>
              <a:t>. </a:t>
            </a:r>
          </a:p>
          <a:p>
            <a:pPr algn="l"/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76555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2B249-255C-8A6D-8EA6-BE544489CD17}"/>
              </a:ext>
            </a:extLst>
          </p:cNvPr>
          <p:cNvSpPr txBox="1"/>
          <p:nvPr/>
        </p:nvSpPr>
        <p:spPr>
          <a:xfrm>
            <a:off x="1524000" y="252995"/>
            <a:ext cx="418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4000" b="1" dirty="0"/>
              <a:t>TIP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8BEDB-F936-F073-94AB-F4484B3C4457}"/>
              </a:ext>
            </a:extLst>
          </p:cNvPr>
          <p:cNvSpPr txBox="1"/>
          <p:nvPr/>
        </p:nvSpPr>
        <p:spPr>
          <a:xfrm>
            <a:off x="1352557" y="1351508"/>
            <a:ext cx="59304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dirty="0"/>
              <a:t>Tapers distally  to a variable extend .</a:t>
            </a:r>
          </a:p>
          <a:p>
            <a:pPr algn="l"/>
            <a:endParaRPr lang="en-IN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dirty="0"/>
              <a:t>Core to tip design(1 piece core ):Tapered core reaches the distal tip.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dirty="0"/>
              <a:t>Shaping ribbon(2 piece core) : The core stops just before the distal end.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dirty="0"/>
              <a:t>2 piece : easy shaping and durable shape memory.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dirty="0"/>
              <a:t>1 piece : Better force transmission to tip and greater “tactile response” for operator.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762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8C53E7-698C-5F59-3758-B52B883FE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9" y="789227"/>
            <a:ext cx="8308774" cy="14976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4B151B-E2A6-4469-16E0-41DFEA115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2" y="3827675"/>
            <a:ext cx="7939782" cy="13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 rotWithShape="1">
          <a:blip r:embed="rId2"/>
          <a:srcRect t="-1" b="50398"/>
          <a:stretch/>
        </p:blipFill>
        <p:spPr>
          <a:xfrm>
            <a:off x="818653" y="809755"/>
            <a:ext cx="7572542" cy="51966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6BC5C-B86C-552F-ECD5-A4B946DF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732" y="498312"/>
            <a:ext cx="5432067" cy="5627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/>
              <a:t>COILS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97149-88D6-0515-51B6-A46C45C60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6" y="1926460"/>
            <a:ext cx="8265047" cy="25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6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0104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Black" pitchFamily="34" charset="0"/>
              </a:rPr>
              <a:t>Covers</a:t>
            </a:r>
          </a:p>
        </p:txBody>
      </p:sp>
      <p:sp>
        <p:nvSpPr>
          <p:cNvPr id="1048609" name="Content Placeholder 4"/>
          <p:cNvSpPr>
            <a:spLocks noGrp="1"/>
          </p:cNvSpPr>
          <p:nvPr>
            <p:ph idx="1"/>
          </p:nvPr>
        </p:nvSpPr>
        <p:spPr>
          <a:xfrm>
            <a:off x="1371600" y="1600200"/>
            <a:ext cx="7010400" cy="452596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Arial Narrow" pitchFamily="34" charset="0"/>
              </a:rPr>
              <a:t>Polymer or plastic</a:t>
            </a:r>
          </a:p>
          <a:p>
            <a:r>
              <a:rPr lang="en-US" sz="2400" b="1" dirty="0">
                <a:latin typeface="Arial Narrow" pitchFamily="34" charset="0"/>
              </a:rPr>
              <a:t>Provide lubricity</a:t>
            </a:r>
          </a:p>
          <a:p>
            <a:r>
              <a:rPr lang="en-US" sz="2400" b="1" dirty="0">
                <a:latin typeface="Arial Narrow" pitchFamily="34" charset="0"/>
              </a:rPr>
              <a:t>Smooth tracking through </a:t>
            </a:r>
            <a:r>
              <a:rPr lang="en-US" sz="2400" b="1" dirty="0" err="1">
                <a:latin typeface="Arial Narrow" pitchFamily="34" charset="0"/>
              </a:rPr>
              <a:t>tortuosity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r:embed="rId2" cstate="print"/>
          <a:srcRect l="14914" t="56054" r="12031" b="13646"/>
          <a:stretch>
            <a:fillRect/>
          </a:stretch>
        </p:blipFill>
        <p:spPr bwMode="auto">
          <a:xfrm>
            <a:off x="1600200" y="3733800"/>
            <a:ext cx="624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3012" y="1450440"/>
            <a:ext cx="8497976" cy="5178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92022-2331-B48A-EC26-CD4FE168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440"/>
            <a:ext cx="8229600" cy="1143000"/>
          </a:xfrm>
        </p:spPr>
        <p:txBody>
          <a:bodyPr/>
          <a:lstStyle/>
          <a:p>
            <a:r>
              <a:rPr lang="en-GB" b="1" dirty="0"/>
              <a:t>COATINGS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C4805B-7973-648C-D2FD-07CFF577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3"/>
          <a:stretch/>
        </p:blipFill>
        <p:spPr>
          <a:xfrm>
            <a:off x="433481" y="1669558"/>
            <a:ext cx="8277038" cy="47890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7A8F1B-FCF4-DDB8-C949-CF7E8552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HYDROPHOBIC</a:t>
            </a:r>
            <a:r>
              <a:rPr lang="en-GB" b="1" dirty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8F44-ED5E-6B0B-3CE8-D84287AA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b="1" dirty="0"/>
              <a:t>GUIDEWIRES</a:t>
            </a:r>
            <a:r>
              <a:rPr lang="en-IN" sz="7200" dirty="0"/>
              <a:t> 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C154-7C58-6956-B5C1-DEE8D09E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Guide wires are essential tools , to track through the vessels, allowing access and the  ability to cross the lesions with interventional devices.</a:t>
            </a:r>
            <a:endParaRPr lang="en-IN" dirty="0"/>
          </a:p>
          <a:p>
            <a:r>
              <a:rPr lang="en-IN" dirty="0"/>
              <a:t>Simple spring type.</a:t>
            </a:r>
          </a:p>
          <a:p>
            <a:r>
              <a:rPr lang="en-IN" dirty="0"/>
              <a:t>PTFE coated.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04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/>
              <a:t>TIP LOAD</a:t>
            </a:r>
          </a:p>
        </p:txBody>
      </p:sp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Force needed to bend a wire when exerted on a straight guide wire tip, at 1 cm from the tip</a:t>
            </a:r>
            <a:endParaRPr lang="en-IN"/>
          </a:p>
          <a:p>
            <a:r>
              <a:rPr lang="en-US"/>
              <a:t>Floppy &lt;0.5 g</a:t>
            </a:r>
            <a:endParaRPr lang="en-IN"/>
          </a:p>
          <a:p>
            <a:r>
              <a:rPr lang="en-US"/>
              <a:t>Balanced 0.5-0.9g</a:t>
            </a:r>
            <a:endParaRPr lang="en-IN"/>
          </a:p>
          <a:p>
            <a:r>
              <a:rPr lang="en-US"/>
              <a:t>Extra support &gt;0.9g</a:t>
            </a:r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0C7F6-5384-4708-4795-E30F1A55A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49" y="262750"/>
            <a:ext cx="4885222" cy="64792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097171"/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1405948" y="952129"/>
            <a:ext cx="6495835" cy="48407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1628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Black" pitchFamily="34" charset="0"/>
              </a:rPr>
              <a:t>What is penetration power</a:t>
            </a:r>
          </a:p>
        </p:txBody>
      </p:sp>
      <p:sp>
        <p:nvSpPr>
          <p:cNvPr id="1048618" name="Content Placeholder 5"/>
          <p:cNvSpPr>
            <a:spLocks noGrp="1"/>
          </p:cNvSpPr>
          <p:nvPr>
            <p:ph idx="1"/>
          </p:nvPr>
        </p:nvSpPr>
        <p:spPr>
          <a:xfrm>
            <a:off x="1066800" y="1600200"/>
            <a:ext cx="6858000" cy="452596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Arial Narrow" pitchFamily="34" charset="0"/>
              </a:rPr>
              <a:t>Penetration Power = Tip Load/Tip Area</a:t>
            </a:r>
          </a:p>
          <a:p>
            <a:r>
              <a:rPr lang="en-US" sz="2400" b="1" dirty="0">
                <a:latin typeface="Arial Narrow" pitchFamily="34" charset="0"/>
              </a:rPr>
              <a:t>Penetration Power = Tip Load/ (∏ (D/2)</a:t>
            </a:r>
            <a:r>
              <a:rPr lang="en-US" sz="2400" b="1" baseline="30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)</a:t>
            </a:r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r:embed="rId2" cstate="print"/>
          <a:srcRect l="19174" t="69020" r="5193" b="12837"/>
          <a:stretch>
            <a:fillRect/>
          </a:stretch>
        </p:blipFill>
        <p:spPr bwMode="auto">
          <a:xfrm>
            <a:off x="1676400" y="2971800"/>
            <a:ext cx="541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0486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>
                <a:latin typeface="TH SarabunPSK"/>
                <a:cs typeface="TH SarabunPSK"/>
              </a:rPr>
              <a:t>Shapeability and shaping memory</a:t>
            </a:r>
            <a:endParaRPr lang="en-IN" b="1">
              <a:latin typeface="TH SarabunPSK"/>
              <a:cs typeface="TH SarabunPSK"/>
            </a:endParaRPr>
          </a:p>
        </p:txBody>
      </p:sp>
      <p:sp>
        <p:nvSpPr>
          <p:cNvPr id="1048624" name="Content Placeholder 10486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Shapeability- allows to modify it's distal tip conformation</a:t>
            </a:r>
            <a:endParaRPr lang="en-IN"/>
          </a:p>
          <a:p>
            <a:r>
              <a:rPr lang="en-US"/>
              <a:t>Shaping memory - ability of tip to return back to it's basal conformation after having been exposed to deformation and stress</a:t>
            </a:r>
            <a:endParaRPr lang="en-IN"/>
          </a:p>
          <a:p>
            <a:r>
              <a:rPr lang="en-US"/>
              <a:t>Both do not necessarily go in parallel</a:t>
            </a:r>
            <a:endParaRPr lang="en-IN"/>
          </a:p>
          <a:p>
            <a:r>
              <a:rPr lang="en-US"/>
              <a:t>Ss core wires-easier to shape</a:t>
            </a:r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52"/>
            <a:ext cx="9144000" cy="67082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67E9C-8831-F3D5-92B5-C47AAE28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COMPLICATION OF GW </a:t>
            </a:r>
            <a:br>
              <a:rPr lang="en-IN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84B39-2422-17A5-0F73-975E8E74E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Plaque embolization.</a:t>
            </a:r>
          </a:p>
          <a:p>
            <a:r>
              <a:rPr lang="en-IN" dirty="0"/>
              <a:t>Arterial dissection and perforation.</a:t>
            </a:r>
          </a:p>
          <a:p>
            <a:r>
              <a:rPr lang="en-IN" dirty="0"/>
              <a:t>Acute closure due to vasospasm.</a:t>
            </a:r>
          </a:p>
          <a:p>
            <a:r>
              <a:rPr lang="en-IN" dirty="0" err="1"/>
              <a:t>Subintimal</a:t>
            </a:r>
            <a:r>
              <a:rPr lang="en-IN" dirty="0"/>
              <a:t> wire placement.</a:t>
            </a:r>
          </a:p>
          <a:p>
            <a:r>
              <a:rPr lang="en-IN" dirty="0"/>
              <a:t>Wire fracture.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2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CDA2-0100-FEF0-D083-D539DB87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 Tip </a:t>
            </a:r>
            <a:r>
              <a:rPr lang="en-GB" dirty="0"/>
              <a:t>load of floppy wire 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&lt;0.5mg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&gt;0.5mg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0.5mg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0.5-1 mg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95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E6551-4A2A-0C18-1540-D55836B0C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Wire for negotiating tortuous lesions 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Hydrophobic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Hydrophilic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Floppy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Stainless steel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03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D294-B71C-5A58-5B40-373F5BBD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Penetration power=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Tipload</a:t>
            </a:r>
            <a:r>
              <a:rPr lang="en-GB" dirty="0"/>
              <a:t>/Tip area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Tip load ×Tip area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Tip load + Tip area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Tip load – Tip area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8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04859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>
                <a:latin typeface="Scheherazade"/>
                <a:cs typeface="Scheherazade"/>
              </a:rPr>
              <a:t>Purpose </a:t>
            </a:r>
            <a:endParaRPr lang="en-IN" b="1">
              <a:latin typeface="Scheherazade"/>
              <a:cs typeface="Scheherazade"/>
            </a:endParaRPr>
          </a:p>
        </p:txBody>
      </p:sp>
      <p:sp>
        <p:nvSpPr>
          <p:cNvPr id="1048594" name="Content Placeholder 104859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track through the vessel</a:t>
            </a:r>
            <a:endParaRPr lang="en-IN"/>
          </a:p>
          <a:p>
            <a:r>
              <a:rPr lang="en-US"/>
              <a:t>To access the lesion</a:t>
            </a:r>
            <a:endParaRPr lang="en-IN"/>
          </a:p>
          <a:p>
            <a:r>
              <a:rPr lang="en-US"/>
              <a:t>To cross the lesion atraumatically</a:t>
            </a:r>
            <a:endParaRPr lang="en-IN"/>
          </a:p>
          <a:p>
            <a:r>
              <a:rPr lang="en-US"/>
              <a:t>To provide support for interventional devices</a:t>
            </a:r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280B-E01D-42CC-6A73-04954B0C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61" y="2623887"/>
            <a:ext cx="8229600" cy="1143000"/>
          </a:xfrm>
        </p:spPr>
        <p:txBody>
          <a:bodyPr>
            <a:noAutofit/>
          </a:bodyPr>
          <a:lstStyle/>
          <a:p>
            <a:r>
              <a:rPr lang="en-IN" sz="7200" b="1" dirty="0">
                <a:solidFill>
                  <a:srgbClr val="7030A0"/>
                </a:solidFill>
              </a:rPr>
              <a:t>THANKYOU</a:t>
            </a:r>
            <a:endParaRPr 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8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>
                <a:latin typeface="TH SarabunPSK"/>
                <a:cs typeface="TH SarabunPSK"/>
              </a:rPr>
              <a:t>GUIDE WIRE MAIN CHARACTERISTICS </a:t>
            </a:r>
            <a:endParaRPr lang="en-IN" sz="5400" b="1" dirty="0">
              <a:latin typeface="TH SarabunPSK"/>
              <a:cs typeface="TH SarabunPSK"/>
            </a:endParaRPr>
          </a:p>
        </p:txBody>
      </p:sp>
      <p:sp>
        <p:nvSpPr>
          <p:cNvPr id="1048596" name="Content Placeholder 1048595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20000"/>
          </a:bodyPr>
          <a:lstStyle/>
          <a:p>
            <a:r>
              <a:rPr lang="en-US"/>
              <a:t>Torque control</a:t>
            </a:r>
            <a:endParaRPr lang="en-IN"/>
          </a:p>
          <a:p>
            <a:r>
              <a:rPr lang="en-US"/>
              <a:t>Trackability</a:t>
            </a:r>
            <a:endParaRPr lang="en-IN"/>
          </a:p>
          <a:p>
            <a:r>
              <a:rPr lang="en-US"/>
              <a:t>Steerability</a:t>
            </a:r>
            <a:endParaRPr lang="en-IN"/>
          </a:p>
          <a:p>
            <a:r>
              <a:rPr lang="en-US"/>
              <a:t>Flexibility</a:t>
            </a:r>
            <a:endParaRPr lang="en-IN"/>
          </a:p>
          <a:p>
            <a:r>
              <a:rPr lang="en-US"/>
              <a:t>Prolapse tendency</a:t>
            </a:r>
            <a:endParaRPr lang="en-IN"/>
          </a:p>
          <a:p>
            <a:r>
              <a:rPr lang="en-US"/>
              <a:t>Radiopacity/visibility</a:t>
            </a:r>
            <a:endParaRPr lang="en-IN"/>
          </a:p>
          <a:p>
            <a:r>
              <a:rPr lang="en-US"/>
              <a:t>Tactile feedback</a:t>
            </a:r>
            <a:endParaRPr lang="en-IN"/>
          </a:p>
          <a:p>
            <a:r>
              <a:rPr lang="en-US"/>
              <a:t>Support</a:t>
            </a:r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EB905-E4B5-3FC8-16CE-22A1AA720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1" y="1592816"/>
            <a:ext cx="8523858" cy="46894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4A431-9DA1-AEFC-80CB-2F244F3EE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3264" y="201863"/>
            <a:ext cx="511175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/>
              <a:t>GUIDE WIRE COMPONENTS </a:t>
            </a:r>
            <a:endParaRPr lang="en-US" sz="4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578BB0-8E44-A286-A65D-C5B9CC676C77}"/>
              </a:ext>
            </a:extLst>
          </p:cNvPr>
          <p:cNvSpPr/>
          <p:nvPr/>
        </p:nvSpPr>
        <p:spPr>
          <a:xfrm>
            <a:off x="4682695" y="4395813"/>
            <a:ext cx="3761889" cy="7296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Coils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3C8CCA-9E1C-76D6-0C0E-85D959309DFF}"/>
              </a:ext>
            </a:extLst>
          </p:cNvPr>
          <p:cNvSpPr/>
          <p:nvPr/>
        </p:nvSpPr>
        <p:spPr>
          <a:xfrm>
            <a:off x="477922" y="4395813"/>
            <a:ext cx="3677631" cy="7296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Covers</a:t>
            </a:r>
            <a:endParaRPr lang="en-GB" dirty="0"/>
          </a:p>
          <a:p>
            <a:pPr algn="ctr"/>
            <a:r>
              <a:rPr lang="en-GB" dirty="0"/>
              <a:t>Coatings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513A-9C66-9703-51B2-A3B52A7D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CEDF9-88F7-5E96-E308-CC85A493F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IN" dirty="0"/>
              <a:t>Inner part of </a:t>
            </a:r>
            <a:r>
              <a:rPr lang="en-IN" dirty="0" err="1"/>
              <a:t>guidewire</a:t>
            </a:r>
            <a:r>
              <a:rPr lang="en-IN" dirty="0"/>
              <a:t>.</a:t>
            </a:r>
          </a:p>
          <a:p>
            <a:r>
              <a:rPr lang="en-IN" dirty="0"/>
              <a:t>Extends to proximal – distal </a:t>
            </a:r>
            <a:r>
              <a:rPr lang="en-IN" dirty="0" err="1"/>
              <a:t>part,where</a:t>
            </a:r>
            <a:r>
              <a:rPr lang="en-IN" dirty="0"/>
              <a:t> it begins to taper.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2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629400" cy="9906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 Black" pitchFamily="34" charset="0"/>
              </a:rPr>
              <a:t>Core Material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B930701-12C5-B0EB-86A9-3A559B52B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73" y="1459339"/>
            <a:ext cx="6580654" cy="48051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8391" y="462717"/>
            <a:ext cx="8827217" cy="60938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D2D19-0656-EF38-EB1D-370091B25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3734"/>
            <a:ext cx="8229600" cy="5752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/>
              <a:t>CORE DIAMETER 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E32FC-534F-D70A-818A-DE8F9CF18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5274"/>
            <a:ext cx="7721768" cy="420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5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401</Words>
  <Application>Microsoft Office PowerPoint</Application>
  <PresentationFormat>On-screen Show (4:3)</PresentationFormat>
  <Paragraphs>90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Scheherazade</vt:lpstr>
      <vt:lpstr>TH SarabunPSK</vt:lpstr>
      <vt:lpstr>Office Theme</vt:lpstr>
      <vt:lpstr>CORONARY GUIDEWIRES</vt:lpstr>
      <vt:lpstr>GUIDEWIRES </vt:lpstr>
      <vt:lpstr>Purpose </vt:lpstr>
      <vt:lpstr>GUIDE WIRE MAIN CHARACTERISTICS </vt:lpstr>
      <vt:lpstr>PowerPoint Presentation</vt:lpstr>
      <vt:lpstr>CORE</vt:lpstr>
      <vt:lpstr>Core Material</vt:lpstr>
      <vt:lpstr>PowerPoint Presentation</vt:lpstr>
      <vt:lpstr>PowerPoint Presentation</vt:lpstr>
      <vt:lpstr>Core Taper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Covers</vt:lpstr>
      <vt:lpstr>COATINGS </vt:lpstr>
      <vt:lpstr>HYDROPHOBIC </vt:lpstr>
      <vt:lpstr>TIP LOAD</vt:lpstr>
      <vt:lpstr>PowerPoint Presentation</vt:lpstr>
      <vt:lpstr>PowerPoint Presentation</vt:lpstr>
      <vt:lpstr>What is penetration power</vt:lpstr>
      <vt:lpstr>Shapeability and shaping memory</vt:lpstr>
      <vt:lpstr>PowerPoint Presentation</vt:lpstr>
      <vt:lpstr>COMPLICATION OF GW  </vt:lpstr>
      <vt:lpstr>PowerPoint Presentation</vt:lpstr>
      <vt:lpstr>PowerPoint Presentation</vt:lpstr>
      <vt:lpstr>PowerPoint Presentation</vt:lpstr>
      <vt:lpstr>THANKYOU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</dc:creator>
  <cp:lastModifiedBy>ADMIN</cp:lastModifiedBy>
  <cp:revision>14</cp:revision>
  <dcterms:created xsi:type="dcterms:W3CDTF">2014-05-29T19:10:22Z</dcterms:created>
  <dcterms:modified xsi:type="dcterms:W3CDTF">2024-06-04T04:06:20Z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f814f0c64c8e415683ee9141355617c6</vt:lpwstr>
  </property>
</Properties>
</file>