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9144000" cy="5143500" type="screen16x9"/>
  <p:notesSz cx="6858000" cy="9144000"/>
  <p:embeddedFontLst>
    <p:embeddedFont>
      <p:font typeface="Caveat" panose="020B0604020202020204" charset="0"/>
      <p:regular r:id="rId81"/>
      <p:bold r:id="rId82"/>
    </p:embeddedFont>
    <p:embeddedFont>
      <p:font typeface="Roboto" panose="02000000000000000000"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90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4.fntdata"/><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fntdata"/><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70c1b16428bb08a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70c1b16428bb08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daea9d73f83409d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daea9d73f83409d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daea9d73f83409d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7daea9d73f83409d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aa1a0db3224447f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aa1a0db3224447f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aa1a0db3224447f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aa1a0db3224447f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aa1a0db3224447f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aa1a0db3224447f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aa1a0db3224447f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aa1a0db3224447f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aa1a0db3224447f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aa1a0db3224447f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bec5d394ce2d20a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bec5d394ce2d20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bec5d394ce2d20a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bec5d394ce2d20a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e746fbdddc8f87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e746fbdddc8f87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bec5d394ce2d20a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bec5d394ce2d20a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bec5d394ce2d20a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bec5d394ce2d20a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bec5d394ce2d20a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bec5d394ce2d20a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daea9d73f83409d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daea9d73f83409d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7daea9d73f83409d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7daea9d73f83409d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bec5d394ce2d20a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bec5d394ce2d20a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99517fc0fd4a2ad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99517fc0fd4a2ad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bec5d394ce2d20a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bec5d394ce2d20a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bec5d394ce2d20a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bec5d394ce2d20a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bec5d394ce2d20a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bec5d394ce2d20a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aa1a0db3224447f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aa1a0db3224447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daea9d73f83409d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daea9d73f83409d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7daea9d73f83409d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7daea9d73f83409d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7daea9d73f83409d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7daea9d73f83409d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bec5d394ce2d20a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bec5d394ce2d20a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bec5d394ce2d20a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bec5d394ce2d20a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bec5d394ce2d20a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bec5d394ce2d20a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bec5d394ce2d20a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bec5d394ce2d20a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bec5d394ce2d20a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bec5d394ce2d20a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bec5d394ce2d20a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bec5d394ce2d20a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bec5d394ce2d20a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bec5d394ce2d20a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daea9d73f83409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daea9d73f83409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bec5d394ce2d20a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bec5d394ce2d20a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bec5d394ce2d20a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bec5d394ce2d20a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bec5d394ce2d20a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bec5d394ce2d20a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7daea9d73f83409d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7daea9d73f83409d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7daea9d73f83409d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7daea9d73f83409d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daea9d73f83409d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7daea9d73f83409d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daea9d73f83409d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7daea9d73f83409d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7daea9d73f83409d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7daea9d73f83409d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daea9d73f83409d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daea9d73f83409d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bec5d394ce2d20a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bec5d394ce2d20a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daea9d73f83409d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daea9d73f83409d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ec5d394ce2d20a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bec5d394ce2d20a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bec5d394ce2d20a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bec5d394ce2d20a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bec5d394ce2d20a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bec5d394ce2d20a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daea9d73f83409d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daea9d73f83409d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7daea9d73f83409d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7daea9d73f83409d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7daea9d73f83409d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7daea9d73f83409d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7daea9d73f83409d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7daea9d73f83409d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daea9d73f83409d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7daea9d73f83409d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bec5d394ce2d20a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bec5d394ce2d20a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bec5d394ce2d20a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bec5d394ce2d20a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daea9d73f83409d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daea9d73f83409d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7daea9d73f83409d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7daea9d73f83409d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7daea9d73f83409d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7daea9d73f83409d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bec5d394ce2d20a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bec5d394ce2d20a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7daea9d73f83409d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7daea9d73f83409d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7daea9d73f83409d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7daea9d73f83409d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bec5d394ce2d20a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bec5d394ce2d20a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7daea9d73f83409d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7daea9d73f83409d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bec5d394ce2d20a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3bec5d394ce2d20a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bec5d394ce2d20a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bec5d394ce2d20a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7daea9d73f83409d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7daea9d73f83409d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daea9d73f83409d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daea9d73f83409d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7daea9d73f83409d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7daea9d73f83409d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7daea9d73f83409d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7daea9d73f83409d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7daea9d73f83409d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7daea9d73f83409d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7daea9d73f83409d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7daea9d73f83409d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daea9d73f83409d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7daea9d73f83409d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7daea9d73f83409d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7daea9d73f83409d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7daea9d73f83409d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7daea9d73f83409d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7daea9d73f83409d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7daea9d73f83409d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7daea9d73f83409d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7daea9d73f83409d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daea9d73f83409d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daea9d73f83409d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aa1a0db3224447f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aa1a0db3224447f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latin typeface="Caveat"/>
                <a:ea typeface="Caveat"/>
                <a:cs typeface="Calibri" panose="020F0502020204030204" pitchFamily="34" charset="0"/>
                <a:sym typeface="Caveat"/>
              </a:rPr>
              <a:t>Embryology of Conotruncal Anomalies</a:t>
            </a:r>
            <a:endParaRPr dirty="0">
              <a:latin typeface="Caveat"/>
              <a:ea typeface="Caveat"/>
              <a:cs typeface="Calibri" panose="020F0502020204030204" pitchFamily="34" charset="0"/>
              <a:sym typeface="Caveat"/>
            </a:endParaRPr>
          </a:p>
        </p:txBody>
      </p:sp>
      <p:sp>
        <p:nvSpPr>
          <p:cNvPr id="68" name="Google Shape;68;p13"/>
          <p:cNvSpPr txBox="1">
            <a:spLocks noGrp="1"/>
          </p:cNvSpPr>
          <p:nvPr>
            <p:ph type="subTitle" idx="1"/>
          </p:nvPr>
        </p:nvSpPr>
        <p:spPr>
          <a:xfrm>
            <a:off x="390525" y="2789122"/>
            <a:ext cx="8222100" cy="665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Caveat"/>
                <a:ea typeface="Caveat"/>
                <a:cs typeface="Caveat"/>
                <a:sym typeface="Caveat"/>
              </a:rPr>
              <a:t>Dr. Aiswarya Ravikrishnan</a:t>
            </a:r>
            <a:r>
              <a:rPr lang="en"/>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115" name="Google Shape;115;p22"/>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the sinus venosus, </a:t>
            </a:r>
            <a:endParaRPr/>
          </a:p>
          <a:p>
            <a:pPr marL="457200" lvl="0" indent="-342900" algn="l" rtl="0">
              <a:spcBef>
                <a:spcPts val="0"/>
              </a:spcBef>
              <a:spcAft>
                <a:spcPts val="0"/>
              </a:spcAft>
              <a:buSzPts val="1800"/>
              <a:buChar char="●"/>
            </a:pPr>
            <a:r>
              <a:rPr lang="en"/>
              <a:t>the common atrium, </a:t>
            </a:r>
            <a:endParaRPr/>
          </a:p>
          <a:p>
            <a:pPr marL="457200" lvl="0" indent="-342900" algn="l" rtl="0">
              <a:spcBef>
                <a:spcPts val="0"/>
              </a:spcBef>
              <a:spcAft>
                <a:spcPts val="0"/>
              </a:spcAft>
              <a:buSzPts val="1800"/>
              <a:buChar char="●"/>
            </a:pPr>
            <a:r>
              <a:rPr lang="en"/>
              <a:t>the common ventricle, and </a:t>
            </a:r>
            <a:endParaRPr/>
          </a:p>
          <a:p>
            <a:pPr marL="457200" lvl="0" indent="-342900" algn="l" rtl="0">
              <a:spcBef>
                <a:spcPts val="0"/>
              </a:spcBef>
              <a:spcAft>
                <a:spcPts val="0"/>
              </a:spcAft>
              <a:buSzPts val="1800"/>
              <a:buChar char="●"/>
            </a:pPr>
            <a:r>
              <a:rPr lang="en"/>
              <a:t>the bulbus cordis, </a:t>
            </a:r>
            <a:endParaRPr/>
          </a:p>
          <a:p>
            <a:pPr marL="0" lvl="0" indent="0" algn="l" rtl="0">
              <a:spcBef>
                <a:spcPts val="1200"/>
              </a:spcBef>
              <a:spcAft>
                <a:spcPts val="1200"/>
              </a:spcAft>
              <a:buNone/>
            </a:pPr>
            <a:r>
              <a:rPr lang="en"/>
              <a:t>serially arranged in that order from the venous to the arterial end.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3"/>
          <p:cNvPicPr preferRelativeResize="0"/>
          <p:nvPr/>
        </p:nvPicPr>
        <p:blipFill>
          <a:blip r:embed="rId3">
            <a:alphaModFix/>
          </a:blip>
          <a:stretch>
            <a:fillRect/>
          </a:stretch>
        </p:blipFill>
        <p:spPr>
          <a:xfrm>
            <a:off x="562091" y="152400"/>
            <a:ext cx="8019809"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4"/>
          <p:cNvPicPr preferRelativeResize="0"/>
          <p:nvPr/>
        </p:nvPicPr>
        <p:blipFill>
          <a:blip r:embed="rId3">
            <a:alphaModFix/>
          </a:blip>
          <a:stretch>
            <a:fillRect/>
          </a:stretch>
        </p:blipFill>
        <p:spPr>
          <a:xfrm>
            <a:off x="152400" y="152400"/>
            <a:ext cx="8839201" cy="48261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5"/>
          <p:cNvPicPr preferRelativeResize="0"/>
          <p:nvPr/>
        </p:nvPicPr>
        <p:blipFill>
          <a:blip r:embed="rId3">
            <a:alphaModFix/>
          </a:blip>
          <a:stretch>
            <a:fillRect/>
          </a:stretch>
        </p:blipFill>
        <p:spPr>
          <a:xfrm>
            <a:off x="977549" y="0"/>
            <a:ext cx="6858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6"/>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7"/>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8"/>
          <p:cNvPicPr preferRelativeResize="0"/>
          <p:nvPr/>
        </p:nvPicPr>
        <p:blipFill>
          <a:blip r:embed="rId3">
            <a:alphaModFix/>
          </a:blip>
          <a:stretch>
            <a:fillRect/>
          </a:stretch>
        </p:blipFill>
        <p:spPr>
          <a:xfrm>
            <a:off x="1142996" y="0"/>
            <a:ext cx="6858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9"/>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30" descr="Cardiac Loop Formation"/>
          <p:cNvPicPr preferRelativeResize="0"/>
          <p:nvPr/>
        </p:nvPicPr>
        <p:blipFill rotWithShape="1">
          <a:blip r:embed="rId3">
            <a:alphaModFix/>
          </a:blip>
          <a:srcRect/>
          <a:stretch/>
        </p:blipFill>
        <p:spPr>
          <a:xfrm>
            <a:off x="2755224" y="62950"/>
            <a:ext cx="3313125" cy="5017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161" name="Google Shape;161;p31"/>
          <p:cNvSpPr txBox="1">
            <a:spLocks noGrp="1"/>
          </p:cNvSpPr>
          <p:nvPr>
            <p:ph type="body" idx="1"/>
          </p:nvPr>
        </p:nvSpPr>
        <p:spPr>
          <a:xfrm>
            <a:off x="471900" y="1919075"/>
            <a:ext cx="8403900" cy="322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Conus- also known as </a:t>
            </a:r>
            <a:r>
              <a:rPr lang="en" b="1"/>
              <a:t>Infundibulum</a:t>
            </a:r>
            <a:r>
              <a:rPr lang="en"/>
              <a:t>                                                                                   The Conotruncus comprises collectively two myocardial sub segments,                                            the </a:t>
            </a:r>
            <a:r>
              <a:rPr lang="en" b="1"/>
              <a:t>Bulbus cordis</a:t>
            </a:r>
            <a:r>
              <a:rPr lang="en"/>
              <a:t> and the </a:t>
            </a:r>
            <a:r>
              <a:rPr lang="en" b="1"/>
              <a:t>Truncus arteriosus</a:t>
            </a:r>
            <a:endParaRPr b="1"/>
          </a:p>
          <a:p>
            <a:pPr marL="457200" lvl="0" indent="-342900" algn="l" rtl="0">
              <a:spcBef>
                <a:spcPts val="1200"/>
              </a:spcBef>
              <a:spcAft>
                <a:spcPts val="0"/>
              </a:spcAft>
              <a:buSzPts val="1800"/>
              <a:buChar char="●"/>
            </a:pPr>
            <a:r>
              <a:rPr lang="en"/>
              <a:t>BULBUS CORDIS –refers to the ventricular outflow tract </a:t>
            </a:r>
            <a:endParaRPr/>
          </a:p>
          <a:p>
            <a:pPr marL="457200" lvl="0" indent="-342900" algn="l" rtl="0">
              <a:spcBef>
                <a:spcPts val="0"/>
              </a:spcBef>
              <a:spcAft>
                <a:spcPts val="0"/>
              </a:spcAft>
              <a:buSzPts val="1800"/>
              <a:buChar char="●"/>
            </a:pPr>
            <a:r>
              <a:rPr lang="en"/>
              <a:t>TRUNCUS ARTERIOSUS- embryologic precursor of great arteries.        </a:t>
            </a:r>
            <a:endParaRPr/>
          </a:p>
          <a:p>
            <a:pPr marL="0" lvl="0" indent="0" algn="l" rtl="0">
              <a:spcBef>
                <a:spcPts val="1200"/>
              </a:spcBef>
              <a:spcAft>
                <a:spcPts val="12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74" name="Google Shape;74;p1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Heart develops from splanchnopleuric mesoderm cranial to prochordal plate: </a:t>
            </a:r>
            <a:r>
              <a:rPr lang="en" b="1"/>
              <a:t>Cardiogenic area.</a:t>
            </a:r>
            <a:endParaRPr b="1"/>
          </a:p>
          <a:p>
            <a:pPr marL="457200" lvl="0" indent="-342900" algn="l" rtl="0">
              <a:spcBef>
                <a:spcPts val="0"/>
              </a:spcBef>
              <a:spcAft>
                <a:spcPts val="0"/>
              </a:spcAft>
              <a:buSzPts val="1800"/>
              <a:buChar char="●"/>
            </a:pPr>
            <a:r>
              <a:rPr lang="en"/>
              <a:t>Cells of this area migrate b/w mesoderm &amp; endoderm and arrange as two longitudinal cellular strands called </a:t>
            </a:r>
            <a:r>
              <a:rPr lang="en" b="1"/>
              <a:t>cardiogenic cords.</a:t>
            </a:r>
            <a:endParaRPr b="1"/>
          </a:p>
          <a:p>
            <a:pPr marL="457200" lvl="0" indent="-342900" algn="l" rtl="0">
              <a:spcBef>
                <a:spcPts val="0"/>
              </a:spcBef>
              <a:spcAft>
                <a:spcPts val="0"/>
              </a:spcAft>
              <a:buSzPts val="1800"/>
              <a:buChar char="●"/>
            </a:pPr>
            <a:r>
              <a:rPr lang="en"/>
              <a:t>The cords become canalised to form two thin walled endothelial tubes: called </a:t>
            </a:r>
            <a:r>
              <a:rPr lang="en" b="1"/>
              <a:t>endocardial heart tubes.</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167" name="Google Shape;167;p32"/>
          <p:cNvSpPr txBox="1">
            <a:spLocks noGrp="1"/>
          </p:cNvSpPr>
          <p:nvPr>
            <p:ph type="body" idx="1"/>
          </p:nvPr>
        </p:nvSpPr>
        <p:spPr>
          <a:xfrm>
            <a:off x="471900" y="1919075"/>
            <a:ext cx="8222100" cy="308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Bulbus cordis- also known as the </a:t>
            </a:r>
            <a:r>
              <a:rPr lang="en" b="1"/>
              <a:t>conotruncus</a:t>
            </a:r>
            <a:r>
              <a:rPr lang="en"/>
              <a:t> lies </a:t>
            </a:r>
            <a:r>
              <a:rPr lang="en" b="1"/>
              <a:t>ventral</a:t>
            </a:r>
            <a:r>
              <a:rPr lang="en"/>
              <a:t> to primitive ventricle.</a:t>
            </a:r>
            <a:endParaRPr/>
          </a:p>
          <a:p>
            <a:pPr marL="0" lvl="0" indent="0" algn="l" rtl="0">
              <a:spcBef>
                <a:spcPts val="1200"/>
              </a:spcBef>
              <a:spcAft>
                <a:spcPts val="0"/>
              </a:spcAft>
              <a:buNone/>
            </a:pPr>
            <a:r>
              <a:rPr lang="en"/>
              <a:t>Together with primitive ventricle it forms the ventricle of the adult heart. </a:t>
            </a:r>
            <a:endParaRPr/>
          </a:p>
          <a:p>
            <a:pPr marL="0" lvl="0" indent="0" algn="l" rtl="0">
              <a:spcBef>
                <a:spcPts val="1200"/>
              </a:spcBef>
              <a:spcAft>
                <a:spcPts val="0"/>
              </a:spcAft>
              <a:buNone/>
            </a:pPr>
            <a:r>
              <a:rPr lang="en"/>
              <a:t>The developing two main truncal cushions and the underlying two conal cushions are perfectly aligned and no line of demarcation between the two is identifiable in mammals</a:t>
            </a:r>
            <a:endParaRPr/>
          </a:p>
          <a:p>
            <a:pPr marL="0" lvl="0" indent="0" algn="l" rtl="0">
              <a:spcBef>
                <a:spcPts val="1200"/>
              </a:spcBef>
              <a:spcAft>
                <a:spcPts val="120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173" name="Google Shape;173;p33"/>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net result is: Proper </a:t>
            </a:r>
            <a:r>
              <a:rPr lang="en" b="1"/>
              <a:t>alignment</a:t>
            </a:r>
            <a:r>
              <a:rPr lang="en"/>
              <a:t> of the outlet septum with ventricular trabecular septum with membraneous septum in between.</a:t>
            </a:r>
            <a:endParaRPr/>
          </a:p>
          <a:p>
            <a:pPr marL="0" lvl="0" indent="0" algn="l" rtl="0">
              <a:spcBef>
                <a:spcPts val="1200"/>
              </a:spcBef>
              <a:spcAft>
                <a:spcPts val="0"/>
              </a:spcAft>
              <a:buNone/>
            </a:pPr>
            <a:r>
              <a:rPr lang="en"/>
              <a:t>Proper posterior alignment of left outflow tract with left ventricle and aorto mitral continuity.</a:t>
            </a:r>
            <a:endParaRPr/>
          </a:p>
          <a:p>
            <a:pPr marL="0" lvl="0" indent="0" algn="l" rtl="0">
              <a:spcBef>
                <a:spcPts val="1200"/>
              </a:spcBef>
              <a:spcAft>
                <a:spcPts val="0"/>
              </a:spcAft>
              <a:buNone/>
            </a:pPr>
            <a:r>
              <a:rPr lang="en"/>
              <a:t>Mechanism – </a:t>
            </a:r>
            <a:r>
              <a:rPr lang="en" b="1"/>
              <a:t>differential growth</a:t>
            </a:r>
            <a:r>
              <a:rPr lang="en"/>
              <a:t> and </a:t>
            </a:r>
            <a:r>
              <a:rPr lang="en" b="1"/>
              <a:t>apoptosis</a:t>
            </a:r>
            <a:r>
              <a:rPr lang="en"/>
              <a:t>.</a:t>
            </a:r>
            <a:endParaRPr/>
          </a:p>
          <a:p>
            <a:pPr marL="0" lvl="0" indent="0" algn="l" rtl="0">
              <a:spcBef>
                <a:spcPts val="1200"/>
              </a:spcBef>
              <a:spcAft>
                <a:spcPts val="12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Secondary heart field</a:t>
            </a:r>
            <a:endParaRPr/>
          </a:p>
        </p:txBody>
      </p:sp>
      <p:sp>
        <p:nvSpPr>
          <p:cNvPr id="179" name="Google Shape;179;p34"/>
          <p:cNvSpPr txBox="1">
            <a:spLocks noGrp="1"/>
          </p:cNvSpPr>
          <p:nvPr>
            <p:ph type="body" idx="1"/>
          </p:nvPr>
        </p:nvSpPr>
        <p:spPr>
          <a:xfrm>
            <a:off x="471900" y="1818950"/>
            <a:ext cx="8222100" cy="332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Area of the </a:t>
            </a:r>
            <a:r>
              <a:rPr lang="en" b="1"/>
              <a:t>ventral pharyngeal mesoderm</a:t>
            </a:r>
            <a:r>
              <a:rPr lang="en"/>
              <a:t> </a:t>
            </a:r>
            <a:endParaRPr/>
          </a:p>
          <a:p>
            <a:pPr marL="0" lvl="0" indent="0" algn="l" rtl="0">
              <a:spcBef>
                <a:spcPts val="1200"/>
              </a:spcBef>
              <a:spcAft>
                <a:spcPts val="1200"/>
              </a:spcAft>
              <a:buNone/>
            </a:pPr>
            <a:r>
              <a:rPr lang="en"/>
              <a:t>Pre cardiac Splanchnic Mesodermic region providing  </a:t>
            </a:r>
            <a:r>
              <a:rPr lang="en" b="1"/>
              <a:t>myocardial precursor cells</a:t>
            </a:r>
            <a:r>
              <a:rPr lang="en"/>
              <a:t>, which migrate to the Out flow Tract area of the developing cardiac tube, where they build up the Conotruncal myocardium as well as smooth muscle cells joining the caudal portion of the aortic sac</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5"/>
          <p:cNvPicPr preferRelativeResize="0"/>
          <p:nvPr/>
        </p:nvPicPr>
        <p:blipFill>
          <a:blip r:embed="rId3">
            <a:alphaModFix/>
          </a:blip>
          <a:stretch>
            <a:fillRect/>
          </a:stretch>
        </p:blipFill>
        <p:spPr>
          <a:xfrm>
            <a:off x="152400" y="152400"/>
            <a:ext cx="8839200" cy="483460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6"/>
          <p:cNvPicPr preferRelativeResize="0"/>
          <p:nvPr/>
        </p:nvPicPr>
        <p:blipFill>
          <a:blip r:embed="rId3">
            <a:alphaModFix/>
          </a:blip>
          <a:stretch>
            <a:fillRect/>
          </a:stretch>
        </p:blipFill>
        <p:spPr>
          <a:xfrm>
            <a:off x="152400" y="152400"/>
            <a:ext cx="5244632" cy="48387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7"/>
          <p:cNvPicPr preferRelativeResize="0"/>
          <p:nvPr/>
        </p:nvPicPr>
        <p:blipFill rotWithShape="1">
          <a:blip r:embed="rId3">
            <a:alphaModFix/>
          </a:blip>
          <a:srcRect/>
          <a:stretch/>
        </p:blipFill>
        <p:spPr>
          <a:xfrm>
            <a:off x="0" y="224625"/>
            <a:ext cx="9144000" cy="46942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Molecular aspect</a:t>
            </a:r>
            <a:endParaRPr/>
          </a:p>
        </p:txBody>
      </p:sp>
      <p:sp>
        <p:nvSpPr>
          <p:cNvPr id="200" name="Google Shape;200;p38"/>
          <p:cNvSpPr txBox="1">
            <a:spLocks noGrp="1"/>
          </p:cNvSpPr>
          <p:nvPr>
            <p:ph type="body" idx="4294967295"/>
          </p:nvPr>
        </p:nvSpPr>
        <p:spPr>
          <a:xfrm>
            <a:off x="471900" y="744700"/>
            <a:ext cx="8453100" cy="4823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SHF expressed </a:t>
            </a:r>
            <a:r>
              <a:rPr lang="en" b="1"/>
              <a:t>NKx2.5</a:t>
            </a:r>
            <a:r>
              <a:rPr lang="en"/>
              <a:t> and </a:t>
            </a:r>
            <a:r>
              <a:rPr lang="en" b="1"/>
              <a:t>Gata4 transcription factors</a:t>
            </a:r>
            <a:r>
              <a:rPr lang="en"/>
              <a:t>.</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a:t>NKx2.5- and Gata4 SHF-committed cells join and incorporate themselves into the </a:t>
            </a:r>
            <a:r>
              <a:rPr lang="en" b="1"/>
              <a:t>outflow tract</a:t>
            </a:r>
            <a:r>
              <a:rPr lang="en"/>
              <a:t> of the primary heart tube, these cells undergo terminal myocardial </a:t>
            </a:r>
            <a:r>
              <a:rPr lang="en" b="1"/>
              <a:t>differentiation</a:t>
            </a:r>
            <a:r>
              <a:rPr lang="en"/>
              <a:t> under the induction of the local primary myocardial </a:t>
            </a:r>
            <a:r>
              <a:rPr lang="en" b="1"/>
              <a:t>Bmp2 factor</a:t>
            </a:r>
            <a:endParaRPr b="1"/>
          </a:p>
          <a:p>
            <a:pPr marL="457200" lvl="0" indent="0" algn="l" rtl="0">
              <a:spcBef>
                <a:spcPts val="1200"/>
              </a:spcBef>
              <a:spcAft>
                <a:spcPts val="0"/>
              </a:spcAft>
              <a:buNone/>
            </a:pPr>
            <a:endParaRPr b="1"/>
          </a:p>
          <a:p>
            <a:pPr marL="457200" lvl="0" indent="-342900" algn="l" rtl="0">
              <a:spcBef>
                <a:spcPts val="1200"/>
              </a:spcBef>
              <a:spcAft>
                <a:spcPts val="0"/>
              </a:spcAft>
              <a:buSzPts val="1800"/>
              <a:buChar char="●"/>
            </a:pPr>
            <a:r>
              <a:rPr lang="en" b="1"/>
              <a:t>Wnt</a:t>
            </a:r>
            <a:r>
              <a:rPr lang="en"/>
              <a:t>, fibroblast growth factor, bone morphogenetic protein, Hedgehog, and retinoic acid are all involved in signalling.</a:t>
            </a:r>
            <a:endParaRPr/>
          </a:p>
          <a:p>
            <a:pPr marL="457200" lvl="0" indent="-342900" algn="l" rtl="0">
              <a:spcBef>
                <a:spcPts val="0"/>
              </a:spcBef>
              <a:spcAft>
                <a:spcPts val="0"/>
              </a:spcAft>
              <a:buSzPts val="1800"/>
              <a:buChar char="●"/>
            </a:pPr>
            <a:r>
              <a:rPr lang="en"/>
              <a:t>SHF contributes to the outflow tract (OFT), right ventricle, and inflow region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9"/>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NEURAL CREST CELLS</a:t>
            </a:r>
            <a:endParaRPr/>
          </a:p>
        </p:txBody>
      </p:sp>
      <p:sp>
        <p:nvSpPr>
          <p:cNvPr id="206" name="Google Shape;206;p39"/>
          <p:cNvSpPr txBox="1">
            <a:spLocks noGrp="1"/>
          </p:cNvSpPr>
          <p:nvPr>
            <p:ph type="body" idx="4294967295"/>
          </p:nvPr>
        </p:nvSpPr>
        <p:spPr>
          <a:xfrm>
            <a:off x="471900" y="726400"/>
            <a:ext cx="8178000" cy="48048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Crest develops from - Dorsal neural tube. </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a:t>It overlaps the vagal neural crest and migrates to populate the </a:t>
            </a:r>
            <a:r>
              <a:rPr lang="en" b="1"/>
              <a:t>pharyngeal arches 3, 4 and 6 </a:t>
            </a:r>
            <a:r>
              <a:rPr lang="en"/>
              <a:t>(producing structures in the head) and to the heart, forming connective tissue that separates the great vessels of the heart.</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a:t>Other Migration Locations:  Pharyngeal arches and Truncus arteriosus ,  aorticopulmonary septum and the smooth muscle of great arteries.</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b="1"/>
              <a:t>Anterior</a:t>
            </a:r>
            <a:r>
              <a:rPr lang="en"/>
              <a:t> of the aorta to become the </a:t>
            </a:r>
            <a:r>
              <a:rPr lang="en" b="1"/>
              <a:t>four pre-aortic ganglia</a:t>
            </a:r>
            <a:r>
              <a:rPr lang="en"/>
              <a:t> </a:t>
            </a:r>
            <a:endParaRPr/>
          </a:p>
          <a:p>
            <a:pPr marL="457200" lvl="0" indent="-342900" algn="l" rtl="0">
              <a:spcBef>
                <a:spcPts val="0"/>
              </a:spcBef>
              <a:spcAft>
                <a:spcPts val="0"/>
              </a:spcAft>
              <a:buSzPts val="1800"/>
              <a:buChar char="●"/>
            </a:pPr>
            <a:r>
              <a:rPr lang="en"/>
              <a:t>(celiac ganglion, superior mesenteric ganglion, inferior mesenteric ganglion and aortical renal ganglia)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40"/>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Role of neural crest cells</a:t>
            </a:r>
            <a:endParaRPr/>
          </a:p>
        </p:txBody>
      </p:sp>
      <p:sp>
        <p:nvSpPr>
          <p:cNvPr id="212" name="Google Shape;212;p40"/>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Neural crest cells modulate the SHF cells.</a:t>
            </a:r>
            <a:endParaRPr/>
          </a:p>
          <a:p>
            <a:pPr marL="0" lvl="0" indent="0" algn="l" rtl="0">
              <a:spcBef>
                <a:spcPts val="1200"/>
              </a:spcBef>
              <a:spcAft>
                <a:spcPts val="0"/>
              </a:spcAft>
              <a:buNone/>
            </a:pPr>
            <a:r>
              <a:rPr lang="en"/>
              <a:t>It plays a role in </a:t>
            </a:r>
            <a:r>
              <a:rPr lang="en" b="1"/>
              <a:t>elongation</a:t>
            </a:r>
            <a:r>
              <a:rPr lang="en"/>
              <a:t> of the Outflow tract. </a:t>
            </a:r>
            <a:endParaRPr/>
          </a:p>
          <a:p>
            <a:pPr marL="0" lvl="0" indent="0" algn="l" rtl="0">
              <a:spcBef>
                <a:spcPts val="1200"/>
              </a:spcBef>
              <a:spcAft>
                <a:spcPts val="0"/>
              </a:spcAft>
              <a:buNone/>
            </a:pPr>
            <a:r>
              <a:rPr lang="en" b="1"/>
              <a:t>Ablation</a:t>
            </a:r>
            <a:r>
              <a:rPr lang="en"/>
              <a:t> of these cells cause </a:t>
            </a:r>
            <a:r>
              <a:rPr lang="en" b="1"/>
              <a:t>failure of  migration</a:t>
            </a:r>
            <a:r>
              <a:rPr lang="en"/>
              <a:t> of SHF cells to conotruncus. </a:t>
            </a:r>
            <a:endParaRPr/>
          </a:p>
          <a:p>
            <a:pPr marL="0" lvl="0" indent="0" algn="l" rtl="0">
              <a:spcBef>
                <a:spcPts val="1200"/>
              </a:spcBef>
              <a:spcAft>
                <a:spcPts val="0"/>
              </a:spcAft>
              <a:buNone/>
            </a:pPr>
            <a:r>
              <a:rPr lang="en"/>
              <a:t>They provide the cells for entire conotruncal septum</a:t>
            </a:r>
            <a:endParaRPr/>
          </a:p>
          <a:p>
            <a:pPr marL="0" lvl="0" indent="0" algn="l" rtl="0">
              <a:spcBef>
                <a:spcPts val="1200"/>
              </a:spcBef>
              <a:spcAft>
                <a:spcPts val="12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41" descr="Cardiac Loop Formation"/>
          <p:cNvPicPr preferRelativeResize="0"/>
          <p:nvPr/>
        </p:nvPicPr>
        <p:blipFill rotWithShape="1">
          <a:blip r:embed="rId3">
            <a:alphaModFix/>
          </a:blip>
          <a:srcRect/>
          <a:stretch/>
        </p:blipFill>
        <p:spPr>
          <a:xfrm>
            <a:off x="88199" y="103388"/>
            <a:ext cx="9055800" cy="4936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5"/>
          <p:cNvPicPr preferRelativeResize="0"/>
          <p:nvPr/>
        </p:nvPicPr>
        <p:blipFill>
          <a:blip r:embed="rId3">
            <a:alphaModFix/>
          </a:blip>
          <a:stretch>
            <a:fillRect/>
          </a:stretch>
        </p:blipFill>
        <p:spPr>
          <a:xfrm>
            <a:off x="345563" y="0"/>
            <a:ext cx="8452881"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2"/>
          <p:cNvPicPr preferRelativeResize="0"/>
          <p:nvPr/>
        </p:nvPicPr>
        <p:blipFill>
          <a:blip r:embed="rId3">
            <a:alphaModFix/>
          </a:blip>
          <a:stretch>
            <a:fillRect/>
          </a:stretch>
        </p:blipFill>
        <p:spPr>
          <a:xfrm>
            <a:off x="152400" y="152400"/>
            <a:ext cx="8578186"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43"/>
          <p:cNvPicPr preferRelativeResize="0"/>
          <p:nvPr/>
        </p:nvPicPr>
        <p:blipFill>
          <a:blip r:embed="rId3">
            <a:alphaModFix/>
          </a:blip>
          <a:stretch>
            <a:fillRect/>
          </a:stretch>
        </p:blipFill>
        <p:spPr>
          <a:xfrm>
            <a:off x="152400" y="152400"/>
            <a:ext cx="8742331" cy="483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44"/>
          <p:cNvPicPr preferRelativeResize="0"/>
          <p:nvPr/>
        </p:nvPicPr>
        <p:blipFill>
          <a:blip r:embed="rId3">
            <a:alphaModFix/>
          </a:blip>
          <a:stretch>
            <a:fillRect/>
          </a:stretch>
        </p:blipFill>
        <p:spPr>
          <a:xfrm>
            <a:off x="152400" y="152400"/>
            <a:ext cx="8839201" cy="466638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5"/>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a:p>
        </p:txBody>
      </p:sp>
      <p:sp>
        <p:nvSpPr>
          <p:cNvPr id="238" name="Google Shape;238;p45"/>
          <p:cNvSpPr txBox="1">
            <a:spLocks noGrp="1"/>
          </p:cNvSpPr>
          <p:nvPr>
            <p:ph type="body" idx="4294967295"/>
          </p:nvPr>
        </p:nvSpPr>
        <p:spPr>
          <a:xfrm>
            <a:off x="471900" y="802700"/>
            <a:ext cx="8220300" cy="444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heart tube is convoluted to forms </a:t>
            </a:r>
            <a:r>
              <a:rPr lang="en" b="1"/>
              <a:t>five straight segments (limbs),</a:t>
            </a:r>
            <a:r>
              <a:rPr lang="en"/>
              <a:t> and in-between them, </a:t>
            </a:r>
            <a:r>
              <a:rPr lang="en" b="1"/>
              <a:t>four curves.</a:t>
            </a:r>
            <a:r>
              <a:rPr lang="en"/>
              <a:t>  </a:t>
            </a:r>
            <a:endParaRPr/>
          </a:p>
          <a:p>
            <a:pPr marL="0" lvl="0" indent="0" algn="l" rtl="0">
              <a:spcBef>
                <a:spcPts val="1200"/>
              </a:spcBef>
              <a:spcAft>
                <a:spcPts val="0"/>
              </a:spcAft>
              <a:buNone/>
            </a:pPr>
            <a:endParaRPr/>
          </a:p>
          <a:p>
            <a:pPr marL="0" lvl="0" indent="0" algn="l" rtl="0">
              <a:spcBef>
                <a:spcPts val="1200"/>
              </a:spcBef>
              <a:spcAft>
                <a:spcPts val="0"/>
              </a:spcAft>
              <a:buNone/>
            </a:pPr>
            <a:r>
              <a:rPr lang="en"/>
              <a:t>The proximal segment of the heart tube (starting at the venous end) is the </a:t>
            </a:r>
            <a:r>
              <a:rPr lang="en" b="1"/>
              <a:t>A-V canal.</a:t>
            </a:r>
            <a:r>
              <a:rPr lang="en"/>
              <a:t> It is oriented posteroanteriorly.    </a:t>
            </a:r>
            <a:endParaRPr/>
          </a:p>
          <a:p>
            <a:pPr marL="0" lvl="0" indent="0" algn="l" rtl="0">
              <a:spcBef>
                <a:spcPts val="1200"/>
              </a:spcBef>
              <a:spcAft>
                <a:spcPts val="0"/>
              </a:spcAft>
              <a:buNone/>
            </a:pPr>
            <a:endParaRPr/>
          </a:p>
          <a:p>
            <a:pPr marL="0" lvl="0" indent="0" algn="l" rtl="0">
              <a:spcBef>
                <a:spcPts val="1200"/>
              </a:spcBef>
              <a:spcAft>
                <a:spcPts val="1200"/>
              </a:spcAft>
              <a:buNone/>
            </a:pPr>
            <a:r>
              <a:rPr lang="en" b="1"/>
              <a:t>First curve</a:t>
            </a:r>
            <a:r>
              <a:rPr lang="en"/>
              <a:t> or </a:t>
            </a:r>
            <a:r>
              <a:rPr lang="en" b="1"/>
              <a:t>proximal bend</a:t>
            </a:r>
            <a:r>
              <a:rPr lang="en"/>
              <a:t>- the heart tube makes a 90 degree turn toward the right to become the </a:t>
            </a:r>
            <a:r>
              <a:rPr lang="en" b="1"/>
              <a:t>proximal transverse limb</a:t>
            </a:r>
            <a:r>
              <a:rPr lang="en"/>
              <a:t>, or the </a:t>
            </a:r>
            <a:r>
              <a:rPr lang="en" b="1"/>
              <a:t>interventricular</a:t>
            </a:r>
            <a:r>
              <a:rPr lang="en"/>
              <a:t> </a:t>
            </a:r>
            <a:r>
              <a:rPr lang="en" b="1"/>
              <a:t>foramen</a:t>
            </a:r>
            <a:r>
              <a:rPr lang="en"/>
              <a: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a:p>
        </p:txBody>
      </p:sp>
      <p:sp>
        <p:nvSpPr>
          <p:cNvPr id="244" name="Google Shape;244;p46"/>
          <p:cNvSpPr txBox="1">
            <a:spLocks noGrp="1"/>
          </p:cNvSpPr>
          <p:nvPr>
            <p:ph type="body" idx="4294967295"/>
          </p:nvPr>
        </p:nvSpPr>
        <p:spPr>
          <a:xfrm>
            <a:off x="471900" y="799650"/>
            <a:ext cx="8300100" cy="434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Curve 2 the heart tube makes a 90° turn cephalically to become the </a:t>
            </a:r>
            <a:r>
              <a:rPr lang="en" b="1"/>
              <a:t>ascending</a:t>
            </a:r>
            <a:r>
              <a:rPr lang="en"/>
              <a:t> </a:t>
            </a:r>
            <a:r>
              <a:rPr lang="en" b="1"/>
              <a:t>limb</a:t>
            </a:r>
            <a:r>
              <a:rPr lang="en"/>
              <a:t> .</a:t>
            </a:r>
            <a:endParaRPr/>
          </a:p>
          <a:p>
            <a:pPr marL="0" lvl="0" indent="0" algn="l" rtl="0">
              <a:spcBef>
                <a:spcPts val="1200"/>
              </a:spcBef>
              <a:spcAft>
                <a:spcPts val="0"/>
              </a:spcAft>
              <a:buNone/>
            </a:pPr>
            <a:r>
              <a:rPr lang="en"/>
              <a:t>                                                                                                                                                 Curve 3 the heart tube turns in 90 degree medially to form the </a:t>
            </a:r>
            <a:r>
              <a:rPr lang="en" b="1"/>
              <a:t>distal transverse</a:t>
            </a:r>
            <a:r>
              <a:rPr lang="en"/>
              <a:t> </a:t>
            </a:r>
            <a:r>
              <a:rPr lang="en" b="1"/>
              <a:t>limb</a:t>
            </a:r>
            <a:r>
              <a:rPr lang="en"/>
              <a:t>.</a:t>
            </a:r>
            <a:endParaRPr/>
          </a:p>
          <a:p>
            <a:pPr marL="0" lvl="0" indent="0" algn="l" rtl="0">
              <a:spcBef>
                <a:spcPts val="1200"/>
              </a:spcBef>
              <a:spcAft>
                <a:spcPts val="0"/>
              </a:spcAft>
              <a:buNone/>
            </a:pPr>
            <a:r>
              <a:rPr lang="en"/>
              <a:t>                                                                                                                                              Curve 4 the heart tube turns in 90 degree toward the back of the embryo to form the </a:t>
            </a:r>
            <a:r>
              <a:rPr lang="en" b="1"/>
              <a:t>terminal limb</a:t>
            </a:r>
            <a:r>
              <a:rPr lang="en"/>
              <a:t>, which is cephalad and parallel to the A-V canal.   </a:t>
            </a:r>
            <a:endParaRPr/>
          </a:p>
          <a:p>
            <a:pPr marL="0" lvl="0" indent="0" algn="l" rtl="0">
              <a:spcBef>
                <a:spcPts val="1200"/>
              </a:spcBef>
              <a:spcAft>
                <a:spcPts val="0"/>
              </a:spcAft>
              <a:buNone/>
            </a:pPr>
            <a:r>
              <a:rPr lang="en"/>
              <a:t>Each curve has a Greater and a Lesser curvature.      </a:t>
            </a:r>
            <a:endParaRPr/>
          </a:p>
          <a:p>
            <a:pPr marL="0" lvl="0" indent="0" algn="l" rtl="0">
              <a:spcBef>
                <a:spcPts val="1200"/>
              </a:spcBef>
              <a:spcAft>
                <a:spcPts val="1200"/>
              </a:spcAft>
              <a:buNone/>
            </a:pPr>
            <a:r>
              <a:rPr lang="en"/>
              <a:t>The Lesser curvature of curve 2 is the </a:t>
            </a:r>
            <a:r>
              <a:rPr lang="en" b="1"/>
              <a:t>Conoventricular Flange</a:t>
            </a:r>
            <a:endParaRPr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47"/>
          <p:cNvPicPr preferRelativeResize="0"/>
          <p:nvPr/>
        </p:nvPicPr>
        <p:blipFill rotWithShape="1">
          <a:blip r:embed="rId3">
            <a:alphaModFix/>
          </a:blip>
          <a:srcRect/>
          <a:stretch/>
        </p:blipFill>
        <p:spPr>
          <a:xfrm>
            <a:off x="832250" y="720675"/>
            <a:ext cx="7191725" cy="4379575"/>
          </a:xfrm>
          <a:prstGeom prst="rect">
            <a:avLst/>
          </a:prstGeom>
          <a:noFill/>
          <a:ln>
            <a:noFill/>
          </a:ln>
        </p:spPr>
      </p:pic>
      <p:sp>
        <p:nvSpPr>
          <p:cNvPr id="250" name="Google Shape;250;p4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Embryo – Aged 18-22 days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Conotruncus and ostium bulbi</a:t>
            </a:r>
            <a:endParaRPr/>
          </a:p>
        </p:txBody>
      </p:sp>
      <p:sp>
        <p:nvSpPr>
          <p:cNvPr id="256" name="Google Shape;256;p48"/>
          <p:cNvSpPr txBox="1">
            <a:spLocks noGrp="1"/>
          </p:cNvSpPr>
          <p:nvPr>
            <p:ph type="body" idx="1"/>
          </p:nvPr>
        </p:nvSpPr>
        <p:spPr>
          <a:xfrm>
            <a:off x="280150" y="1703050"/>
            <a:ext cx="8619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Border between </a:t>
            </a:r>
            <a:r>
              <a:rPr lang="en" b="1"/>
              <a:t>meta ampulla</a:t>
            </a:r>
            <a:r>
              <a:rPr lang="en"/>
              <a:t> and </a:t>
            </a:r>
            <a:r>
              <a:rPr lang="en" b="1"/>
              <a:t>conus</a:t>
            </a:r>
            <a:r>
              <a:rPr lang="en"/>
              <a:t> is the </a:t>
            </a:r>
            <a:r>
              <a:rPr lang="en" b="1"/>
              <a:t>Ostium bulbi,</a:t>
            </a:r>
            <a:r>
              <a:rPr lang="en"/>
              <a:t> or the </a:t>
            </a:r>
            <a:r>
              <a:rPr lang="en" b="1"/>
              <a:t>conoventricular junction.</a:t>
            </a:r>
            <a:endParaRPr b="1"/>
          </a:p>
          <a:p>
            <a:pPr marL="0" lvl="0" indent="0" algn="l" rtl="0">
              <a:spcBef>
                <a:spcPts val="1200"/>
              </a:spcBef>
              <a:spcAft>
                <a:spcPts val="0"/>
              </a:spcAft>
              <a:buNone/>
            </a:pPr>
            <a:endParaRPr b="1"/>
          </a:p>
          <a:p>
            <a:pPr marL="0" lvl="0" indent="0" algn="l" rtl="0">
              <a:spcBef>
                <a:spcPts val="1200"/>
              </a:spcBef>
              <a:spcAft>
                <a:spcPts val="0"/>
              </a:spcAft>
              <a:buNone/>
            </a:pPr>
            <a:r>
              <a:rPr lang="en"/>
              <a:t>On the </a:t>
            </a:r>
            <a:r>
              <a:rPr lang="en" b="1"/>
              <a:t>right</a:t>
            </a:r>
            <a:r>
              <a:rPr lang="en"/>
              <a:t> the Ostium bulbi is the </a:t>
            </a:r>
            <a:r>
              <a:rPr lang="en" b="1"/>
              <a:t>transition</a:t>
            </a:r>
            <a:r>
              <a:rPr lang="en"/>
              <a:t> from the trabeculated ventricular endocardium to the smooth conal endocardium         </a:t>
            </a:r>
            <a:endParaRPr/>
          </a:p>
          <a:p>
            <a:pPr marL="0" lvl="0" indent="0" algn="l" rtl="0">
              <a:spcBef>
                <a:spcPts val="1200"/>
              </a:spcBef>
              <a:spcAft>
                <a:spcPts val="0"/>
              </a:spcAft>
              <a:buNone/>
            </a:pPr>
            <a:r>
              <a:rPr lang="en"/>
              <a:t>    </a:t>
            </a:r>
            <a:endParaRPr/>
          </a:p>
          <a:p>
            <a:pPr marL="0" lvl="0" indent="0" algn="l" rtl="0">
              <a:spcBef>
                <a:spcPts val="1200"/>
              </a:spcBef>
              <a:spcAft>
                <a:spcPts val="1200"/>
              </a:spcAft>
              <a:buNone/>
            </a:pPr>
            <a:r>
              <a:rPr lang="en"/>
              <a:t>On the </a:t>
            </a:r>
            <a:r>
              <a:rPr lang="en" b="1"/>
              <a:t>left</a:t>
            </a:r>
            <a:r>
              <a:rPr lang="en"/>
              <a:t> the Ostium bulbi is </a:t>
            </a:r>
            <a:r>
              <a:rPr lang="en" b="1"/>
              <a:t>lower edge</a:t>
            </a:r>
            <a:r>
              <a:rPr lang="en"/>
              <a:t> of conoventricular flange.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Shift or rotation of ostium bulbi</a:t>
            </a:r>
            <a:endParaRPr/>
          </a:p>
        </p:txBody>
      </p:sp>
      <p:sp>
        <p:nvSpPr>
          <p:cNvPr id="262" name="Google Shape;262;p49"/>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Ostium bulbi shifts toward the left to cephalically and override the IVF. </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This critical process provides the conus with an </a:t>
            </a:r>
            <a:r>
              <a:rPr lang="en" b="1"/>
              <a:t>access</a:t>
            </a:r>
            <a:r>
              <a:rPr lang="en"/>
              <a:t> to the left ventricle.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50"/>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Cono-truncal ridges</a:t>
            </a:r>
            <a:endParaRPr/>
          </a:p>
        </p:txBody>
      </p:sp>
      <p:sp>
        <p:nvSpPr>
          <p:cNvPr id="268" name="Google Shape;268;p50"/>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The conotruncal ridges are arranged in a spiral course, like riflings of a gun barrel.</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51" descr="E:\julian\julian cardio\conotruncal development\Capture.PNG"/>
          <p:cNvPicPr preferRelativeResize="0"/>
          <p:nvPr/>
        </p:nvPicPr>
        <p:blipFill rotWithShape="1">
          <a:blip r:embed="rId3">
            <a:alphaModFix/>
          </a:blip>
          <a:srcRect/>
          <a:stretch/>
        </p:blipFill>
        <p:spPr>
          <a:xfrm>
            <a:off x="5403275" y="0"/>
            <a:ext cx="2587050" cy="4970450"/>
          </a:xfrm>
          <a:prstGeom prst="rect">
            <a:avLst/>
          </a:prstGeom>
          <a:noFill/>
          <a:ln>
            <a:noFill/>
          </a:ln>
        </p:spPr>
      </p:pic>
      <p:pic>
        <p:nvPicPr>
          <p:cNvPr id="274" name="Google Shape;274;p51" descr="E:\julian\220px-105mm_tank_gun_Rifling.jpg"/>
          <p:cNvPicPr preferRelativeResize="0"/>
          <p:nvPr/>
        </p:nvPicPr>
        <p:blipFill rotWithShape="1">
          <a:blip r:embed="rId4">
            <a:alphaModFix/>
          </a:blip>
          <a:srcRect/>
          <a:stretch/>
        </p:blipFill>
        <p:spPr>
          <a:xfrm>
            <a:off x="419974" y="495741"/>
            <a:ext cx="4152025" cy="4152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6"/>
          <p:cNvPicPr preferRelativeResize="0"/>
          <p:nvPr/>
        </p:nvPicPr>
        <p:blipFill>
          <a:blip r:embed="rId3">
            <a:alphaModFix/>
          </a:blip>
          <a:stretch>
            <a:fillRect/>
          </a:stretch>
        </p:blipFill>
        <p:spPr>
          <a:xfrm>
            <a:off x="591898" y="152400"/>
            <a:ext cx="8238164" cy="4838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a:p>
        </p:txBody>
      </p:sp>
      <p:sp>
        <p:nvSpPr>
          <p:cNvPr id="280" name="Google Shape;280;p52"/>
          <p:cNvSpPr txBox="1">
            <a:spLocks noGrp="1"/>
          </p:cNvSpPr>
          <p:nvPr>
            <p:ph type="body" idx="4294967295"/>
          </p:nvPr>
        </p:nvSpPr>
        <p:spPr>
          <a:xfrm>
            <a:off x="471900" y="872700"/>
            <a:ext cx="8222100" cy="4120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Two main opposing </a:t>
            </a:r>
            <a:r>
              <a:rPr lang="en" b="1"/>
              <a:t>dextrosuperior</a:t>
            </a:r>
            <a:r>
              <a:rPr lang="en"/>
              <a:t> and </a:t>
            </a:r>
            <a:r>
              <a:rPr lang="en" b="1"/>
              <a:t>sinistroinferior truncal endocardial</a:t>
            </a:r>
            <a:r>
              <a:rPr lang="en"/>
              <a:t> </a:t>
            </a:r>
            <a:r>
              <a:rPr lang="en" b="1"/>
              <a:t>cushions</a:t>
            </a:r>
            <a:r>
              <a:rPr lang="en"/>
              <a:t> appear.</a:t>
            </a:r>
            <a:endParaRPr/>
          </a:p>
          <a:p>
            <a:pPr marL="0" lvl="0" indent="0" algn="l" rtl="0">
              <a:spcBef>
                <a:spcPts val="1200"/>
              </a:spcBef>
              <a:spcAft>
                <a:spcPts val="0"/>
              </a:spcAft>
              <a:buNone/>
            </a:pPr>
            <a:endParaRPr/>
          </a:p>
          <a:p>
            <a:pPr marL="0" lvl="0" indent="0" algn="l" rtl="0">
              <a:spcBef>
                <a:spcPts val="1200"/>
              </a:spcBef>
              <a:spcAft>
                <a:spcPts val="0"/>
              </a:spcAft>
              <a:buNone/>
            </a:pPr>
            <a:r>
              <a:rPr lang="en"/>
              <a:t>Occupying respectively a </a:t>
            </a:r>
            <a:r>
              <a:rPr lang="en" b="1"/>
              <a:t>dorsal</a:t>
            </a:r>
            <a:r>
              <a:rPr lang="en"/>
              <a:t> and a </a:t>
            </a:r>
            <a:r>
              <a:rPr lang="en" b="1"/>
              <a:t>ventral oblique</a:t>
            </a:r>
            <a:r>
              <a:rPr lang="en"/>
              <a:t> position, these cushions extend from the junction between the </a:t>
            </a:r>
            <a:r>
              <a:rPr lang="en" b="1"/>
              <a:t>aortic sac</a:t>
            </a:r>
            <a:r>
              <a:rPr lang="en"/>
              <a:t> and the </a:t>
            </a:r>
            <a:r>
              <a:rPr lang="en" b="1"/>
              <a:t>truncus arteriosus</a:t>
            </a:r>
            <a:r>
              <a:rPr lang="en"/>
              <a:t> down to the beginning of the conus, where they align with the dextrodorsal and sinistroventral conal cushions, respectively</a:t>
            </a:r>
            <a:endParaRPr/>
          </a:p>
          <a:p>
            <a:pPr marL="0" lvl="0" indent="0" algn="l" rtl="0">
              <a:spcBef>
                <a:spcPts val="1200"/>
              </a:spcBef>
              <a:spcAft>
                <a:spcPts val="120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Truncal and conal cushions</a:t>
            </a:r>
            <a:endParaRPr/>
          </a:p>
        </p:txBody>
      </p:sp>
      <p:pic>
        <p:nvPicPr>
          <p:cNvPr id="286" name="Google Shape;286;p53" descr="E:\julian cardio\conotruncal development\4.PNG"/>
          <p:cNvPicPr preferRelativeResize="0"/>
          <p:nvPr/>
        </p:nvPicPr>
        <p:blipFill rotWithShape="1">
          <a:blip r:embed="rId3">
            <a:alphaModFix/>
          </a:blip>
          <a:srcRect/>
          <a:stretch/>
        </p:blipFill>
        <p:spPr>
          <a:xfrm>
            <a:off x="841150" y="740149"/>
            <a:ext cx="6290948" cy="4403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5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Truncal rotation</a:t>
            </a:r>
            <a:endParaRPr/>
          </a:p>
        </p:txBody>
      </p:sp>
      <p:sp>
        <p:nvSpPr>
          <p:cNvPr id="292" name="Google Shape;292;p54"/>
          <p:cNvSpPr txBox="1">
            <a:spLocks noGrp="1"/>
          </p:cNvSpPr>
          <p:nvPr>
            <p:ph type="body" idx="4294967295"/>
          </p:nvPr>
        </p:nvSpPr>
        <p:spPr>
          <a:xfrm>
            <a:off x="471900" y="827100"/>
            <a:ext cx="8324100" cy="4141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truncus rotates about </a:t>
            </a:r>
            <a:r>
              <a:rPr lang="en" b="1"/>
              <a:t>90-110°</a:t>
            </a:r>
            <a:r>
              <a:rPr lang="en"/>
              <a:t> in a counterclockwise direction.                                                                                              </a:t>
            </a:r>
            <a:endParaRPr/>
          </a:p>
          <a:p>
            <a:pPr marL="0" lvl="0" indent="0" algn="l" rtl="0">
              <a:spcBef>
                <a:spcPts val="1200"/>
              </a:spcBef>
              <a:spcAft>
                <a:spcPts val="0"/>
              </a:spcAft>
              <a:buNone/>
            </a:pPr>
            <a:r>
              <a:rPr lang="en"/>
              <a:t>This counterclockwise rotation of the </a:t>
            </a:r>
            <a:r>
              <a:rPr lang="en" b="1"/>
              <a:t>truncus</a:t>
            </a:r>
            <a:r>
              <a:rPr lang="en"/>
              <a:t>, which follows the earlier counterclockwise rotation of the </a:t>
            </a:r>
            <a:r>
              <a:rPr lang="en" b="1"/>
              <a:t>ostium bulbi</a:t>
            </a:r>
            <a:r>
              <a:rPr lang="en"/>
              <a:t>, </a:t>
            </a:r>
            <a:r>
              <a:rPr lang="en" b="1"/>
              <a:t>unwinds</a:t>
            </a:r>
            <a:r>
              <a:rPr lang="en"/>
              <a:t> the coiled course of the conotruncal ridges . </a:t>
            </a:r>
            <a:endParaRPr/>
          </a:p>
          <a:p>
            <a:pPr marL="0" lvl="0" indent="0" algn="l" rtl="0">
              <a:spcBef>
                <a:spcPts val="1200"/>
              </a:spcBef>
              <a:spcAft>
                <a:spcPts val="0"/>
              </a:spcAft>
              <a:buNone/>
            </a:pPr>
            <a:endParaRPr/>
          </a:p>
          <a:p>
            <a:pPr marL="0" lvl="0" indent="0" algn="l" rtl="0">
              <a:spcBef>
                <a:spcPts val="1200"/>
              </a:spcBef>
              <a:spcAft>
                <a:spcPts val="0"/>
              </a:spcAft>
              <a:buNone/>
            </a:pPr>
            <a:r>
              <a:rPr lang="en"/>
              <a:t>As a result, the aortic truncus is transferred to the same side as the aortic conus (left side) and the aortic and pulmonary trunks become coiled, this  situation is seen in the definitive heart.</a:t>
            </a:r>
            <a:endParaRPr/>
          </a:p>
          <a:p>
            <a:pPr marL="0" lvl="0" indent="0" algn="l" rtl="0">
              <a:spcBef>
                <a:spcPts val="1200"/>
              </a:spcBef>
              <a:spcAft>
                <a:spcPts val="120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55"/>
          <p:cNvPicPr preferRelativeResize="0"/>
          <p:nvPr/>
        </p:nvPicPr>
        <p:blipFill rotWithShape="1">
          <a:blip r:embed="rId3">
            <a:alphaModFix/>
          </a:blip>
          <a:srcRect b="22720"/>
          <a:stretch/>
        </p:blipFill>
        <p:spPr>
          <a:xfrm>
            <a:off x="152400" y="734300"/>
            <a:ext cx="8839200" cy="36749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56"/>
          <p:cNvPicPr preferRelativeResize="0"/>
          <p:nvPr/>
        </p:nvPicPr>
        <p:blipFill>
          <a:blip r:embed="rId3">
            <a:alphaModFix/>
          </a:blip>
          <a:stretch>
            <a:fillRect/>
          </a:stretch>
        </p:blipFill>
        <p:spPr>
          <a:xfrm>
            <a:off x="363275" y="152400"/>
            <a:ext cx="8417461" cy="4838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57"/>
          <p:cNvPicPr preferRelativeResize="0"/>
          <p:nvPr/>
        </p:nvPicPr>
        <p:blipFill>
          <a:blip r:embed="rId3">
            <a:alphaModFix/>
          </a:blip>
          <a:stretch>
            <a:fillRect/>
          </a:stretch>
        </p:blipFill>
        <p:spPr>
          <a:xfrm>
            <a:off x="408038" y="152400"/>
            <a:ext cx="8327933" cy="48387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58"/>
          <p:cNvPicPr preferRelativeResize="0"/>
          <p:nvPr/>
        </p:nvPicPr>
        <p:blipFill>
          <a:blip r:embed="rId3">
            <a:alphaModFix/>
          </a:blip>
          <a:stretch>
            <a:fillRect/>
          </a:stretch>
        </p:blipFill>
        <p:spPr>
          <a:xfrm>
            <a:off x="857744" y="152400"/>
            <a:ext cx="7660691" cy="4838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59"/>
          <p:cNvPicPr preferRelativeResize="0"/>
          <p:nvPr/>
        </p:nvPicPr>
        <p:blipFill>
          <a:blip r:embed="rId3">
            <a:alphaModFix/>
          </a:blip>
          <a:stretch>
            <a:fillRect/>
          </a:stretch>
        </p:blipFill>
        <p:spPr>
          <a:xfrm>
            <a:off x="152400" y="152400"/>
            <a:ext cx="8839201" cy="458591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60"/>
          <p:cNvSpPr txBox="1"/>
          <p:nvPr/>
        </p:nvSpPr>
        <p:spPr>
          <a:xfrm>
            <a:off x="0" y="2039494"/>
            <a:ext cx="9144000" cy="46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pic>
        <p:nvPicPr>
          <p:cNvPr id="323" name="Google Shape;323;p60"/>
          <p:cNvPicPr preferRelativeResize="0"/>
          <p:nvPr/>
        </p:nvPicPr>
        <p:blipFill>
          <a:blip r:embed="rId3">
            <a:alphaModFix/>
          </a:blip>
          <a:stretch>
            <a:fillRect/>
          </a:stretch>
        </p:blipFill>
        <p:spPr>
          <a:xfrm>
            <a:off x="181838" y="656088"/>
            <a:ext cx="8780324" cy="38313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6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Absorption of conus</a:t>
            </a:r>
            <a:endParaRPr/>
          </a:p>
        </p:txBody>
      </p:sp>
      <p:sp>
        <p:nvSpPr>
          <p:cNvPr id="329" name="Google Shape;329;p61"/>
          <p:cNvSpPr txBox="1">
            <a:spLocks noGrp="1"/>
          </p:cNvSpPr>
          <p:nvPr>
            <p:ph type="body" idx="4294967295"/>
          </p:nvPr>
        </p:nvSpPr>
        <p:spPr>
          <a:xfrm>
            <a:off x="471900" y="775150"/>
            <a:ext cx="8433900" cy="436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Marked </a:t>
            </a:r>
            <a:r>
              <a:rPr lang="en" b="1"/>
              <a:t>shortening</a:t>
            </a:r>
            <a:r>
              <a:rPr lang="en"/>
              <a:t> of the </a:t>
            </a:r>
            <a:r>
              <a:rPr lang="en" b="1"/>
              <a:t>conus</a:t>
            </a:r>
            <a:r>
              <a:rPr lang="en"/>
              <a:t> and the equivalent </a:t>
            </a:r>
            <a:r>
              <a:rPr lang="en" b="1"/>
              <a:t>lengthening</a:t>
            </a:r>
            <a:r>
              <a:rPr lang="en"/>
              <a:t> of the </a:t>
            </a:r>
            <a:r>
              <a:rPr lang="en" b="1"/>
              <a:t>aorta</a:t>
            </a:r>
            <a:r>
              <a:rPr lang="en"/>
              <a:t> and </a:t>
            </a:r>
            <a:r>
              <a:rPr lang="en" b="1"/>
              <a:t>pulmonary arteries</a:t>
            </a:r>
            <a:r>
              <a:rPr lang="en"/>
              <a:t>.</a:t>
            </a:r>
            <a:endParaRPr/>
          </a:p>
          <a:p>
            <a:pPr marL="0" lvl="0" indent="0" algn="l" rtl="0">
              <a:spcBef>
                <a:spcPts val="1200"/>
              </a:spcBef>
              <a:spcAft>
                <a:spcPts val="0"/>
              </a:spcAft>
              <a:buNone/>
            </a:pPr>
            <a:endParaRPr/>
          </a:p>
          <a:p>
            <a:pPr marL="0" lvl="0" indent="0" algn="l" rtl="0">
              <a:spcBef>
                <a:spcPts val="1200"/>
              </a:spcBef>
              <a:spcAft>
                <a:spcPts val="0"/>
              </a:spcAft>
              <a:buNone/>
            </a:pPr>
            <a:r>
              <a:rPr lang="en"/>
              <a:t>The aortic conotruncus is reduced in length from 700 to 400 microns</a:t>
            </a:r>
            <a:endParaRPr/>
          </a:p>
          <a:p>
            <a:pPr marL="0" lvl="0" indent="0" algn="l" rtl="0">
              <a:spcBef>
                <a:spcPts val="1200"/>
              </a:spcBef>
              <a:spcAft>
                <a:spcPts val="0"/>
              </a:spcAft>
              <a:buNone/>
            </a:pPr>
            <a:r>
              <a:rPr lang="en"/>
              <a:t>The length of the pulmonary conotruncus is reduced from 880 microns to 600 microns</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Absorption of the bilateral proximal conuses brought the distal conus septum toward the ventricular septum, and absorption of the distal aortic conus accounts for the fibrous continuity between the aortic and mitral valves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7"/>
          <p:cNvPicPr preferRelativeResize="0"/>
          <p:nvPr/>
        </p:nvPicPr>
        <p:blipFill>
          <a:blip r:embed="rId3">
            <a:alphaModFix/>
          </a:blip>
          <a:stretch>
            <a:fillRect/>
          </a:stretch>
        </p:blipFill>
        <p:spPr>
          <a:xfrm>
            <a:off x="152400" y="325125"/>
            <a:ext cx="8839200" cy="449326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62"/>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a:p>
        </p:txBody>
      </p:sp>
      <p:sp>
        <p:nvSpPr>
          <p:cNvPr id="335" name="Google Shape;335;p62"/>
          <p:cNvSpPr txBox="1">
            <a:spLocks noGrp="1"/>
          </p:cNvSpPr>
          <p:nvPr>
            <p:ph type="body" idx="4294967295"/>
          </p:nvPr>
        </p:nvSpPr>
        <p:spPr>
          <a:xfrm>
            <a:off x="471900" y="918800"/>
            <a:ext cx="8453100" cy="434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truncus is continuous distally with the aortic sac which is devoid of endocardial cushions.</a:t>
            </a:r>
            <a:endParaRPr/>
          </a:p>
          <a:p>
            <a:pPr marL="0" lvl="0" indent="0" algn="l" rtl="0">
              <a:spcBef>
                <a:spcPts val="1200"/>
              </a:spcBef>
              <a:spcAft>
                <a:spcPts val="0"/>
              </a:spcAft>
              <a:buNone/>
            </a:pPr>
            <a:endParaRPr/>
          </a:p>
          <a:p>
            <a:pPr marL="0" lvl="0" indent="0" algn="l" rtl="0">
              <a:spcBef>
                <a:spcPts val="1200"/>
              </a:spcBef>
              <a:spcAft>
                <a:spcPts val="0"/>
              </a:spcAft>
              <a:buNone/>
            </a:pPr>
            <a:r>
              <a:rPr lang="en"/>
              <a:t> At the same time, the septum aortopulmonale grows from the dorsal wall of the aortic sac toward the truncal septum to fuse with it.    </a:t>
            </a:r>
            <a:endParaRPr/>
          </a:p>
          <a:p>
            <a:pPr marL="0" lvl="0" indent="0" algn="l" rtl="0">
              <a:spcBef>
                <a:spcPts val="1200"/>
              </a:spcBef>
              <a:spcAft>
                <a:spcPts val="0"/>
              </a:spcAft>
              <a:buNone/>
            </a:pPr>
            <a:r>
              <a:rPr lang="en"/>
              <a:t>         </a:t>
            </a:r>
            <a:endParaRPr/>
          </a:p>
          <a:p>
            <a:pPr marL="0" lvl="0" indent="0" algn="l" rtl="0">
              <a:spcBef>
                <a:spcPts val="1200"/>
              </a:spcBef>
              <a:spcAft>
                <a:spcPts val="1200"/>
              </a:spcAft>
              <a:buNone/>
            </a:pPr>
            <a:r>
              <a:rPr lang="en"/>
              <a:t> As a result of the fusion of these two septa the aortic sac is divided into the ascending aorta and the pulmonary artery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6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Basis for conotruncal defects</a:t>
            </a:r>
            <a:endParaRPr/>
          </a:p>
        </p:txBody>
      </p:sp>
      <p:sp>
        <p:nvSpPr>
          <p:cNvPr id="341" name="Google Shape;341;p63"/>
          <p:cNvSpPr txBox="1">
            <a:spLocks noGrp="1"/>
          </p:cNvSpPr>
          <p:nvPr>
            <p:ph type="body" idx="4294967295"/>
          </p:nvPr>
        </p:nvSpPr>
        <p:spPr>
          <a:xfrm>
            <a:off x="471900" y="998025"/>
            <a:ext cx="8453100" cy="389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Ward et al. (2005) and Ward and Kirby (2006) emphasize that  a short outflow tract, through SHF ablation and  through experimental ablation and with consequent low SHF cellular output to the conotruncal region, does not allow a normal conotruncal rotation.                                                                                          </a:t>
            </a:r>
            <a:endParaRPr/>
          </a:p>
          <a:p>
            <a:pPr marL="0" lvl="0" indent="0" algn="l" rtl="0">
              <a:spcBef>
                <a:spcPts val="1200"/>
              </a:spcBef>
              <a:spcAft>
                <a:spcPts val="1200"/>
              </a:spcAft>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6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347" name="Google Shape;347;p6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Myocardialisation</a:t>
            </a:r>
            <a:r>
              <a:rPr lang="en"/>
              <a:t> of the ridges gives a </a:t>
            </a:r>
            <a:r>
              <a:rPr lang="en" b="1"/>
              <a:t>zippering effect</a:t>
            </a:r>
            <a:r>
              <a:rPr lang="en"/>
              <a:t> resulting in fusion.    </a:t>
            </a:r>
            <a:endParaRPr/>
          </a:p>
          <a:p>
            <a:pPr marL="0" lvl="0" indent="0" algn="l" rtl="0">
              <a:spcBef>
                <a:spcPts val="1200"/>
              </a:spcBef>
              <a:spcAft>
                <a:spcPts val="0"/>
              </a:spcAft>
              <a:buNone/>
            </a:pPr>
            <a:r>
              <a:rPr lang="en"/>
              <a:t>Fusion occurs in a </a:t>
            </a:r>
            <a:r>
              <a:rPr lang="en" b="1"/>
              <a:t>distal</a:t>
            </a:r>
            <a:r>
              <a:rPr lang="en"/>
              <a:t> to </a:t>
            </a:r>
            <a:r>
              <a:rPr lang="en" b="1"/>
              <a:t>proximal</a:t>
            </a:r>
            <a:r>
              <a:rPr lang="en"/>
              <a:t> direction during the </a:t>
            </a:r>
            <a:r>
              <a:rPr lang="en" b="1"/>
              <a:t>sixth week</a:t>
            </a:r>
            <a:r>
              <a:rPr lang="en"/>
              <a:t>, allowing for cleavage of the aorta and pulmonary trunk.  </a:t>
            </a:r>
            <a:endParaRPr/>
          </a:p>
          <a:p>
            <a:pPr marL="0" lvl="0" indent="0" algn="l" rtl="0">
              <a:spcBef>
                <a:spcPts val="1200"/>
              </a:spcBef>
              <a:spcAft>
                <a:spcPts val="1200"/>
              </a:spcAft>
              <a:buNone/>
            </a:pPr>
            <a:r>
              <a:rPr lang="en"/>
              <a:t>The spiralling nature of the ridges causes the pulmonary trunk to twist around the aorta.</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65"/>
          <p:cNvPicPr preferRelativeResize="0"/>
          <p:nvPr/>
        </p:nvPicPr>
        <p:blipFill>
          <a:blip r:embed="rId3">
            <a:alphaModFix/>
          </a:blip>
          <a:stretch>
            <a:fillRect/>
          </a:stretch>
        </p:blipFill>
        <p:spPr>
          <a:xfrm>
            <a:off x="482798" y="152400"/>
            <a:ext cx="8396186" cy="48387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66"/>
          <p:cNvPicPr preferRelativeResize="0"/>
          <p:nvPr/>
        </p:nvPicPr>
        <p:blipFill>
          <a:blip r:embed="rId3">
            <a:alphaModFix/>
          </a:blip>
          <a:stretch>
            <a:fillRect/>
          </a:stretch>
        </p:blipFill>
        <p:spPr>
          <a:xfrm>
            <a:off x="1529950" y="152400"/>
            <a:ext cx="6084104" cy="4838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67"/>
          <p:cNvPicPr preferRelativeResize="0"/>
          <p:nvPr/>
        </p:nvPicPr>
        <p:blipFill>
          <a:blip r:embed="rId3">
            <a:alphaModFix/>
          </a:blip>
          <a:stretch>
            <a:fillRect/>
          </a:stretch>
        </p:blipFill>
        <p:spPr>
          <a:xfrm>
            <a:off x="152400" y="152400"/>
            <a:ext cx="8839198" cy="475694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68"/>
          <p:cNvPicPr preferRelativeResize="0"/>
          <p:nvPr/>
        </p:nvPicPr>
        <p:blipFill rotWithShape="1">
          <a:blip r:embed="rId3">
            <a:alphaModFix/>
          </a:blip>
          <a:srcRect/>
          <a:stretch/>
        </p:blipFill>
        <p:spPr>
          <a:xfrm>
            <a:off x="152400" y="152400"/>
            <a:ext cx="8786876" cy="4838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69"/>
          <p:cNvPicPr preferRelativeResize="0"/>
          <p:nvPr/>
        </p:nvPicPr>
        <p:blipFill>
          <a:blip r:embed="rId3">
            <a:alphaModFix/>
          </a:blip>
          <a:stretch>
            <a:fillRect/>
          </a:stretch>
        </p:blipFill>
        <p:spPr>
          <a:xfrm>
            <a:off x="598438" y="152400"/>
            <a:ext cx="7947122" cy="48386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70"/>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Conotruncal anomalies</a:t>
            </a:r>
            <a:endParaRPr/>
          </a:p>
        </p:txBody>
      </p:sp>
      <p:sp>
        <p:nvSpPr>
          <p:cNvPr id="378" name="Google Shape;378;p70"/>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TOF</a:t>
            </a:r>
            <a:endParaRPr/>
          </a:p>
          <a:p>
            <a:pPr marL="0" lvl="0" indent="0" algn="l" rtl="0">
              <a:spcBef>
                <a:spcPts val="1200"/>
              </a:spcBef>
              <a:spcAft>
                <a:spcPts val="0"/>
              </a:spcAft>
              <a:buNone/>
            </a:pPr>
            <a:r>
              <a:rPr lang="en"/>
              <a:t>DORV</a:t>
            </a:r>
            <a:endParaRPr/>
          </a:p>
          <a:p>
            <a:pPr marL="0" lvl="0" indent="0" algn="l" rtl="0">
              <a:spcBef>
                <a:spcPts val="1200"/>
              </a:spcBef>
              <a:spcAft>
                <a:spcPts val="0"/>
              </a:spcAft>
              <a:buNone/>
            </a:pPr>
            <a:r>
              <a:rPr lang="en"/>
              <a:t>TGA</a:t>
            </a:r>
            <a:endParaRPr/>
          </a:p>
          <a:p>
            <a:pPr marL="0" lvl="0" indent="0" algn="l" rtl="0">
              <a:spcBef>
                <a:spcPts val="1200"/>
              </a:spcBef>
              <a:spcAft>
                <a:spcPts val="0"/>
              </a:spcAft>
              <a:buNone/>
            </a:pPr>
            <a:r>
              <a:rPr lang="en"/>
              <a:t>PTA</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7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TOF</a:t>
            </a:r>
            <a:endParaRPr/>
          </a:p>
        </p:txBody>
      </p:sp>
      <p:sp>
        <p:nvSpPr>
          <p:cNvPr id="384" name="Google Shape;384;p71"/>
          <p:cNvSpPr txBox="1">
            <a:spLocks noGrp="1"/>
          </p:cNvSpPr>
          <p:nvPr>
            <p:ph type="body" idx="1"/>
          </p:nvPr>
        </p:nvSpPr>
        <p:spPr>
          <a:xfrm>
            <a:off x="471900" y="1919075"/>
            <a:ext cx="8222100" cy="322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Conal septum deviates </a:t>
            </a:r>
            <a:r>
              <a:rPr lang="en" b="1"/>
              <a:t>anteriorly</a:t>
            </a:r>
            <a:r>
              <a:rPr lang="en"/>
              <a:t>- faulty partition of conotruncal septum.</a:t>
            </a:r>
            <a:endParaRPr/>
          </a:p>
          <a:p>
            <a:pPr marL="0" lvl="0" indent="0" algn="l" rtl="0">
              <a:spcBef>
                <a:spcPts val="1200"/>
              </a:spcBef>
              <a:spcAft>
                <a:spcPts val="0"/>
              </a:spcAft>
              <a:buNone/>
            </a:pPr>
            <a:r>
              <a:rPr lang="en"/>
              <a:t>Abnormal  conal rotation takes place</a:t>
            </a:r>
            <a:endParaRPr/>
          </a:p>
          <a:p>
            <a:pPr marL="0" lvl="0" indent="0" algn="l" rtl="0">
              <a:spcBef>
                <a:spcPts val="1200"/>
              </a:spcBef>
              <a:spcAft>
                <a:spcPts val="0"/>
              </a:spcAft>
              <a:buNone/>
            </a:pPr>
            <a:r>
              <a:rPr lang="en"/>
              <a:t>Malrotation of trunco-bulbar  ridges causes misalignment of septum and straddling of aorta over VSD</a:t>
            </a:r>
            <a:endParaRPr/>
          </a:p>
          <a:p>
            <a:pPr marL="0" lvl="0" indent="0" algn="l" rtl="0">
              <a:spcBef>
                <a:spcPts val="1200"/>
              </a:spcBef>
              <a:spcAft>
                <a:spcPts val="0"/>
              </a:spcAft>
              <a:buNone/>
            </a:pPr>
            <a:r>
              <a:rPr lang="en"/>
              <a:t>Another mechanism- </a:t>
            </a:r>
            <a:r>
              <a:rPr lang="en" b="1"/>
              <a:t>hypoplasia</a:t>
            </a:r>
            <a:r>
              <a:rPr lang="en"/>
              <a:t> and </a:t>
            </a:r>
            <a:r>
              <a:rPr lang="en" b="1"/>
              <a:t>under development</a:t>
            </a:r>
            <a:r>
              <a:rPr lang="en"/>
              <a:t> of the pulmonary infundibulum causes infundibular hypoplasia.</a:t>
            </a:r>
            <a:endParaRPr/>
          </a:p>
          <a:p>
            <a:pPr marL="0" lvl="0" indent="0" algn="l" rtl="0">
              <a:spcBef>
                <a:spcPts val="1200"/>
              </a:spcBef>
              <a:spcAft>
                <a:spcPts val="12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152400" y="152400"/>
            <a:ext cx="8427297" cy="48386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72"/>
          <p:cNvPicPr preferRelativeResize="0"/>
          <p:nvPr/>
        </p:nvPicPr>
        <p:blipFill>
          <a:blip r:embed="rId3">
            <a:alphaModFix/>
          </a:blip>
          <a:stretch>
            <a:fillRect/>
          </a:stretch>
        </p:blipFill>
        <p:spPr>
          <a:xfrm>
            <a:off x="1999475" y="152400"/>
            <a:ext cx="5145061" cy="4838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7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Truncus arteriosus</a:t>
            </a:r>
            <a:endParaRPr/>
          </a:p>
        </p:txBody>
      </p:sp>
      <p:sp>
        <p:nvSpPr>
          <p:cNvPr id="399" name="Google Shape;399;p74"/>
          <p:cNvSpPr txBox="1">
            <a:spLocks noGrp="1"/>
          </p:cNvSpPr>
          <p:nvPr>
            <p:ph type="body" idx="1"/>
          </p:nvPr>
        </p:nvSpPr>
        <p:spPr>
          <a:xfrm>
            <a:off x="471900" y="1919075"/>
            <a:ext cx="8222100" cy="322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Due to </a:t>
            </a:r>
            <a:r>
              <a:rPr lang="en" b="1"/>
              <a:t>incomplete</a:t>
            </a:r>
            <a:r>
              <a:rPr lang="en"/>
              <a:t> or </a:t>
            </a:r>
            <a:r>
              <a:rPr lang="en" b="1"/>
              <a:t>failed</a:t>
            </a:r>
            <a:r>
              <a:rPr lang="en"/>
              <a:t> </a:t>
            </a:r>
            <a:r>
              <a:rPr lang="en" b="1"/>
              <a:t>septation</a:t>
            </a:r>
            <a:r>
              <a:rPr lang="en"/>
              <a:t> of the embryonic truncus arteriosus.                                                                                             Aortopulmonary and interventricular defects are believed to represent an abnormality of conotruncal septation.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75"/>
          <p:cNvPicPr preferRelativeResize="0"/>
          <p:nvPr/>
        </p:nvPicPr>
        <p:blipFill>
          <a:blip r:embed="rId3">
            <a:alphaModFix/>
          </a:blip>
          <a:stretch>
            <a:fillRect/>
          </a:stretch>
        </p:blipFill>
        <p:spPr>
          <a:xfrm>
            <a:off x="152400" y="1038738"/>
            <a:ext cx="8839198" cy="306601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76"/>
          <p:cNvPicPr preferRelativeResize="0"/>
          <p:nvPr/>
        </p:nvPicPr>
        <p:blipFill>
          <a:blip r:embed="rId3">
            <a:alphaModFix/>
          </a:blip>
          <a:stretch>
            <a:fillRect/>
          </a:stretch>
        </p:blipFill>
        <p:spPr>
          <a:xfrm>
            <a:off x="152400" y="152400"/>
            <a:ext cx="8839201" cy="458208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7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TGA</a:t>
            </a:r>
            <a:endParaRPr/>
          </a:p>
        </p:txBody>
      </p:sp>
      <p:sp>
        <p:nvSpPr>
          <p:cNvPr id="415" name="Google Shape;415;p77"/>
          <p:cNvSpPr txBox="1">
            <a:spLocks noGrp="1"/>
          </p:cNvSpPr>
          <p:nvPr>
            <p:ph type="body" idx="1"/>
          </p:nvPr>
        </p:nvSpPr>
        <p:spPr>
          <a:xfrm>
            <a:off x="471900" y="1919075"/>
            <a:ext cx="8440200" cy="305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Arrest</a:t>
            </a:r>
            <a:r>
              <a:rPr lang="en"/>
              <a:t> of both proximal &amp; distal conal rotation lead to the transposition group of diseases, in which the aorta is dextroposed on the right side of the pulmonary artery &amp; has no continuity with left ventricle</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78"/>
          <p:cNvPicPr preferRelativeResize="0"/>
          <p:nvPr/>
        </p:nvPicPr>
        <p:blipFill>
          <a:blip r:embed="rId3">
            <a:alphaModFix/>
          </a:blip>
          <a:stretch>
            <a:fillRect/>
          </a:stretch>
        </p:blipFill>
        <p:spPr>
          <a:xfrm>
            <a:off x="2778032" y="152400"/>
            <a:ext cx="3975458" cy="48387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79" descr="E:\julian cardio\conotruncal development\11.PNG"/>
          <p:cNvPicPr preferRelativeResize="0"/>
          <p:nvPr/>
        </p:nvPicPr>
        <p:blipFill rotWithShape="1">
          <a:blip r:embed="rId3">
            <a:alphaModFix/>
          </a:blip>
          <a:srcRect/>
          <a:stretch/>
        </p:blipFill>
        <p:spPr>
          <a:xfrm>
            <a:off x="1400801" y="230025"/>
            <a:ext cx="5155050" cy="45106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80"/>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DORV</a:t>
            </a:r>
            <a:endParaRPr/>
          </a:p>
        </p:txBody>
      </p:sp>
      <p:sp>
        <p:nvSpPr>
          <p:cNvPr id="431" name="Google Shape;431;p80"/>
          <p:cNvSpPr txBox="1">
            <a:spLocks noGrp="1"/>
          </p:cNvSpPr>
          <p:nvPr>
            <p:ph type="body" idx="1"/>
          </p:nvPr>
        </p:nvSpPr>
        <p:spPr>
          <a:xfrm>
            <a:off x="471900" y="1919075"/>
            <a:ext cx="8222100" cy="3098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Impaired morphogenesis of either the outflow portion (conotruncus) or the conoventricular flange</a:t>
            </a:r>
            <a:endParaRPr/>
          </a:p>
          <a:p>
            <a:pPr marL="0" lvl="0" indent="0" algn="l" rtl="0">
              <a:spcBef>
                <a:spcPts val="1200"/>
              </a:spcBef>
              <a:spcAft>
                <a:spcPts val="0"/>
              </a:spcAft>
              <a:buNone/>
            </a:pPr>
            <a:r>
              <a:rPr lang="en"/>
              <a:t>Abnormal connection between the muscular ventricular septum and the conus septum</a:t>
            </a:r>
            <a:endParaRPr/>
          </a:p>
          <a:p>
            <a:pPr marL="0" lvl="0" indent="0" algn="l" rtl="0">
              <a:spcBef>
                <a:spcPts val="1200"/>
              </a:spcBef>
              <a:spcAft>
                <a:spcPts val="0"/>
              </a:spcAft>
              <a:buNone/>
            </a:pPr>
            <a:r>
              <a:rPr lang="en"/>
              <a:t>And hence sub aortic flow path from right ventricle</a:t>
            </a:r>
            <a:endParaRPr/>
          </a:p>
          <a:p>
            <a:pPr marL="0" lvl="0" indent="0" algn="l" rtl="0">
              <a:spcBef>
                <a:spcPts val="1200"/>
              </a:spcBef>
              <a:spcAft>
                <a:spcPts val="1200"/>
              </a:spcAft>
              <a:buNone/>
            </a:pPr>
            <a:r>
              <a:rPr lang="en"/>
              <a:t>Originally both vessels arise from RV and if no conoventricular  shifting occurs then DORV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81"/>
          <p:cNvPicPr preferRelativeResize="0"/>
          <p:nvPr/>
        </p:nvPicPr>
        <p:blipFill rotWithShape="1">
          <a:blip r:embed="rId3">
            <a:alphaModFix/>
          </a:blip>
          <a:srcRect b="44742"/>
          <a:stretch/>
        </p:blipFill>
        <p:spPr>
          <a:xfrm>
            <a:off x="1840300" y="238038"/>
            <a:ext cx="5463400" cy="4667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610855" y="152400"/>
            <a:ext cx="7922304" cy="4838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82"/>
          <p:cNvPicPr preferRelativeResize="0"/>
          <p:nvPr/>
        </p:nvPicPr>
        <p:blipFill rotWithShape="1">
          <a:blip r:embed="rId3">
            <a:alphaModFix/>
          </a:blip>
          <a:srcRect t="56582"/>
          <a:stretch/>
        </p:blipFill>
        <p:spPr>
          <a:xfrm>
            <a:off x="699543" y="148062"/>
            <a:ext cx="7221399" cy="484737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83"/>
          <p:cNvPicPr preferRelativeResize="0"/>
          <p:nvPr/>
        </p:nvPicPr>
        <p:blipFill rotWithShape="1">
          <a:blip r:embed="rId3">
            <a:alphaModFix/>
          </a:blip>
          <a:srcRect b="21654"/>
          <a:stretch/>
        </p:blipFill>
        <p:spPr>
          <a:xfrm>
            <a:off x="152400" y="152400"/>
            <a:ext cx="3491775" cy="4878100"/>
          </a:xfrm>
          <a:prstGeom prst="rect">
            <a:avLst/>
          </a:prstGeom>
          <a:noFill/>
          <a:ln>
            <a:noFill/>
          </a:ln>
        </p:spPr>
      </p:pic>
      <p:pic>
        <p:nvPicPr>
          <p:cNvPr id="447" name="Google Shape;447;p83"/>
          <p:cNvPicPr preferRelativeResize="0"/>
          <p:nvPr/>
        </p:nvPicPr>
        <p:blipFill rotWithShape="1">
          <a:blip r:embed="rId3">
            <a:alphaModFix/>
          </a:blip>
          <a:srcRect t="76956"/>
          <a:stretch/>
        </p:blipFill>
        <p:spPr>
          <a:xfrm>
            <a:off x="4150525" y="3052075"/>
            <a:ext cx="4719000" cy="193902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8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Not a function of SHF</a:t>
            </a:r>
            <a:endParaRPr/>
          </a:p>
        </p:txBody>
      </p:sp>
      <p:sp>
        <p:nvSpPr>
          <p:cNvPr id="453" name="Google Shape;453;p8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RV formation </a:t>
            </a:r>
            <a:endParaRPr/>
          </a:p>
          <a:p>
            <a:pPr marL="457200" lvl="0" indent="-342900" algn="l" rtl="0">
              <a:spcBef>
                <a:spcPts val="0"/>
              </a:spcBef>
              <a:spcAft>
                <a:spcPts val="0"/>
              </a:spcAft>
              <a:buSzPts val="1800"/>
              <a:buAutoNum type="arabicPeriod"/>
            </a:pPr>
            <a:r>
              <a:rPr lang="en"/>
              <a:t>Outflow tract formation </a:t>
            </a:r>
            <a:endParaRPr/>
          </a:p>
          <a:p>
            <a:pPr marL="457200" lvl="0" indent="-342900" algn="l" rtl="0">
              <a:spcBef>
                <a:spcPts val="0"/>
              </a:spcBef>
              <a:spcAft>
                <a:spcPts val="0"/>
              </a:spcAft>
              <a:buSzPts val="1800"/>
              <a:buAutoNum type="arabicPeriod"/>
            </a:pPr>
            <a:r>
              <a:rPr lang="en"/>
              <a:t>Elongation </a:t>
            </a:r>
            <a:endParaRPr/>
          </a:p>
          <a:p>
            <a:pPr marL="457200" lvl="0" indent="-342900" algn="l" rtl="0">
              <a:spcBef>
                <a:spcPts val="0"/>
              </a:spcBef>
              <a:spcAft>
                <a:spcPts val="0"/>
              </a:spcAft>
              <a:buSzPts val="1800"/>
              <a:buAutoNum type="arabicPeriod"/>
            </a:pPr>
            <a:r>
              <a:rPr lang="en"/>
              <a:t>LV formation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8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Not a function of SHF</a:t>
            </a:r>
            <a:endParaRPr/>
          </a:p>
        </p:txBody>
      </p:sp>
      <p:sp>
        <p:nvSpPr>
          <p:cNvPr id="459" name="Google Shape;459;p85"/>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RV formation </a:t>
            </a:r>
            <a:endParaRPr/>
          </a:p>
          <a:p>
            <a:pPr marL="457200" lvl="0" indent="-342900" algn="l" rtl="0">
              <a:spcBef>
                <a:spcPts val="0"/>
              </a:spcBef>
              <a:spcAft>
                <a:spcPts val="0"/>
              </a:spcAft>
              <a:buSzPts val="1800"/>
              <a:buAutoNum type="arabicPeriod"/>
            </a:pPr>
            <a:r>
              <a:rPr lang="en"/>
              <a:t>Outflow tract formation </a:t>
            </a:r>
            <a:endParaRPr/>
          </a:p>
          <a:p>
            <a:pPr marL="457200" lvl="0" indent="-342900" algn="l" rtl="0">
              <a:spcBef>
                <a:spcPts val="0"/>
              </a:spcBef>
              <a:spcAft>
                <a:spcPts val="0"/>
              </a:spcAft>
              <a:buSzPts val="1800"/>
              <a:buAutoNum type="arabicPeriod"/>
            </a:pPr>
            <a:r>
              <a:rPr lang="en"/>
              <a:t>Elongation </a:t>
            </a:r>
            <a:endParaRPr/>
          </a:p>
          <a:p>
            <a:pPr marL="457200" lvl="0" indent="-342900" algn="l" rtl="0">
              <a:spcBef>
                <a:spcPts val="0"/>
              </a:spcBef>
              <a:spcAft>
                <a:spcPts val="0"/>
              </a:spcAft>
              <a:buSzPts val="1800"/>
              <a:buAutoNum type="arabicPeriod"/>
            </a:pPr>
            <a:r>
              <a:rPr lang="en" b="1"/>
              <a:t>LV formation</a:t>
            </a:r>
            <a:r>
              <a:rPr lang="en"/>
              <a:t>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Not involved in signalling cardiac development </a:t>
            </a:r>
            <a:endParaRPr/>
          </a:p>
        </p:txBody>
      </p:sp>
      <p:sp>
        <p:nvSpPr>
          <p:cNvPr id="465" name="Google Shape;465;p86"/>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FGF</a:t>
            </a:r>
            <a:endParaRPr/>
          </a:p>
          <a:p>
            <a:pPr marL="457200" lvl="0" indent="-342900" algn="l" rtl="0">
              <a:spcBef>
                <a:spcPts val="0"/>
              </a:spcBef>
              <a:spcAft>
                <a:spcPts val="0"/>
              </a:spcAft>
              <a:buSzPts val="1800"/>
              <a:buAutoNum type="arabicPeriod"/>
            </a:pPr>
            <a:r>
              <a:rPr lang="en"/>
              <a:t>WNT</a:t>
            </a:r>
            <a:endParaRPr/>
          </a:p>
          <a:p>
            <a:pPr marL="457200" lvl="0" indent="-342900" algn="l" rtl="0">
              <a:spcBef>
                <a:spcPts val="0"/>
              </a:spcBef>
              <a:spcAft>
                <a:spcPts val="0"/>
              </a:spcAft>
              <a:buSzPts val="1800"/>
              <a:buAutoNum type="arabicPeriod"/>
            </a:pPr>
            <a:r>
              <a:rPr lang="en"/>
              <a:t>GATA3</a:t>
            </a:r>
            <a:endParaRPr/>
          </a:p>
          <a:p>
            <a:pPr marL="457200" lvl="0" indent="-342900" algn="l" rtl="0">
              <a:spcBef>
                <a:spcPts val="0"/>
              </a:spcBef>
              <a:spcAft>
                <a:spcPts val="0"/>
              </a:spcAft>
              <a:buSzPts val="1800"/>
              <a:buAutoNum type="arabicPeriod"/>
            </a:pPr>
            <a:r>
              <a:rPr lang="en"/>
              <a:t>BMP</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8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Not involved in signalling cardiac development </a:t>
            </a:r>
            <a:endParaRPr/>
          </a:p>
        </p:txBody>
      </p:sp>
      <p:sp>
        <p:nvSpPr>
          <p:cNvPr id="471" name="Google Shape;471;p87"/>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FGF</a:t>
            </a:r>
            <a:endParaRPr/>
          </a:p>
          <a:p>
            <a:pPr marL="457200" lvl="0" indent="-342900" algn="l" rtl="0">
              <a:spcBef>
                <a:spcPts val="0"/>
              </a:spcBef>
              <a:spcAft>
                <a:spcPts val="0"/>
              </a:spcAft>
              <a:buSzPts val="1800"/>
              <a:buAutoNum type="arabicPeriod"/>
            </a:pPr>
            <a:r>
              <a:rPr lang="en"/>
              <a:t>WNT</a:t>
            </a:r>
            <a:endParaRPr/>
          </a:p>
          <a:p>
            <a:pPr marL="457200" lvl="0" indent="-342900" algn="l" rtl="0">
              <a:spcBef>
                <a:spcPts val="0"/>
              </a:spcBef>
              <a:spcAft>
                <a:spcPts val="0"/>
              </a:spcAft>
              <a:buSzPts val="1800"/>
              <a:buAutoNum type="arabicPeriod"/>
            </a:pPr>
            <a:r>
              <a:rPr lang="en" b="1"/>
              <a:t>GATA3</a:t>
            </a:r>
            <a:endParaRPr b="1"/>
          </a:p>
          <a:p>
            <a:pPr marL="457200" lvl="0" indent="-342900" algn="l" rtl="0">
              <a:spcBef>
                <a:spcPts val="0"/>
              </a:spcBef>
              <a:spcAft>
                <a:spcPts val="0"/>
              </a:spcAft>
              <a:buSzPts val="1800"/>
              <a:buAutoNum type="arabicPeriod"/>
            </a:pPr>
            <a:r>
              <a:rPr lang="en"/>
              <a:t>BMP</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8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Match the cardiac curves leading to which Limb</a:t>
            </a:r>
            <a:endParaRPr/>
          </a:p>
        </p:txBody>
      </p:sp>
      <p:sp>
        <p:nvSpPr>
          <p:cNvPr id="477" name="Google Shape;477;p88"/>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First curve           ascending limb</a:t>
            </a:r>
            <a:endParaRPr/>
          </a:p>
          <a:p>
            <a:pPr marL="0" lvl="0" indent="0" algn="l" rtl="0">
              <a:spcBef>
                <a:spcPts val="1200"/>
              </a:spcBef>
              <a:spcAft>
                <a:spcPts val="0"/>
              </a:spcAft>
              <a:buNone/>
            </a:pPr>
            <a:r>
              <a:rPr lang="en"/>
              <a:t>Second curve      terminal limb</a:t>
            </a:r>
            <a:endParaRPr/>
          </a:p>
          <a:p>
            <a:pPr marL="0" lvl="0" indent="0" algn="l" rtl="0">
              <a:spcBef>
                <a:spcPts val="1200"/>
              </a:spcBef>
              <a:spcAft>
                <a:spcPts val="0"/>
              </a:spcAft>
              <a:buNone/>
            </a:pPr>
            <a:r>
              <a:rPr lang="en"/>
              <a:t>Third curve          proximal transverse limb</a:t>
            </a:r>
            <a:endParaRPr/>
          </a:p>
          <a:p>
            <a:pPr marL="0" lvl="0" indent="0" algn="l" rtl="0">
              <a:spcBef>
                <a:spcPts val="1200"/>
              </a:spcBef>
              <a:spcAft>
                <a:spcPts val="1200"/>
              </a:spcAft>
              <a:buNone/>
            </a:pPr>
            <a:r>
              <a:rPr lang="en"/>
              <a:t>Fourth curve        distal transverse limb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8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Match the cardiac curves leading to which Limb</a:t>
            </a:r>
            <a:endParaRPr/>
          </a:p>
        </p:txBody>
      </p:sp>
      <p:sp>
        <p:nvSpPr>
          <p:cNvPr id="483" name="Google Shape;483;p89"/>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First curve            proximal transverse limb</a:t>
            </a:r>
            <a:endParaRPr/>
          </a:p>
          <a:p>
            <a:pPr marL="0" lvl="0" indent="0" algn="l" rtl="0">
              <a:spcBef>
                <a:spcPts val="1200"/>
              </a:spcBef>
              <a:spcAft>
                <a:spcPts val="0"/>
              </a:spcAft>
              <a:buNone/>
            </a:pPr>
            <a:r>
              <a:rPr lang="en"/>
              <a:t>Second curve      ascending limb </a:t>
            </a:r>
            <a:endParaRPr/>
          </a:p>
          <a:p>
            <a:pPr marL="0" lvl="0" indent="0" algn="l" rtl="0">
              <a:spcBef>
                <a:spcPts val="1200"/>
              </a:spcBef>
              <a:spcAft>
                <a:spcPts val="0"/>
              </a:spcAft>
              <a:buNone/>
            </a:pPr>
            <a:r>
              <a:rPr lang="en"/>
              <a:t>Third curve          distal transverse limb</a:t>
            </a:r>
            <a:endParaRPr/>
          </a:p>
          <a:p>
            <a:pPr marL="0" lvl="0" indent="0" algn="l" rtl="0">
              <a:spcBef>
                <a:spcPts val="1200"/>
              </a:spcBef>
              <a:spcAft>
                <a:spcPts val="1200"/>
              </a:spcAft>
              <a:buNone/>
            </a:pPr>
            <a:r>
              <a:rPr lang="en"/>
              <a:t>Fourth curve        terminal limb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9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0"/>
          <p:cNvPicPr preferRelativeResize="0"/>
          <p:nvPr/>
        </p:nvPicPr>
        <p:blipFill>
          <a:blip r:embed="rId3">
            <a:alphaModFix/>
          </a:blip>
          <a:stretch>
            <a:fillRect/>
          </a:stretch>
        </p:blipFill>
        <p:spPr>
          <a:xfrm>
            <a:off x="152400" y="872653"/>
            <a:ext cx="8839202" cy="36928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p:cNvPicPr preferRelativeResize="0"/>
          <p:nvPr/>
        </p:nvPicPr>
        <p:blipFill rotWithShape="1">
          <a:blip r:embed="rId3">
            <a:alphaModFix/>
          </a:blip>
          <a:srcRect l="25508" t="22619" r="17488" b="5505"/>
          <a:stretch/>
        </p:blipFill>
        <p:spPr>
          <a:xfrm>
            <a:off x="1308728" y="0"/>
            <a:ext cx="6526534" cy="5143500"/>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0</TotalTime>
  <Words>1426</Words>
  <Application>Microsoft Office PowerPoint</Application>
  <PresentationFormat>On-screen Show (16:9)</PresentationFormat>
  <Paragraphs>142</Paragraphs>
  <Slides>78</Slides>
  <Notes>78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78</vt:i4>
      </vt:variant>
    </vt:vector>
  </HeadingPairs>
  <TitlesOfParts>
    <vt:vector size="82" baseType="lpstr">
      <vt:lpstr>Arial</vt:lpstr>
      <vt:lpstr>Caveat</vt:lpstr>
      <vt:lpstr>Roboto</vt:lpstr>
      <vt:lpstr>Material</vt:lpstr>
      <vt:lpstr>Embryology of Conotruncal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heart field</vt:lpstr>
      <vt:lpstr>PowerPoint Presentation</vt:lpstr>
      <vt:lpstr>PowerPoint Presentation</vt:lpstr>
      <vt:lpstr>PowerPoint Presentation</vt:lpstr>
      <vt:lpstr>Molecular aspect</vt:lpstr>
      <vt:lpstr>NEURAL CREST CELLS</vt:lpstr>
      <vt:lpstr>Role of neural crest cells</vt:lpstr>
      <vt:lpstr>PowerPoint Presentation</vt:lpstr>
      <vt:lpstr>PowerPoint Presentation</vt:lpstr>
      <vt:lpstr>PowerPoint Presentation</vt:lpstr>
      <vt:lpstr>PowerPoint Presentation</vt:lpstr>
      <vt:lpstr>PowerPoint Presentation</vt:lpstr>
      <vt:lpstr>PowerPoint Presentation</vt:lpstr>
      <vt:lpstr>Embryo – Aged 18-22 days</vt:lpstr>
      <vt:lpstr>Conotruncus and ostium bulbi</vt:lpstr>
      <vt:lpstr>Shift or rotation of ostium bulbi</vt:lpstr>
      <vt:lpstr>Cono-truncal ridges</vt:lpstr>
      <vt:lpstr>PowerPoint Presentation</vt:lpstr>
      <vt:lpstr>PowerPoint Presentation</vt:lpstr>
      <vt:lpstr>Truncal and conal cushions</vt:lpstr>
      <vt:lpstr>Truncal rotation</vt:lpstr>
      <vt:lpstr>PowerPoint Presentation</vt:lpstr>
      <vt:lpstr>PowerPoint Presentation</vt:lpstr>
      <vt:lpstr>PowerPoint Presentation</vt:lpstr>
      <vt:lpstr>PowerPoint Presentation</vt:lpstr>
      <vt:lpstr>PowerPoint Presentation</vt:lpstr>
      <vt:lpstr>PowerPoint Presentation</vt:lpstr>
      <vt:lpstr>Absorption of conus</vt:lpstr>
      <vt:lpstr>PowerPoint Presentation</vt:lpstr>
      <vt:lpstr>Basis for conotruncal defects</vt:lpstr>
      <vt:lpstr>PowerPoint Presentation</vt:lpstr>
      <vt:lpstr>PowerPoint Presentation</vt:lpstr>
      <vt:lpstr>PowerPoint Presentation</vt:lpstr>
      <vt:lpstr>PowerPoint Presentation</vt:lpstr>
      <vt:lpstr>PowerPoint Presentation</vt:lpstr>
      <vt:lpstr>PowerPoint Presentation</vt:lpstr>
      <vt:lpstr>Conotruncal anomalies</vt:lpstr>
      <vt:lpstr>TOF</vt:lpstr>
      <vt:lpstr>PowerPoint Presentation</vt:lpstr>
      <vt:lpstr>PowerPoint Presentation</vt:lpstr>
      <vt:lpstr>Truncus arteriosus</vt:lpstr>
      <vt:lpstr>PowerPoint Presentation</vt:lpstr>
      <vt:lpstr>PowerPoint Presentation</vt:lpstr>
      <vt:lpstr>TGA</vt:lpstr>
      <vt:lpstr>PowerPoint Presentation</vt:lpstr>
      <vt:lpstr>PowerPoint Presentation</vt:lpstr>
      <vt:lpstr>DORV</vt:lpstr>
      <vt:lpstr>PowerPoint Presentation</vt:lpstr>
      <vt:lpstr>PowerPoint Presentation</vt:lpstr>
      <vt:lpstr>PowerPoint Presentation</vt:lpstr>
      <vt:lpstr>Not a function of SHF</vt:lpstr>
      <vt:lpstr>Not a function of SHF</vt:lpstr>
      <vt:lpstr>Not involved in signalling cardiac development </vt:lpstr>
      <vt:lpstr>Not involved in signalling cardiac development </vt:lpstr>
      <vt:lpstr>Match the cardiac curves leading to which Limb</vt:lpstr>
      <vt:lpstr>Match the cardiac curves leading to which Limb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cp:lastModifiedBy>
  <cp:revision>1</cp:revision>
  <dcterms:modified xsi:type="dcterms:W3CDTF">2024-07-27T08:46:07Z</dcterms:modified>
</cp:coreProperties>
</file>