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5143500" cx="9144000"/>
  <p:notesSz cx="6858000" cy="9144000"/>
  <p:embeddedFontLst>
    <p:embeddedFont>
      <p:font typeface="Roboto"/>
      <p:regular r:id="rId60"/>
      <p:bold r:id="rId61"/>
      <p:italic r:id="rId62"/>
      <p:boldItalic r:id="rId63"/>
    </p:embeddedFont>
    <p:embeddedFont>
      <p:font typeface="Caveat"/>
      <p:regular r:id="rId64"/>
      <p:bold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italic.fntdata"/><Relationship Id="rId61" Type="http://schemas.openxmlformats.org/officeDocument/2006/relationships/font" Target="fonts/Roboto-bold.fntdata"/><Relationship Id="rId20" Type="http://schemas.openxmlformats.org/officeDocument/2006/relationships/slide" Target="slides/slide15.xml"/><Relationship Id="rId64" Type="http://schemas.openxmlformats.org/officeDocument/2006/relationships/font" Target="fonts/Caveat-regular.fntdata"/><Relationship Id="rId63" Type="http://schemas.openxmlformats.org/officeDocument/2006/relationships/font" Target="fonts/Roboto-boldItalic.fntdata"/><Relationship Id="rId22" Type="http://schemas.openxmlformats.org/officeDocument/2006/relationships/slide" Target="slides/slide17.xml"/><Relationship Id="rId21" Type="http://schemas.openxmlformats.org/officeDocument/2006/relationships/slide" Target="slides/slide16.xml"/><Relationship Id="rId65" Type="http://schemas.openxmlformats.org/officeDocument/2006/relationships/font" Target="fonts/Caveat-bold.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a1efc1182c04267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a1efc1182c04267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a1efc1182c04267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a1efc1182c04267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a1efc1182c04267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a1efc1182c04267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a1efc1182c04267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a1efc1182c04267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a1efc1182c04267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a1efc1182c04267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a1efc1182c04267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a1efc1182c04267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a1efc1182c04267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a1efc1182c04267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a1efc1182c04267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a1efc1182c04267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a1efc1182c04267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a1efc1182c04267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a1efc1182c04267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a1efc1182c04267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a1efc1182c04267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a1efc1182c04267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a1efc1182c04267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a1efc1182c04267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a1efc1182c04267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a1efc1182c04267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a1efc1182c04267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a1efc1182c04267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a1efc1182c04267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a1efc1182c04267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a1efc1182c04267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a1efc1182c04267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a1efc1182c04267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a1efc1182c04267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a1efc1182c04267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a1efc1182c04267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a1efc1182c04267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a1efc1182c04267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a1efc1182c04267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a1efc1182c04267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a1efc1182c04267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a1efc1182c04267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a1efc1182c04267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a1efc1182c04267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a1efc1182c04267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a1efc1182c04267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a1efc1182c04267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a1efc1182c04267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a1efc1182c04267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a1efc1182c04267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a1efc1182c04267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a1efc1182c04267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a1efc1182c04267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a1efc1182c04267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a1efc1182c04267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a1efc1182c04267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a1efc1182c04267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a1efc1182c04267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a1efc1182c04267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a1efc1182c04267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a1efc1182c04267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a1efc1182c04267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a1efc1182c04267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a1efc1182c04267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a1efc1182c04267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a1efc1182c04267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a1efc1182c04267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a1efc1182c04267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a1efc1182c04267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a1efc1182c04267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a1efc1182c04267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a1efc1182c04267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a1efc1182c04267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a1efc1182c04267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a1efc1182c04267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a1efc1182c04267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a1efc1182c04267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a1efc1182c04267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a1efc1182c04267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a1efc1182c04267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a1efc1182c04267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a1efc1182c04267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a1efc1182c04267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a1efc1182c04267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a1efc1182c04267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a1efc1182c04267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a1efc1182c04267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a1efc1182c04267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a1efc1182c04267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a1efc1182c04267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a1efc1182c04267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a1efc1182c04267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a1efc1182c04267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a1efc1182c04267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a1efc1182c04267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a1efc1182c04267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a1efc1182c04267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a1efc1182c04267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a1efc1182c04267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a1efc1182c04267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a1efc1182c04267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a1efc1182c04267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a1efc1182c04267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a1efc1182c04267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a1efc1182c04267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a1efc1182c04267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1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1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1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Caveat"/>
                <a:ea typeface="Caveat"/>
                <a:cs typeface="Caveat"/>
                <a:sym typeface="Caveat"/>
              </a:rPr>
              <a:t>Fetal Circulation</a:t>
            </a:r>
            <a:r>
              <a:rPr lang="en"/>
              <a:t> </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latin typeface="Caveat"/>
                <a:ea typeface="Caveat"/>
                <a:cs typeface="Caveat"/>
                <a:sym typeface="Caveat"/>
              </a:rPr>
              <a:t>Dr. Aiswarya Ravikrishnan</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0" y="0"/>
            <a:ext cx="9144001" cy="50552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2092987" y="0"/>
            <a:ext cx="4958034"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4"/>
          <p:cNvPicPr preferRelativeResize="0"/>
          <p:nvPr/>
        </p:nvPicPr>
        <p:blipFill>
          <a:blip r:embed="rId3">
            <a:alphaModFix/>
          </a:blip>
          <a:stretch>
            <a:fillRect/>
          </a:stretch>
        </p:blipFill>
        <p:spPr>
          <a:xfrm>
            <a:off x="2576059" y="0"/>
            <a:ext cx="3720526"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135" name="Google Shape;135;p25"/>
          <p:cNvSpPr txBox="1"/>
          <p:nvPr>
            <p:ph idx="4294967295" type="body"/>
          </p:nvPr>
        </p:nvSpPr>
        <p:spPr>
          <a:xfrm>
            <a:off x="471900" y="830175"/>
            <a:ext cx="8348700" cy="4206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Foramen Ovale: Connects the two atria.</a:t>
            </a:r>
            <a:endParaRPr/>
          </a:p>
          <a:p>
            <a:pPr indent="-342900" lvl="0" marL="457200" rtl="0" algn="l">
              <a:spcBef>
                <a:spcPts val="1200"/>
              </a:spcBef>
              <a:spcAft>
                <a:spcPts val="0"/>
              </a:spcAft>
              <a:buSzPts val="1800"/>
              <a:buChar char="●"/>
            </a:pPr>
            <a:r>
              <a:rPr lang="en"/>
              <a:t>Oxygen-rich blood from the </a:t>
            </a:r>
            <a:r>
              <a:rPr b="1" lang="en"/>
              <a:t>inferior vena cava</a:t>
            </a:r>
            <a:r>
              <a:rPr lang="en"/>
              <a:t> is directed towards the foramen ovale by the valve of the inferior vena cava.</a:t>
            </a:r>
            <a:endParaRPr/>
          </a:p>
          <a:p>
            <a:pPr indent="-342900" lvl="0" marL="457200" rtl="0" algn="l">
              <a:spcBef>
                <a:spcPts val="0"/>
              </a:spcBef>
              <a:spcAft>
                <a:spcPts val="0"/>
              </a:spcAft>
              <a:buSzPts val="1800"/>
              <a:buChar char="●"/>
            </a:pPr>
            <a:r>
              <a:rPr b="1" lang="en"/>
              <a:t>Crista Dividens</a:t>
            </a:r>
            <a:r>
              <a:rPr lang="en"/>
              <a:t> (lower edge of the septum secundum) divides the blood:</a:t>
            </a:r>
            <a:endParaRPr/>
          </a:p>
          <a:p>
            <a:pPr indent="-342900" lvl="0" marL="457200" rtl="0" algn="l">
              <a:spcBef>
                <a:spcPts val="0"/>
              </a:spcBef>
              <a:spcAft>
                <a:spcPts val="0"/>
              </a:spcAft>
              <a:buSzPts val="1800"/>
              <a:buAutoNum type="arabicPeriod"/>
            </a:pPr>
            <a:r>
              <a:rPr lang="en"/>
              <a:t>Most of the blood passes through the foramen ovale into the left atrium.</a:t>
            </a:r>
            <a:endParaRPr/>
          </a:p>
          <a:p>
            <a:pPr indent="-342900" lvl="0" marL="457200" rtl="0" algn="l">
              <a:spcBef>
                <a:spcPts val="0"/>
              </a:spcBef>
              <a:spcAft>
                <a:spcPts val="0"/>
              </a:spcAft>
              <a:buSzPts val="1800"/>
              <a:buAutoNum type="arabicPeriod"/>
            </a:pPr>
            <a:r>
              <a:rPr lang="en"/>
              <a:t>The remaining blood mixes with blood from the superior vena cava and passes into the right ventricle.</a:t>
            </a:r>
            <a:endParaRPr/>
          </a:p>
          <a:p>
            <a:pPr indent="0" lvl="0" marL="0" rtl="0" algn="l">
              <a:spcBef>
                <a:spcPts val="1200"/>
              </a:spcBef>
              <a:spcAft>
                <a:spcPts val="0"/>
              </a:spcAft>
              <a:buNone/>
            </a:pPr>
            <a:r>
              <a:rPr lang="en"/>
              <a:t>Ductus Arteriosus: Bypasses pulmonary circulation.</a:t>
            </a:r>
            <a:endParaRPr/>
          </a:p>
          <a:p>
            <a:pPr indent="-342900" lvl="0" marL="457200" rtl="0" algn="l">
              <a:spcBef>
                <a:spcPts val="1200"/>
              </a:spcBef>
              <a:spcAft>
                <a:spcPts val="0"/>
              </a:spcAft>
              <a:buSzPts val="1800"/>
              <a:buChar char="●"/>
            </a:pPr>
            <a:r>
              <a:rPr lang="en"/>
              <a:t>Blood from the right ventricle enters the pulmonary trunk.</a:t>
            </a:r>
            <a:endParaRPr/>
          </a:p>
          <a:p>
            <a:pPr indent="-342900" lvl="0" marL="457200" rtl="0" algn="l">
              <a:spcBef>
                <a:spcPts val="0"/>
              </a:spcBef>
              <a:spcAft>
                <a:spcPts val="0"/>
              </a:spcAft>
              <a:buSzPts val="1800"/>
              <a:buChar char="●"/>
            </a:pPr>
            <a:r>
              <a:rPr lang="en"/>
              <a:t>Only a small portion of this blood reaches the lungs and passes to the left atrium.</a:t>
            </a:r>
            <a:endParaRPr/>
          </a:p>
          <a:p>
            <a:pPr indent="-342900" lvl="0" marL="457200" rtl="0" algn="l">
              <a:spcBef>
                <a:spcPts val="0"/>
              </a:spcBef>
              <a:spcAft>
                <a:spcPts val="0"/>
              </a:spcAft>
              <a:buSzPts val="1800"/>
              <a:buChar char="●"/>
            </a:pPr>
            <a:r>
              <a:rPr lang="en"/>
              <a:t>The majority is </a:t>
            </a:r>
            <a:r>
              <a:rPr b="1" lang="en"/>
              <a:t>short-circuited</a:t>
            </a:r>
            <a:r>
              <a:rPr lang="en"/>
              <a:t> by the ductus arteriosus into the aorta.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6"/>
          <p:cNvPicPr preferRelativeResize="0"/>
          <p:nvPr/>
        </p:nvPicPr>
        <p:blipFill>
          <a:blip r:embed="rId3">
            <a:alphaModFix/>
          </a:blip>
          <a:stretch>
            <a:fillRect/>
          </a:stretch>
        </p:blipFill>
        <p:spPr>
          <a:xfrm>
            <a:off x="152400" y="152400"/>
            <a:ext cx="5511675" cy="4838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7"/>
          <p:cNvPicPr preferRelativeResize="0"/>
          <p:nvPr/>
        </p:nvPicPr>
        <p:blipFill>
          <a:blip r:embed="rId3">
            <a:alphaModFix/>
          </a:blip>
          <a:stretch>
            <a:fillRect/>
          </a:stretch>
        </p:blipFill>
        <p:spPr>
          <a:xfrm>
            <a:off x="567685" y="0"/>
            <a:ext cx="7510616"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8"/>
          <p:cNvPicPr preferRelativeResize="0"/>
          <p:nvPr/>
        </p:nvPicPr>
        <p:blipFill>
          <a:blip r:embed="rId3">
            <a:alphaModFix/>
          </a:blip>
          <a:stretch>
            <a:fillRect/>
          </a:stretch>
        </p:blipFill>
        <p:spPr>
          <a:xfrm>
            <a:off x="1819338" y="0"/>
            <a:ext cx="5270447"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9"/>
          <p:cNvPicPr preferRelativeResize="0"/>
          <p:nvPr/>
        </p:nvPicPr>
        <p:blipFill>
          <a:blip r:embed="rId3">
            <a:alphaModFix/>
          </a:blip>
          <a:stretch>
            <a:fillRect/>
          </a:stretch>
        </p:blipFill>
        <p:spPr>
          <a:xfrm>
            <a:off x="2871502" y="0"/>
            <a:ext cx="2891976"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Blood supply to fetus:</a:t>
            </a:r>
            <a:endParaRPr/>
          </a:p>
        </p:txBody>
      </p:sp>
      <p:sp>
        <p:nvSpPr>
          <p:cNvPr id="161" name="Google Shape;161;p30"/>
          <p:cNvSpPr txBox="1"/>
          <p:nvPr>
            <p:ph idx="4294967295" type="body"/>
          </p:nvPr>
        </p:nvSpPr>
        <p:spPr>
          <a:xfrm>
            <a:off x="471900" y="824050"/>
            <a:ext cx="8110500" cy="4199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Left Atrium Blood Supply:</a:t>
            </a:r>
            <a:endParaRPr/>
          </a:p>
          <a:p>
            <a:pPr indent="-334327" lvl="0" marL="457200" rtl="0" algn="l">
              <a:spcBef>
                <a:spcPts val="1200"/>
              </a:spcBef>
              <a:spcAft>
                <a:spcPts val="0"/>
              </a:spcAft>
              <a:buSzPct val="100000"/>
              <a:buChar char="●"/>
            </a:pPr>
            <a:r>
              <a:rPr lang="en"/>
              <a:t>Receives oxygenated blood from the right atrium and a small amount of deoxygenated blood from the lungs.</a:t>
            </a:r>
            <a:endParaRPr/>
          </a:p>
          <a:p>
            <a:pPr indent="-334327" lvl="0" marL="457200" rtl="0" algn="l">
              <a:spcBef>
                <a:spcPts val="0"/>
              </a:spcBef>
              <a:spcAft>
                <a:spcPts val="0"/>
              </a:spcAft>
              <a:buSzPct val="100000"/>
              <a:buChar char="●"/>
            </a:pPr>
            <a:r>
              <a:rPr lang="en"/>
              <a:t>The blood in the left atrium is relatively </a:t>
            </a:r>
            <a:r>
              <a:rPr b="1" lang="en"/>
              <a:t>rich</a:t>
            </a:r>
            <a:r>
              <a:rPr lang="en"/>
              <a:t> in oxygen.</a:t>
            </a:r>
            <a:endParaRPr/>
          </a:p>
          <a:p>
            <a:pPr indent="0" lvl="0" marL="0" rtl="0" algn="l">
              <a:spcBef>
                <a:spcPts val="1200"/>
              </a:spcBef>
              <a:spcAft>
                <a:spcPts val="0"/>
              </a:spcAft>
              <a:buNone/>
            </a:pPr>
            <a:r>
              <a:rPr lang="en"/>
              <a:t>Left Ventricle and Aorta:</a:t>
            </a:r>
            <a:endParaRPr/>
          </a:p>
          <a:p>
            <a:pPr indent="-334327" lvl="0" marL="457200" rtl="0" algn="l">
              <a:spcBef>
                <a:spcPts val="1200"/>
              </a:spcBef>
              <a:spcAft>
                <a:spcPts val="0"/>
              </a:spcAft>
              <a:buSzPct val="100000"/>
              <a:buChar char="●"/>
            </a:pPr>
            <a:r>
              <a:rPr lang="en"/>
              <a:t>Blood from the left atrium passes into the left ventricle and then into the aorta.</a:t>
            </a:r>
            <a:endParaRPr/>
          </a:p>
          <a:p>
            <a:pPr indent="-334327" lvl="0" marL="457200" rtl="0" algn="l">
              <a:spcBef>
                <a:spcPts val="0"/>
              </a:spcBef>
              <a:spcAft>
                <a:spcPts val="0"/>
              </a:spcAft>
              <a:buSzPct val="100000"/>
              <a:buChar char="●"/>
            </a:pPr>
            <a:r>
              <a:rPr lang="en"/>
              <a:t>Oxygen-rich blood in the aorta supplies the brain, head, neck, and upper extremities via the </a:t>
            </a:r>
            <a:r>
              <a:rPr b="1" lang="en"/>
              <a:t>carotid</a:t>
            </a:r>
            <a:r>
              <a:rPr lang="en"/>
              <a:t> and </a:t>
            </a:r>
            <a:r>
              <a:rPr b="1" lang="en"/>
              <a:t>subclavian arteries</a:t>
            </a:r>
            <a:r>
              <a:rPr lang="en"/>
              <a:t>.</a:t>
            </a:r>
            <a:endParaRPr/>
          </a:p>
          <a:p>
            <a:pPr indent="-334327" lvl="0" marL="457200" rtl="0" algn="l">
              <a:spcBef>
                <a:spcPts val="0"/>
              </a:spcBef>
              <a:spcAft>
                <a:spcPts val="0"/>
              </a:spcAft>
              <a:buSzPct val="100000"/>
              <a:buChar char="●"/>
            </a:pPr>
            <a:r>
              <a:rPr lang="en"/>
              <a:t>The remaining blood mixes with poorly oxygenated blood from the ductus arteriosus.</a:t>
            </a:r>
            <a:endParaRPr/>
          </a:p>
          <a:p>
            <a:pPr indent="0" lvl="0" marL="0" rtl="0" algn="l">
              <a:spcBef>
                <a:spcPts val="1200"/>
              </a:spcBef>
              <a:spcAft>
                <a:spcPts val="0"/>
              </a:spcAft>
              <a:buNone/>
            </a:pPr>
            <a:r>
              <a:rPr lang="en"/>
              <a:t>Aortic Blood Supply:</a:t>
            </a:r>
            <a:endParaRPr/>
          </a:p>
          <a:p>
            <a:pPr indent="-334327" lvl="0" marL="457200" rtl="0" algn="l">
              <a:spcBef>
                <a:spcPts val="1200"/>
              </a:spcBef>
              <a:spcAft>
                <a:spcPts val="0"/>
              </a:spcAft>
              <a:buSzPct val="100000"/>
              <a:buChar char="●"/>
            </a:pPr>
            <a:r>
              <a:rPr lang="en"/>
              <a:t>Parts of the body supplied by branches of the aorta </a:t>
            </a:r>
            <a:r>
              <a:rPr b="1" lang="en"/>
              <a:t>distal</a:t>
            </a:r>
            <a:r>
              <a:rPr lang="en"/>
              <a:t> to its junction with the ductus arteriosus receive blood with </a:t>
            </a:r>
            <a:r>
              <a:rPr b="1" lang="en"/>
              <a:t>moderate</a:t>
            </a:r>
            <a:r>
              <a:rPr lang="en"/>
              <a:t> oxygen content.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67" name="Google Shape;167;p31"/>
          <p:cNvSpPr txBox="1"/>
          <p:nvPr>
            <p:ph idx="1" type="body"/>
          </p:nvPr>
        </p:nvSpPr>
        <p:spPr>
          <a:xfrm>
            <a:off x="471900" y="1919075"/>
            <a:ext cx="8222100" cy="322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Umbilical arteries: </a:t>
            </a:r>
            <a:endParaRPr/>
          </a:p>
          <a:p>
            <a:pPr indent="0" lvl="0" marL="0" rtl="0" algn="l">
              <a:spcBef>
                <a:spcPts val="1200"/>
              </a:spcBef>
              <a:spcAft>
                <a:spcPts val="0"/>
              </a:spcAft>
              <a:buNone/>
            </a:pPr>
            <a:r>
              <a:rPr lang="en"/>
              <a:t>They carry </a:t>
            </a:r>
            <a:r>
              <a:rPr b="1" lang="en"/>
              <a:t>deoxygenated</a:t>
            </a:r>
            <a:r>
              <a:rPr lang="en"/>
              <a:t> blood from fetus. Much of the blood of the aorta is carried by the umbilical arteries to the placenta where it is again oxygenated and returned to the heart.</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Pair of umbilical arteries carry deoxygenated blood &amp; wastes to placenta.</a:t>
            </a:r>
            <a:endParaRPr/>
          </a:p>
          <a:p>
            <a:pPr indent="-342900" lvl="0" marL="457200" rtl="0" algn="l">
              <a:spcBef>
                <a:spcPts val="0"/>
              </a:spcBef>
              <a:spcAft>
                <a:spcPts val="0"/>
              </a:spcAft>
              <a:buSzPts val="1800"/>
              <a:buChar char="●"/>
            </a:pPr>
            <a:r>
              <a:rPr lang="en"/>
              <a:t>Umbilical vein carries oxygenated blood and nutrients from the placenta.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74" name="Google Shape;74;p14"/>
          <p:cNvSpPr txBox="1"/>
          <p:nvPr>
            <p:ph idx="1" type="body"/>
          </p:nvPr>
        </p:nvSpPr>
        <p:spPr>
          <a:xfrm>
            <a:off x="471900" y="1919075"/>
            <a:ext cx="8222100" cy="3095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Fetal Blood Flow Studies:</a:t>
            </a:r>
            <a:endParaRPr/>
          </a:p>
          <a:p>
            <a:pPr indent="-342900" lvl="0" marL="457200" rtl="0" algn="l">
              <a:spcBef>
                <a:spcPts val="1200"/>
              </a:spcBef>
              <a:spcAft>
                <a:spcPts val="0"/>
              </a:spcAft>
              <a:buSzPts val="1800"/>
              <a:buChar char="●"/>
            </a:pPr>
            <a:r>
              <a:rPr lang="en"/>
              <a:t>Defined in </a:t>
            </a:r>
            <a:r>
              <a:rPr b="1" lang="en"/>
              <a:t>fetal</a:t>
            </a:r>
            <a:r>
              <a:rPr lang="en"/>
              <a:t> </a:t>
            </a:r>
            <a:r>
              <a:rPr b="1" lang="en"/>
              <a:t>lambs</a:t>
            </a:r>
            <a:r>
              <a:rPr lang="en"/>
              <a:t> using catheters in limb vessels.</a:t>
            </a:r>
            <a:endParaRPr/>
          </a:p>
          <a:p>
            <a:pPr indent="-342900" lvl="0" marL="457200" rtl="0" algn="l">
              <a:spcBef>
                <a:spcPts val="0"/>
              </a:spcBef>
              <a:spcAft>
                <a:spcPts val="0"/>
              </a:spcAft>
              <a:buSzPts val="1800"/>
              <a:buChar char="●"/>
            </a:pPr>
            <a:r>
              <a:rPr lang="en"/>
              <a:t>In human fetuses, in utero left and right ventricular outputs and flow distributions through the foramen ovale, ductus arteriosus, and pulmonary bed measured via </a:t>
            </a:r>
            <a:r>
              <a:rPr b="1" lang="en"/>
              <a:t>high-resolution color Doppler ultrasound.</a:t>
            </a:r>
            <a:endParaRPr b="1"/>
          </a:p>
          <a:p>
            <a:pPr indent="0" lvl="0" marL="0" rtl="0" algn="l">
              <a:spcBef>
                <a:spcPts val="1200"/>
              </a:spcBef>
              <a:spcAft>
                <a:spcPts val="0"/>
              </a:spcAft>
              <a:buNone/>
            </a:pPr>
            <a:r>
              <a:rPr lang="en"/>
              <a:t>Ventricular Function:</a:t>
            </a:r>
            <a:endParaRPr/>
          </a:p>
          <a:p>
            <a:pPr indent="-342900" lvl="0" marL="457200" rtl="0" algn="l">
              <a:spcBef>
                <a:spcPts val="1200"/>
              </a:spcBef>
              <a:spcAft>
                <a:spcPts val="0"/>
              </a:spcAft>
              <a:buSzPts val="1800"/>
              <a:buChar char="●"/>
            </a:pPr>
            <a:r>
              <a:rPr lang="en"/>
              <a:t>The right and left ventricles do not function in series in the fetus, unlike in extrauterine circulation.</a:t>
            </a:r>
            <a:endParaRPr/>
          </a:p>
          <a:p>
            <a:pPr indent="-342900" lvl="0" marL="457200" rtl="0" algn="l">
              <a:spcBef>
                <a:spcPts val="0"/>
              </a:spcBef>
              <a:spcAft>
                <a:spcPts val="0"/>
              </a:spcAft>
              <a:buSzPts val="1800"/>
              <a:buChar char="●"/>
            </a:pPr>
            <a:r>
              <a:rPr lang="en"/>
              <a:t>Gas exchange occurs in the placenta, not the lungs.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32"/>
          <p:cNvPicPr preferRelativeResize="0"/>
          <p:nvPr/>
        </p:nvPicPr>
        <p:blipFill>
          <a:blip r:embed="rId3">
            <a:alphaModFix/>
          </a:blip>
          <a:stretch>
            <a:fillRect/>
          </a:stretch>
        </p:blipFill>
        <p:spPr>
          <a:xfrm>
            <a:off x="2099631" y="0"/>
            <a:ext cx="5259073"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Central venous circulation</a:t>
            </a:r>
            <a:endParaRPr/>
          </a:p>
        </p:txBody>
      </p:sp>
      <p:sp>
        <p:nvSpPr>
          <p:cNvPr id="178" name="Google Shape;178;p33"/>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upper body - SVC</a:t>
            </a:r>
            <a:endParaRPr/>
          </a:p>
          <a:p>
            <a:pPr indent="-342900" lvl="0" marL="457200" rtl="0" algn="l">
              <a:spcBef>
                <a:spcPts val="0"/>
              </a:spcBef>
              <a:spcAft>
                <a:spcPts val="0"/>
              </a:spcAft>
              <a:buSzPts val="1800"/>
              <a:buChar char="●"/>
            </a:pPr>
            <a:r>
              <a:rPr lang="en"/>
              <a:t>myocardium – coronary sinus</a:t>
            </a:r>
            <a:endParaRPr/>
          </a:p>
          <a:p>
            <a:pPr indent="-342900" lvl="0" marL="457200" rtl="0" algn="l">
              <a:spcBef>
                <a:spcPts val="0"/>
              </a:spcBef>
              <a:spcAft>
                <a:spcPts val="0"/>
              </a:spcAft>
              <a:buSzPts val="1800"/>
              <a:buChar char="●"/>
            </a:pPr>
            <a:r>
              <a:rPr lang="en"/>
              <a:t>the lungs – pulmonary veins</a:t>
            </a:r>
            <a:endParaRPr/>
          </a:p>
          <a:p>
            <a:pPr indent="-342900" lvl="0" marL="457200" rtl="0" algn="l">
              <a:spcBef>
                <a:spcPts val="0"/>
              </a:spcBef>
              <a:spcAft>
                <a:spcPts val="0"/>
              </a:spcAft>
              <a:buSzPts val="1800"/>
              <a:buChar char="●"/>
            </a:pPr>
            <a:r>
              <a:rPr lang="en"/>
              <a:t> </a:t>
            </a:r>
            <a:r>
              <a:rPr lang="en"/>
              <a:t>t</a:t>
            </a:r>
            <a:r>
              <a:rPr lang="en"/>
              <a:t>he lower body - IVC</a:t>
            </a:r>
            <a:endParaRPr/>
          </a:p>
          <a:p>
            <a:pPr indent="-342900" lvl="0" marL="457200" rtl="0" algn="l">
              <a:spcBef>
                <a:spcPts val="0"/>
              </a:spcBef>
              <a:spcAft>
                <a:spcPts val="0"/>
              </a:spcAft>
              <a:buSzPts val="1800"/>
              <a:buChar char="●"/>
            </a:pPr>
            <a:r>
              <a:rPr lang="en"/>
              <a:t> placenta → umbilical vein →   ductus venosus→   IVC </a:t>
            </a:r>
            <a:endParaRPr/>
          </a:p>
          <a:p>
            <a:pPr indent="0" lvl="0" marL="0" rtl="0" algn="l">
              <a:spcBef>
                <a:spcPts val="1200"/>
              </a:spcBef>
              <a:spcAft>
                <a:spcPts val="1200"/>
              </a:spcAft>
              <a:buNone/>
            </a:pPr>
            <a:r>
              <a:rPr lang="en"/>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84" name="Google Shape;184;p3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Umbilical vein gives branches to left lobe of liver and then divides into DV and arcuate vein.</a:t>
            </a:r>
            <a:endParaRPr/>
          </a:p>
          <a:p>
            <a:pPr indent="0" lvl="0" marL="0" rtl="0" algn="l">
              <a:spcBef>
                <a:spcPts val="1200"/>
              </a:spcBef>
              <a:spcAft>
                <a:spcPts val="0"/>
              </a:spcAft>
              <a:buNone/>
            </a:pPr>
            <a:r>
              <a:rPr lang="en"/>
              <a:t>Arcuate vein joins the portal vein and then gives of branches to right lobe of liver.</a:t>
            </a:r>
            <a:endParaRPr/>
          </a:p>
          <a:p>
            <a:pPr indent="0" lvl="0" marL="0" rtl="0" algn="l">
              <a:spcBef>
                <a:spcPts val="1200"/>
              </a:spcBef>
              <a:spcAft>
                <a:spcPts val="1200"/>
              </a:spcAft>
              <a:buNone/>
            </a:pPr>
            <a:r>
              <a:rPr lang="en"/>
              <a:t>Left hepatic vein joins the DV at it’s entry to IVC and Right hepatic vein joins the IVC directly.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90" name="Google Shape;190;p35"/>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Right lobe of liver receives poorly oxygenated portal venous blood and left lobe receives well oxygenated umbilical venous blood.</a:t>
            </a:r>
            <a:endParaRPr/>
          </a:p>
          <a:p>
            <a:pPr indent="0" lvl="0" marL="0" rtl="0" algn="l">
              <a:spcBef>
                <a:spcPts val="1200"/>
              </a:spcBef>
              <a:spcAft>
                <a:spcPts val="0"/>
              </a:spcAft>
              <a:buNone/>
            </a:pPr>
            <a:r>
              <a:rPr lang="en"/>
              <a:t>Both lobes receive small contribution of blood from hepatic artery.</a:t>
            </a:r>
            <a:endParaRPr/>
          </a:p>
          <a:p>
            <a:pPr indent="0" lvl="0" marL="0" rtl="0" algn="l">
              <a:spcBef>
                <a:spcPts val="1200"/>
              </a:spcBef>
              <a:spcAft>
                <a:spcPts val="1200"/>
              </a:spcAft>
              <a:buNone/>
            </a:pPr>
            <a:r>
              <a:rPr lang="en"/>
              <a:t>Saturation of RHV is lower than that of LHV.</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96" name="Google Shape;196;p36"/>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Posterior and left stream of IVC blood carries oxygenated blood while anterior and right stream carries poorly oxygenated blood.</a:t>
            </a:r>
            <a:endParaRPr/>
          </a:p>
          <a:p>
            <a:pPr indent="0" lvl="0" marL="0" rtl="0" algn="l">
              <a:spcBef>
                <a:spcPts val="1200"/>
              </a:spcBef>
              <a:spcAft>
                <a:spcPts val="1200"/>
              </a:spcAft>
              <a:buNone/>
            </a:pPr>
            <a:r>
              <a:rPr lang="en"/>
              <a:t>Preferential streaming of DV and LHV blood across the foramen ovale and abdominal IVC and RHV blood across the TV.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Fetal circulation—peculiarities:</a:t>
            </a:r>
            <a:endParaRPr/>
          </a:p>
        </p:txBody>
      </p:sp>
      <p:sp>
        <p:nvSpPr>
          <p:cNvPr id="202" name="Google Shape;202;p37"/>
          <p:cNvSpPr txBox="1"/>
          <p:nvPr>
            <p:ph idx="1" type="body"/>
          </p:nvPr>
        </p:nvSpPr>
        <p:spPr>
          <a:xfrm>
            <a:off x="471900" y="1919075"/>
            <a:ext cx="8222100" cy="306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Three times blood </a:t>
            </a:r>
            <a:r>
              <a:rPr b="1" lang="en"/>
              <a:t>shunts</a:t>
            </a:r>
            <a:r>
              <a:rPr lang="en"/>
              <a:t> along its course at: </a:t>
            </a:r>
            <a:endParaRPr/>
          </a:p>
          <a:p>
            <a:pPr indent="0" lvl="0" marL="0" rtl="0" algn="l">
              <a:spcBef>
                <a:spcPts val="1200"/>
              </a:spcBef>
              <a:spcAft>
                <a:spcPts val="0"/>
              </a:spcAft>
              <a:buNone/>
            </a:pPr>
            <a:r>
              <a:rPr b="1" lang="en"/>
              <a:t>Ductus venosus—</a:t>
            </a:r>
            <a:r>
              <a:rPr lang="en"/>
              <a:t>to direct blood to inferior vena cava by passing liver without losing oxygen content-- </a:t>
            </a:r>
            <a:endParaRPr/>
          </a:p>
          <a:p>
            <a:pPr indent="0" lvl="0" marL="0" rtl="0" algn="l">
              <a:spcBef>
                <a:spcPts val="1200"/>
              </a:spcBef>
              <a:spcAft>
                <a:spcPts val="0"/>
              </a:spcAft>
              <a:buNone/>
            </a:pPr>
            <a:r>
              <a:rPr b="1" lang="en"/>
              <a:t>Foramen ovale—</a:t>
            </a:r>
            <a:r>
              <a:rPr lang="en"/>
              <a:t>to equalize distribution to each half of heart and more oxygenated blood to upper half vital organs </a:t>
            </a:r>
            <a:endParaRPr/>
          </a:p>
          <a:p>
            <a:pPr indent="0" lvl="0" marL="0" rtl="0" algn="l">
              <a:spcBef>
                <a:spcPts val="1200"/>
              </a:spcBef>
              <a:spcAft>
                <a:spcPts val="1200"/>
              </a:spcAft>
              <a:buNone/>
            </a:pPr>
            <a:r>
              <a:rPr b="1" lang="en"/>
              <a:t>Ductus arteriosus—</a:t>
            </a:r>
            <a:r>
              <a:rPr lang="en"/>
              <a:t>to direct blood to placenta for oxygenation by passing lungs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208" name="Google Shape;208;p38"/>
          <p:cNvSpPr txBox="1"/>
          <p:nvPr>
            <p:ph idx="1" type="body"/>
          </p:nvPr>
        </p:nvSpPr>
        <p:spPr>
          <a:xfrm>
            <a:off x="471900" y="1919075"/>
            <a:ext cx="8342400" cy="3074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 More oxygenated blood for upper limb. Hence the </a:t>
            </a:r>
            <a:r>
              <a:rPr b="1" lang="en"/>
              <a:t>length</a:t>
            </a:r>
            <a:r>
              <a:rPr lang="en"/>
              <a:t> of </a:t>
            </a:r>
            <a:r>
              <a:rPr b="1" lang="en"/>
              <a:t>upper limbs</a:t>
            </a:r>
            <a:r>
              <a:rPr lang="en"/>
              <a:t> is more than lower limbs in the fetus.</a:t>
            </a:r>
            <a:endParaRPr/>
          </a:p>
          <a:p>
            <a:pPr indent="0" lvl="0" marL="0" rtl="0" algn="l">
              <a:spcBef>
                <a:spcPts val="1200"/>
              </a:spcBef>
              <a:spcAft>
                <a:spcPts val="0"/>
              </a:spcAft>
              <a:buNone/>
            </a:pPr>
            <a:r>
              <a:rPr lang="en"/>
              <a:t>– </a:t>
            </a:r>
            <a:r>
              <a:rPr b="1" lang="en"/>
              <a:t>Sphincteric action</a:t>
            </a:r>
            <a:r>
              <a:rPr lang="en"/>
              <a:t> at the junction of left umbilical vein and ductus venosus regulates oxygen content of inferior vena cava and excessive load on heart</a:t>
            </a:r>
            <a:endParaRPr/>
          </a:p>
          <a:p>
            <a:pPr indent="0" lvl="0" marL="0" rtl="0" algn="l">
              <a:spcBef>
                <a:spcPts val="1200"/>
              </a:spcBef>
              <a:spcAft>
                <a:spcPts val="0"/>
              </a:spcAft>
              <a:buNone/>
            </a:pPr>
            <a:r>
              <a:rPr lang="en"/>
              <a:t>– </a:t>
            </a:r>
            <a:r>
              <a:rPr b="1" lang="en"/>
              <a:t>Admixture</a:t>
            </a:r>
            <a:r>
              <a:rPr lang="en"/>
              <a:t> of oxygenated and deoxygenated blood takes place in the </a:t>
            </a:r>
            <a:r>
              <a:rPr b="1" lang="en"/>
              <a:t>liver</a:t>
            </a:r>
            <a:r>
              <a:rPr lang="en"/>
              <a:t>, </a:t>
            </a:r>
            <a:r>
              <a:rPr b="1" lang="en"/>
              <a:t>terminal part</a:t>
            </a:r>
            <a:r>
              <a:rPr lang="en"/>
              <a:t> of </a:t>
            </a:r>
            <a:r>
              <a:rPr b="1" lang="en"/>
              <a:t>inferior vena cava</a:t>
            </a:r>
            <a:r>
              <a:rPr lang="en"/>
              <a:t>, both </a:t>
            </a:r>
            <a:r>
              <a:rPr b="1" lang="en"/>
              <a:t>atria</a:t>
            </a:r>
            <a:r>
              <a:rPr lang="en"/>
              <a:t> and </a:t>
            </a:r>
            <a:r>
              <a:rPr b="1" lang="en"/>
              <a:t>distal</a:t>
            </a:r>
            <a:r>
              <a:rPr lang="en"/>
              <a:t> part of arch of </a:t>
            </a:r>
            <a:r>
              <a:rPr b="1" lang="en"/>
              <a:t>aorta</a:t>
            </a:r>
            <a:r>
              <a:rPr lang="en"/>
              <a:t>.</a:t>
            </a:r>
            <a:endParaRPr/>
          </a:p>
          <a:p>
            <a:pPr indent="0" lvl="0" marL="0" rtl="0" algn="l">
              <a:spcBef>
                <a:spcPts val="1200"/>
              </a:spcBef>
              <a:spcAft>
                <a:spcPts val="1200"/>
              </a:spcAft>
              <a:buNone/>
            </a:pPr>
            <a:r>
              <a:rPr lang="en"/>
              <a:t>– Transseptal blood flow throughout fetal life through ostium primum and foramen ovale.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Venous return from lungs</a:t>
            </a:r>
            <a:endParaRPr/>
          </a:p>
        </p:txBody>
      </p:sp>
      <p:sp>
        <p:nvSpPr>
          <p:cNvPr id="214" name="Google Shape;214;p39"/>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Not well saturated </a:t>
            </a:r>
            <a:endParaRPr/>
          </a:p>
          <a:p>
            <a:pPr indent="0" lvl="0" marL="0" rtl="0" algn="l">
              <a:spcBef>
                <a:spcPts val="1200"/>
              </a:spcBef>
              <a:spcAft>
                <a:spcPts val="0"/>
              </a:spcAft>
              <a:buNone/>
            </a:pPr>
            <a:r>
              <a:rPr lang="en"/>
              <a:t>Preferential flow to RV is not possible because of the normal drainage of pulmonary veins to LA</a:t>
            </a:r>
            <a:endParaRPr/>
          </a:p>
          <a:p>
            <a:pPr indent="0" lvl="0" marL="0" rtl="0" algn="l">
              <a:spcBef>
                <a:spcPts val="1200"/>
              </a:spcBef>
              <a:spcAft>
                <a:spcPts val="0"/>
              </a:spcAft>
              <a:buNone/>
            </a:pPr>
            <a:r>
              <a:rPr lang="en"/>
              <a:t>But pulmonary blood flow only </a:t>
            </a:r>
            <a:r>
              <a:rPr b="1" lang="en"/>
              <a:t>8%</a:t>
            </a:r>
            <a:r>
              <a:rPr lang="en"/>
              <a:t> of combined ventricular output</a:t>
            </a:r>
            <a:endParaRPr/>
          </a:p>
          <a:p>
            <a:pPr indent="0" lvl="0" marL="0" rtl="0" algn="l">
              <a:spcBef>
                <a:spcPts val="1200"/>
              </a:spcBef>
              <a:spcAft>
                <a:spcPts val="1200"/>
              </a:spcAft>
              <a:buNone/>
            </a:pPr>
            <a:r>
              <a:rPr lang="en"/>
              <a:t>So no appreciable effect on oxygen delivery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Blood oxygen saturations</a:t>
            </a:r>
            <a:endParaRPr/>
          </a:p>
        </p:txBody>
      </p:sp>
      <p:sp>
        <p:nvSpPr>
          <p:cNvPr id="220" name="Google Shape;220;p40"/>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highest partial pressure of oxygen (Po2) is found in the umbilical vein (32 mm Hg) </a:t>
            </a:r>
            <a:endParaRPr/>
          </a:p>
          <a:p>
            <a:pPr indent="0" lvl="0" marL="0" rtl="0" algn="l">
              <a:spcBef>
                <a:spcPts val="1200"/>
              </a:spcBef>
              <a:spcAft>
                <a:spcPts val="1200"/>
              </a:spcAft>
              <a:buNone/>
            </a:pPr>
            <a:r>
              <a:rPr lang="en"/>
              <a:t>The brain and coronary circulation receive blood with higher oxygen saturation (Po2 of 28 mm Hg) when compared to the saturation in the blood supply to the lower body (Po2 of 24%)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CHANGES IN THE CIRCULATION AT BIRTH</a:t>
            </a:r>
            <a:endParaRPr/>
          </a:p>
        </p:txBody>
      </p:sp>
      <p:sp>
        <p:nvSpPr>
          <p:cNvPr id="226" name="Google Shape;226;p41"/>
          <p:cNvSpPr txBox="1"/>
          <p:nvPr>
            <p:ph idx="1" type="body"/>
          </p:nvPr>
        </p:nvSpPr>
        <p:spPr>
          <a:xfrm>
            <a:off x="471900" y="1919075"/>
            <a:ext cx="8222100" cy="3224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Soon after birth, several changes take place in the fetal blood vessels. </a:t>
            </a:r>
            <a:endParaRPr/>
          </a:p>
          <a:p>
            <a:pPr indent="-342900" lvl="0" marL="457200" rtl="0" algn="l">
              <a:spcBef>
                <a:spcPts val="0"/>
              </a:spcBef>
              <a:spcAft>
                <a:spcPts val="0"/>
              </a:spcAft>
              <a:buSzPts val="1800"/>
              <a:buChar char="●"/>
            </a:pPr>
            <a:r>
              <a:rPr lang="en"/>
              <a:t>These lead to the establishment of the adult type of circulation. </a:t>
            </a:r>
            <a:endParaRPr/>
          </a:p>
          <a:p>
            <a:pPr indent="-342900" lvl="0" marL="457200" rtl="0" algn="l">
              <a:spcBef>
                <a:spcPts val="0"/>
              </a:spcBef>
              <a:spcAft>
                <a:spcPts val="0"/>
              </a:spcAft>
              <a:buSzPts val="1800"/>
              <a:buChar char="●"/>
            </a:pPr>
            <a:r>
              <a:rPr lang="en"/>
              <a:t>The changes are as follows: </a:t>
            </a:r>
            <a:endParaRPr/>
          </a:p>
          <a:p>
            <a:pPr indent="0" lvl="0" marL="0" rtl="0" algn="l">
              <a:spcBef>
                <a:spcPts val="1200"/>
              </a:spcBef>
              <a:spcAft>
                <a:spcPts val="0"/>
              </a:spcAft>
              <a:buNone/>
            </a:pPr>
            <a:r>
              <a:rPr lang="en"/>
              <a:t>• Contraction of thick muscle wall: </a:t>
            </a:r>
            <a:endParaRPr/>
          </a:p>
          <a:p>
            <a:pPr indent="0" lvl="0" marL="0" rtl="0" algn="l">
              <a:spcBef>
                <a:spcPts val="1200"/>
              </a:spcBef>
              <a:spcAft>
                <a:spcPts val="0"/>
              </a:spcAft>
              <a:buNone/>
            </a:pPr>
            <a:r>
              <a:rPr lang="en"/>
              <a:t>The muscle in the wall of the </a:t>
            </a:r>
            <a:r>
              <a:rPr b="1" lang="en"/>
              <a:t>umbilical arteries</a:t>
            </a:r>
            <a:r>
              <a:rPr lang="en"/>
              <a:t> contracts immediately after birth, and occludes their lumen. </a:t>
            </a:r>
            <a:endParaRPr/>
          </a:p>
          <a:p>
            <a:pPr indent="0" lvl="0" marL="0" rtl="0" algn="l">
              <a:spcBef>
                <a:spcPts val="1200"/>
              </a:spcBef>
              <a:spcAft>
                <a:spcPts val="1200"/>
              </a:spcAft>
              <a:buNone/>
            </a:pPr>
            <a:r>
              <a:rPr lang="en"/>
              <a:t>This </a:t>
            </a:r>
            <a:r>
              <a:rPr b="1" lang="en"/>
              <a:t>prevents</a:t>
            </a:r>
            <a:r>
              <a:rPr lang="en"/>
              <a:t> loss of fetal blood into the </a:t>
            </a:r>
            <a:r>
              <a:rPr b="1" lang="en"/>
              <a:t>placenta</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80" name="Google Shape;80;p15"/>
          <p:cNvSpPr txBox="1"/>
          <p:nvPr>
            <p:ph idx="4294967295" type="body"/>
          </p:nvPr>
        </p:nvSpPr>
        <p:spPr>
          <a:xfrm>
            <a:off x="471900" y="848225"/>
            <a:ext cx="8222100" cy="410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Right Ventricular Output:</a:t>
            </a:r>
            <a:endParaRPr/>
          </a:p>
          <a:p>
            <a:pPr indent="-342900" lvl="0" marL="457200" rtl="0" algn="l">
              <a:spcBef>
                <a:spcPts val="1200"/>
              </a:spcBef>
              <a:spcAft>
                <a:spcPts val="0"/>
              </a:spcAft>
              <a:buSzPts val="1800"/>
              <a:buChar char="●"/>
            </a:pPr>
            <a:r>
              <a:rPr lang="en"/>
              <a:t>About two-thirds is </a:t>
            </a:r>
            <a:r>
              <a:rPr b="1" lang="en"/>
              <a:t>diverted away</a:t>
            </a:r>
            <a:r>
              <a:rPr lang="en"/>
              <a:t> from the lungs through a widely patent </a:t>
            </a:r>
            <a:r>
              <a:rPr b="1" lang="en"/>
              <a:t>ductus arteriosus</a:t>
            </a:r>
            <a:r>
              <a:rPr lang="en"/>
              <a:t> into the </a:t>
            </a:r>
            <a:r>
              <a:rPr b="1" lang="en"/>
              <a:t>descending thoracic aorta</a:t>
            </a:r>
            <a:r>
              <a:rPr lang="en"/>
              <a:t>.</a:t>
            </a:r>
            <a:endParaRPr/>
          </a:p>
          <a:p>
            <a:pPr indent="-342900" lvl="0" marL="457200" rtl="0" algn="l">
              <a:spcBef>
                <a:spcPts val="0"/>
              </a:spcBef>
              <a:spcAft>
                <a:spcPts val="0"/>
              </a:spcAft>
              <a:buSzPts val="1800"/>
              <a:buChar char="●"/>
            </a:pPr>
            <a:r>
              <a:rPr lang="en"/>
              <a:t>A large portion of this blood enters the </a:t>
            </a:r>
            <a:r>
              <a:rPr b="1" lang="en"/>
              <a:t>umbilical circulation</a:t>
            </a:r>
            <a:r>
              <a:rPr lang="en"/>
              <a:t> for oxygenation in the placenta.</a:t>
            </a:r>
            <a:endParaRPr/>
          </a:p>
          <a:p>
            <a:pPr indent="0" lvl="0" marL="457200" rtl="0" algn="l">
              <a:spcBef>
                <a:spcPts val="1200"/>
              </a:spcBef>
              <a:spcAft>
                <a:spcPts val="0"/>
              </a:spcAft>
              <a:buNone/>
            </a:pPr>
            <a:r>
              <a:t/>
            </a:r>
            <a:endParaRPr/>
          </a:p>
          <a:p>
            <a:pPr indent="0" lvl="0" marL="0" rtl="0" algn="l">
              <a:spcBef>
                <a:spcPts val="1200"/>
              </a:spcBef>
              <a:spcAft>
                <a:spcPts val="0"/>
              </a:spcAft>
              <a:buNone/>
            </a:pPr>
            <a:r>
              <a:rPr lang="en"/>
              <a:t>Pulmonary Blood Flow:</a:t>
            </a:r>
            <a:endParaRPr/>
          </a:p>
          <a:p>
            <a:pPr indent="-342900" lvl="0" marL="457200" rtl="0" algn="l">
              <a:spcBef>
                <a:spcPts val="1200"/>
              </a:spcBef>
              <a:spcAft>
                <a:spcPts val="0"/>
              </a:spcAft>
              <a:buSzPts val="1800"/>
              <a:buChar char="●"/>
            </a:pPr>
            <a:r>
              <a:rPr lang="en"/>
              <a:t>Low, but sufficient to meet nutritional requirements for lung growth.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232" name="Google Shape;232;p42"/>
          <p:cNvSpPr txBox="1"/>
          <p:nvPr>
            <p:ph idx="1" type="body"/>
          </p:nvPr>
        </p:nvSpPr>
        <p:spPr>
          <a:xfrm>
            <a:off x="471900" y="1919075"/>
            <a:ext cx="8222100" cy="304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lumen of the umbilical veins and the ductus venosus is also occluded, but this takes place a </a:t>
            </a:r>
            <a:r>
              <a:rPr b="1" lang="en"/>
              <a:t>few minutes</a:t>
            </a:r>
            <a:r>
              <a:rPr lang="en"/>
              <a:t> after birth, so that all fetal blood that is in the placenta has time to drain back to the fetus. </a:t>
            </a:r>
            <a:endParaRPr/>
          </a:p>
          <a:p>
            <a:pPr indent="0" lvl="0" marL="0" rtl="0" algn="l">
              <a:spcBef>
                <a:spcPts val="1200"/>
              </a:spcBef>
              <a:spcAft>
                <a:spcPts val="0"/>
              </a:spcAft>
              <a:buNone/>
            </a:pPr>
            <a:r>
              <a:rPr lang="en"/>
              <a:t>• The </a:t>
            </a:r>
            <a:r>
              <a:rPr b="1" lang="en"/>
              <a:t>ductus arteriosus</a:t>
            </a:r>
            <a:r>
              <a:rPr lang="en"/>
              <a:t> is occluded, so that all blood from the right ventricle now goes to the lungs, where it is oxygenated. </a:t>
            </a:r>
            <a:endParaRPr/>
          </a:p>
          <a:p>
            <a:pPr indent="-342900" lvl="0" marL="457200" rtl="0" algn="l">
              <a:spcBef>
                <a:spcPts val="1200"/>
              </a:spcBef>
              <a:spcAft>
                <a:spcPts val="0"/>
              </a:spcAft>
              <a:buSzPts val="1800"/>
              <a:buChar char="●"/>
            </a:pPr>
            <a:r>
              <a:rPr b="1" lang="en"/>
              <a:t>Initial</a:t>
            </a:r>
            <a:r>
              <a:rPr lang="en"/>
              <a:t> closure of the ductus arteriosus is caused by </a:t>
            </a:r>
            <a:r>
              <a:rPr b="1" lang="en"/>
              <a:t>contraction</a:t>
            </a:r>
            <a:r>
              <a:rPr lang="en"/>
              <a:t> of muscle in the vessel wall. </a:t>
            </a:r>
            <a:endParaRPr/>
          </a:p>
          <a:p>
            <a:pPr indent="-342900" lvl="0" marL="457200" rtl="0" algn="l">
              <a:spcBef>
                <a:spcPts val="0"/>
              </a:spcBef>
              <a:spcAft>
                <a:spcPts val="0"/>
              </a:spcAft>
              <a:buSzPts val="1800"/>
              <a:buChar char="●"/>
            </a:pPr>
            <a:r>
              <a:rPr b="1" lang="en"/>
              <a:t>Later</a:t>
            </a:r>
            <a:r>
              <a:rPr lang="en"/>
              <a:t> intima </a:t>
            </a:r>
            <a:r>
              <a:rPr b="1" lang="en"/>
              <a:t>proliferation</a:t>
            </a:r>
            <a:r>
              <a:rPr lang="en"/>
              <a:t> obliterates the lumen.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3"/>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Ci</a:t>
            </a:r>
            <a:r>
              <a:rPr lang="en"/>
              <a:t>rculatory changes at birth</a:t>
            </a:r>
            <a:endParaRPr/>
          </a:p>
        </p:txBody>
      </p:sp>
      <p:sp>
        <p:nvSpPr>
          <p:cNvPr id="238" name="Google Shape;238;p43"/>
          <p:cNvSpPr txBox="1"/>
          <p:nvPr>
            <p:ph idx="4294967295" type="body"/>
          </p:nvPr>
        </p:nvSpPr>
        <p:spPr>
          <a:xfrm>
            <a:off x="471900" y="756675"/>
            <a:ext cx="8128800" cy="4999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Elimination of Umbilical/Placental Circulation.</a:t>
            </a:r>
            <a:endParaRPr/>
          </a:p>
          <a:p>
            <a:pPr indent="-342900" lvl="0" marL="457200" rtl="0" algn="l">
              <a:spcBef>
                <a:spcPts val="0"/>
              </a:spcBef>
              <a:spcAft>
                <a:spcPts val="0"/>
              </a:spcAft>
              <a:buSzPts val="1800"/>
              <a:buChar char="●"/>
            </a:pPr>
            <a:r>
              <a:rPr b="1" lang="en"/>
              <a:t>Lung Expansion</a:t>
            </a:r>
            <a:r>
              <a:rPr lang="en"/>
              <a:t> and commencement of rhythmic ventilation.</a:t>
            </a:r>
            <a:endParaRPr/>
          </a:p>
          <a:p>
            <a:pPr indent="-342900" lvl="0" marL="457200" rtl="0" algn="l">
              <a:spcBef>
                <a:spcPts val="0"/>
              </a:spcBef>
              <a:spcAft>
                <a:spcPts val="0"/>
              </a:spcAft>
              <a:buSzPts val="1800"/>
              <a:buChar char="●"/>
            </a:pPr>
            <a:r>
              <a:rPr lang="en"/>
              <a:t>Rise in </a:t>
            </a:r>
            <a:r>
              <a:rPr b="1" lang="en"/>
              <a:t>Oxygen Tension</a:t>
            </a:r>
            <a:r>
              <a:rPr lang="en"/>
              <a:t>: Alveolar fluid is eliminated and ambient air is breathed.</a:t>
            </a:r>
            <a:endParaRPr/>
          </a:p>
          <a:p>
            <a:pPr indent="-342900" lvl="0" marL="457200" rtl="0" algn="l">
              <a:spcBef>
                <a:spcPts val="0"/>
              </a:spcBef>
              <a:spcAft>
                <a:spcPts val="0"/>
              </a:spcAft>
              <a:buSzPts val="1800"/>
              <a:buChar char="●"/>
            </a:pPr>
            <a:r>
              <a:rPr lang="en"/>
              <a:t>Decrease in </a:t>
            </a:r>
            <a:r>
              <a:rPr b="1" lang="en"/>
              <a:t>Pulmonary Vascular Resistance</a:t>
            </a:r>
            <a:r>
              <a:rPr lang="en"/>
              <a:t> and a significant increase in pulmonary blood flow (eight to tenfold).</a:t>
            </a:r>
            <a:endParaRPr/>
          </a:p>
          <a:p>
            <a:pPr indent="-342900" lvl="0" marL="457200" rtl="0" algn="l">
              <a:spcBef>
                <a:spcPts val="0"/>
              </a:spcBef>
              <a:spcAft>
                <a:spcPts val="0"/>
              </a:spcAft>
              <a:buSzPts val="1800"/>
              <a:buChar char="●"/>
            </a:pPr>
            <a:r>
              <a:rPr lang="en"/>
              <a:t>Increase in </a:t>
            </a:r>
            <a:r>
              <a:rPr b="1" lang="en"/>
              <a:t>Venous Return</a:t>
            </a:r>
            <a:r>
              <a:rPr lang="en"/>
              <a:t> to the </a:t>
            </a:r>
            <a:r>
              <a:rPr b="1" lang="en"/>
              <a:t>left atrium</a:t>
            </a:r>
            <a:r>
              <a:rPr lang="en"/>
              <a:t> and a rise in left atrial pressure.</a:t>
            </a:r>
            <a:endParaRPr/>
          </a:p>
          <a:p>
            <a:pPr indent="-342900" lvl="0" marL="457200" rtl="0" algn="l">
              <a:spcBef>
                <a:spcPts val="0"/>
              </a:spcBef>
              <a:spcAft>
                <a:spcPts val="0"/>
              </a:spcAft>
              <a:buSzPts val="1800"/>
              <a:buChar char="●"/>
            </a:pPr>
            <a:r>
              <a:rPr lang="en"/>
              <a:t>Closure of the </a:t>
            </a:r>
            <a:r>
              <a:rPr b="1" lang="en"/>
              <a:t>Foramen Ovale:</a:t>
            </a:r>
            <a:r>
              <a:rPr lang="en"/>
              <a:t> The valve of the foramen ovale closes.</a:t>
            </a:r>
            <a:endParaRPr/>
          </a:p>
          <a:p>
            <a:pPr indent="-342900" lvl="0" marL="457200" rtl="0" algn="l">
              <a:spcBef>
                <a:spcPts val="0"/>
              </a:spcBef>
              <a:spcAft>
                <a:spcPts val="0"/>
              </a:spcAft>
              <a:buSzPts val="1800"/>
              <a:buChar char="●"/>
            </a:pPr>
            <a:r>
              <a:rPr lang="en"/>
              <a:t>Closure of the </a:t>
            </a:r>
            <a:r>
              <a:rPr b="1" lang="en"/>
              <a:t>Ductus Arteriosus</a:t>
            </a:r>
            <a:r>
              <a:rPr lang="en"/>
              <a:t>: Functionally constricts within hours after birth, effectively separating the pulmonary and systemic circulations.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Delayed Events Post-Birth:</a:t>
            </a:r>
            <a:endParaRPr/>
          </a:p>
        </p:txBody>
      </p:sp>
      <p:sp>
        <p:nvSpPr>
          <p:cNvPr id="244" name="Google Shape;244;p44"/>
          <p:cNvSpPr txBox="1"/>
          <p:nvPr>
            <p:ph idx="1" type="body"/>
          </p:nvPr>
        </p:nvSpPr>
        <p:spPr>
          <a:xfrm>
            <a:off x="471900" y="1919075"/>
            <a:ext cx="8373000" cy="3224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Progressive Fall in Pulmonary Vascular Resistance: New resistance arterioles develop throughout gestation.</a:t>
            </a:r>
            <a:endParaRPr/>
          </a:p>
          <a:p>
            <a:pPr indent="0" lvl="0" marL="0" rtl="0" algn="l">
              <a:spcBef>
                <a:spcPts val="1200"/>
              </a:spcBef>
              <a:spcAft>
                <a:spcPts val="0"/>
              </a:spcAft>
              <a:buNone/>
            </a:pPr>
            <a:r>
              <a:rPr lang="en"/>
              <a:t>Regulation of </a:t>
            </a:r>
            <a:r>
              <a:rPr b="1" lang="en"/>
              <a:t>Perinatal</a:t>
            </a:r>
            <a:r>
              <a:rPr lang="en"/>
              <a:t> Pulmonary Circulation: Complex interplay between vasoconstrictor and vasodilator factors.</a:t>
            </a:r>
            <a:endParaRPr/>
          </a:p>
          <a:p>
            <a:pPr indent="-342900" lvl="0" marL="457200" rtl="0" algn="l">
              <a:spcBef>
                <a:spcPts val="1200"/>
              </a:spcBef>
              <a:spcAft>
                <a:spcPts val="0"/>
              </a:spcAft>
              <a:buSzPts val="1800"/>
              <a:buChar char="●"/>
            </a:pPr>
            <a:r>
              <a:rPr b="1" lang="en"/>
              <a:t>Net </a:t>
            </a:r>
            <a:r>
              <a:rPr b="1" lang="en"/>
              <a:t>Effect:</a:t>
            </a:r>
            <a:r>
              <a:rPr lang="en"/>
              <a:t> Dramatic increase in pulmonary blood flow initiated by lung expansion and rhythmic ventilation.</a:t>
            </a:r>
            <a:endParaRPr/>
          </a:p>
          <a:p>
            <a:pPr indent="-342900" lvl="0" marL="457200" rtl="0" algn="l">
              <a:spcBef>
                <a:spcPts val="0"/>
              </a:spcBef>
              <a:spcAft>
                <a:spcPts val="0"/>
              </a:spcAft>
              <a:buSzPts val="1800"/>
              <a:buChar char="●"/>
            </a:pPr>
            <a:r>
              <a:rPr b="1" lang="en"/>
              <a:t>Shift:</a:t>
            </a:r>
            <a:r>
              <a:rPr lang="en"/>
              <a:t> From active pulmonary vasoconstriction in the fetus to active vasodilation in the neonate.</a:t>
            </a:r>
            <a:endParaRPr/>
          </a:p>
          <a:p>
            <a:pPr indent="-342900" lvl="0" marL="457200" rtl="0" algn="l">
              <a:spcBef>
                <a:spcPts val="0"/>
              </a:spcBef>
              <a:spcAft>
                <a:spcPts val="0"/>
              </a:spcAft>
              <a:buSzPts val="1800"/>
              <a:buChar char="●"/>
            </a:pPr>
            <a:r>
              <a:rPr b="1" lang="en"/>
              <a:t>Failure:</a:t>
            </a:r>
            <a:r>
              <a:rPr lang="en"/>
              <a:t> Results in persistent fetal circulation of the newborn.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250" name="Google Shape;250;p45"/>
          <p:cNvSpPr txBox="1"/>
          <p:nvPr>
            <p:ph idx="1" type="body"/>
          </p:nvPr>
        </p:nvSpPr>
        <p:spPr>
          <a:xfrm>
            <a:off x="471900" y="1919075"/>
            <a:ext cx="8361000" cy="3019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Pulmonary Arterioles:</a:t>
            </a:r>
            <a:endParaRPr/>
          </a:p>
          <a:p>
            <a:pPr indent="-342900" lvl="0" marL="457200" rtl="0" algn="l">
              <a:spcBef>
                <a:spcPts val="1200"/>
              </a:spcBef>
              <a:spcAft>
                <a:spcPts val="0"/>
              </a:spcAft>
              <a:buSzPts val="1800"/>
              <a:buChar char="●"/>
            </a:pPr>
            <a:r>
              <a:rPr lang="en"/>
              <a:t>Thick-walled to </a:t>
            </a:r>
            <a:r>
              <a:rPr lang="en"/>
              <a:t>withstand</a:t>
            </a:r>
            <a:r>
              <a:rPr lang="en"/>
              <a:t> systemic right ventricular pressure when lungs expand.</a:t>
            </a:r>
            <a:endParaRPr/>
          </a:p>
          <a:p>
            <a:pPr indent="-342900" lvl="0" marL="457200" rtl="0" algn="l">
              <a:spcBef>
                <a:spcPts val="0"/>
              </a:spcBef>
              <a:spcAft>
                <a:spcPts val="0"/>
              </a:spcAft>
              <a:buSzPts val="1800"/>
              <a:buChar char="●"/>
            </a:pPr>
            <a:r>
              <a:rPr lang="en"/>
              <a:t>Sensitive to increased alveolar and systemic arterial oxygen tension, leading to dilation and involution.</a:t>
            </a:r>
            <a:endParaRPr/>
          </a:p>
          <a:p>
            <a:pPr indent="0" lvl="0" marL="0" rtl="0" algn="l">
              <a:spcBef>
                <a:spcPts val="1200"/>
              </a:spcBef>
              <a:spcAft>
                <a:spcPts val="0"/>
              </a:spcAft>
              <a:buNone/>
            </a:pPr>
            <a:r>
              <a:rPr lang="en"/>
              <a:t>Role of Large Pulmonary Arteries:</a:t>
            </a:r>
            <a:endParaRPr/>
          </a:p>
          <a:p>
            <a:pPr indent="-342900" lvl="0" marL="457200" rtl="0" algn="l">
              <a:spcBef>
                <a:spcPts val="1200"/>
              </a:spcBef>
              <a:spcAft>
                <a:spcPts val="0"/>
              </a:spcAft>
              <a:buSzPts val="1800"/>
              <a:buChar char="●"/>
            </a:pPr>
            <a:r>
              <a:rPr lang="en"/>
              <a:t>Play a lesser role in the total drop in pressure across the lungs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256" name="Google Shape;256;p46"/>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humans by 24 hours of age, mean pulmonary arterial blood pressure may be only half systemic. </a:t>
            </a:r>
            <a:endParaRPr/>
          </a:p>
          <a:p>
            <a:pPr indent="0" lvl="0" marL="0" rtl="0" algn="l">
              <a:spcBef>
                <a:spcPts val="1200"/>
              </a:spcBef>
              <a:spcAft>
                <a:spcPts val="0"/>
              </a:spcAft>
              <a:buNone/>
            </a:pPr>
            <a:r>
              <a:rPr lang="en"/>
              <a:t>After the initial rapid decrease in pulmonary vascular resistance and pulmonary arterial blood pressure, there is a slow, progressive decrease, with adult levels reached after 2 to 6 weeks. </a:t>
            </a:r>
            <a:endParaRPr/>
          </a:p>
          <a:p>
            <a:pPr indent="0" lvl="0" marL="0" rtl="0" algn="l">
              <a:spcBef>
                <a:spcPts val="1200"/>
              </a:spcBef>
              <a:spcAft>
                <a:spcPts val="1200"/>
              </a:spcAft>
              <a:buNone/>
            </a:pPr>
            <a:r>
              <a:rPr lang="en"/>
              <a:t>This is due to vascular remodeling, muscular involution, and rheologic changes.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262" name="Google Shape;262;p47"/>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Experiments show fetal PBF increases dramatically in response to increase in </a:t>
            </a:r>
            <a:r>
              <a:rPr b="1" lang="en"/>
              <a:t>maternal PO2.</a:t>
            </a:r>
            <a:endParaRPr b="1"/>
          </a:p>
          <a:p>
            <a:pPr indent="0" lvl="0" marL="0" rtl="0" algn="l">
              <a:spcBef>
                <a:spcPts val="1200"/>
              </a:spcBef>
              <a:spcAft>
                <a:spcPts val="0"/>
              </a:spcAft>
              <a:buNone/>
            </a:pPr>
            <a:r>
              <a:rPr lang="en"/>
              <a:t>This response is evident only in </a:t>
            </a:r>
            <a:r>
              <a:rPr b="1" lang="en"/>
              <a:t>latter part</a:t>
            </a:r>
            <a:r>
              <a:rPr lang="en"/>
              <a:t> of gestation.</a:t>
            </a:r>
            <a:endParaRPr/>
          </a:p>
          <a:p>
            <a:pPr indent="0" lvl="0" marL="0" rtl="0" algn="l">
              <a:spcBef>
                <a:spcPts val="1200"/>
              </a:spcBef>
              <a:spcAft>
                <a:spcPts val="1200"/>
              </a:spcAft>
              <a:buNone/>
            </a:pPr>
            <a:r>
              <a:rPr lang="en"/>
              <a:t>Doppler studies indicate similar changes in humans as well.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Modulation of pulmonary vascular tone</a:t>
            </a:r>
            <a:endParaRPr/>
          </a:p>
        </p:txBody>
      </p:sp>
      <p:sp>
        <p:nvSpPr>
          <p:cNvPr id="268" name="Google Shape;268;p48"/>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Oxygen </a:t>
            </a:r>
            <a:r>
              <a:rPr b="1" lang="en"/>
              <a:t>modulates</a:t>
            </a:r>
            <a:r>
              <a:rPr lang="en"/>
              <a:t> the production of both </a:t>
            </a:r>
            <a:r>
              <a:rPr b="1" lang="en"/>
              <a:t>prostacyclin</a:t>
            </a:r>
            <a:r>
              <a:rPr lang="en"/>
              <a:t> and </a:t>
            </a:r>
            <a:r>
              <a:rPr b="1" lang="en"/>
              <a:t>endothelium-derived nitric oxide (EDNO)</a:t>
            </a:r>
            <a:r>
              <a:rPr lang="en"/>
              <a:t>; two potent vasoactive substances that may in part underlie the responses of the developing pulmonary circulation to changes in oxygenation</a:t>
            </a:r>
            <a:endParaRPr/>
          </a:p>
          <a:p>
            <a:pPr indent="0" lvl="0" marL="0" rtl="0" algn="l">
              <a:spcBef>
                <a:spcPts val="1200"/>
              </a:spcBef>
              <a:spcAft>
                <a:spcPts val="1200"/>
              </a:spcAft>
              <a:buNone/>
            </a:pPr>
            <a:r>
              <a:rPr lang="en"/>
              <a:t>Vasoconstrictors in the pulmonary circulation of the fetus, such as </a:t>
            </a:r>
            <a:r>
              <a:rPr b="1" lang="en"/>
              <a:t>alpha</a:t>
            </a:r>
            <a:r>
              <a:rPr lang="en"/>
              <a:t> </a:t>
            </a:r>
            <a:r>
              <a:rPr b="1" lang="en"/>
              <a:t>agonists</a:t>
            </a:r>
            <a:r>
              <a:rPr lang="en"/>
              <a:t>, </a:t>
            </a:r>
            <a:r>
              <a:rPr b="1" lang="en"/>
              <a:t>thromboxane</a:t>
            </a:r>
            <a:r>
              <a:rPr lang="en"/>
              <a:t>, and the </a:t>
            </a:r>
            <a:r>
              <a:rPr b="1" lang="en"/>
              <a:t>leukotrienes</a:t>
            </a:r>
            <a:r>
              <a:rPr lang="en"/>
              <a:t> are other mediators of increased pulmonary vascular tone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9"/>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274" name="Google Shape;274;p49"/>
          <p:cNvSpPr txBox="1"/>
          <p:nvPr>
            <p:ph idx="4294967295" type="body"/>
          </p:nvPr>
        </p:nvSpPr>
        <p:spPr>
          <a:xfrm>
            <a:off x="471900" y="793475"/>
            <a:ext cx="8453100" cy="4450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Maturational Changes in Neonates:</a:t>
            </a:r>
            <a:endParaRPr/>
          </a:p>
          <a:p>
            <a:pPr indent="0" lvl="0" marL="0" rtl="0" algn="l">
              <a:spcBef>
                <a:spcPts val="1200"/>
              </a:spcBef>
              <a:spcAft>
                <a:spcPts val="0"/>
              </a:spcAft>
              <a:buNone/>
            </a:pPr>
            <a:r>
              <a:rPr lang="en"/>
              <a:t>Pulmonary Arteries: </a:t>
            </a:r>
            <a:r>
              <a:rPr b="1" lang="en"/>
              <a:t>Disparity</a:t>
            </a:r>
            <a:r>
              <a:rPr lang="en"/>
              <a:t> in size between main and branch pulmonary arteries, and angulation at the origins of the right and left pulmonary arterial branches.</a:t>
            </a:r>
            <a:endParaRPr/>
          </a:p>
          <a:p>
            <a:pPr indent="-334327" lvl="0" marL="457200" rtl="0" algn="l">
              <a:spcBef>
                <a:spcPts val="1200"/>
              </a:spcBef>
              <a:spcAft>
                <a:spcPts val="0"/>
              </a:spcAft>
              <a:buSzPct val="100000"/>
              <a:buChar char="●"/>
            </a:pPr>
            <a:r>
              <a:rPr lang="en"/>
              <a:t>These factors cause a </a:t>
            </a:r>
            <a:r>
              <a:rPr b="1" lang="en"/>
              <a:t>physiological drop</a:t>
            </a:r>
            <a:r>
              <a:rPr lang="en"/>
              <a:t> in pressure distal to the pulmonary trunk.</a:t>
            </a:r>
            <a:endParaRPr/>
          </a:p>
          <a:p>
            <a:pPr indent="0" lvl="0" marL="0" rtl="0" algn="l">
              <a:spcBef>
                <a:spcPts val="1200"/>
              </a:spcBef>
              <a:spcAft>
                <a:spcPts val="0"/>
              </a:spcAft>
              <a:buNone/>
            </a:pPr>
            <a:r>
              <a:rPr lang="en"/>
              <a:t>Right Ventricle:</a:t>
            </a:r>
            <a:endParaRPr/>
          </a:p>
          <a:p>
            <a:pPr indent="-334327" lvl="0" marL="457200" rtl="0" algn="l">
              <a:spcBef>
                <a:spcPts val="1200"/>
              </a:spcBef>
              <a:spcAft>
                <a:spcPts val="0"/>
              </a:spcAft>
              <a:buSzPct val="100000"/>
              <a:buChar char="●"/>
            </a:pPr>
            <a:r>
              <a:rPr lang="en"/>
              <a:t>Gradual </a:t>
            </a:r>
            <a:r>
              <a:rPr b="1" lang="en"/>
              <a:t>reduction</a:t>
            </a:r>
            <a:r>
              <a:rPr lang="en"/>
              <a:t> in relative mass as the stimulus of </a:t>
            </a:r>
            <a:r>
              <a:rPr b="1" lang="en"/>
              <a:t>afterload</a:t>
            </a:r>
            <a:r>
              <a:rPr lang="en"/>
              <a:t> is eliminated.</a:t>
            </a:r>
            <a:endParaRPr/>
          </a:p>
          <a:p>
            <a:pPr indent="-334327" lvl="0" marL="457200" rtl="0" algn="l">
              <a:spcBef>
                <a:spcPts val="0"/>
              </a:spcBef>
              <a:spcAft>
                <a:spcPts val="0"/>
              </a:spcAft>
              <a:buSzPct val="100000"/>
              <a:buChar char="●"/>
            </a:pPr>
            <a:r>
              <a:rPr lang="en"/>
              <a:t>Decrease in right ventricular wall thickness relative to the ventricular septum and left ventricle.</a:t>
            </a:r>
            <a:endParaRPr/>
          </a:p>
          <a:p>
            <a:pPr indent="-334327" lvl="0" marL="457200" rtl="0" algn="l">
              <a:spcBef>
                <a:spcPts val="0"/>
              </a:spcBef>
              <a:spcAft>
                <a:spcPts val="0"/>
              </a:spcAft>
              <a:buSzPct val="100000"/>
              <a:buChar char="●"/>
            </a:pPr>
            <a:r>
              <a:rPr lang="en"/>
              <a:t>The neonatal right ventricle does not undergo regression but does not increase its mass as rapidly as the left ventricle.</a:t>
            </a:r>
            <a:endParaRPr/>
          </a:p>
          <a:p>
            <a:pPr indent="0" lvl="0" marL="0" rtl="0" algn="l">
              <a:spcBef>
                <a:spcPts val="1200"/>
              </a:spcBef>
              <a:spcAft>
                <a:spcPts val="0"/>
              </a:spcAft>
              <a:buNone/>
            </a:pPr>
            <a:r>
              <a:rPr lang="en"/>
              <a:t>Normal Physiologic Adaptations at Birth:</a:t>
            </a:r>
            <a:endParaRPr/>
          </a:p>
          <a:p>
            <a:pPr indent="-334327" lvl="0" marL="457200" rtl="0" algn="l">
              <a:spcBef>
                <a:spcPts val="1200"/>
              </a:spcBef>
              <a:spcAft>
                <a:spcPts val="0"/>
              </a:spcAft>
              <a:buSzPct val="100000"/>
              <a:buChar char="●"/>
            </a:pPr>
            <a:r>
              <a:rPr lang="en"/>
              <a:t>Remarkable and significant.</a:t>
            </a:r>
            <a:endParaRPr/>
          </a:p>
          <a:p>
            <a:pPr indent="-334327" lvl="0" marL="457200" rtl="0" algn="l">
              <a:spcBef>
                <a:spcPts val="0"/>
              </a:spcBef>
              <a:spcAft>
                <a:spcPts val="0"/>
              </a:spcAft>
              <a:buSzPct val="100000"/>
              <a:buChar char="●"/>
            </a:pPr>
            <a:r>
              <a:rPr lang="en"/>
              <a:t>Congenital malformations of the heart or circulation interact with and are modified by extrauterine life to varying degrees.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Post natal Closure of Ductus Arteriosus:</a:t>
            </a:r>
            <a:endParaRPr/>
          </a:p>
        </p:txBody>
      </p:sp>
      <p:sp>
        <p:nvSpPr>
          <p:cNvPr id="280" name="Google Shape;280;p50"/>
          <p:cNvSpPr txBox="1"/>
          <p:nvPr>
            <p:ph idx="1" type="body"/>
          </p:nvPr>
        </p:nvSpPr>
        <p:spPr>
          <a:xfrm>
            <a:off x="471900" y="1919075"/>
            <a:ext cx="8385300" cy="3224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Two Phases:</a:t>
            </a:r>
            <a:endParaRPr/>
          </a:p>
          <a:p>
            <a:pPr indent="-342900" lvl="0" marL="457200" rtl="0" algn="l">
              <a:spcBef>
                <a:spcPts val="1200"/>
              </a:spcBef>
              <a:spcAft>
                <a:spcPts val="0"/>
              </a:spcAft>
              <a:buSzPts val="1800"/>
              <a:buAutoNum type="arabicPeriod"/>
            </a:pPr>
            <a:r>
              <a:rPr lang="en"/>
              <a:t>Immediate Phase:</a:t>
            </a:r>
            <a:endParaRPr/>
          </a:p>
          <a:p>
            <a:pPr indent="-342900" lvl="0" marL="457200" rtl="0" algn="l">
              <a:spcBef>
                <a:spcPts val="0"/>
              </a:spcBef>
              <a:spcAft>
                <a:spcPts val="0"/>
              </a:spcAft>
              <a:buSzPts val="1800"/>
              <a:buChar char="●"/>
            </a:pPr>
            <a:r>
              <a:rPr lang="en"/>
              <a:t>Contraction and cellular migration of medial smooth muscle in the ductus arteriosus wall.</a:t>
            </a:r>
            <a:endParaRPr/>
          </a:p>
          <a:p>
            <a:pPr indent="-342900" lvl="0" marL="457200" rtl="0" algn="l">
              <a:spcBef>
                <a:spcPts val="0"/>
              </a:spcBef>
              <a:spcAft>
                <a:spcPts val="0"/>
              </a:spcAft>
              <a:buSzPts val="1800"/>
              <a:buChar char="●"/>
            </a:pPr>
            <a:r>
              <a:rPr lang="en"/>
              <a:t>Results in shortening, increased wall thickness, and protrusion into the lumen (intimal cushions or mounds).</a:t>
            </a:r>
            <a:endParaRPr/>
          </a:p>
          <a:p>
            <a:pPr indent="-342900" lvl="0" marL="457200" rtl="0" algn="l">
              <a:spcBef>
                <a:spcPts val="0"/>
              </a:spcBef>
              <a:spcAft>
                <a:spcPts val="0"/>
              </a:spcAft>
              <a:buSzPts val="1800"/>
              <a:buChar char="●"/>
            </a:pPr>
            <a:r>
              <a:rPr lang="en"/>
              <a:t>Functional Closure: Typically occurs due to these changes.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AutoNum type="arabicPeriod"/>
            </a:pPr>
            <a:r>
              <a:rPr lang="en"/>
              <a:t>Complete Closure:</a:t>
            </a:r>
            <a:endParaRPr/>
          </a:p>
          <a:p>
            <a:pPr indent="-342900" lvl="0" marL="457200" rtl="0" algn="l">
              <a:spcBef>
                <a:spcPts val="0"/>
              </a:spcBef>
              <a:spcAft>
                <a:spcPts val="0"/>
              </a:spcAft>
              <a:buSzPts val="1800"/>
              <a:buChar char="●"/>
            </a:pPr>
            <a:r>
              <a:rPr lang="en"/>
              <a:t>Commonly occurs within 12 hours after birth in full-term human infants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Second Stage of Ductus Arteriosus Closure:</a:t>
            </a:r>
            <a:endParaRPr/>
          </a:p>
        </p:txBody>
      </p:sp>
      <p:sp>
        <p:nvSpPr>
          <p:cNvPr id="286" name="Google Shape;286;p51"/>
          <p:cNvSpPr txBox="1"/>
          <p:nvPr>
            <p:ph idx="1" type="body"/>
          </p:nvPr>
        </p:nvSpPr>
        <p:spPr>
          <a:xfrm>
            <a:off x="471900" y="1919075"/>
            <a:ext cx="8324100" cy="3224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Timing: Typically completed by 2 to 3 weeks in human infants.</a:t>
            </a:r>
            <a:endParaRPr/>
          </a:p>
          <a:p>
            <a:pPr indent="0" lvl="0" marL="0" rtl="0" algn="l">
              <a:spcBef>
                <a:spcPts val="1200"/>
              </a:spcBef>
              <a:spcAft>
                <a:spcPts val="0"/>
              </a:spcAft>
              <a:buNone/>
            </a:pPr>
            <a:r>
              <a:rPr lang="en"/>
              <a:t>Processes Involved:</a:t>
            </a:r>
            <a:endParaRPr/>
          </a:p>
          <a:p>
            <a:pPr indent="-342900" lvl="0" marL="457200" rtl="0" algn="l">
              <a:spcBef>
                <a:spcPts val="1200"/>
              </a:spcBef>
              <a:spcAft>
                <a:spcPts val="0"/>
              </a:spcAft>
              <a:buSzPts val="1800"/>
              <a:buChar char="●"/>
            </a:pPr>
            <a:r>
              <a:rPr lang="en"/>
              <a:t>Infolding of the endothelium.</a:t>
            </a:r>
            <a:endParaRPr/>
          </a:p>
          <a:p>
            <a:pPr indent="-342900" lvl="0" marL="457200" rtl="0" algn="l">
              <a:spcBef>
                <a:spcPts val="0"/>
              </a:spcBef>
              <a:spcAft>
                <a:spcPts val="0"/>
              </a:spcAft>
              <a:buSzPts val="1800"/>
              <a:buChar char="●"/>
            </a:pPr>
            <a:r>
              <a:rPr lang="en"/>
              <a:t>Disruption and fragmentation of the internal elastic lamina.</a:t>
            </a:r>
            <a:endParaRPr/>
          </a:p>
          <a:p>
            <a:pPr indent="-342900" lvl="0" marL="457200" rtl="0" algn="l">
              <a:spcBef>
                <a:spcPts val="0"/>
              </a:spcBef>
              <a:spcAft>
                <a:spcPts val="0"/>
              </a:spcAft>
              <a:buSzPts val="1800"/>
              <a:buChar char="●"/>
            </a:pPr>
            <a:r>
              <a:rPr lang="en"/>
              <a:t>Proliferation of the subintimal layers.</a:t>
            </a:r>
            <a:endParaRPr/>
          </a:p>
          <a:p>
            <a:pPr indent="-342900" lvl="0" marL="457200" rtl="0" algn="l">
              <a:spcBef>
                <a:spcPts val="0"/>
              </a:spcBef>
              <a:spcAft>
                <a:spcPts val="0"/>
              </a:spcAft>
              <a:buSzPts val="1800"/>
              <a:buChar char="●"/>
            </a:pPr>
            <a:r>
              <a:rPr lang="en"/>
              <a:t>Hemorrhage and necrosis in the subintimal region.</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86" name="Google Shape;86;p16"/>
          <p:cNvSpPr txBox="1"/>
          <p:nvPr>
            <p:ph idx="4294967295" type="body"/>
          </p:nvPr>
        </p:nvSpPr>
        <p:spPr>
          <a:xfrm>
            <a:off x="471900" y="720050"/>
            <a:ext cx="8452800" cy="451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Inferior Vena Cava Blood Flow:</a:t>
            </a:r>
            <a:endParaRPr/>
          </a:p>
          <a:p>
            <a:pPr indent="-342900" lvl="0" marL="457200" rtl="0" algn="l">
              <a:spcBef>
                <a:spcPts val="1200"/>
              </a:spcBef>
              <a:spcAft>
                <a:spcPts val="0"/>
              </a:spcAft>
              <a:buSzPts val="1800"/>
              <a:buChar char="●"/>
            </a:pPr>
            <a:r>
              <a:rPr lang="en"/>
              <a:t>Composed of blood from the </a:t>
            </a:r>
            <a:r>
              <a:rPr b="1" lang="en"/>
              <a:t>umbilical vein</a:t>
            </a:r>
            <a:r>
              <a:rPr lang="en"/>
              <a:t>, left and right </a:t>
            </a:r>
            <a:r>
              <a:rPr b="1" lang="en"/>
              <a:t>hepatic veins</a:t>
            </a:r>
            <a:r>
              <a:rPr lang="en"/>
              <a:t>, </a:t>
            </a:r>
            <a:r>
              <a:rPr b="1" lang="en"/>
              <a:t>ductus venosus</a:t>
            </a:r>
            <a:r>
              <a:rPr lang="en"/>
              <a:t>, and </a:t>
            </a:r>
            <a:r>
              <a:rPr b="1" lang="en"/>
              <a:t>distal inferior vena cava.</a:t>
            </a:r>
            <a:endParaRPr b="1"/>
          </a:p>
          <a:p>
            <a:pPr indent="-342900" lvl="0" marL="457200" rtl="0" algn="l">
              <a:spcBef>
                <a:spcPts val="0"/>
              </a:spcBef>
              <a:spcAft>
                <a:spcPts val="0"/>
              </a:spcAft>
              <a:buSzPts val="1800"/>
              <a:buChar char="●"/>
            </a:pPr>
            <a:r>
              <a:rPr lang="en"/>
              <a:t>Directed towards the </a:t>
            </a:r>
            <a:r>
              <a:rPr b="1" lang="en"/>
              <a:t>foramen ovale</a:t>
            </a:r>
            <a:r>
              <a:rPr lang="en"/>
              <a:t> into the left atrium and then into the left ventricle, assisted by the </a:t>
            </a:r>
            <a:r>
              <a:rPr b="1" lang="en"/>
              <a:t>eustachian valve.</a:t>
            </a:r>
            <a:endParaRPr b="1"/>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Umbilical Venous Return:</a:t>
            </a:r>
            <a:endParaRPr/>
          </a:p>
          <a:p>
            <a:pPr indent="-342900" lvl="0" marL="457200" rtl="0" algn="l">
              <a:spcBef>
                <a:spcPts val="1200"/>
              </a:spcBef>
              <a:spcAft>
                <a:spcPts val="0"/>
              </a:spcAft>
              <a:buSzPts val="1800"/>
              <a:buChar char="●"/>
            </a:pPr>
            <a:r>
              <a:rPr lang="en"/>
              <a:t>About </a:t>
            </a:r>
            <a:r>
              <a:rPr b="1" lang="en"/>
              <a:t>60%</a:t>
            </a:r>
            <a:r>
              <a:rPr lang="en"/>
              <a:t> of </a:t>
            </a:r>
            <a:r>
              <a:rPr b="1" lang="en"/>
              <a:t>oxygenated</a:t>
            </a:r>
            <a:r>
              <a:rPr lang="en"/>
              <a:t> blood from the </a:t>
            </a:r>
            <a:r>
              <a:rPr b="1" lang="en"/>
              <a:t>placenta</a:t>
            </a:r>
            <a:r>
              <a:rPr lang="en"/>
              <a:t> </a:t>
            </a:r>
            <a:r>
              <a:rPr b="1" lang="en"/>
              <a:t>bypasses</a:t>
            </a:r>
            <a:r>
              <a:rPr lang="en"/>
              <a:t> the </a:t>
            </a:r>
            <a:r>
              <a:rPr b="1" lang="en"/>
              <a:t>liver</a:t>
            </a:r>
            <a:r>
              <a:rPr lang="en"/>
              <a:t> through the </a:t>
            </a:r>
            <a:r>
              <a:rPr b="1" lang="en"/>
              <a:t>ductus venosus</a:t>
            </a:r>
            <a:r>
              <a:rPr lang="en"/>
              <a:t> and enters the </a:t>
            </a:r>
            <a:r>
              <a:rPr b="1" lang="en"/>
              <a:t>inferior vena cava</a:t>
            </a:r>
            <a:r>
              <a:rPr lang="en"/>
              <a:t> and </a:t>
            </a:r>
            <a:r>
              <a:rPr b="1" lang="en"/>
              <a:t>right</a:t>
            </a:r>
            <a:r>
              <a:rPr lang="en"/>
              <a:t> </a:t>
            </a:r>
            <a:r>
              <a:rPr b="1" lang="en"/>
              <a:t>atrium</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292" name="Google Shape;292;p52"/>
          <p:cNvSpPr txBox="1"/>
          <p:nvPr>
            <p:ph idx="1" type="body"/>
          </p:nvPr>
        </p:nvSpPr>
        <p:spPr>
          <a:xfrm>
            <a:off x="471900" y="1919075"/>
            <a:ext cx="8446200" cy="305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Progression:</a:t>
            </a:r>
            <a:endParaRPr/>
          </a:p>
          <a:p>
            <a:pPr indent="-342900" lvl="0" marL="457200" rtl="0" algn="l">
              <a:spcBef>
                <a:spcPts val="1200"/>
              </a:spcBef>
              <a:spcAft>
                <a:spcPts val="0"/>
              </a:spcAft>
              <a:buSzPts val="1800"/>
              <a:buChar char="●"/>
            </a:pPr>
            <a:r>
              <a:rPr lang="en"/>
              <a:t>Mounds (intimal cushions) enlarge progressively.</a:t>
            </a:r>
            <a:endParaRPr/>
          </a:p>
          <a:p>
            <a:pPr indent="-342900" lvl="0" marL="457200" rtl="0" algn="l">
              <a:spcBef>
                <a:spcPts val="0"/>
              </a:spcBef>
              <a:spcAft>
                <a:spcPts val="0"/>
              </a:spcAft>
              <a:buSzPts val="1800"/>
              <a:buChar char="●"/>
            </a:pPr>
            <a:r>
              <a:rPr lang="en"/>
              <a:t>Connective tissue formation.</a:t>
            </a:r>
            <a:endParaRPr/>
          </a:p>
          <a:p>
            <a:pPr indent="-342900" lvl="0" marL="457200" rtl="0" algn="l">
              <a:spcBef>
                <a:spcPts val="0"/>
              </a:spcBef>
              <a:spcAft>
                <a:spcPts val="0"/>
              </a:spcAft>
              <a:buSzPts val="1800"/>
              <a:buChar char="●"/>
            </a:pPr>
            <a:r>
              <a:rPr lang="en"/>
              <a:t>Replacement of muscle fibers with fibrosis.</a:t>
            </a:r>
            <a:endParaRPr/>
          </a:p>
          <a:p>
            <a:pPr indent="-342900" lvl="0" marL="457200" rtl="0" algn="l">
              <a:spcBef>
                <a:spcPts val="0"/>
              </a:spcBef>
              <a:spcAft>
                <a:spcPts val="0"/>
              </a:spcAft>
              <a:buSzPts val="1800"/>
              <a:buChar char="●"/>
            </a:pPr>
            <a:r>
              <a:rPr lang="en"/>
              <a:t>Permanent sealing of the lumen.</a:t>
            </a:r>
            <a:endParaRPr/>
          </a:p>
          <a:p>
            <a:pPr indent="0" lvl="0" marL="0" rtl="0" algn="l">
              <a:spcBef>
                <a:spcPts val="1200"/>
              </a:spcBef>
              <a:spcAft>
                <a:spcPts val="0"/>
              </a:spcAft>
              <a:buNone/>
            </a:pPr>
            <a:r>
              <a:rPr lang="en"/>
              <a:t>Result: Formation of the ligamentum arteriosus</a:t>
            </a:r>
            <a:endParaRPr/>
          </a:p>
          <a:p>
            <a:pPr indent="0" lvl="0" marL="0" rtl="0" algn="l">
              <a:spcBef>
                <a:spcPts val="1200"/>
              </a:spcBef>
              <a:spcAft>
                <a:spcPts val="12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298" name="Google Shape;298;p53"/>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increased level of oxygen probably causes vasoconstriction of the ductal musculature, but there are strong suggestions that a reduction in circulating prostaglandins of the E series plays a role</a:t>
            </a:r>
            <a:endParaRPr/>
          </a:p>
          <a:p>
            <a:pPr indent="0" lvl="0" marL="0" rtl="0" algn="l">
              <a:spcBef>
                <a:spcPts val="1200"/>
              </a:spcBef>
              <a:spcAft>
                <a:spcPts val="0"/>
              </a:spcAft>
              <a:buNone/>
            </a:pPr>
            <a:r>
              <a:rPr lang="en"/>
              <a:t>Oxygen, prostaglandin E2 (PGE2) levels, and maturity of the newborn are important factors in closure of the ductus. </a:t>
            </a:r>
            <a:endParaRPr/>
          </a:p>
          <a:p>
            <a:pPr indent="0" lvl="0" marL="0" rtl="0" algn="l">
              <a:spcBef>
                <a:spcPts val="1200"/>
              </a:spcBef>
              <a:spcAft>
                <a:spcPts val="1200"/>
              </a:spcAft>
              <a:buNone/>
            </a:pPr>
            <a:r>
              <a:rPr lang="en"/>
              <a:t>Acetylcholine and bradykinin also constrict the ductus.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4"/>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Closure of the umbilical vein and ductus venosus</a:t>
            </a:r>
            <a:endParaRPr/>
          </a:p>
        </p:txBody>
      </p:sp>
      <p:sp>
        <p:nvSpPr>
          <p:cNvPr id="304" name="Google Shape;304;p5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As the placental circulation stops at birth the flow to the umbilical vein and hence the ductus venosus stops</a:t>
            </a:r>
            <a:endParaRPr/>
          </a:p>
          <a:p>
            <a:pPr indent="0" lvl="0" marL="0" rtl="0" algn="l">
              <a:spcBef>
                <a:spcPts val="1200"/>
              </a:spcBef>
              <a:spcAft>
                <a:spcPts val="0"/>
              </a:spcAft>
              <a:buNone/>
            </a:pPr>
            <a:r>
              <a:rPr lang="en"/>
              <a:t>It closes by a process of fibrous obliteration of the lumen almost similar to the process involved in the closure of the ductus arteriosus</a:t>
            </a:r>
            <a:endParaRPr/>
          </a:p>
          <a:p>
            <a:pPr indent="0" lvl="0" marL="0" rtl="0" algn="l">
              <a:spcBef>
                <a:spcPts val="1200"/>
              </a:spcBef>
              <a:spcAft>
                <a:spcPts val="1200"/>
              </a:spcAft>
              <a:buNone/>
            </a:pPr>
            <a:r>
              <a:rPr lang="en"/>
              <a:t>It completely obliterates by the seventh postnatal day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Closure of the foramen ovale</a:t>
            </a:r>
            <a:endParaRPr/>
          </a:p>
        </p:txBody>
      </p:sp>
      <p:sp>
        <p:nvSpPr>
          <p:cNvPr id="310" name="Google Shape;310;p55"/>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Closure of the foramen ovale at birth is entirely passive, secondary to alterations in the relative return of blood to the right and left atria</a:t>
            </a:r>
            <a:endParaRPr/>
          </a:p>
          <a:p>
            <a:pPr indent="0" lvl="0" marL="0" rtl="0" algn="l">
              <a:spcBef>
                <a:spcPts val="1200"/>
              </a:spcBef>
              <a:spcAft>
                <a:spcPts val="0"/>
              </a:spcAft>
              <a:buNone/>
            </a:pPr>
            <a:r>
              <a:rPr lang="en"/>
              <a:t>At birth combined ventricular output returning from the lung changes from 8% prenatally to &gt;50% </a:t>
            </a:r>
            <a:endParaRPr/>
          </a:p>
          <a:p>
            <a:pPr indent="0" lvl="0" marL="0" rtl="0" algn="l">
              <a:spcBef>
                <a:spcPts val="1200"/>
              </a:spcBef>
              <a:spcAft>
                <a:spcPts val="1200"/>
              </a:spcAft>
              <a:buNone/>
            </a:pPr>
            <a:r>
              <a:rPr lang="en"/>
              <a:t>Left atrial pressure thus exceeds right, and the redundant flap of tissue of the foramen ovale that previously bowed into the left atrium is now pressed against the septum</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56"/>
          <p:cNvPicPr preferRelativeResize="0"/>
          <p:nvPr/>
        </p:nvPicPr>
        <p:blipFill>
          <a:blip r:embed="rId3">
            <a:alphaModFix/>
          </a:blip>
          <a:stretch>
            <a:fillRect/>
          </a:stretch>
        </p:blipFill>
        <p:spPr>
          <a:xfrm>
            <a:off x="2229812" y="0"/>
            <a:ext cx="4684367" cy="514349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57"/>
          <p:cNvPicPr preferRelativeResize="0"/>
          <p:nvPr/>
        </p:nvPicPr>
        <p:blipFill>
          <a:blip r:embed="rId3">
            <a:alphaModFix/>
          </a:blip>
          <a:stretch>
            <a:fillRect/>
          </a:stretch>
        </p:blipFill>
        <p:spPr>
          <a:xfrm>
            <a:off x="152400" y="152400"/>
            <a:ext cx="7908533" cy="48386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58"/>
          <p:cNvPicPr preferRelativeResize="0"/>
          <p:nvPr/>
        </p:nvPicPr>
        <p:blipFill>
          <a:blip r:embed="rId3">
            <a:alphaModFix/>
          </a:blip>
          <a:stretch>
            <a:fillRect/>
          </a:stretch>
        </p:blipFill>
        <p:spPr>
          <a:xfrm>
            <a:off x="152400" y="152400"/>
            <a:ext cx="8839203" cy="408950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59"/>
          <p:cNvPicPr preferRelativeResize="0"/>
          <p:nvPr/>
        </p:nvPicPr>
        <p:blipFill>
          <a:blip r:embed="rId3">
            <a:alphaModFix/>
          </a:blip>
          <a:stretch>
            <a:fillRect/>
          </a:stretch>
        </p:blipFill>
        <p:spPr>
          <a:xfrm>
            <a:off x="152400" y="152400"/>
            <a:ext cx="8616126" cy="48387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60"/>
          <p:cNvPicPr preferRelativeResize="0"/>
          <p:nvPr/>
        </p:nvPicPr>
        <p:blipFill rotWithShape="1">
          <a:blip r:embed="rId3">
            <a:alphaModFix/>
          </a:blip>
          <a:srcRect b="57865" l="0" r="0" t="14631"/>
          <a:stretch/>
        </p:blipFill>
        <p:spPr>
          <a:xfrm>
            <a:off x="259325" y="1403943"/>
            <a:ext cx="8625350" cy="3361725"/>
          </a:xfrm>
          <a:prstGeom prst="rect">
            <a:avLst/>
          </a:prstGeom>
          <a:noFill/>
          <a:ln>
            <a:noFill/>
          </a:ln>
        </p:spPr>
      </p:pic>
      <p:sp>
        <p:nvSpPr>
          <p:cNvPr id="336" name="Google Shape;336;p60"/>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MCQs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61"/>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342" name="Google Shape;342;p61"/>
          <p:cNvPicPr preferRelativeResize="0"/>
          <p:nvPr/>
        </p:nvPicPr>
        <p:blipFill rotWithShape="1">
          <a:blip r:embed="rId3">
            <a:alphaModFix/>
          </a:blip>
          <a:srcRect b="45229" l="8017" r="6504" t="42663"/>
          <a:stretch/>
        </p:blipFill>
        <p:spPr>
          <a:xfrm>
            <a:off x="232126" y="1452801"/>
            <a:ext cx="8826600" cy="1771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92" name="Google Shape;92;p17"/>
          <p:cNvSpPr txBox="1"/>
          <p:nvPr>
            <p:ph idx="4294967295" type="body"/>
          </p:nvPr>
        </p:nvSpPr>
        <p:spPr>
          <a:xfrm>
            <a:off x="471900" y="619050"/>
            <a:ext cx="8453100" cy="474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Superior Vena Cava Blood Flow:</a:t>
            </a:r>
            <a:endParaRPr/>
          </a:p>
          <a:p>
            <a:pPr indent="-342900" lvl="0" marL="457200" rtl="0" algn="l">
              <a:spcBef>
                <a:spcPts val="1200"/>
              </a:spcBef>
              <a:spcAft>
                <a:spcPts val="0"/>
              </a:spcAft>
              <a:buSzPts val="1800"/>
              <a:buChar char="●"/>
            </a:pPr>
            <a:r>
              <a:rPr lang="en"/>
              <a:t>Deflected within the right atrium towards the </a:t>
            </a:r>
            <a:r>
              <a:rPr b="1" lang="en"/>
              <a:t>tricuspid valve,</a:t>
            </a:r>
            <a:r>
              <a:rPr lang="en"/>
              <a:t> reaching the </a:t>
            </a:r>
            <a:r>
              <a:rPr b="1" lang="en"/>
              <a:t>right ventricle.</a:t>
            </a:r>
            <a:endParaRPr b="1"/>
          </a:p>
          <a:p>
            <a:pPr indent="0" lvl="0" marL="0" rtl="0" algn="l">
              <a:spcBef>
                <a:spcPts val="1200"/>
              </a:spcBef>
              <a:spcAft>
                <a:spcPts val="0"/>
              </a:spcAft>
              <a:buNone/>
            </a:pPr>
            <a:r>
              <a:t/>
            </a:r>
            <a:endParaRPr/>
          </a:p>
          <a:p>
            <a:pPr indent="0" lvl="0" marL="0" rtl="0" algn="l">
              <a:spcBef>
                <a:spcPts val="1200"/>
              </a:spcBef>
              <a:spcAft>
                <a:spcPts val="0"/>
              </a:spcAft>
              <a:buNone/>
            </a:pPr>
            <a:r>
              <a:rPr lang="en"/>
              <a:t>Left Ventricle Output:</a:t>
            </a:r>
            <a:endParaRPr/>
          </a:p>
          <a:p>
            <a:pPr indent="-342900" lvl="0" marL="457200" rtl="0" algn="l">
              <a:spcBef>
                <a:spcPts val="1200"/>
              </a:spcBef>
              <a:spcAft>
                <a:spcPts val="0"/>
              </a:spcAft>
              <a:buSzPts val="1800"/>
              <a:buChar char="●"/>
            </a:pPr>
            <a:r>
              <a:rPr lang="en"/>
              <a:t>About </a:t>
            </a:r>
            <a:r>
              <a:rPr b="1" lang="en"/>
              <a:t>70%</a:t>
            </a:r>
            <a:r>
              <a:rPr lang="en"/>
              <a:t> of the relatively </a:t>
            </a:r>
            <a:r>
              <a:rPr b="1" lang="en"/>
              <a:t>oxygen-rich</a:t>
            </a:r>
            <a:r>
              <a:rPr lang="en"/>
              <a:t> blood is distributed to the </a:t>
            </a:r>
            <a:r>
              <a:rPr b="1" lang="en"/>
              <a:t>coronary</a:t>
            </a:r>
            <a:r>
              <a:rPr lang="en"/>
              <a:t> circulation (and thus the myocardium), </a:t>
            </a:r>
            <a:r>
              <a:rPr b="1" lang="en"/>
              <a:t>head and neck</a:t>
            </a:r>
            <a:r>
              <a:rPr lang="en"/>
              <a:t> (and thus the brain), and </a:t>
            </a:r>
            <a:r>
              <a:rPr b="1" lang="en"/>
              <a:t>forelimbs</a:t>
            </a:r>
            <a:r>
              <a:rPr lang="en"/>
              <a: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Ligamentum teres is the reminder of</a:t>
            </a:r>
            <a:endParaRPr/>
          </a:p>
        </p:txBody>
      </p:sp>
      <p:sp>
        <p:nvSpPr>
          <p:cNvPr id="348" name="Google Shape;348;p62"/>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Umbilical vein</a:t>
            </a:r>
            <a:endParaRPr/>
          </a:p>
          <a:p>
            <a:pPr indent="-342900" lvl="0" marL="457200" rtl="0" algn="l">
              <a:spcBef>
                <a:spcPts val="0"/>
              </a:spcBef>
              <a:spcAft>
                <a:spcPts val="0"/>
              </a:spcAft>
              <a:buSzPts val="1800"/>
              <a:buAutoNum type="arabicPeriod"/>
            </a:pPr>
            <a:r>
              <a:rPr lang="en"/>
              <a:t>Umbilical artery</a:t>
            </a:r>
            <a:endParaRPr/>
          </a:p>
          <a:p>
            <a:pPr indent="-342900" lvl="0" marL="457200" rtl="0" algn="l">
              <a:spcBef>
                <a:spcPts val="0"/>
              </a:spcBef>
              <a:spcAft>
                <a:spcPts val="0"/>
              </a:spcAft>
              <a:buSzPts val="1800"/>
              <a:buAutoNum type="arabicPeriod"/>
            </a:pPr>
            <a:r>
              <a:rPr lang="en"/>
              <a:t>Ductus venosus</a:t>
            </a:r>
            <a:endParaRPr/>
          </a:p>
          <a:p>
            <a:pPr indent="-342900" lvl="0" marL="457200" rtl="0" algn="l">
              <a:spcBef>
                <a:spcPts val="0"/>
              </a:spcBef>
              <a:spcAft>
                <a:spcPts val="0"/>
              </a:spcAft>
              <a:buSzPts val="1800"/>
              <a:buAutoNum type="arabicPeriod"/>
            </a:pPr>
            <a:r>
              <a:rPr lang="en"/>
              <a:t>Ductus arteriosus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6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Ligamentum teres is the reminder of</a:t>
            </a:r>
            <a:endParaRPr/>
          </a:p>
        </p:txBody>
      </p:sp>
      <p:sp>
        <p:nvSpPr>
          <p:cNvPr id="354" name="Google Shape;354;p63"/>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b="1" lang="en"/>
              <a:t>Umbilical vein</a:t>
            </a:r>
            <a:endParaRPr b="1"/>
          </a:p>
          <a:p>
            <a:pPr indent="-342900" lvl="0" marL="457200" rtl="0" algn="l">
              <a:spcBef>
                <a:spcPts val="0"/>
              </a:spcBef>
              <a:spcAft>
                <a:spcPts val="0"/>
              </a:spcAft>
              <a:buSzPts val="1800"/>
              <a:buAutoNum type="arabicPeriod"/>
            </a:pPr>
            <a:r>
              <a:rPr lang="en"/>
              <a:t>Umbilical artery</a:t>
            </a:r>
            <a:endParaRPr/>
          </a:p>
          <a:p>
            <a:pPr indent="-342900" lvl="0" marL="457200" rtl="0" algn="l">
              <a:spcBef>
                <a:spcPts val="0"/>
              </a:spcBef>
              <a:spcAft>
                <a:spcPts val="0"/>
              </a:spcAft>
              <a:buSzPts val="1800"/>
              <a:buAutoNum type="arabicPeriod"/>
            </a:pPr>
            <a:r>
              <a:rPr lang="en"/>
              <a:t>Ductus venosus</a:t>
            </a:r>
            <a:endParaRPr/>
          </a:p>
          <a:p>
            <a:pPr indent="-342900" lvl="0" marL="457200" rtl="0" algn="l">
              <a:spcBef>
                <a:spcPts val="0"/>
              </a:spcBef>
              <a:spcAft>
                <a:spcPts val="0"/>
              </a:spcAft>
              <a:buSzPts val="1800"/>
              <a:buAutoNum type="arabicPeriod"/>
            </a:pPr>
            <a:r>
              <a:rPr lang="en"/>
              <a:t>Ductus arteriosus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4"/>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Match the shunt to the destination of blood flow</a:t>
            </a:r>
            <a:endParaRPr/>
          </a:p>
        </p:txBody>
      </p:sp>
      <p:sp>
        <p:nvSpPr>
          <p:cNvPr id="360" name="Google Shape;360;p6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Ductus venosus                   Aorta</a:t>
            </a:r>
            <a:endParaRPr/>
          </a:p>
          <a:p>
            <a:pPr indent="0" lvl="0" marL="0" rtl="0" algn="l">
              <a:spcBef>
                <a:spcPts val="1200"/>
              </a:spcBef>
              <a:spcAft>
                <a:spcPts val="0"/>
              </a:spcAft>
              <a:buNone/>
            </a:pPr>
            <a:r>
              <a:rPr lang="en"/>
              <a:t>Foramen ovale                     IVC</a:t>
            </a:r>
            <a:endParaRPr/>
          </a:p>
          <a:p>
            <a:pPr indent="0" lvl="0" marL="0" rtl="0" algn="l">
              <a:spcBef>
                <a:spcPts val="1200"/>
              </a:spcBef>
              <a:spcAft>
                <a:spcPts val="1200"/>
              </a:spcAft>
              <a:buNone/>
            </a:pPr>
            <a:r>
              <a:rPr lang="en"/>
              <a:t>Ductus arteriosus                Left atrium</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5"/>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Match the shunt to the destination of blood flow</a:t>
            </a:r>
            <a:endParaRPr/>
          </a:p>
        </p:txBody>
      </p:sp>
      <p:sp>
        <p:nvSpPr>
          <p:cNvPr id="366" name="Google Shape;366;p65"/>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Ductus venosus                   </a:t>
            </a:r>
            <a:r>
              <a:rPr lang="en"/>
              <a:t>IVC</a:t>
            </a:r>
            <a:endParaRPr/>
          </a:p>
          <a:p>
            <a:pPr indent="0" lvl="0" marL="0" rtl="0" algn="l">
              <a:spcBef>
                <a:spcPts val="1200"/>
              </a:spcBef>
              <a:spcAft>
                <a:spcPts val="0"/>
              </a:spcAft>
              <a:buNone/>
            </a:pPr>
            <a:r>
              <a:rPr lang="en"/>
              <a:t>Foramen ovale                     Left atrium</a:t>
            </a:r>
            <a:endParaRPr/>
          </a:p>
          <a:p>
            <a:pPr indent="0" lvl="0" marL="0" rtl="0" algn="l">
              <a:spcBef>
                <a:spcPts val="1200"/>
              </a:spcBef>
              <a:spcAft>
                <a:spcPts val="1200"/>
              </a:spcAft>
              <a:buNone/>
            </a:pPr>
            <a:r>
              <a:rPr lang="en"/>
              <a:t>Ductus arteriosus                Aorta</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6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98" name="Google Shape;98;p18"/>
          <p:cNvSpPr txBox="1"/>
          <p:nvPr>
            <p:ph idx="4294967295" type="body"/>
          </p:nvPr>
        </p:nvSpPr>
        <p:spPr>
          <a:xfrm>
            <a:off x="471900" y="759975"/>
            <a:ext cx="8324100" cy="423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Right Ventricle Output:</a:t>
            </a:r>
            <a:endParaRPr/>
          </a:p>
          <a:p>
            <a:pPr indent="-342900" lvl="0" marL="457200" rtl="0" algn="l">
              <a:spcBef>
                <a:spcPts val="1200"/>
              </a:spcBef>
              <a:spcAft>
                <a:spcPts val="0"/>
              </a:spcAft>
              <a:buSzPts val="1800"/>
              <a:buChar char="●"/>
            </a:pPr>
            <a:r>
              <a:rPr lang="en"/>
              <a:t>Almost </a:t>
            </a:r>
            <a:r>
              <a:rPr b="1" lang="en"/>
              <a:t>90%</a:t>
            </a:r>
            <a:r>
              <a:rPr lang="en"/>
              <a:t> of the relatively </a:t>
            </a:r>
            <a:r>
              <a:rPr b="1" lang="en"/>
              <a:t>oxygen-poor</a:t>
            </a:r>
            <a:r>
              <a:rPr lang="en"/>
              <a:t> blood passes through the </a:t>
            </a:r>
            <a:r>
              <a:rPr b="1" lang="en"/>
              <a:t>ductus</a:t>
            </a:r>
            <a:r>
              <a:rPr lang="en"/>
              <a:t> </a:t>
            </a:r>
            <a:r>
              <a:rPr b="1" lang="en"/>
              <a:t>arteriosus</a:t>
            </a:r>
            <a:r>
              <a:rPr lang="en"/>
              <a:t> into the descending aorta for oxygenation in the placenta.</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Fetal Circulation Design:</a:t>
            </a:r>
            <a:endParaRPr/>
          </a:p>
          <a:p>
            <a:pPr indent="-342900" lvl="0" marL="457200" rtl="0" algn="l">
              <a:spcBef>
                <a:spcPts val="1200"/>
              </a:spcBef>
              <a:spcAft>
                <a:spcPts val="0"/>
              </a:spcAft>
              <a:buSzPts val="1800"/>
              <a:buChar char="●"/>
            </a:pPr>
            <a:r>
              <a:rPr lang="en"/>
              <a:t>Ensures that blood with </a:t>
            </a:r>
            <a:r>
              <a:rPr b="1" lang="en"/>
              <a:t>higher oxygen</a:t>
            </a:r>
            <a:r>
              <a:rPr lang="en"/>
              <a:t> saturation </a:t>
            </a:r>
            <a:r>
              <a:rPr b="1" lang="en"/>
              <a:t>preferentially</a:t>
            </a:r>
            <a:r>
              <a:rPr lang="en"/>
              <a:t> reaches the </a:t>
            </a:r>
            <a:r>
              <a:rPr b="1" lang="en"/>
              <a:t>myocardium</a:t>
            </a:r>
            <a:r>
              <a:rPr lang="en"/>
              <a:t> and </a:t>
            </a:r>
            <a:r>
              <a:rPr b="1" lang="en"/>
              <a:t>brain</a:t>
            </a:r>
            <a:r>
              <a:rPr lang="en"/>
              <a:t>.</a:t>
            </a:r>
            <a:endParaRPr/>
          </a:p>
          <a:p>
            <a:pPr indent="-342900" lvl="0" marL="457200" rtl="0" algn="l">
              <a:spcBef>
                <a:spcPts val="0"/>
              </a:spcBef>
              <a:spcAft>
                <a:spcPts val="0"/>
              </a:spcAft>
              <a:buSzPts val="1800"/>
              <a:buChar char="●"/>
            </a:pPr>
            <a:r>
              <a:rPr b="1" lang="en"/>
              <a:t>Less</a:t>
            </a:r>
            <a:r>
              <a:rPr lang="en"/>
              <a:t> saturated blood is directed towards the </a:t>
            </a:r>
            <a:r>
              <a:rPr b="1" lang="en"/>
              <a:t>placenta</a:t>
            </a:r>
            <a:r>
              <a:rPr lang="en"/>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9"/>
          <p:cNvPicPr preferRelativeResize="0"/>
          <p:nvPr/>
        </p:nvPicPr>
        <p:blipFill>
          <a:blip r:embed="rId3">
            <a:alphaModFix/>
          </a:blip>
          <a:stretch>
            <a:fillRect/>
          </a:stretch>
        </p:blipFill>
        <p:spPr>
          <a:xfrm>
            <a:off x="915621" y="0"/>
            <a:ext cx="7110132"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The circulation in the fetus is essentially the same as in the adult except for the following </a:t>
            </a:r>
            <a:endParaRPr/>
          </a:p>
        </p:txBody>
      </p:sp>
      <p:sp>
        <p:nvSpPr>
          <p:cNvPr id="109" name="Google Shape;109;p20"/>
          <p:cNvSpPr txBox="1"/>
          <p:nvPr>
            <p:ph idx="1" type="body"/>
          </p:nvPr>
        </p:nvSpPr>
        <p:spPr>
          <a:xfrm>
            <a:off x="471900" y="1919075"/>
            <a:ext cx="8222100" cy="30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Placenta:</a:t>
            </a:r>
            <a:r>
              <a:rPr lang="en"/>
              <a:t> The source of </a:t>
            </a:r>
            <a:r>
              <a:rPr b="1" lang="en"/>
              <a:t>oxygenated blood</a:t>
            </a:r>
            <a:r>
              <a:rPr lang="en"/>
              <a:t> is the placenta, not the lungs. Gaseous exchange takes place in the placenta.</a:t>
            </a:r>
            <a:endParaRPr/>
          </a:p>
          <a:p>
            <a:pPr indent="0" lvl="0" marL="0" rtl="0" algn="l">
              <a:spcBef>
                <a:spcPts val="1200"/>
              </a:spcBef>
              <a:spcAft>
                <a:spcPts val="0"/>
              </a:spcAft>
              <a:buNone/>
            </a:pPr>
            <a:r>
              <a:rPr b="1" lang="en"/>
              <a:t>Umbilical Vein:</a:t>
            </a:r>
            <a:r>
              <a:rPr lang="en"/>
              <a:t> Oxygenated blood from the placenta reaches the fetus through the umbilical vein, which connects to the </a:t>
            </a:r>
            <a:r>
              <a:rPr b="1" lang="en"/>
              <a:t>left branch</a:t>
            </a:r>
            <a:r>
              <a:rPr lang="en"/>
              <a:t> of the </a:t>
            </a:r>
            <a:r>
              <a:rPr b="1" lang="en"/>
              <a:t>portal vein</a:t>
            </a:r>
            <a:r>
              <a:rPr lang="en"/>
              <a:t>. Most of this blood </a:t>
            </a:r>
            <a:r>
              <a:rPr b="1" lang="en"/>
              <a:t>bypasses</a:t>
            </a:r>
            <a:r>
              <a:rPr lang="en"/>
              <a:t> the liver and flows directly to the </a:t>
            </a:r>
            <a:r>
              <a:rPr b="1" lang="en"/>
              <a:t>inferior vena</a:t>
            </a:r>
            <a:r>
              <a:rPr lang="en"/>
              <a:t> cava via the </a:t>
            </a:r>
            <a:r>
              <a:rPr b="1" lang="en"/>
              <a:t>ductus venosus</a:t>
            </a:r>
            <a:r>
              <a:rPr lang="en"/>
              <a:t>.</a:t>
            </a:r>
            <a:endParaRPr/>
          </a:p>
          <a:p>
            <a:pPr indent="0" lvl="0" marL="0" rtl="0" algn="l">
              <a:spcBef>
                <a:spcPts val="1200"/>
              </a:spcBef>
              <a:spcAft>
                <a:spcPts val="1200"/>
              </a:spcAft>
              <a:buNone/>
            </a:pPr>
            <a:r>
              <a:rPr b="1" lang="en"/>
              <a:t>Ductus Venosus</a:t>
            </a:r>
            <a:r>
              <a:rPr lang="en"/>
              <a:t>: This structure allows blood to </a:t>
            </a:r>
            <a:r>
              <a:rPr b="1" lang="en"/>
              <a:t>bypass hepatic circulation</a:t>
            </a:r>
            <a:r>
              <a:rPr lang="en"/>
              <a:t>. A </a:t>
            </a:r>
            <a:r>
              <a:rPr b="1" lang="en"/>
              <a:t>sphincter</a:t>
            </a:r>
            <a:r>
              <a:rPr lang="en"/>
              <a:t> mechanism in the ductus venosus regulates blood flow.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1"/>
          <p:cNvPicPr preferRelativeResize="0"/>
          <p:nvPr/>
        </p:nvPicPr>
        <p:blipFill>
          <a:blip r:embed="rId3">
            <a:alphaModFix/>
          </a:blip>
          <a:stretch>
            <a:fillRect/>
          </a:stretch>
        </p:blipFill>
        <p:spPr>
          <a:xfrm>
            <a:off x="1831862" y="0"/>
            <a:ext cx="5480282"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