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84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79" r:id="rId14"/>
    <p:sldId id="265" r:id="rId15"/>
    <p:sldId id="267" r:id="rId16"/>
    <p:sldId id="268" r:id="rId17"/>
    <p:sldId id="269" r:id="rId18"/>
    <p:sldId id="270" r:id="rId19"/>
    <p:sldId id="280" r:id="rId20"/>
    <p:sldId id="281" r:id="rId21"/>
    <p:sldId id="273" r:id="rId22"/>
    <p:sldId id="274" r:id="rId23"/>
    <p:sldId id="275" r:id="rId24"/>
    <p:sldId id="276" r:id="rId25"/>
    <p:sldId id="277" r:id="rId26"/>
    <p:sldId id="278" r:id="rId27"/>
    <p:sldId id="282" r:id="rId28"/>
    <p:sldId id="283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F03C-5EDB-071A-E900-C2C1C7F93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491DD-E521-2FE6-422D-3737463E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C6631-C0E9-748C-A5AD-AF8E6BB5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1C2C-5C5A-4A51-9BCC-959B018D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DCAB-3229-0AD8-4B56-AEB1C30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17C0-BD33-513A-448B-564DFDE7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47967-F5D3-FC8C-13AA-58AC50274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11B8-E029-CC6E-E825-3A78D1F5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2E9F6-3577-39D8-C942-6DC8B02F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77F68-F367-E647-6A97-2E584BEA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4CBCA-498E-5F45-7F96-5DAFEBA85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E23EA-8842-626F-E98D-FD59F30DF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4204D-AA5A-2AD2-D12A-2B108AF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71B3B-255B-BE2C-372D-AC49D7D9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A485F-B94A-43DF-F2ED-DEC3DD09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428C-92DF-DDDF-534E-D773CE10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A8F25-2350-9D2F-BBEF-DFE53969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9D464-5E85-7C9A-B1F8-B027D90A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BB080-724F-811C-C0CA-FBD96A00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2E062-D602-F86E-CA40-C7C88CC0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CFC7-7F73-6197-C743-B7904A60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B701B-B320-8656-C0F7-7CD30A58F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CA54-D850-BB76-53AB-0E1159E0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76CC-7BE9-F155-364A-BB3BDCBA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D6939-0392-51B4-F302-775152EF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5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6CA7-3C96-CA2E-DD43-E6CFFC01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27D1-ABF1-90EE-D816-DF21553B8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66678-C0B4-29D4-0AE7-C6025354E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7D8EA-BBA7-033B-F8BF-FA8AFF91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978A0-036A-18B3-2FD6-5CD92AC0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230CC-0B99-E394-03A2-21C8F3D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8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DC0A-895C-DDA6-93F7-40EA13A3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CD334-C95E-3A18-04F1-216BABEF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67C0C-E3D7-F00E-CAA4-EE76FEF80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3DBD9-EA26-B6F4-2CFC-CFBBC6380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BAF64-74ED-08AC-BBBC-974DAE549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C3E29-23F5-74F7-BB94-F4C8125C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91F0A-13D9-2D8D-C1E4-B43958E8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2DBA2-BE7C-B9A2-3C4C-906848CA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1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0EA6-496C-145A-2DDD-465DB405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48D6E-8CFE-2FBD-E59D-A17FD6A8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90E44-C5D9-9DB7-2A76-54B8981C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BF521-1683-4867-19C4-83DD00DA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38A67-A7E1-9692-BA79-10A5B14F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F44D5-EC6A-EFE7-D42B-5D8BC1B5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2502D-39EE-3755-6F83-23F2E66B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3F6C-3810-58E0-DF67-F8C7D63C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A91E-4377-BEB8-952B-1273A9628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17D6C-95DB-0324-8FCC-750535F36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E44FE-C3AD-B417-25AB-F8F4B5C8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CBE8D-27E8-C040-C5D5-BD111CE3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218F9-215D-B477-5535-BF258CBB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D7BF-3EC5-8CBD-A1F8-2CD61E68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72E8A-49BB-B078-EA9E-E680F268A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E8D68-E4D8-DBA0-B674-CB7D8247B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44C9-C469-ED2E-7825-A0CC628E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1E065-5E75-F516-B444-84D2CA72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776B-AE4C-D6B2-548E-EF36511A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E4C7E-0779-D8B0-4C42-ADC3AAFB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9FF1-033D-92AC-8609-4B87BFF6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28BC0-5875-97BF-9BC5-B63D83C29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7CBD9B-E408-5640-9FAC-D282A38FA1B5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4755-950A-D44D-491F-2FA14931C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53375-E5F8-C88C-220B-CF63ADD54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0D5AA5-AA18-5E49-9056-43B5820E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0EF0-3322-04F2-158F-7BE835E4E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Algerian" pitchFamily="82" charset="0"/>
              </a:rPr>
              <a:t>LA Thrombus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7C2A9-AF4A-9E7B-1D96-BC3023CD0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351" y="4493266"/>
            <a:ext cx="9144000" cy="1655762"/>
          </a:xfrm>
        </p:spPr>
        <p:txBody>
          <a:bodyPr/>
          <a:lstStyle/>
          <a:p>
            <a:r>
              <a:rPr lang="en-IN" dirty="0">
                <a:latin typeface="Baguet Script" pitchFamily="2" charset="0"/>
              </a:rPr>
              <a:t>Sana Muhammed P </a:t>
            </a:r>
            <a:r>
              <a:rPr lang="en-IN" dirty="0" err="1">
                <a:latin typeface="Baguet Script" pitchFamily="2" charset="0"/>
              </a:rPr>
              <a:t>P</a:t>
            </a:r>
            <a:r>
              <a:rPr lang="en-IN" dirty="0">
                <a:latin typeface="Baguet Script" pitchFamily="2" charset="0"/>
              </a:rPr>
              <a:t> </a:t>
            </a:r>
            <a:endParaRPr lang="en-US" dirty="0">
              <a:latin typeface="Baguet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1E96-809E-BA0F-5F85-1285FF3E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79" y="2332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>
                <a:latin typeface="Aldhabi" pitchFamily="2" charset="-78"/>
                <a:cs typeface="Aldhabi" pitchFamily="2" charset="-78"/>
              </a:rPr>
              <a:t>Type II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Type </a:t>
            </a:r>
            <a:r>
              <a:rPr lang="en-IN" sz="4000" b="1" dirty="0" err="1">
                <a:latin typeface="Aldhabi" pitchFamily="2" charset="-78"/>
                <a:cs typeface="Aldhabi" pitchFamily="2" charset="-78"/>
              </a:rPr>
              <a:t>IIa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: 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LA  roof clot limited above the plane of fossa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ovalis</a:t>
            </a:r>
            <a:endParaRPr lang="en-IN" sz="4000" dirty="0">
              <a:latin typeface="Aldhabi" pitchFamily="2" charset="-78"/>
              <a:cs typeface="Aldhabi" pitchFamily="2" charset="-78"/>
            </a:endParaRP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Type </a:t>
            </a:r>
            <a:r>
              <a:rPr lang="en-IN" sz="4000" b="1" dirty="0" err="1">
                <a:latin typeface="Aldhabi" pitchFamily="2" charset="-78"/>
                <a:cs typeface="Aldhabi" pitchFamily="2" charset="-78"/>
              </a:rPr>
              <a:t>IIb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: 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LA roof clot extending below the plane of fossa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ovalis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DB713-235E-2314-6182-24519153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84" y="2597187"/>
            <a:ext cx="5908557" cy="31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29B86-842F-A119-AD7A-F464E47E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4000" b="1" dirty="0">
                <a:latin typeface="Aldhabi" pitchFamily="2" charset="-78"/>
                <a:cs typeface="Aldhabi" pitchFamily="2" charset="-78"/>
              </a:rPr>
              <a:t>Type III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Layered clot over the IAS</a:t>
            </a:r>
          </a:p>
          <a:p>
            <a:pPr marL="0" indent="0">
              <a:buNone/>
            </a:pPr>
            <a:r>
              <a:rPr lang="en-IN" sz="4000" b="1" dirty="0">
                <a:latin typeface="Aldhabi" pitchFamily="2" charset="-78"/>
                <a:cs typeface="Aldhabi" pitchFamily="2" charset="-78"/>
              </a:rPr>
              <a:t>Type IV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Mobile clot which is attached to LA free wall or roof or IAS </a:t>
            </a:r>
          </a:p>
          <a:p>
            <a:pPr marL="0" indent="0">
              <a:buNone/>
            </a:pPr>
            <a:r>
              <a:rPr lang="en-IN" sz="4000" b="1" dirty="0">
                <a:latin typeface="Aldhabi" pitchFamily="2" charset="-78"/>
                <a:cs typeface="Aldhabi" pitchFamily="2" charset="-78"/>
              </a:rPr>
              <a:t>Type V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Ball valve thrombus (free floating)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854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5D7B61-02B9-5FF3-B114-E30672FAC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3" y="1360390"/>
            <a:ext cx="11182059" cy="3773084"/>
          </a:xfrm>
        </p:spPr>
      </p:pic>
    </p:spTree>
    <p:extLst>
      <p:ext uri="{BB962C8B-B14F-4D97-AF65-F5344CB8AC3E}">
        <p14:creationId xmlns:p14="http://schemas.microsoft.com/office/powerpoint/2010/main" val="335986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900B-3B56-BFB1-D47D-8E78CE79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lgerian" pitchFamily="82" charset="0"/>
              </a:rPr>
              <a:t>DIAGNOSIS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97A4-4542-1D1E-614B-9692397B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b="1" dirty="0" err="1">
                <a:latin typeface="Aldhabi" pitchFamily="2" charset="-78"/>
                <a:cs typeface="Aldhabi" pitchFamily="2" charset="-78"/>
              </a:rPr>
              <a:t>Transesophageal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 Echocardiography (TEE): 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The gold standard for detecting LA thrombus, providing a clear image of the atria.
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Transthoracic Echocardiography (TTE):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Non-invasive but less sensitive compared to TEE.
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Cardiac MRI and CT Scan: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Advanced imaging techniques that can also identify thrombi.
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Electrocardiogram (ECG):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To detect underlying arrhythmias like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Afib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.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27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9BA88F-9D03-9E8A-FC66-670F6DFA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latin typeface="Algerian" pitchFamily="82" charset="0"/>
              </a:rPr>
              <a:t>ECHOCARDIOGRAPHy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1CAD-71C6-85B1-9754-22E93B7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19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007DA0-6259-C278-3287-25EE05FCC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8" y="213209"/>
            <a:ext cx="5728533" cy="643158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44147-8521-E669-BEDF-93D51B063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71" y="1"/>
            <a:ext cx="637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EFDF3B-0A41-5E49-F1B8-C0F0ECCD5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0" y="583560"/>
            <a:ext cx="6002280" cy="487942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9FD04B-0273-50EC-483E-D26FFFD36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14" y="581632"/>
            <a:ext cx="5253559" cy="48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EDD076-FCDD-7787-CFCF-5E9FB413F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04" y="796165"/>
            <a:ext cx="8223064" cy="5109706"/>
          </a:xfrm>
        </p:spPr>
      </p:pic>
    </p:spTree>
    <p:extLst>
      <p:ext uri="{BB962C8B-B14F-4D97-AF65-F5344CB8AC3E}">
        <p14:creationId xmlns:p14="http://schemas.microsoft.com/office/powerpoint/2010/main" val="113548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846339-097F-1413-A38E-1674A9A64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16" y="497230"/>
            <a:ext cx="7810918" cy="5863539"/>
          </a:xfrm>
        </p:spPr>
      </p:pic>
    </p:spTree>
    <p:extLst>
      <p:ext uri="{BB962C8B-B14F-4D97-AF65-F5344CB8AC3E}">
        <p14:creationId xmlns:p14="http://schemas.microsoft.com/office/powerpoint/2010/main" val="240828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2E1E-C566-19D3-41A8-B361CD0D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05" y="-158435"/>
            <a:ext cx="10515600" cy="1325563"/>
          </a:xfrm>
        </p:spPr>
        <p:txBody>
          <a:bodyPr/>
          <a:lstStyle/>
          <a:p>
            <a:r>
              <a:rPr lang="en-IN" dirty="0">
                <a:latin typeface="Algerian" pitchFamily="82" charset="0"/>
              </a:rPr>
              <a:t>TREATMENT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AC5A-8F24-873F-0B9E-2E2E53C3F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24" y="846286"/>
            <a:ext cx="10515600" cy="6011714"/>
          </a:xfrm>
        </p:spPr>
        <p:txBody>
          <a:bodyPr>
            <a:noAutofit/>
          </a:bodyPr>
          <a:lstStyle/>
          <a:p>
            <a:endParaRPr lang="en-IN" sz="4000" dirty="0">
              <a:latin typeface="Aldhabi" pitchFamily="2" charset="-78"/>
              <a:cs typeface="Aldhabi" pitchFamily="2" charset="-78"/>
            </a:endParaRPr>
          </a:p>
          <a:p>
            <a:r>
              <a:rPr lang="en-IN" sz="4000" dirty="0">
                <a:latin typeface="Aldhabi" pitchFamily="2" charset="-78"/>
                <a:cs typeface="Aldhabi" pitchFamily="2" charset="-78"/>
              </a:rPr>
              <a:t>Anticoagulation Therapy: The primary treatment to prevent clot growth and new clot formation.
 Warfarin: Traditional anticoagulant requiring regular blood monitoring.
Direct Oral Anticoagulants (DOACs): Like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rivaroxaban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,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apixaban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, and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dabigatran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, often preferred due to ease of use.
Thrombolytic Therapy: In selected cases, medications to dissolve the clot may be used.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65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92E6-33D1-4B8A-C8C1-126ED0FA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lgerian" pitchFamily="82" charset="0"/>
              </a:rPr>
              <a:t>Introduction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05BFD-52C9-5AD0-644D-7CB92C3DB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• </a:t>
            </a:r>
            <a:r>
              <a:rPr lang="en-IN" sz="4000" dirty="0">
                <a:latin typeface="Aldhabi" panose="02000000000000000000" pitchFamily="2" charset="0"/>
                <a:ea typeface="Aldhabi" panose="02000000000000000000" pitchFamily="2" charset="0"/>
              </a:rPr>
              <a:t>LAA is an </a:t>
            </a:r>
            <a:r>
              <a:rPr lang="en-IN" sz="4000">
                <a:latin typeface="Aldhabi" panose="02000000000000000000" pitchFamily="2" charset="0"/>
                <a:ea typeface="Aldhabi" panose="02000000000000000000" pitchFamily="2" charset="0"/>
              </a:rPr>
              <a:t>embryonic remnant of </a:t>
            </a:r>
            <a:r>
              <a:rPr lang="en-IN" sz="4000" dirty="0">
                <a:latin typeface="Aldhabi" panose="02000000000000000000" pitchFamily="2" charset="0"/>
                <a:ea typeface="Aldhabi" panose="02000000000000000000" pitchFamily="2" charset="0"/>
              </a:rPr>
              <a:t>the primitive atrium originating from the posterolateral aspect of LA.</a:t>
            </a:r>
          </a:p>
          <a:p>
            <a:pPr marL="0" indent="0">
              <a:buNone/>
            </a:pPr>
            <a:r>
              <a:rPr lang="en-IN" sz="4000" dirty="0">
                <a:latin typeface="Aldhabi" panose="02000000000000000000" pitchFamily="2" charset="0"/>
                <a:ea typeface="Aldhabi" panose="02000000000000000000" pitchFamily="2" charset="0"/>
              </a:rPr>
              <a:t>•LAA contains stretch –sensitive receptors that can influence heart rate and is an important place of natriuretic peptide secretion in response to change in atrial pressure.</a:t>
            </a:r>
          </a:p>
          <a:p>
            <a:pPr marL="0" indent="0">
              <a:buNone/>
            </a:pPr>
            <a:r>
              <a:rPr lang="en-IN" sz="4000" dirty="0">
                <a:latin typeface="Aldhabi" panose="02000000000000000000" pitchFamily="2" charset="0"/>
                <a:ea typeface="Aldhabi" panose="02000000000000000000" pitchFamily="2" charset="0"/>
              </a:rPr>
              <a:t>• Also plays an important role in cardiac </a:t>
            </a:r>
            <a:r>
              <a:rPr lang="en-IN" sz="4000" dirty="0" err="1">
                <a:latin typeface="Aldhabi" panose="02000000000000000000" pitchFamily="2" charset="0"/>
                <a:ea typeface="Aldhabi" panose="02000000000000000000" pitchFamily="2" charset="0"/>
              </a:rPr>
              <a:t>thrombogenesis</a:t>
            </a:r>
            <a:r>
              <a:rPr lang="en-IN" sz="4000" dirty="0">
                <a:latin typeface="Aldhabi" panose="02000000000000000000" pitchFamily="2" charset="0"/>
                <a:ea typeface="Aldhabi" panose="02000000000000000000" pitchFamily="2" charset="0"/>
              </a:rPr>
              <a:t> and </a:t>
            </a:r>
            <a:r>
              <a:rPr lang="en-IN" sz="4000" dirty="0" err="1">
                <a:latin typeface="Aldhabi" panose="02000000000000000000" pitchFamily="2" charset="0"/>
                <a:ea typeface="Aldhabi" panose="02000000000000000000" pitchFamily="2" charset="0"/>
              </a:rPr>
              <a:t>arrhythmogenesis</a:t>
            </a:r>
            <a:r>
              <a:rPr lang="en-IN" sz="4000" dirty="0">
                <a:latin typeface="Aldhabi" panose="02000000000000000000" pitchFamily="2" charset="0"/>
                <a:ea typeface="Aldhabi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25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C484F-106F-1E29-95F4-0A6C5437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923"/>
            <a:ext cx="10515600" cy="4351338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Aldhabi" pitchFamily="2" charset="-78"/>
                <a:cs typeface="Aldhabi" pitchFamily="2" charset="-78"/>
              </a:rPr>
              <a:t>Surgical Intervention: Rarely, surgery may be required to remove the thrombus.
Left Atrial Appendage (LAA) Occlusion: A procedure to close off the LAA, where clots often form.
Management of Underlying Conditions: Treating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Afib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, mitral stenosis, or other contributing factors.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973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2575-AF01-3969-E397-3FE03E47F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4300" dirty="0">
                <a:latin typeface="Algerian" pitchFamily="82" charset="0"/>
              </a:rPr>
              <a:t>MCQs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Which of the following conditions is most commonly associated with the development of LA thrombus ?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1. HTN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2. AF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3. MR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4. Pulmonary Embolism</a:t>
            </a:r>
          </a:p>
        </p:txBody>
      </p:sp>
    </p:spTree>
    <p:extLst>
      <p:ext uri="{BB962C8B-B14F-4D97-AF65-F5344CB8AC3E}">
        <p14:creationId xmlns:p14="http://schemas.microsoft.com/office/powerpoint/2010/main" val="1807752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424C-267A-0D00-D891-71DF4656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311" y="1968221"/>
            <a:ext cx="10515600" cy="4353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 err="1">
                <a:latin typeface="Aldhabi" pitchFamily="2" charset="-78"/>
                <a:cs typeface="Aldhabi" pitchFamily="2" charset="-78"/>
              </a:rPr>
              <a:t>Ans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: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2. AF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715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B285A-7773-41D4-C596-7C370A24D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Which of the following is a common complications of LA thrombus if it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embolizes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?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1. Stroke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2. DVT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3. Pulmonary embolism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4. Pulmonary HTN</a:t>
            </a:r>
          </a:p>
        </p:txBody>
      </p:sp>
    </p:spTree>
    <p:extLst>
      <p:ext uri="{BB962C8B-B14F-4D97-AF65-F5344CB8AC3E}">
        <p14:creationId xmlns:p14="http://schemas.microsoft.com/office/powerpoint/2010/main" val="976302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1076-9E0B-B760-FD3A-ABE6DEC5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569" y="2575370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dirty="0" err="1">
                <a:latin typeface="Aldhabi" pitchFamily="2" charset="-78"/>
                <a:cs typeface="Aldhabi" pitchFamily="2" charset="-78"/>
              </a:rPr>
              <a:t>Ans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: </a:t>
            </a:r>
            <a:br>
              <a:rPr lang="en-IN" sz="4000" dirty="0">
                <a:latin typeface="Aldhabi" pitchFamily="2" charset="-78"/>
                <a:cs typeface="Aldhabi" pitchFamily="2" charset="-78"/>
              </a:rPr>
            </a:br>
            <a:r>
              <a:rPr lang="en-IN" sz="4000" dirty="0">
                <a:latin typeface="Aldhabi" pitchFamily="2" charset="-78"/>
                <a:cs typeface="Aldhabi" pitchFamily="2" charset="-78"/>
              </a:rPr>
              <a:t>          1. Stroke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9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2CF-D560-18E6-74E6-356F35D2E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Which of the following conditions is least likely to be associated with left atrial thrombus formation?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1. RHD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2. Hyperthyroidism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3. Dilated cardiomyopathy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4. MS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0996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A516-9E87-0F3E-437D-6DC57524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64" y="2646669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dirty="0" err="1">
                <a:latin typeface="Aldhabi" pitchFamily="2" charset="-78"/>
                <a:cs typeface="Aldhabi" pitchFamily="2" charset="-78"/>
              </a:rPr>
              <a:t>Ans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: </a:t>
            </a:r>
            <a:br>
              <a:rPr lang="en-IN" sz="4000" dirty="0">
                <a:latin typeface="Aldhabi" pitchFamily="2" charset="-78"/>
                <a:cs typeface="Aldhabi" pitchFamily="2" charset="-78"/>
              </a:rPr>
            </a:br>
            <a:r>
              <a:rPr lang="en-IN" sz="4000" dirty="0">
                <a:latin typeface="Aldhabi" pitchFamily="2" charset="-78"/>
                <a:cs typeface="Aldhabi" pitchFamily="2" charset="-78"/>
              </a:rPr>
              <a:t>            2. Hyperthyroidism 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4361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637C-9E23-5F74-DD2F-61EE889B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1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Which is the gold standard  for detecting LA thrombus, providing a clear image of the atria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1. ECG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2. Chest X-ray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3. TTE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4. TEE</a:t>
            </a:r>
          </a:p>
        </p:txBody>
      </p:sp>
    </p:spTree>
    <p:extLst>
      <p:ext uri="{BB962C8B-B14F-4D97-AF65-F5344CB8AC3E}">
        <p14:creationId xmlns:p14="http://schemas.microsoft.com/office/powerpoint/2010/main" val="1237368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2367-853A-D769-CD86-AB68AF3E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95" y="1470247"/>
            <a:ext cx="10515600" cy="3235436"/>
          </a:xfrm>
        </p:spPr>
        <p:txBody>
          <a:bodyPr>
            <a:normAutofit/>
          </a:bodyPr>
          <a:lstStyle/>
          <a:p>
            <a:r>
              <a:rPr lang="en-IN" dirty="0" err="1">
                <a:latin typeface="Aldhabi" pitchFamily="2" charset="-78"/>
                <a:cs typeface="Aldhabi" pitchFamily="2" charset="-78"/>
              </a:rPr>
              <a:t>Ans</a:t>
            </a:r>
            <a:r>
              <a:rPr lang="en-IN" dirty="0">
                <a:latin typeface="Aldhabi" pitchFamily="2" charset="-78"/>
                <a:cs typeface="Aldhabi" pitchFamily="2" charset="-78"/>
              </a:rPr>
              <a:t>: </a:t>
            </a:r>
            <a:br>
              <a:rPr lang="en-IN" dirty="0">
                <a:latin typeface="Aldhabi" pitchFamily="2" charset="-78"/>
                <a:cs typeface="Aldhabi" pitchFamily="2" charset="-78"/>
              </a:rPr>
            </a:br>
            <a:r>
              <a:rPr lang="en-IN" dirty="0">
                <a:latin typeface="Aldhabi" pitchFamily="2" charset="-78"/>
                <a:cs typeface="Aldhabi" pitchFamily="2" charset="-78"/>
              </a:rPr>
              <a:t>          </a:t>
            </a:r>
            <a:r>
              <a:rPr lang="en-IN">
                <a:latin typeface="Aldhabi" pitchFamily="2" charset="-78"/>
                <a:cs typeface="Aldhabi" pitchFamily="2" charset="-78"/>
              </a:rPr>
              <a:t>4. TEE</a:t>
            </a:r>
            <a:br>
              <a:rPr lang="en-IN" dirty="0">
                <a:latin typeface="Aldhabi" pitchFamily="2" charset="-78"/>
                <a:cs typeface="Aldhabi" pitchFamily="2" charset="-78"/>
              </a:rPr>
            </a:br>
            <a:endParaRPr lang="en-US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02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B10B3-2659-09F1-23E8-2BFDC672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978" y="26217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6000" dirty="0">
                <a:latin typeface="Baguet Script" pitchFamily="2" charset="0"/>
              </a:rPr>
              <a:t>THANK YOU !!</a:t>
            </a:r>
            <a:endParaRPr lang="en-US" sz="6000" dirty="0">
              <a:latin typeface="Baguet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0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ABFEE-1408-7E51-A2D0-70C72FF3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86" y="190128"/>
            <a:ext cx="10515600" cy="6176963"/>
          </a:xfrm>
        </p:spPr>
        <p:txBody>
          <a:bodyPr>
            <a:noAutofit/>
          </a:bodyPr>
          <a:lstStyle/>
          <a:p>
            <a:r>
              <a:rPr lang="en-IN" sz="4000" dirty="0">
                <a:latin typeface="Aldhabi" pitchFamily="2" charset="-78"/>
                <a:cs typeface="Aldhabi" pitchFamily="2" charset="-78"/>
              </a:rPr>
              <a:t>Many thrombi originate in the LAA owing to its specific predisposing factors-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multilobular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structure with many trabeculations , a relatively small orifice, and turbulent blood flow , which increases the risk for cardioembolic events</a:t>
            </a:r>
          </a:p>
          <a:p>
            <a:r>
              <a:rPr lang="en-IN" sz="4000" dirty="0">
                <a:latin typeface="Aldhabi" pitchFamily="2" charset="-78"/>
                <a:cs typeface="Aldhabi" pitchFamily="2" charset="-78"/>
              </a:rPr>
              <a:t>The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prothrombogenic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properties of LAA are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exponentiated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by atrial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tachyarrthymias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.</a:t>
            </a:r>
          </a:p>
          <a:p>
            <a:r>
              <a:rPr lang="en-IN" sz="4000" dirty="0">
                <a:latin typeface="Aldhabi" pitchFamily="2" charset="-78"/>
                <a:cs typeface="Aldhabi" pitchFamily="2" charset="-78"/>
              </a:rPr>
              <a:t>Thrombi created within the LAA account for 91% of strokes in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non-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valvular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AF and 15-38% of strokes in non AF patients with a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cardiomyopathy.</a:t>
            </a:r>
          </a:p>
        </p:txBody>
      </p:sp>
    </p:spTree>
    <p:extLst>
      <p:ext uri="{BB962C8B-B14F-4D97-AF65-F5344CB8AC3E}">
        <p14:creationId xmlns:p14="http://schemas.microsoft.com/office/powerpoint/2010/main" val="17806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91AC-76B5-4185-682D-55776343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Abstract 1306 Impact of left atrial appendage morphology on procedural  characteristics –&amp;nbsp;a two center experience with the Amplatzer Amulet  device">
            <a:extLst>
              <a:ext uri="{FF2B5EF4-FFF2-40B4-BE49-F238E27FC236}">
                <a16:creationId xmlns:a16="http://schemas.microsoft.com/office/drawing/2014/main" id="{CBFD4272-D742-4D40-B7ED-C92DDCF86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80" y="365124"/>
            <a:ext cx="8915639" cy="630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0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08222-05E7-1BD7-2966-28247A25D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12" y="439673"/>
            <a:ext cx="7153590" cy="6191064"/>
          </a:xfrm>
        </p:spPr>
      </p:pic>
    </p:spTree>
    <p:extLst>
      <p:ext uri="{BB962C8B-B14F-4D97-AF65-F5344CB8AC3E}">
        <p14:creationId xmlns:p14="http://schemas.microsoft.com/office/powerpoint/2010/main" val="25144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9707-7D67-0617-7C73-E9DCD709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N" dirty="0">
                <a:latin typeface="Algerian" pitchFamily="82" charset="0"/>
              </a:rPr>
              <a:t>DETERMINANTS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E774-1009-A40D-2286-4F32B29A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485"/>
            <a:ext cx="10515600" cy="4905478"/>
          </a:xfrm>
        </p:spPr>
        <p:txBody>
          <a:bodyPr>
            <a:noAutofit/>
          </a:bodyPr>
          <a:lstStyle/>
          <a:p>
            <a:r>
              <a:rPr lang="en-IN" sz="4000" dirty="0">
                <a:latin typeface="Aldhabi" pitchFamily="2" charset="-78"/>
                <a:cs typeface="Aldhabi" pitchFamily="2" charset="-78"/>
              </a:rPr>
              <a:t>Various factors determine the individual risk for the development of LA clot &amp; </a:t>
            </a:r>
            <a:r>
              <a:rPr lang="en-IN" sz="4000" dirty="0" err="1">
                <a:latin typeface="Aldhabi" pitchFamily="2" charset="-78"/>
                <a:cs typeface="Aldhabi" pitchFamily="2" charset="-78"/>
              </a:rPr>
              <a:t>thromboembolization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in patients with rheumatic mitral valve disease which include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  ▪︎Atrial fibrillation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  ▪︎LA size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  ▪︎Duration of symptoms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  ▪︎Older age 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    ▪︎Severity of MS</a:t>
            </a:r>
          </a:p>
        </p:txBody>
      </p:sp>
    </p:spTree>
    <p:extLst>
      <p:ext uri="{BB962C8B-B14F-4D97-AF65-F5344CB8AC3E}">
        <p14:creationId xmlns:p14="http://schemas.microsoft.com/office/powerpoint/2010/main" val="336675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5AC97-9A09-4A92-8061-0C9BA7A1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1801"/>
            <a:ext cx="10515600" cy="3515162"/>
          </a:xfrm>
        </p:spPr>
        <p:txBody>
          <a:bodyPr/>
          <a:lstStyle/>
          <a:p>
            <a:r>
              <a:rPr lang="en-IN" sz="4000" dirty="0">
                <a:latin typeface="Aldhabi" pitchFamily="2" charset="-78"/>
                <a:cs typeface="Aldhabi" pitchFamily="2" charset="-78"/>
              </a:rPr>
              <a:t>However, the presence of moderate to severe MR has </a:t>
            </a:r>
            <a:r>
              <a:rPr lang="en-IN" sz="4000" b="1" u="sng" dirty="0">
                <a:latin typeface="Aldhabi" pitchFamily="2" charset="-78"/>
                <a:cs typeface="Aldhabi" pitchFamily="2" charset="-78"/>
              </a:rPr>
              <a:t>a –</a:t>
            </a:r>
            <a:r>
              <a:rPr lang="en-IN" sz="4000" b="1" u="sng" dirty="0" err="1">
                <a:latin typeface="Aldhabi" pitchFamily="2" charset="-78"/>
                <a:cs typeface="Aldhabi" pitchFamily="2" charset="-78"/>
              </a:rPr>
              <a:t>ve</a:t>
            </a:r>
            <a:r>
              <a:rPr lang="en-IN" sz="4000" b="1" u="sng" dirty="0">
                <a:latin typeface="Aldhabi" pitchFamily="2" charset="-78"/>
                <a:cs typeface="Aldhabi" pitchFamily="2" charset="-78"/>
              </a:rPr>
              <a:t> predictive value 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for the development of clot in the 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6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EABF-C661-212B-D2CE-46DF20D0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lgerian" pitchFamily="82" charset="0"/>
              </a:rPr>
              <a:t>CLASSIFICATION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1980-07E3-043C-D6D7-54FFD7D0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60" y="1690688"/>
            <a:ext cx="11383508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The thrombus in the LA can be classified as:</a:t>
            </a:r>
          </a:p>
          <a:p>
            <a:pPr marL="0" indent="0">
              <a:buNone/>
            </a:pPr>
            <a:endParaRPr lang="en-IN" sz="4000" dirty="0">
              <a:latin typeface="Aldhabi" pitchFamily="2" charset="-78"/>
              <a:cs typeface="Aldhabi" pitchFamily="2" charset="-78"/>
            </a:endParaRPr>
          </a:p>
          <a:p>
            <a:pPr marL="0" indent="0">
              <a:buNone/>
            </a:pPr>
            <a:r>
              <a:rPr lang="en-IN" sz="4000" b="1" dirty="0">
                <a:latin typeface="Aldhabi" pitchFamily="2" charset="-78"/>
                <a:cs typeface="Aldhabi" pitchFamily="2" charset="-78"/>
              </a:rPr>
              <a:t>Type I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Type </a:t>
            </a:r>
            <a:r>
              <a:rPr lang="en-IN" sz="4000" b="1" dirty="0" err="1">
                <a:latin typeface="Aldhabi" pitchFamily="2" charset="-78"/>
                <a:cs typeface="Aldhabi" pitchFamily="2" charset="-78"/>
              </a:rPr>
              <a:t>Ia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: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 LAA </a:t>
            </a:r>
            <a:r>
              <a:rPr lang="en-IN" sz="4000">
                <a:latin typeface="Aldhabi" pitchFamily="2" charset="-78"/>
                <a:cs typeface="Aldhabi" pitchFamily="2" charset="-78"/>
              </a:rPr>
              <a:t>clot confined 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to appendage( most common)</a:t>
            </a:r>
          </a:p>
          <a:p>
            <a:pPr marL="0" indent="0">
              <a:buNone/>
            </a:pPr>
            <a:r>
              <a:rPr lang="en-IN" sz="4000" dirty="0">
                <a:latin typeface="Aldhabi" pitchFamily="2" charset="-78"/>
                <a:cs typeface="Aldhabi" pitchFamily="2" charset="-78"/>
              </a:rPr>
              <a:t>               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Type </a:t>
            </a:r>
            <a:r>
              <a:rPr lang="en-IN" sz="4000" b="1" dirty="0" err="1">
                <a:latin typeface="Aldhabi" pitchFamily="2" charset="-78"/>
                <a:cs typeface="Aldhabi" pitchFamily="2" charset="-78"/>
              </a:rPr>
              <a:t>Ib</a:t>
            </a:r>
            <a:r>
              <a:rPr lang="en-IN" sz="4000" b="1" dirty="0">
                <a:latin typeface="Aldhabi" pitchFamily="2" charset="-78"/>
                <a:cs typeface="Aldhabi" pitchFamily="2" charset="-78"/>
              </a:rPr>
              <a:t>: </a:t>
            </a:r>
            <a:r>
              <a:rPr lang="en-IN" sz="4000" dirty="0">
                <a:latin typeface="Aldhabi" pitchFamily="2" charset="-78"/>
                <a:cs typeface="Aldhabi" pitchFamily="2" charset="-78"/>
              </a:rPr>
              <a:t>LAA clot  protruding into LA cavity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8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9D395-C62C-AF73-C954-3F2E66546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74" y="1390427"/>
            <a:ext cx="6739410" cy="46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664</Words>
  <Application>Microsoft Office PowerPoint</Application>
  <PresentationFormat>Widescreen</PresentationFormat>
  <Paragraphs>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Aldhabi</vt:lpstr>
      <vt:lpstr>Algerian</vt:lpstr>
      <vt:lpstr>Aptos</vt:lpstr>
      <vt:lpstr>Aptos Display</vt:lpstr>
      <vt:lpstr>Arial</vt:lpstr>
      <vt:lpstr>Baguet Script</vt:lpstr>
      <vt:lpstr>Office Theme</vt:lpstr>
      <vt:lpstr>LA Thrombus </vt:lpstr>
      <vt:lpstr>Introduction </vt:lpstr>
      <vt:lpstr>PowerPoint Presentation</vt:lpstr>
      <vt:lpstr>PowerPoint Presentation</vt:lpstr>
      <vt:lpstr>PowerPoint Presentation</vt:lpstr>
      <vt:lpstr>DETERMINANTS 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DIAGNOSIS </vt:lpstr>
      <vt:lpstr>ECHOCARDIOGRAPHy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  <vt:lpstr>PowerPoint Presentation</vt:lpstr>
      <vt:lpstr>Ans :            1. Stroke</vt:lpstr>
      <vt:lpstr>PowerPoint Presentation</vt:lpstr>
      <vt:lpstr>Ans:              2. Hyperthyroidism </vt:lpstr>
      <vt:lpstr>PowerPoint Presentation</vt:lpstr>
      <vt:lpstr>Ans:            4. TEE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LA Thrombus </dc:title>
  <dc:creator>919947893144</dc:creator>
  <cp:lastModifiedBy>ADMIN</cp:lastModifiedBy>
  <cp:revision>19</cp:revision>
  <dcterms:created xsi:type="dcterms:W3CDTF">2024-07-15T16:45:16Z</dcterms:created>
  <dcterms:modified xsi:type="dcterms:W3CDTF">2024-07-27T08:55:12Z</dcterms:modified>
</cp:coreProperties>
</file>