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56"/>
  </p:notesMasterIdLst>
  <p:sldIdLst>
    <p:sldId id="256" r:id="rId2"/>
    <p:sldId id="257" r:id="rId3"/>
    <p:sldId id="294" r:id="rId4"/>
    <p:sldId id="258" r:id="rId5"/>
    <p:sldId id="295" r:id="rId6"/>
    <p:sldId id="293" r:id="rId7"/>
    <p:sldId id="264" r:id="rId8"/>
    <p:sldId id="261" r:id="rId9"/>
    <p:sldId id="296" r:id="rId10"/>
    <p:sldId id="262" r:id="rId11"/>
    <p:sldId id="297" r:id="rId12"/>
    <p:sldId id="298" r:id="rId13"/>
    <p:sldId id="299" r:id="rId14"/>
    <p:sldId id="300" r:id="rId15"/>
    <p:sldId id="301" r:id="rId16"/>
    <p:sldId id="263" r:id="rId17"/>
    <p:sldId id="265" r:id="rId18"/>
    <p:sldId id="266" r:id="rId19"/>
    <p:sldId id="267" r:id="rId20"/>
    <p:sldId id="268" r:id="rId21"/>
    <p:sldId id="259" r:id="rId22"/>
    <p:sldId id="269" r:id="rId23"/>
    <p:sldId id="281" r:id="rId24"/>
    <p:sldId id="270" r:id="rId25"/>
    <p:sldId id="288" r:id="rId26"/>
    <p:sldId id="302" r:id="rId27"/>
    <p:sldId id="287" r:id="rId28"/>
    <p:sldId id="272" r:id="rId29"/>
    <p:sldId id="280" r:id="rId30"/>
    <p:sldId id="276" r:id="rId31"/>
    <p:sldId id="308" r:id="rId32"/>
    <p:sldId id="277" r:id="rId33"/>
    <p:sldId id="274" r:id="rId34"/>
    <p:sldId id="278" r:id="rId35"/>
    <p:sldId id="275" r:id="rId36"/>
    <p:sldId id="307" r:id="rId37"/>
    <p:sldId id="279" r:id="rId38"/>
    <p:sldId id="282" r:id="rId39"/>
    <p:sldId id="303" r:id="rId40"/>
    <p:sldId id="304" r:id="rId41"/>
    <p:sldId id="305" r:id="rId42"/>
    <p:sldId id="306" r:id="rId43"/>
    <p:sldId id="273" r:id="rId44"/>
    <p:sldId id="286" r:id="rId45"/>
    <p:sldId id="309" r:id="rId46"/>
    <p:sldId id="310" r:id="rId47"/>
    <p:sldId id="312" r:id="rId48"/>
    <p:sldId id="283" r:id="rId49"/>
    <p:sldId id="284" r:id="rId50"/>
    <p:sldId id="289" r:id="rId51"/>
    <p:sldId id="290" r:id="rId52"/>
    <p:sldId id="291" r:id="rId53"/>
    <p:sldId id="311" r:id="rId54"/>
    <p:sldId id="292" r:id="rId5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E0C272-770D-B343-AF7D-28A32F1A9D24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46458-AF0B-AB49-BFF8-36440C51A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676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46458-AF0B-AB49-BFF8-36440C51AD89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014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BF4BE99-8DA6-C2F8-DAE3-B541F79E97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3562" y="1788454"/>
            <a:ext cx="10109744" cy="1640546"/>
          </a:xfrm>
        </p:spPr>
        <p:txBody>
          <a:bodyPr/>
          <a:lstStyle/>
          <a:p>
            <a:r>
              <a:rPr lang="en-GB"/>
              <a:t> </a:t>
            </a:r>
            <a:r>
              <a:rPr lang="en-IN" dirty="0"/>
              <a:t>Catheters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24229C-3342-1C7C-E456-9AB88CFB7D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4738654"/>
            <a:ext cx="6831673" cy="1086237"/>
          </a:xfrm>
        </p:spPr>
        <p:txBody>
          <a:bodyPr/>
          <a:lstStyle/>
          <a:p>
            <a:r>
              <a:rPr lang="en-GB" b="1" err="1"/>
              <a:t>Nandana</a:t>
            </a:r>
            <a:r>
              <a:rPr lang="en-GB" b="1"/>
              <a:t> S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665719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5091F-7363-5E02-154B-7C5969E14E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22246"/>
            <a:ext cx="9601200" cy="6344159"/>
          </a:xfrm>
        </p:spPr>
        <p:txBody>
          <a:bodyPr/>
          <a:lstStyle/>
          <a:p>
            <a:pPr marL="0" indent="0">
              <a:buNone/>
            </a:pPr>
            <a:r>
              <a:rPr lang="en-IN"/>
              <a:t>  </a:t>
            </a:r>
          </a:p>
          <a:p>
            <a:pPr marL="0" indent="0">
              <a:buNone/>
            </a:pPr>
            <a:r>
              <a:rPr lang="en-IN"/>
              <a:t>   </a:t>
            </a:r>
            <a:r>
              <a:rPr lang="en-IN" u="sng"/>
              <a:t>CATHETER MATERIALS</a:t>
            </a:r>
          </a:p>
          <a:p>
            <a:pPr marL="0" indent="0">
              <a:buNone/>
            </a:pPr>
            <a:r>
              <a:rPr lang="en-IN"/>
              <a:t> Angiographic catheters are made from synthetic and semi synthetic polymers. </a:t>
            </a:r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r>
              <a:rPr lang="en-IN"/>
              <a:t>1)</a:t>
            </a:r>
            <a:r>
              <a:rPr lang="en-IN" u="sng"/>
              <a:t>Dacron </a:t>
            </a:r>
            <a:r>
              <a:rPr lang="en-IN"/>
              <a:t> </a:t>
            </a:r>
          </a:p>
          <a:p>
            <a:pPr marL="0" indent="0">
              <a:buNone/>
            </a:pPr>
            <a:r>
              <a:rPr lang="en-IN"/>
              <a:t>2) </a:t>
            </a:r>
            <a:r>
              <a:rPr lang="en-IN" u="sng"/>
              <a:t>Nylon</a:t>
            </a:r>
            <a:endParaRPr lang="en-IN"/>
          </a:p>
          <a:p>
            <a:pPr marL="0" indent="0">
              <a:buNone/>
            </a:pPr>
            <a:r>
              <a:rPr lang="en-IN"/>
              <a:t>3) </a:t>
            </a:r>
            <a:r>
              <a:rPr lang="en-IN" u="sng"/>
              <a:t>PVC </a:t>
            </a:r>
            <a:endParaRPr lang="en-IN"/>
          </a:p>
          <a:p>
            <a:pPr marL="0" indent="0">
              <a:buNone/>
            </a:pPr>
            <a:r>
              <a:rPr lang="en-IN"/>
              <a:t>4) </a:t>
            </a:r>
            <a:r>
              <a:rPr lang="en-IN" u="sng"/>
              <a:t>Poly</a:t>
            </a:r>
            <a:r>
              <a:rPr lang="en-IN"/>
              <a:t> </a:t>
            </a:r>
            <a:r>
              <a:rPr lang="en-IN" u="sng"/>
              <a:t>ethylene</a:t>
            </a:r>
            <a:r>
              <a:rPr lang="en-IN"/>
              <a:t>. </a:t>
            </a:r>
          </a:p>
          <a:p>
            <a:pPr marL="0" indent="0">
              <a:buNone/>
            </a:pPr>
            <a:r>
              <a:rPr lang="en-IN"/>
              <a:t>5) </a:t>
            </a:r>
            <a:r>
              <a:rPr lang="en-IN" u="sng" err="1"/>
              <a:t>Fluropolymers</a:t>
            </a:r>
            <a:endParaRPr lang="en-IN" u="sng"/>
          </a:p>
          <a:p>
            <a:pPr marL="0" indent="0">
              <a:buNone/>
            </a:pPr>
            <a:r>
              <a:rPr lang="en-IN"/>
              <a:t>6) </a:t>
            </a:r>
            <a:r>
              <a:rPr lang="en-IN" u="sng"/>
              <a:t>Polyurethane</a:t>
            </a:r>
          </a:p>
          <a:p>
            <a:pPr marL="0" indent="0">
              <a:buNone/>
            </a:pPr>
            <a:r>
              <a:rPr lang="en-IN" u="sng"/>
              <a:t>7) Silicon </a:t>
            </a:r>
            <a:r>
              <a:rPr lang="en-IN"/>
              <a:t>- most common </a:t>
            </a:r>
            <a:r>
              <a:rPr lang="en-IN" err="1"/>
              <a:t>choice;inactive</a:t>
            </a:r>
            <a:r>
              <a:rPr lang="en-IN"/>
              <a:t> to body fluids. </a:t>
            </a:r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r>
              <a:rPr lang="en-IN" u="sng"/>
              <a:t>→ </a:t>
            </a:r>
            <a:r>
              <a:rPr lang="en-IN" u="sng" err="1"/>
              <a:t>Radiopacity</a:t>
            </a:r>
            <a:r>
              <a:rPr lang="en-IN" u="sng"/>
              <a:t> by Incorporating Ba, Bi, </a:t>
            </a:r>
            <a:r>
              <a:rPr lang="en-IN" u="sng" err="1"/>
              <a:t>Ir</a:t>
            </a:r>
            <a:endParaRPr lang="en-IN" u="sng"/>
          </a:p>
          <a:p>
            <a:pPr marL="0" indent="0">
              <a:buNone/>
            </a:pPr>
            <a:endParaRPr lang="en-IN" u="sng"/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IN" u="sng"/>
          </a:p>
          <a:p>
            <a:pPr marL="0" indent="0">
              <a:buNone/>
            </a:pPr>
            <a:endParaRPr lang="en-IN" u="sng"/>
          </a:p>
          <a:p>
            <a:pPr marL="0" indent="0">
              <a:buNone/>
            </a:pPr>
            <a:endParaRPr lang="en-IN" u="sng"/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IN" u="sng"/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IN" u="sng"/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IN"/>
          </a:p>
          <a:p>
            <a:pPr marL="457200" indent="-457200">
              <a:buAutoNum type="arabicParenR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160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2DB8CD-5BFC-66BB-B0E4-2FFF5CDE2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5329" y="806789"/>
            <a:ext cx="10006493" cy="6620709"/>
          </a:xfrm>
        </p:spPr>
        <p:txBody>
          <a:bodyPr/>
          <a:lstStyle/>
          <a:p>
            <a:pPr marL="0" indent="0">
              <a:buNone/>
            </a:pPr>
            <a:endParaRPr lang="en-GB" u="sng"/>
          </a:p>
          <a:p>
            <a:pPr marL="0" indent="0">
              <a:buNone/>
            </a:pPr>
            <a:r>
              <a:rPr lang="en-GB" u="sng"/>
              <a:t>DACRON</a:t>
            </a:r>
          </a:p>
          <a:p>
            <a:pPr marL="0" indent="0">
              <a:buNone/>
            </a:pPr>
            <a:endParaRPr lang="en-GB" u="sng"/>
          </a:p>
          <a:p>
            <a:pPr marL="0" indent="0">
              <a:buNone/>
            </a:pPr>
            <a:r>
              <a:rPr lang="en-GB"/>
              <a:t>■   Very </a:t>
            </a:r>
            <a:r>
              <a:rPr lang="en-GB" err="1"/>
              <a:t>maneuverable</a:t>
            </a:r>
            <a:r>
              <a:rPr lang="en-GB"/>
              <a:t> &amp; flexible.
■   Covered by polyurethane coating – reduce vascular trauma.</a:t>
            </a:r>
          </a:p>
          <a:p>
            <a:r>
              <a:rPr lang="en-GB"/>
              <a:t>Some have Nylon core-increase bursting pressure</a:t>
            </a:r>
          </a:p>
          <a:p>
            <a:r>
              <a:rPr lang="en-GB"/>
              <a:t>Nylon-great mechanical &amp; physical strength, reduced friction coefficient – achieve high flow rate of fluids
</a:t>
            </a:r>
            <a:r>
              <a:rPr lang="en-GB" err="1"/>
              <a:t>Eg</a:t>
            </a:r>
            <a:r>
              <a:rPr lang="en-GB"/>
              <a:t>- NIH Catheter, Original </a:t>
            </a:r>
            <a:r>
              <a:rPr lang="en-GB" err="1"/>
              <a:t>Sones</a:t>
            </a:r>
            <a:r>
              <a:rPr lang="en-GB"/>
              <a:t> Catheter.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9813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D67C64-555C-A213-1829-7B41DFEA0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4995" y="1171579"/>
            <a:ext cx="9601200" cy="5250444"/>
          </a:xfrm>
        </p:spPr>
        <p:txBody>
          <a:bodyPr/>
          <a:lstStyle/>
          <a:p>
            <a:pPr marL="0" indent="0">
              <a:buNone/>
            </a:pPr>
            <a:r>
              <a:rPr lang="en-GB"/>
              <a:t>POLYURETHANE
■ Excellent memory
■ Softer than polyethylene or Teflon – Less vascular trauma
■ Increased </a:t>
            </a:r>
            <a:r>
              <a:rPr lang="en-GB" err="1"/>
              <a:t>thrombogenicity</a:t>
            </a:r>
            <a:r>
              <a:rPr lang="en-GB"/>
              <a:t>
■ Reshaped if immersed in </a:t>
            </a:r>
            <a:r>
              <a:rPr lang="en-GB" err="1"/>
              <a:t>boling</a:t>
            </a:r>
            <a:r>
              <a:rPr lang="en-GB"/>
              <a:t> water.
■ Eg-pigtail angiographic (</a:t>
            </a:r>
            <a:r>
              <a:rPr lang="en-GB" err="1"/>
              <a:t>cordis</a:t>
            </a:r>
            <a:r>
              <a:rPr lang="en-GB"/>
              <a:t>) catheters &amp; original </a:t>
            </a:r>
            <a:r>
              <a:rPr lang="en-GB" err="1"/>
              <a:t>judkins</a:t>
            </a:r>
            <a:r>
              <a:rPr lang="en-GB"/>
              <a:t> catheters.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9825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4F745-3515-CEB5-DB96-C47DB72AF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0756" y="937299"/>
            <a:ext cx="9601200" cy="5623791"/>
          </a:xfrm>
        </p:spPr>
        <p:txBody>
          <a:bodyPr/>
          <a:lstStyle/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r>
              <a:rPr lang="en-GB"/>
              <a:t>      POLYETHYLENE</a:t>
            </a:r>
          </a:p>
          <a:p>
            <a:pPr marL="0" indent="0">
              <a:buNone/>
            </a:pPr>
            <a:r>
              <a:rPr lang="en-GB"/>
              <a:t>
■Stiffness </a:t>
            </a:r>
            <a:r>
              <a:rPr lang="en-GB" err="1"/>
              <a:t>inbetween</a:t>
            </a:r>
            <a:r>
              <a:rPr lang="en-GB"/>
              <a:t> Polyurethane &amp; Teflon.
■More </a:t>
            </a:r>
            <a:r>
              <a:rPr lang="en-GB" err="1"/>
              <a:t>Thrombogenic</a:t>
            </a:r>
            <a:r>
              <a:rPr lang="en-GB"/>
              <a:t> than PVC, polyurethane
■Heat </a:t>
            </a:r>
            <a:r>
              <a:rPr lang="en-GB" err="1"/>
              <a:t>Mouldablity</a:t>
            </a:r>
            <a:r>
              <a:rPr lang="en-GB"/>
              <a:t> good
</a:t>
            </a:r>
            <a:r>
              <a:rPr lang="en-GB" err="1"/>
              <a:t>Eg</a:t>
            </a:r>
            <a:r>
              <a:rPr lang="en-GB"/>
              <a:t>-pigtail angiographic catheters, </a:t>
            </a:r>
            <a:r>
              <a:rPr lang="en-GB" err="1"/>
              <a:t>judkins</a:t>
            </a:r>
            <a:r>
              <a:rPr lang="en-GB"/>
              <a:t> catheters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7558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B12715-71DC-2990-C235-2B13F0037D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2557" y="783059"/>
            <a:ext cx="9988043" cy="47165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/>
              <a:t>     POLYVINYL CHLORIDE</a:t>
            </a:r>
          </a:p>
          <a:p>
            <a:pPr marL="0" indent="0">
              <a:buNone/>
            </a:pPr>
            <a:r>
              <a:rPr lang="en-GB"/>
              <a:t>
■Softest &amp; flexible among all
■High friction coefficient- spasm
■Increased </a:t>
            </a:r>
            <a:r>
              <a:rPr lang="en-GB" err="1"/>
              <a:t>thrombogenicity</a:t>
            </a:r>
            <a:r>
              <a:rPr lang="en-GB"/>
              <a:t>.
■Very poor tensile strength (memory)
■Cant be reformed.
■Most hydrophilic.
■Drugs absorbed- NTG, insulin, diazepam, </a:t>
            </a:r>
            <a:r>
              <a:rPr lang="en-GB" err="1"/>
              <a:t>thiopentone</a:t>
            </a:r>
            <a:r>
              <a:rPr lang="en-GB"/>
              <a:t>.
■</a:t>
            </a:r>
            <a:r>
              <a:rPr lang="en-GB" err="1"/>
              <a:t>Eg</a:t>
            </a:r>
            <a:r>
              <a:rPr lang="en-GB"/>
              <a:t>-Balloon-tip flow directed catheters.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1182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ED8BD-47A2-7D15-BC1D-9309B8858E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05091"/>
            <a:ext cx="9601200" cy="5262309"/>
          </a:xfrm>
        </p:spPr>
        <p:txBody>
          <a:bodyPr/>
          <a:lstStyle/>
          <a:p>
            <a:pPr marL="0" indent="0">
              <a:buNone/>
            </a:pPr>
            <a:r>
              <a:rPr lang="en-GB"/>
              <a:t>        TEFLON
Stiffest- no suitable for selective catheters
■Poor memory.
■Low friction coefficient.
■</a:t>
            </a:r>
            <a:r>
              <a:rPr lang="en-GB" err="1"/>
              <a:t>Eg-Brockenbrough</a:t>
            </a:r>
            <a:r>
              <a:rPr lang="en-GB"/>
              <a:t> catheters, transducer-tip catheters &amp; introducer sheaths.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7710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D12742-64BD-4178-F32D-322F43C2F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342289"/>
            <a:ext cx="9601200" cy="58800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r>
              <a:rPr lang="en-IN"/>
              <a:t>  </a:t>
            </a:r>
            <a:r>
              <a:rPr lang="en-IN" u="sng"/>
              <a:t>SIDE HOLE </a:t>
            </a:r>
            <a:endParaRPr lang="en-IN"/>
          </a:p>
          <a:p>
            <a:pPr marL="0" indent="0">
              <a:buNone/>
            </a:pPr>
            <a:r>
              <a:rPr lang="en-IN"/>
              <a:t>→Useful where pressure gets frequently damped as in RCA interventions, CTO interventions or sole surviving artery or LM interventions. </a:t>
            </a:r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r>
              <a:rPr lang="en-IN" u="sng"/>
              <a:t>  Advantages</a:t>
            </a:r>
          </a:p>
          <a:p>
            <a:pPr marL="0" indent="0">
              <a:buNone/>
            </a:pPr>
            <a:r>
              <a:rPr lang="en-IN"/>
              <a:t>→ Prevent catheter damping. </a:t>
            </a:r>
          </a:p>
          <a:p>
            <a:pPr marL="0" indent="0">
              <a:buNone/>
            </a:pPr>
            <a:r>
              <a:rPr lang="en-IN"/>
              <a:t>→Allow additional blood flow out of the tip to perfuse the artery. </a:t>
            </a:r>
          </a:p>
          <a:p>
            <a:pPr marL="0" indent="0">
              <a:buNone/>
            </a:pPr>
            <a:r>
              <a:rPr lang="en-IN"/>
              <a:t>→Avoid catastrophic dissections in the ostium of artery. </a:t>
            </a:r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r>
              <a:rPr lang="en-IN"/>
              <a:t> </a:t>
            </a:r>
            <a:r>
              <a:rPr lang="en-IN" u="sng"/>
              <a:t>Disadvantages</a:t>
            </a:r>
          </a:p>
          <a:p>
            <a:pPr marL="0" indent="0">
              <a:buNone/>
            </a:pPr>
            <a:r>
              <a:rPr lang="en-IN"/>
              <a:t>→False sense of security (</a:t>
            </a:r>
            <a:r>
              <a:rPr lang="en-IN" err="1"/>
              <a:t>Ao</a:t>
            </a:r>
            <a:r>
              <a:rPr lang="en-IN"/>
              <a:t> pressure ;not the coronary pressure is being monitored). </a:t>
            </a:r>
          </a:p>
          <a:p>
            <a:pPr marL="0" indent="0">
              <a:buNone/>
            </a:pPr>
            <a:r>
              <a:rPr lang="en-IN"/>
              <a:t>→Suboptimal </a:t>
            </a:r>
            <a:r>
              <a:rPr lang="en-IN" err="1"/>
              <a:t>opacification</a:t>
            </a:r>
            <a:r>
              <a:rPr lang="en-IN"/>
              <a:t>. </a:t>
            </a:r>
          </a:p>
          <a:p>
            <a:pPr marL="0" indent="0">
              <a:buNone/>
            </a:pPr>
            <a:r>
              <a:rPr lang="en-IN"/>
              <a:t>→Reduction of backup support. </a:t>
            </a:r>
          </a:p>
          <a:p>
            <a:pPr marL="0" indent="0">
              <a:buNone/>
            </a:pPr>
            <a:r>
              <a:rPr lang="en-IN"/>
              <a:t>→Kinking at SH.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3588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E878D-531A-20BC-CAE1-623212990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794802"/>
            <a:ext cx="9601200" cy="5268395"/>
          </a:xfrm>
        </p:spPr>
        <p:txBody>
          <a:bodyPr/>
          <a:lstStyle/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  </a:t>
            </a:r>
            <a:r>
              <a:rPr lang="en-IN" u="sng" dirty="0"/>
              <a:t>BACKUP SUPPORT</a:t>
            </a:r>
          </a:p>
          <a:p>
            <a:pPr marL="0" indent="0">
              <a:buNone/>
            </a:pPr>
            <a:r>
              <a:rPr lang="en-IN" dirty="0"/>
              <a:t>→Ability of GC to remain in position &amp; provide a stable platform for the advancement of interventional equipment. </a:t>
            </a:r>
          </a:p>
          <a:p>
            <a:pPr marL="0" indent="0">
              <a:buNone/>
            </a:pPr>
            <a:r>
              <a:rPr lang="en-IN" dirty="0"/>
              <a:t>→3 major types of backup support :</a:t>
            </a:r>
          </a:p>
          <a:p>
            <a:pPr marL="0" indent="0">
              <a:buNone/>
            </a:pPr>
            <a:r>
              <a:rPr lang="en-IN" dirty="0"/>
              <a:t>                                                        I) Passive</a:t>
            </a:r>
          </a:p>
          <a:p>
            <a:pPr marL="0" indent="0">
              <a:buNone/>
            </a:pPr>
            <a:r>
              <a:rPr lang="en-IN" dirty="0"/>
              <a:t>                                                        II) Active</a:t>
            </a:r>
          </a:p>
          <a:p>
            <a:pPr marL="0" indent="0">
              <a:buNone/>
            </a:pPr>
            <a:r>
              <a:rPr lang="en-IN" dirty="0"/>
              <a:t>                                                        III) Balanced</a:t>
            </a:r>
          </a:p>
          <a:p>
            <a:pPr marL="0" indent="0">
              <a:buNone/>
            </a:pPr>
            <a:r>
              <a:rPr lang="en-IN" u="sng" dirty="0"/>
              <a:t>I)Passive support</a:t>
            </a:r>
          </a:p>
          <a:p>
            <a:pPr marL="0" indent="0">
              <a:buNone/>
            </a:pPr>
            <a:r>
              <a:rPr lang="en-IN" dirty="0"/>
              <a:t>→Strong support given by inherent design of catheter with g</a:t>
            </a:r>
            <a:r>
              <a:rPr lang="en-GB" dirty="0" err="1"/>
              <a:t>ood</a:t>
            </a:r>
            <a:r>
              <a:rPr lang="en-IN" dirty="0"/>
              <a:t> backup against opp. </a:t>
            </a:r>
            <a:r>
              <a:rPr lang="en-IN" dirty="0" err="1"/>
              <a:t>Ao</a:t>
            </a:r>
            <a:r>
              <a:rPr lang="en-IN" dirty="0"/>
              <a:t>. wall. </a:t>
            </a:r>
          </a:p>
          <a:p>
            <a:pPr marL="0" indent="0">
              <a:buNone/>
            </a:pPr>
            <a:r>
              <a:rPr lang="en-IN" dirty="0"/>
              <a:t>→Additional manipulation is generally not required. 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2104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62DA52-1012-A24C-0325-798BCCB8E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481440"/>
            <a:ext cx="9601200" cy="5231721"/>
          </a:xfrm>
        </p:spPr>
        <p:txBody>
          <a:bodyPr/>
          <a:lstStyle/>
          <a:p>
            <a:pPr marL="0" indent="0">
              <a:buNone/>
            </a:pPr>
            <a:r>
              <a:rPr lang="en-IN" dirty="0"/>
              <a:t> </a:t>
            </a:r>
          </a:p>
          <a:p>
            <a:pPr marL="0" indent="0">
              <a:buNone/>
            </a:pPr>
            <a:r>
              <a:rPr lang="en-IN" dirty="0"/>
              <a:t> II) </a:t>
            </a:r>
            <a:r>
              <a:rPr lang="en-IN" u="sng" dirty="0"/>
              <a:t>Active support</a:t>
            </a:r>
          </a:p>
          <a:p>
            <a:pPr marL="0" indent="0">
              <a:buNone/>
            </a:pPr>
            <a:r>
              <a:rPr lang="en-IN" dirty="0"/>
              <a:t>→Typically achieved by </a:t>
            </a:r>
          </a:p>
          <a:p>
            <a:pPr marL="0" indent="0">
              <a:buNone/>
            </a:pPr>
            <a:r>
              <a:rPr lang="en-IN" dirty="0"/>
              <a:t>                                      a) manipulation of guide</a:t>
            </a:r>
          </a:p>
          <a:p>
            <a:pPr marL="0" indent="0">
              <a:buNone/>
            </a:pPr>
            <a:r>
              <a:rPr lang="en-IN" dirty="0"/>
              <a:t>                                      b) deep seating :intubation with deep engagement of the guide in </a:t>
            </a:r>
            <a:r>
              <a:rPr lang="en-GB" dirty="0"/>
              <a:t>                   </a:t>
            </a:r>
            <a:r>
              <a:rPr lang="en-IN" dirty="0"/>
              <a:t>to coronary artery. 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 III) </a:t>
            </a:r>
            <a:r>
              <a:rPr lang="en-IN" u="sng" dirty="0"/>
              <a:t>Balanced support</a:t>
            </a:r>
            <a:r>
              <a:rPr lang="en-IN" dirty="0"/>
              <a:t> </a:t>
            </a:r>
          </a:p>
          <a:p>
            <a:pPr marL="0" indent="0">
              <a:buNone/>
            </a:pPr>
            <a:r>
              <a:rPr lang="en-IN" dirty="0"/>
              <a:t>→Rely on the inherent property of shaft and shape for </a:t>
            </a:r>
            <a:r>
              <a:rPr lang="en-IN" dirty="0" err="1"/>
              <a:t>coaxiality</a:t>
            </a:r>
            <a:r>
              <a:rPr lang="en-IN" dirty="0"/>
              <a:t> ;can be manipulated when extra support is required.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1569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71003-D262-290D-8756-4BAABE413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6049" y="207819"/>
            <a:ext cx="9601200" cy="6393463"/>
          </a:xfrm>
        </p:spPr>
        <p:txBody>
          <a:bodyPr/>
          <a:lstStyle/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r>
              <a:rPr lang="en-IN"/>
              <a:t> </a:t>
            </a:r>
            <a:r>
              <a:rPr lang="en-IN" u="sng"/>
              <a:t>Determinants of backup support</a:t>
            </a:r>
          </a:p>
          <a:p>
            <a:pPr marL="0" indent="0">
              <a:buNone/>
            </a:pPr>
            <a:r>
              <a:rPr lang="en-IN"/>
              <a:t>→3 factors :</a:t>
            </a:r>
          </a:p>
          <a:p>
            <a:pPr marL="0" indent="0">
              <a:buNone/>
            </a:pPr>
            <a:r>
              <a:rPr lang="en-IN"/>
              <a:t>                    1) Catheter size</a:t>
            </a:r>
          </a:p>
          <a:p>
            <a:pPr marL="0" indent="0">
              <a:buNone/>
            </a:pPr>
            <a:r>
              <a:rPr lang="en-IN"/>
              <a:t>                    2) Angle θ of the catheter on the reverse side of aorta. </a:t>
            </a:r>
          </a:p>
          <a:p>
            <a:pPr marL="0" indent="0">
              <a:buNone/>
            </a:pPr>
            <a:r>
              <a:rPr lang="en-IN"/>
              <a:t>                   3) Contact area. </a:t>
            </a:r>
          </a:p>
          <a:p>
            <a:pPr marL="0" indent="0">
              <a:buNone/>
            </a:pPr>
            <a:r>
              <a:rPr lang="en-IN"/>
              <a:t>→If θ is larger/close to 90°, backup force will be greater. </a:t>
            </a:r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r>
              <a:rPr lang="en-IN"/>
              <a:t> </a:t>
            </a:r>
            <a:r>
              <a:rPr lang="en-IN" u="sng"/>
              <a:t>CATHETER SIZE</a:t>
            </a:r>
          </a:p>
          <a:p>
            <a:pPr marL="0" indent="0">
              <a:buNone/>
            </a:pPr>
            <a:r>
              <a:rPr lang="en-IN"/>
              <a:t>→Catheters are named by their O</a:t>
            </a:r>
            <a:r>
              <a:rPr lang="en-GB" err="1"/>
              <a:t>uter</a:t>
            </a:r>
            <a:r>
              <a:rPr lang="en-GB"/>
              <a:t> diameter </a:t>
            </a:r>
            <a:r>
              <a:rPr lang="en-IN"/>
              <a:t>in French. </a:t>
            </a:r>
          </a:p>
          <a:p>
            <a:pPr marL="0" indent="0">
              <a:buNone/>
            </a:pPr>
            <a:r>
              <a:rPr lang="en-IN"/>
              <a:t>→ 1 Fr = 0.33mm</a:t>
            </a:r>
          </a:p>
          <a:p>
            <a:pPr marL="0" indent="0">
              <a:buNone/>
            </a:pPr>
            <a:r>
              <a:rPr lang="en-IN"/>
              <a:t>→ 5 – 10 Fr available </a:t>
            </a:r>
          </a:p>
          <a:p>
            <a:pPr marL="0" indent="0">
              <a:buNone/>
            </a:pPr>
            <a:r>
              <a:rPr lang="en-IN"/>
              <a:t>→ </a:t>
            </a:r>
            <a:r>
              <a:rPr lang="en-GB"/>
              <a:t>Internal diameter </a:t>
            </a:r>
            <a:r>
              <a:rPr lang="en-IN"/>
              <a:t>is represented in inches. </a:t>
            </a:r>
          </a:p>
          <a:p>
            <a:pPr marL="0" indent="0">
              <a:buNone/>
            </a:pPr>
            <a:r>
              <a:rPr lang="en-IN"/>
              <a:t>→Length in cm – 80,100,110cm(125 for very tall) </a:t>
            </a:r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US" u="sng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9A2C325-CC7A-F94C-05A7-98A4E8EBF7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5601" y="4187989"/>
            <a:ext cx="2800350" cy="21717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071C8FD-2395-CEAD-F942-5D6A81BFAF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67003" y="610822"/>
            <a:ext cx="2589058" cy="2818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628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8E985-44EB-2FE7-6C93-C2657B9C1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464535"/>
            <a:ext cx="9601200" cy="5402865"/>
          </a:xfrm>
        </p:spPr>
        <p:txBody>
          <a:bodyPr/>
          <a:lstStyle/>
          <a:p>
            <a:pPr marL="0" indent="0">
              <a:buNone/>
            </a:pPr>
            <a:r>
              <a:rPr lang="en-IN"/>
              <a:t>   </a:t>
            </a:r>
          </a:p>
          <a:p>
            <a:pPr marL="0" indent="0">
              <a:buNone/>
            </a:pPr>
            <a:r>
              <a:rPr lang="en-IN"/>
              <a:t>   </a:t>
            </a:r>
            <a:r>
              <a:rPr lang="en-IN" u="sng"/>
              <a:t>FIRST CARDIAC CATHETERIZATION</a:t>
            </a:r>
          </a:p>
          <a:p>
            <a:pPr marL="0" indent="0">
              <a:buNone/>
            </a:pPr>
            <a:endParaRPr lang="en-IN" u="sng"/>
          </a:p>
          <a:p>
            <a:pPr marL="0" indent="0">
              <a:buNone/>
            </a:pPr>
            <a:r>
              <a:rPr lang="en-IN"/>
              <a:t>     →In 1929</a:t>
            </a:r>
          </a:p>
          <a:p>
            <a:pPr marL="0" indent="0">
              <a:buNone/>
            </a:pPr>
            <a:r>
              <a:rPr lang="en-IN"/>
              <a:t>     →Werner Forssmann</a:t>
            </a:r>
          </a:p>
          <a:p>
            <a:pPr marL="0" indent="0">
              <a:buNone/>
            </a:pPr>
            <a:r>
              <a:rPr lang="en-IN"/>
              <a:t>     →Rubber catheter </a:t>
            </a:r>
          </a:p>
          <a:p>
            <a:pPr marL="0" indent="0">
              <a:buNone/>
            </a:pPr>
            <a:r>
              <a:rPr lang="en-IN"/>
              <a:t>     →Through his own antecubital vein up to </a:t>
            </a:r>
            <a:r>
              <a:rPr lang="en-IN" err="1"/>
              <a:t>pulm</a:t>
            </a:r>
            <a:r>
              <a:rPr lang="en-IN"/>
              <a:t>  artery.</a:t>
            </a:r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A81478F-64B4-0E9C-17A1-81488CE731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0536" y="990600"/>
            <a:ext cx="2215988" cy="2890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8111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78B26D-24D4-B43C-B9EF-9E84AEA7A4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45701"/>
            <a:ext cx="9601200" cy="51216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N"/>
              <a:t> </a:t>
            </a:r>
            <a:r>
              <a:rPr lang="en-IN" u="sng"/>
              <a:t> CORONARY ANATOMY VARIATIONS</a:t>
            </a:r>
          </a:p>
          <a:p>
            <a:pPr marL="0" indent="0">
              <a:buNone/>
            </a:pPr>
            <a:r>
              <a:rPr lang="en-IN"/>
              <a:t>→</a:t>
            </a:r>
            <a:r>
              <a:rPr lang="en-IN" u="sng"/>
              <a:t>Coronary </a:t>
            </a:r>
            <a:r>
              <a:rPr lang="en-IN" u="sng" err="1"/>
              <a:t>ostial</a:t>
            </a:r>
            <a:r>
              <a:rPr lang="en-IN" u="sng"/>
              <a:t> location:</a:t>
            </a:r>
            <a:endParaRPr lang="en-IN"/>
          </a:p>
          <a:p>
            <a:pPr marL="0" indent="0">
              <a:buNone/>
            </a:pPr>
            <a:r>
              <a:rPr lang="en-IN"/>
              <a:t>         </a:t>
            </a:r>
            <a:r>
              <a:rPr lang="en-IN" err="1"/>
              <a:t>i</a:t>
            </a:r>
            <a:r>
              <a:rPr lang="en-IN"/>
              <a:t>) High</a:t>
            </a:r>
          </a:p>
          <a:p>
            <a:pPr marL="0" indent="0">
              <a:buNone/>
            </a:pPr>
            <a:r>
              <a:rPr lang="en-IN"/>
              <a:t>         ii) Low</a:t>
            </a:r>
          </a:p>
          <a:p>
            <a:pPr marL="0" indent="0">
              <a:buNone/>
            </a:pPr>
            <a:r>
              <a:rPr lang="en-IN"/>
              <a:t>         iii) Anterior</a:t>
            </a:r>
          </a:p>
          <a:p>
            <a:pPr marL="0" indent="0">
              <a:buNone/>
            </a:pPr>
            <a:r>
              <a:rPr lang="en-IN"/>
              <a:t>         iv) Posterior</a:t>
            </a:r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r>
              <a:rPr lang="en-IN"/>
              <a:t>→</a:t>
            </a:r>
            <a:r>
              <a:rPr lang="en-IN" u="sng"/>
              <a:t>Coronary </a:t>
            </a:r>
            <a:r>
              <a:rPr lang="en-IN" u="sng" err="1"/>
              <a:t>ostial</a:t>
            </a:r>
            <a:r>
              <a:rPr lang="en-IN" u="sng"/>
              <a:t> orientation:</a:t>
            </a:r>
            <a:endParaRPr lang="en-IN"/>
          </a:p>
          <a:p>
            <a:pPr marL="0" indent="0">
              <a:buNone/>
            </a:pPr>
            <a:r>
              <a:rPr lang="en-IN"/>
              <a:t>         </a:t>
            </a:r>
            <a:r>
              <a:rPr lang="en-IN" err="1"/>
              <a:t>i</a:t>
            </a:r>
            <a:r>
              <a:rPr lang="en-IN"/>
              <a:t>) Superior </a:t>
            </a:r>
          </a:p>
          <a:p>
            <a:pPr marL="0" indent="0">
              <a:buNone/>
            </a:pPr>
            <a:r>
              <a:rPr lang="en-IN"/>
              <a:t>         ii) Horizontal</a:t>
            </a:r>
          </a:p>
          <a:p>
            <a:pPr marL="0" indent="0">
              <a:buNone/>
            </a:pPr>
            <a:r>
              <a:rPr lang="en-IN"/>
              <a:t>         iii) Inferior</a:t>
            </a:r>
          </a:p>
          <a:p>
            <a:pPr marL="0" indent="0">
              <a:buNone/>
            </a:pPr>
            <a:r>
              <a:rPr lang="en-IN"/>
              <a:t>         iv) Shepherd crook RCA</a:t>
            </a:r>
          </a:p>
          <a:p>
            <a:pPr marL="0" indent="0">
              <a:buNone/>
            </a:pPr>
            <a:r>
              <a:rPr lang="en-IN" u="sng"/>
              <a:t>               </a:t>
            </a:r>
          </a:p>
          <a:p>
            <a:pPr marL="0" indent="0">
              <a:buNone/>
            </a:pPr>
            <a:r>
              <a:rPr lang="en-IN" u="sng"/>
              <a:t>     </a:t>
            </a:r>
            <a:endParaRPr lang="en-IN"/>
          </a:p>
          <a:p>
            <a:pPr marL="0" indent="0">
              <a:buNone/>
            </a:pPr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F0844AB-B0F9-F5F9-D4B6-74ACDEE6F8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9482" y="1435609"/>
            <a:ext cx="5784353" cy="3034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0370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899E09A1-A77B-34EA-120F-07E94433F5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9461799"/>
              </p:ext>
            </p:extLst>
          </p:nvPr>
        </p:nvGraphicFramePr>
        <p:xfrm>
          <a:off x="1105508" y="2407849"/>
          <a:ext cx="6360054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0027">
                  <a:extLst>
                    <a:ext uri="{9D8B030D-6E8A-4147-A177-3AD203B41FA5}">
                      <a16:colId xmlns:a16="http://schemas.microsoft.com/office/drawing/2014/main" val="2821978028"/>
                    </a:ext>
                  </a:extLst>
                </a:gridCol>
                <a:gridCol w="3180027">
                  <a:extLst>
                    <a:ext uri="{9D8B030D-6E8A-4147-A177-3AD203B41FA5}">
                      <a16:colId xmlns:a16="http://schemas.microsoft.com/office/drawing/2014/main" val="2265747418"/>
                    </a:ext>
                  </a:extLst>
                </a:gridCol>
              </a:tblGrid>
              <a:tr h="624840">
                <a:tc>
                  <a:txBody>
                    <a:bodyPr/>
                    <a:lstStyle/>
                    <a:p>
                      <a:r>
                        <a:rPr lang="en-IN"/>
                        <a:t>       Diagnostic catheters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          Guiding catheters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2442037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IN"/>
                        <a:t>Thicker shaft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IN"/>
                        <a:t>Thinner shaft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9659174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IN"/>
                        <a:t>2.   Smaller internal diameter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2.   Larger internal diameter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4939139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IN"/>
                        <a:t>3.   Tapering tip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3.   Non tapering tip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8368730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IN"/>
                        <a:t>4.   2 layered construction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4.   3 layered construction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4250632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0AC91050-28CA-34E5-24C9-5E1C9B1A7A85}"/>
              </a:ext>
            </a:extLst>
          </p:cNvPr>
          <p:cNvSpPr txBox="1"/>
          <p:nvPr/>
        </p:nvSpPr>
        <p:spPr>
          <a:xfrm>
            <a:off x="1371600" y="1675252"/>
            <a:ext cx="60939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b="1" u="sng"/>
              <a:t>DIAGNOSTIC VS GUIDE CATHETERS</a:t>
            </a:r>
            <a:endParaRPr lang="en-US" b="1" u="sng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FE198887-68EE-ADDF-67A0-4A1B95790E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5279" y="2273776"/>
            <a:ext cx="4006614" cy="340758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AFBC016-2458-E281-AC4A-AAFC6F4108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0361" y="202163"/>
            <a:ext cx="8115300" cy="144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144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BD557-F776-C805-5A51-B9AC9D0D3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21251"/>
            <a:ext cx="9601200" cy="514614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r>
              <a:rPr lang="en-IN"/>
              <a:t> </a:t>
            </a:r>
            <a:r>
              <a:rPr lang="en-IN" u="sng"/>
              <a:t>DIAGNOSTIC CATHETERS</a:t>
            </a:r>
          </a:p>
          <a:p>
            <a:pPr marL="0" indent="0">
              <a:buNone/>
            </a:pPr>
            <a:r>
              <a:rPr lang="en-IN"/>
              <a:t>→Used to investigate &amp; evaluate patients with suspected/known CAD. </a:t>
            </a:r>
          </a:p>
          <a:p>
            <a:pPr marL="0" indent="0">
              <a:buNone/>
            </a:pPr>
            <a:r>
              <a:rPr lang="en-IN"/>
              <a:t>→2layered construction;</a:t>
            </a:r>
          </a:p>
          <a:p>
            <a:pPr marL="0" indent="0">
              <a:buNone/>
            </a:pPr>
            <a:r>
              <a:rPr lang="en-IN"/>
              <a:t>              </a:t>
            </a:r>
            <a:r>
              <a:rPr lang="en-IN" err="1"/>
              <a:t>i</a:t>
            </a:r>
            <a:r>
              <a:rPr lang="en-IN"/>
              <a:t>)outer layer(thick) –non </a:t>
            </a:r>
            <a:r>
              <a:rPr lang="en-IN" err="1"/>
              <a:t>thrombogenic</a:t>
            </a:r>
            <a:r>
              <a:rPr lang="en-IN"/>
              <a:t> &amp;lubricious</a:t>
            </a:r>
          </a:p>
          <a:p>
            <a:pPr marL="0" indent="0">
              <a:buNone/>
            </a:pPr>
            <a:r>
              <a:rPr lang="en-IN"/>
              <a:t>              ii) inner layer (thick) - lubricious</a:t>
            </a:r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r>
              <a:rPr lang="en-IN"/>
              <a:t>→</a:t>
            </a:r>
            <a:r>
              <a:rPr lang="en-IN" u="sng"/>
              <a:t>Length </a:t>
            </a:r>
            <a:r>
              <a:rPr lang="en-IN" i="1"/>
              <a:t> </a:t>
            </a:r>
            <a:endParaRPr lang="en-IN"/>
          </a:p>
          <a:p>
            <a:pPr marL="0" indent="0">
              <a:buNone/>
            </a:pPr>
            <a:r>
              <a:rPr lang="en-IN"/>
              <a:t>             •Right heart catheters – 100 to 125 cm</a:t>
            </a:r>
          </a:p>
          <a:p>
            <a:pPr marL="0" indent="0">
              <a:buNone/>
            </a:pPr>
            <a:r>
              <a:rPr lang="en-IN"/>
              <a:t>             •Left heart catheters – 100 to 110 cm</a:t>
            </a:r>
          </a:p>
          <a:p>
            <a:pPr marL="0" indent="0">
              <a:buNone/>
            </a:pPr>
            <a:r>
              <a:rPr lang="en-IN"/>
              <a:t>             •125 cm for very tall patients. </a:t>
            </a:r>
          </a:p>
          <a:p>
            <a:pPr marL="0" indent="0">
              <a:buNone/>
            </a:pPr>
            <a:r>
              <a:rPr lang="en-IN" u="sng"/>
              <a:t>        </a:t>
            </a:r>
            <a:r>
              <a:rPr lang="en-IN"/>
              <a:t>  </a:t>
            </a:r>
            <a:endParaRPr lang="en-IN" u="sng"/>
          </a:p>
          <a:p>
            <a:pPr marL="0" indent="0">
              <a:buNone/>
            </a:pPr>
            <a:r>
              <a:rPr lang="en-IN" u="sng"/>
              <a:t>         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6474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16799-A91F-3EF0-98BC-5BE7FDD92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13433"/>
            <a:ext cx="9601200" cy="5353967"/>
          </a:xfrm>
        </p:spPr>
        <p:txBody>
          <a:bodyPr/>
          <a:lstStyle/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r>
              <a:rPr lang="en-IN"/>
              <a:t>  </a:t>
            </a:r>
            <a:r>
              <a:rPr lang="en-IN" u="sng"/>
              <a:t>GUIDING CATHETERS</a:t>
            </a:r>
          </a:p>
          <a:p>
            <a:pPr marL="0" indent="0">
              <a:buNone/>
            </a:pPr>
            <a:r>
              <a:rPr lang="en-IN"/>
              <a:t>→GCs are primarily used to deliver interventional </a:t>
            </a:r>
            <a:r>
              <a:rPr lang="en-IN" err="1"/>
              <a:t>equipments</a:t>
            </a:r>
            <a:r>
              <a:rPr lang="en-IN"/>
              <a:t> (GW, balloon, stent) during coronary intervention. </a:t>
            </a:r>
          </a:p>
          <a:p>
            <a:pPr marL="0" indent="0">
              <a:buNone/>
            </a:pPr>
            <a:r>
              <a:rPr lang="en-IN"/>
              <a:t>→3 layered construction;</a:t>
            </a:r>
          </a:p>
          <a:p>
            <a:pPr marL="0" indent="0">
              <a:buNone/>
            </a:pPr>
            <a:r>
              <a:rPr lang="en-IN"/>
              <a:t>                 </a:t>
            </a:r>
            <a:r>
              <a:rPr lang="en-IN" err="1"/>
              <a:t>i</a:t>
            </a:r>
            <a:r>
              <a:rPr lang="en-IN"/>
              <a:t>)outer layer – lubricious &amp; non </a:t>
            </a:r>
            <a:r>
              <a:rPr lang="en-IN" err="1"/>
              <a:t>thrombogenic</a:t>
            </a:r>
            <a:r>
              <a:rPr lang="en-IN"/>
              <a:t>. </a:t>
            </a:r>
          </a:p>
          <a:p>
            <a:pPr marL="0" indent="0">
              <a:buNone/>
            </a:pPr>
            <a:r>
              <a:rPr lang="en-IN"/>
              <a:t>                 ii) middle layer – braided (</a:t>
            </a:r>
            <a:r>
              <a:rPr lang="en-IN" err="1"/>
              <a:t>eg:stainless</a:t>
            </a:r>
            <a:r>
              <a:rPr lang="en-IN"/>
              <a:t> steel) </a:t>
            </a:r>
          </a:p>
          <a:p>
            <a:pPr marL="0" indent="0">
              <a:buNone/>
            </a:pPr>
            <a:r>
              <a:rPr lang="en-IN"/>
              <a:t>                 iii) inner layer – lubricious (</a:t>
            </a:r>
            <a:r>
              <a:rPr lang="en-IN" err="1"/>
              <a:t>eg:teflon</a:t>
            </a:r>
            <a:r>
              <a:rPr lang="en-IN"/>
              <a:t>)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9903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7F960F56-D9FE-019E-AF4F-D5FCDF7798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 rot="10800000" flipV="1">
            <a:off x="760369" y="529195"/>
            <a:ext cx="4443984" cy="922811"/>
          </a:xfrm>
        </p:spPr>
        <p:txBody>
          <a:bodyPr/>
          <a:lstStyle/>
          <a:p>
            <a:r>
              <a:rPr lang="en-IN" u="sng"/>
              <a:t>Right</a:t>
            </a:r>
            <a:r>
              <a:rPr lang="en-IN"/>
              <a:t> </a:t>
            </a:r>
            <a:r>
              <a:rPr lang="en-IN" u="sng"/>
              <a:t>heart</a:t>
            </a:r>
            <a:r>
              <a:rPr lang="en-IN"/>
              <a:t> </a:t>
            </a:r>
            <a:r>
              <a:rPr lang="en-IN" u="sng"/>
              <a:t>catheter</a:t>
            </a:r>
            <a:endParaRPr lang="en-US" u="sng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16083106-D0B2-9AD4-6426-9C78C58DE1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 rot="10800000" flipV="1">
            <a:off x="4765656" y="235805"/>
            <a:ext cx="7426343" cy="1170024"/>
          </a:xfrm>
        </p:spPr>
        <p:txBody>
          <a:bodyPr/>
          <a:lstStyle/>
          <a:p>
            <a:r>
              <a:rPr lang="en-IN" u="sng"/>
              <a:t>Angiographic</a:t>
            </a:r>
            <a:r>
              <a:rPr lang="en-IN"/>
              <a:t> </a:t>
            </a:r>
            <a:r>
              <a:rPr lang="en-IN" u="sng"/>
              <a:t>catheters    Preformed coronary</a:t>
            </a:r>
            <a:endParaRPr lang="en-US" u="sng"/>
          </a:p>
        </p:txBody>
      </p: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0DAA7674-32B2-F024-F3EE-E5A599A13C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974525"/>
              </p:ext>
            </p:extLst>
          </p:nvPr>
        </p:nvGraphicFramePr>
        <p:xfrm>
          <a:off x="760369" y="1452006"/>
          <a:ext cx="7906872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3436">
                  <a:extLst>
                    <a:ext uri="{9D8B030D-6E8A-4147-A177-3AD203B41FA5}">
                      <a16:colId xmlns:a16="http://schemas.microsoft.com/office/drawing/2014/main" val="1264292718"/>
                    </a:ext>
                  </a:extLst>
                </a:gridCol>
                <a:gridCol w="3953436">
                  <a:extLst>
                    <a:ext uri="{9D8B030D-6E8A-4147-A177-3AD203B41FA5}">
                      <a16:colId xmlns:a16="http://schemas.microsoft.com/office/drawing/2014/main" val="3902378051"/>
                    </a:ext>
                  </a:extLst>
                </a:gridCol>
              </a:tblGrid>
              <a:tr h="3383280">
                <a:tc>
                  <a:txBody>
                    <a:bodyPr/>
                    <a:lstStyle/>
                    <a:p>
                      <a:pPr marL="400050" indent="-400050">
                        <a:buAutoNum type="romanUcParenR"/>
                      </a:pPr>
                      <a:r>
                        <a:rPr lang="en-IN"/>
                        <a:t>Cournand</a:t>
                      </a:r>
                    </a:p>
                    <a:p>
                      <a:pPr marL="400050" indent="-400050">
                        <a:buAutoNum type="romanUcParenR"/>
                      </a:pPr>
                      <a:r>
                        <a:rPr lang="en-IN"/>
                        <a:t>Lehman</a:t>
                      </a:r>
                    </a:p>
                    <a:p>
                      <a:pPr marL="400050" indent="-400050">
                        <a:buAutoNum type="romanUcParenR"/>
                      </a:pPr>
                      <a:r>
                        <a:rPr lang="en-IN" err="1"/>
                        <a:t>Goodale-lubin</a:t>
                      </a:r>
                      <a:endParaRPr lang="en-GB"/>
                    </a:p>
                    <a:p>
                      <a:pPr marL="400050" indent="-400050">
                        <a:buAutoNum type="romanUcParenR"/>
                      </a:pPr>
                      <a:r>
                        <a:rPr lang="en-GB"/>
                        <a:t> Swan- </a:t>
                      </a:r>
                      <a:r>
                        <a:rPr lang="en-GB" err="1"/>
                        <a:t>Ganz</a:t>
                      </a:r>
                      <a:r>
                        <a:rPr lang="en-GB"/>
                        <a:t> </a:t>
                      </a:r>
                      <a:endParaRPr lang="en-IN"/>
                    </a:p>
                    <a:p>
                      <a:pPr marL="400050" indent="-400050">
                        <a:buAutoNum type="romanUcParenR"/>
                      </a:pPr>
                      <a:endParaRPr lang="en-IN"/>
                    </a:p>
                    <a:p>
                      <a:pPr marL="400050" indent="-400050">
                        <a:buAutoNum type="romanUcParenR"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00050" indent="-400050">
                        <a:buAutoNum type="romanUcParenR"/>
                      </a:pPr>
                      <a:r>
                        <a:rPr lang="en-IN" err="1"/>
                        <a:t>Gensini</a:t>
                      </a:r>
                      <a:endParaRPr lang="en-IN"/>
                    </a:p>
                    <a:p>
                      <a:pPr marL="400050" indent="-400050">
                        <a:buAutoNum type="romanUcParenR"/>
                      </a:pPr>
                      <a:r>
                        <a:rPr lang="en-IN"/>
                        <a:t>NIH</a:t>
                      </a:r>
                    </a:p>
                    <a:p>
                      <a:pPr marL="400050" indent="-400050">
                        <a:buAutoNum type="romanUcParenR"/>
                      </a:pPr>
                      <a:r>
                        <a:rPr lang="en-IN"/>
                        <a:t>Eppendorf</a:t>
                      </a:r>
                    </a:p>
                    <a:p>
                      <a:pPr marL="400050" indent="-400050">
                        <a:buAutoNum type="romanUcParenR"/>
                      </a:pPr>
                      <a:r>
                        <a:rPr lang="en-IN"/>
                        <a:t>Pigtail</a:t>
                      </a:r>
                    </a:p>
                    <a:p>
                      <a:pPr marL="400050" indent="-400050">
                        <a:buAutoNum type="romanUcParenR"/>
                      </a:pPr>
                      <a:endParaRPr lang="en-IN"/>
                    </a:p>
                    <a:p>
                      <a:pPr marL="400050" indent="-400050">
                        <a:buAutoNum type="romanUcParenR"/>
                      </a:pPr>
                      <a:endParaRPr lang="en-IN"/>
                    </a:p>
                    <a:p>
                      <a:pPr marL="400050" indent="-400050">
                        <a:buAutoNum type="romanUcParenR"/>
                      </a:pP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430252"/>
                  </a:ext>
                </a:extLst>
              </a:tr>
            </a:tbl>
          </a:graphicData>
        </a:graphic>
      </p:graphicFrame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8F471414-0CAE-070D-F882-52060AD65D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5697137"/>
              </p:ext>
            </p:extLst>
          </p:nvPr>
        </p:nvGraphicFramePr>
        <p:xfrm>
          <a:off x="8722298" y="1467477"/>
          <a:ext cx="3469701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9701">
                  <a:extLst>
                    <a:ext uri="{9D8B030D-6E8A-4147-A177-3AD203B41FA5}">
                      <a16:colId xmlns:a16="http://schemas.microsoft.com/office/drawing/2014/main" val="4114529362"/>
                    </a:ext>
                  </a:extLst>
                </a:gridCol>
              </a:tblGrid>
              <a:tr h="1996209">
                <a:tc>
                  <a:txBody>
                    <a:bodyPr/>
                    <a:lstStyle/>
                    <a:p>
                      <a:pPr marL="400050" indent="-400050">
                        <a:buAutoNum type="romanUcParenR"/>
                      </a:pPr>
                      <a:r>
                        <a:rPr lang="en-IN" err="1"/>
                        <a:t>Judkins</a:t>
                      </a:r>
                      <a:endParaRPr lang="en-IN"/>
                    </a:p>
                    <a:p>
                      <a:pPr marL="400050" indent="-400050">
                        <a:buAutoNum type="romanUcParenR"/>
                      </a:pPr>
                      <a:r>
                        <a:rPr lang="en-IN" err="1"/>
                        <a:t>Amplatz</a:t>
                      </a:r>
                      <a:endParaRPr lang="en-IN"/>
                    </a:p>
                    <a:p>
                      <a:pPr marL="400050" indent="-400050">
                        <a:buAutoNum type="romanUcParenR"/>
                      </a:pPr>
                      <a:r>
                        <a:rPr lang="en-IN" err="1"/>
                        <a:t>Schoonmaker</a:t>
                      </a:r>
                      <a:r>
                        <a:rPr lang="en-IN"/>
                        <a:t> MP</a:t>
                      </a:r>
                    </a:p>
                    <a:p>
                      <a:pPr marL="400050" indent="-400050">
                        <a:buAutoNum type="romanUcParenR"/>
                      </a:pPr>
                      <a:r>
                        <a:rPr lang="en-IN"/>
                        <a:t>EBU</a:t>
                      </a:r>
                    </a:p>
                    <a:p>
                      <a:pPr marL="400050" indent="-400050">
                        <a:buAutoNum type="romanUcParenR"/>
                      </a:pPr>
                      <a:r>
                        <a:rPr lang="en-IN"/>
                        <a:t>Coronary bypass catheter</a:t>
                      </a:r>
                    </a:p>
                    <a:p>
                      <a:pPr marL="400050" indent="-400050">
                        <a:buAutoNum type="romanUcParenR"/>
                      </a:pPr>
                      <a:r>
                        <a:rPr lang="en-IN" err="1"/>
                        <a:t>Sones</a:t>
                      </a:r>
                      <a:endParaRPr lang="en-IN"/>
                    </a:p>
                    <a:p>
                      <a:pPr marL="400050" indent="-400050">
                        <a:buAutoNum type="romanUcParenR"/>
                      </a:pPr>
                      <a:endParaRPr lang="en-IN"/>
                    </a:p>
                    <a:p>
                      <a:pPr marL="400050" indent="-400050">
                        <a:buAutoNum type="romanUcParenR"/>
                      </a:pPr>
                      <a:endParaRPr lang="en-IN"/>
                    </a:p>
                    <a:p>
                      <a:pPr marL="400050" indent="-400050">
                        <a:buAutoNum type="romanUcParenR"/>
                      </a:pPr>
                      <a:endParaRPr lang="en-IN"/>
                    </a:p>
                    <a:p>
                      <a:pPr marL="400050" indent="-400050">
                        <a:buAutoNum type="romanUcParenR"/>
                      </a:pPr>
                      <a:endParaRPr lang="en-IN"/>
                    </a:p>
                    <a:p>
                      <a:pPr marL="400050" indent="-400050">
                        <a:buAutoNum type="romanUcParenR"/>
                      </a:pPr>
                      <a:endParaRPr lang="en-IN"/>
                    </a:p>
                    <a:p>
                      <a:pPr marL="400050" indent="-400050">
                        <a:buAutoNum type="romanUcParenR"/>
                      </a:pP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36221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00764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425FF5B-3FD9-64E1-7109-6CA11E489B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96802"/>
            <a:ext cx="9601200" cy="5170598"/>
          </a:xfrm>
        </p:spPr>
        <p:txBody>
          <a:bodyPr/>
          <a:lstStyle/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r>
              <a:rPr lang="en-IN"/>
              <a:t>→LMCA – JL, AL</a:t>
            </a:r>
          </a:p>
          <a:p>
            <a:pPr marL="0" indent="0">
              <a:buNone/>
            </a:pPr>
            <a:r>
              <a:rPr lang="en-IN"/>
              <a:t>→RCA – JR, AR</a:t>
            </a:r>
            <a:r>
              <a:rPr lang="en-GB"/>
              <a:t>, 3DRC</a:t>
            </a:r>
            <a:endParaRPr lang="en-IN"/>
          </a:p>
          <a:p>
            <a:pPr marL="0" indent="0">
              <a:buNone/>
            </a:pPr>
            <a:r>
              <a:rPr lang="en-IN"/>
              <a:t>→Graft &amp; IMA – IMA, RCB, LCB</a:t>
            </a:r>
          </a:p>
          <a:p>
            <a:pPr marL="0" indent="0">
              <a:buNone/>
            </a:pPr>
            <a:r>
              <a:rPr lang="en-IN"/>
              <a:t>→Universal – MP, </a:t>
            </a:r>
            <a:r>
              <a:rPr lang="en-IN" err="1"/>
              <a:t>Sones</a:t>
            </a:r>
            <a:r>
              <a:rPr lang="en-GB"/>
              <a:t>, Castillo</a:t>
            </a:r>
            <a:endParaRPr lang="en-IN"/>
          </a:p>
          <a:p>
            <a:pPr marL="0" indent="0">
              <a:buNone/>
            </a:pPr>
            <a:r>
              <a:rPr lang="en-IN"/>
              <a:t>→Universal radial – Tiger, </a:t>
            </a:r>
            <a:r>
              <a:rPr lang="en-IN" err="1"/>
              <a:t>Jackey</a:t>
            </a:r>
            <a:r>
              <a:rPr lang="en-IN"/>
              <a:t>, </a:t>
            </a:r>
            <a:r>
              <a:rPr lang="en-IN" err="1"/>
              <a:t>Kimney</a:t>
            </a:r>
            <a:endParaRPr lang="en-IN"/>
          </a:p>
          <a:p>
            <a:pPr marL="0" indent="0">
              <a:buNone/>
            </a:pPr>
            <a:r>
              <a:rPr lang="en-IN"/>
              <a:t>→Long tip catheters – </a:t>
            </a:r>
            <a:r>
              <a:rPr lang="en-IN" err="1"/>
              <a:t>Voda</a:t>
            </a:r>
            <a:r>
              <a:rPr lang="en-IN"/>
              <a:t>, XB, EBU</a:t>
            </a:r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0548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F30CC-2C66-1D86-91D9-B14A3EB40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486446"/>
            <a:ext cx="9601200" cy="53809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/>
              <a:t>Catheter choice and size selection </a:t>
            </a:r>
            <a:endParaRPr lang="en-US" sz="2400" b="1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9ECCA2-8182-6B44-7E43-4A3B17768F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557" y="1373781"/>
            <a:ext cx="6348886" cy="4911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5602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E4BCD-4367-9A90-DDF5-96915D1197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74556"/>
            <a:ext cx="9601200" cy="5292844"/>
          </a:xfrm>
        </p:spPr>
        <p:txBody>
          <a:bodyPr/>
          <a:lstStyle/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87A7532-DA0C-3D23-CCC8-1D9DD7A0B7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358804"/>
              </p:ext>
            </p:extLst>
          </p:nvPr>
        </p:nvGraphicFramePr>
        <p:xfrm>
          <a:off x="2032000" y="1246909"/>
          <a:ext cx="6867508" cy="4278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3754">
                  <a:extLst>
                    <a:ext uri="{9D8B030D-6E8A-4147-A177-3AD203B41FA5}">
                      <a16:colId xmlns:a16="http://schemas.microsoft.com/office/drawing/2014/main" val="3290654396"/>
                    </a:ext>
                  </a:extLst>
                </a:gridCol>
                <a:gridCol w="3433754">
                  <a:extLst>
                    <a:ext uri="{9D8B030D-6E8A-4147-A177-3AD203B41FA5}">
                      <a16:colId xmlns:a16="http://schemas.microsoft.com/office/drawing/2014/main" val="3723787580"/>
                    </a:ext>
                  </a:extLst>
                </a:gridCol>
              </a:tblGrid>
              <a:tr h="654488">
                <a:tc>
                  <a:txBody>
                    <a:bodyPr/>
                    <a:lstStyle/>
                    <a:p>
                      <a:r>
                        <a:rPr lang="en-IN"/>
                        <a:t>         LARGE GC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        SMALL GC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3943870"/>
                  </a:ext>
                </a:extLst>
              </a:tr>
              <a:tr h="654488">
                <a:tc>
                  <a:txBody>
                    <a:bodyPr/>
                    <a:lstStyle/>
                    <a:p>
                      <a:r>
                        <a:rPr lang="en-IN"/>
                        <a:t>I) High bleeding risk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I) Lower bleeding risk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076267"/>
                  </a:ext>
                </a:extLst>
              </a:tr>
              <a:tr h="964644">
                <a:tc>
                  <a:txBody>
                    <a:bodyPr/>
                    <a:lstStyle/>
                    <a:p>
                      <a:r>
                        <a:rPr lang="en-IN"/>
                        <a:t>II) Greater coronary </a:t>
                      </a:r>
                      <a:r>
                        <a:rPr lang="en-IN" err="1"/>
                        <a:t>opacification</a:t>
                      </a:r>
                      <a:endParaRPr lang="en-IN"/>
                    </a:p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II) Less coronary </a:t>
                      </a:r>
                      <a:r>
                        <a:rPr lang="en-IN" err="1"/>
                        <a:t>opacification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1037977"/>
                  </a:ext>
                </a:extLst>
              </a:tr>
              <a:tr h="654488">
                <a:tc>
                  <a:txBody>
                    <a:bodyPr/>
                    <a:lstStyle/>
                    <a:p>
                      <a:r>
                        <a:rPr lang="en-IN"/>
                        <a:t>III) More passive support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III) Less passive support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7065665"/>
                  </a:ext>
                </a:extLst>
              </a:tr>
              <a:tr h="675251">
                <a:tc>
                  <a:txBody>
                    <a:bodyPr/>
                    <a:lstStyle/>
                    <a:p>
                      <a:r>
                        <a:rPr lang="en-IN"/>
                        <a:t>IV) More complex PCI possible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IV) Less complex PCI possible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3618609"/>
                  </a:ext>
                </a:extLst>
              </a:tr>
              <a:tr h="675251">
                <a:tc>
                  <a:txBody>
                    <a:bodyPr/>
                    <a:lstStyle/>
                    <a:p>
                      <a:r>
                        <a:rPr lang="en-IN"/>
                        <a:t>V) Better torque transmission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V) Poorer torque transmission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43631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57331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6D64B-8E29-4D36-570F-E130DB3C8D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50107"/>
            <a:ext cx="9601200" cy="531729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  </a:t>
            </a:r>
            <a:r>
              <a:rPr lang="en-IN" u="sng" dirty="0"/>
              <a:t>COURNAND CATHETER</a:t>
            </a:r>
            <a:endParaRPr lang="en-GB" u="sng" dirty="0"/>
          </a:p>
          <a:p>
            <a:pPr marL="0" indent="0">
              <a:buNone/>
            </a:pPr>
            <a:endParaRPr lang="en-IN" u="sng" dirty="0"/>
          </a:p>
          <a:p>
            <a:pPr marL="0" indent="0">
              <a:buNone/>
            </a:pPr>
            <a:r>
              <a:rPr lang="en-IN" dirty="0"/>
              <a:t>→ Designer – Andre Cournand  in 1939</a:t>
            </a:r>
          </a:p>
          <a:p>
            <a:pPr marL="0" indent="0">
              <a:buNone/>
            </a:pPr>
            <a:r>
              <a:rPr lang="en-IN" dirty="0"/>
              <a:t>→ End hole, no side hole</a:t>
            </a:r>
          </a:p>
          <a:p>
            <a:pPr marL="0" indent="0">
              <a:buNone/>
            </a:pPr>
            <a:r>
              <a:rPr lang="en-IN" dirty="0"/>
              <a:t>→Radio opaque Dacron catheter with outer coating of polyurethane. </a:t>
            </a:r>
          </a:p>
          <a:p>
            <a:pPr marL="0" indent="0">
              <a:buNone/>
            </a:pPr>
            <a:r>
              <a:rPr lang="en-IN" dirty="0"/>
              <a:t>→Construction – very gradual distal curve, tapered tip. </a:t>
            </a:r>
          </a:p>
          <a:p>
            <a:pPr marL="0" indent="0">
              <a:buNone/>
            </a:pPr>
            <a:r>
              <a:rPr lang="en-IN" dirty="0"/>
              <a:t>→Use – all purpose right heart catheter. </a:t>
            </a:r>
          </a:p>
          <a:p>
            <a:pPr marL="0" indent="0">
              <a:buNone/>
            </a:pPr>
            <a:r>
              <a:rPr lang="en-IN" dirty="0"/>
              <a:t>            - wedge pressure measurements (no side holes) </a:t>
            </a:r>
          </a:p>
          <a:p>
            <a:pPr marL="0" indent="0">
              <a:buNone/>
            </a:pPr>
            <a:r>
              <a:rPr lang="en-IN" dirty="0"/>
              <a:t>→Size 5 to 8 Fr ; length 100&amp; 125cm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 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82F1C83-BF70-910F-5E5E-61D0C0BDF2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2802" y="2991130"/>
            <a:ext cx="3749526" cy="2106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081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6AFA7-1EE2-AC76-B029-C29A80A5D7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23455"/>
            <a:ext cx="9601200" cy="5243945"/>
          </a:xfrm>
        </p:spPr>
        <p:txBody>
          <a:bodyPr/>
          <a:lstStyle/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  </a:t>
            </a:r>
            <a:r>
              <a:rPr lang="en-IN" u="sng" dirty="0"/>
              <a:t>LEHMAN CATHETER </a:t>
            </a:r>
            <a:endParaRPr lang="en-GB" u="sng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→Thin wall variation of Cournand. </a:t>
            </a:r>
          </a:p>
          <a:p>
            <a:pPr marL="0" indent="0">
              <a:buNone/>
            </a:pPr>
            <a:r>
              <a:rPr lang="en-IN" dirty="0"/>
              <a:t>→</a:t>
            </a:r>
            <a:r>
              <a:rPr lang="en-IN" dirty="0" err="1"/>
              <a:t>Ventriculography</a:t>
            </a:r>
            <a:r>
              <a:rPr lang="en-IN" dirty="0"/>
              <a:t> catheter. </a:t>
            </a:r>
          </a:p>
          <a:p>
            <a:pPr marL="0" indent="0">
              <a:buNone/>
            </a:pPr>
            <a:r>
              <a:rPr lang="en-IN" dirty="0"/>
              <a:t>→Multiple SH. </a:t>
            </a:r>
          </a:p>
          <a:p>
            <a:pPr marL="0" indent="0">
              <a:buNone/>
            </a:pPr>
            <a:r>
              <a:rPr lang="en-IN" dirty="0"/>
              <a:t>→Tapering tip. </a:t>
            </a:r>
          </a:p>
          <a:p>
            <a:pPr marL="0" indent="0">
              <a:buNone/>
            </a:pPr>
            <a:r>
              <a:rPr lang="en-IN" dirty="0"/>
              <a:t>→Short distal curve, increased inner diameter and decreased stiffness. </a:t>
            </a:r>
          </a:p>
          <a:p>
            <a:pPr marL="0" indent="0">
              <a:buNone/>
            </a:pPr>
            <a:r>
              <a:rPr lang="en-IN" dirty="0"/>
              <a:t>→Size – 4 to 9 Fr ; length – 50,80,100&amp;125cm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69EE810-ADC2-F4D7-35F2-88E3FCDCB1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0302" y="1180080"/>
            <a:ext cx="4537365" cy="1814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969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15722-5F8B-65BF-C288-FDB1AAAFD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FIRST SELECTIVE CORONARY ANGIOGRAM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8A9E78-A959-3F4B-8AC5-FEDD27414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 Was an accident </a:t>
            </a:r>
          </a:p>
          <a:p>
            <a:r>
              <a:rPr lang="en-GB"/>
              <a:t> </a:t>
            </a:r>
            <a:r>
              <a:rPr lang="en-GB" err="1"/>
              <a:t>Dr.Mason</a:t>
            </a:r>
            <a:r>
              <a:rPr lang="en-GB"/>
              <a:t> </a:t>
            </a:r>
            <a:r>
              <a:rPr lang="en-GB" err="1"/>
              <a:t>Sones</a:t>
            </a:r>
            <a:r>
              <a:rPr lang="en-GB"/>
              <a:t> in 1958.</a:t>
            </a:r>
          </a:p>
          <a:p>
            <a:r>
              <a:rPr lang="en-GB"/>
              <a:t> After </a:t>
            </a:r>
            <a:r>
              <a:rPr lang="en-GB" err="1"/>
              <a:t>withdrawaing</a:t>
            </a:r>
            <a:r>
              <a:rPr lang="en-GB"/>
              <a:t> a catheter after </a:t>
            </a:r>
            <a:r>
              <a:rPr lang="en-GB" err="1"/>
              <a:t>ventriculogram</a:t>
            </a:r>
            <a:r>
              <a:rPr lang="en-GB"/>
              <a:t> </a:t>
            </a:r>
            <a:r>
              <a:rPr lang="en-GB" err="1"/>
              <a:t>canulated</a:t>
            </a:r>
            <a:r>
              <a:rPr lang="en-GB"/>
              <a:t> the RCA </a:t>
            </a:r>
            <a:r>
              <a:rPr lang="en-GB" err="1"/>
              <a:t>unknowningly</a:t>
            </a:r>
            <a:r>
              <a:rPr lang="en-GB"/>
              <a:t>.</a:t>
            </a:r>
          </a:p>
          <a:p>
            <a:r>
              <a:rPr lang="en-GB"/>
              <a:t> When contrast was injected for an </a:t>
            </a:r>
            <a:r>
              <a:rPr lang="en-GB" err="1"/>
              <a:t>aortogram</a:t>
            </a:r>
            <a:r>
              <a:rPr lang="en-GB"/>
              <a:t> selective </a:t>
            </a:r>
            <a:r>
              <a:rPr lang="en-GB" err="1"/>
              <a:t>opacification</a:t>
            </a:r>
            <a:r>
              <a:rPr lang="en-GB"/>
              <a:t> of RCA noted.</a:t>
            </a:r>
          </a:p>
          <a:p>
            <a:r>
              <a:rPr lang="en-GB"/>
              <a:t> Designed </a:t>
            </a:r>
            <a:r>
              <a:rPr lang="en-GB" err="1"/>
              <a:t>Sones</a:t>
            </a:r>
            <a:r>
              <a:rPr lang="en-GB"/>
              <a:t> catheter and popularised the technique.</a:t>
            </a:r>
          </a:p>
          <a:p>
            <a:r>
              <a:rPr lang="en-GB"/>
              <a:t> Several preformed catheter were later designed.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B3874F-4849-0641-13C8-3AC81CA7E8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8752" y="857121"/>
            <a:ext cx="2969683" cy="2137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3106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2D8D8-3190-D4E7-22B2-8B68B01A3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86781"/>
            <a:ext cx="9601200" cy="5280619"/>
          </a:xfrm>
        </p:spPr>
        <p:txBody>
          <a:bodyPr/>
          <a:lstStyle/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  </a:t>
            </a:r>
            <a:r>
              <a:rPr lang="en-IN" u="sng" dirty="0"/>
              <a:t>GOODALE LUBIN CATHETER</a:t>
            </a:r>
            <a:endParaRPr lang="en-GB" u="sng" dirty="0"/>
          </a:p>
          <a:p>
            <a:pPr marL="0" indent="0">
              <a:buNone/>
            </a:pPr>
            <a:endParaRPr lang="en-IN" u="sng" dirty="0"/>
          </a:p>
          <a:p>
            <a:pPr marL="0" indent="0">
              <a:buNone/>
            </a:pPr>
            <a:r>
              <a:rPr lang="en-IN" dirty="0"/>
              <a:t>→ Bird’s eye catheter. </a:t>
            </a:r>
          </a:p>
          <a:p>
            <a:pPr marL="0" indent="0">
              <a:buNone/>
            </a:pPr>
            <a:r>
              <a:rPr lang="en-IN" dirty="0"/>
              <a:t>→Construction – Woven Dacron coated with polyurethane. </a:t>
            </a:r>
          </a:p>
          <a:p>
            <a:pPr marL="0" indent="0">
              <a:buNone/>
            </a:pPr>
            <a:r>
              <a:rPr lang="en-IN" dirty="0"/>
              <a:t>→Hole – 2 laterally opposed SH near the end hole. </a:t>
            </a:r>
          </a:p>
          <a:p>
            <a:pPr marL="0" indent="0">
              <a:buNone/>
            </a:pPr>
            <a:r>
              <a:rPr lang="en-IN" dirty="0"/>
              <a:t>→Use – right heart pressure, including wedge &amp; sampling. </a:t>
            </a:r>
          </a:p>
          <a:p>
            <a:pPr marL="0" indent="0">
              <a:buNone/>
            </a:pPr>
            <a:r>
              <a:rPr lang="en-IN" dirty="0"/>
              <a:t>→Size – 4 to 8 Fr ; length – 80,100&amp;125cm</a:t>
            </a:r>
          </a:p>
          <a:p>
            <a:pPr marL="0" indent="0">
              <a:buNone/>
            </a:pPr>
            <a:r>
              <a:rPr lang="en-IN" dirty="0"/>
              <a:t>→Variation – standard wall – Cournand</a:t>
            </a:r>
          </a:p>
          <a:p>
            <a:pPr marL="0" indent="0">
              <a:buNone/>
            </a:pPr>
            <a:r>
              <a:rPr lang="en-IN" dirty="0"/>
              <a:t>                       thin wall - Lehman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16588F7-883F-443D-B110-9C15D020F6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3287" y="2041304"/>
            <a:ext cx="3948406" cy="1614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2340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F8883-1FEC-A5DD-FC74-9F6A8EB385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1257" y="557633"/>
            <a:ext cx="9601200" cy="541654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2400" u="sng" dirty="0"/>
              <a:t>Swan- </a:t>
            </a:r>
            <a:r>
              <a:rPr lang="en-GB" sz="2400" u="sng" dirty="0" err="1"/>
              <a:t>Ganz</a:t>
            </a:r>
            <a:r>
              <a:rPr lang="en-GB" sz="2400" u="sng" dirty="0"/>
              <a:t> catheter </a:t>
            </a:r>
          </a:p>
          <a:p>
            <a:pPr marL="0" indent="0">
              <a:buNone/>
            </a:pPr>
            <a:endParaRPr lang="en-GB" sz="2400" u="sng" dirty="0"/>
          </a:p>
          <a:p>
            <a:r>
              <a:rPr lang="en-GB" dirty="0"/>
              <a:t> Also known as pulmonary artery catheter.</a:t>
            </a:r>
          </a:p>
          <a:p>
            <a:r>
              <a:rPr lang="en-GB" dirty="0"/>
              <a:t> Swan &amp; </a:t>
            </a:r>
            <a:r>
              <a:rPr lang="en-GB" dirty="0" err="1"/>
              <a:t>Ganz</a:t>
            </a:r>
            <a:r>
              <a:rPr lang="en-GB" dirty="0"/>
              <a:t> in 1970</a:t>
            </a:r>
          </a:p>
          <a:p>
            <a:r>
              <a:rPr lang="en-GB" dirty="0"/>
              <a:t> 4 -5 lumens.</a:t>
            </a:r>
          </a:p>
          <a:p>
            <a:r>
              <a:rPr lang="en-GB" dirty="0"/>
              <a:t> Traditionally has 4 ports. – Proximal port (Blue)= used to measure CVP/RAP and injection port for measurement of cardiac output. </a:t>
            </a:r>
          </a:p>
          <a:p>
            <a:pPr marL="0" indent="0">
              <a:buNone/>
            </a:pPr>
            <a:r>
              <a:rPr lang="en-GB" dirty="0"/>
              <a:t>                                                    – Distal port (Yellow)= used to measure PAP. </a:t>
            </a:r>
          </a:p>
          <a:p>
            <a:pPr marL="0" indent="0">
              <a:buNone/>
            </a:pPr>
            <a:r>
              <a:rPr lang="en-GB" dirty="0"/>
              <a:t>                                                    – Balloon port (Red) = used to determine PAWP (special 1.5cc </a:t>
            </a:r>
          </a:p>
          <a:p>
            <a:pPr marL="0" indent="0">
              <a:buNone/>
            </a:pPr>
            <a:r>
              <a:rPr lang="en-GB" dirty="0"/>
              <a:t>s.                                                     syringe connected).   </a:t>
            </a:r>
          </a:p>
          <a:p>
            <a:pPr marL="0" indent="0">
              <a:buNone/>
            </a:pPr>
            <a:r>
              <a:rPr lang="en-GB" dirty="0"/>
              <a:t>                                                     - Infusion port (White)= used for fluid infusions.</a:t>
            </a:r>
          </a:p>
          <a:p>
            <a:r>
              <a:rPr lang="en-GB" dirty="0"/>
              <a:t> Near the tip is a balloon that can be inflated and </a:t>
            </a:r>
            <a:r>
              <a:rPr lang="en-GB" dirty="0" err="1"/>
              <a:t>thermister</a:t>
            </a:r>
            <a:r>
              <a:rPr lang="en-GB" dirty="0"/>
              <a:t> to measure temperature.</a:t>
            </a:r>
          </a:p>
          <a:p>
            <a:r>
              <a:rPr lang="en-GB" dirty="0"/>
              <a:t> Gives information about ventricular preload, after load and cardiac output.</a:t>
            </a:r>
          </a:p>
          <a:p>
            <a:r>
              <a:rPr lang="en-GB" dirty="0"/>
              <a:t> Can be positioned using either fluoroscopy or pressure monitor.</a:t>
            </a:r>
          </a:p>
          <a:p>
            <a:pPr marL="0" indent="0">
              <a:buNone/>
            </a:pPr>
            <a:r>
              <a:rPr lang="en-GB" dirty="0"/>
              <a:t>                                                        </a:t>
            </a:r>
          </a:p>
          <a:p>
            <a:pPr marL="0" indent="0">
              <a:buNone/>
            </a:pPr>
            <a:r>
              <a:rPr lang="en-GB" dirty="0"/>
              <a:t>                                                      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2B1BA49-B268-18EB-0C43-80876226EB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3379" y="391530"/>
            <a:ext cx="4981575" cy="167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2702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307D53-CF1C-7D9F-2FEB-50C0B469E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0579" y="219315"/>
            <a:ext cx="10278443" cy="5464396"/>
          </a:xfrm>
        </p:spPr>
        <p:txBody>
          <a:bodyPr/>
          <a:lstStyle/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  </a:t>
            </a:r>
            <a:r>
              <a:rPr lang="en-IN" u="sng" dirty="0"/>
              <a:t>GENSINI  CATHETER</a:t>
            </a:r>
            <a:endParaRPr lang="en-GB" u="sng" dirty="0"/>
          </a:p>
          <a:p>
            <a:pPr marL="0" indent="0">
              <a:buNone/>
            </a:pPr>
            <a:endParaRPr lang="en-IN" u="sng" dirty="0"/>
          </a:p>
          <a:p>
            <a:pPr marL="0" indent="0">
              <a:buNone/>
            </a:pPr>
            <a:r>
              <a:rPr lang="en-IN" dirty="0"/>
              <a:t>→Construction – woven Dacron coated with polyurethane. </a:t>
            </a:r>
          </a:p>
          <a:p>
            <a:pPr marL="0" indent="0">
              <a:buNone/>
            </a:pPr>
            <a:r>
              <a:rPr lang="en-IN" dirty="0"/>
              <a:t>→Hole – 3 laterally opposed oval SH within 1.5cm of it’s open tip. </a:t>
            </a:r>
          </a:p>
          <a:p>
            <a:pPr marL="0" indent="0">
              <a:buNone/>
            </a:pPr>
            <a:r>
              <a:rPr lang="en-IN" dirty="0"/>
              <a:t>→Use – right or left heart, pulmonary &amp; vena cava angiography studies. </a:t>
            </a:r>
          </a:p>
          <a:p>
            <a:pPr marL="0" indent="0">
              <a:buNone/>
            </a:pPr>
            <a:r>
              <a:rPr lang="en-IN" dirty="0"/>
              <a:t>→Size – 5 to 8 Fr ; </a:t>
            </a:r>
            <a:r>
              <a:rPr lang="en-IN" dirty="0" err="1"/>
              <a:t>lenth</a:t>
            </a:r>
            <a:r>
              <a:rPr lang="en-IN" dirty="0"/>
              <a:t> – 80,100&amp;125cm.</a:t>
            </a:r>
          </a:p>
          <a:p>
            <a:pPr marL="0" indent="0">
              <a:buNone/>
            </a:pPr>
            <a:r>
              <a:rPr lang="en-IN" dirty="0"/>
              <a:t>→Disadvantage – more </a:t>
            </a:r>
            <a:r>
              <a:rPr lang="en-IN" dirty="0" err="1"/>
              <a:t>arrhythmogenic</a:t>
            </a:r>
            <a:r>
              <a:rPr lang="en-IN" dirty="0"/>
              <a:t>. </a:t>
            </a:r>
          </a:p>
          <a:p>
            <a:pPr marL="0" indent="0">
              <a:buNone/>
            </a:pPr>
            <a:r>
              <a:rPr lang="en-IN" dirty="0"/>
              <a:t>→Catheter recoil during injection @high flow rates. </a:t>
            </a:r>
          </a:p>
          <a:p>
            <a:pPr marL="0" indent="0">
              <a:buNone/>
            </a:pPr>
            <a:r>
              <a:rPr lang="en-IN" dirty="0"/>
              <a:t>→Risk of </a:t>
            </a:r>
            <a:r>
              <a:rPr lang="en-IN" dirty="0" err="1"/>
              <a:t>intramyocardial</a:t>
            </a:r>
            <a:r>
              <a:rPr lang="en-IN" dirty="0"/>
              <a:t> &amp; myocardial injection. 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83AF0FA-2000-14F8-CCFD-C62028E027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5899" y="2792989"/>
            <a:ext cx="3889636" cy="231689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AED9CCD-6482-F562-ABE9-2DBBCCD7FE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2445" y="4635490"/>
            <a:ext cx="2028987" cy="2003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5774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56101-DB38-D347-0D1A-8CC53619C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330064"/>
            <a:ext cx="9601200" cy="5537336"/>
          </a:xfrm>
        </p:spPr>
        <p:txBody>
          <a:bodyPr/>
          <a:lstStyle/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  </a:t>
            </a:r>
            <a:r>
              <a:rPr lang="en-IN" u="sng" dirty="0"/>
              <a:t>NIH CATHETER</a:t>
            </a:r>
            <a:endParaRPr lang="en-GB" u="sng" dirty="0"/>
          </a:p>
          <a:p>
            <a:pPr marL="0" indent="0">
              <a:buNone/>
            </a:pPr>
            <a:endParaRPr lang="en-IN" u="sng" dirty="0"/>
          </a:p>
          <a:p>
            <a:pPr marL="0" indent="0">
              <a:buNone/>
            </a:pPr>
            <a:r>
              <a:rPr lang="en-IN" dirty="0"/>
              <a:t>→Side hole catheter without end hole. </a:t>
            </a:r>
          </a:p>
          <a:p>
            <a:pPr marL="0" indent="0">
              <a:buNone/>
            </a:pPr>
            <a:r>
              <a:rPr lang="en-IN" dirty="0"/>
              <a:t>→Construction – USCI version – woven Dacron with nylon reinforcement  &amp; is specially stiff. </a:t>
            </a:r>
          </a:p>
          <a:p>
            <a:pPr marL="0" indent="0">
              <a:buNone/>
            </a:pPr>
            <a:r>
              <a:rPr lang="en-IN" dirty="0"/>
              <a:t>→ Has 4-6 SH. </a:t>
            </a:r>
          </a:p>
          <a:p>
            <a:pPr marL="0" indent="0">
              <a:buNone/>
            </a:pPr>
            <a:r>
              <a:rPr lang="en-IN" dirty="0"/>
              <a:t>→ Use – visualizing RV, LV, arterial, pulmonary vasculature. </a:t>
            </a:r>
          </a:p>
          <a:p>
            <a:pPr marL="0" indent="0">
              <a:buNone/>
            </a:pPr>
            <a:r>
              <a:rPr lang="en-IN" dirty="0"/>
              <a:t>→Size – USCI : 5 to 8 Fr ; length – 50,80,100&amp;125cm</a:t>
            </a:r>
          </a:p>
          <a:p>
            <a:pPr marL="0" indent="0">
              <a:buNone/>
            </a:pPr>
            <a:r>
              <a:rPr lang="en-IN" dirty="0"/>
              <a:t>            - COOK 6.5,7.3,8.2 Fr ; length – all 100cm</a:t>
            </a:r>
          </a:p>
          <a:p>
            <a:pPr marL="0" indent="0">
              <a:buNone/>
            </a:pPr>
            <a:r>
              <a:rPr lang="en-IN" dirty="0"/>
              <a:t>→Disadvantage – perforation</a:t>
            </a:r>
          </a:p>
          <a:p>
            <a:pPr marL="0" indent="0">
              <a:buNone/>
            </a:pPr>
            <a:r>
              <a:rPr lang="en-IN" dirty="0"/>
              <a:t> 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>
              <a:solidFill>
                <a:schemeClr val="bg1"/>
              </a:solidFill>
            </a:endParaRPr>
          </a:p>
          <a:p>
            <a:endParaRPr lang="en-IN" dirty="0"/>
          </a:p>
          <a:p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u="sng" dirty="0"/>
          </a:p>
          <a:p>
            <a:pPr marL="0" indent="0">
              <a:buNone/>
            </a:pPr>
            <a:endParaRPr lang="en-IN" u="sng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9258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C26743-FCDF-A0FD-9C9E-234361FC0E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8835" y="574557"/>
            <a:ext cx="9601200" cy="5182822"/>
          </a:xfrm>
        </p:spPr>
        <p:txBody>
          <a:bodyPr/>
          <a:lstStyle/>
          <a:p>
            <a:pPr marL="0" indent="0">
              <a:buNone/>
            </a:pPr>
            <a:r>
              <a:rPr lang="en-IN" dirty="0"/>
              <a:t> </a:t>
            </a:r>
          </a:p>
          <a:p>
            <a:pPr marL="0" indent="0">
              <a:buNone/>
            </a:pPr>
            <a:r>
              <a:rPr lang="en-IN" u="sng" dirty="0"/>
              <a:t>  EPPENDORF CATHETER</a:t>
            </a:r>
            <a:endParaRPr lang="en-GB" u="sng" dirty="0"/>
          </a:p>
          <a:p>
            <a:pPr marL="0" indent="0">
              <a:buNone/>
            </a:pPr>
            <a:endParaRPr lang="en-IN" u="sng" dirty="0"/>
          </a:p>
          <a:p>
            <a:pPr marL="0" indent="0">
              <a:buNone/>
            </a:pPr>
            <a:r>
              <a:rPr lang="en-IN" dirty="0"/>
              <a:t>→Construction – wave </a:t>
            </a:r>
            <a:r>
              <a:rPr lang="en-IN" dirty="0" err="1"/>
              <a:t>dacron</a:t>
            </a:r>
            <a:r>
              <a:rPr lang="en-IN" dirty="0"/>
              <a:t> coated with polyurethane ; area 20cm </a:t>
            </a:r>
            <a:r>
              <a:rPr lang="en-IN" dirty="0" err="1"/>
              <a:t>prox</a:t>
            </a:r>
            <a:r>
              <a:rPr lang="en-IN" dirty="0"/>
              <a:t> to hub is reinforced with nylon. </a:t>
            </a:r>
          </a:p>
          <a:p>
            <a:pPr marL="0" indent="0">
              <a:buNone/>
            </a:pPr>
            <a:r>
              <a:rPr lang="en-IN" dirty="0"/>
              <a:t>→Hole – closed end, 6 SH (laterally opposed) with gentle curve. </a:t>
            </a:r>
          </a:p>
          <a:p>
            <a:pPr marL="0" indent="0">
              <a:buNone/>
            </a:pPr>
            <a:r>
              <a:rPr lang="en-IN" dirty="0"/>
              <a:t>→Use – visualising LV, RV, arterial, pulmonary vasculature, </a:t>
            </a:r>
          </a:p>
          <a:p>
            <a:pPr marL="0" indent="0">
              <a:buNone/>
            </a:pPr>
            <a:r>
              <a:rPr lang="en-IN" dirty="0"/>
              <a:t>great veins. </a:t>
            </a:r>
          </a:p>
          <a:p>
            <a:pPr marL="0" indent="0">
              <a:buNone/>
            </a:pPr>
            <a:r>
              <a:rPr lang="en-IN" dirty="0"/>
              <a:t>→Size – 7 to 8 Fr ; length – 100&amp;125 cm. </a:t>
            </a:r>
          </a:p>
          <a:p>
            <a:pPr marL="0" indent="0">
              <a:buNone/>
            </a:pPr>
            <a:r>
              <a:rPr lang="en-IN" dirty="0"/>
              <a:t>→Features – less stiff &amp; more torque control. 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F59C17-9115-41ED-4782-63EE7000044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" b="24959"/>
          <a:stretch/>
        </p:blipFill>
        <p:spPr>
          <a:xfrm>
            <a:off x="6903494" y="3865453"/>
            <a:ext cx="4874898" cy="120070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608CF32-30DE-9054-4AC3-21205245CCB2}"/>
              </a:ext>
            </a:extLst>
          </p:cNvPr>
          <p:cNvSpPr txBox="1"/>
          <p:nvPr/>
        </p:nvSpPr>
        <p:spPr>
          <a:xfrm>
            <a:off x="7841628" y="5227102"/>
            <a:ext cx="248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b="1" dirty="0"/>
              <a:t>Eppendorf Catheter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919505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7DBD6-2574-9E3E-97DC-562FE05C5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330064"/>
            <a:ext cx="9601200" cy="55373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u="sng" dirty="0"/>
              <a:t>PIGTAIL CATHETER </a:t>
            </a:r>
            <a:endParaRPr lang="en-GB" u="sng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→Designer – </a:t>
            </a:r>
            <a:r>
              <a:rPr lang="en-IN" dirty="0" err="1"/>
              <a:t>Judkins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→Construction – Woven Dacron coated with</a:t>
            </a:r>
          </a:p>
          <a:p>
            <a:pPr marL="0" indent="0">
              <a:buNone/>
            </a:pPr>
            <a:r>
              <a:rPr lang="en-IN" dirty="0"/>
              <a:t> polyurethane or polyethylene. </a:t>
            </a:r>
          </a:p>
          <a:p>
            <a:pPr marL="0" indent="0">
              <a:buNone/>
            </a:pPr>
            <a:r>
              <a:rPr lang="en-IN" dirty="0"/>
              <a:t>→Terminal 5cm coiled in a tight loop(pigtail) </a:t>
            </a:r>
          </a:p>
          <a:p>
            <a:pPr marL="0" indent="0">
              <a:buNone/>
            </a:pPr>
            <a:r>
              <a:rPr lang="en-IN" dirty="0"/>
              <a:t>→Open/closed end</a:t>
            </a:r>
          </a:p>
          <a:p>
            <a:pPr marL="0" indent="0">
              <a:buNone/>
            </a:pPr>
            <a:r>
              <a:rPr lang="en-IN" dirty="0"/>
              <a:t>→4-12 non laterally opposed side holes located in the terminal 5 cm</a:t>
            </a:r>
          </a:p>
          <a:p>
            <a:pPr marL="0" indent="0">
              <a:buNone/>
            </a:pPr>
            <a:r>
              <a:rPr lang="en-IN" dirty="0"/>
              <a:t>→Use – most commonly for LV, RV angiography, aortography &amp; pulmonary angiography. </a:t>
            </a:r>
          </a:p>
          <a:p>
            <a:pPr marL="0" indent="0">
              <a:buNone/>
            </a:pPr>
            <a:r>
              <a:rPr lang="en-IN" dirty="0"/>
              <a:t>→Size – 3 to 7 Fr ; length – 65,80,100&amp;110cm</a:t>
            </a:r>
          </a:p>
          <a:p>
            <a:pPr marL="0" indent="0">
              <a:buNone/>
            </a:pPr>
            <a:r>
              <a:rPr lang="en-IN" dirty="0"/>
              <a:t>→Advantage – atraumatic, less incidences of arrhythmia</a:t>
            </a:r>
          </a:p>
          <a:p>
            <a:pPr marL="0" indent="0">
              <a:buNone/>
            </a:pPr>
            <a:r>
              <a:rPr lang="en-IN" dirty="0"/>
              <a:t>→Disadvantages- </a:t>
            </a:r>
            <a:r>
              <a:rPr lang="en-IN" dirty="0" err="1"/>
              <a:t>thrombogenecity</a:t>
            </a:r>
            <a:r>
              <a:rPr lang="en-IN" dirty="0"/>
              <a:t>, not suitable for prolonged hemodynamic monitoring. 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035BF4-8A44-A3B9-00A6-9796378B3A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4992" y="536299"/>
            <a:ext cx="4093736" cy="2753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0175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B2096-60B7-005D-76C6-100F5873A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320343"/>
            <a:ext cx="9601200" cy="55470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/>
              <a:t>TYPES OF PIGTAIL CATHETER </a:t>
            </a:r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D72D7C-B19A-9106-2B4F-5E8081283D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118" y="1402889"/>
            <a:ext cx="3554364" cy="224701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207762-33D5-8D4B-7274-4DA20A3A3A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5752" y="1355579"/>
            <a:ext cx="3048000" cy="5715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919C7B9-B258-0CED-9341-5F5453E851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5411" y="3331126"/>
            <a:ext cx="3907460" cy="205902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660330A-3344-BFC3-5757-88CA1D8B3163}"/>
              </a:ext>
            </a:extLst>
          </p:cNvPr>
          <p:cNvSpPr txBox="1"/>
          <p:nvPr/>
        </p:nvSpPr>
        <p:spPr>
          <a:xfrm>
            <a:off x="6714736" y="1927079"/>
            <a:ext cx="3405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b="1" dirty="0" err="1"/>
              <a:t>Cardiomarker</a:t>
            </a:r>
            <a:r>
              <a:rPr lang="en-GB" b="1" dirty="0"/>
              <a:t> pigtail catheter </a:t>
            </a:r>
            <a:endParaRPr lang="en-US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A29A1C-CB14-985D-02F2-2905917A6ADF}"/>
              </a:ext>
            </a:extLst>
          </p:cNvPr>
          <p:cNvSpPr txBox="1"/>
          <p:nvPr/>
        </p:nvSpPr>
        <p:spPr>
          <a:xfrm>
            <a:off x="6309146" y="5531945"/>
            <a:ext cx="3821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b="1" dirty="0"/>
              <a:t>Van tassel angled pigtail catheter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542998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01707B-BF93-A177-C960-015F8636F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50107"/>
            <a:ext cx="9601200" cy="531729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  </a:t>
            </a:r>
            <a:r>
              <a:rPr lang="en-IN" u="sng" dirty="0"/>
              <a:t>TIGER CATHETER</a:t>
            </a:r>
            <a:endParaRPr lang="en-GB" u="sng" dirty="0"/>
          </a:p>
          <a:p>
            <a:pPr marL="0" indent="0">
              <a:buNone/>
            </a:pPr>
            <a:endParaRPr lang="en-GB" u="sng" dirty="0"/>
          </a:p>
          <a:p>
            <a:pPr marL="0" indent="0">
              <a:buNone/>
            </a:pPr>
            <a:r>
              <a:rPr lang="en-IN" dirty="0"/>
              <a:t>→Universal radial catheter. </a:t>
            </a:r>
          </a:p>
          <a:p>
            <a:pPr marL="0" indent="0">
              <a:buNone/>
            </a:pPr>
            <a:r>
              <a:rPr lang="en-IN" dirty="0"/>
              <a:t>→Enables angiography of both LMCA&amp;RCA with one catheter that enables;</a:t>
            </a:r>
          </a:p>
          <a:p>
            <a:pPr marL="0" indent="0">
              <a:buNone/>
            </a:pPr>
            <a:r>
              <a:rPr lang="en-IN" dirty="0"/>
              <a:t>        •elimination of catheter exchange step. </a:t>
            </a:r>
          </a:p>
          <a:p>
            <a:pPr marL="0" indent="0">
              <a:buNone/>
            </a:pPr>
            <a:r>
              <a:rPr lang="en-IN" dirty="0"/>
              <a:t>        •shorten procedure &amp;</a:t>
            </a:r>
            <a:r>
              <a:rPr lang="en-IN" dirty="0" err="1"/>
              <a:t>fluroscopic</a:t>
            </a:r>
            <a:r>
              <a:rPr lang="en-IN" dirty="0"/>
              <a:t> time. </a:t>
            </a:r>
          </a:p>
          <a:p>
            <a:pPr marL="0" indent="0">
              <a:buNone/>
            </a:pPr>
            <a:r>
              <a:rPr lang="en-IN" dirty="0"/>
              <a:t>        •lower cost per procedure. </a:t>
            </a:r>
          </a:p>
          <a:p>
            <a:pPr marL="0" indent="0">
              <a:buNone/>
            </a:pPr>
            <a:r>
              <a:rPr lang="en-IN" dirty="0"/>
              <a:t>→2 curves –primary &amp; secondary. </a:t>
            </a:r>
          </a:p>
          <a:p>
            <a:pPr marL="0" indent="0">
              <a:buNone/>
            </a:pPr>
            <a:r>
              <a:rPr lang="en-IN" dirty="0"/>
              <a:t>→High flexibility. </a:t>
            </a:r>
          </a:p>
          <a:p>
            <a:pPr marL="0" indent="0">
              <a:buNone/>
            </a:pPr>
            <a:r>
              <a:rPr lang="en-IN" dirty="0"/>
              <a:t>→Atraumatic tip. </a:t>
            </a:r>
          </a:p>
          <a:p>
            <a:pPr marL="0" indent="0">
              <a:buNone/>
            </a:pPr>
            <a:r>
              <a:rPr lang="en-IN" dirty="0"/>
              <a:t>→Hole – 1 end hole &amp; 1 SH</a:t>
            </a:r>
          </a:p>
          <a:p>
            <a:pPr marL="0" indent="0">
              <a:buNone/>
            </a:pPr>
            <a:r>
              <a:rPr lang="en-IN" dirty="0"/>
              <a:t>→Length – 100cm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38276B-B84F-7D6E-765D-36C415314A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5315" y="2792782"/>
            <a:ext cx="3706473" cy="229963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166AFD1-9D38-9039-14EE-C2C6689AE3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200" y="2885079"/>
            <a:ext cx="1459801" cy="3085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56078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3F09BD-F82F-6CA0-5F3E-613BCD9252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74556"/>
            <a:ext cx="9601200" cy="591670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  </a:t>
            </a:r>
            <a:r>
              <a:rPr lang="en-IN" u="sng" dirty="0"/>
              <a:t>JUDKINS CATHETER</a:t>
            </a:r>
            <a:endParaRPr lang="en-GB" u="sng" dirty="0"/>
          </a:p>
          <a:p>
            <a:pPr marL="0" indent="0">
              <a:buNone/>
            </a:pPr>
            <a:endParaRPr lang="en-IN" u="sng" dirty="0"/>
          </a:p>
          <a:p>
            <a:pPr marL="0" indent="0">
              <a:buNone/>
            </a:pPr>
            <a:r>
              <a:rPr lang="en-IN" dirty="0"/>
              <a:t>→Designer – Melvin Paul </a:t>
            </a:r>
            <a:r>
              <a:rPr lang="en-IN" dirty="0" err="1"/>
              <a:t>Judkins</a:t>
            </a:r>
            <a:r>
              <a:rPr lang="en-IN" dirty="0"/>
              <a:t>. </a:t>
            </a:r>
          </a:p>
          <a:p>
            <a:pPr marL="0" indent="0">
              <a:buNone/>
            </a:pPr>
            <a:r>
              <a:rPr lang="en-IN" dirty="0"/>
              <a:t>→Construction – polyethylene. </a:t>
            </a:r>
          </a:p>
          <a:p>
            <a:pPr marL="0" indent="0">
              <a:buNone/>
            </a:pPr>
            <a:r>
              <a:rPr lang="en-IN" dirty="0"/>
              <a:t>→</a:t>
            </a:r>
            <a:r>
              <a:rPr lang="en-IN" dirty="0" err="1"/>
              <a:t>Preshaped</a:t>
            </a:r>
            <a:r>
              <a:rPr lang="en-IN" dirty="0"/>
              <a:t> 1°, 2°&amp;3° curves which determines</a:t>
            </a:r>
          </a:p>
          <a:p>
            <a:pPr marL="0" indent="0">
              <a:buNone/>
            </a:pPr>
            <a:r>
              <a:rPr lang="en-IN" dirty="0"/>
              <a:t> size of the catheter. (3, 3.5,4.4.5).</a:t>
            </a:r>
          </a:p>
          <a:p>
            <a:pPr marL="0" indent="0">
              <a:buNone/>
            </a:pPr>
            <a:r>
              <a:rPr lang="en-IN" dirty="0"/>
              <a:t>→Holes – one end hole &amp; with or w/o SH.</a:t>
            </a:r>
          </a:p>
          <a:p>
            <a:pPr marL="0" indent="0">
              <a:buNone/>
            </a:pPr>
            <a:r>
              <a:rPr lang="en-IN" dirty="0"/>
              <a:t>→Size – 4 to 8 Fr ; length – commonly 100cm,</a:t>
            </a:r>
          </a:p>
          <a:p>
            <a:pPr marL="0" indent="0">
              <a:buNone/>
            </a:pPr>
            <a:r>
              <a:rPr lang="en-IN" dirty="0"/>
              <a:t> 125cm for tall pts. </a:t>
            </a:r>
          </a:p>
          <a:p>
            <a:pPr marL="0" indent="0">
              <a:buNone/>
            </a:pPr>
            <a:r>
              <a:rPr lang="en-IN" dirty="0"/>
              <a:t>→2types – JL &amp;JR </a:t>
            </a:r>
          </a:p>
          <a:p>
            <a:pPr marL="0" indent="0">
              <a:buNone/>
            </a:pPr>
            <a:r>
              <a:rPr lang="en-IN" dirty="0"/>
              <a:t>→Selected according to –</a:t>
            </a:r>
          </a:p>
          <a:p>
            <a:pPr marL="0" indent="0">
              <a:buNone/>
            </a:pPr>
            <a:r>
              <a:rPr lang="en-IN" dirty="0"/>
              <a:t>                        </a:t>
            </a:r>
            <a:r>
              <a:rPr lang="en-IN" dirty="0" err="1"/>
              <a:t>i</a:t>
            </a:r>
            <a:r>
              <a:rPr lang="en-IN" dirty="0"/>
              <a:t>)width of </a:t>
            </a:r>
            <a:r>
              <a:rPr lang="en-IN" dirty="0" err="1"/>
              <a:t>Ao</a:t>
            </a:r>
            <a:r>
              <a:rPr lang="en-IN" dirty="0"/>
              <a:t>. </a:t>
            </a:r>
          </a:p>
          <a:p>
            <a:pPr marL="0" indent="0">
              <a:buNone/>
            </a:pPr>
            <a:r>
              <a:rPr lang="en-IN" dirty="0"/>
              <a:t>                        ii) location of ostium to be </a:t>
            </a:r>
            <a:r>
              <a:rPr lang="en-IN" dirty="0" err="1"/>
              <a:t>cannulated</a:t>
            </a:r>
            <a:r>
              <a:rPr lang="en-IN" dirty="0"/>
              <a:t>. </a:t>
            </a:r>
          </a:p>
          <a:p>
            <a:pPr marL="0" indent="0">
              <a:buNone/>
            </a:pPr>
            <a:r>
              <a:rPr lang="en-IN" dirty="0"/>
              <a:t>→Disadvantage - ↑</a:t>
            </a:r>
            <a:r>
              <a:rPr lang="en-IN" dirty="0" err="1"/>
              <a:t>ed</a:t>
            </a:r>
            <a:r>
              <a:rPr lang="en-IN" dirty="0"/>
              <a:t> chance of prolapse &amp; dislodgement. </a:t>
            </a:r>
          </a:p>
          <a:p>
            <a:pPr marL="0" indent="0">
              <a:buNone/>
            </a:pPr>
            <a:r>
              <a:rPr lang="en-IN" dirty="0"/>
              <a:t>                              extremely poor support.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5D5724-78EB-1FFE-932B-7CA4AA4E296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77"/>
          <a:stretch/>
        </p:blipFill>
        <p:spPr>
          <a:xfrm>
            <a:off x="6308367" y="2847490"/>
            <a:ext cx="5399589" cy="1977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1203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B5B9D-6DAC-D927-52B9-3D1D09E16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45769"/>
            <a:ext cx="9601200" cy="53216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/>
              <a:t>ENGAGEMENT </a:t>
            </a:r>
            <a:endParaRPr lang="en-US" sz="24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A3B536-BF3F-A888-7762-0F2B3C350B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1000" y="1557327"/>
            <a:ext cx="6122400" cy="4426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240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FC562-F853-FD82-7D57-98CBD1CDBD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488984"/>
            <a:ext cx="9601200" cy="5378416"/>
          </a:xfrm>
        </p:spPr>
        <p:txBody>
          <a:bodyPr/>
          <a:lstStyle/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r>
              <a:rPr lang="en-IN"/>
              <a:t>   </a:t>
            </a:r>
            <a:r>
              <a:rPr lang="en-IN" b="1" u="sng"/>
              <a:t>CORONARY CATHETERS</a:t>
            </a:r>
          </a:p>
          <a:p>
            <a:pPr marL="0" indent="0">
              <a:buNone/>
            </a:pPr>
            <a:r>
              <a:rPr lang="en-IN"/>
              <a:t>→Hollow flexible tube that can be inserted through a narrow opening into body cavity, duct or vessel to diagnose &amp; treat heart conditions. </a:t>
            </a:r>
          </a:p>
          <a:p>
            <a:pPr marL="0" indent="0">
              <a:buNone/>
            </a:pPr>
            <a:endParaRPr lang="en-US" sz="2400" u="sng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28AD6C-816C-7DC8-E8DA-A017C234ED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9242" y="2757387"/>
            <a:ext cx="6263392" cy="3110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83226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21AA2B-15A7-125F-09EF-02A76F1D9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462717"/>
            <a:ext cx="9601200" cy="54046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u="sng" dirty="0"/>
              <a:t>AMPLATZ CATHETER </a:t>
            </a:r>
          </a:p>
          <a:p>
            <a:pPr marL="0" indent="0">
              <a:buNone/>
            </a:pPr>
            <a:endParaRPr lang="en-GB" sz="1800" u="sng" dirty="0"/>
          </a:p>
          <a:p>
            <a:pPr marL="0" indent="0">
              <a:buNone/>
            </a:pPr>
            <a:r>
              <a:rPr lang="en-GB" sz="2200" dirty="0"/>
              <a:t>■Original catheter by Kurt </a:t>
            </a:r>
            <a:r>
              <a:rPr lang="en-GB" sz="2200" dirty="0" err="1"/>
              <a:t>Amplatz</a:t>
            </a:r>
            <a:endParaRPr lang="en-GB" sz="2200" dirty="0"/>
          </a:p>
          <a:p>
            <a:pPr marL="0" indent="0">
              <a:buNone/>
            </a:pPr>
            <a:r>
              <a:rPr lang="en-GB" sz="2200" dirty="0"/>
              <a:t>■Austrian Radiologist in 1967
■Right and Left comes in 3 sizes usually - 1,2,3 with increasing curvature.</a:t>
            </a:r>
          </a:p>
          <a:p>
            <a:pPr marL="0" indent="0">
              <a:buNone/>
            </a:pPr>
            <a:r>
              <a:rPr lang="en-GB" sz="2200" dirty="0"/>
              <a:t>■Best in case of short LM with down going LCX.</a:t>
            </a:r>
          </a:p>
          <a:p>
            <a:pPr marL="0" indent="0">
              <a:buNone/>
            </a:pPr>
            <a:r>
              <a:rPr lang="en-GB" sz="2200" dirty="0"/>
              <a:t>■</a:t>
            </a:r>
            <a:r>
              <a:rPr lang="en-GB" sz="2200" dirty="0" err="1"/>
              <a:t>Adv</a:t>
            </a:r>
            <a:r>
              <a:rPr lang="en-GB" sz="2200" dirty="0"/>
              <a:t> – provide good back up support </a:t>
            </a:r>
          </a:p>
          <a:p>
            <a:pPr marL="0" indent="0">
              <a:buNone/>
            </a:pPr>
            <a:r>
              <a:rPr lang="en-GB" sz="2200" dirty="0"/>
              <a:t>■Dis </a:t>
            </a:r>
            <a:r>
              <a:rPr lang="en-GB" sz="2200" dirty="0" err="1"/>
              <a:t>adv</a:t>
            </a:r>
            <a:r>
              <a:rPr lang="en-GB" sz="2200" dirty="0"/>
              <a:t> – increased chance of dissection due to downward tip.</a:t>
            </a:r>
          </a:p>
          <a:p>
            <a:pPr marL="0" indent="0">
              <a:buNone/>
            </a:pPr>
            <a:r>
              <a:rPr lang="en-GB" sz="2200" dirty="0"/>
              <a:t>■Use – best choice for calcified lesions, CTO.</a:t>
            </a:r>
            <a:endParaRPr lang="en-US" sz="22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113D5D5-5B24-2D60-FB80-989D8757FA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1121" y="4832177"/>
            <a:ext cx="5333044" cy="1777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48617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9FDC87-627C-F0FB-1B71-96682F705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25434"/>
            <a:ext cx="9601200" cy="4941966"/>
          </a:xfrm>
        </p:spPr>
        <p:txBody>
          <a:bodyPr/>
          <a:lstStyle/>
          <a:p>
            <a:pPr marL="0" indent="0">
              <a:buNone/>
            </a:pPr>
            <a:r>
              <a:rPr lang="en-GB" sz="2400" u="sng"/>
              <a:t>AMPLATZ LEFT </a:t>
            </a:r>
          </a:p>
          <a:p>
            <a:pPr marL="0" indent="0">
              <a:buNone/>
            </a:pPr>
            <a:endParaRPr lang="en-GB" sz="2400" u="sng"/>
          </a:p>
          <a:p>
            <a:pPr marL="0" indent="0">
              <a:buNone/>
            </a:pPr>
            <a:r>
              <a:rPr lang="en-GB"/>
              <a:t>■.  </a:t>
            </a:r>
            <a:r>
              <a:rPr lang="en-GB" err="1"/>
              <a:t>Coronory</a:t>
            </a:r>
            <a:r>
              <a:rPr lang="en-GB"/>
              <a:t> ostia out of conventional </a:t>
            </a:r>
            <a:r>
              <a:rPr lang="en-GB" err="1"/>
              <a:t>judkins</a:t>
            </a:r>
            <a:r>
              <a:rPr lang="en-GB"/>
              <a:t> Like high and posterior origin </a:t>
            </a:r>
          </a:p>
          <a:p>
            <a:r>
              <a:rPr lang="en-GB"/>
              <a:t>It can selectively </a:t>
            </a:r>
            <a:r>
              <a:rPr lang="en-GB" err="1"/>
              <a:t>canulate</a:t>
            </a:r>
            <a:r>
              <a:rPr lang="en-GB"/>
              <a:t> LAD or LCX if short left main stem</a:t>
            </a:r>
          </a:p>
          <a:p>
            <a:r>
              <a:rPr lang="en-GB"/>
              <a:t>Separate origins of left anterior descending and left circumflex coronary arteries.</a:t>
            </a:r>
          </a:p>
          <a:p>
            <a:r>
              <a:rPr lang="en-GB"/>
              <a:t>High anterior right coronary arteries (RCAs) or Shepherd’s Crook RCA.</a:t>
            </a:r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598F811-AF29-E7C9-5C72-C38B02DEC9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233" y="3759050"/>
            <a:ext cx="2300909" cy="2653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64273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F466F0-A3F5-01C8-17DD-569423A58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10175"/>
            <a:ext cx="9601200" cy="53572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u="sng"/>
              <a:t>AMPLATZ RIGHT </a:t>
            </a:r>
          </a:p>
          <a:p>
            <a:pPr marL="0" indent="0">
              <a:buNone/>
            </a:pPr>
            <a:endParaRPr lang="en-GB" sz="2400" u="sng"/>
          </a:p>
          <a:p>
            <a:pPr marL="0" indent="0">
              <a:buNone/>
            </a:pPr>
            <a:r>
              <a:rPr lang="en-GB" sz="2400" u="sng"/>
              <a:t>■</a:t>
            </a:r>
            <a:r>
              <a:rPr lang="en-GB" err="1"/>
              <a:t>Amplatz</a:t>
            </a:r>
            <a:r>
              <a:rPr lang="en-GB"/>
              <a:t> right coronary catheter can be used to </a:t>
            </a:r>
            <a:r>
              <a:rPr lang="en-GB" err="1"/>
              <a:t>cannulate</a:t>
            </a:r>
            <a:r>
              <a:rPr lang="en-GB"/>
              <a:t> right coronary arteries with abnormal, usually, an inferior origin or high anterior.</a:t>
            </a:r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8240DE4-5209-A978-D7C0-2185F6021F4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2766"/>
          <a:stretch/>
        </p:blipFill>
        <p:spPr>
          <a:xfrm>
            <a:off x="3519396" y="2565718"/>
            <a:ext cx="3421359" cy="3782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90396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78E508-E50A-C9B1-F270-533F18B1E3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35679"/>
            <a:ext cx="9601200" cy="523172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  </a:t>
            </a:r>
            <a:r>
              <a:rPr lang="en-IN" u="sng" dirty="0"/>
              <a:t>SCHOONMAKER</a:t>
            </a:r>
            <a:r>
              <a:rPr lang="en-IN" dirty="0"/>
              <a:t> </a:t>
            </a:r>
            <a:r>
              <a:rPr lang="en-IN" u="sng" dirty="0"/>
              <a:t>MULTIPURPOSE</a:t>
            </a:r>
            <a:endParaRPr lang="en-GB" u="sng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→Designer – </a:t>
            </a:r>
            <a:r>
              <a:rPr lang="en-IN" dirty="0" err="1"/>
              <a:t>Dr.</a:t>
            </a:r>
            <a:r>
              <a:rPr lang="en-IN" dirty="0"/>
              <a:t> Fred W </a:t>
            </a:r>
            <a:r>
              <a:rPr lang="en-IN" dirty="0" err="1"/>
              <a:t>Schoonmaker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→Construction – polyurethane with inner wire braid.</a:t>
            </a:r>
          </a:p>
          <a:p>
            <a:pPr marL="0" indent="0">
              <a:buNone/>
            </a:pPr>
            <a:r>
              <a:rPr lang="en-IN" dirty="0"/>
              <a:t>→•MPA – bent hockey stick with straight tip;120° curve </a:t>
            </a:r>
          </a:p>
          <a:p>
            <a:pPr marL="0" indent="0">
              <a:buNone/>
            </a:pPr>
            <a:r>
              <a:rPr lang="en-IN" dirty="0"/>
              <a:t>    •A -2 MP – 2 SH &amp;1 end hole </a:t>
            </a:r>
          </a:p>
          <a:p>
            <a:pPr marL="0" indent="0">
              <a:buNone/>
            </a:pPr>
            <a:r>
              <a:rPr lang="en-IN" dirty="0"/>
              <a:t>    • MPB – bent gradual 90° curve </a:t>
            </a:r>
          </a:p>
          <a:p>
            <a:pPr marL="0" indent="0">
              <a:buNone/>
            </a:pPr>
            <a:r>
              <a:rPr lang="en-IN" dirty="0"/>
              <a:t>    •B-1 MP – 1 end hole</a:t>
            </a:r>
          </a:p>
          <a:p>
            <a:pPr marL="0" indent="0">
              <a:buNone/>
            </a:pPr>
            <a:r>
              <a:rPr lang="en-IN" dirty="0"/>
              <a:t>    •B -2 MP – 2 SH, 1 end hole</a:t>
            </a:r>
          </a:p>
          <a:p>
            <a:pPr marL="0" indent="0">
              <a:buNone/>
            </a:pPr>
            <a:r>
              <a:rPr lang="en-IN" dirty="0"/>
              <a:t>→Use – CAG</a:t>
            </a:r>
          </a:p>
          <a:p>
            <a:pPr marL="0" indent="0">
              <a:buNone/>
            </a:pPr>
            <a:r>
              <a:rPr lang="en-IN" dirty="0"/>
              <a:t>               PDA &amp; MAPCA coiling</a:t>
            </a:r>
          </a:p>
          <a:p>
            <a:pPr marL="0" indent="0">
              <a:buNone/>
            </a:pPr>
            <a:r>
              <a:rPr lang="en-IN" dirty="0"/>
              <a:t>→Size – 6-8 Fr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7901397-2F4A-EDB1-F5ED-6CB0F479CC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0950" y="2679555"/>
            <a:ext cx="3371850" cy="191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27549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2C13CB-903B-0F09-A1C0-9F10624365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57925"/>
            <a:ext cx="9601200" cy="5109475"/>
          </a:xfrm>
        </p:spPr>
        <p:txBody>
          <a:bodyPr/>
          <a:lstStyle/>
          <a:p>
            <a:pPr marL="0" indent="0">
              <a:buNone/>
            </a:pPr>
            <a:r>
              <a:rPr lang="en-IN" dirty="0"/>
              <a:t> 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u="sng" dirty="0"/>
              <a:t>EXTRA BACKUP CATHETER (EBU) </a:t>
            </a:r>
            <a:endParaRPr lang="en-GB" u="sng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→Designed for LMCA cannulation. </a:t>
            </a:r>
          </a:p>
          <a:p>
            <a:pPr marL="0" indent="0">
              <a:buNone/>
            </a:pPr>
            <a:r>
              <a:rPr lang="en-IN" dirty="0"/>
              <a:t>→1°&amp; long 2° curve</a:t>
            </a:r>
          </a:p>
          <a:p>
            <a:pPr marL="0" indent="0">
              <a:buNone/>
            </a:pPr>
            <a:r>
              <a:rPr lang="en-IN" dirty="0"/>
              <a:t>→Long 2° curve provide stable platform. </a:t>
            </a:r>
          </a:p>
          <a:p>
            <a:pPr marL="0" indent="0">
              <a:buNone/>
            </a:pPr>
            <a:r>
              <a:rPr lang="en-IN" dirty="0"/>
              <a:t>→Coaxial alignment. </a:t>
            </a:r>
          </a:p>
          <a:p>
            <a:pPr marL="0" indent="0">
              <a:buNone/>
            </a:pPr>
            <a:r>
              <a:rPr lang="en-IN" dirty="0"/>
              <a:t>→Nylon shaft</a:t>
            </a:r>
          </a:p>
          <a:p>
            <a:pPr marL="0" indent="0">
              <a:buNone/>
            </a:pPr>
            <a:r>
              <a:rPr lang="en-IN" dirty="0"/>
              <a:t>→Size – 6 to 8 Fr; length – usually 100cm.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2F079F5-A5FF-5B65-C4AD-1305903752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5063" y="1600426"/>
            <a:ext cx="4614331" cy="3424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48480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0C9A13-11FD-3854-2F39-D639BD77C1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450852"/>
            <a:ext cx="9601200" cy="54165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 </a:t>
            </a:r>
            <a:r>
              <a:rPr lang="en-GB" sz="2400" u="sng" dirty="0"/>
              <a:t>Bypass Catheter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 ■RCB
Resembles JR4 with a tip curved &gt;90 degree.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■LCB
Primary curve similar to JR4 (90 degree) but secondary curve more acute (70 degree)</a:t>
            </a:r>
          </a:p>
          <a:p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B3EEFAC-1FD3-A805-F750-07596D0678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6088" y="4270374"/>
            <a:ext cx="4076700" cy="2362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5178214-97F2-BA5A-DD97-5BE6014A1A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5713" y="4270374"/>
            <a:ext cx="2580398" cy="2290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55758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82F90-B9A9-E10E-1878-8B3E320B21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83060"/>
            <a:ext cx="9601200" cy="50843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u="sng" dirty="0"/>
              <a:t>POST CABG</a:t>
            </a:r>
            <a:endParaRPr lang="en-GB" dirty="0"/>
          </a:p>
          <a:p>
            <a:endParaRPr lang="en-GB" sz="2400" u="sng" dirty="0"/>
          </a:p>
          <a:p>
            <a:pPr marL="0" indent="0">
              <a:buNone/>
            </a:pPr>
            <a:r>
              <a:rPr lang="en-GB" sz="2400" dirty="0"/>
              <a:t>  LIMA &amp; RIMA
 ■Normal-IM, JR4
 ■Origin from vertical portion of subclavian artery - JR4
 ■If Both LIMA and RIMA is to be </a:t>
            </a:r>
            <a:r>
              <a:rPr lang="en-GB" sz="2400" dirty="0" err="1"/>
              <a:t>canulated</a:t>
            </a:r>
            <a:r>
              <a:rPr lang="en-GB" sz="2400" dirty="0"/>
              <a:t> -  JR4 – can avoid catheter exchange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∆ If radial, left radial approach is more suitable in patients with LIMA graft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8314576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516C6-DFB1-6BE1-6427-4C61BA112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01705"/>
            <a:ext cx="9601200" cy="49656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u="sng" dirty="0"/>
              <a:t> OTHER CATHETER FOR IMA</a:t>
            </a:r>
            <a:endParaRPr lang="en-US" sz="2400" u="sng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371BB21-334F-0577-486B-518FEFCF86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3879" y="1517787"/>
            <a:ext cx="3533832" cy="4620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57892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DDE63-DA49-2227-703C-FBDE31215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0498" y="782374"/>
            <a:ext cx="10131748" cy="4950556"/>
          </a:xfrm>
        </p:spPr>
        <p:txBody>
          <a:bodyPr/>
          <a:lstStyle/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  </a:t>
            </a:r>
            <a:r>
              <a:rPr lang="en-IN" u="sng" dirty="0"/>
              <a:t>IKARI CATHETER</a:t>
            </a:r>
            <a:endParaRPr lang="en-GB" u="sng" dirty="0"/>
          </a:p>
          <a:p>
            <a:pPr marL="0" indent="0">
              <a:buNone/>
            </a:pPr>
            <a:endParaRPr lang="en-IN" u="sng" dirty="0"/>
          </a:p>
          <a:p>
            <a:pPr marL="0" indent="0">
              <a:buNone/>
            </a:pPr>
            <a:r>
              <a:rPr lang="en-IN" dirty="0"/>
              <a:t>→Modified JL catheter </a:t>
            </a:r>
          </a:p>
          <a:p>
            <a:pPr marL="0" indent="0">
              <a:buNone/>
            </a:pPr>
            <a:r>
              <a:rPr lang="en-IN" dirty="0"/>
              <a:t>→Radial catheter</a:t>
            </a:r>
          </a:p>
          <a:p>
            <a:pPr marL="0" indent="0">
              <a:buNone/>
            </a:pPr>
            <a:r>
              <a:rPr lang="en-IN" dirty="0"/>
              <a:t>→Curve proximally to overcome resistance @ subclavian artery. </a:t>
            </a:r>
          </a:p>
          <a:p>
            <a:pPr marL="0" indent="0">
              <a:buNone/>
            </a:pPr>
            <a:r>
              <a:rPr lang="en-IN" dirty="0"/>
              <a:t>→Shorter secondary curve. </a:t>
            </a:r>
          </a:p>
          <a:p>
            <a:pPr marL="0" indent="0">
              <a:buNone/>
            </a:pPr>
            <a:r>
              <a:rPr lang="en-IN" dirty="0"/>
              <a:t>→Longer straight portion for more support. </a:t>
            </a:r>
          </a:p>
          <a:p>
            <a:pPr marL="0" indent="0">
              <a:buNone/>
            </a:pPr>
            <a:r>
              <a:rPr lang="en-IN" dirty="0"/>
              <a:t>→Coaxial alignment. </a:t>
            </a:r>
          </a:p>
          <a:p>
            <a:pPr marL="0" indent="0">
              <a:buNone/>
            </a:pPr>
            <a:r>
              <a:rPr lang="en-IN" dirty="0"/>
              <a:t>☆ When IL GC is pushed along the GW, it allows the catheter to sit in </a:t>
            </a:r>
            <a:r>
              <a:rPr lang="en-IN" dirty="0" err="1"/>
              <a:t>appr</a:t>
            </a:r>
            <a:r>
              <a:rPr lang="en-IN" dirty="0"/>
              <a:t>. Angle for optimal engagement w/o vessel trauma. It is known as </a:t>
            </a:r>
            <a:r>
              <a:rPr lang="en-IN" dirty="0">
                <a:solidFill>
                  <a:schemeClr val="accent6">
                    <a:lumMod val="75000"/>
                  </a:schemeClr>
                </a:solidFill>
              </a:rPr>
              <a:t>power position of IL. 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66D85A1-9296-C59A-0C00-2738058349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5154" y="1454727"/>
            <a:ext cx="2871589" cy="2646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6422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9160C-601F-60BF-AFE0-0EFBC574F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99005"/>
            <a:ext cx="9601200" cy="5268395"/>
          </a:xfrm>
        </p:spPr>
        <p:txBody>
          <a:bodyPr/>
          <a:lstStyle/>
          <a:p>
            <a:pPr marL="0" indent="0">
              <a:buNone/>
            </a:pPr>
            <a:r>
              <a:rPr lang="en-IN" dirty="0"/>
              <a:t> </a:t>
            </a:r>
          </a:p>
          <a:p>
            <a:pPr marL="0" indent="0">
              <a:buNone/>
            </a:pPr>
            <a:r>
              <a:rPr lang="en-IN" dirty="0"/>
              <a:t>  </a:t>
            </a:r>
            <a:r>
              <a:rPr lang="en-IN" u="sng" dirty="0"/>
              <a:t>HALO CATHETER </a:t>
            </a:r>
            <a:endParaRPr lang="en-GB" u="sng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→ Novel 5F catheter</a:t>
            </a:r>
          </a:p>
          <a:p>
            <a:pPr marL="0" indent="0">
              <a:buNone/>
            </a:pPr>
            <a:r>
              <a:rPr lang="en-IN" dirty="0"/>
              <a:t>→Perpendicular helical tip which is inwardly and upwardly directed. </a:t>
            </a:r>
          </a:p>
          <a:p>
            <a:pPr marL="0" indent="0">
              <a:buNone/>
            </a:pPr>
            <a:r>
              <a:rPr lang="en-IN" dirty="0"/>
              <a:t>→SH  located on helix. </a:t>
            </a:r>
          </a:p>
          <a:p>
            <a:pPr marL="0" indent="0">
              <a:buNone/>
            </a:pPr>
            <a:r>
              <a:rPr lang="en-IN" dirty="0"/>
              <a:t>→Excellent for measuring distal LV chamber pressure in HCM. 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C587D3B-03F1-DD9F-DC1C-9EE1E4FADD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0979" y="3579625"/>
            <a:ext cx="3918597" cy="2679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124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865086-8605-7A24-53D4-0F00AFE384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474581"/>
            <a:ext cx="9601200" cy="6062779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/>
              <a:t>PARTS</a:t>
            </a:r>
          </a:p>
          <a:p>
            <a:pPr marL="0" indent="0">
              <a:buNone/>
            </a:pPr>
            <a:r>
              <a:rPr lang="en-GB" dirty="0"/>
              <a:t>A) TIP LENGTH-Increased length offers more stability in target vessel at the cost of </a:t>
            </a:r>
            <a:r>
              <a:rPr lang="en-GB" dirty="0" err="1"/>
              <a:t>maneuverability</a:t>
            </a:r>
            <a:r>
              <a:rPr lang="en-GB" dirty="0"/>
              <a:t> in the parent vessel.
B) PRIMARY CURVE – angle of the target vessel
from its parent artery.</a:t>
            </a:r>
          </a:p>
          <a:p>
            <a:pPr marL="0" indent="0">
              <a:buNone/>
            </a:pPr>
            <a:r>
              <a:rPr lang="en-GB" dirty="0"/>
              <a:t>C) SECONDARY CURVE – width of the parent vessel.
D) TERTIARY CURVE-normal curvature of the parent vessel.
E) CATHETER LENGTH – Usually 100 or 110 cm</a:t>
            </a:r>
          </a:p>
          <a:p>
            <a:pPr marL="0" indent="0">
              <a:buNone/>
            </a:pPr>
            <a:r>
              <a:rPr lang="en-GB" dirty="0"/>
              <a:t>F)  HUB – Metal / plastic, larger than catheter, tapered hubs- easier insertion of GW.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7035EF3-7F8B-B8EB-B0A8-DB31654CAB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1799" y="1419188"/>
            <a:ext cx="1898267" cy="2484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66670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65E73-CF96-4013-9112-8313A61D3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45701"/>
            <a:ext cx="9601200" cy="5121699"/>
          </a:xfrm>
        </p:spPr>
        <p:txBody>
          <a:bodyPr/>
          <a:lstStyle/>
          <a:p>
            <a:pPr marL="0" indent="0">
              <a:buNone/>
            </a:pPr>
            <a:endParaRPr lang="en-IN"/>
          </a:p>
          <a:p>
            <a:pPr marL="457200" indent="-457200">
              <a:buAutoNum type="arabicParenR"/>
            </a:pPr>
            <a:r>
              <a:rPr lang="en-IN"/>
              <a:t>One Fr in mm: </a:t>
            </a:r>
          </a:p>
          <a:p>
            <a:pPr marL="0" indent="0">
              <a:buNone/>
            </a:pPr>
            <a:r>
              <a:rPr lang="en-IN"/>
              <a:t>            a)0.03mm</a:t>
            </a:r>
          </a:p>
          <a:p>
            <a:pPr marL="0" indent="0">
              <a:buNone/>
            </a:pPr>
            <a:r>
              <a:rPr lang="en-IN"/>
              <a:t>            b) 0.33mm</a:t>
            </a:r>
          </a:p>
          <a:p>
            <a:pPr marL="0" indent="0">
              <a:buNone/>
            </a:pPr>
            <a:r>
              <a:rPr lang="en-IN"/>
              <a:t>            c) 3.3mm</a:t>
            </a:r>
          </a:p>
          <a:p>
            <a:pPr marL="0" indent="0">
              <a:buNone/>
            </a:pPr>
            <a:r>
              <a:rPr lang="en-IN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91240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B8EB09-482A-F161-7D2C-120E244192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35679"/>
            <a:ext cx="9601200" cy="5231721"/>
          </a:xfrm>
        </p:spPr>
        <p:txBody>
          <a:bodyPr/>
          <a:lstStyle/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r>
              <a:rPr lang="en-IN"/>
              <a:t>2) Which catheter is aka bird’s eye catheter? </a:t>
            </a:r>
          </a:p>
          <a:p>
            <a:pPr marL="0" indent="0">
              <a:buNone/>
            </a:pPr>
            <a:r>
              <a:rPr lang="en-IN"/>
              <a:t>     a) </a:t>
            </a:r>
            <a:r>
              <a:rPr lang="en-IN" err="1"/>
              <a:t>Gensini</a:t>
            </a:r>
            <a:endParaRPr lang="en-IN"/>
          </a:p>
          <a:p>
            <a:pPr marL="0" indent="0">
              <a:buNone/>
            </a:pPr>
            <a:r>
              <a:rPr lang="en-IN"/>
              <a:t>     b) Eppendorf</a:t>
            </a:r>
          </a:p>
          <a:p>
            <a:pPr marL="0" indent="0">
              <a:buNone/>
            </a:pPr>
            <a:r>
              <a:rPr lang="en-IN"/>
              <a:t>     c) </a:t>
            </a:r>
            <a:r>
              <a:rPr lang="en-IN" err="1"/>
              <a:t>Goodale</a:t>
            </a:r>
            <a:r>
              <a:rPr lang="en-IN"/>
              <a:t> – </a:t>
            </a:r>
            <a:r>
              <a:rPr lang="en-IN" err="1"/>
              <a:t>lubin</a:t>
            </a:r>
            <a:r>
              <a:rPr lang="en-IN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11410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F19E8-BE7A-A7B9-A8FE-D12790266D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74556"/>
            <a:ext cx="9601200" cy="5292844"/>
          </a:xfrm>
        </p:spPr>
        <p:txBody>
          <a:bodyPr/>
          <a:lstStyle/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3) Catheter without </a:t>
            </a:r>
            <a:r>
              <a:rPr lang="en-GB" dirty="0"/>
              <a:t>side</a:t>
            </a:r>
            <a:r>
              <a:rPr lang="en-IN" dirty="0"/>
              <a:t>hole:</a:t>
            </a:r>
          </a:p>
          <a:p>
            <a:pPr marL="0" indent="0">
              <a:buNone/>
            </a:pPr>
            <a:r>
              <a:rPr lang="en-IN" dirty="0"/>
              <a:t>       a) </a:t>
            </a:r>
            <a:r>
              <a:rPr lang="en-IN" dirty="0" err="1"/>
              <a:t>Goodale</a:t>
            </a:r>
            <a:r>
              <a:rPr lang="en-IN" dirty="0"/>
              <a:t> –</a:t>
            </a:r>
            <a:r>
              <a:rPr lang="en-IN" dirty="0" err="1"/>
              <a:t>lubin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       b) </a:t>
            </a:r>
            <a:r>
              <a:rPr lang="en-IN" dirty="0" err="1"/>
              <a:t>Gensini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       c) NIH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       d) Cournand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50713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85469-8BCD-5517-47A7-B561207F8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818653"/>
            <a:ext cx="9601200" cy="5048747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4) All are Right heart Catheters except:</a:t>
            </a:r>
          </a:p>
          <a:p>
            <a:pPr marL="0" indent="0">
              <a:buNone/>
            </a:pPr>
            <a:r>
              <a:rPr lang="en-GB" dirty="0"/>
              <a:t>                  a) Swan-</a:t>
            </a:r>
            <a:r>
              <a:rPr lang="en-GB" dirty="0" err="1"/>
              <a:t>Ganz</a:t>
            </a: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/>
              <a:t>                  b) Lehman</a:t>
            </a:r>
          </a:p>
          <a:p>
            <a:pPr marL="0" indent="0">
              <a:buNone/>
            </a:pPr>
            <a:r>
              <a:rPr lang="en-GB" dirty="0"/>
              <a:t>                  c) Eppendorf</a:t>
            </a:r>
          </a:p>
          <a:p>
            <a:pPr marL="0" indent="0">
              <a:buNone/>
            </a:pPr>
            <a:r>
              <a:rPr lang="en-GB" dirty="0"/>
              <a:t>                  d) </a:t>
            </a:r>
            <a:r>
              <a:rPr lang="en-GB" dirty="0" err="1"/>
              <a:t>Goodale</a:t>
            </a:r>
            <a:r>
              <a:rPr lang="en-GB" dirty="0"/>
              <a:t>- </a:t>
            </a:r>
            <a:r>
              <a:rPr lang="en-GB" dirty="0" err="1"/>
              <a:t>Loobin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34073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28A59-61BC-F03B-3C88-67FCA9C2E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7728" y="2825105"/>
            <a:ext cx="9601200" cy="1485900"/>
          </a:xfrm>
        </p:spPr>
        <p:txBody>
          <a:bodyPr/>
          <a:lstStyle/>
          <a:p>
            <a:r>
              <a:rPr lang="en-IN"/>
              <a:t>THANK YOU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493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E64A3-3C3D-6C94-C234-C231E96AC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OVER BENT AND UNDER BENT CATHETERS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A1364F-9CC1-6326-698F-EAD113463A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5664" y="2398714"/>
            <a:ext cx="9601200" cy="358140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GB" sz="3200">
                <a:solidFill>
                  <a:schemeClr val="accent2">
                    <a:lumMod val="75000"/>
                  </a:schemeClr>
                </a:solidFill>
              </a:rPr>
              <a:t>Over bent catheter :</a:t>
            </a:r>
          </a:p>
          <a:p>
            <a:r>
              <a:rPr lang="en-GB" sz="3200"/>
              <a:t>Angle of catheter tip  is smaller outside the body, than inside.</a:t>
            </a:r>
          </a:p>
          <a:p>
            <a:r>
              <a:rPr lang="en-GB" sz="3200"/>
              <a:t> Shape — inside body — easy to predict </a:t>
            </a:r>
          </a:p>
          <a:p>
            <a:r>
              <a:rPr lang="en-GB" sz="3200"/>
              <a:t> Easier to manipulate </a:t>
            </a:r>
          </a:p>
          <a:p>
            <a:pPr marL="0" indent="0">
              <a:buNone/>
            </a:pPr>
            <a:r>
              <a:rPr lang="en-GB" sz="3200" err="1"/>
              <a:t>Eg</a:t>
            </a:r>
            <a:r>
              <a:rPr lang="en-GB" sz="3200"/>
              <a:t>: JL</a:t>
            </a:r>
          </a:p>
          <a:p>
            <a:pPr marL="0" indent="0">
              <a:buNone/>
            </a:pPr>
            <a:endParaRPr lang="en-GB" sz="3200"/>
          </a:p>
          <a:p>
            <a:pPr marL="0" indent="0">
              <a:buNone/>
            </a:pPr>
            <a:r>
              <a:rPr lang="en-GB" sz="3200">
                <a:solidFill>
                  <a:schemeClr val="accent2">
                    <a:lumMod val="75000"/>
                  </a:schemeClr>
                </a:solidFill>
              </a:rPr>
              <a:t>Under bent catheter : </a:t>
            </a:r>
          </a:p>
          <a:p>
            <a:r>
              <a:rPr lang="en-GB" sz="3200"/>
              <a:t> Angle of catheter tip is larger outside the body than inside.</a:t>
            </a:r>
          </a:p>
          <a:p>
            <a:r>
              <a:rPr lang="en-GB" sz="3200"/>
              <a:t> Difficult to manipulate.</a:t>
            </a:r>
          </a:p>
          <a:p>
            <a:r>
              <a:rPr lang="en-GB" sz="3200"/>
              <a:t> Shape — Difficult to predict </a:t>
            </a:r>
          </a:p>
          <a:p>
            <a:r>
              <a:rPr lang="en-GB" sz="3200"/>
              <a:t> Difficult to do deep engagement.</a:t>
            </a:r>
          </a:p>
          <a:p>
            <a:pPr marL="0" indent="0">
              <a:buNone/>
            </a:pPr>
            <a:r>
              <a:rPr lang="en-GB" sz="3200" err="1"/>
              <a:t>Eg</a:t>
            </a:r>
            <a:r>
              <a:rPr lang="en-GB" sz="3200"/>
              <a:t>: AL</a:t>
            </a:r>
          </a:p>
          <a:p>
            <a:pPr marL="0" indent="0">
              <a:buNone/>
            </a:pPr>
            <a:endParaRPr lang="en-GB" sz="3200"/>
          </a:p>
          <a:p>
            <a:endParaRPr lang="en-GB" sz="3200"/>
          </a:p>
          <a:p>
            <a:pPr marL="0" indent="0">
              <a:buNone/>
            </a:pPr>
            <a:endParaRPr lang="en-US" sz="32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F411D45-7DC9-B322-6E78-84B80F1506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7579444" y="1505902"/>
            <a:ext cx="1046075" cy="257621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057960A-2B36-280B-8072-CAEF10505A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1746" y="3834756"/>
            <a:ext cx="1046074" cy="283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13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3C059-B431-3191-766A-50602FA34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7646" y="611231"/>
            <a:ext cx="9601200" cy="5280619"/>
          </a:xfrm>
        </p:spPr>
        <p:txBody>
          <a:bodyPr/>
          <a:lstStyle/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r>
              <a:rPr lang="en-IN"/>
              <a:t>  </a:t>
            </a:r>
            <a:r>
              <a:rPr lang="en-IN" u="sng"/>
              <a:t>BASIC FUNCTIONS OF CORONARY CATHETER</a:t>
            </a:r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r>
              <a:rPr lang="en-IN"/>
              <a:t>→Lead the dilating coronary catheter or device to the ostium of coronary artery or graft. </a:t>
            </a:r>
          </a:p>
          <a:p>
            <a:pPr marL="0" indent="0">
              <a:buNone/>
            </a:pPr>
            <a:r>
              <a:rPr lang="en-IN"/>
              <a:t>→Inject contrast agent. </a:t>
            </a:r>
          </a:p>
          <a:p>
            <a:pPr marL="0" indent="0">
              <a:buNone/>
            </a:pPr>
            <a:r>
              <a:rPr lang="en-IN"/>
              <a:t>→To provide backup support to pass coronary balloon/stent into coronary artery against resistance and across target stenosis. </a:t>
            </a:r>
          </a:p>
          <a:p>
            <a:pPr marL="0" indent="0">
              <a:buNone/>
            </a:pPr>
            <a:r>
              <a:rPr lang="en-IN"/>
              <a:t>→To monitor systemic arterial pressure. </a:t>
            </a:r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120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B1D37-305B-4F28-E20E-C53A3BF265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378963"/>
            <a:ext cx="9601200" cy="548843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IN"/>
              <a:t>  </a:t>
            </a:r>
          </a:p>
          <a:p>
            <a:pPr marL="0" indent="0">
              <a:buNone/>
            </a:pPr>
            <a:r>
              <a:rPr lang="en-IN"/>
              <a:t>   </a:t>
            </a:r>
            <a:r>
              <a:rPr lang="en-IN" u="sng"/>
              <a:t>IDEAL CHARACTERISTICS OF CATHETER</a:t>
            </a:r>
          </a:p>
          <a:p>
            <a:pPr marL="0" indent="0">
              <a:buNone/>
            </a:pPr>
            <a:endParaRPr lang="en-IN" u="sng"/>
          </a:p>
          <a:p>
            <a:pPr marL="0" indent="0">
              <a:buNone/>
            </a:pPr>
            <a:r>
              <a:rPr lang="en-IN"/>
              <a:t>1)Better torque </a:t>
            </a:r>
            <a:r>
              <a:rPr lang="en-IN" err="1"/>
              <a:t>contr</a:t>
            </a:r>
            <a:r>
              <a:rPr lang="en-GB" err="1"/>
              <a:t>ol</a:t>
            </a:r>
            <a:endParaRPr lang="en-GB"/>
          </a:p>
          <a:p>
            <a:pPr lvl="2"/>
            <a:r>
              <a:rPr lang="en-GB"/>
              <a:t> Increase outer diameter </a:t>
            </a:r>
          </a:p>
          <a:p>
            <a:pPr lvl="2"/>
            <a:r>
              <a:rPr lang="en-GB"/>
              <a:t> Reinforced construction </a:t>
            </a:r>
            <a:endParaRPr lang="en-IN"/>
          </a:p>
          <a:p>
            <a:pPr marL="0" indent="0">
              <a:buNone/>
            </a:pPr>
            <a:r>
              <a:rPr lang="en-IN"/>
              <a:t>2) </a:t>
            </a:r>
            <a:r>
              <a:rPr lang="en-IN" err="1"/>
              <a:t>Pushabilit</a:t>
            </a:r>
            <a:r>
              <a:rPr lang="en-GB"/>
              <a:t>y</a:t>
            </a:r>
          </a:p>
          <a:p>
            <a:pPr lvl="2"/>
            <a:r>
              <a:rPr lang="en-GB"/>
              <a:t> Increase outer diameter </a:t>
            </a:r>
          </a:p>
          <a:p>
            <a:pPr lvl="2"/>
            <a:r>
              <a:rPr lang="en-GB"/>
              <a:t> Stiffer material </a:t>
            </a:r>
          </a:p>
          <a:p>
            <a:pPr lvl="2"/>
            <a:r>
              <a:rPr lang="en-GB"/>
              <a:t> Decreasing overall part length </a:t>
            </a:r>
            <a:endParaRPr lang="en-IN"/>
          </a:p>
          <a:p>
            <a:pPr marL="0" indent="0">
              <a:buNone/>
            </a:pPr>
            <a:r>
              <a:rPr lang="en-IN"/>
              <a:t>3) Flexibility</a:t>
            </a:r>
            <a:endParaRPr lang="en-GB"/>
          </a:p>
          <a:p>
            <a:pPr lvl="2"/>
            <a:r>
              <a:rPr lang="en-GB"/>
              <a:t> Decrease outer diameter </a:t>
            </a:r>
          </a:p>
          <a:p>
            <a:pPr lvl="2"/>
            <a:r>
              <a:rPr lang="en-GB"/>
              <a:t> Material with less modulus of elasticity </a:t>
            </a:r>
          </a:p>
          <a:p>
            <a:pPr lvl="2"/>
            <a:r>
              <a:rPr lang="en-GB"/>
              <a:t> Increasing overall part length </a:t>
            </a:r>
            <a:endParaRPr lang="en-IN"/>
          </a:p>
          <a:p>
            <a:pPr marL="0" indent="0">
              <a:buNone/>
            </a:pPr>
            <a:r>
              <a:rPr lang="en-IN"/>
              <a:t>4) </a:t>
            </a:r>
            <a:r>
              <a:rPr lang="en-IN" err="1"/>
              <a:t>Trackability</a:t>
            </a:r>
            <a:endParaRPr lang="en-IN"/>
          </a:p>
          <a:p>
            <a:pPr marL="0" indent="0">
              <a:buNone/>
            </a:pPr>
            <a:r>
              <a:rPr lang="en-IN"/>
              <a:t>5) </a:t>
            </a:r>
            <a:r>
              <a:rPr lang="en-IN" err="1"/>
              <a:t>Radiopacity</a:t>
            </a:r>
            <a:endParaRPr lang="en-IN"/>
          </a:p>
          <a:p>
            <a:pPr marL="0" indent="0">
              <a:buNone/>
            </a:pPr>
            <a:r>
              <a:rPr lang="en-IN"/>
              <a:t>6) Atraumatic tip</a:t>
            </a:r>
            <a:endParaRPr lang="en-GB"/>
          </a:p>
          <a:p>
            <a:pPr marL="0" indent="0">
              <a:buNone/>
            </a:pPr>
            <a:r>
              <a:rPr lang="en-IN"/>
              <a:t> 7)  Kink resistance</a:t>
            </a:r>
            <a:endParaRPr lang="en-GB"/>
          </a:p>
          <a:p>
            <a:pPr marL="0" indent="0">
              <a:buNone/>
            </a:pPr>
            <a:r>
              <a:rPr lang="en-GB"/>
              <a:t>8) Low surface frictional resistance </a:t>
            </a:r>
            <a:endParaRPr lang="en-IN"/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IN"/>
          </a:p>
          <a:p>
            <a:pPr marL="457200" indent="-457200">
              <a:buAutoNum type="arabicParenR"/>
            </a:pPr>
            <a:endParaRPr lang="en-IN"/>
          </a:p>
          <a:p>
            <a:pPr marL="457200" indent="-457200">
              <a:buAutoNum type="arabicParenR"/>
            </a:pPr>
            <a:endParaRPr lang="en-IN"/>
          </a:p>
          <a:p>
            <a:pPr marL="457200" indent="-457200">
              <a:buAutoNum type="arabicParenR"/>
            </a:pPr>
            <a:endParaRPr lang="en-IN"/>
          </a:p>
          <a:p>
            <a:pPr marL="457200" indent="-457200">
              <a:buAutoNum type="arabicParenR"/>
            </a:pPr>
            <a:endParaRPr lang="en-IN" u="sng"/>
          </a:p>
          <a:p>
            <a:pPr marL="0" indent="0">
              <a:buNone/>
            </a:pPr>
            <a:endParaRPr lang="en-IN" u="sng"/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IN" u="sng"/>
          </a:p>
          <a:p>
            <a:pPr marL="0" indent="0">
              <a:buNone/>
            </a:pPr>
            <a:endParaRPr lang="en-IN" u="sng"/>
          </a:p>
          <a:p>
            <a:pPr marL="0" indent="0">
              <a:buNone/>
            </a:pPr>
            <a:endParaRPr lang="en-IN" u="sng"/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IN" u="sng"/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IN" u="sng"/>
          </a:p>
          <a:p>
            <a:pPr marL="0" indent="0">
              <a:buNone/>
            </a:pPr>
            <a:endParaRPr lang="en-IN" u="sng"/>
          </a:p>
          <a:p>
            <a:pPr marL="0" indent="0">
              <a:buNone/>
            </a:pPr>
            <a:endParaRPr lang="en-IN" u="sng"/>
          </a:p>
          <a:p>
            <a:pPr marL="0" indent="0">
              <a:buNone/>
            </a:pPr>
            <a:endParaRPr lang="en-IN" u="sng"/>
          </a:p>
          <a:p>
            <a:pPr marL="457200" indent="-457200">
              <a:buFont typeface="+mj-lt"/>
              <a:buAutoNum type="arabicPeriod"/>
            </a:pPr>
            <a:endParaRPr lang="en-IN"/>
          </a:p>
          <a:p>
            <a:pPr marL="457200" indent="-457200">
              <a:buFont typeface="+mj-lt"/>
              <a:buAutoNum type="arabicPeriod"/>
            </a:pPr>
            <a:endParaRPr lang="en-IN" u="sng"/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867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D1304-AA36-4BD0-B990-D57C004E6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379665"/>
            <a:ext cx="9601200" cy="624074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r>
              <a:rPr lang="en-GB"/>
              <a:t> WALL THICKNESS
</a:t>
            </a:r>
          </a:p>
          <a:p>
            <a:r>
              <a:rPr lang="en-GB" u="sng"/>
              <a:t>Thick walled</a:t>
            </a:r>
          </a:p>
          <a:p>
            <a:pPr marL="0" indent="0">
              <a:buNone/>
            </a:pPr>
            <a:r>
              <a:rPr lang="en-GB"/>
              <a:t>Better </a:t>
            </a:r>
            <a:r>
              <a:rPr lang="en-GB" err="1"/>
              <a:t>pushability</a:t>
            </a:r>
            <a:r>
              <a:rPr lang="en-GB"/>
              <a:t> and torque transmission
Accentuates pressure waveform-systolic overshoot &amp; diastolic dips.
■</a:t>
            </a:r>
            <a:r>
              <a:rPr lang="en-GB" u="sng"/>
              <a:t>Thin walled_</a:t>
            </a:r>
            <a:r>
              <a:rPr lang="en-GB"/>
              <a:t>
Improves monitoring, blood sampling &amp; flushing abilities, decrease </a:t>
            </a:r>
            <a:r>
              <a:rPr lang="en-GB" err="1"/>
              <a:t>thrombogenicity</a:t>
            </a:r>
            <a:r>
              <a:rPr lang="en-GB"/>
              <a:t>.
Disadvantage – less torque control, not suitable for high pressure injection.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42583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25" id="{F9915BBD-9749-466F-995C-8C8D6A938EC0}" vid="{CF1D1A65-FC75-42D2-B7EF-D2991382DC6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2886</Words>
  <Application>Microsoft Office PowerPoint</Application>
  <PresentationFormat>Widescreen</PresentationFormat>
  <Paragraphs>495</Paragraphs>
  <Slides>54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7" baseType="lpstr">
      <vt:lpstr>Aptos</vt:lpstr>
      <vt:lpstr>Franklin Gothic Book</vt:lpstr>
      <vt:lpstr>Crop</vt:lpstr>
      <vt:lpstr> Catheters</vt:lpstr>
      <vt:lpstr>PowerPoint Presentation</vt:lpstr>
      <vt:lpstr>FIRST SELECTIVE CORONARY ANGIOGRAM </vt:lpstr>
      <vt:lpstr>PowerPoint Presentation</vt:lpstr>
      <vt:lpstr>PowerPoint Presentation</vt:lpstr>
      <vt:lpstr>OVER BENT AND UNDER BENT CATHETERS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CARDIAC Catheters</dc:title>
  <dc:creator>918590615587</dc:creator>
  <cp:lastModifiedBy>ADMIN</cp:lastModifiedBy>
  <cp:revision>14</cp:revision>
  <dcterms:created xsi:type="dcterms:W3CDTF">2024-03-16T05:38:55Z</dcterms:created>
  <dcterms:modified xsi:type="dcterms:W3CDTF">2024-07-12T03:10:18Z</dcterms:modified>
</cp:coreProperties>
</file>