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2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57" r:id="rId17"/>
    <p:sldId id="259" r:id="rId18"/>
    <p:sldId id="260" r:id="rId19"/>
    <p:sldId id="287" r:id="rId20"/>
    <p:sldId id="288" r:id="rId21"/>
    <p:sldId id="289" r:id="rId22"/>
    <p:sldId id="290" r:id="rId23"/>
    <p:sldId id="291" r:id="rId24"/>
    <p:sldId id="292" r:id="rId25"/>
    <p:sldId id="293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C2289-7F2A-5286-68ED-E89C52F95D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err="1"/>
              <a:t>Gp</a:t>
            </a:r>
            <a:r>
              <a:rPr lang="en-IN"/>
              <a:t> </a:t>
            </a:r>
            <a:r>
              <a:rPr lang="en-IN" err="1"/>
              <a:t>IIb</a:t>
            </a:r>
            <a:r>
              <a:rPr lang="en-IN"/>
              <a:t>/</a:t>
            </a:r>
            <a:r>
              <a:rPr lang="en-IN" err="1"/>
              <a:t>iiia</a:t>
            </a:r>
            <a:r>
              <a:rPr lang="en-IN"/>
              <a:t> inhibitors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44B726-C9FB-9467-39AA-2B8E577C62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60327" y="4017402"/>
            <a:ext cx="6831673" cy="664619"/>
          </a:xfrm>
        </p:spPr>
        <p:txBody>
          <a:bodyPr/>
          <a:lstStyle/>
          <a:p>
            <a:r>
              <a:rPr lang="en-IN" err="1"/>
              <a:t>Akhina</a:t>
            </a:r>
            <a:r>
              <a:rPr lang="en-IN"/>
              <a:t> C 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71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C31B8A-3169-9728-EAE2-65F240C49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295808"/>
            <a:ext cx="9601200" cy="5023902"/>
          </a:xfrm>
        </p:spPr>
        <p:txBody>
          <a:bodyPr/>
          <a:lstStyle/>
          <a:p>
            <a:pPr marL="0" indent="0">
              <a:buNone/>
            </a:pPr>
            <a:r>
              <a:rPr lang="en-IN" sz="3200" u="sng" dirty="0"/>
              <a:t>(ABCIXIMAB CONT..) </a:t>
            </a:r>
          </a:p>
          <a:p>
            <a:pPr marL="0" indent="0">
              <a:buNone/>
            </a:pPr>
            <a:endParaRPr lang="en-IN" sz="2400" u="sng" dirty="0"/>
          </a:p>
          <a:p>
            <a:r>
              <a:rPr lang="en-IN" sz="2400" u="sng" dirty="0"/>
              <a:t>Administration</a:t>
            </a:r>
            <a:r>
              <a:rPr lang="en-IN" sz="2400" dirty="0"/>
              <a:t> </a:t>
            </a:r>
          </a:p>
          <a:p>
            <a:pPr marL="0" indent="0">
              <a:buNone/>
            </a:pPr>
            <a:r>
              <a:rPr lang="en-IN" sz="2400" dirty="0"/>
              <a:t>               0.25mg/kg IV bolus administered 10-60 minutes before start of PCI followed by cont. IV infusion of 0.125mg/kg/min for 12 hrs</a:t>
            </a:r>
          </a:p>
          <a:p>
            <a:r>
              <a:rPr lang="en-IN" sz="2400" u="sng" dirty="0"/>
              <a:t>Adverse effects</a:t>
            </a:r>
          </a:p>
          <a:p>
            <a:pPr marL="0" indent="0">
              <a:buNone/>
            </a:pPr>
            <a:r>
              <a:rPr lang="en-IN" dirty="0"/>
              <a:t>           </a:t>
            </a:r>
            <a:r>
              <a:rPr lang="en-IN" sz="2400" dirty="0"/>
              <a:t>Bleeding</a:t>
            </a:r>
          </a:p>
          <a:p>
            <a:pPr marL="0" indent="0">
              <a:buNone/>
            </a:pPr>
            <a:r>
              <a:rPr lang="en-IN" sz="2400" dirty="0"/>
              <a:t>           Thrombocytopenia</a:t>
            </a:r>
          </a:p>
          <a:p>
            <a:pPr marL="0" indent="0">
              <a:buNone/>
            </a:pPr>
            <a:r>
              <a:rPr lang="en-IN" sz="2400" dirty="0"/>
              <a:t>           Allergic reactions</a:t>
            </a:r>
          </a:p>
          <a:p>
            <a:pPr marL="0" indent="0">
              <a:buNone/>
            </a:pPr>
            <a:r>
              <a:rPr lang="en-IN" sz="2400" dirty="0"/>
              <a:t>           Expensive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13180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76FE79-2A51-C6BB-43F5-5E0DA49548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635679"/>
            <a:ext cx="9601200" cy="5231721"/>
          </a:xfrm>
        </p:spPr>
        <p:txBody>
          <a:bodyPr/>
          <a:lstStyle/>
          <a:p>
            <a:pPr marL="0" indent="0">
              <a:buNone/>
            </a:pPr>
            <a:r>
              <a:rPr lang="en-IN" sz="3200" u="sng" dirty="0"/>
              <a:t>EPTIFIBATIDE</a:t>
            </a:r>
            <a:r>
              <a:rPr lang="en-IN" dirty="0"/>
              <a:t>
</a:t>
            </a:r>
            <a:r>
              <a:rPr lang="en-IN" sz="2400" dirty="0"/>
              <a:t>
•</a:t>
            </a:r>
            <a:r>
              <a:rPr lang="en-IN" sz="2400" dirty="0" err="1"/>
              <a:t>Eptifibatide</a:t>
            </a:r>
            <a:r>
              <a:rPr lang="en-IN" sz="2400" dirty="0"/>
              <a:t> is an antiplatelet drug of the GP </a:t>
            </a:r>
            <a:r>
              <a:rPr lang="en-IN" sz="2400" dirty="0" err="1"/>
              <a:t>IIb</a:t>
            </a:r>
            <a:r>
              <a:rPr lang="en-IN" sz="2400" dirty="0"/>
              <a:t>/</a:t>
            </a:r>
            <a:r>
              <a:rPr lang="en-IN" sz="2400" dirty="0" err="1"/>
              <a:t>Illa</a:t>
            </a:r>
            <a:r>
              <a:rPr lang="en-IN" sz="2400" dirty="0"/>
              <a:t> inhibitor class.
•Derived from a protein found in the venom of the </a:t>
            </a:r>
            <a:r>
              <a:rPr lang="en-IN" sz="2400" dirty="0" err="1"/>
              <a:t>southeastern</a:t>
            </a:r>
            <a:r>
              <a:rPr lang="en-IN" sz="2400" dirty="0"/>
              <a:t> pygmy rattlesnake (</a:t>
            </a:r>
            <a:r>
              <a:rPr lang="en-IN" sz="2400" dirty="0" err="1"/>
              <a:t>Sistrurus</a:t>
            </a:r>
            <a:r>
              <a:rPr lang="en-IN" sz="2400" dirty="0"/>
              <a:t> </a:t>
            </a:r>
            <a:r>
              <a:rPr lang="en-IN" sz="2400" dirty="0" err="1"/>
              <a:t>miliarius</a:t>
            </a:r>
            <a:r>
              <a:rPr lang="en-IN" sz="2400" dirty="0"/>
              <a:t> </a:t>
            </a:r>
            <a:r>
              <a:rPr lang="en-IN" sz="2400" dirty="0" err="1"/>
              <a:t>barbouri</a:t>
            </a:r>
            <a:r>
              <a:rPr lang="en-IN" sz="2400" dirty="0"/>
              <a:t>).
• </a:t>
            </a:r>
            <a:r>
              <a:rPr lang="en-IN" sz="2400" dirty="0" err="1"/>
              <a:t>Eptifibatide</a:t>
            </a:r>
            <a:r>
              <a:rPr lang="en-IN" sz="2400" dirty="0"/>
              <a:t> (INTEGRILIN) is a cyclic peptide inhibitor of the fibrinogen binding site on  α</a:t>
            </a:r>
            <a:r>
              <a:rPr lang="en-IN" sz="2400" dirty="0" err="1"/>
              <a:t>IIb</a:t>
            </a:r>
            <a:r>
              <a:rPr lang="en-IN" sz="2400" dirty="0"/>
              <a:t>β3 (integrin) 
• It is administered intravenously</a:t>
            </a:r>
          </a:p>
          <a:p>
            <a:pPr marL="0" indent="0">
              <a:buNone/>
            </a:pPr>
            <a:r>
              <a:rPr lang="en-IN" sz="2400" dirty="0"/>
              <a:t>•Reversible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6661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8EF0C-85D9-865D-55EB-6F8FAA2B5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696802"/>
            <a:ext cx="9601200" cy="5170598"/>
          </a:xfrm>
        </p:spPr>
        <p:txBody>
          <a:bodyPr>
            <a:normAutofit/>
          </a:bodyPr>
          <a:lstStyle/>
          <a:p>
            <a:r>
              <a:rPr lang="en-IN" sz="2400" u="sng" dirty="0"/>
              <a:t>Indications</a:t>
            </a:r>
          </a:p>
          <a:p>
            <a:pPr marL="0" indent="0">
              <a:buNone/>
            </a:pPr>
            <a:r>
              <a:rPr lang="en-IN" sz="2400" dirty="0"/>
              <a:t>        </a:t>
            </a:r>
            <a:r>
              <a:rPr lang="en-IN" sz="2400" dirty="0" err="1"/>
              <a:t>i</a:t>
            </a:r>
            <a:r>
              <a:rPr lang="en-IN" sz="2400" dirty="0"/>
              <a:t>)Acute coronary syndromes</a:t>
            </a:r>
          </a:p>
          <a:p>
            <a:pPr marL="0" indent="0">
              <a:buNone/>
            </a:pPr>
            <a:r>
              <a:rPr lang="en-IN" sz="2400" dirty="0"/>
              <a:t>        ii) Unstable angina</a:t>
            </a:r>
          </a:p>
          <a:p>
            <a:pPr marL="0" indent="0">
              <a:buNone/>
            </a:pPr>
            <a:r>
              <a:rPr lang="en-IN" sz="2400" dirty="0"/>
              <a:t>        iii) Myocardial Infarction</a:t>
            </a:r>
          </a:p>
          <a:p>
            <a:pPr marL="0" indent="0">
              <a:buNone/>
            </a:pPr>
            <a:r>
              <a:rPr lang="en-IN" sz="2400" dirty="0"/>
              <a:t>        iv) Percutaneous coronary intervention (PCI)</a:t>
            </a:r>
          </a:p>
          <a:p>
            <a:r>
              <a:rPr lang="en-IN" sz="2400" u="sng" dirty="0"/>
              <a:t>Administration</a:t>
            </a:r>
          </a:p>
          <a:p>
            <a:pPr marL="0" indent="0">
              <a:buNone/>
            </a:pPr>
            <a:r>
              <a:rPr lang="en-IN" sz="2400"/>
              <a:t>         Bolus </a:t>
            </a:r>
            <a:r>
              <a:rPr lang="en-IN" sz="2400" dirty="0"/>
              <a:t>of 180 µg/kg followed by 2 µg/kg/min for up to 96 hours.
      • The duration of action of the drug is relatively short, and platelet aggregation is restored within 6-12 hours after cessation </a:t>
            </a:r>
          </a:p>
          <a:p>
            <a:pPr marL="0" indent="0">
              <a:buNone/>
            </a:pPr>
            <a:r>
              <a:rPr lang="en-IN" sz="2400" dirty="0"/>
              <a:t>     •Generally administered together with aspirin or clopidogrel and heparin.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44787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1BB3D-5DE3-B227-348C-A3678B2C3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86781"/>
            <a:ext cx="9601200" cy="5280619"/>
          </a:xfrm>
        </p:spPr>
        <p:txBody>
          <a:bodyPr/>
          <a:lstStyle/>
          <a:p>
            <a:endParaRPr lang="en-IN"/>
          </a:p>
          <a:p>
            <a:r>
              <a:rPr lang="en-IN" u="sng"/>
              <a:t>A/E</a:t>
            </a:r>
          </a:p>
          <a:p>
            <a:pPr marL="0" indent="0">
              <a:buNone/>
            </a:pPr>
            <a:r>
              <a:rPr lang="en-IN"/>
              <a:t>         Bleeding</a:t>
            </a:r>
          </a:p>
          <a:p>
            <a:pPr marL="0" indent="0">
              <a:buNone/>
            </a:pPr>
            <a:r>
              <a:rPr lang="en-IN"/>
              <a:t>         Thrombocytopenia</a:t>
            </a:r>
          </a:p>
          <a:p>
            <a:pPr marL="0" indent="0">
              <a:buNone/>
            </a:pPr>
            <a:r>
              <a:rPr lang="en-IN"/>
              <a:t>         Renal insufficiency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832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DF69D-23BF-178D-1807-383F66017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360626"/>
            <a:ext cx="9601200" cy="55740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200" u="sng" dirty="0"/>
              <a:t>TIROFIBAN</a:t>
            </a:r>
          </a:p>
          <a:p>
            <a:r>
              <a:rPr lang="en-IN" dirty="0"/>
              <a:t>Belongs to a class of antiplatelet – GP </a:t>
            </a:r>
            <a:r>
              <a:rPr lang="en-IN" dirty="0" err="1"/>
              <a:t>Iib</a:t>
            </a:r>
            <a:r>
              <a:rPr lang="en-IN" dirty="0"/>
              <a:t>/</a:t>
            </a:r>
            <a:r>
              <a:rPr lang="en-IN" dirty="0" err="1"/>
              <a:t>Illa</a:t>
            </a:r>
            <a:r>
              <a:rPr lang="en-IN" dirty="0"/>
              <a:t> inhibitors</a:t>
            </a:r>
          </a:p>
          <a:p>
            <a:r>
              <a:rPr lang="en-IN" dirty="0"/>
              <a:t> It is a modified version of an anticoagulant found in the venom of the saw-scaled viper </a:t>
            </a:r>
            <a:r>
              <a:rPr lang="en-IN" dirty="0" err="1"/>
              <a:t>Echis</a:t>
            </a:r>
            <a:r>
              <a:rPr lang="en-IN" dirty="0"/>
              <a:t> </a:t>
            </a:r>
            <a:r>
              <a:rPr lang="en-IN" dirty="0" err="1"/>
              <a:t>carinatus</a:t>
            </a:r>
            <a:endParaRPr lang="en-IN" dirty="0"/>
          </a:p>
          <a:p>
            <a:r>
              <a:rPr lang="en-IN" dirty="0" err="1"/>
              <a:t>Tirofiban</a:t>
            </a:r>
            <a:r>
              <a:rPr lang="en-IN" dirty="0"/>
              <a:t> (AGGRASTAT) is a </a:t>
            </a:r>
            <a:r>
              <a:rPr lang="en-IN" dirty="0" err="1"/>
              <a:t>nonpeptide</a:t>
            </a:r>
            <a:endParaRPr lang="en-IN" dirty="0"/>
          </a:p>
          <a:p>
            <a:r>
              <a:rPr lang="en-IN" dirty="0"/>
              <a:t>Has short duration of action</a:t>
            </a:r>
          </a:p>
          <a:p>
            <a:r>
              <a:rPr lang="en-IN" dirty="0"/>
              <a:t>Reversible</a:t>
            </a:r>
          </a:p>
          <a:p>
            <a:r>
              <a:rPr lang="en-IN" sz="2400" u="sng" dirty="0"/>
              <a:t>INDICATIONS</a:t>
            </a:r>
            <a:r>
              <a:rPr lang="en-IN" sz="2400" dirty="0"/>
              <a:t> </a:t>
            </a:r>
          </a:p>
          <a:p>
            <a:pPr marL="0" indent="0">
              <a:buNone/>
            </a:pPr>
            <a:r>
              <a:rPr lang="en-IN" sz="2400" dirty="0"/>
              <a:t>                    ACS</a:t>
            </a:r>
          </a:p>
          <a:p>
            <a:pPr marL="0" indent="0">
              <a:buNone/>
            </a:pPr>
            <a:r>
              <a:rPr lang="en-IN" sz="2400" dirty="0"/>
              <a:t>                    MI</a:t>
            </a:r>
          </a:p>
          <a:p>
            <a:pPr marL="0" indent="0">
              <a:buNone/>
            </a:pPr>
            <a:r>
              <a:rPr lang="en-IN" sz="2400" dirty="0"/>
              <a:t>                    PCI</a:t>
            </a:r>
          </a:p>
          <a:p>
            <a:pPr marL="0" indent="0">
              <a:buNone/>
            </a:pPr>
            <a:r>
              <a:rPr lang="en-IN" sz="2400" dirty="0"/>
              <a:t>                    UA</a:t>
            </a:r>
          </a:p>
          <a:p>
            <a:endParaRPr lang="en-I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086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EBD5A-5961-071A-7ADD-CADB19A5E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15636"/>
            <a:ext cx="9601200" cy="5451764"/>
          </a:xfrm>
        </p:spPr>
        <p:txBody>
          <a:bodyPr>
            <a:normAutofit lnSpcReduction="10000"/>
          </a:bodyPr>
          <a:lstStyle/>
          <a:p>
            <a:r>
              <a:rPr lang="en-IN" sz="2400" u="sng"/>
              <a:t>Administration</a:t>
            </a:r>
          </a:p>
          <a:p>
            <a:pPr marL="0" indent="0">
              <a:buNone/>
            </a:pPr>
            <a:r>
              <a:rPr lang="en-IN" sz="2400"/>
              <a:t>            Intravenously at an initial rate of 0.4µg/kg/min for 30 minutes, and then continued at 0.1 mg/kg/min for 12- 24 hours after angioplasty or </a:t>
            </a:r>
            <a:r>
              <a:rPr lang="en-IN" sz="2400" err="1"/>
              <a:t>atherectomy</a:t>
            </a:r>
            <a:endParaRPr lang="en-IN" sz="2400"/>
          </a:p>
          <a:p>
            <a:r>
              <a:rPr lang="en-IN" sz="2400"/>
              <a:t>Generally administered along with aspirin &amp; heparin. </a:t>
            </a:r>
          </a:p>
          <a:p>
            <a:endParaRPr lang="en-IN" sz="2400"/>
          </a:p>
          <a:p>
            <a:r>
              <a:rPr lang="en-IN" sz="2400" u="sng"/>
              <a:t>A/E </a:t>
            </a:r>
          </a:p>
          <a:p>
            <a:pPr marL="0" indent="0">
              <a:buNone/>
            </a:pPr>
            <a:r>
              <a:rPr lang="en-IN" sz="2400"/>
              <a:t>           Bleeding</a:t>
            </a:r>
          </a:p>
          <a:p>
            <a:pPr marL="0" indent="0">
              <a:buNone/>
            </a:pPr>
            <a:r>
              <a:rPr lang="en-IN" sz="2400"/>
              <a:t>           Thrombocytopenia</a:t>
            </a:r>
          </a:p>
          <a:p>
            <a:pPr marL="0" indent="0">
              <a:buNone/>
            </a:pPr>
            <a:r>
              <a:rPr lang="en-IN" sz="2400"/>
              <a:t>           </a:t>
            </a:r>
            <a:r>
              <a:rPr lang="en-IN" sz="2400" err="1"/>
              <a:t>Anemia</a:t>
            </a:r>
            <a:endParaRPr lang="en-IN" sz="2400"/>
          </a:p>
          <a:p>
            <a:pPr marL="0" indent="0">
              <a:buNone/>
            </a:pPr>
            <a:r>
              <a:rPr lang="en-IN" sz="2400"/>
              <a:t>           Hypotension</a:t>
            </a:r>
          </a:p>
          <a:p>
            <a:pPr marL="0" indent="0">
              <a:buNone/>
            </a:pPr>
            <a:r>
              <a:rPr lang="en-IN" sz="2400"/>
              <a:t>           Nausea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310920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831E35-5032-6588-1318-3133A135F4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635678"/>
            <a:ext cx="10168421" cy="524435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IN" sz="5100" dirty="0"/>
          </a:p>
          <a:p>
            <a:pPr marL="0" indent="0">
              <a:buNone/>
            </a:pPr>
            <a:r>
              <a:rPr lang="en-IN" sz="5100" dirty="0"/>
              <a:t>  </a:t>
            </a:r>
            <a:r>
              <a:rPr lang="en-IN" sz="5100" u="sng" dirty="0"/>
              <a:t>TRIALS OF ORAL </a:t>
            </a:r>
            <a:r>
              <a:rPr lang="en-IN" sz="5100" u="sng" dirty="0" err="1"/>
              <a:t>IIb</a:t>
            </a:r>
            <a:r>
              <a:rPr lang="en-IN" sz="5100" u="sng" dirty="0"/>
              <a:t>/</a:t>
            </a:r>
            <a:r>
              <a:rPr lang="en-IN" sz="5100" u="sng" dirty="0" err="1"/>
              <a:t>IIIa</a:t>
            </a:r>
            <a:r>
              <a:rPr lang="en-IN" sz="5100" u="sng" dirty="0"/>
              <a:t> INHIBITION IN ACS</a:t>
            </a:r>
            <a:r>
              <a:rPr lang="en-IN" sz="5100" dirty="0"/>
              <a:t> </a:t>
            </a:r>
          </a:p>
          <a:p>
            <a:pPr marL="0" indent="0">
              <a:buNone/>
            </a:pPr>
            <a:r>
              <a:rPr lang="en-IN" sz="3500" dirty="0"/>
              <a:t> </a:t>
            </a:r>
          </a:p>
          <a:p>
            <a:pPr marL="0" indent="0">
              <a:buNone/>
            </a:pPr>
            <a:r>
              <a:rPr lang="en-IN" sz="3800" dirty="0"/>
              <a:t>  </a:t>
            </a:r>
            <a:r>
              <a:rPr lang="en-IN" sz="3800" dirty="0" err="1"/>
              <a:t>i</a:t>
            </a:r>
            <a:r>
              <a:rPr lang="en-IN" sz="3800" dirty="0"/>
              <a:t>) The evaluation of oral </a:t>
            </a:r>
            <a:r>
              <a:rPr lang="en-IN" sz="3800" dirty="0" err="1"/>
              <a:t>xemilofiban</a:t>
            </a:r>
            <a:r>
              <a:rPr lang="en-IN" sz="3800" dirty="0"/>
              <a:t> in controlling </a:t>
            </a:r>
            <a:r>
              <a:rPr lang="en-IN" sz="3800" dirty="0" err="1"/>
              <a:t>thrombolic</a:t>
            </a:r>
            <a:r>
              <a:rPr lang="en-IN" sz="3800" dirty="0"/>
              <a:t> events(EXCITE). </a:t>
            </a:r>
          </a:p>
          <a:p>
            <a:pPr marL="0" indent="0">
              <a:buNone/>
            </a:pPr>
            <a:r>
              <a:rPr lang="en-IN" sz="3800" dirty="0"/>
              <a:t>    ii) </a:t>
            </a:r>
            <a:r>
              <a:rPr lang="en-IN" sz="3800" dirty="0" err="1"/>
              <a:t>Orbofiban</a:t>
            </a:r>
            <a:r>
              <a:rPr lang="en-IN" sz="3800" dirty="0"/>
              <a:t> in patients with unstable coronary syndromes. Thrombosis in myocardial infarction (OPUS-TIMI). </a:t>
            </a:r>
          </a:p>
          <a:p>
            <a:pPr marL="0" indent="0">
              <a:buNone/>
            </a:pPr>
            <a:r>
              <a:rPr lang="en-IN" sz="3800" dirty="0"/>
              <a:t>   III) </a:t>
            </a:r>
            <a:r>
              <a:rPr lang="en-IN" sz="3800" dirty="0" err="1"/>
              <a:t>Sibrafiban</a:t>
            </a:r>
            <a:r>
              <a:rPr lang="en-IN" sz="3800" dirty="0"/>
              <a:t> vs aspirin to yield maximum protection from Ischemic heart events post ACS(SYMPHONY). </a:t>
            </a:r>
          </a:p>
          <a:p>
            <a:pPr marL="0" indent="0">
              <a:buNone/>
            </a:pPr>
            <a:r>
              <a:rPr lang="en-IN" sz="3800" dirty="0"/>
              <a:t>   IV) 2</a:t>
            </a:r>
            <a:r>
              <a:rPr lang="en-IN" sz="3800" baseline="30000" dirty="0"/>
              <a:t>nd</a:t>
            </a:r>
            <a:r>
              <a:rPr lang="en-IN" sz="3800" dirty="0"/>
              <a:t> SYMPHONY. </a:t>
            </a:r>
          </a:p>
          <a:p>
            <a:pPr marL="0" indent="0">
              <a:buNone/>
            </a:pPr>
            <a:r>
              <a:rPr lang="en-IN" sz="3800" dirty="0"/>
              <a:t>   V) Blockade of GP </a:t>
            </a:r>
            <a:r>
              <a:rPr lang="en-IN" sz="3800" dirty="0" err="1"/>
              <a:t>IIb</a:t>
            </a:r>
            <a:r>
              <a:rPr lang="en-IN" sz="3800" dirty="0"/>
              <a:t>, </a:t>
            </a:r>
            <a:r>
              <a:rPr lang="en-IN" sz="3800" dirty="0" err="1"/>
              <a:t>IIIa</a:t>
            </a:r>
            <a:r>
              <a:rPr lang="en-IN" sz="3800" dirty="0"/>
              <a:t> receptor to avoid vascular occlusion (BRAVO). </a:t>
            </a:r>
          </a:p>
          <a:p>
            <a:endParaRPr lang="en-IN" sz="3800" dirty="0"/>
          </a:p>
          <a:p>
            <a:r>
              <a:rPr lang="en-IN" sz="3800" dirty="0"/>
              <a:t>Instead of reducing major ischemic events, long-term oral GP </a:t>
            </a:r>
            <a:r>
              <a:rPr lang="en-IN" sz="3800" dirty="0" err="1"/>
              <a:t>IIb</a:t>
            </a:r>
            <a:r>
              <a:rPr lang="en-IN" sz="3800" dirty="0"/>
              <a:t>/</a:t>
            </a:r>
            <a:r>
              <a:rPr lang="en-IN" sz="3800" dirty="0" err="1"/>
              <a:t>IIIa</a:t>
            </a:r>
            <a:r>
              <a:rPr lang="en-IN" sz="3800" dirty="0"/>
              <a:t> inhibitor therapy has uniformly increased fatality rate. </a:t>
            </a:r>
          </a:p>
          <a:p>
            <a:pPr marL="0" indent="0">
              <a:buNone/>
            </a:pPr>
            <a:endParaRPr lang="en-IN" sz="3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7105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8A585-3F32-5096-0594-DB7876FE0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100214"/>
            <a:ext cx="9601200" cy="57577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200" u="sng" dirty="0"/>
              <a:t>TRIALS OF IV GP </a:t>
            </a:r>
            <a:r>
              <a:rPr lang="en-IN" sz="3200" u="sng" dirty="0" err="1"/>
              <a:t>IIb</a:t>
            </a:r>
            <a:r>
              <a:rPr lang="en-IN" sz="3200" u="sng" dirty="0"/>
              <a:t>/</a:t>
            </a:r>
            <a:r>
              <a:rPr lang="en-IN" sz="3200" u="sng" dirty="0" err="1"/>
              <a:t>Illa</a:t>
            </a:r>
            <a:r>
              <a:rPr lang="en-IN" sz="3200" u="sng" dirty="0"/>
              <a:t> INHIBITION IN ACS</a:t>
            </a:r>
          </a:p>
          <a:p>
            <a:pPr marL="0" indent="0">
              <a:buNone/>
            </a:pPr>
            <a:r>
              <a:rPr lang="en-IN" sz="3200" u="sng" dirty="0"/>
              <a:t>
</a:t>
            </a:r>
            <a:r>
              <a:rPr lang="en-IN" sz="2400" dirty="0"/>
              <a:t>1) The platelet receptor inhibition in Ischemic syndrome management (PRISM).
2)The patient Receptor Inhibition in Ischemic Syndrome Management in Patients Limited by Unstable Signs &amp; Symptoms (PRISM PLUS)
3)  Platelet </a:t>
            </a:r>
            <a:r>
              <a:rPr lang="en-IN" sz="2400" dirty="0" err="1"/>
              <a:t>lIb</a:t>
            </a:r>
            <a:r>
              <a:rPr lang="en-IN" sz="2400" dirty="0"/>
              <a:t>/</a:t>
            </a:r>
            <a:r>
              <a:rPr lang="en-IN" sz="2400" dirty="0" err="1"/>
              <a:t>llIa</a:t>
            </a:r>
            <a:r>
              <a:rPr lang="en-IN" sz="2400" dirty="0"/>
              <a:t> Antagonism for the Reduction of Acute Coronary Syndrome events in Global Organization Network A (PARAGON A)
4) Platelet </a:t>
            </a:r>
            <a:r>
              <a:rPr lang="en-IN" sz="2400" dirty="0" err="1"/>
              <a:t>IIb</a:t>
            </a:r>
            <a:r>
              <a:rPr lang="en-IN" sz="2400" dirty="0"/>
              <a:t>/</a:t>
            </a:r>
            <a:r>
              <a:rPr lang="en-IN" sz="2400" dirty="0" err="1"/>
              <a:t>IlIa</a:t>
            </a:r>
            <a:r>
              <a:rPr lang="en-IN" sz="2400" dirty="0"/>
              <a:t> Antagonism for the Reduction of Acute Coronary Syndrome events in Global Organization Network B (PARAGON B)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633887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CE34C-20A5-E665-3537-5EA86A666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7194" y="752017"/>
            <a:ext cx="9601200" cy="51339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400" dirty="0"/>
              <a:t>5) Platelet glycoprotein </a:t>
            </a:r>
            <a:r>
              <a:rPr lang="en-IN" sz="2400" dirty="0" err="1"/>
              <a:t>Ilb</a:t>
            </a:r>
            <a:r>
              <a:rPr lang="en-IN" sz="2400" dirty="0"/>
              <a:t>/</a:t>
            </a:r>
            <a:r>
              <a:rPr lang="en-IN" sz="2400" dirty="0" err="1"/>
              <a:t>lla</a:t>
            </a:r>
            <a:r>
              <a:rPr lang="en-IN" sz="2400" dirty="0"/>
              <a:t> in Unstable angina: Receptor Suppression Using </a:t>
            </a:r>
            <a:r>
              <a:rPr lang="en-IN" sz="2400" dirty="0" err="1"/>
              <a:t>Integrelin</a:t>
            </a:r>
            <a:r>
              <a:rPr lang="en-IN" sz="2400" dirty="0"/>
              <a:t> Therapy (PURSUIT).
6)The Global Utilization of Streptokinase &amp; Tissue plasminogen activator for Occluded coronary artery – IV (GUSTO – IV).
■Outcomes of these trials have been positive.
■Reduced ischemic events seen after PCI.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355652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845C3-57F4-D41F-A70B-EED5EA8A9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11230"/>
            <a:ext cx="9601200" cy="5256170"/>
          </a:xfrm>
        </p:spPr>
        <p:txBody>
          <a:bodyPr/>
          <a:lstStyle/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u="sng" dirty="0"/>
              <a:t>MCQs</a:t>
            </a:r>
          </a:p>
          <a:p>
            <a:pPr marL="457200" indent="-457200">
              <a:buAutoNum type="arabicParenR"/>
            </a:pPr>
            <a:r>
              <a:rPr lang="en-IN" dirty="0"/>
              <a:t>Find the odd one out :</a:t>
            </a:r>
          </a:p>
          <a:p>
            <a:pPr marL="0" indent="0">
              <a:buNone/>
            </a:pPr>
            <a:r>
              <a:rPr lang="en-IN" dirty="0"/>
              <a:t>                 a) </a:t>
            </a:r>
            <a:r>
              <a:rPr lang="en-IN" dirty="0" err="1"/>
              <a:t>Eptifibatide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                 b) </a:t>
            </a:r>
            <a:r>
              <a:rPr lang="en-IN" dirty="0" err="1"/>
              <a:t>Tirofiban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                 c) </a:t>
            </a:r>
            <a:r>
              <a:rPr lang="en-IN" dirty="0" err="1"/>
              <a:t>Roxifiban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                 d) </a:t>
            </a:r>
            <a:r>
              <a:rPr lang="en-IN" dirty="0" err="1"/>
              <a:t>Abciximab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206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A6559-A6E1-C61D-32CA-3F871721B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76759"/>
            <a:ext cx="9601200" cy="5390641"/>
          </a:xfrm>
        </p:spPr>
        <p:txBody>
          <a:bodyPr/>
          <a:lstStyle/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sz="3600" u="sng" dirty="0"/>
              <a:t>GP </a:t>
            </a:r>
            <a:r>
              <a:rPr lang="en-IN" sz="3600" u="sng" dirty="0" err="1"/>
              <a:t>IIb</a:t>
            </a:r>
            <a:r>
              <a:rPr lang="en-IN" sz="3600" u="sng" dirty="0"/>
              <a:t>/</a:t>
            </a:r>
            <a:r>
              <a:rPr lang="en-IN" sz="3600" u="sng" dirty="0" err="1"/>
              <a:t>IIIa</a:t>
            </a:r>
            <a:r>
              <a:rPr lang="en-IN" sz="3600" u="sng" dirty="0"/>
              <a:t> RECEPTORS</a:t>
            </a:r>
          </a:p>
          <a:p>
            <a:pPr marL="0" indent="0">
              <a:buNone/>
            </a:pPr>
            <a:endParaRPr lang="en-IN" sz="2800" dirty="0"/>
          </a:p>
          <a:p>
            <a:pPr marL="0" indent="0">
              <a:buNone/>
            </a:pPr>
            <a:r>
              <a:rPr lang="en-IN" sz="2800" dirty="0"/>
              <a:t>• It is an integrin complex on platelet-surface.
• Aka integrin α</a:t>
            </a:r>
            <a:r>
              <a:rPr lang="en-IN" sz="2800" dirty="0" err="1"/>
              <a:t>llb</a:t>
            </a:r>
            <a:r>
              <a:rPr lang="en-IN" sz="2800" dirty="0"/>
              <a:t>β3</a:t>
            </a:r>
          </a:p>
          <a:p>
            <a:pPr marL="0" indent="0">
              <a:buNone/>
            </a:pPr>
            <a:r>
              <a:rPr lang="en-IN" sz="2800" dirty="0"/>
              <a:t>•This dimeric glycoprotein is a receptor for fibrinogen and von </a:t>
            </a:r>
            <a:r>
              <a:rPr lang="en-IN" sz="2800" dirty="0" err="1"/>
              <a:t>Willebrand</a:t>
            </a:r>
            <a:r>
              <a:rPr lang="en-IN" sz="2800" dirty="0"/>
              <a:t> factor.
• It aids in platelet activation and aggregation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063444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F762F-3E09-D4EB-9CE5-ADD2EA61E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41294"/>
            <a:ext cx="9601200" cy="4926106"/>
          </a:xfrm>
        </p:spPr>
        <p:txBody>
          <a:bodyPr/>
          <a:lstStyle/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 err="1">
                <a:solidFill>
                  <a:srgbClr val="C00000"/>
                </a:solidFill>
              </a:rPr>
              <a:t>Ans</a:t>
            </a:r>
            <a:r>
              <a:rPr lang="en-IN" dirty="0">
                <a:solidFill>
                  <a:srgbClr val="C00000"/>
                </a:solidFill>
              </a:rPr>
              <a:t> : c) </a:t>
            </a:r>
            <a:r>
              <a:rPr lang="en-IN" dirty="0" err="1">
                <a:solidFill>
                  <a:srgbClr val="C00000"/>
                </a:solidFill>
              </a:rPr>
              <a:t>Roxifiban</a:t>
            </a:r>
            <a:endParaRPr lang="en-IN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0465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1BF49-FB94-8F1D-B688-7742684AE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16845"/>
            <a:ext cx="9601200" cy="4950555"/>
          </a:xfrm>
        </p:spPr>
        <p:txBody>
          <a:bodyPr/>
          <a:lstStyle/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2)Find the false statement:</a:t>
            </a:r>
          </a:p>
          <a:p>
            <a:pPr marL="0" indent="0">
              <a:buNone/>
            </a:pPr>
            <a:r>
              <a:rPr lang="en-IN" dirty="0"/>
              <a:t>          a) </a:t>
            </a:r>
            <a:r>
              <a:rPr lang="en-IN" dirty="0" err="1"/>
              <a:t>Abciximab</a:t>
            </a:r>
            <a:r>
              <a:rPr lang="en-IN" dirty="0"/>
              <a:t> is a monoclonal antibody</a:t>
            </a:r>
          </a:p>
          <a:p>
            <a:pPr marL="0" indent="0">
              <a:buNone/>
            </a:pPr>
            <a:r>
              <a:rPr lang="en-IN" dirty="0"/>
              <a:t>          b) </a:t>
            </a:r>
            <a:r>
              <a:rPr lang="en-IN" dirty="0" err="1"/>
              <a:t>Tirofiban</a:t>
            </a:r>
            <a:r>
              <a:rPr lang="en-IN" dirty="0"/>
              <a:t> is a peptide</a:t>
            </a:r>
          </a:p>
          <a:p>
            <a:pPr marL="0" indent="0">
              <a:buNone/>
            </a:pPr>
            <a:r>
              <a:rPr lang="en-IN" dirty="0"/>
              <a:t>          c) </a:t>
            </a:r>
            <a:r>
              <a:rPr lang="en-IN" dirty="0" err="1"/>
              <a:t>Abciximab</a:t>
            </a:r>
            <a:r>
              <a:rPr lang="en-IN" dirty="0"/>
              <a:t> is irreversible</a:t>
            </a:r>
          </a:p>
          <a:p>
            <a:pPr marL="0" indent="0">
              <a:buNone/>
            </a:pPr>
            <a:r>
              <a:rPr lang="en-IN" dirty="0"/>
              <a:t>          d) </a:t>
            </a:r>
            <a:r>
              <a:rPr lang="en-IN" dirty="0" err="1"/>
              <a:t>Eptifibatide</a:t>
            </a:r>
            <a:r>
              <a:rPr lang="en-IN" dirty="0"/>
              <a:t> is a peptide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6014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876E3-BA8E-E4BF-6E01-0F3F4468B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57925"/>
            <a:ext cx="9601200" cy="5109475"/>
          </a:xfrm>
        </p:spPr>
        <p:txBody>
          <a:bodyPr/>
          <a:lstStyle/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 err="1">
                <a:solidFill>
                  <a:srgbClr val="C00000"/>
                </a:solidFill>
              </a:rPr>
              <a:t>Ans</a:t>
            </a:r>
            <a:r>
              <a:rPr lang="en-IN" dirty="0">
                <a:solidFill>
                  <a:srgbClr val="C00000"/>
                </a:solidFill>
              </a:rPr>
              <a:t> : b) </a:t>
            </a:r>
            <a:r>
              <a:rPr lang="en-IN" dirty="0" err="1">
                <a:solidFill>
                  <a:srgbClr val="C00000"/>
                </a:solidFill>
              </a:rPr>
              <a:t>Tirofiban</a:t>
            </a:r>
            <a:r>
              <a:rPr lang="en-IN" dirty="0">
                <a:solidFill>
                  <a:srgbClr val="C00000"/>
                </a:solidFill>
              </a:rPr>
              <a:t> is a </a:t>
            </a:r>
            <a:r>
              <a:rPr lang="en-IN" dirty="0" err="1">
                <a:solidFill>
                  <a:srgbClr val="C00000"/>
                </a:solidFill>
              </a:rPr>
              <a:t>peptide;it’s</a:t>
            </a:r>
            <a:r>
              <a:rPr lang="en-IN" dirty="0">
                <a:solidFill>
                  <a:srgbClr val="C00000"/>
                </a:solidFill>
              </a:rPr>
              <a:t> a </a:t>
            </a:r>
            <a:r>
              <a:rPr lang="en-IN" dirty="0" err="1">
                <a:solidFill>
                  <a:srgbClr val="C00000"/>
                </a:solidFill>
              </a:rPr>
              <a:t>nonpeptide</a:t>
            </a:r>
            <a:endParaRPr lang="en-IN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844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37861-DCC1-6F1F-C3E4-C90376D29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82374"/>
            <a:ext cx="9601200" cy="5085026"/>
          </a:xfrm>
        </p:spPr>
        <p:txBody>
          <a:bodyPr/>
          <a:lstStyle/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3) GP </a:t>
            </a:r>
            <a:r>
              <a:rPr lang="en-IN" dirty="0" err="1"/>
              <a:t>IIb</a:t>
            </a:r>
            <a:r>
              <a:rPr lang="en-IN" dirty="0"/>
              <a:t>/</a:t>
            </a:r>
            <a:r>
              <a:rPr lang="en-IN" dirty="0" err="1"/>
              <a:t>IIIa</a:t>
            </a:r>
            <a:r>
              <a:rPr lang="en-IN" dirty="0"/>
              <a:t> Inhibitors are also known as... </a:t>
            </a:r>
          </a:p>
          <a:p>
            <a:pPr marL="0" indent="0">
              <a:buNone/>
            </a:pPr>
            <a:r>
              <a:rPr lang="en-IN" dirty="0"/>
              <a:t>             a) Integrin α</a:t>
            </a:r>
            <a:r>
              <a:rPr lang="en-IN" dirty="0" err="1"/>
              <a:t>IIa</a:t>
            </a:r>
            <a:r>
              <a:rPr lang="en-IN" dirty="0"/>
              <a:t>β3</a:t>
            </a:r>
          </a:p>
          <a:p>
            <a:pPr marL="0" indent="0">
              <a:buNone/>
            </a:pPr>
            <a:r>
              <a:rPr lang="en-IN" dirty="0"/>
              <a:t>             b) Integrin αIIbβ3</a:t>
            </a:r>
          </a:p>
          <a:p>
            <a:pPr marL="0" indent="0">
              <a:buNone/>
            </a:pPr>
            <a:r>
              <a:rPr lang="en-IN" dirty="0"/>
              <a:t>             c) Integrin α</a:t>
            </a:r>
            <a:r>
              <a:rPr lang="en-IN" dirty="0" err="1"/>
              <a:t>IIIb</a:t>
            </a:r>
            <a:r>
              <a:rPr lang="en-IN" dirty="0"/>
              <a:t>β2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3348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C3A8-2FE2-29DE-24C5-1580DA91B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65743"/>
            <a:ext cx="9601200" cy="4901657"/>
          </a:xfrm>
        </p:spPr>
        <p:txBody>
          <a:bodyPr/>
          <a:lstStyle/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>
                <a:solidFill>
                  <a:srgbClr val="C00000"/>
                </a:solidFill>
              </a:rPr>
              <a:t>Ans : b) Integrin</a:t>
            </a:r>
            <a:r>
              <a:rPr lang="en-IN" dirty="0"/>
              <a:t> </a:t>
            </a:r>
            <a:r>
              <a:rPr lang="en-IN" dirty="0">
                <a:solidFill>
                  <a:srgbClr val="C00000"/>
                </a:solidFill>
              </a:rPr>
              <a:t>αIIbβ3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474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957A7-86D5-AE17-1C8E-104162045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6561" y="2935125"/>
            <a:ext cx="9601200" cy="1485900"/>
          </a:xfrm>
        </p:spPr>
        <p:txBody>
          <a:bodyPr/>
          <a:lstStyle/>
          <a:p>
            <a:r>
              <a:rPr lang="en-IN" b="1" i="1" dirty="0"/>
              <a:t>Thank you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440552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6856F3-33EC-E407-CC40-7DD3A51B3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446198"/>
            <a:ext cx="9601200" cy="5965604"/>
          </a:xfrm>
        </p:spPr>
        <p:txBody>
          <a:bodyPr/>
          <a:lstStyle/>
          <a:p>
            <a:pPr marL="0" indent="0">
              <a:buNone/>
            </a:pPr>
            <a:r>
              <a:rPr lang="en-IN" sz="3200" u="sng" dirty="0"/>
              <a:t> Inhibitors</a:t>
            </a:r>
            <a:r>
              <a:rPr lang="en-IN" dirty="0"/>
              <a:t>
</a:t>
            </a:r>
            <a:r>
              <a:rPr lang="en-IN" sz="2400" dirty="0"/>
              <a:t>➤ Inhibition of binding to GP </a:t>
            </a:r>
            <a:r>
              <a:rPr lang="en-IN" sz="2400" dirty="0" err="1"/>
              <a:t>IIb</a:t>
            </a:r>
            <a:r>
              <a:rPr lang="en-IN" sz="2400" dirty="0"/>
              <a:t>/</a:t>
            </a:r>
            <a:r>
              <a:rPr lang="en-IN" sz="2400" dirty="0" err="1"/>
              <a:t>IIIa</a:t>
            </a:r>
            <a:r>
              <a:rPr lang="en-IN" sz="2400" dirty="0"/>
              <a:t> receptor blocks platelet aggregation induced by any agonist.
➤ GP </a:t>
            </a:r>
            <a:r>
              <a:rPr lang="en-IN" sz="2400" dirty="0" err="1"/>
              <a:t>IIb</a:t>
            </a:r>
            <a:r>
              <a:rPr lang="en-IN" sz="2400" dirty="0"/>
              <a:t>/</a:t>
            </a:r>
            <a:r>
              <a:rPr lang="en-IN" sz="2400" dirty="0" err="1"/>
              <a:t>IIIa</a:t>
            </a:r>
            <a:r>
              <a:rPr lang="en-IN" sz="2400" dirty="0"/>
              <a:t> inhibitors are a  class of antiplatelet agents that inhibit the glycoprotein </a:t>
            </a:r>
            <a:r>
              <a:rPr lang="en-IN" sz="2400" dirty="0" err="1"/>
              <a:t>IIb</a:t>
            </a:r>
            <a:r>
              <a:rPr lang="en-IN" sz="2400" dirty="0"/>
              <a:t>/</a:t>
            </a:r>
            <a:r>
              <a:rPr lang="en-IN" sz="2400" dirty="0" err="1"/>
              <a:t>IIIa</a:t>
            </a:r>
            <a:r>
              <a:rPr lang="en-IN" sz="2400" dirty="0"/>
              <a:t> receptor on platelets </a:t>
            </a:r>
          </a:p>
          <a:p>
            <a:pPr marL="0" indent="0">
              <a:buNone/>
            </a:pPr>
            <a:r>
              <a:rPr lang="en-IN" sz="2400" dirty="0"/>
              <a:t>→Prevent platelet aggregation by blocking fibrinogen binding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63039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826D82B-8B02-D7D6-87B1-B0666B9698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4527" y="765756"/>
            <a:ext cx="8893354" cy="5004254"/>
          </a:xfrm>
        </p:spPr>
      </p:pic>
    </p:spTree>
    <p:extLst>
      <p:ext uri="{BB962C8B-B14F-4D97-AF65-F5344CB8AC3E}">
        <p14:creationId xmlns:p14="http://schemas.microsoft.com/office/powerpoint/2010/main" val="1357860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8D90C0-714C-7B8E-98C1-65C24A57F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74556"/>
            <a:ext cx="9601200" cy="5292844"/>
          </a:xfrm>
        </p:spPr>
        <p:txBody>
          <a:bodyPr/>
          <a:lstStyle/>
          <a:p>
            <a:pPr marL="0" indent="0">
              <a:buNone/>
            </a:pPr>
            <a:r>
              <a:rPr lang="en-IN" sz="3200" u="sng"/>
              <a:t>GP </a:t>
            </a:r>
            <a:r>
              <a:rPr lang="en-IN" sz="3200" u="sng" err="1"/>
              <a:t>IIb</a:t>
            </a:r>
            <a:r>
              <a:rPr lang="en-IN" sz="3200" u="sng"/>
              <a:t>/</a:t>
            </a:r>
            <a:r>
              <a:rPr lang="en-IN" sz="3200" u="sng" err="1"/>
              <a:t>IIIa</a:t>
            </a:r>
            <a:r>
              <a:rPr lang="en-IN" sz="3200" u="sng"/>
              <a:t>-receptor antagonists – Mechanism of action
</a:t>
            </a:r>
            <a:r>
              <a:rPr lang="en-IN"/>
              <a:t>
</a:t>
            </a:r>
          </a:p>
          <a:p>
            <a:pPr marL="0" indent="0">
              <a:buNone/>
            </a:pPr>
            <a:r>
              <a:rPr lang="en-IN"/>
              <a:t>• </a:t>
            </a:r>
            <a:r>
              <a:rPr lang="en-IN" sz="2800"/>
              <a:t>The glycoprotein </a:t>
            </a:r>
            <a:r>
              <a:rPr lang="en-IN" sz="2800" err="1"/>
              <a:t>llb</a:t>
            </a:r>
            <a:r>
              <a:rPr lang="en-IN" sz="2800"/>
              <a:t>/</a:t>
            </a:r>
            <a:r>
              <a:rPr lang="en-IN" sz="2800" err="1"/>
              <a:t>IIIa</a:t>
            </a:r>
            <a:r>
              <a:rPr lang="en-IN" sz="2800"/>
              <a:t> receptor is</a:t>
            </a:r>
          </a:p>
          <a:p>
            <a:pPr marL="0" indent="0">
              <a:buNone/>
            </a:pPr>
            <a:r>
              <a:rPr lang="en-IN" sz="2800"/>
              <a:t> exposed on the platelet membrane</a:t>
            </a:r>
          </a:p>
          <a:p>
            <a:pPr marL="0" indent="0">
              <a:buNone/>
            </a:pPr>
            <a:r>
              <a:rPr lang="en-IN" sz="2800"/>
              <a:t> after activation and is responsible</a:t>
            </a:r>
          </a:p>
          <a:p>
            <a:pPr marL="0" indent="0">
              <a:buNone/>
            </a:pPr>
            <a:r>
              <a:rPr lang="en-IN" sz="2800"/>
              <a:t> for mediating platelet aggregation.</a:t>
            </a:r>
            <a:endParaRPr lang="en-US" sz="28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FC7850-A69A-F11A-DF00-51646E5CA5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3800" y="2111315"/>
            <a:ext cx="3429000" cy="221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548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C3B49-A4C3-E82F-7C02-EE8B47543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537882"/>
            <a:ext cx="9601200" cy="5329518"/>
          </a:xfrm>
        </p:spPr>
        <p:txBody>
          <a:bodyPr/>
          <a:lstStyle/>
          <a:p>
            <a:pPr marL="0" indent="0">
              <a:buNone/>
            </a:pPr>
            <a:r>
              <a:rPr lang="en-IN" sz="3200" u="sng"/>
              <a:t>GP </a:t>
            </a:r>
            <a:r>
              <a:rPr lang="en-IN" sz="3200" u="sng" err="1"/>
              <a:t>llb</a:t>
            </a:r>
            <a:r>
              <a:rPr lang="en-IN" sz="3200" u="sng"/>
              <a:t>/</a:t>
            </a:r>
            <a:r>
              <a:rPr lang="en-IN" sz="3200" u="sng" err="1"/>
              <a:t>Illa</a:t>
            </a:r>
            <a:r>
              <a:rPr lang="en-IN" sz="3200" u="sng"/>
              <a:t>-receptor antagonists – Mechanism of action</a:t>
            </a:r>
            <a:r>
              <a:rPr lang="en-IN" sz="3200"/>
              <a:t>
</a:t>
            </a:r>
            <a:r>
              <a:rPr lang="en-IN"/>
              <a:t>
</a:t>
            </a:r>
            <a:r>
              <a:rPr lang="en-IN" sz="2800"/>
              <a:t>• Once activated, the receptor becomes functional and </a:t>
            </a:r>
          </a:p>
          <a:p>
            <a:pPr marL="0" indent="0">
              <a:buNone/>
            </a:pPr>
            <a:r>
              <a:rPr lang="en-IN" sz="2800"/>
              <a:t>binds fibrinogen, leading to the formation of platelet aggregates.</a:t>
            </a:r>
          </a:p>
          <a:p>
            <a:pPr marL="0" indent="0">
              <a:buNone/>
            </a:pPr>
            <a:r>
              <a:rPr lang="en-IN" sz="2800"/>
              <a:t>• Glycoprotein </a:t>
            </a:r>
            <a:r>
              <a:rPr lang="en-IN" sz="2800" err="1"/>
              <a:t>Ilb</a:t>
            </a:r>
            <a:r>
              <a:rPr lang="en-IN" sz="2800"/>
              <a:t>/</a:t>
            </a:r>
            <a:r>
              <a:rPr lang="en-IN" sz="2800" err="1"/>
              <a:t>Illa</a:t>
            </a:r>
            <a:r>
              <a:rPr lang="en-IN" sz="2800"/>
              <a:t> receptors therefore </a:t>
            </a:r>
          </a:p>
          <a:p>
            <a:pPr marL="0" indent="0">
              <a:buNone/>
            </a:pPr>
            <a:r>
              <a:rPr lang="en-IN" sz="2800"/>
              <a:t>mediate the final common pathway of </a:t>
            </a:r>
          </a:p>
          <a:p>
            <a:pPr marL="0" indent="0">
              <a:buNone/>
            </a:pPr>
            <a:r>
              <a:rPr lang="en-IN" sz="2800"/>
              <a:t>platelet aggregation.</a:t>
            </a:r>
            <a:endParaRPr lang="en-US" sz="28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C4B5BD-A7E4-1A54-31AF-E44E4CC11D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6991" y="3798181"/>
            <a:ext cx="4017437" cy="217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959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DC4D9-0179-2C35-4E1D-0C8ACAC3D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13433"/>
            <a:ext cx="9601200" cy="5574417"/>
          </a:xfrm>
        </p:spPr>
        <p:txBody>
          <a:bodyPr/>
          <a:lstStyle/>
          <a:p>
            <a:pPr marL="0" indent="0">
              <a:buNone/>
            </a:pPr>
            <a:r>
              <a:rPr lang="en-IN" sz="3200" u="sng"/>
              <a:t>GP </a:t>
            </a:r>
            <a:r>
              <a:rPr lang="en-IN" sz="3200" u="sng" err="1"/>
              <a:t>llb</a:t>
            </a:r>
            <a:r>
              <a:rPr lang="en-IN" sz="3200" u="sng"/>
              <a:t>/</a:t>
            </a:r>
            <a:r>
              <a:rPr lang="en-IN" sz="3200" u="sng" err="1"/>
              <a:t>Illa</a:t>
            </a:r>
            <a:r>
              <a:rPr lang="en-IN" sz="3200" u="sng"/>
              <a:t>-receptor antagonists – Mechanism of action
</a:t>
            </a:r>
            <a:r>
              <a:rPr lang="en-IN"/>
              <a:t>
• </a:t>
            </a:r>
            <a:r>
              <a:rPr lang="en-IN" sz="2800" err="1"/>
              <a:t>GPIIb</a:t>
            </a:r>
            <a:r>
              <a:rPr lang="en-IN" sz="2800"/>
              <a:t>/</a:t>
            </a:r>
            <a:r>
              <a:rPr lang="en-IN" sz="2800" err="1"/>
              <a:t>Illa</a:t>
            </a:r>
            <a:r>
              <a:rPr lang="en-IN" sz="2800"/>
              <a:t> antagonists </a:t>
            </a:r>
            <a:r>
              <a:rPr lang="en-IN" sz="2800" err="1"/>
              <a:t>hava</a:t>
            </a:r>
            <a:r>
              <a:rPr lang="en-IN" sz="2800"/>
              <a:t> a high </a:t>
            </a:r>
          </a:p>
          <a:p>
            <a:pPr marL="0" indent="0">
              <a:buNone/>
            </a:pPr>
            <a:r>
              <a:rPr lang="en-IN" sz="2800"/>
              <a:t>affinity for the fibrinogen receptor &amp;</a:t>
            </a:r>
          </a:p>
          <a:p>
            <a:pPr marL="0" indent="0">
              <a:buNone/>
            </a:pPr>
            <a:r>
              <a:rPr lang="en-IN" sz="2800"/>
              <a:t>when binding is completed, they will </a:t>
            </a:r>
          </a:p>
          <a:p>
            <a:pPr marL="0" indent="0">
              <a:buNone/>
            </a:pPr>
            <a:r>
              <a:rPr lang="en-IN" sz="2800"/>
              <a:t>prevent fibrinogen from binding to </a:t>
            </a:r>
            <a:endParaRPr lang="en-IN" sz="2800" b="1"/>
          </a:p>
          <a:p>
            <a:pPr marL="0" indent="0">
              <a:buNone/>
            </a:pPr>
            <a:r>
              <a:rPr lang="en-IN" sz="2800"/>
              <a:t>receptors.</a:t>
            </a:r>
            <a:endParaRPr lang="en-US" sz="28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F3E838-3E69-FE36-A951-6EA5522AB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8869" y="1310783"/>
            <a:ext cx="3616087" cy="198985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EF1CE35-4FBF-336B-91EF-462BFC7093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7494" y="3933289"/>
            <a:ext cx="3381375" cy="18764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1D0518D-9FF9-B95F-565D-4A56F55EF7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9131" y="3957101"/>
            <a:ext cx="3448050" cy="18288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3F59845-92D1-5148-41F6-5C796F8EE42D}"/>
              </a:ext>
            </a:extLst>
          </p:cNvPr>
          <p:cNvSpPr txBox="1"/>
          <p:nvPr/>
        </p:nvSpPr>
        <p:spPr>
          <a:xfrm flipH="1">
            <a:off x="9107326" y="3429000"/>
            <a:ext cx="599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/>
              <a:t>1</a:t>
            </a:r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9A73FC-C8C5-8D8F-B6E2-41FDF5945A36}"/>
              </a:ext>
            </a:extLst>
          </p:cNvPr>
          <p:cNvSpPr txBox="1"/>
          <p:nvPr/>
        </p:nvSpPr>
        <p:spPr>
          <a:xfrm flipH="1">
            <a:off x="5219904" y="6087850"/>
            <a:ext cx="1356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/>
              <a:t>2</a:t>
            </a:r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E3C9B4-DC77-59C5-7173-F809912BE965}"/>
              </a:ext>
            </a:extLst>
          </p:cNvPr>
          <p:cNvSpPr txBox="1"/>
          <p:nvPr/>
        </p:nvSpPr>
        <p:spPr>
          <a:xfrm>
            <a:off x="9485263" y="6159901"/>
            <a:ext cx="2670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/>
              <a:t>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599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4678B-F5F0-B6A3-FBAB-8F99A3DFD9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709027"/>
            <a:ext cx="9601200" cy="5158373"/>
          </a:xfrm>
        </p:spPr>
        <p:txBody>
          <a:bodyPr/>
          <a:lstStyle/>
          <a:p>
            <a:pPr marL="0" indent="0">
              <a:buNone/>
            </a:pPr>
            <a:r>
              <a:rPr lang="en-IN" sz="3200" u="sng"/>
              <a:t>BENEFITS OF </a:t>
            </a:r>
            <a:r>
              <a:rPr lang="en-IN" sz="3200" u="sng" err="1"/>
              <a:t>IIb</a:t>
            </a:r>
            <a:r>
              <a:rPr lang="en-IN" sz="3200" u="sng"/>
              <a:t>/</a:t>
            </a:r>
            <a:r>
              <a:rPr lang="en-IN" sz="3200" u="sng" err="1"/>
              <a:t>IIIa</a:t>
            </a:r>
            <a:r>
              <a:rPr lang="en-IN" sz="3200" u="sng"/>
              <a:t> INHIBITORS</a:t>
            </a:r>
            <a:r>
              <a:rPr lang="en-IN"/>
              <a:t>
</a:t>
            </a:r>
            <a:r>
              <a:rPr lang="en-IN" sz="2400"/>
              <a:t>I) Reduce risk of myocardial infarction and death in ACS
patients
ii) Prevent platelet aggregation during PCI
iii) Improve outcomes in patients with unstable angina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490621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911A8-4A42-0E5C-70C1-E90CE99003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35679"/>
            <a:ext cx="9601200" cy="52317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sz="3200" u="sng"/>
              <a:t>ABCIXIMAB</a:t>
            </a:r>
          </a:p>
          <a:p>
            <a:r>
              <a:rPr lang="en-IN" sz="2400"/>
              <a:t>Monoclonal antibody, more potent &amp;longer acting compared to others</a:t>
            </a:r>
          </a:p>
          <a:p>
            <a:r>
              <a:rPr lang="en-IN" sz="2400"/>
              <a:t>GP </a:t>
            </a:r>
            <a:r>
              <a:rPr lang="en-IN" sz="2400" err="1"/>
              <a:t>IIb</a:t>
            </a:r>
            <a:r>
              <a:rPr lang="en-IN" sz="2400"/>
              <a:t>/</a:t>
            </a:r>
            <a:r>
              <a:rPr lang="en-IN" sz="2400" err="1"/>
              <a:t>IIIa</a:t>
            </a:r>
            <a:r>
              <a:rPr lang="en-IN" sz="2400"/>
              <a:t> inhibitor →no platelet </a:t>
            </a:r>
            <a:r>
              <a:rPr lang="en-IN" sz="2400" err="1"/>
              <a:t>aggregation→no</a:t>
            </a:r>
            <a:r>
              <a:rPr lang="en-IN" sz="2400"/>
              <a:t> blood coagulation</a:t>
            </a:r>
          </a:p>
          <a:p>
            <a:r>
              <a:rPr lang="en-IN" sz="2400"/>
              <a:t>Irreversible</a:t>
            </a:r>
          </a:p>
          <a:p>
            <a:r>
              <a:rPr lang="en-IN" sz="2400" u="sng"/>
              <a:t>INDICATIONS</a:t>
            </a:r>
            <a:r>
              <a:rPr lang="en-IN" sz="2400"/>
              <a:t> </a:t>
            </a:r>
          </a:p>
          <a:p>
            <a:pPr marL="0" indent="0">
              <a:buNone/>
            </a:pPr>
            <a:r>
              <a:rPr lang="en-IN" sz="2400"/>
              <a:t>                   ACS</a:t>
            </a:r>
          </a:p>
          <a:p>
            <a:pPr marL="0" indent="0">
              <a:buNone/>
            </a:pPr>
            <a:r>
              <a:rPr lang="en-IN" sz="2400"/>
              <a:t>                   PCI</a:t>
            </a:r>
          </a:p>
          <a:p>
            <a:r>
              <a:rPr lang="en-IN" sz="2400" u="sng"/>
              <a:t>CONTRAINDICATIONS</a:t>
            </a:r>
          </a:p>
          <a:p>
            <a:pPr marL="0" indent="0">
              <a:buNone/>
            </a:pPr>
            <a:r>
              <a:rPr lang="en-IN" sz="2400"/>
              <a:t>                  Active bleeding</a:t>
            </a:r>
          </a:p>
          <a:p>
            <a:pPr marL="0" indent="0">
              <a:buNone/>
            </a:pPr>
            <a:r>
              <a:rPr lang="en-IN" sz="2400"/>
              <a:t>                  Severe hypertension</a:t>
            </a:r>
          </a:p>
          <a:p>
            <a:pPr marL="0" indent="0">
              <a:buNone/>
            </a:pPr>
            <a:r>
              <a:rPr lang="en-IN" sz="2400"/>
              <a:t>                  Recent surgery/trauma</a:t>
            </a:r>
          </a:p>
          <a:p>
            <a:endParaRPr lang="en-IN" sz="2400" u="sng"/>
          </a:p>
          <a:p>
            <a:pPr marL="0" indent="0">
              <a:buNone/>
            </a:pPr>
            <a:endParaRPr lang="en-IN" sz="3200" u="sng"/>
          </a:p>
          <a:p>
            <a:pPr marL="0" indent="0">
              <a:buNone/>
            </a:pPr>
            <a:endParaRPr lang="en-IN" sz="3200" u="sng"/>
          </a:p>
          <a:p>
            <a:endParaRPr lang="en-IN" sz="2400"/>
          </a:p>
          <a:p>
            <a:pPr marL="0" indent="0">
              <a:buNone/>
            </a:pPr>
            <a:endParaRPr lang="en-US" sz="3200" u="sng"/>
          </a:p>
        </p:txBody>
      </p:sp>
    </p:spTree>
    <p:extLst>
      <p:ext uri="{BB962C8B-B14F-4D97-AF65-F5344CB8AC3E}">
        <p14:creationId xmlns:p14="http://schemas.microsoft.com/office/powerpoint/2010/main" val="428728534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25" id="{F9915BBD-9749-466F-995C-8C8D6A938EC0}" vid="{CF1D1A65-FC75-42D2-B7EF-D2991382DC6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1003</Words>
  <Application>Microsoft Office PowerPoint</Application>
  <PresentationFormat>Widescreen</PresentationFormat>
  <Paragraphs>131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Franklin Gothic Book</vt:lpstr>
      <vt:lpstr>Crop</vt:lpstr>
      <vt:lpstr>Gp IIb/iiia inhibitors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918590615587</dc:creator>
  <cp:lastModifiedBy>ADMIN</cp:lastModifiedBy>
  <cp:revision>5</cp:revision>
  <dcterms:created xsi:type="dcterms:W3CDTF">2024-08-21T09:30:17Z</dcterms:created>
  <dcterms:modified xsi:type="dcterms:W3CDTF">2024-08-28T03:14:30Z</dcterms:modified>
</cp:coreProperties>
</file>