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0" r:id="rId4"/>
    <p:sldId id="406" r:id="rId5"/>
    <p:sldId id="276" r:id="rId6"/>
    <p:sldId id="277" r:id="rId7"/>
    <p:sldId id="260" r:id="rId8"/>
    <p:sldId id="279" r:id="rId9"/>
    <p:sldId id="414" r:id="rId10"/>
    <p:sldId id="409" r:id="rId11"/>
    <p:sldId id="410" r:id="rId12"/>
    <p:sldId id="408" r:id="rId13"/>
    <p:sldId id="261" r:id="rId14"/>
    <p:sldId id="272" r:id="rId15"/>
    <p:sldId id="271" r:id="rId16"/>
    <p:sldId id="262" r:id="rId17"/>
    <p:sldId id="412" r:id="rId18"/>
    <p:sldId id="275" r:id="rId19"/>
    <p:sldId id="263" r:id="rId20"/>
    <p:sldId id="264" r:id="rId21"/>
    <p:sldId id="342" r:id="rId22"/>
    <p:sldId id="343" r:id="rId23"/>
    <p:sldId id="344" r:id="rId24"/>
    <p:sldId id="491" r:id="rId25"/>
    <p:sldId id="265" r:id="rId26"/>
    <p:sldId id="274" r:id="rId27"/>
    <p:sldId id="273" r:id="rId28"/>
    <p:sldId id="259" r:id="rId29"/>
    <p:sldId id="266" r:id="rId30"/>
    <p:sldId id="498" r:id="rId31"/>
    <p:sldId id="267" r:id="rId32"/>
    <p:sldId id="268" r:id="rId33"/>
    <p:sldId id="496" r:id="rId34"/>
    <p:sldId id="497" r:id="rId35"/>
    <p:sldId id="350" r:id="rId36"/>
    <p:sldId id="351" r:id="rId37"/>
    <p:sldId id="280" r:id="rId38"/>
    <p:sldId id="269" r:id="rId39"/>
    <p:sldId id="283" r:id="rId40"/>
    <p:sldId id="282" r:id="rId41"/>
    <p:sldId id="284" r:id="rId42"/>
    <p:sldId id="281" r:id="rId43"/>
    <p:sldId id="285" r:id="rId44"/>
    <p:sldId id="286" r:id="rId45"/>
    <p:sldId id="287" r:id="rId46"/>
    <p:sldId id="290" r:id="rId47"/>
    <p:sldId id="288" r:id="rId48"/>
    <p:sldId id="492" r:id="rId49"/>
    <p:sldId id="493" r:id="rId50"/>
    <p:sldId id="494" r:id="rId51"/>
    <p:sldId id="495" r:id="rId52"/>
    <p:sldId id="289" r:id="rId53"/>
    <p:sldId id="292" r:id="rId54"/>
    <p:sldId id="293" r:id="rId55"/>
    <p:sldId id="352" r:id="rId56"/>
    <p:sldId id="294" r:id="rId57"/>
    <p:sldId id="295" r:id="rId58"/>
    <p:sldId id="296" r:id="rId59"/>
    <p:sldId id="297" r:id="rId60"/>
    <p:sldId id="298" r:id="rId61"/>
    <p:sldId id="299" r:id="rId62"/>
    <p:sldId id="353" r:id="rId63"/>
    <p:sldId id="300" r:id="rId64"/>
    <p:sldId id="499" r:id="rId65"/>
    <p:sldId id="500" r:id="rId66"/>
    <p:sldId id="302" r:id="rId67"/>
    <p:sldId id="301" r:id="rId68"/>
    <p:sldId id="501" r:id="rId69"/>
    <p:sldId id="502" r:id="rId70"/>
    <p:sldId id="304" r:id="rId71"/>
    <p:sldId id="305" r:id="rId72"/>
    <p:sldId id="322" r:id="rId73"/>
    <p:sldId id="355" r:id="rId74"/>
    <p:sldId id="323" r:id="rId75"/>
    <p:sldId id="324" r:id="rId76"/>
    <p:sldId id="325" r:id="rId77"/>
    <p:sldId id="354" r:id="rId78"/>
    <p:sldId id="329" r:id="rId79"/>
    <p:sldId id="330" r:id="rId80"/>
    <p:sldId id="327" r:id="rId81"/>
    <p:sldId id="328" r:id="rId82"/>
    <p:sldId id="326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40" r:id="rId91"/>
    <p:sldId id="503" r:id="rId92"/>
    <p:sldId id="504" r:id="rId93"/>
    <p:sldId id="505" r:id="rId94"/>
    <p:sldId id="506" r:id="rId95"/>
    <p:sldId id="507" r:id="rId96"/>
    <p:sldId id="508" r:id="rId97"/>
    <p:sldId id="509" r:id="rId98"/>
    <p:sldId id="345" r:id="rId99"/>
    <p:sldId id="257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8BA0-26B9-4245-9D68-6D98FAFB6991}" type="datetimeFigureOut">
              <a:rPr lang="en-US" smtClean="0"/>
              <a:pPr/>
              <a:t>07-Jun-25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ABAD-53BC-4656-A290-BEE5FDA5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8BA0-26B9-4245-9D68-6D98FAFB6991}" type="datetimeFigureOut">
              <a:rPr lang="en-US" smtClean="0"/>
              <a:pPr/>
              <a:t>07-Jun-25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ABAD-53BC-4656-A290-BEE5FDA5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8BA0-26B9-4245-9D68-6D98FAFB6991}" type="datetimeFigureOut">
              <a:rPr lang="en-US" smtClean="0"/>
              <a:pPr/>
              <a:t>07-Jun-25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ABAD-53BC-4656-A290-BEE5FDA5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8BA0-26B9-4245-9D68-6D98FAFB6991}" type="datetimeFigureOut">
              <a:rPr lang="en-US" smtClean="0"/>
              <a:pPr/>
              <a:t>07-Jun-25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ABAD-53BC-4656-A290-BEE5FDA5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8BA0-26B9-4245-9D68-6D98FAFB6991}" type="datetimeFigureOut">
              <a:rPr lang="en-US" smtClean="0"/>
              <a:pPr/>
              <a:t>07-Jun-25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ABAD-53BC-4656-A290-BEE5FDA5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8BA0-26B9-4245-9D68-6D98FAFB6991}" type="datetimeFigureOut">
              <a:rPr lang="en-US" smtClean="0"/>
              <a:pPr/>
              <a:t>07-Jun-25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ABAD-53BC-4656-A290-BEE5FDA5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8BA0-26B9-4245-9D68-6D98FAFB6991}" type="datetimeFigureOut">
              <a:rPr lang="en-US" smtClean="0"/>
              <a:pPr/>
              <a:t>07-Jun-25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ABAD-53BC-4656-A290-BEE5FDA5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8BA0-26B9-4245-9D68-6D98FAFB6991}" type="datetimeFigureOut">
              <a:rPr lang="en-US" smtClean="0"/>
              <a:pPr/>
              <a:t>07-Jun-25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ABAD-53BC-4656-A290-BEE5FDA5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8BA0-26B9-4245-9D68-6D98FAFB6991}" type="datetimeFigureOut">
              <a:rPr lang="en-US" smtClean="0"/>
              <a:pPr/>
              <a:t>07-Jun-25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ABAD-53BC-4656-A290-BEE5FDA5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8BA0-26B9-4245-9D68-6D98FAFB6991}" type="datetimeFigureOut">
              <a:rPr lang="en-US" smtClean="0"/>
              <a:pPr/>
              <a:t>07-Jun-25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ABAD-53BC-4656-A290-BEE5FDA5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8BA0-26B9-4245-9D68-6D98FAFB6991}" type="datetimeFigureOut">
              <a:rPr lang="en-US" smtClean="0"/>
              <a:pPr/>
              <a:t>07-Jun-25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ABAD-53BC-4656-A290-BEE5FDA5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B8BA0-26B9-4245-9D68-6D98FAFB6991}" type="datetimeFigureOut">
              <a:rPr lang="en-US" smtClean="0"/>
              <a:pPr/>
              <a:t>07-Jun-25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8ABAD-53BC-4656-A290-BEE5FDA5D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720" y="1516380"/>
            <a:ext cx="8517890" cy="2084070"/>
          </a:xfrm>
        </p:spPr>
        <p:txBody>
          <a:bodyPr>
            <a:normAutofit/>
          </a:bodyPr>
          <a:lstStyle/>
          <a:p>
            <a:r>
              <a:rPr lang="en-IN" dirty="0"/>
              <a:t>CARDIAC CONDUCTION SYSTEM:</a:t>
            </a:r>
            <a:br>
              <a:rPr lang="en-IN" dirty="0"/>
            </a:br>
            <a:r>
              <a:rPr lang="en-IN" dirty="0"/>
              <a:t>ANATOMY AND BASIC PHYSIOLOGY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Dr. Sanjeev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tion potential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" y="332740"/>
            <a:ext cx="8276590" cy="64687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40px-Currents_responsible_for_the_cardiac_action_potential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750" y="404495"/>
            <a:ext cx="7839075" cy="58794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>
                <a:sym typeface="+mn-ea"/>
              </a:rPr>
              <a:t>Potassium current (IK1) is the principal current during phase 4 and determines the resting membrane potential of the myocyte. </a:t>
            </a:r>
            <a:endParaRPr lang="en-US" sz="1800"/>
          </a:p>
          <a:p>
            <a:pPr marL="0" indent="0">
              <a:buNone/>
            </a:pPr>
            <a:r>
              <a:rPr lang="en-US" sz="1800">
                <a:sym typeface="+mn-ea"/>
              </a:rPr>
              <a:t>• Sodium current generates the upstroke of the action potential (phase 0)</a:t>
            </a:r>
          </a:p>
          <a:p>
            <a:r>
              <a:rPr lang="en-US" sz="1800">
                <a:sym typeface="+mn-ea"/>
              </a:rPr>
              <a:t>Activation of Ito with inactivation of the Na current inscribes early repolarization (phase 1). </a:t>
            </a:r>
            <a:endParaRPr lang="en-US" sz="1800"/>
          </a:p>
          <a:p>
            <a:pPr marL="0" indent="0">
              <a:buNone/>
            </a:pPr>
            <a:r>
              <a:rPr lang="en-US" sz="1800">
                <a:sym typeface="+mn-ea"/>
              </a:rPr>
              <a:t>• The plateau (phase 2) is generated by a balance of repolarizing potassium currents and depolarizing calcium current. </a:t>
            </a:r>
          </a:p>
          <a:p>
            <a:r>
              <a:rPr lang="en-US" sz="1800">
                <a:sym typeface="+mn-ea"/>
              </a:rPr>
              <a:t>Inactivation of the calcium current with persistent activation of potassium currents (predominantly IKr and IKs) causes phase 3 repolarization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54580"/>
            <a:ext cx="4038600" cy="30168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410"/>
          <p:cNvSpPr>
            <a:spLocks noGrp="1"/>
          </p:cNvSpPr>
          <p:nvPr/>
        </p:nvSpPr>
        <p:spPr>
          <a:xfrm>
            <a:off x="191135" y="172720"/>
            <a:ext cx="8608695" cy="607949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sz="2800"/>
              <a:t>Characteristics of Pacemaker Cells</a:t>
            </a:r>
          </a:p>
          <a:p>
            <a:pPr lvl="1">
              <a:lnSpc>
                <a:spcPct val="80000"/>
              </a:lnSpc>
            </a:pPr>
            <a:r>
              <a:rPr sz="2400"/>
              <a:t>Unstable membrane potential</a:t>
            </a:r>
          </a:p>
          <a:p>
            <a:pPr lvl="2">
              <a:lnSpc>
                <a:spcPct val="80000"/>
              </a:lnSpc>
            </a:pPr>
            <a:r>
              <a:rPr sz="2000"/>
              <a:t>“bottoms out” at -60mV</a:t>
            </a:r>
          </a:p>
          <a:p>
            <a:pPr lvl="2">
              <a:lnSpc>
                <a:spcPct val="80000"/>
              </a:lnSpc>
            </a:pPr>
            <a:r>
              <a:rPr sz="2000"/>
              <a:t>“drifts upward” to -40mV, forming a pacemaker potential</a:t>
            </a:r>
          </a:p>
          <a:p>
            <a:pPr lvl="1">
              <a:lnSpc>
                <a:spcPct val="80000"/>
              </a:lnSpc>
            </a:pPr>
            <a:r>
              <a:rPr sz="2400"/>
              <a:t>Myogenic</a:t>
            </a:r>
          </a:p>
          <a:p>
            <a:pPr lvl="2">
              <a:lnSpc>
                <a:spcPct val="80000"/>
              </a:lnSpc>
            </a:pPr>
            <a:r>
              <a:rPr sz="2000"/>
              <a:t>The upward “drift” allows the membrane to reach threshold potential (-40mV) by itself</a:t>
            </a:r>
          </a:p>
          <a:p>
            <a:pPr lvl="2">
              <a:lnSpc>
                <a:spcPct val="80000"/>
              </a:lnSpc>
            </a:pPr>
            <a:r>
              <a:rPr sz="2000"/>
              <a:t>This is due to</a:t>
            </a:r>
          </a:p>
          <a:p>
            <a:pPr lvl="3">
              <a:lnSpc>
                <a:spcPct val="80000"/>
              </a:lnSpc>
              <a:buNone/>
            </a:pPr>
            <a:r>
              <a:rPr sz="1800"/>
              <a:t>1.  Slow leakage of K</a:t>
            </a:r>
            <a:r>
              <a:rPr sz="1800" baseline="30000"/>
              <a:t>+</a:t>
            </a:r>
            <a:r>
              <a:rPr sz="1800"/>
              <a:t> out &amp; faster leakage Na</a:t>
            </a:r>
            <a:r>
              <a:rPr sz="1800" baseline="30000"/>
              <a:t>+</a:t>
            </a:r>
            <a:r>
              <a:rPr sz="1800"/>
              <a:t> in</a:t>
            </a:r>
          </a:p>
          <a:p>
            <a:pPr lvl="4">
              <a:lnSpc>
                <a:spcPct val="80000"/>
              </a:lnSpc>
            </a:pPr>
            <a:r>
              <a:rPr sz="1800"/>
              <a:t>Causes slow depolarization</a:t>
            </a:r>
          </a:p>
          <a:p>
            <a:pPr lvl="4">
              <a:lnSpc>
                <a:spcPct val="80000"/>
              </a:lnSpc>
            </a:pPr>
            <a:r>
              <a:rPr sz="1800"/>
              <a:t>Occurs through I</a:t>
            </a:r>
            <a:r>
              <a:rPr sz="1800" baseline="-25000"/>
              <a:t>f</a:t>
            </a:r>
            <a:r>
              <a:rPr sz="1800"/>
              <a:t> channels (f=funny) that open at negative membrane potentials and start closing as membrane approaches threshold potential</a:t>
            </a:r>
          </a:p>
          <a:p>
            <a:pPr lvl="3">
              <a:lnSpc>
                <a:spcPct val="80000"/>
              </a:lnSpc>
              <a:buNone/>
            </a:pPr>
            <a:r>
              <a:rPr sz="1800"/>
              <a:t>2.  Ca</a:t>
            </a:r>
            <a:r>
              <a:rPr sz="1800" baseline="30000"/>
              <a:t>2+</a:t>
            </a:r>
            <a:r>
              <a:rPr sz="1800"/>
              <a:t> channels opening as membrane approaches threshold</a:t>
            </a:r>
          </a:p>
          <a:p>
            <a:pPr lvl="4">
              <a:lnSpc>
                <a:spcPct val="80000"/>
              </a:lnSpc>
            </a:pPr>
            <a:r>
              <a:rPr sz="1800"/>
              <a:t>At threshold additional Ca</a:t>
            </a:r>
            <a:r>
              <a:rPr sz="1800" baseline="30000"/>
              <a:t>2+</a:t>
            </a:r>
            <a:r>
              <a:rPr sz="1800"/>
              <a:t> ion channels open causing more rapid depolarization</a:t>
            </a:r>
          </a:p>
          <a:p>
            <a:pPr lvl="4">
              <a:lnSpc>
                <a:spcPct val="80000"/>
              </a:lnSpc>
            </a:pPr>
            <a:r>
              <a:rPr sz="1800"/>
              <a:t>These deactivate shortly after and</a:t>
            </a:r>
          </a:p>
          <a:p>
            <a:pPr lvl="3">
              <a:lnSpc>
                <a:spcPct val="80000"/>
              </a:lnSpc>
              <a:buNone/>
            </a:pPr>
            <a:r>
              <a:rPr sz="1800"/>
              <a:t>3.  Slow K</a:t>
            </a:r>
            <a:r>
              <a:rPr sz="1800" baseline="30000"/>
              <a:t>+</a:t>
            </a:r>
            <a:r>
              <a:rPr sz="1800"/>
              <a:t> channels open as membrane depolarizes causing an  </a:t>
            </a:r>
            <a:br>
              <a:rPr sz="1800"/>
            </a:br>
            <a:r>
              <a:rPr sz="1800"/>
              <a:t> efflux of K</a:t>
            </a:r>
            <a:r>
              <a:rPr sz="1800" baseline="30000"/>
              <a:t>+</a:t>
            </a:r>
            <a:r>
              <a:rPr sz="1800"/>
              <a:t> and a repolarization of membrane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610" y="476885"/>
            <a:ext cx="7743190" cy="57537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0" y="548640"/>
            <a:ext cx="7533640" cy="59410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ure_14_15_label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14554"/>
            <a:ext cx="8534400" cy="436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rdiac-action-potential-17-204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" y="44450"/>
            <a:ext cx="8758555" cy="65697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altLang="en-US"/>
              <a:t>AUTONOMIC INNERVATION OF HEART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540" y="981075"/>
            <a:ext cx="5887085" cy="59124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4337"/>
          <p:cNvSpPr>
            <a:spLocks noGrp="1"/>
          </p:cNvSpPr>
          <p:nvPr/>
        </p:nvSpPr>
        <p:spPr>
          <a:xfrm>
            <a:off x="454025" y="1762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sz="4000"/>
              <a:t>Myocardial Physiology</a:t>
            </a:r>
            <a:br>
              <a:rPr sz="4000"/>
            </a:br>
            <a:r>
              <a:rPr sz="2400"/>
              <a:t>Autorhythmic Cells (Pacemaker Cells)</a:t>
            </a:r>
          </a:p>
        </p:txBody>
      </p:sp>
      <p:sp>
        <p:nvSpPr>
          <p:cNvPr id="6" name="Text Placeholder 14338"/>
          <p:cNvSpPr>
            <a:spLocks noGrp="1"/>
          </p:cNvSpPr>
          <p:nvPr/>
        </p:nvSpPr>
        <p:spPr>
          <a:xfrm>
            <a:off x="454025" y="1501775"/>
            <a:ext cx="7929563" cy="2486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sz="2800"/>
              <a:t>Altering Activity of Pacemaker Cells</a:t>
            </a:r>
          </a:p>
          <a:p>
            <a:pPr lvl="1">
              <a:lnSpc>
                <a:spcPct val="90000"/>
              </a:lnSpc>
            </a:pPr>
            <a:r>
              <a:rPr sz="2400"/>
              <a:t>Sympathetic activity</a:t>
            </a:r>
          </a:p>
          <a:p>
            <a:pPr lvl="2">
              <a:lnSpc>
                <a:spcPct val="90000"/>
              </a:lnSpc>
            </a:pPr>
            <a:r>
              <a:rPr sz="2000"/>
              <a:t>NE and E increase I</a:t>
            </a:r>
            <a:r>
              <a:rPr sz="2000" baseline="-25000"/>
              <a:t>f</a:t>
            </a:r>
            <a:r>
              <a:rPr sz="2000"/>
              <a:t> channel activity</a:t>
            </a:r>
          </a:p>
          <a:p>
            <a:pPr lvl="3">
              <a:lnSpc>
                <a:spcPct val="90000"/>
              </a:lnSpc>
            </a:pPr>
            <a:r>
              <a:rPr sz="1800"/>
              <a:t>Binds to </a:t>
            </a:r>
            <a:r>
              <a:rPr lang="el-GR" altLang="x-none" sz="1800" dirty="0">
                <a:cs typeface="Arial" panose="020B0604020202020204" pitchFamily="34" charset="0"/>
              </a:rPr>
              <a:t>β</a:t>
            </a:r>
            <a:r>
              <a:rPr sz="1800" baseline="-25000"/>
              <a:t>1</a:t>
            </a:r>
            <a:r>
              <a:rPr sz="1800"/>
              <a:t> adrenergic receptors which activate cAMP and increase I</a:t>
            </a:r>
            <a:r>
              <a:rPr sz="1800" baseline="-25000"/>
              <a:t>f</a:t>
            </a:r>
            <a:r>
              <a:rPr sz="1800"/>
              <a:t> channel open time</a:t>
            </a:r>
          </a:p>
          <a:p>
            <a:pPr lvl="3">
              <a:lnSpc>
                <a:spcPct val="90000"/>
              </a:lnSpc>
            </a:pPr>
            <a:r>
              <a:rPr sz="1800"/>
              <a:t>Causes more rapid pacemaker potential and faster rate of action potentials</a:t>
            </a:r>
          </a:p>
        </p:txBody>
      </p:sp>
      <p:pic>
        <p:nvPicPr>
          <p:cNvPr id="7" name="Picture 6" descr="figure_14_16a_labeled"/>
          <p:cNvPicPr>
            <a:picLocks noChangeAspect="1"/>
          </p:cNvPicPr>
          <p:nvPr/>
        </p:nvPicPr>
        <p:blipFill>
          <a:blip r:embed="rId2"/>
          <a:srcRect t="1947" b="22421"/>
          <a:stretch>
            <a:fillRect/>
          </a:stretch>
        </p:blipFill>
        <p:spPr>
          <a:xfrm>
            <a:off x="3714750" y="4014788"/>
            <a:ext cx="5287963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14341"/>
          <p:cNvSpPr txBox="1"/>
          <p:nvPr/>
        </p:nvSpPr>
        <p:spPr>
          <a:xfrm>
            <a:off x="141288" y="4006850"/>
            <a:ext cx="3424237" cy="2445385"/>
          </a:xfrm>
          <a:prstGeom prst="rect">
            <a:avLst/>
          </a:prstGeom>
          <a:gradFill rotWithShape="1">
            <a:gsLst>
              <a:gs pos="0">
                <a:srgbClr val="C80404"/>
              </a:gs>
              <a:gs pos="100000">
                <a:srgbClr val="C80404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457200">
              <a:spcBef>
                <a:spcPct val="50000"/>
              </a:spcBef>
            </a:pPr>
            <a:r>
              <a:rPr u="sng">
                <a:solidFill>
                  <a:schemeClr val="bg1"/>
                </a:solidFill>
              </a:rPr>
              <a:t>Sympathetic Activity Summary:</a:t>
            </a:r>
          </a:p>
          <a:p>
            <a:pPr defTabSz="457200">
              <a:spcBef>
                <a:spcPct val="50000"/>
              </a:spcBef>
            </a:pPr>
            <a:r>
              <a:rPr>
                <a:solidFill>
                  <a:schemeClr val="bg1"/>
                </a:solidFill>
              </a:rPr>
              <a:t>increased chronotropic effects</a:t>
            </a:r>
            <a:br>
              <a:rPr>
                <a:solidFill>
                  <a:schemeClr val="bg1"/>
                </a:solidFill>
              </a:rPr>
            </a:br>
            <a:r>
              <a:rPr>
                <a:solidFill>
                  <a:schemeClr val="bg1"/>
                </a:solidFill>
              </a:rPr>
              <a:t>	</a:t>
            </a:r>
            <a:r>
              <a:rPr>
                <a:solidFill>
                  <a:schemeClr val="bg1"/>
                </a:solidFill>
                <a:sym typeface="Symbol" panose="05050102010706020507" pitchFamily="18" charset="2"/>
              </a:rPr>
              <a:t></a:t>
            </a:r>
            <a:r>
              <a:rPr>
                <a:solidFill>
                  <a:schemeClr val="bg1"/>
                </a:solidFill>
              </a:rPr>
              <a:t>heart rate</a:t>
            </a:r>
          </a:p>
          <a:p>
            <a:pPr defTabSz="457200">
              <a:spcBef>
                <a:spcPct val="50000"/>
              </a:spcBef>
            </a:pPr>
            <a:r>
              <a:rPr>
                <a:solidFill>
                  <a:schemeClr val="bg1"/>
                </a:solidFill>
              </a:rPr>
              <a:t>increased dromotropic effects</a:t>
            </a:r>
            <a:br>
              <a:rPr>
                <a:solidFill>
                  <a:schemeClr val="bg1"/>
                </a:solidFill>
              </a:rPr>
            </a:br>
            <a:r>
              <a:rPr>
                <a:solidFill>
                  <a:schemeClr val="bg1"/>
                </a:solidFill>
              </a:rPr>
              <a:t>	</a:t>
            </a:r>
            <a:r>
              <a:rPr>
                <a:solidFill>
                  <a:schemeClr val="bg1"/>
                </a:solidFill>
                <a:sym typeface="Symbol" panose="05050102010706020507" pitchFamily="18" charset="2"/>
              </a:rPr>
              <a:t></a:t>
            </a:r>
            <a:r>
              <a:rPr>
                <a:solidFill>
                  <a:schemeClr val="bg1"/>
                </a:solidFill>
              </a:rPr>
              <a:t>conduction of </a:t>
            </a:r>
            <a:r>
              <a:rPr err="1">
                <a:solidFill>
                  <a:schemeClr val="bg1"/>
                </a:solidFill>
              </a:rPr>
              <a:t>APs</a:t>
            </a:r>
            <a:endParaRPr>
              <a:solidFill>
                <a:schemeClr val="bg1"/>
              </a:solidFill>
            </a:endParaRPr>
          </a:p>
          <a:p>
            <a:pPr defTabSz="457200">
              <a:spcBef>
                <a:spcPct val="50000"/>
              </a:spcBef>
            </a:pPr>
            <a:r>
              <a:rPr>
                <a:solidFill>
                  <a:schemeClr val="bg1"/>
                </a:solidFill>
              </a:rPr>
              <a:t>increased inotropic effects</a:t>
            </a:r>
            <a:br>
              <a:rPr>
                <a:solidFill>
                  <a:schemeClr val="bg1"/>
                </a:solidFill>
              </a:rPr>
            </a:br>
            <a:r>
              <a:rPr>
                <a:solidFill>
                  <a:schemeClr val="bg1"/>
                </a:solidFill>
              </a:rPr>
              <a:t>	</a:t>
            </a:r>
            <a:r>
              <a:rPr>
                <a:solidFill>
                  <a:schemeClr val="bg1"/>
                </a:solidFill>
                <a:sym typeface="Symbol" panose="05050102010706020507" pitchFamily="18" charset="2"/>
              </a:rPr>
              <a:t></a:t>
            </a:r>
            <a:r>
              <a:rPr>
                <a:solidFill>
                  <a:schemeClr val="bg1"/>
                </a:solidFill>
              </a:rPr>
              <a:t>contractility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IN" dirty="0"/>
              <a:t>Topics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  <a:p>
            <a:r>
              <a:rPr lang="en-US" altLang="en-IN" dirty="0">
                <a:sym typeface="+mn-ea"/>
              </a:rPr>
              <a:t>Cardiac </a:t>
            </a:r>
            <a:r>
              <a:rPr lang="en-IN" dirty="0">
                <a:sym typeface="+mn-ea"/>
              </a:rPr>
              <a:t>Action Potential </a:t>
            </a:r>
            <a:endParaRPr lang="en-IN" dirty="0"/>
          </a:p>
          <a:p>
            <a:r>
              <a:rPr lang="en-IN" dirty="0">
                <a:sym typeface="+mn-ea"/>
              </a:rPr>
              <a:t>ANS control of  Conduction system</a:t>
            </a:r>
            <a:endParaRPr lang="en-US" dirty="0"/>
          </a:p>
          <a:p>
            <a:r>
              <a:rPr lang="en-US" altLang="en-IN" dirty="0"/>
              <a:t>Anatomy of </a:t>
            </a:r>
            <a:r>
              <a:rPr lang="en-IN" dirty="0"/>
              <a:t>Conduction system</a:t>
            </a:r>
          </a:p>
          <a:p>
            <a:r>
              <a:rPr lang="en-US" altLang="en-IN" dirty="0"/>
              <a:t>Impulse conduction through the Heart</a:t>
            </a:r>
            <a:endParaRPr lang="en-IN" dirty="0"/>
          </a:p>
          <a:p>
            <a:r>
              <a:rPr lang="en-US" dirty="0"/>
              <a:t>Control of Excitation and conduction of Heart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5361"/>
          <p:cNvSpPr>
            <a:spLocks noGrp="1"/>
          </p:cNvSpPr>
          <p:nvPr/>
        </p:nvSpPr>
        <p:spPr>
          <a:xfrm>
            <a:off x="519906" y="24606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sz="4000"/>
              <a:t>Myocardial Physiology</a:t>
            </a:r>
            <a:br>
              <a:rPr sz="4000"/>
            </a:br>
            <a:r>
              <a:rPr sz="2400"/>
              <a:t>Autorhythmic Cells (Pacemaker Cells)</a:t>
            </a:r>
          </a:p>
        </p:txBody>
      </p:sp>
      <p:sp>
        <p:nvSpPr>
          <p:cNvPr id="5" name="Text Placeholder 15362"/>
          <p:cNvSpPr>
            <a:spLocks noGrp="1"/>
          </p:cNvSpPr>
          <p:nvPr/>
        </p:nvSpPr>
        <p:spPr>
          <a:xfrm>
            <a:off x="531019" y="1471613"/>
            <a:ext cx="7929562" cy="2352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sz="2800"/>
              <a:t>Altering Activity of Pacemaker Cells</a:t>
            </a:r>
          </a:p>
          <a:p>
            <a:pPr lvl="1">
              <a:lnSpc>
                <a:spcPct val="90000"/>
              </a:lnSpc>
            </a:pPr>
            <a:r>
              <a:rPr sz="2400"/>
              <a:t>Parasympathetic activity</a:t>
            </a:r>
          </a:p>
          <a:p>
            <a:pPr lvl="2">
              <a:lnSpc>
                <a:spcPct val="90000"/>
              </a:lnSpc>
            </a:pPr>
            <a:r>
              <a:rPr sz="2000"/>
              <a:t>ACh binds to muscarinic receptors</a:t>
            </a:r>
          </a:p>
          <a:p>
            <a:pPr lvl="3">
              <a:lnSpc>
                <a:spcPct val="90000"/>
              </a:lnSpc>
            </a:pPr>
            <a:r>
              <a:rPr sz="1800"/>
              <a:t>Increases K</a:t>
            </a:r>
            <a:r>
              <a:rPr sz="1800" baseline="30000"/>
              <a:t>+</a:t>
            </a:r>
            <a:r>
              <a:rPr sz="1800"/>
              <a:t> permeability and decreases Ca</a:t>
            </a:r>
            <a:r>
              <a:rPr sz="1800" baseline="30000"/>
              <a:t>2+</a:t>
            </a:r>
            <a:r>
              <a:rPr sz="1800"/>
              <a:t> permeability = hyperpolarizing the membrane</a:t>
            </a:r>
          </a:p>
          <a:p>
            <a:pPr lvl="4">
              <a:lnSpc>
                <a:spcPct val="90000"/>
              </a:lnSpc>
            </a:pPr>
            <a:r>
              <a:rPr sz="1800"/>
              <a:t>Longer time to threshold = slower rate of action potentials</a:t>
            </a:r>
          </a:p>
        </p:txBody>
      </p:sp>
      <p:pic>
        <p:nvPicPr>
          <p:cNvPr id="6" name="Picture 5" descr="figure_14_16b_labeled"/>
          <p:cNvPicPr>
            <a:picLocks noChangeAspect="1"/>
          </p:cNvPicPr>
          <p:nvPr/>
        </p:nvPicPr>
        <p:blipFill>
          <a:blip r:embed="rId2"/>
          <a:srcRect l="1433" t="1994" r="1302" b="22696"/>
          <a:stretch>
            <a:fillRect/>
          </a:stretch>
        </p:blipFill>
        <p:spPr>
          <a:xfrm>
            <a:off x="3788569" y="3967163"/>
            <a:ext cx="5149850" cy="2640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15364"/>
          <p:cNvSpPr txBox="1"/>
          <p:nvPr/>
        </p:nvSpPr>
        <p:spPr>
          <a:xfrm>
            <a:off x="205581" y="3898900"/>
            <a:ext cx="3305175" cy="272288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 rIns="0"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457200">
              <a:spcBef>
                <a:spcPct val="50000"/>
              </a:spcBef>
            </a:pPr>
            <a:r>
              <a:rPr u="sng">
                <a:solidFill>
                  <a:schemeClr val="bg1"/>
                </a:solidFill>
              </a:rPr>
              <a:t>Parasympathetic Activity Summary:</a:t>
            </a:r>
          </a:p>
          <a:p>
            <a:pPr defTabSz="457200">
              <a:spcBef>
                <a:spcPct val="50000"/>
              </a:spcBef>
            </a:pPr>
            <a:r>
              <a:rPr>
                <a:solidFill>
                  <a:schemeClr val="bg1"/>
                </a:solidFill>
              </a:rPr>
              <a:t>decreased chronotropic effects</a:t>
            </a:r>
            <a:br>
              <a:rPr>
                <a:solidFill>
                  <a:schemeClr val="bg1"/>
                </a:solidFill>
              </a:rPr>
            </a:br>
            <a:r>
              <a:rPr>
                <a:solidFill>
                  <a:schemeClr val="bg1"/>
                </a:solidFill>
              </a:rPr>
              <a:t>	</a:t>
            </a:r>
            <a:r>
              <a:rPr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</a:t>
            </a:r>
            <a:r>
              <a:rPr>
                <a:solidFill>
                  <a:schemeClr val="bg1"/>
                </a:solidFill>
              </a:rPr>
              <a:t>heart rate</a:t>
            </a:r>
          </a:p>
          <a:p>
            <a:pPr defTabSz="457200">
              <a:spcBef>
                <a:spcPct val="50000"/>
              </a:spcBef>
            </a:pPr>
            <a:r>
              <a:rPr>
                <a:solidFill>
                  <a:schemeClr val="bg1"/>
                </a:solidFill>
              </a:rPr>
              <a:t>decreased dromotropic effects</a:t>
            </a:r>
            <a:br>
              <a:rPr>
                <a:solidFill>
                  <a:schemeClr val="bg1"/>
                </a:solidFill>
              </a:rPr>
            </a:br>
            <a:r>
              <a:rPr>
                <a:solidFill>
                  <a:schemeClr val="bg1"/>
                </a:solidFill>
              </a:rPr>
              <a:t>	</a:t>
            </a:r>
            <a:r>
              <a:rPr>
                <a:solidFill>
                  <a:schemeClr val="bg1"/>
                </a:solidFill>
                <a:sym typeface="Symbol" panose="05050102010706020507" pitchFamily="18" charset="2"/>
              </a:rPr>
              <a:t></a:t>
            </a:r>
            <a:r>
              <a:rPr>
                <a:sym typeface="Symbol" panose="05050102010706020507" pitchFamily="18" charset="2"/>
              </a:rPr>
              <a:t> </a:t>
            </a:r>
            <a:r>
              <a:rPr>
                <a:solidFill>
                  <a:schemeClr val="bg1"/>
                </a:solidFill>
              </a:rPr>
              <a:t>conduction of </a:t>
            </a:r>
            <a:r>
              <a:rPr err="1">
                <a:solidFill>
                  <a:schemeClr val="bg1"/>
                </a:solidFill>
              </a:rPr>
              <a:t>APs</a:t>
            </a:r>
            <a:endParaRPr>
              <a:solidFill>
                <a:schemeClr val="bg1"/>
              </a:solidFill>
            </a:endParaRPr>
          </a:p>
          <a:p>
            <a:pPr defTabSz="457200">
              <a:spcBef>
                <a:spcPct val="50000"/>
              </a:spcBef>
            </a:pPr>
            <a:r>
              <a:rPr>
                <a:solidFill>
                  <a:schemeClr val="bg1"/>
                </a:solidFill>
              </a:rPr>
              <a:t>decreased inotropic effects</a:t>
            </a:r>
            <a:br>
              <a:rPr>
                <a:solidFill>
                  <a:schemeClr val="bg1"/>
                </a:solidFill>
              </a:rPr>
            </a:br>
            <a:r>
              <a:rPr>
                <a:solidFill>
                  <a:schemeClr val="bg1"/>
                </a:solidFill>
              </a:rPr>
              <a:t>	</a:t>
            </a:r>
            <a:r>
              <a:rPr>
                <a:solidFill>
                  <a:schemeClr val="bg1"/>
                </a:solidFill>
                <a:sym typeface="Symbol" panose="05050102010706020507" pitchFamily="18" charset="2"/>
              </a:rPr>
              <a:t></a:t>
            </a:r>
            <a:r>
              <a:rPr>
                <a:sym typeface="Symbol" panose="05050102010706020507" pitchFamily="18" charset="2"/>
              </a:rPr>
              <a:t> </a:t>
            </a:r>
            <a:r>
              <a:rPr>
                <a:solidFill>
                  <a:schemeClr val="bg1"/>
                </a:solidFill>
              </a:rPr>
              <a:t>contractility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FACTORS AFFECTING PACEMAKER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• Hypokalemia and ischemia may reduce the activity of Na, K-ATPase, thereby reducing the background repolarizing current and enhancing phase 4 diastolic depolarization. </a:t>
            </a:r>
          </a:p>
          <a:p>
            <a:pPr marL="0" indent="0">
              <a:buNone/>
            </a:pPr>
            <a:r>
              <a:rPr lang="en-US" sz="2800" dirty="0"/>
              <a:t>• The end result would be an increase in the spontaneous firing rate of </a:t>
            </a:r>
            <a:r>
              <a:rPr lang="en-US" sz="2800" dirty="0" err="1"/>
              <a:t>pacemaking</a:t>
            </a:r>
            <a:r>
              <a:rPr lang="en-US" sz="2800" dirty="0"/>
              <a:t> cells.</a:t>
            </a:r>
          </a:p>
          <a:p>
            <a:pPr marL="0" indent="0">
              <a:buNone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7500" lnSpcReduction="10000"/>
          </a:bodyPr>
          <a:lstStyle/>
          <a:p>
            <a:pPr marL="0" indent="0">
              <a:buNone/>
            </a:pPr>
            <a:r>
              <a:rPr lang="en-US">
                <a:sym typeface="+mn-ea"/>
              </a:rPr>
              <a:t>• Modest increases in extracellular potassium may render the maximum diastolic potential more positive, thereby also increasing the firing rate of pacemaking cells. </a:t>
            </a:r>
          </a:p>
          <a:p>
            <a:pPr marL="0" indent="0">
              <a:buNone/>
            </a:pPr>
            <a:r>
              <a:rPr lang="en-US">
                <a:sym typeface="+mn-ea"/>
              </a:rPr>
              <a:t>• A more significant increase in [K+]o, however, renders the heart inexcitable by depolarizing the membrane potential </a:t>
            </a:r>
          </a:p>
          <a:p>
            <a:pPr marL="0" indent="0">
              <a:buNone/>
            </a:pPr>
            <a:r>
              <a:rPr lang="en-US">
                <a:sym typeface="+mn-ea"/>
              </a:rPr>
              <a:t>• Normal or enhanced automaticity of subsidiary latent pacemakers produces escape rhythms in the setting of failure of more dominant pacemakers. </a:t>
            </a: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15" y="-27305"/>
            <a:ext cx="8529320" cy="5340985"/>
          </a:xfrm>
        </p:spPr>
        <p:txBody>
          <a:bodyPr>
            <a:normAutofit fontScale="87500" lnSpcReduction="10000"/>
          </a:bodyPr>
          <a:lstStyle/>
          <a:p>
            <a:pPr marL="0" indent="0">
              <a:buNone/>
            </a:pPr>
            <a:r>
              <a:rPr lang="en-US">
                <a:sym typeface="+mn-ea"/>
              </a:rPr>
              <a:t>• Suppression of a pacemaker cell by a faster rhythm leads to an increased intracellular Na+ load ([Na+]i), and extrusion of Na+ from the cell by Na, K-ATPase produces an increased background repolarizing current that slows phase 4 diastolic depolarization.</a:t>
            </a:r>
          </a:p>
          <a:p>
            <a:pPr marL="0" indent="0">
              <a:buNone/>
            </a:pPr>
            <a:r>
              <a:rPr lang="en-US">
                <a:sym typeface="+mn-ea"/>
              </a:rPr>
              <a:t>• At slower rates, [Na+]i is decreased, as is the activity of the Na-K-ATPase, resulting in progressively more rapid diastolic depolarization and warm-up of the tachycardia rate. </a:t>
            </a:r>
          </a:p>
          <a:p>
            <a:pPr marL="0" indent="0">
              <a:buNone/>
            </a:pPr>
            <a:r>
              <a:rPr lang="en-US">
                <a:sym typeface="+mn-ea"/>
              </a:rPr>
              <a:t>• Overdrive suppression and warm-up are characteristic of, but may not be observed in, all automatic tachycardias. </a:t>
            </a:r>
          </a:p>
          <a:p>
            <a:pPr marL="0" indent="0">
              <a:buNone/>
            </a:pPr>
            <a:endParaRPr lang="en-IN" alt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4292600"/>
            <a:ext cx="7905750" cy="30765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verdrive suppression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" y="764540"/>
            <a:ext cx="8737600" cy="491617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ble_14_03_label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18" y="1285860"/>
            <a:ext cx="8534400" cy="520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ym typeface="+mn-ea"/>
              </a:rPr>
              <a:t>CONDUCTION SYSTEM OF THE HEART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1. SINO ATRIAL NODE </a:t>
            </a:r>
          </a:p>
          <a:p>
            <a:pPr marL="0" indent="0">
              <a:buNone/>
            </a:pPr>
            <a:r>
              <a:rPr lang="en-US"/>
              <a:t>2. INTERNODAL ATRIAL PATHWAY </a:t>
            </a:r>
          </a:p>
          <a:p>
            <a:pPr marL="0" indent="0">
              <a:buNone/>
            </a:pPr>
            <a:r>
              <a:rPr lang="en-US"/>
              <a:t>3. ATRIOVENTRICULAR NODE </a:t>
            </a:r>
          </a:p>
          <a:p>
            <a:pPr marL="0" indent="0">
              <a:buNone/>
            </a:pPr>
            <a:r>
              <a:rPr lang="en-US"/>
              <a:t>4. BUNDLE OF HIS </a:t>
            </a:r>
          </a:p>
          <a:p>
            <a:pPr marL="0" indent="0">
              <a:buNone/>
            </a:pPr>
            <a:r>
              <a:rPr lang="en-US"/>
              <a:t>5. PURKINJEE SYSTEM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CONDUCTION SYSTEM OF HEART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640" y="1662430"/>
            <a:ext cx="5505450" cy="44005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ure_14_18_0_labeled"/>
          <p:cNvPicPr>
            <a:picLocks noGrp="1" noChangeAspect="1"/>
          </p:cNvPicPr>
          <p:nvPr>
            <p:ph idx="1"/>
          </p:nvPr>
        </p:nvPicPr>
        <p:blipFill>
          <a:blip r:embed="rId2"/>
          <a:srcRect b="4712"/>
          <a:stretch>
            <a:fillRect/>
          </a:stretch>
        </p:blipFill>
        <p:spPr>
          <a:xfrm>
            <a:off x="548640" y="-8890"/>
            <a:ext cx="7068185" cy="68027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SA Node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sinus node (also called sinoatrial node) is a small, flattened, ellipsoid strip of specialized cardiac muscle about 3 millimeters wide, 15 millimeters long, and 1 millimeter thick.</a:t>
            </a:r>
          </a:p>
          <a:p>
            <a:pPr marL="0" indent="0">
              <a:buNone/>
            </a:pPr>
            <a:r>
              <a:rPr lang="en-IN" dirty="0"/>
              <a:t>  • </a:t>
            </a:r>
            <a:r>
              <a:rPr lang="en-US" dirty="0"/>
              <a:t>The “head” of the sinus node is located at the superior margin of the terminal groove near the </a:t>
            </a:r>
          </a:p>
          <a:p>
            <a:pPr marL="0" indent="0">
              <a:buNone/>
            </a:pPr>
            <a:r>
              <a:rPr lang="en-US" dirty="0"/>
              <a:t>anterolateral aspect of the junction between the right atrium and superior vena cava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15" y="1628775"/>
            <a:ext cx="8876665" cy="5125085"/>
          </a:xfrm>
        </p:spPr>
        <p:txBody>
          <a:bodyPr>
            <a:normAutofit/>
          </a:bodyPr>
          <a:lstStyle/>
          <a:p>
            <a:r>
              <a:rPr lang="en-IN" altLang="en-US" dirty="0" err="1">
                <a:sym typeface="+mn-ea"/>
              </a:rPr>
              <a:t>Autorhythmicity</a:t>
            </a:r>
            <a:r>
              <a:rPr lang="en-US" altLang="en-IN">
                <a:sym typeface="+mn-ea"/>
              </a:rPr>
              <a:t>- </a:t>
            </a:r>
            <a:r>
              <a:rPr lang="en-IN" altLang="en-US"/>
              <a:t>Heart beats rhythmically as result of action potentials it generates by itself</a:t>
            </a:r>
          </a:p>
          <a:p>
            <a:r>
              <a:rPr lang="en-IN" altLang="en-US"/>
              <a:t>The heart is having with a system for</a:t>
            </a:r>
          </a:p>
          <a:p>
            <a:pPr marL="0" indent="0">
              <a:buNone/>
            </a:pPr>
            <a:r>
              <a:rPr lang="en-IN" altLang="en-US"/>
              <a:t> (1) generating rhythmical electrical impulses to cause rhythmical contraction of the heart muscle </a:t>
            </a:r>
          </a:p>
          <a:p>
            <a:pPr marL="0" indent="0">
              <a:buNone/>
            </a:pPr>
            <a:r>
              <a:rPr lang="en-IN" altLang="en-US"/>
              <a:t>(2) conducting these impulses rapidly through the heart. </a:t>
            </a:r>
          </a:p>
          <a:p>
            <a:pPr marL="0" indent="0">
              <a:buNone/>
            </a:pPr>
            <a:endParaRPr lang="en-I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CC073D-9718-D4DE-5405-5E12D8890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238248-9E72-017F-F8EC-60E08DDC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“tail” of the sinus nodal tissue can extend down </a:t>
            </a:r>
          </a:p>
          <a:p>
            <a:r>
              <a:rPr lang="en-US" dirty="0"/>
              <a:t>more than 50% of the length of the crista </a:t>
            </a:r>
            <a:r>
              <a:rPr lang="en-US" dirty="0" err="1"/>
              <a:t>terminalis</a:t>
            </a:r>
            <a:r>
              <a:rPr lang="en-US" dirty="0"/>
              <a:t> toward the inferior vena cava</a:t>
            </a:r>
          </a:p>
        </p:txBody>
      </p:sp>
    </p:spTree>
    <p:extLst>
      <p:ext uri="{BB962C8B-B14F-4D97-AF65-F5344CB8AC3E}">
        <p14:creationId xmlns:p14="http://schemas.microsoft.com/office/powerpoint/2010/main" xmlns="" val="1138086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" y="908685"/>
            <a:ext cx="8874760" cy="509714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r>
              <a:rPr lang="en-US"/>
              <a:t>Pacemaker of the heart </a:t>
            </a:r>
          </a:p>
          <a:p>
            <a:pPr marL="0" indent="0">
              <a:buNone/>
            </a:pPr>
            <a:r>
              <a:rPr lang="en-US"/>
              <a:t>• Lies- Junction of right atrial appendage with SVC - underlies uppermost part of Sulcus terminalis </a:t>
            </a:r>
          </a:p>
          <a:p>
            <a:pPr marL="0" indent="0">
              <a:buNone/>
            </a:pPr>
            <a:r>
              <a:rPr lang="en-US"/>
              <a:t>• Dimensions – 10 to 20 mm X 1 mm X 3mm wide </a:t>
            </a:r>
          </a:p>
          <a:p>
            <a:pPr marL="0" indent="0">
              <a:buNone/>
            </a:pPr>
            <a:r>
              <a:rPr lang="en-US"/>
              <a:t>• Composition – Specialised branching myocardial fibres embedded in dense matrix of fibrous tissue. </a:t>
            </a:r>
          </a:p>
          <a:p>
            <a:pPr marL="0" indent="0">
              <a:buNone/>
            </a:pPr>
            <a:r>
              <a:rPr lang="en-US"/>
              <a:t>• Artery to SA node – 55% - Right coronary artery - 45% - Circumflex branch of LCA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7F67-1CED-F94A-6AFC-CFA581441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74ACCD-1810-8241-405C-8315595B5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Bachmann’s bundle is a prominent interatrial muscle bridge that extends across the roof of the atria </a:t>
            </a:r>
            <a:r>
              <a:rPr lang="en-US" dirty="0" err="1"/>
              <a:t>anterosuperior</a:t>
            </a:r>
            <a:r>
              <a:rPr lang="en-US" dirty="0"/>
              <a:t> to the fossa </a:t>
            </a:r>
            <a:r>
              <a:rPr lang="en-US" dirty="0" err="1"/>
              <a:t>ovalis</a:t>
            </a:r>
            <a:endParaRPr lang="en-IN" dirty="0"/>
          </a:p>
          <a:p>
            <a:r>
              <a:rPr lang="en-US" dirty="0"/>
              <a:t>The borders of the node are irregular with frequent </a:t>
            </a:r>
            <a:r>
              <a:rPr lang="en-US" dirty="0" err="1"/>
              <a:t>interdigitations</a:t>
            </a:r>
            <a:r>
              <a:rPr lang="en-US" dirty="0"/>
              <a:t> between nodal and ordinary atrial myocytes, facilitating communication between the node and right atrial wall</a:t>
            </a:r>
          </a:p>
        </p:txBody>
      </p:sp>
    </p:spTree>
    <p:extLst>
      <p:ext uri="{BB962C8B-B14F-4D97-AF65-F5344CB8AC3E}">
        <p14:creationId xmlns:p14="http://schemas.microsoft.com/office/powerpoint/2010/main" xmlns="" val="3533279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37BDF7-3C4B-935B-5F96-9217B249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FDFF64-C67D-9E19-B489-9D77E414B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714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Clinical Significance of SA Node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cs typeface="+mn-lt"/>
                <a:sym typeface="+mn-ea"/>
              </a:rPr>
              <a:t>During surgical operations such as the </a:t>
            </a:r>
            <a:r>
              <a:rPr lang="en-US" u="sng" dirty="0">
                <a:cs typeface="+mn-lt"/>
                <a:sym typeface="+mn-ea"/>
              </a:rPr>
              <a:t>Mustard and Fontan procedures</a:t>
            </a:r>
            <a:r>
              <a:rPr lang="en-US" dirty="0">
                <a:cs typeface="+mn-lt"/>
                <a:sym typeface="+mn-ea"/>
              </a:rPr>
              <a:t>, the sinus node and its artery are susceptible to injury.</a:t>
            </a:r>
            <a:endParaRPr lang="en-US" dirty="0">
              <a:cs typeface="+mn-lt"/>
            </a:endParaRPr>
          </a:p>
          <a:p>
            <a:endParaRPr lang="en-US" dirty="0">
              <a:cs typeface="+mn-lt"/>
            </a:endParaRPr>
          </a:p>
          <a:p>
            <a:r>
              <a:rPr lang="en-US" dirty="0">
                <a:cs typeface="+mn-lt"/>
                <a:sym typeface="+mn-ea"/>
              </a:rPr>
              <a:t>Electrophysiological  studies support the concept of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functional preferential pathways </a:t>
            </a:r>
            <a:r>
              <a:rPr lang="en-US" dirty="0">
                <a:cs typeface="+mn-lt"/>
                <a:sym typeface="+mn-ea"/>
              </a:rPr>
              <a:t>that travel along the crista terminalis and atrial septum including the limbus but not the valve of the fossa ovalis.</a:t>
            </a:r>
            <a:endParaRPr lang="en-US" dirty="0">
              <a:cs typeface="+mn-lt"/>
            </a:endParaRPr>
          </a:p>
          <a:p>
            <a:endParaRPr lang="en-US" dirty="0">
              <a:cs typeface="+mn-lt"/>
            </a:endParaRPr>
          </a:p>
          <a:p>
            <a:r>
              <a:rPr lang="en-US" dirty="0">
                <a:cs typeface="+mn-lt"/>
                <a:sym typeface="+mn-ea"/>
              </a:rPr>
              <a:t>Internodal conduction disturbances therefore are </a:t>
            </a:r>
            <a:r>
              <a:rPr lang="en-US" b="1" dirty="0">
                <a:cs typeface="+mn-lt"/>
                <a:sym typeface="+mn-ea"/>
              </a:rPr>
              <a:t>not expected in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transseptal procedures</a:t>
            </a:r>
            <a:r>
              <a:rPr lang="en-US" b="1" dirty="0">
                <a:cs typeface="+mn-lt"/>
                <a:sym typeface="+mn-ea"/>
              </a:rPr>
              <a:t>. </a:t>
            </a:r>
            <a:endParaRPr lang="en-US" b="1" dirty="0">
              <a:cs typeface="+mn-lt"/>
            </a:endParaRPr>
          </a:p>
          <a:p>
            <a:endParaRPr lang="en-US" b="1">
              <a:cs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>
                <a:sym typeface="+mn-ea"/>
              </a:rPr>
              <a:t>With the </a:t>
            </a:r>
            <a:r>
              <a:rPr lang="en-US" sz="2000" b="1" dirty="0">
                <a:sym typeface="+mn-ea"/>
              </a:rPr>
              <a:t>Mustard operation </a:t>
            </a:r>
            <a:r>
              <a:rPr lang="en-US" sz="2000" u="sng" dirty="0">
                <a:sym typeface="+mn-ea"/>
              </a:rPr>
              <a:t>for complete transposition of the great arteries</a:t>
            </a:r>
            <a:r>
              <a:rPr lang="en-US" sz="2000" dirty="0">
                <a:sym typeface="+mn-ea"/>
              </a:rPr>
              <a:t>, there can be severe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disturbance of internodal conduction </a:t>
            </a:r>
            <a:r>
              <a:rPr lang="en-US" sz="2000" dirty="0">
                <a:sym typeface="+mn-ea"/>
              </a:rPr>
              <a:t>because the entire septum is resected, and the surgical atriotomy can disrupt the crista terminalis.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>
                <a:sym typeface="+mn-ea"/>
              </a:rPr>
              <a:t>Lipomatous hypertrophy </a:t>
            </a:r>
            <a:r>
              <a:rPr lang="en-US" sz="2000" dirty="0">
                <a:sym typeface="+mn-ea"/>
              </a:rPr>
              <a:t>of the atrial septum can interfere with internodal conduction and induce a variety of </a:t>
            </a:r>
            <a:r>
              <a:rPr lang="en-US" sz="2000" b="1" dirty="0">
                <a:sym typeface="+mn-ea"/>
              </a:rPr>
              <a:t>atrial arrhythmias</a:t>
            </a:r>
            <a:r>
              <a:rPr lang="en-US" sz="2000" dirty="0">
                <a:sym typeface="+mn-ea"/>
              </a:rPr>
              <a:t>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sym typeface="+mn-ea"/>
              </a:rPr>
              <a:t> </a:t>
            </a:r>
            <a:r>
              <a:rPr lang="en-US" sz="2000" b="1" dirty="0">
                <a:sym typeface="+mn-ea"/>
              </a:rPr>
              <a:t>Ventricular preexcitation </a:t>
            </a:r>
            <a:r>
              <a:rPr lang="en-US" sz="2000" dirty="0">
                <a:sym typeface="+mn-ea"/>
              </a:rPr>
              <a:t>is most commonly associated with aberrant </a:t>
            </a:r>
            <a:r>
              <a:rPr lang="en-US" sz="2000" i="1" dirty="0">
                <a:sym typeface="+mn-ea"/>
              </a:rPr>
              <a:t>bypass tracts that span the annulus of the tricuspid or mitral valve</a:t>
            </a:r>
            <a:endParaRPr lang="en-IN" sz="2000" i="1" dirty="0"/>
          </a:p>
          <a:p>
            <a:endParaRPr lang="en-IN" sz="2000" i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645" y="1533525"/>
            <a:ext cx="8286750" cy="455549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>
              <a:buFont typeface="Wingdings" panose="05000000000000000000" charset="0"/>
              <a:buChar char="§"/>
            </a:pPr>
            <a:r>
              <a:rPr lang="en-IN" altLang="en-US" b="1"/>
              <a:t>Spontaneous (phase 4) D</a:t>
            </a:r>
            <a:r>
              <a:rPr lang="en-US" b="1"/>
              <a:t>iastolic depolarization</a:t>
            </a:r>
            <a:r>
              <a:rPr lang="en-US"/>
              <a:t> underlies the property of automaticity (pacemaking) characteristic of cells in the sinoatrial (SA) and atrioventricular (AV) nodes, His-Purkinje system, coronary sinus, and pulmonary veins. </a:t>
            </a:r>
          </a:p>
          <a:p>
            <a:pPr marL="0" indent="0">
              <a:buNone/>
            </a:pPr>
            <a:r>
              <a:rPr lang="en-US"/>
              <a:t>• Phase 4 depolarization results from the concerted action of a number of ionic currents, including K+ currents, Ca2+ currents, electrogenic Na-K-ATPase, the Na-Ca exchanger, and the so-called funny, or pacemaker, current (If</a:t>
            </a:r>
            <a:r>
              <a:rPr lang="en-IN" altLang="en-US"/>
              <a:t>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605" y="1340485"/>
            <a:ext cx="8380730" cy="4825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altLang="en-US">
                <a:sym typeface="+mn-ea"/>
              </a:rPr>
              <a:t>When this system functions normally, the atria contract about one sixth of a second ahead of ventricular contraction, which allows filling of the ventricles before they pump the blood through the lungs and peripheral circulation</a:t>
            </a:r>
            <a:r>
              <a:rPr lang="en-US" altLang="en-IN">
                <a:sym typeface="+mn-ea"/>
              </a:rPr>
              <a:t>.</a:t>
            </a:r>
            <a:endParaRPr lang="en-IN" altLang="en-US"/>
          </a:p>
          <a:p>
            <a:r>
              <a:rPr lang="en-US" altLang="en-IN">
                <a:sym typeface="+mn-ea"/>
              </a:rPr>
              <a:t>I</a:t>
            </a:r>
            <a:r>
              <a:rPr lang="en-IN" altLang="en-US">
                <a:sym typeface="+mn-ea"/>
              </a:rPr>
              <a:t>mportance of the system is that it allows all portions of the ventricles to contract almost simultaneously, which is essential for most effective pressure generation in the ventricular chambers.</a:t>
            </a:r>
            <a:endParaRPr lang="en-IN" altLang="en-US"/>
          </a:p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Depolarization of SA Node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7810"/>
            <a:ext cx="9182100" cy="5569585"/>
          </a:xfrm>
        </p:spPr>
        <p:txBody>
          <a:bodyPr>
            <a:normAutofit fontScale="87500" lnSpcReduction="10000"/>
          </a:bodyPr>
          <a:lstStyle/>
          <a:p>
            <a:pPr marL="0" indent="0">
              <a:buNone/>
            </a:pPr>
            <a:r>
              <a:rPr lang="en-US" dirty="0"/>
              <a:t> • SA node - no stable resting membrane potential </a:t>
            </a:r>
          </a:p>
          <a:p>
            <a:pPr marL="0" indent="0">
              <a:buNone/>
            </a:pPr>
            <a:r>
              <a:rPr lang="en-US" dirty="0"/>
              <a:t>• Pacemaker potential – gradual depolarization from -60 mV, slow influx of Na+ </a:t>
            </a:r>
          </a:p>
          <a:p>
            <a:pPr marL="0" indent="0">
              <a:buNone/>
            </a:pPr>
            <a:r>
              <a:rPr lang="en-US" dirty="0"/>
              <a:t>• Action potential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IN" altLang="en-US" dirty="0"/>
              <a:t>                 </a:t>
            </a:r>
            <a:r>
              <a:rPr lang="en-US" dirty="0"/>
              <a:t>– at threshold -40 mV, fast Ca+2 channels open, (Ca+2 in)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IN" altLang="en-US" dirty="0"/>
              <a:t>                </a:t>
            </a:r>
            <a:r>
              <a:rPr lang="en-US" dirty="0"/>
              <a:t> – depolarizing phase to 0 mV, K+ channels open, (K+ out)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IN" altLang="en-US" dirty="0"/>
              <a:t>                </a:t>
            </a:r>
            <a:r>
              <a:rPr lang="en-US" dirty="0"/>
              <a:t> – repolarizing phase back to -60 mV, K+ channels close </a:t>
            </a:r>
          </a:p>
          <a:p>
            <a:pPr marL="0" indent="0">
              <a:buNone/>
            </a:pPr>
            <a:r>
              <a:rPr lang="en-US" dirty="0"/>
              <a:t>• Each depolarization creates one heartbeat – SA node at rest fires at 0.8 sec, about 75 bpm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ym typeface="+mn-ea"/>
              </a:rPr>
              <a:t>Self-Excitation of Sinus Nodal Fibers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" y="1600200"/>
            <a:ext cx="8688705" cy="49187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/>
              <a:t> • Because of the</a:t>
            </a:r>
            <a:r>
              <a:rPr lang="en-US" b="1"/>
              <a:t> high sodium ion concentration in the extracellular fluid</a:t>
            </a:r>
            <a:r>
              <a:rPr lang="en-US"/>
              <a:t> outside the nodal fiber, as well as a moderate number of already open sodium channels, positive sodium ions from outside the fibers normally tend to leak to the inside. </a:t>
            </a:r>
          </a:p>
          <a:p>
            <a:pPr marL="0" indent="0">
              <a:buNone/>
            </a:pPr>
            <a:r>
              <a:rPr lang="en-US"/>
              <a:t>• Therefore, between heartbeats, influx of positively charged sodium ions causes a slow rise in the resting membrane potential in the positive direction. </a:t>
            </a:r>
          </a:p>
          <a:p>
            <a:pPr marL="0" indent="0">
              <a:buNone/>
            </a:pPr>
            <a:r>
              <a:rPr lang="en-US"/>
              <a:t>• Thus, the </a:t>
            </a:r>
            <a:r>
              <a:rPr lang="en-US" b="1"/>
              <a:t>“resting potential gradually rises between each two heartbeats”</a:t>
            </a:r>
            <a:r>
              <a:rPr lang="en-US"/>
              <a:t>. </a:t>
            </a:r>
          </a:p>
          <a:p>
            <a:pPr marL="0" indent="0">
              <a:buNone/>
            </a:pPr>
            <a:r>
              <a:rPr lang="en-US"/>
              <a:t>• When the potential reaches a threshold voltage of about -40 millivolts, the sodium-calcium channels become “activated,” thus causing the action potential.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60" y="1700530"/>
            <a:ext cx="9064625" cy="379222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INTERNODAL CONDUCTION PATHS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• Special pathways in atrial wall </a:t>
            </a:r>
          </a:p>
          <a:p>
            <a:pPr marL="0" indent="0">
              <a:buNone/>
            </a:pPr>
            <a:r>
              <a:rPr lang="en-US"/>
              <a:t>• Mixture of purkinje fiber and ordinary cardiac muscle cells </a:t>
            </a:r>
          </a:p>
          <a:p>
            <a:pPr marL="0" indent="0">
              <a:buNone/>
            </a:pPr>
            <a:r>
              <a:rPr lang="en-US"/>
              <a:t>• Function to transmit impulses rapidly from SA node to AV node </a:t>
            </a:r>
          </a:p>
          <a:p>
            <a:pPr marL="0" indent="0">
              <a:buNone/>
            </a:pPr>
            <a:r>
              <a:rPr lang="en-US"/>
              <a:t>• ANTERIOR-------- BACHMAN </a:t>
            </a:r>
          </a:p>
          <a:p>
            <a:pPr marL="0" indent="0">
              <a:buNone/>
            </a:pPr>
            <a:r>
              <a:rPr lang="en-US"/>
              <a:t>• MIDDLE-------------WENCKEBACH </a:t>
            </a:r>
          </a:p>
          <a:p>
            <a:pPr marL="0" indent="0">
              <a:buNone/>
            </a:pPr>
            <a:r>
              <a:rPr lang="en-US"/>
              <a:t>• POSTERIOR-------THOREL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ANTERIOR INTERNODAL TRACT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Bachmann’s Bundle </a:t>
            </a:r>
          </a:p>
          <a:p>
            <a:pPr marL="0" indent="0">
              <a:buNone/>
            </a:pPr>
            <a:r>
              <a:rPr lang="en-US"/>
              <a:t>• BEGINNING -leaves the anterior end of the sinuatrial node </a:t>
            </a:r>
          </a:p>
          <a:p>
            <a:pPr marL="0" indent="0">
              <a:buNone/>
            </a:pPr>
            <a:r>
              <a:rPr lang="en-US"/>
              <a:t>• COURSE -passes anterior to the superior vena caval opening -descends on the atrial septum </a:t>
            </a:r>
          </a:p>
          <a:p>
            <a:pPr marL="0" indent="0">
              <a:buNone/>
            </a:pPr>
            <a:r>
              <a:rPr lang="en-US"/>
              <a:t>• TERMINATION - in the atrioventricular node. </a:t>
            </a:r>
          </a:p>
          <a:p>
            <a:pPr marL="0" indent="0">
              <a:buNone/>
            </a:pPr>
            <a:r>
              <a:rPr lang="en-US"/>
              <a:t>• Tract composed of both ordinary Myocardial &amp; Purkinje fibres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MIDDLE INTERNODAL PATHWAY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PATHWAY of Wenkebach </a:t>
            </a:r>
          </a:p>
          <a:p>
            <a:pPr marL="0" indent="0">
              <a:buNone/>
            </a:pPr>
            <a:r>
              <a:rPr lang="en-US"/>
              <a:t>• BEGINNING -leaves the posterior end of the sinuatrial node </a:t>
            </a:r>
          </a:p>
          <a:p>
            <a:pPr marL="0" indent="0">
              <a:buNone/>
            </a:pPr>
            <a:r>
              <a:rPr lang="en-US"/>
              <a:t>• COURSE - passes posterior to the superior vena caval opening descends on the atrial septum </a:t>
            </a:r>
          </a:p>
          <a:p>
            <a:pPr marL="0" indent="0">
              <a:buNone/>
            </a:pPr>
            <a:r>
              <a:rPr lang="en-US"/>
              <a:t>• TERMINATION - upper end of atrioventricular node.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ym typeface="+mn-ea"/>
              </a:rPr>
              <a:t>POSTERIOR INTERNODAL PATHWAY of Thorel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PATHWAY of Thorel </a:t>
            </a:r>
            <a:endParaRPr lang="en-US"/>
          </a:p>
          <a:p>
            <a:pPr marL="0" indent="0">
              <a:buNone/>
            </a:pPr>
            <a:r>
              <a:rPr lang="en-US">
                <a:sym typeface="+mn-ea"/>
              </a:rPr>
              <a:t>• BEGINNING -Leaves the posterior part of the sinuatrial node </a:t>
            </a:r>
          </a:p>
          <a:p>
            <a:pPr marL="0" indent="0">
              <a:buNone/>
            </a:pPr>
            <a:r>
              <a:rPr lang="en-US">
                <a:sym typeface="+mn-ea"/>
              </a:rPr>
              <a:t>• COURSE -descends through the crista terminalis and the valve of the IVC </a:t>
            </a:r>
          </a:p>
          <a:p>
            <a:pPr marL="0" indent="0">
              <a:buNone/>
            </a:pPr>
            <a:r>
              <a:rPr lang="en-US">
                <a:sym typeface="+mn-ea"/>
              </a:rPr>
              <a:t>• TERMINATION - Atrioventricular node. </a:t>
            </a:r>
          </a:p>
          <a:p>
            <a:pPr marL="0" indent="0">
              <a:buNone/>
            </a:pPr>
            <a:r>
              <a:rPr lang="en-US">
                <a:sym typeface="+mn-ea"/>
              </a:rPr>
              <a:t>• Formed mainly of Purkinje type fibres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1695" y="2105660"/>
            <a:ext cx="3228975" cy="35147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0000" lnSpcReduction="10000"/>
          </a:bodyPr>
          <a:lstStyle/>
          <a:p>
            <a:r>
              <a:rPr lang="en-US"/>
              <a:t>The ends of the sinus nodal fibres connect directly with surrounding atrial muscle fibres. Therefore, action potentials originating in the sinus node travel outward into these atrial muscle fibres. </a:t>
            </a:r>
          </a:p>
          <a:p>
            <a:pPr marL="0" indent="0">
              <a:buNone/>
            </a:pPr>
            <a:r>
              <a:rPr lang="en-US"/>
              <a:t>• The velocity of conduction in most atrial muscle is about 0.3 m/sec, but conduction is more rapid, about 1 m/sec, in several small bands of atrial fibres.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89C058-231C-1679-43AA-F2131A47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EAD63109-9595-B137-4B0F-C29EA7757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91475" cy="4525963"/>
          </a:xfrm>
        </p:spPr>
        <p:txBody>
          <a:bodyPr/>
          <a:lstStyle/>
          <a:p>
            <a:r>
              <a:rPr lang="en-US" dirty="0"/>
              <a:t>Sinoatrial (SA) node is the pacemaker of the heart because of:</a:t>
            </a:r>
          </a:p>
          <a:p>
            <a:r>
              <a:rPr lang="en-US" dirty="0"/>
              <a:t>A. Location in the right atrium.</a:t>
            </a:r>
          </a:p>
          <a:p>
            <a:r>
              <a:rPr lang="en-US" dirty="0"/>
              <a:t>B. Neural control.</a:t>
            </a:r>
          </a:p>
          <a:p>
            <a:r>
              <a:rPr lang="en-US" dirty="0"/>
              <a:t>C. Natural leakiness to Na+</a:t>
            </a:r>
          </a:p>
          <a:p>
            <a:r>
              <a:rPr lang="en-US" dirty="0"/>
              <a:t>D. Natural leakiness to K+</a:t>
            </a:r>
          </a:p>
        </p:txBody>
      </p:sp>
    </p:spTree>
    <p:extLst>
      <p:ext uri="{BB962C8B-B14F-4D97-AF65-F5344CB8AC3E}">
        <p14:creationId xmlns:p14="http://schemas.microsoft.com/office/powerpoint/2010/main" xmlns="" val="23767328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9E4398-3AC1-973A-DA26-40A94703C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38B198-1100-CD22-5517-D302BD210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9599" cy="4525963"/>
          </a:xfrm>
        </p:spPr>
        <p:txBody>
          <a:bodyPr/>
          <a:lstStyle/>
          <a:p>
            <a:r>
              <a:rPr lang="en-US" dirty="0"/>
              <a:t>If the S-A node discharges at 0.00 seconds, when will the action potential normally arrive at the AV bundle </a:t>
            </a:r>
          </a:p>
          <a:p>
            <a:r>
              <a:rPr lang="en-US" dirty="0"/>
              <a:t>A. 0.22 sec.</a:t>
            </a:r>
          </a:p>
          <a:p>
            <a:r>
              <a:rPr lang="en-US" dirty="0"/>
              <a:t>B. 0.18 sec.</a:t>
            </a:r>
          </a:p>
          <a:p>
            <a:r>
              <a:rPr lang="en-US" dirty="0"/>
              <a:t>C. 0.16 sec.</a:t>
            </a:r>
          </a:p>
          <a:p>
            <a:r>
              <a:rPr lang="en-US" dirty="0"/>
              <a:t>D. O.12 sec.</a:t>
            </a:r>
          </a:p>
          <a:p>
            <a:r>
              <a:rPr lang="en-US" dirty="0"/>
              <a:t>E. 0.09 sec.</a:t>
            </a:r>
          </a:p>
        </p:txBody>
      </p:sp>
    </p:spTree>
    <p:extLst>
      <p:ext uri="{BB962C8B-B14F-4D97-AF65-F5344CB8AC3E}">
        <p14:creationId xmlns:p14="http://schemas.microsoft.com/office/powerpoint/2010/main" xmlns="" val="2004623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2500" lnSpcReduction="10000"/>
          </a:bodyPr>
          <a:lstStyle/>
          <a:p>
            <a:r>
              <a:rPr lang="en-IN" altLang="en-US">
                <a:sym typeface="+mn-ea"/>
              </a:rPr>
              <a:t>Two specialized types of cardiac muscle cells</a:t>
            </a:r>
            <a:endParaRPr lang="en-IN" altLang="en-US"/>
          </a:p>
          <a:p>
            <a:pPr marL="0" indent="0">
              <a:buNone/>
            </a:pPr>
            <a:r>
              <a:rPr lang="en-IN" altLang="en-US">
                <a:sym typeface="+mn-ea"/>
              </a:rPr>
              <a:t>        1.Contractile cells(Atrial and ventricular muscles)</a:t>
            </a:r>
            <a:endParaRPr lang="en-IN" altLang="en-US"/>
          </a:p>
          <a:p>
            <a:pPr marL="0" indent="0">
              <a:buNone/>
            </a:pPr>
            <a:r>
              <a:rPr lang="en-IN" altLang="en-US">
                <a:sym typeface="+mn-ea"/>
              </a:rPr>
              <a:t>          -99% of cardiac muscle cells</a:t>
            </a:r>
            <a:endParaRPr lang="en-IN" altLang="en-US"/>
          </a:p>
          <a:p>
            <a:pPr marL="0" indent="0">
              <a:buNone/>
            </a:pPr>
            <a:r>
              <a:rPr lang="en-IN" altLang="en-US">
                <a:sym typeface="+mn-ea"/>
              </a:rPr>
              <a:t>          -Do mechanical work of pumping</a:t>
            </a:r>
            <a:endParaRPr lang="en-IN" altLang="en-US"/>
          </a:p>
          <a:p>
            <a:pPr marL="0" indent="0">
              <a:buNone/>
            </a:pPr>
            <a:r>
              <a:rPr lang="en-IN" altLang="en-US">
                <a:sym typeface="+mn-ea"/>
              </a:rPr>
              <a:t>          - Normally do not intitiate own action potentials.</a:t>
            </a:r>
            <a:endParaRPr lang="en-IN" altLang="en-US"/>
          </a:p>
          <a:p>
            <a:pPr marL="0" indent="0">
              <a:buNone/>
            </a:pPr>
            <a:r>
              <a:rPr lang="en-IN" altLang="en-US">
                <a:sym typeface="+mn-ea"/>
              </a:rPr>
              <a:t>        2.Autorhythmic cells( conductive tissue)</a:t>
            </a:r>
            <a:endParaRPr lang="en-IN" altLang="en-US"/>
          </a:p>
          <a:p>
            <a:pPr marL="0" indent="0">
              <a:buNone/>
            </a:pPr>
            <a:r>
              <a:rPr lang="en-IN" altLang="en-US">
                <a:sym typeface="+mn-ea"/>
              </a:rPr>
              <a:t>          - Do not contract</a:t>
            </a:r>
            <a:endParaRPr lang="en-IN" altLang="en-US"/>
          </a:p>
          <a:p>
            <a:pPr marL="0" indent="0">
              <a:buNone/>
            </a:pPr>
            <a:r>
              <a:rPr lang="en-IN" altLang="en-US">
                <a:sym typeface="+mn-ea"/>
              </a:rPr>
              <a:t>          -Specialized for initiating (excitation) and conduct action potentials responsible for contraction of working cells.</a:t>
            </a:r>
            <a:endParaRPr lang="en-IN" altLang="en-US"/>
          </a:p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78F5EA-F749-916F-39C4-3B09DDF5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FC4470E9-0096-5DD5-CF96-C46E4B43B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Which one of the </a:t>
            </a:r>
            <a:r>
              <a:rPr lang="en-IN" dirty="0"/>
              <a:t>structure</a:t>
            </a:r>
            <a:r>
              <a:rPr lang="en-US" dirty="0"/>
              <a:t> connects directly</a:t>
            </a:r>
            <a:r>
              <a:rPr lang="en-IN" dirty="0"/>
              <a:t> </a:t>
            </a:r>
            <a:r>
              <a:rPr lang="en-US" dirty="0"/>
              <a:t>with surrounding atrial muscle fibers</a:t>
            </a:r>
            <a:r>
              <a:rPr lang="en-IN" dirty="0"/>
              <a:t>?</a:t>
            </a:r>
            <a:endParaRPr lang="en-US" dirty="0"/>
          </a:p>
          <a:p>
            <a:r>
              <a:rPr lang="en-US" dirty="0"/>
              <a:t>A. (SA) node.</a:t>
            </a:r>
          </a:p>
          <a:p>
            <a:r>
              <a:rPr lang="en-US" dirty="0"/>
              <a:t>B. </a:t>
            </a:r>
            <a:r>
              <a:rPr lang="en-US" dirty="0" err="1"/>
              <a:t>Internodal</a:t>
            </a:r>
            <a:r>
              <a:rPr lang="en-US" dirty="0"/>
              <a:t> pathways.</a:t>
            </a:r>
          </a:p>
          <a:p>
            <a:r>
              <a:rPr lang="en-US" dirty="0"/>
              <a:t>C. Purkinje fibers.</a:t>
            </a:r>
          </a:p>
          <a:p>
            <a:r>
              <a:rPr lang="en-US" dirty="0"/>
              <a:t>D. (AV) node.</a:t>
            </a:r>
          </a:p>
        </p:txBody>
      </p:sp>
    </p:spTree>
    <p:extLst>
      <p:ext uri="{BB962C8B-B14F-4D97-AF65-F5344CB8AC3E}">
        <p14:creationId xmlns:p14="http://schemas.microsoft.com/office/powerpoint/2010/main" xmlns="" val="955660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153701-A2FE-4671-05F5-B0D299D53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17241E-82EC-4512-02B3-90ACDA2DD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IN" dirty="0"/>
              <a:t>Which among the following is false?? </a:t>
            </a:r>
          </a:p>
          <a:p>
            <a:r>
              <a:rPr lang="en-IN" dirty="0"/>
              <a:t>A) </a:t>
            </a:r>
            <a:r>
              <a:rPr lang="en-US" sz="2800" dirty="0"/>
              <a:t>ischemia may </a:t>
            </a:r>
            <a:r>
              <a:rPr lang="en-IN" sz="2800" dirty="0"/>
              <a:t>increase</a:t>
            </a:r>
            <a:r>
              <a:rPr lang="en-US" sz="2800" dirty="0"/>
              <a:t> the activity of Na, </a:t>
            </a:r>
            <a:r>
              <a:rPr lang="en-IN" sz="2800" dirty="0"/>
              <a:t>K-ATPase</a:t>
            </a:r>
          </a:p>
          <a:p>
            <a:r>
              <a:rPr lang="en-IN" sz="2800" dirty="0"/>
              <a:t>B) </a:t>
            </a:r>
            <a:r>
              <a:rPr lang="en-US" dirty="0"/>
              <a:t>Pacemaker potential – gradual depolarization from -60 mV, </a:t>
            </a:r>
            <a:r>
              <a:rPr lang="en-IN" dirty="0"/>
              <a:t>fast</a:t>
            </a:r>
            <a:r>
              <a:rPr lang="en-US" dirty="0"/>
              <a:t> influx of Na+ </a:t>
            </a:r>
            <a:endParaRPr lang="en-IN" dirty="0"/>
          </a:p>
          <a:p>
            <a:r>
              <a:rPr lang="en-IN" dirty="0"/>
              <a:t>C) SA node is 2</a:t>
            </a:r>
            <a:r>
              <a:rPr lang="en-US" dirty="0"/>
              <a:t> millimeter thick.</a:t>
            </a:r>
            <a:endParaRPr lang="en-IN" dirty="0"/>
          </a:p>
          <a:p>
            <a:r>
              <a:rPr lang="en-IN" dirty="0"/>
              <a:t>D) both A and C </a:t>
            </a:r>
          </a:p>
          <a:p>
            <a:r>
              <a:rPr lang="en-IN" dirty="0"/>
              <a:t>E) all the above </a:t>
            </a:r>
            <a:endParaRPr lang="en-IN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43088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AV Node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15" y="1600200"/>
            <a:ext cx="9208135" cy="513334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dirty="0"/>
              <a:t>• Node of </a:t>
            </a:r>
            <a:r>
              <a:rPr lang="en-US" dirty="0" err="1"/>
              <a:t>Tawara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Lies- </a:t>
            </a:r>
            <a:r>
              <a:rPr lang="en-US" dirty="0" err="1"/>
              <a:t>Subendocardially</a:t>
            </a:r>
            <a:r>
              <a:rPr lang="en-US" dirty="0"/>
              <a:t> in medial wall of </a:t>
            </a:r>
            <a:r>
              <a:rPr lang="en-US" dirty="0" err="1"/>
              <a:t>Rt</a:t>
            </a:r>
            <a:r>
              <a:rPr lang="en-US" dirty="0"/>
              <a:t> atrium </a:t>
            </a:r>
          </a:p>
          <a:p>
            <a:pPr marL="0" indent="0">
              <a:buNone/>
            </a:pPr>
            <a:r>
              <a:rPr lang="en-US" dirty="0"/>
              <a:t> - 1cm above the opening of coronary sinus </a:t>
            </a:r>
          </a:p>
          <a:p>
            <a:pPr marL="0" indent="0">
              <a:buNone/>
            </a:pPr>
            <a:r>
              <a:rPr lang="en-US" dirty="0"/>
              <a:t> - basal attachment of </a:t>
            </a:r>
            <a:r>
              <a:rPr lang="en-US" dirty="0" err="1"/>
              <a:t>septal</a:t>
            </a:r>
            <a:r>
              <a:rPr lang="en-US" dirty="0"/>
              <a:t> cusp of tricuspid valve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Histologically</a:t>
            </a:r>
            <a:r>
              <a:rPr lang="en-US" dirty="0"/>
              <a:t> – “An entanglement ” – fine poorly striated branching specialized myocardial </a:t>
            </a:r>
            <a:r>
              <a:rPr lang="en-US" dirty="0" err="1"/>
              <a:t>fibres</a:t>
            </a:r>
            <a:r>
              <a:rPr lang="en-US" dirty="0"/>
              <a:t>. No dense fibrous matrix. </a:t>
            </a:r>
          </a:p>
          <a:p>
            <a:pPr marL="0" indent="0">
              <a:buNone/>
            </a:pPr>
            <a:r>
              <a:rPr lang="en-US" dirty="0"/>
              <a:t>• Artery to AV node – 90% - Right coronary artery - 10 % - Circumflex branch of LCA </a:t>
            </a:r>
          </a:p>
          <a:p>
            <a:r>
              <a:rPr lang="en-US" dirty="0"/>
              <a:t>Delay of about 0.12 sec in conduction through AV node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620" y="1691005"/>
            <a:ext cx="7858125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88745"/>
            <a:ext cx="8665845" cy="504253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Anatomical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sym typeface="+mn-ea"/>
              </a:rPr>
              <a:t>Because of its right atrial location near the tricuspid annulus, the AV node is susceptible to injury during </a:t>
            </a:r>
            <a:r>
              <a:rPr lang="en-US" b="1" dirty="0">
                <a:sym typeface="+mn-ea"/>
              </a:rPr>
              <a:t>tricuspid annuloplasty and during plication procedures for </a:t>
            </a:r>
            <a:r>
              <a:rPr lang="en-US" b="1" dirty="0" err="1">
                <a:sym typeface="+mn-ea"/>
              </a:rPr>
              <a:t>Ebstein</a:t>
            </a:r>
            <a:r>
              <a:rPr lang="en-US" b="1" dirty="0">
                <a:sym typeface="+mn-ea"/>
              </a:rPr>
              <a:t> anomaly.</a:t>
            </a:r>
            <a:endParaRPr lang="en-US" dirty="0"/>
          </a:p>
          <a:p>
            <a:endParaRPr lang="en-IN" dirty="0"/>
          </a:p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70" y="1629410"/>
            <a:ext cx="8588375" cy="478790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n-US"/>
              <a:t> • As with the SA node, the AV node has extensive autonomic innervation and an abundant blood supply. </a:t>
            </a:r>
          </a:p>
          <a:p>
            <a:pPr marL="0" indent="0">
              <a:buNone/>
            </a:pPr>
            <a:r>
              <a:rPr lang="en-US"/>
              <a:t>• The AV node consists of three regions— distinguished by functional and histologic differences</a:t>
            </a:r>
          </a:p>
          <a:p>
            <a:pPr marL="0" indent="0">
              <a:buNone/>
            </a:pPr>
            <a:r>
              <a:rPr lang="en-US"/>
              <a:t> 1) the transitional cell zone </a:t>
            </a:r>
          </a:p>
          <a:p>
            <a:pPr marL="0" indent="0">
              <a:buNone/>
            </a:pPr>
            <a:r>
              <a:rPr lang="en-US"/>
              <a:t> 2) compact node </a:t>
            </a:r>
          </a:p>
          <a:p>
            <a:pPr marL="0" indent="0">
              <a:buNone/>
            </a:pPr>
            <a:r>
              <a:rPr lang="en-US"/>
              <a:t> 3) penetrating bundle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r>
              <a:rPr lang="en-US" dirty="0"/>
              <a:t> The </a:t>
            </a:r>
            <a:r>
              <a:rPr lang="en-US" b="1" dirty="0"/>
              <a:t>transitional cell zone</a:t>
            </a:r>
            <a:r>
              <a:rPr lang="en-US" dirty="0"/>
              <a:t>, which consists of cells constituting the </a:t>
            </a:r>
            <a:r>
              <a:rPr lang="en-US" dirty="0" err="1"/>
              <a:t>atrial</a:t>
            </a:r>
            <a:r>
              <a:rPr lang="en-US" dirty="0"/>
              <a:t> approaches to the compact AV node, has the </a:t>
            </a:r>
            <a:r>
              <a:rPr lang="en-US" b="1" dirty="0"/>
              <a:t>highest rate of spontaneous diastolic depolarization</a:t>
            </a:r>
            <a:r>
              <a:rPr lang="en-US" dirty="0"/>
              <a:t>..</a:t>
            </a:r>
          </a:p>
          <a:p>
            <a:pPr marL="0" indent="0">
              <a:buNone/>
            </a:pPr>
            <a:r>
              <a:rPr lang="en-US" dirty="0"/>
              <a:t>• The </a:t>
            </a:r>
            <a:r>
              <a:rPr lang="en-US" b="1" dirty="0"/>
              <a:t>compact node </a:t>
            </a:r>
            <a:r>
              <a:rPr lang="en-US" dirty="0"/>
              <a:t>is composed of groups of cells that have extensions into the central fibrous body and the annulus of the mitral and tricuspid valves. These cells appear to be the</a:t>
            </a:r>
            <a:r>
              <a:rPr lang="en-US" b="1" dirty="0"/>
              <a:t> site of most of the conduction delay through the AV node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• The </a:t>
            </a:r>
            <a:r>
              <a:rPr lang="en-US" b="1" dirty="0"/>
              <a:t>penetrating bundle </a:t>
            </a:r>
            <a:r>
              <a:rPr lang="en-US" dirty="0"/>
              <a:t>consists of cells that lead directly into the His bundle and its branching portion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7310" y="2300605"/>
            <a:ext cx="9071610" cy="376682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 Cause of the Slow Conduction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 smtClean="0"/>
              <a:t>diminished </a:t>
            </a:r>
            <a:r>
              <a:rPr lang="en-US" b="1" dirty="0"/>
              <a:t>numbers of gap junctions between successive cells in the conducting pathways</a:t>
            </a:r>
            <a:r>
              <a:rPr lang="en-US" dirty="0"/>
              <a:t>, so that there is great resistance to conduction of excitatory ions from one conducting </a:t>
            </a:r>
            <a:r>
              <a:rPr lang="en-US" dirty="0" err="1"/>
              <a:t>fibre</a:t>
            </a:r>
            <a:r>
              <a:rPr lang="en-US" dirty="0"/>
              <a:t> to the next.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ym typeface="+mn-ea"/>
              </a:rPr>
              <a:t>Characteristics of Cardiac Conduction Cells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• Automaticity: ability to initiate an electrical impulse </a:t>
            </a:r>
          </a:p>
          <a:p>
            <a:pPr marL="0" indent="0">
              <a:buNone/>
            </a:pPr>
            <a:r>
              <a:rPr lang="en-US"/>
              <a:t>• Excitability: ability to respond to an electrical impulse </a:t>
            </a:r>
          </a:p>
          <a:p>
            <a:pPr marL="0" indent="0">
              <a:buNone/>
            </a:pPr>
            <a:r>
              <a:rPr lang="en-US"/>
              <a:t>• Conductivity: ability to transmit an electrical impulse from one cell to another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BUNDLE OF HIS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pPr marL="0" indent="0">
              <a:buNone/>
            </a:pPr>
            <a:r>
              <a:rPr lang="en-US" dirty="0"/>
              <a:t>• The AV nodal tissue merges with the His bundle, which runs through </a:t>
            </a:r>
            <a:r>
              <a:rPr lang="en-US" b="1" dirty="0"/>
              <a:t>the inferior portion of the membranous </a:t>
            </a:r>
            <a:r>
              <a:rPr lang="en-US" b="1" dirty="0" err="1"/>
              <a:t>interventricular</a:t>
            </a:r>
            <a:r>
              <a:rPr lang="en-US" b="1" dirty="0"/>
              <a:t> septum, and then in most cases, continues along the left side of the crest of the muscular </a:t>
            </a:r>
            <a:r>
              <a:rPr lang="en-US" b="1" dirty="0" err="1"/>
              <a:t>interventricular</a:t>
            </a:r>
            <a:r>
              <a:rPr lang="en-US" b="1" dirty="0"/>
              <a:t> septum. </a:t>
            </a:r>
          </a:p>
          <a:p>
            <a:pPr marL="0" indent="0">
              <a:buNone/>
            </a:pPr>
            <a:r>
              <a:rPr lang="en-US" dirty="0"/>
              <a:t>• The proximal part of the His bundle rests on the </a:t>
            </a:r>
            <a:r>
              <a:rPr lang="en-US" b="1" dirty="0"/>
              <a:t>right </a:t>
            </a:r>
            <a:r>
              <a:rPr lang="en-US" b="1" dirty="0" err="1"/>
              <a:t>atrial</a:t>
            </a:r>
            <a:r>
              <a:rPr lang="en-US" b="1" dirty="0"/>
              <a:t>-left ventricular (RA-LV) part of the membranous septum and the more distal part travels along the right ventricle-left ventricular (RV-LV) part of the membranous septum immediately below the aortic root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3020" y="758190"/>
            <a:ext cx="9202420" cy="5257165"/>
          </a:xfrm>
          <a:prstGeom prst="rect">
            <a:avLst/>
          </a:prstGeom>
        </p:spPr>
      </p:pic>
      <p:pic>
        <p:nvPicPr>
          <p:cNvPr id="3" name="Picture 2" descr="1-s2.0-S0003497518310038-gr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68730"/>
            <a:ext cx="3806825" cy="3527425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Anatomical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ym typeface="+mn-ea"/>
              </a:rPr>
              <a:t>The AV bundle travels through the central fibrous body (right fibrous trigone) and therefore is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closely related to the annuli of the aortic, mitral, and tricuspid valves.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ym typeface="+mn-ea"/>
              </a:rPr>
              <a:t> Thus, during operative procedures involving these valves or a membranous ventricular septal defect, care must be taken to avoid injury to the His bundle.</a:t>
            </a:r>
            <a:endParaRPr lang="en-IN" u="sng" dirty="0"/>
          </a:p>
          <a:p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TYPES OF HIS BUNDLE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 • </a:t>
            </a:r>
            <a:r>
              <a:rPr lang="en-US" sz="2400" dirty="0" smtClean="0"/>
              <a:t>Based </a:t>
            </a:r>
            <a:r>
              <a:rPr lang="en-US" sz="2400" b="1" dirty="0" smtClean="0"/>
              <a:t>on </a:t>
            </a:r>
            <a:r>
              <a:rPr lang="en-US" sz="2400" b="1" dirty="0" err="1" smtClean="0"/>
              <a:t>locational</a:t>
            </a:r>
            <a:r>
              <a:rPr lang="en-US" sz="2400" b="1" dirty="0" smtClean="0"/>
              <a:t> </a:t>
            </a:r>
            <a:r>
              <a:rPr lang="en-US" sz="2400" b="1" dirty="0"/>
              <a:t>variations of the His bundle relative to the membranous part of the ventricular septum. </a:t>
            </a:r>
          </a:p>
          <a:p>
            <a:pPr marL="0" indent="0">
              <a:buNone/>
            </a:pPr>
            <a:r>
              <a:rPr lang="en-US" sz="2400" dirty="0"/>
              <a:t>• In </a:t>
            </a:r>
            <a:r>
              <a:rPr lang="en-US" sz="2400" b="1" dirty="0"/>
              <a:t>type I </a:t>
            </a:r>
            <a:r>
              <a:rPr lang="en-US" sz="2400" dirty="0"/>
              <a:t>(46.7% ), His bundle consistently coursed along the </a:t>
            </a:r>
            <a:r>
              <a:rPr lang="en-US" sz="2400" b="1" dirty="0"/>
              <a:t>lower border of the membranous part of the </a:t>
            </a:r>
            <a:r>
              <a:rPr lang="en-US" sz="2400" b="1" dirty="0" err="1"/>
              <a:t>interventricular</a:t>
            </a:r>
            <a:r>
              <a:rPr lang="en-US" sz="2400" b="1" dirty="0"/>
              <a:t> septum</a:t>
            </a:r>
            <a:r>
              <a:rPr lang="en-US" sz="2400" dirty="0"/>
              <a:t> but was covered with a </a:t>
            </a:r>
            <a:r>
              <a:rPr lang="en-US" sz="2400" b="1" dirty="0"/>
              <a:t>thin layer of myocardial fibers spanning from the muscular part of the </a:t>
            </a:r>
            <a:r>
              <a:rPr lang="en-US" sz="2400" b="1" dirty="0" smtClean="0"/>
              <a:t>septum</a:t>
            </a:r>
            <a:endParaRPr lang="en-US" sz="2400" b="1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 type II </a:t>
            </a:r>
            <a:r>
              <a:rPr lang="en-US" dirty="0" smtClean="0"/>
              <a:t>(32.4%), the His bundle  apart from the lower border of the membranous part of the </a:t>
            </a:r>
            <a:r>
              <a:rPr lang="en-US" dirty="0" err="1" smtClean="0"/>
              <a:t>interventricular</a:t>
            </a:r>
            <a:r>
              <a:rPr lang="en-US" dirty="0" smtClean="0"/>
              <a:t> septum  ran within the</a:t>
            </a:r>
            <a:r>
              <a:rPr lang="en-US" b="1" dirty="0" smtClean="0"/>
              <a:t> </a:t>
            </a:r>
            <a:r>
              <a:rPr lang="en-US" b="1" dirty="0" err="1" smtClean="0"/>
              <a:t>interventricular</a:t>
            </a:r>
            <a:r>
              <a:rPr lang="en-US" b="1" dirty="0" smtClean="0"/>
              <a:t> muscle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 type III (</a:t>
            </a:r>
            <a:r>
              <a:rPr lang="en-US" dirty="0" smtClean="0"/>
              <a:t>21%), the His bundle  </a:t>
            </a:r>
            <a:r>
              <a:rPr lang="en-US" b="1" dirty="0" smtClean="0"/>
              <a:t>immediately beneath the </a:t>
            </a:r>
            <a:r>
              <a:rPr lang="en-US" b="1" dirty="0" err="1" smtClean="0"/>
              <a:t>endocardium</a:t>
            </a:r>
            <a:r>
              <a:rPr lang="en-US" b="1" dirty="0" smtClean="0"/>
              <a:t> and coursed onto the membranous part of the </a:t>
            </a:r>
            <a:r>
              <a:rPr lang="en-US" b="1" dirty="0" err="1" smtClean="0"/>
              <a:t>interventricular</a:t>
            </a:r>
            <a:r>
              <a:rPr lang="en-US" b="1" dirty="0" smtClean="0"/>
              <a:t> septum </a:t>
            </a:r>
            <a:r>
              <a:rPr lang="en-US" dirty="0" smtClean="0"/>
              <a:t>(</a:t>
            </a:r>
            <a:r>
              <a:rPr lang="en-US" b="1" dirty="0" smtClean="0"/>
              <a:t>naked AV bundle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605" y="1557020"/>
            <a:ext cx="4010025" cy="293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755" y="1557020"/>
            <a:ext cx="4171950" cy="286639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999490" y="4705985"/>
            <a:ext cx="2492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/>
              <a:t>TYPE I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531485" y="4734560"/>
            <a:ext cx="1992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/>
              <a:t>TYPE II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540" y="1557020"/>
            <a:ext cx="4994275" cy="312737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779520" y="4878705"/>
            <a:ext cx="2226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/>
              <a:t>TYPE III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anatomic variations of the His bundle may have clinical implications for permanent His bundle pacing and to avoid His bundle injury during surgical reconstruction of the membranous part of a ventricular </a:t>
            </a:r>
            <a:r>
              <a:rPr lang="en-US" dirty="0" err="1" smtClean="0"/>
              <a:t>septal</a:t>
            </a:r>
            <a:r>
              <a:rPr lang="en-US" dirty="0" smtClean="0"/>
              <a:t> defect.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supply-his bundle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His bundle usually receives a dual blood supply from </a:t>
            </a:r>
            <a:r>
              <a:rPr lang="en-US" b="1" dirty="0" smtClean="0"/>
              <a:t>both the AV nodal artery and branches of the LAD. </a:t>
            </a:r>
          </a:p>
          <a:p>
            <a:pPr marL="0" indent="0">
              <a:buNone/>
            </a:pPr>
            <a:r>
              <a:rPr lang="en-US" dirty="0" smtClean="0"/>
              <a:t>• Unlike the SA and AV nodes, the bundle of His and Purkinje system have relatively little autonomic </a:t>
            </a:r>
            <a:r>
              <a:rPr lang="en-US" dirty="0" err="1" smtClean="0"/>
              <a:t>innervation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265"/>
          <p:cNvSpPr>
            <a:spLocks noGrp="1"/>
          </p:cNvSpPr>
          <p:nvPr/>
        </p:nvSpPr>
        <p:spPr>
          <a:xfrm>
            <a:off x="228600" y="341312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sz="4000"/>
              <a:t>Myocardial Physiology</a:t>
            </a:r>
            <a:br>
              <a:rPr sz="4000"/>
            </a:br>
            <a:r>
              <a:rPr sz="2400"/>
              <a:t>Autorhythmic Cells (Pacemaker Cells)</a:t>
            </a:r>
          </a:p>
        </p:txBody>
      </p:sp>
      <p:sp>
        <p:nvSpPr>
          <p:cNvPr id="5" name="Text Placeholder 11266"/>
          <p:cNvSpPr>
            <a:spLocks noGrp="1"/>
          </p:cNvSpPr>
          <p:nvPr/>
        </p:nvSpPr>
        <p:spPr>
          <a:xfrm>
            <a:off x="228600" y="1666874"/>
            <a:ext cx="4171950" cy="48498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t>Characteristics of Pacemaker Cells</a:t>
            </a:r>
          </a:p>
          <a:p>
            <a:pPr lvl="1">
              <a:lnSpc>
                <a:spcPct val="90000"/>
              </a:lnSpc>
            </a:pPr>
            <a:r>
              <a:t>Smaller than contractile cells</a:t>
            </a:r>
          </a:p>
          <a:p>
            <a:pPr lvl="1">
              <a:lnSpc>
                <a:spcPct val="90000"/>
              </a:lnSpc>
            </a:pPr>
            <a:r>
              <a:t>Don’t contain many myofibrils</a:t>
            </a:r>
          </a:p>
          <a:p>
            <a:pPr lvl="1">
              <a:lnSpc>
                <a:spcPct val="90000"/>
              </a:lnSpc>
            </a:pPr>
            <a:r>
              <a:t>No organized sarcomere structure</a:t>
            </a:r>
          </a:p>
          <a:p>
            <a:pPr lvl="2">
              <a:lnSpc>
                <a:spcPct val="90000"/>
              </a:lnSpc>
            </a:pPr>
            <a:r>
              <a:t>do not contribute to the contractile force of the heart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28040"/>
          <a:stretch>
            <a:fillRect/>
          </a:stretch>
        </p:blipFill>
        <p:spPr>
          <a:xfrm>
            <a:off x="4321175" y="1820862"/>
            <a:ext cx="4594225" cy="4092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11271"/>
          <p:cNvSpPr txBox="1"/>
          <p:nvPr/>
        </p:nvSpPr>
        <p:spPr>
          <a:xfrm>
            <a:off x="4468813" y="3511549"/>
            <a:ext cx="1482725" cy="3651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sz="1200" b="1"/>
              <a:t>normal contractile myocardial cell</a:t>
            </a:r>
          </a:p>
        </p:txBody>
      </p:sp>
      <p:sp>
        <p:nvSpPr>
          <p:cNvPr id="8" name="Text Box 11272"/>
          <p:cNvSpPr txBox="1"/>
          <p:nvPr/>
        </p:nvSpPr>
        <p:spPr>
          <a:xfrm>
            <a:off x="6437313" y="2906712"/>
            <a:ext cx="2163762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sz="1200" b="1"/>
              <a:t>conduction myofibers</a:t>
            </a:r>
          </a:p>
        </p:txBody>
      </p:sp>
      <p:sp>
        <p:nvSpPr>
          <p:cNvPr id="9" name="Text Box 11273"/>
          <p:cNvSpPr txBox="1"/>
          <p:nvPr/>
        </p:nvSpPr>
        <p:spPr>
          <a:xfrm>
            <a:off x="4552950" y="5405437"/>
            <a:ext cx="1550988" cy="2746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sz="1200" b="1"/>
              <a:t>SA node cell</a:t>
            </a:r>
          </a:p>
        </p:txBody>
      </p:sp>
      <p:sp>
        <p:nvSpPr>
          <p:cNvPr id="10" name="Text Box 11274"/>
          <p:cNvSpPr txBox="1"/>
          <p:nvPr/>
        </p:nvSpPr>
        <p:spPr>
          <a:xfrm>
            <a:off x="6556375" y="5646737"/>
            <a:ext cx="1550988" cy="2746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sz="1200" b="1"/>
              <a:t>AV node cells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010" y="1344930"/>
            <a:ext cx="7065645" cy="5332095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Right Bundle Branch(RBB)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" y="1417955"/>
            <a:ext cx="9251950" cy="4686300"/>
          </a:xfrm>
        </p:spPr>
        <p:txBody>
          <a:bodyPr>
            <a:normAutofit fontScale="87500" lnSpcReduction="20000"/>
          </a:bodyPr>
          <a:lstStyle/>
          <a:p>
            <a:pPr marL="0" indent="0">
              <a:buNone/>
            </a:pPr>
            <a:r>
              <a:rPr lang="en-US" dirty="0"/>
              <a:t> • The right bundle branch (RBB) originates from the His bundle. </a:t>
            </a:r>
          </a:p>
          <a:p>
            <a:pPr marL="0" indent="0">
              <a:buNone/>
            </a:pPr>
            <a:r>
              <a:rPr lang="en-US" dirty="0"/>
              <a:t>• It is a narrow compact structure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crosses to the right side of the IVS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extends along the RV </a:t>
            </a:r>
            <a:r>
              <a:rPr lang="en-US" b="1" dirty="0" err="1"/>
              <a:t>endocardial</a:t>
            </a:r>
            <a:r>
              <a:rPr lang="en-US" b="1" dirty="0"/>
              <a:t> surface to the region of the </a:t>
            </a:r>
            <a:r>
              <a:rPr lang="en-US" b="1" dirty="0" err="1"/>
              <a:t>anterolateral</a:t>
            </a:r>
            <a:r>
              <a:rPr lang="en-US" b="1" dirty="0"/>
              <a:t> papillary muscle of the RV</a:t>
            </a:r>
            <a:r>
              <a:rPr lang="en-US" b="1" dirty="0" smtClean="0"/>
              <a:t>,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where it divides to supply the papillary muscle, the parietal RV surface, and the lower part of the RV surface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• The proximal portion of the RBB is supplied by branches from the </a:t>
            </a:r>
            <a:r>
              <a:rPr lang="en-US" b="1" dirty="0"/>
              <a:t>AV nodal artery or the LAD artery, whereas the more distal portion is supplied mainly by branches of the LAD artery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05" y="1165860"/>
            <a:ext cx="8226425" cy="511048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95400"/>
            <a:ext cx="815721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 Left Bundle Branch(LBB)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dirty="0"/>
              <a:t> • Anatomically much less discrete than the RBB. </a:t>
            </a:r>
          </a:p>
          <a:p>
            <a:pPr marL="0" indent="0">
              <a:buNone/>
            </a:pPr>
            <a:r>
              <a:rPr lang="en-US" dirty="0"/>
              <a:t>• The LBB may divide immediately as it originates from the bundle of His or may continue for 1 to 2 cm as a broad band before dividing. </a:t>
            </a:r>
          </a:p>
          <a:p>
            <a:pPr marL="0" indent="0">
              <a:buNone/>
            </a:pPr>
            <a:r>
              <a:rPr lang="en-US" dirty="0"/>
              <a:t>• The </a:t>
            </a:r>
            <a:r>
              <a:rPr lang="en-US" b="1" dirty="0"/>
              <a:t>LBB fibers spread out over the left ventricle in a fan-like manner, a “cascading waterfall,” with many </a:t>
            </a:r>
            <a:r>
              <a:rPr lang="en-US" b="1" dirty="0" err="1"/>
              <a:t>subendocardial</a:t>
            </a:r>
            <a:r>
              <a:rPr lang="en-US" b="1" dirty="0"/>
              <a:t> interconnections that resemble a </a:t>
            </a:r>
            <a:r>
              <a:rPr lang="en-US" b="1" dirty="0" err="1"/>
              <a:t>syncytium</a:t>
            </a:r>
            <a:r>
              <a:rPr lang="en-US" b="1" dirty="0"/>
              <a:t> rather than two anatomically discrete distinct branches or fascicles.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pPr marL="0" indent="0">
              <a:buNone/>
            </a:pPr>
            <a:r>
              <a:rPr lang="en-US" dirty="0">
                <a:sym typeface="+mn-ea"/>
              </a:rPr>
              <a:t> • As originally proposed by </a:t>
            </a:r>
            <a:r>
              <a:rPr lang="en-US" b="1" dirty="0">
                <a:sym typeface="+mn-ea"/>
              </a:rPr>
              <a:t>Rosenbaum it is clinically useful to consider the LBB as dividing into an anterior branch or fascicle and a larger and broader posterior branch or fascicle, both of which radiate toward the anterior and posterior papillary muscles of the left ventricle respectively. </a:t>
            </a:r>
          </a:p>
          <a:p>
            <a:pPr marL="0" indent="0">
              <a:buNone/>
            </a:pPr>
            <a:r>
              <a:rPr lang="en-US" dirty="0">
                <a:sym typeface="+mn-ea"/>
              </a:rPr>
              <a:t>• The LBB and its anterior fascicle have a blood supply similar to that of the proximal portion of the RBB; the left posterior fascicle is supplied </a:t>
            </a:r>
            <a:r>
              <a:rPr lang="en-US" b="1" dirty="0">
                <a:sym typeface="+mn-ea"/>
              </a:rPr>
              <a:t>by branches of the AV nodal artery, the posterior descending artery, and the circumflex coronary artery.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0340" y="476885"/>
            <a:ext cx="9063355" cy="553212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altLang="en-US"/>
              <a:t>Bundle branches Anatomical Imporance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ym typeface="+mn-ea"/>
              </a:rPr>
              <a:t>Left ventricular </a:t>
            </a:r>
            <a:r>
              <a:rPr lang="en-US" b="1" dirty="0" err="1">
                <a:sym typeface="+mn-ea"/>
              </a:rPr>
              <a:t>pseudotendons</a:t>
            </a:r>
            <a:r>
              <a:rPr lang="en-US" dirty="0">
                <a:sym typeface="+mn-ea"/>
              </a:rPr>
              <a:t> can contain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conduction tissue </a:t>
            </a:r>
            <a:r>
              <a:rPr lang="en-US" dirty="0">
                <a:sym typeface="+mn-ea"/>
              </a:rPr>
              <a:t>from the left bundle branch.</a:t>
            </a:r>
            <a:endParaRPr lang="en-US" dirty="0"/>
          </a:p>
          <a:p>
            <a:endParaRPr lang="en-US" dirty="0"/>
          </a:p>
          <a:p>
            <a:r>
              <a:rPr lang="en-US" dirty="0">
                <a:sym typeface="+mn-ea"/>
              </a:rPr>
              <a:t>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left bundle branch </a:t>
            </a:r>
            <a:r>
              <a:rPr lang="en-US" dirty="0">
                <a:sym typeface="+mn-ea"/>
              </a:rPr>
              <a:t>can be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disrupted following surgical myectomy</a:t>
            </a:r>
            <a:r>
              <a:rPr lang="en-US" dirty="0">
                <a:sym typeface="+mn-ea"/>
              </a:rPr>
              <a:t>, whereas 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right bundle branch</a:t>
            </a:r>
            <a:r>
              <a:rPr lang="en-US" dirty="0">
                <a:sym typeface="+mn-ea"/>
              </a:rPr>
              <a:t> can be damaged during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percutaneous alcohol septal ablation.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ym typeface="+mn-ea"/>
              </a:rPr>
              <a:t>Following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right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ventriculotomy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dirty="0">
                <a:sym typeface="+mn-ea"/>
              </a:rPr>
              <a:t>for reconstruction of the right ventricular outflow tract, the electrocardiogram shows a pattern of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right bundle-branch block </a:t>
            </a:r>
            <a:r>
              <a:rPr lang="en-US" dirty="0">
                <a:sym typeface="+mn-ea"/>
              </a:rPr>
              <a:t>even though the right bundle is not disrupted.</a:t>
            </a:r>
            <a:endParaRPr lang="en-IN" dirty="0"/>
          </a:p>
          <a:p>
            <a:endParaRPr lang="en-IN" dirty="0"/>
          </a:p>
          <a:p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ym typeface="+mn-ea"/>
              </a:rPr>
              <a:t>Rapid Transmission in the Ventricular Purkinje System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7500" lnSpcReduction="20000"/>
          </a:bodyPr>
          <a:lstStyle/>
          <a:p>
            <a:pPr marL="0" indent="0">
              <a:buNone/>
            </a:pPr>
            <a:r>
              <a:rPr lang="en-US" dirty="0"/>
              <a:t> • Special Purkinje </a:t>
            </a:r>
            <a:r>
              <a:rPr lang="en-US" dirty="0" err="1"/>
              <a:t>fibres</a:t>
            </a:r>
            <a:r>
              <a:rPr lang="en-US" dirty="0"/>
              <a:t> lead from the A-V node through the A-V bundle into the ventricles. </a:t>
            </a:r>
          </a:p>
          <a:p>
            <a:pPr marL="0" indent="0">
              <a:buNone/>
            </a:pPr>
            <a:r>
              <a:rPr lang="en-US" dirty="0"/>
              <a:t>• They </a:t>
            </a:r>
            <a:r>
              <a:rPr lang="en-US" b="1" dirty="0"/>
              <a:t>are very large </a:t>
            </a:r>
            <a:r>
              <a:rPr lang="en-US" b="1" dirty="0" err="1"/>
              <a:t>fibres</a:t>
            </a:r>
            <a:r>
              <a:rPr lang="en-US" b="1" dirty="0"/>
              <a:t>, even larger than the normal ventricular muscle </a:t>
            </a:r>
            <a:r>
              <a:rPr lang="en-US" b="1" dirty="0" err="1"/>
              <a:t>fibres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transmit action potentials at a velocity of </a:t>
            </a:r>
            <a:r>
              <a:rPr lang="en-US" b="1" dirty="0"/>
              <a:t>1.5 to 4.0 m/sec, a velocity about 6 times that in the usual ventricular muscle and 150 times that in some of the A-V nodal </a:t>
            </a:r>
            <a:r>
              <a:rPr lang="en-US" b="1" dirty="0" err="1"/>
              <a:t>fibres</a:t>
            </a:r>
            <a:r>
              <a:rPr lang="en-US" b="1" dirty="0"/>
              <a:t>. </a:t>
            </a:r>
          </a:p>
          <a:p>
            <a:pPr marL="0" indent="0">
              <a:buNone/>
            </a:pPr>
            <a:r>
              <a:rPr lang="en-US" dirty="0"/>
              <a:t>• This allows almost instantaneous transmission of the cardiac impulse throughout the entire remainder of the ventricular muscle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ym typeface="+mn-ea"/>
              </a:rPr>
              <a:t>• Therefore, ions are transmitted easily from one cell to the next, thus enhancing the velocity of transmission. </a:t>
            </a:r>
          </a:p>
          <a:p>
            <a:pPr marL="0" indent="0">
              <a:buNone/>
            </a:pPr>
            <a:r>
              <a:rPr lang="en-US">
                <a:sym typeface="+mn-ea"/>
              </a:rPr>
              <a:t>• The Purkinje fibres also have very few myofibrils, which means that they contract little or not at all during the course of impulse transmission.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ym typeface="+mn-ea"/>
              </a:rPr>
              <a:t>CARDIAC ACTION POTENTIAL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985" y="1600200"/>
            <a:ext cx="8860155" cy="5064125"/>
          </a:xfrm>
        </p:spPr>
        <p:txBody>
          <a:bodyPr>
            <a:normAutofit/>
          </a:bodyPr>
          <a:lstStyle/>
          <a:p>
            <a:r>
              <a:rPr lang="en-US" sz="2800"/>
              <a:t>2 TYPES: Myocyte &amp; Pacemaker potential </a:t>
            </a:r>
          </a:p>
          <a:p>
            <a:r>
              <a:rPr lang="en-US" sz="2800"/>
              <a:t>Typical 5 Phases</a:t>
            </a:r>
          </a:p>
          <a:p>
            <a:r>
              <a:rPr lang="en-US" sz="2800"/>
              <a:t>Phases 0–4 are the </a:t>
            </a:r>
          </a:p>
          <a:p>
            <a:pPr marL="0" indent="0">
              <a:buNone/>
            </a:pPr>
            <a:r>
              <a:rPr lang="en-US" sz="2800"/>
              <a:t>0.Rapid upstroke</a:t>
            </a:r>
          </a:p>
          <a:p>
            <a:pPr marL="0" indent="0">
              <a:buNone/>
            </a:pPr>
            <a:r>
              <a:rPr lang="en-US" sz="2800"/>
              <a:t>1.Early repolarization </a:t>
            </a:r>
          </a:p>
          <a:p>
            <a:pPr marL="0" indent="0">
              <a:buNone/>
            </a:pPr>
            <a:r>
              <a:rPr lang="en-US" sz="2800"/>
              <a:t>2.Plateau </a:t>
            </a:r>
          </a:p>
          <a:p>
            <a:pPr marL="0" indent="0">
              <a:buNone/>
            </a:pPr>
            <a:r>
              <a:rPr lang="en-US" sz="2800"/>
              <a:t>3.Late repolarization</a:t>
            </a:r>
          </a:p>
          <a:p>
            <a:pPr marL="0" indent="0">
              <a:buNone/>
            </a:pPr>
            <a:r>
              <a:rPr lang="en-US" sz="2800"/>
              <a:t>4.Resting Membrane Potential and Diastolic depolarization</a:t>
            </a:r>
          </a:p>
          <a:p>
            <a:pPr marL="0" indent="0">
              <a:buNone/>
            </a:pPr>
            <a:r>
              <a:rPr lang="en-US" sz="2800"/>
              <a:t>The currents that underlie the action potentials vary in atrial and ventricular myocytes. </a:t>
            </a:r>
          </a:p>
          <a:p>
            <a:pPr marL="0" indent="0">
              <a:buNone/>
            </a:pPr>
            <a:endParaRPr lang="en-US" sz="28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0340" y="623570"/>
            <a:ext cx="9712960" cy="611251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215" y="1196975"/>
            <a:ext cx="8616315" cy="489839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05" y="332740"/>
            <a:ext cx="7878445" cy="634365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ATRIAL DEPOLARIZATION COMPLETES in 0.1 S </a:t>
            </a:r>
          </a:p>
          <a:p>
            <a:r>
              <a:rPr lang="en-US" dirty="0"/>
              <a:t>AV NODAL DELAY 0.1 SEC </a:t>
            </a:r>
          </a:p>
          <a:p>
            <a:r>
              <a:rPr lang="en-US" dirty="0"/>
              <a:t>SPREADING OF DEPOLARIZATION PURKINJE FIBERS – VENTRICLE 0.08 – 0.1 S </a:t>
            </a:r>
          </a:p>
          <a:p>
            <a:r>
              <a:rPr lang="en-US" dirty="0"/>
              <a:t>DEPOLARIZATION WAVE MOVES FROM LEFT TO RIGHT THROUGH SEPTUM </a:t>
            </a:r>
          </a:p>
          <a:p>
            <a:r>
              <a:rPr lang="en-US" dirty="0"/>
              <a:t>THE LAST PART OF THE HEART TO BE DEPOLARIZED </a:t>
            </a:r>
          </a:p>
          <a:p>
            <a:pPr marL="0" indent="0">
              <a:buNone/>
            </a:pPr>
            <a:r>
              <a:rPr lang="en-IN" altLang="en-US" dirty="0"/>
              <a:t>         1.</a:t>
            </a:r>
            <a:r>
              <a:rPr lang="en-US" dirty="0"/>
              <a:t>POSTERO BASAL PORTION OF THE LV </a:t>
            </a:r>
            <a:r>
              <a:rPr lang="en-IN" altLang="en-US" dirty="0"/>
              <a:t>        </a:t>
            </a:r>
          </a:p>
          <a:p>
            <a:pPr marL="0" indent="0">
              <a:buNone/>
            </a:pPr>
            <a:r>
              <a:rPr lang="en-IN" altLang="en-US" dirty="0"/>
              <a:t>         2.  </a:t>
            </a:r>
            <a:r>
              <a:rPr lang="en-US" dirty="0">
                <a:sym typeface="+mn-ea"/>
              </a:rPr>
              <a:t>PULMONARY CONUS </a:t>
            </a:r>
            <a:endParaRPr lang="en-US" dirty="0"/>
          </a:p>
          <a:p>
            <a:pPr marL="0" indent="0">
              <a:buNone/>
            </a:pPr>
            <a:r>
              <a:rPr lang="en-IN" altLang="en-US" dirty="0"/>
              <a:t>         3.</a:t>
            </a:r>
            <a:r>
              <a:rPr lang="en-US" dirty="0"/>
              <a:t>UPPER MOST PORTION OF THE SEPTUM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ym typeface="+mn-ea"/>
              </a:rPr>
              <a:t> Control of Excitation and Conduction in the Hear</a:t>
            </a:r>
            <a:r>
              <a:rPr lang="en-IN" altLang="en-US" dirty="0">
                <a:sym typeface="+mn-ea"/>
              </a:rPr>
              <a:t>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Sinus Node as the Pacemaker of the Heart: </a:t>
            </a:r>
          </a:p>
          <a:p>
            <a:pPr marL="0" indent="0">
              <a:buNone/>
            </a:pPr>
            <a:r>
              <a:rPr lang="en-US" dirty="0"/>
              <a:t>• The impulse normally arises in the sinus node </a:t>
            </a:r>
          </a:p>
          <a:p>
            <a:pPr marL="0" indent="0">
              <a:buNone/>
            </a:pPr>
            <a:r>
              <a:rPr lang="en-US" dirty="0"/>
              <a:t>• In some abnormal conditions, a few other parts of the heart can exhibit intrinsic rhythmical excitation in the same way that the sinus nodal fibers do; </a:t>
            </a:r>
          </a:p>
          <a:p>
            <a:pPr marL="0" indent="0">
              <a:buNone/>
            </a:pPr>
            <a:r>
              <a:rPr lang="en-US" dirty="0"/>
              <a:t>• This is particularly true of the A-V nodal and Purkinje fibers. </a:t>
            </a:r>
          </a:p>
          <a:p>
            <a:pPr marL="0" indent="0">
              <a:buNone/>
            </a:pPr>
            <a:r>
              <a:rPr lang="en-US" dirty="0"/>
              <a:t>• The </a:t>
            </a:r>
            <a:r>
              <a:rPr lang="en-US" b="1" dirty="0"/>
              <a:t>A-V nodal fibers, when not stimulated from some outside source, discharge at an intrinsic rhythmical rate of 40 to 60 times per minute, and the Purkinje fibers discharge at a rate somewhere between 15 and 40 times per minute. </a:t>
            </a:r>
          </a:p>
          <a:p>
            <a:pPr marL="0" indent="0">
              <a:buNone/>
            </a:pPr>
            <a:r>
              <a:rPr lang="en-US" dirty="0"/>
              <a:t>• These rates are in contrast to the normal rate of the sinus node of 70 to 80 times per minute.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ym typeface="+mn-ea"/>
              </a:rPr>
              <a:t>Why does the sinus node rather than the A-V node or the Purkinje fibers control the heart’s </a:t>
            </a:r>
            <a:r>
              <a:rPr lang="en-US" sz="2700" dirty="0" err="1">
                <a:sym typeface="+mn-ea"/>
              </a:rPr>
              <a:t>rhythmicity</a:t>
            </a:r>
            <a:r>
              <a:rPr lang="en-US" sz="2700" dirty="0">
                <a:sym typeface="+mn-ea"/>
              </a:rPr>
              <a:t>?</a:t>
            </a:r>
            <a:r>
              <a:rPr lang="en-US" dirty="0">
                <a:sym typeface="+mn-ea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930" y="1495425"/>
            <a:ext cx="8716645" cy="5283200"/>
          </a:xfrm>
        </p:spPr>
        <p:txBody>
          <a:bodyPr>
            <a:normAutofit fontScale="87500" lnSpcReduction="10000"/>
          </a:bodyPr>
          <a:lstStyle/>
          <a:p>
            <a:pPr marL="0" indent="0">
              <a:buNone/>
            </a:pPr>
            <a:r>
              <a:rPr lang="en-US" dirty="0"/>
              <a:t> • The discharge rate of the sinus node is considerably faster than the natural self- excitatory discharge rate of either the A-V node or the Purkinje fibers. </a:t>
            </a:r>
          </a:p>
          <a:p>
            <a:pPr marL="0" indent="0">
              <a:buNone/>
            </a:pPr>
            <a:r>
              <a:rPr lang="en-US" dirty="0"/>
              <a:t>• Each time the sinus node discharges, its impulse is conducted into both the A-V node and the Purkinje fibers, also discharging their excitable membranes. </a:t>
            </a:r>
          </a:p>
          <a:p>
            <a:pPr marL="0" indent="0">
              <a:buNone/>
            </a:pPr>
            <a:r>
              <a:rPr lang="en-US" dirty="0"/>
              <a:t>• But the sinus node discharges again before either the A-V node or the Purkinje fibers can reach their own thresholds for self-excitation. </a:t>
            </a:r>
          </a:p>
          <a:p>
            <a:pPr marL="0" indent="0">
              <a:buNone/>
            </a:pPr>
            <a:r>
              <a:rPr lang="en-US" dirty="0"/>
              <a:t>• Therefore, the new impulse from the sinus node discharges both the A-V node and the Purkinje fibers before self-excitation can occur in either of these.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ym typeface="+mn-ea"/>
              </a:rPr>
              <a:t>Abnormal Pacemakers—“Ectopic” Pacemaker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7500" lnSpcReduction="20000"/>
          </a:bodyPr>
          <a:lstStyle/>
          <a:p>
            <a:pPr marL="0" indent="0">
              <a:buNone/>
            </a:pPr>
            <a:r>
              <a:rPr lang="en-US"/>
              <a:t>. • Occasionally some other part of the heart develops a rhythmical discharge rate that is more rapid than that of the sinus node. </a:t>
            </a:r>
          </a:p>
          <a:p>
            <a:pPr marL="0" indent="0">
              <a:buNone/>
            </a:pPr>
            <a:r>
              <a:rPr lang="en-US"/>
              <a:t>• For instance, this sometimes occurs in the A-V node or in the Purkinje fibers when one of these becomes abnormal. </a:t>
            </a:r>
          </a:p>
          <a:p>
            <a:pPr marL="0" indent="0">
              <a:buNone/>
            </a:pPr>
            <a:r>
              <a:rPr lang="en-US"/>
              <a:t>• </a:t>
            </a:r>
            <a:r>
              <a:rPr lang="en-IN" altLang="en-US"/>
              <a:t>T</a:t>
            </a:r>
            <a:r>
              <a:rPr lang="en-US"/>
              <a:t>he pacemaker of the heart shifts from the sinus node to the AV node or to the excited Purkinje fibers. </a:t>
            </a:r>
          </a:p>
          <a:p>
            <a:pPr marL="0" indent="0">
              <a:buNone/>
            </a:pPr>
            <a:r>
              <a:rPr lang="en-US"/>
              <a:t>• Under rarer conditions, a place in the atrial or ventricular muscle develops excessive excitability and becomes the pacemaker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• A pacemaker elsewhere than the sinus node is called an “ectopic” pacemaker. </a:t>
            </a:r>
          </a:p>
          <a:p>
            <a:r>
              <a:rPr lang="en-US" b="1" dirty="0"/>
              <a:t>An ectopic pacemaker causes an abnormal sequence of contraction of the different parts of the heart and can cause significant debility of heart pumping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• Another cause of shift of the pacemaker is blockage of transmission of the cardiac impulse from the sinus node to the other parts of the heart. </a:t>
            </a:r>
          </a:p>
          <a:p>
            <a:pPr marL="0" indent="0">
              <a:buNone/>
            </a:pPr>
            <a:r>
              <a:rPr lang="en-US" dirty="0"/>
              <a:t>• The new pacemaker then </a:t>
            </a:r>
            <a:r>
              <a:rPr lang="en-US" b="1" dirty="0"/>
              <a:t>occurs most frequently at the A-V node or in the penetrating portion of the A-V bundle on the way to the ventricles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 • When A-V block occurs</a:t>
            </a:r>
          </a:p>
          <a:p>
            <a:pPr marL="0" indent="0">
              <a:buNone/>
            </a:pPr>
            <a:r>
              <a:rPr lang="en-US"/>
              <a:t>—</a:t>
            </a:r>
            <a:r>
              <a:rPr lang="en-IN" altLang="en-US"/>
              <a:t>&gt;</a:t>
            </a:r>
            <a:r>
              <a:rPr lang="en-US"/>
              <a:t>cardiac impulse fails to pass from the atria into the ventricles through the A-V nodal and bundle system</a:t>
            </a:r>
          </a:p>
          <a:p>
            <a:pPr marL="0" indent="0">
              <a:buNone/>
            </a:pPr>
            <a:r>
              <a:rPr lang="en-US"/>
              <a:t>—</a:t>
            </a:r>
            <a:r>
              <a:rPr lang="en-IN" altLang="en-US"/>
              <a:t>&gt;</a:t>
            </a:r>
            <a:r>
              <a:rPr lang="en-US"/>
              <a:t>the atria continue to beat at the normal rate of rhythm of the sinus node</a:t>
            </a:r>
          </a:p>
          <a:p>
            <a:pPr marL="0" indent="0">
              <a:buNone/>
            </a:pPr>
            <a:r>
              <a:rPr lang="en-IN" altLang="en-US"/>
              <a:t>---&gt;</a:t>
            </a:r>
            <a:r>
              <a:rPr lang="en-US"/>
              <a:t>while a new pacemaker usually develops in the Purkinje system of the ventricles and drives the ventricular muscle at a new rate somewhere between 15 and 40 beats per minute.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STOKES ADAMS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7500" lnSpcReduction="10000"/>
          </a:bodyPr>
          <a:lstStyle/>
          <a:p>
            <a:pPr marL="0" indent="0">
              <a:buNone/>
            </a:pPr>
            <a:r>
              <a:rPr lang="en-US" dirty="0"/>
              <a:t>• After sudden A-V bundle block, the Purkinje system does not begin to emit its intrinsic rhythmical impulses until 5 to 20 seconds later because, before the blockage, the </a:t>
            </a:r>
            <a:r>
              <a:rPr lang="en-US" b="1" dirty="0"/>
              <a:t>Purkinje </a:t>
            </a:r>
            <a:r>
              <a:rPr lang="en-US" b="1" dirty="0" err="1"/>
              <a:t>fibres</a:t>
            </a:r>
            <a:r>
              <a:rPr lang="en-US" b="1" dirty="0"/>
              <a:t> had been “overdriven” by the rapid sinus impulses and, consequently, are in a suppressed state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• During </a:t>
            </a:r>
            <a:r>
              <a:rPr lang="en-US" b="1" dirty="0"/>
              <a:t>these 5 to 20 seconds, the ventricles fail to pump blood, and the person faints after the first 4 to 5 seconds because of lack of blood flow to the brain. </a:t>
            </a:r>
          </a:p>
          <a:p>
            <a:pPr marL="0" indent="0">
              <a:buNone/>
            </a:pPr>
            <a:r>
              <a:rPr lang="en-US" b="1" dirty="0"/>
              <a:t>• This is called Stokes-Adams syndrome. 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</a:t>
            </a:r>
          </a:p>
        </p:txBody>
      </p:sp>
      <p:pic>
        <p:nvPicPr>
          <p:cNvPr id="4" name="Content Placeholder 3" descr="potencial-accion-cardiaco-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275" y="188595"/>
            <a:ext cx="7183755" cy="625475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0" y="44450"/>
            <a:ext cx="8997950" cy="4319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50" y="4364990"/>
            <a:ext cx="786765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MCQS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 NODAL REGION with highest rate of spontaneous diastolic </a:t>
            </a:r>
            <a:r>
              <a:rPr lang="en-US" dirty="0" err="1" smtClean="0"/>
              <a:t>depolarisation</a:t>
            </a:r>
            <a:r>
              <a:rPr lang="en-US" dirty="0" smtClean="0"/>
              <a:t> is</a:t>
            </a:r>
          </a:p>
          <a:p>
            <a:pPr marL="514350" indent="-514350">
              <a:buAutoNum type="arabicPeriod"/>
            </a:pPr>
            <a:r>
              <a:rPr lang="en-US" dirty="0" smtClean="0"/>
              <a:t>Transitional cell zone</a:t>
            </a:r>
          </a:p>
          <a:p>
            <a:pPr marL="514350" indent="-514350">
              <a:buAutoNum type="arabicPeriod"/>
            </a:pPr>
            <a:r>
              <a:rPr lang="en-US" dirty="0" smtClean="0"/>
              <a:t>compact node</a:t>
            </a:r>
          </a:p>
          <a:p>
            <a:pPr marL="514350" indent="-514350">
              <a:buAutoNum type="arabicPeriod"/>
            </a:pPr>
            <a:r>
              <a:rPr lang="en-US" dirty="0" smtClean="0"/>
              <a:t>Penetrating bundle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part of conduction system conducts the slowest</a:t>
            </a:r>
          </a:p>
          <a:p>
            <a:pPr marL="514350" indent="-514350">
              <a:buAutoNum type="arabicPeriod"/>
            </a:pPr>
            <a:r>
              <a:rPr lang="en-US" dirty="0" smtClean="0"/>
              <a:t>SA NODE</a:t>
            </a:r>
          </a:p>
          <a:p>
            <a:pPr marL="514350" indent="-514350">
              <a:buAutoNum type="arabicPeriod"/>
            </a:pPr>
            <a:r>
              <a:rPr lang="en-US" dirty="0" smtClean="0"/>
              <a:t>AV NODE </a:t>
            </a:r>
          </a:p>
          <a:p>
            <a:pPr marL="514350" indent="-514350">
              <a:buAutoNum type="arabicPeriod"/>
            </a:pPr>
            <a:r>
              <a:rPr lang="en-US" dirty="0" smtClean="0"/>
              <a:t>BUNDLE OF HIS</a:t>
            </a:r>
          </a:p>
          <a:p>
            <a:pPr marL="514350" indent="-514350">
              <a:buAutoNum type="arabicPeriod"/>
            </a:pPr>
            <a:r>
              <a:rPr lang="en-US" dirty="0" smtClean="0"/>
              <a:t>PURKINJE FIBRES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part of the conduction system conducts the fastest</a:t>
            </a:r>
          </a:p>
          <a:p>
            <a:pPr marL="514350" indent="-514350">
              <a:buAutoNum type="arabicPeriod"/>
            </a:pPr>
            <a:r>
              <a:rPr lang="en-US" dirty="0" smtClean="0"/>
              <a:t>SA NODE </a:t>
            </a:r>
          </a:p>
          <a:p>
            <a:pPr marL="514350" indent="-514350">
              <a:buAutoNum type="arabicPeriod"/>
            </a:pPr>
            <a:r>
              <a:rPr lang="en-US" dirty="0" smtClean="0"/>
              <a:t>AV NODE </a:t>
            </a:r>
          </a:p>
          <a:p>
            <a:pPr marL="514350" indent="-514350">
              <a:buAutoNum type="arabicPeriod"/>
            </a:pPr>
            <a:r>
              <a:rPr lang="en-US" dirty="0" smtClean="0"/>
              <a:t>BUNDLE OF HIS </a:t>
            </a:r>
          </a:p>
          <a:p>
            <a:pPr marL="514350" indent="-514350">
              <a:buAutoNum type="arabicPeriod"/>
            </a:pPr>
            <a:r>
              <a:rPr lang="en-US" dirty="0" smtClean="0"/>
              <a:t>PURKINJE FIBRES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 of discharge of </a:t>
            </a:r>
            <a:r>
              <a:rPr lang="en-US" dirty="0" err="1" smtClean="0"/>
              <a:t>purkinje</a:t>
            </a:r>
            <a:r>
              <a:rPr lang="en-US" dirty="0" smtClean="0"/>
              <a:t> </a:t>
            </a:r>
            <a:r>
              <a:rPr lang="en-US" dirty="0" err="1" smtClean="0"/>
              <a:t>fibres</a:t>
            </a:r>
            <a:r>
              <a:rPr lang="en-US" dirty="0" smtClean="0"/>
              <a:t> is </a:t>
            </a:r>
          </a:p>
          <a:p>
            <a:pPr>
              <a:buNone/>
            </a:pPr>
            <a:r>
              <a:rPr lang="en-US" dirty="0" smtClean="0"/>
              <a:t>1.15-40</a:t>
            </a:r>
          </a:p>
          <a:p>
            <a:pPr>
              <a:buNone/>
            </a:pPr>
            <a:r>
              <a:rPr lang="en-US" dirty="0" smtClean="0"/>
              <a:t>2.70-80</a:t>
            </a:r>
          </a:p>
          <a:p>
            <a:pPr>
              <a:buNone/>
            </a:pPr>
            <a:r>
              <a:rPr lang="en-US" dirty="0" smtClean="0"/>
              <a:t>3.40-60</a:t>
            </a:r>
          </a:p>
          <a:p>
            <a:pPr>
              <a:buNone/>
            </a:pPr>
            <a:r>
              <a:rPr lang="en-US" dirty="0" smtClean="0"/>
              <a:t>4.100-150</a:t>
            </a:r>
            <a:endParaRPr lang="en-US" dirty="0" smtClean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part of the conduction system likely to be damaged during </a:t>
            </a:r>
            <a:r>
              <a:rPr lang="en-US" dirty="0" err="1" smtClean="0"/>
              <a:t>ebsteins</a:t>
            </a:r>
            <a:r>
              <a:rPr lang="en-US" dirty="0" smtClean="0"/>
              <a:t> anomaly surgery is mainly</a:t>
            </a:r>
          </a:p>
          <a:p>
            <a:pPr>
              <a:buNone/>
            </a:pPr>
            <a:r>
              <a:rPr lang="en-US" dirty="0" smtClean="0"/>
              <a:t>1.SANODE </a:t>
            </a:r>
          </a:p>
          <a:p>
            <a:pPr>
              <a:buNone/>
            </a:pPr>
            <a:r>
              <a:rPr lang="en-US" dirty="0" smtClean="0"/>
              <a:t>2.AV NODE </a:t>
            </a:r>
          </a:p>
          <a:p>
            <a:pPr>
              <a:buNone/>
            </a:pPr>
            <a:r>
              <a:rPr lang="en-US" dirty="0" smtClean="0"/>
              <a:t>3.BUNDLE OF HIS</a:t>
            </a:r>
          </a:p>
          <a:p>
            <a:pPr>
              <a:buNone/>
            </a:pPr>
            <a:r>
              <a:rPr lang="en-US" dirty="0" smtClean="0"/>
              <a:t>4.PURKINJE FIBRES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TYPE OF HIS BUNDLE THAT runs</a:t>
            </a:r>
            <a:r>
              <a:rPr lang="en-US" dirty="0" smtClean="0"/>
              <a:t>    </a:t>
            </a:r>
            <a:r>
              <a:rPr lang="en-US" b="1" dirty="0" smtClean="0"/>
              <a:t>immediately </a:t>
            </a:r>
            <a:r>
              <a:rPr lang="en-US" b="1" dirty="0" smtClean="0"/>
              <a:t>beneath the </a:t>
            </a:r>
            <a:r>
              <a:rPr lang="en-US" b="1" dirty="0" err="1" smtClean="0"/>
              <a:t>endocardium</a:t>
            </a:r>
            <a:r>
              <a:rPr lang="en-US" b="1" dirty="0" smtClean="0"/>
              <a:t> </a:t>
            </a:r>
            <a:r>
              <a:rPr lang="en-US" b="1" dirty="0" smtClean="0"/>
              <a:t>and coursed onto the membranous part of the </a:t>
            </a:r>
            <a:r>
              <a:rPr lang="en-US" b="1" dirty="0" err="1" smtClean="0"/>
              <a:t>interventricular</a:t>
            </a:r>
            <a:r>
              <a:rPr lang="en-US" b="1" dirty="0" smtClean="0"/>
              <a:t> septum </a:t>
            </a:r>
            <a:r>
              <a:rPr lang="en-US" dirty="0" smtClean="0"/>
              <a:t>(</a:t>
            </a:r>
            <a:r>
              <a:rPr lang="en-US" b="1" dirty="0" smtClean="0"/>
              <a:t>naked AV bundle</a:t>
            </a:r>
            <a:r>
              <a:rPr lang="en-US" dirty="0" smtClean="0"/>
              <a:t>) </a:t>
            </a:r>
          </a:p>
          <a:p>
            <a:pPr>
              <a:buNone/>
            </a:pPr>
            <a:r>
              <a:rPr lang="en-US" dirty="0" smtClean="0"/>
              <a:t>1.Type 1</a:t>
            </a:r>
          </a:p>
          <a:p>
            <a:pPr>
              <a:buNone/>
            </a:pPr>
            <a:r>
              <a:rPr lang="en-US" dirty="0" smtClean="0"/>
              <a:t>2.Type 2</a:t>
            </a:r>
          </a:p>
          <a:p>
            <a:pPr>
              <a:buNone/>
            </a:pPr>
            <a:r>
              <a:rPr lang="en-US" dirty="0" smtClean="0"/>
              <a:t>3.Type 3  </a:t>
            </a:r>
            <a:r>
              <a:rPr lang="en-US" b="1" dirty="0" smtClean="0"/>
              <a:t>                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1925" y="1254125"/>
            <a:ext cx="8524875" cy="4872355"/>
          </a:xfrm>
        </p:spPr>
        <p:txBody>
          <a:bodyPr>
            <a:normAutofit fontScale="90000"/>
          </a:bodyPr>
          <a:lstStyle/>
          <a:p>
            <a:r>
              <a:rPr lang="en-US" baseline="-25000" dirty="0">
                <a:sym typeface="+mn-ea"/>
              </a:rPr>
              <a:t>Hurst’s The Heart,15th edition</a:t>
            </a:r>
            <a:endParaRPr lang="en-US" baseline="-25000" dirty="0"/>
          </a:p>
          <a:p>
            <a:r>
              <a:rPr lang="en-US" baseline="-25000" dirty="0" err="1">
                <a:sym typeface="+mn-ea"/>
              </a:rPr>
              <a:t>Braunwald’s</a:t>
            </a:r>
            <a:r>
              <a:rPr lang="en-US" baseline="-25000" dirty="0">
                <a:sym typeface="+mn-ea"/>
              </a:rPr>
              <a:t> Heart </a:t>
            </a:r>
            <a:r>
              <a:rPr lang="en-US" baseline="-25000" dirty="0" err="1">
                <a:sym typeface="+mn-ea"/>
              </a:rPr>
              <a:t>diseases,a</a:t>
            </a:r>
            <a:r>
              <a:rPr lang="en-US" baseline="-25000" dirty="0">
                <a:sym typeface="+mn-ea"/>
              </a:rPr>
              <a:t> textbook  of Cardiovascular Medicine ,12th edition</a:t>
            </a:r>
            <a:endParaRPr lang="en-US" baseline="-25000" dirty="0"/>
          </a:p>
          <a:p>
            <a:r>
              <a:rPr lang="en-US" baseline="-25000" dirty="0">
                <a:sym typeface="+mn-ea"/>
              </a:rPr>
              <a:t>Gray’s Anatomy,41st edition</a:t>
            </a:r>
          </a:p>
          <a:p>
            <a:r>
              <a:rPr lang="en-IN" altLang="en-US" baseline="-25000" dirty="0">
                <a:sym typeface="+mn-ea"/>
              </a:rPr>
              <a:t>Netter’s Cardiology 3rd edition</a:t>
            </a:r>
          </a:p>
          <a:p>
            <a:r>
              <a:rPr lang="en-US" baseline="-25000" dirty="0">
                <a:sym typeface="+mn-ea"/>
              </a:rPr>
              <a:t>Handbook of Cardiac Anatomy, Physiology, and Devices</a:t>
            </a:r>
            <a:r>
              <a:rPr lang="en-IN" altLang="en-US" baseline="-25000" dirty="0">
                <a:sym typeface="+mn-ea"/>
              </a:rPr>
              <a:t>, Paul A. Iaizzo 3rd edition </a:t>
            </a:r>
            <a:endParaRPr lang="en-US" baseline="-25000" dirty="0">
              <a:sym typeface="+mn-ea"/>
            </a:endParaRPr>
          </a:p>
          <a:p>
            <a:r>
              <a:rPr lang="en-IN" altLang="en-US" baseline="-25000">
                <a:sym typeface="+mn-ea"/>
              </a:rPr>
              <a:t>Human Physiology by </a:t>
            </a:r>
            <a:r>
              <a:rPr lang="en-IN" altLang="en-US" baseline="-25000"/>
              <a:t>Lauralee sherwood 7th edition</a:t>
            </a:r>
          </a:p>
          <a:p>
            <a:r>
              <a:rPr lang="en-IN" altLang="en-US" baseline="-25000"/>
              <a:t>Textbook of Physiology  by Guyton and Hall 11th edition</a:t>
            </a:r>
          </a:p>
          <a:p>
            <a:r>
              <a:rPr lang="en-IN" altLang="en-US" baseline="-25000"/>
              <a:t>Textbook of Physiology by Linda.S.Contanzo 3rd edition</a:t>
            </a:r>
          </a:p>
          <a:p>
            <a:r>
              <a:rPr lang="en-US" altLang="en-IN" baseline="-25000"/>
              <a:t>ITACA-CM: Translational research on Inherited Cardiac arrythmias:Correlation between the cardiac action potential in the surface electrocardiogram </a:t>
            </a:r>
            <a:r>
              <a:rPr lang="en-IN" altLang="en-US" baseline="-25000"/>
              <a:t>Pacemaker activity</a:t>
            </a:r>
          </a:p>
          <a:p>
            <a:r>
              <a:rPr lang="en-IN" altLang="en-US" baseline="-25000"/>
              <a:t>Bifurcations and Proarrhythmic Behaviors in Cardiac Electrical Excitations</a:t>
            </a:r>
            <a:r>
              <a:rPr lang="en-US" altLang="en-IN" baseline="-25000"/>
              <a:t> </a:t>
            </a:r>
            <a:r>
              <a:rPr lang="en-IN" altLang="en-US" baseline="-25000"/>
              <a:t>by Kunichika TsumotoORCID andYasutaka Kurata *Biomolecules 2022,</a:t>
            </a:r>
          </a:p>
          <a:p>
            <a:endParaRPr lang="en-IN" altLang="en-US" baseline="-25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4050</TotalTime>
  <Words>4087</Words>
  <Application>Microsoft Office PowerPoint</Application>
  <PresentationFormat>On-screen Show (4:3)</PresentationFormat>
  <Paragraphs>341</Paragraphs>
  <Slides>99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Office Theme</vt:lpstr>
      <vt:lpstr>CARDIAC CONDUCTION SYSTEM: ANATOMY AND BASIC PHYSIOLOGY</vt:lpstr>
      <vt:lpstr>Topics </vt:lpstr>
      <vt:lpstr>INTRODUCTION</vt:lpstr>
      <vt:lpstr>Slide 4</vt:lpstr>
      <vt:lpstr>Slide 5</vt:lpstr>
      <vt:lpstr>Characteristics of Cardiac Conduction Cells</vt:lpstr>
      <vt:lpstr>Slide 7</vt:lpstr>
      <vt:lpstr>CARDIAC ACTION POTENTIAL</vt:lpstr>
      <vt:lpstr>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AUTONOMIC INNERVATION OF HEART</vt:lpstr>
      <vt:lpstr>Slide 19</vt:lpstr>
      <vt:lpstr>Slide 20</vt:lpstr>
      <vt:lpstr>FACTORS AFFECTING PACEMAKER POTENTIAL</vt:lpstr>
      <vt:lpstr>Slide 22</vt:lpstr>
      <vt:lpstr>Slide 23</vt:lpstr>
      <vt:lpstr>Slide 24</vt:lpstr>
      <vt:lpstr>Slide 25</vt:lpstr>
      <vt:lpstr>CONDUCTION SYSTEM OF THE HEART</vt:lpstr>
      <vt:lpstr>CONDUCTION SYSTEM OF HEART</vt:lpstr>
      <vt:lpstr>Slide 28</vt:lpstr>
      <vt:lpstr>SA Node</vt:lpstr>
      <vt:lpstr>Slide 30</vt:lpstr>
      <vt:lpstr>Slide 31</vt:lpstr>
      <vt:lpstr>Slide 32</vt:lpstr>
      <vt:lpstr>Slide 33</vt:lpstr>
      <vt:lpstr>Slide 34</vt:lpstr>
      <vt:lpstr>Clinical Significance of SA Node</vt:lpstr>
      <vt:lpstr>Slide 36</vt:lpstr>
      <vt:lpstr>Slide 37</vt:lpstr>
      <vt:lpstr>Slide 38</vt:lpstr>
      <vt:lpstr>Slide 39</vt:lpstr>
      <vt:lpstr>Depolarization of SA Node</vt:lpstr>
      <vt:lpstr>Self-Excitation of Sinus Nodal Fibers</vt:lpstr>
      <vt:lpstr>Slide 42</vt:lpstr>
      <vt:lpstr>INTERNODAL CONDUCTION PATHS</vt:lpstr>
      <vt:lpstr>ANTERIOR INTERNODAL TRACT</vt:lpstr>
      <vt:lpstr>MIDDLE INTERNODAL PATHWAY</vt:lpstr>
      <vt:lpstr>POSTERIOR INTERNODAL PATHWAY of Thorel </vt:lpstr>
      <vt:lpstr>Slide 47</vt:lpstr>
      <vt:lpstr>Slide 48</vt:lpstr>
      <vt:lpstr>Slide 49</vt:lpstr>
      <vt:lpstr>Slide 50</vt:lpstr>
      <vt:lpstr>Slide 51</vt:lpstr>
      <vt:lpstr>AV Node</vt:lpstr>
      <vt:lpstr>Slide 53</vt:lpstr>
      <vt:lpstr>Slide 54</vt:lpstr>
      <vt:lpstr>Anatomical importance</vt:lpstr>
      <vt:lpstr>Slide 56</vt:lpstr>
      <vt:lpstr>Slide 57</vt:lpstr>
      <vt:lpstr>Slide 58</vt:lpstr>
      <vt:lpstr> Cause of the Slow Conduction</vt:lpstr>
      <vt:lpstr>BUNDLE OF HIS</vt:lpstr>
      <vt:lpstr>Slide 61</vt:lpstr>
      <vt:lpstr>Anatomical importance</vt:lpstr>
      <vt:lpstr>TYPES OF HIS BUNDLE</vt:lpstr>
      <vt:lpstr>Slide 64</vt:lpstr>
      <vt:lpstr>Slide 65</vt:lpstr>
      <vt:lpstr>Slide 66</vt:lpstr>
      <vt:lpstr>Slide 67</vt:lpstr>
      <vt:lpstr>Slide 68</vt:lpstr>
      <vt:lpstr>Blood supply-his bundle</vt:lpstr>
      <vt:lpstr>Slide 70</vt:lpstr>
      <vt:lpstr>Right Bundle Branch(RBB)</vt:lpstr>
      <vt:lpstr>Slide 72</vt:lpstr>
      <vt:lpstr>Slide 73</vt:lpstr>
      <vt:lpstr> Left Bundle Branch(LBB)</vt:lpstr>
      <vt:lpstr>Slide 75</vt:lpstr>
      <vt:lpstr>Slide 76</vt:lpstr>
      <vt:lpstr>Bundle branches Anatomical Imporance</vt:lpstr>
      <vt:lpstr>Rapid Transmission in the Ventricular Purkinje System</vt:lpstr>
      <vt:lpstr>Slide 79</vt:lpstr>
      <vt:lpstr>Slide 80</vt:lpstr>
      <vt:lpstr>Slide 81</vt:lpstr>
      <vt:lpstr>Slide 82</vt:lpstr>
      <vt:lpstr>Slide 83</vt:lpstr>
      <vt:lpstr> Control of Excitation and Conduction in the Heart</vt:lpstr>
      <vt:lpstr>Why does the sinus node rather than the A-V node or the Purkinje fibers control the heart’s rhythmicity? </vt:lpstr>
      <vt:lpstr>Abnormal Pacemakers—“Ectopic” Pacemaker</vt:lpstr>
      <vt:lpstr>Slide 87</vt:lpstr>
      <vt:lpstr>Slide 88</vt:lpstr>
      <vt:lpstr>STOKES ADAMS SYNDROME</vt:lpstr>
      <vt:lpstr>Slide 90</vt:lpstr>
      <vt:lpstr>MCQS</vt:lpstr>
      <vt:lpstr>Slide 92</vt:lpstr>
      <vt:lpstr>Slide 93</vt:lpstr>
      <vt:lpstr>Slide 94</vt:lpstr>
      <vt:lpstr>Slide 95</vt:lpstr>
      <vt:lpstr>Slide 96</vt:lpstr>
      <vt:lpstr>Slide 97</vt:lpstr>
      <vt:lpstr>THANK YOU!</vt:lpstr>
      <vt:lpstr>References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CONDUCTION SYSTEM</dc:title>
  <dc:creator>suren</dc:creator>
  <cp:lastModifiedBy>MICRO HARD</cp:lastModifiedBy>
  <cp:revision>53</cp:revision>
  <dcterms:created xsi:type="dcterms:W3CDTF">2024-03-24T08:11:00Z</dcterms:created>
  <dcterms:modified xsi:type="dcterms:W3CDTF">2025-06-09T16:35:04Z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575D086720754C17B59B4FA50838C688_12</vt:lpwstr>
  </property>
  <property fmtid="{D5CDD505-2E9C-101B-9397-08002B2CF9AE}" pid="3" name="KSOProductBuildVer">
    <vt:lpwstr>1033-12.2.0.13489</vt:lpwstr>
  </property>
</Properties>
</file>