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6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202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95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99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8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98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93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9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200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199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202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141.xml"/>
  <Override ContentType="application/vnd.openxmlformats-officedocument.presentationml.slide+xml" PartName="/ppt/slides/slide82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195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59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180.xml"/>
  <Override ContentType="application/vnd.openxmlformats-officedocument.presentationml.slide+xml" PartName="/ppt/slides/slide18.xml"/>
  <Override ContentType="application/vnd.openxmlformats-officedocument.presentationml.slide+xml" PartName="/ppt/slides/slide201.xml"/>
  <Override ContentType="application/vnd.openxmlformats-officedocument.presentationml.slide+xml" PartName="/ppt/slides/slide52.xml"/>
  <Override ContentType="application/vnd.openxmlformats-officedocument.presentationml.slide+xml" PartName="/ppt/slides/slide95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67.xml"/>
  <Override ContentType="application/vnd.openxmlformats-officedocument.presentationml.slide+xml" PartName="/ppt/slides/slide196.xml"/>
  <Override ContentType="application/vnd.openxmlformats-officedocument.presentationml.slide+xml" PartName="/ppt/slides/slide171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8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60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143.xml"/>
  <Override ContentType="application/vnd.openxmlformats-officedocument.presentationml.slide+xml" PartName="/ppt/slides/slide132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1.xml"/>
  <Override ContentType="application/vnd.openxmlformats-officedocument.presentationml.slide+xml" PartName="/ppt/slides/slide192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200.xml"/>
  <Override ContentType="application/vnd.openxmlformats-officedocument.presentationml.slide+xml" PartName="/ppt/slides/slide88.xml"/>
  <Override ContentType="application/vnd.openxmlformats-officedocument.presentationml.slide+xml" PartName="/ppt/slides/slide158.xml"/>
  <Override ContentType="application/vnd.openxmlformats-officedocument.presentationml.slide+xml" PartName="/ppt/slides/slide115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33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185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178.xml"/>
  <Override ContentType="application/vnd.openxmlformats-officedocument.presentationml.slide+xml" PartName="/ppt/slides/slide29.xml"/>
  <Override ContentType="application/vnd.openxmlformats-officedocument.presentationml.slide+xml" PartName="/ppt/slides/slide76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44.xml"/>
  <Override ContentType="application/vnd.openxmlformats-officedocument.presentationml.slide+xml" PartName="/ppt/slides/slide193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198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6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49.xml"/>
  <Override ContentType="application/vnd.openxmlformats-officedocument.presentationml.slide+xml" PartName="/ppt/slides/slide124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194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34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58.xml"/>
  <Override ContentType="application/vnd.openxmlformats-officedocument.presentationml.slide+xml" PartName="/ppt/slides/slide15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</p:sldIdLst>
  <p:sldSz cy="5143500" cx="9144000"/>
  <p:notesSz cx="6858000" cy="9144000"/>
  <p:embeddedFontLst>
    <p:embeddedFont>
      <p:font typeface="Roboto"/>
      <p:regular r:id="rId208"/>
      <p:bold r:id="rId209"/>
      <p:italic r:id="rId210"/>
      <p:boldItalic r:id="rId211"/>
    </p:embeddedFont>
    <p:embeddedFont>
      <p:font typeface="Caveat"/>
      <p:regular r:id="rId212"/>
      <p:bold r:id="rId2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190" Type="http://schemas.openxmlformats.org/officeDocument/2006/relationships/slide" Target="slides/slide18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194" Type="http://schemas.openxmlformats.org/officeDocument/2006/relationships/slide" Target="slides/slide189.xml"/><Relationship Id="rId43" Type="http://schemas.openxmlformats.org/officeDocument/2006/relationships/slide" Target="slides/slide38.xml"/><Relationship Id="rId193" Type="http://schemas.openxmlformats.org/officeDocument/2006/relationships/slide" Target="slides/slide188.xml"/><Relationship Id="rId46" Type="http://schemas.openxmlformats.org/officeDocument/2006/relationships/slide" Target="slides/slide41.xml"/><Relationship Id="rId192" Type="http://schemas.openxmlformats.org/officeDocument/2006/relationships/slide" Target="slides/slide187.xml"/><Relationship Id="rId45" Type="http://schemas.openxmlformats.org/officeDocument/2006/relationships/slide" Target="slides/slide40.xml"/><Relationship Id="rId191" Type="http://schemas.openxmlformats.org/officeDocument/2006/relationships/slide" Target="slides/slide186.xml"/><Relationship Id="rId48" Type="http://schemas.openxmlformats.org/officeDocument/2006/relationships/slide" Target="slides/slide43.xml"/><Relationship Id="rId187" Type="http://schemas.openxmlformats.org/officeDocument/2006/relationships/slide" Target="slides/slide182.xml"/><Relationship Id="rId47" Type="http://schemas.openxmlformats.org/officeDocument/2006/relationships/slide" Target="slides/slide42.xml"/><Relationship Id="rId186" Type="http://schemas.openxmlformats.org/officeDocument/2006/relationships/slide" Target="slides/slide181.xml"/><Relationship Id="rId185" Type="http://schemas.openxmlformats.org/officeDocument/2006/relationships/slide" Target="slides/slide180.xml"/><Relationship Id="rId49" Type="http://schemas.openxmlformats.org/officeDocument/2006/relationships/slide" Target="slides/slide44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188" Type="http://schemas.openxmlformats.org/officeDocument/2006/relationships/slide" Target="slides/slide18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183" Type="http://schemas.openxmlformats.org/officeDocument/2006/relationships/slide" Target="slides/slide178.xml"/><Relationship Id="rId32" Type="http://schemas.openxmlformats.org/officeDocument/2006/relationships/slide" Target="slides/slide27.xml"/><Relationship Id="rId182" Type="http://schemas.openxmlformats.org/officeDocument/2006/relationships/slide" Target="slides/slide177.xml"/><Relationship Id="rId35" Type="http://schemas.openxmlformats.org/officeDocument/2006/relationships/slide" Target="slides/slide30.xml"/><Relationship Id="rId181" Type="http://schemas.openxmlformats.org/officeDocument/2006/relationships/slide" Target="slides/slide176.xml"/><Relationship Id="rId34" Type="http://schemas.openxmlformats.org/officeDocument/2006/relationships/slide" Target="slides/slide29.xml"/><Relationship Id="rId180" Type="http://schemas.openxmlformats.org/officeDocument/2006/relationships/slide" Target="slides/slide175.xml"/><Relationship Id="rId37" Type="http://schemas.openxmlformats.org/officeDocument/2006/relationships/slide" Target="slides/slide32.xml"/><Relationship Id="rId176" Type="http://schemas.openxmlformats.org/officeDocument/2006/relationships/slide" Target="slides/slide171.xml"/><Relationship Id="rId36" Type="http://schemas.openxmlformats.org/officeDocument/2006/relationships/slide" Target="slides/slide31.xml"/><Relationship Id="rId175" Type="http://schemas.openxmlformats.org/officeDocument/2006/relationships/slide" Target="slides/slide170.xml"/><Relationship Id="rId39" Type="http://schemas.openxmlformats.org/officeDocument/2006/relationships/slide" Target="slides/slide34.xml"/><Relationship Id="rId174" Type="http://schemas.openxmlformats.org/officeDocument/2006/relationships/slide" Target="slides/slide169.xml"/><Relationship Id="rId38" Type="http://schemas.openxmlformats.org/officeDocument/2006/relationships/slide" Target="slides/slide33.xml"/><Relationship Id="rId173" Type="http://schemas.openxmlformats.org/officeDocument/2006/relationships/slide" Target="slides/slide168.xml"/><Relationship Id="rId179" Type="http://schemas.openxmlformats.org/officeDocument/2006/relationships/slide" Target="slides/slide174.xml"/><Relationship Id="rId178" Type="http://schemas.openxmlformats.org/officeDocument/2006/relationships/slide" Target="slides/slide173.xml"/><Relationship Id="rId177" Type="http://schemas.openxmlformats.org/officeDocument/2006/relationships/slide" Target="slides/slide172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98" Type="http://schemas.openxmlformats.org/officeDocument/2006/relationships/slide" Target="slides/slide193.xml"/><Relationship Id="rId14" Type="http://schemas.openxmlformats.org/officeDocument/2006/relationships/slide" Target="slides/slide9.xml"/><Relationship Id="rId197" Type="http://schemas.openxmlformats.org/officeDocument/2006/relationships/slide" Target="slides/slide192.xml"/><Relationship Id="rId17" Type="http://schemas.openxmlformats.org/officeDocument/2006/relationships/slide" Target="slides/slide12.xml"/><Relationship Id="rId196" Type="http://schemas.openxmlformats.org/officeDocument/2006/relationships/slide" Target="slides/slide191.xml"/><Relationship Id="rId16" Type="http://schemas.openxmlformats.org/officeDocument/2006/relationships/slide" Target="slides/slide11.xml"/><Relationship Id="rId195" Type="http://schemas.openxmlformats.org/officeDocument/2006/relationships/slide" Target="slides/slide190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99" Type="http://schemas.openxmlformats.org/officeDocument/2006/relationships/slide" Target="slides/slide194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slide" Target="slides/slide145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172" Type="http://schemas.openxmlformats.org/officeDocument/2006/relationships/slide" Target="slides/slide167.xml"/><Relationship Id="rId65" Type="http://schemas.openxmlformats.org/officeDocument/2006/relationships/slide" Target="slides/slide60.xml"/><Relationship Id="rId171" Type="http://schemas.openxmlformats.org/officeDocument/2006/relationships/slide" Target="slides/slide166.xml"/><Relationship Id="rId68" Type="http://schemas.openxmlformats.org/officeDocument/2006/relationships/slide" Target="slides/slide63.xml"/><Relationship Id="rId170" Type="http://schemas.openxmlformats.org/officeDocument/2006/relationships/slide" Target="slides/slide165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165" Type="http://schemas.openxmlformats.org/officeDocument/2006/relationships/slide" Target="slides/slide160.xml"/><Relationship Id="rId69" Type="http://schemas.openxmlformats.org/officeDocument/2006/relationships/slide" Target="slides/slide64.xml"/><Relationship Id="rId164" Type="http://schemas.openxmlformats.org/officeDocument/2006/relationships/slide" Target="slides/slide159.xml"/><Relationship Id="rId163" Type="http://schemas.openxmlformats.org/officeDocument/2006/relationships/slide" Target="slides/slide158.xml"/><Relationship Id="rId162" Type="http://schemas.openxmlformats.org/officeDocument/2006/relationships/slide" Target="slides/slide157.xml"/><Relationship Id="rId169" Type="http://schemas.openxmlformats.org/officeDocument/2006/relationships/slide" Target="slides/slide164.xml"/><Relationship Id="rId168" Type="http://schemas.openxmlformats.org/officeDocument/2006/relationships/slide" Target="slides/slide163.xml"/><Relationship Id="rId167" Type="http://schemas.openxmlformats.org/officeDocument/2006/relationships/slide" Target="slides/slide162.xml"/><Relationship Id="rId166" Type="http://schemas.openxmlformats.org/officeDocument/2006/relationships/slide" Target="slides/slide161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161" Type="http://schemas.openxmlformats.org/officeDocument/2006/relationships/slide" Target="slides/slide156.xml"/><Relationship Id="rId54" Type="http://schemas.openxmlformats.org/officeDocument/2006/relationships/slide" Target="slides/slide49.xml"/><Relationship Id="rId160" Type="http://schemas.openxmlformats.org/officeDocument/2006/relationships/slide" Target="slides/slide155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159" Type="http://schemas.openxmlformats.org/officeDocument/2006/relationships/slide" Target="slides/slide154.xml"/><Relationship Id="rId59" Type="http://schemas.openxmlformats.org/officeDocument/2006/relationships/slide" Target="slides/slide54.xml"/><Relationship Id="rId154" Type="http://schemas.openxmlformats.org/officeDocument/2006/relationships/slide" Target="slides/slide149.xml"/><Relationship Id="rId58" Type="http://schemas.openxmlformats.org/officeDocument/2006/relationships/slide" Target="slides/slide53.xml"/><Relationship Id="rId153" Type="http://schemas.openxmlformats.org/officeDocument/2006/relationships/slide" Target="slides/slide148.xml"/><Relationship Id="rId152" Type="http://schemas.openxmlformats.org/officeDocument/2006/relationships/slide" Target="slides/slide147.xml"/><Relationship Id="rId151" Type="http://schemas.openxmlformats.org/officeDocument/2006/relationships/slide" Target="slides/slide146.xml"/><Relationship Id="rId158" Type="http://schemas.openxmlformats.org/officeDocument/2006/relationships/slide" Target="slides/slide153.xml"/><Relationship Id="rId157" Type="http://schemas.openxmlformats.org/officeDocument/2006/relationships/slide" Target="slides/slide152.xml"/><Relationship Id="rId156" Type="http://schemas.openxmlformats.org/officeDocument/2006/relationships/slide" Target="slides/slide151.xml"/><Relationship Id="rId155" Type="http://schemas.openxmlformats.org/officeDocument/2006/relationships/slide" Target="slides/slide15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213" Type="http://schemas.openxmlformats.org/officeDocument/2006/relationships/font" Target="fonts/Caveat-bold.fntdata"/><Relationship Id="rId212" Type="http://schemas.openxmlformats.org/officeDocument/2006/relationships/font" Target="fonts/Caveat-regular.fntdata"/><Relationship Id="rId211" Type="http://schemas.openxmlformats.org/officeDocument/2006/relationships/font" Target="fonts/Roboto-boldItalic.fntdata"/><Relationship Id="rId210" Type="http://schemas.openxmlformats.org/officeDocument/2006/relationships/font" Target="fonts/Roboto-italic.fntdata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121" Type="http://schemas.openxmlformats.org/officeDocument/2006/relationships/slide" Target="slides/slide116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10" Type="http://schemas.openxmlformats.org/officeDocument/2006/relationships/slide" Target="slides/slide105.xml"/><Relationship Id="rId114" Type="http://schemas.openxmlformats.org/officeDocument/2006/relationships/slide" Target="slides/slide109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206" Type="http://schemas.openxmlformats.org/officeDocument/2006/relationships/slide" Target="slides/slide201.xml"/><Relationship Id="rId205" Type="http://schemas.openxmlformats.org/officeDocument/2006/relationships/slide" Target="slides/slide200.xml"/><Relationship Id="rId204" Type="http://schemas.openxmlformats.org/officeDocument/2006/relationships/slide" Target="slides/slide199.xml"/><Relationship Id="rId203" Type="http://schemas.openxmlformats.org/officeDocument/2006/relationships/slide" Target="slides/slide198.xml"/><Relationship Id="rId209" Type="http://schemas.openxmlformats.org/officeDocument/2006/relationships/font" Target="fonts/Roboto-bold.fntdata"/><Relationship Id="rId208" Type="http://schemas.openxmlformats.org/officeDocument/2006/relationships/font" Target="fonts/Roboto-regular.fntdata"/><Relationship Id="rId207" Type="http://schemas.openxmlformats.org/officeDocument/2006/relationships/slide" Target="slides/slide202.xml"/><Relationship Id="rId202" Type="http://schemas.openxmlformats.org/officeDocument/2006/relationships/slide" Target="slides/slide197.xml"/><Relationship Id="rId201" Type="http://schemas.openxmlformats.org/officeDocument/2006/relationships/slide" Target="slides/slide196.xml"/><Relationship Id="rId200" Type="http://schemas.openxmlformats.org/officeDocument/2006/relationships/slide" Target="slides/slide19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ad3da74ce3b3f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ad3da74ce3b3f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6a04ead757e2a6c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6a04ead757e2a6c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6a04ead757e2a6c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6a04ead757e2a6c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6a04ead757e2a6c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6a04ead757e2a6c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6a04ead757e2a6c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6a04ead757e2a6c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a04ead757e2a6c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6a04ead757e2a6c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77a1ddaa2520271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77a1ddaa2520271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77a1ddaa2520271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77a1ddaa2520271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6a04ead757e2a6c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6a04ead757e2a6c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77a1ddaa2520271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77a1ddaa2520271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6a04ead757e2a6c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6a04ead757e2a6c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ad3da74ce3b3f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ad3da74ce3b3f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77a1ddaa2520271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77a1ddaa2520271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77a1ddaa2520271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77a1ddaa2520271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6a04ead757e2a6c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6a04ead757e2a6c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a04ead757e2a6c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a04ead757e2a6c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77a1ddaa25202713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77a1ddaa2520271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6a04ead757e2a6c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6a04ead757e2a6c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5bd458b4fe7ad95f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5bd458b4fe7ad95f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6a04ead757e2a6c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6a04ead757e2a6c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4b968937d7e70a8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4b968937d7e70a8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77a1ddaa2520271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77a1ddaa2520271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b23fc5e6a82f9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b23fc5e6a82f9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4b968937d7e70a8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4b968937d7e70a8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4b968937d7e70a8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4b968937d7e70a8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4b968937d7e70a8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4b968937d7e70a8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585f706f0334bef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585f706f0334bef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585f706f0334befa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585f706f0334befa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585f706f0334befa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585f706f0334befa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585f706f0334befa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585f706f0334befa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585f706f0334befa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585f706f0334befa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85f706f0334befa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85f706f0334befa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4b968937d7e70a84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4b968937d7e70a84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b23fc5e6a82f9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cb23fc5e6a82f9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4b968937d7e70a8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4b968937d7e70a8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4b968937d7e70a84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4b968937d7e70a8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4b968937d7e70a8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4b968937d7e70a8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4b968937d7e70a84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4b968937d7e70a84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4b968937d7e70a84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4b968937d7e70a84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4b968937d7e70a84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4b968937d7e70a84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4b968937d7e70a84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4b968937d7e70a84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585f706f0334befa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585f706f0334befa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585f706f0334befa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585f706f0334befa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4b968937d7e70a84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4b968937d7e70a84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b23fc5e6a82f9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cb23fc5e6a82f9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b968937d7e70a84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b968937d7e70a8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4b968937d7e70a84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4b968937d7e70a84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561c5ba2ebae0e8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561c5ba2ebae0e8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77a1ddaa25202713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77a1ddaa25202713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77a1ddaa25202713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77a1ddaa25202713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77a1ddaa2520271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77a1ddaa2520271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77a1ddaa25202713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77a1ddaa25202713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77a1ddaa25202713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77a1ddaa25202713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5bd458b4fe7ad95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5bd458b4fe7ad95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bd458b4fe7ad95f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bd458b4fe7ad95f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b23fc5e6a82f9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b23fc5e6a82f9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5bd458b4fe7ad95f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5bd458b4fe7ad95f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5bd458b4fe7ad95f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5bd458b4fe7ad95f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77a1ddaa25202713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77a1ddaa2520271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ac639ca604f36c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ac639ca604f36c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ac639ca604f36cb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ac639ca604f36c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1d5b33be286deee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1d5b33be286deee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d5b33be286deeeb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d5b33be286deee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d5b33be286deeeb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d5b33be286deeeb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d5b33be286deeeb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d5b33be286deeeb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d5b33be286deeeb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1d5b33be286deeeb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b23fc5e6a82f9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cb23fc5e6a82f9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d5b33be286deeeb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d5b33be286deeeb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1d5b33be286deeeb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1d5b33be286deeeb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d5b33be286deeeb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1d5b33be286deeeb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1d5b33be286deeeb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1d5b33be286deeeb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d5b33be286deeeb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1d5b33be286deeeb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1d5b33be286deeeb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1d5b33be286deeeb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1d5b33be286deeeb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1d5b33be286deeeb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1d5b33be286deeeb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1d5b33be286deeeb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1d5b33be286deeeb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1d5b33be286deeeb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1d5b33be286deeeb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1d5b33be286deeeb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cb23fc5e6a82f9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cb23fc5e6a82f9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1d5b33be286deeeb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1d5b33be286deeeb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1d5b33be286deeeb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1d5b33be286deeeb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1d5b33be286deeeb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1d5b33be286deeeb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d5b33be286deeeb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d5b33be286deeeb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d5b33be286deeeb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1d5b33be286deeeb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d5b33be286deeeb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1d5b33be286deeeb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d5b33be286deeeb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1d5b33be286deeeb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d5b33be286deeeb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1d5b33be286deeeb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d5b33be286deeeb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1d5b33be286deeeb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d5b33be286deeeb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1d5b33be286deeeb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cb23fc5e6a82f9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cb23fc5e6a82f9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d5b33be286deeeb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1d5b33be286deeeb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d5b33be286deeeb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1d5b33be286deeeb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1d5b33be286deeeb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1d5b33be286deeeb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1d5b33be286deeeb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1d5b33be286deeeb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1d5b33be286deeeb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1d5b33be286deeeb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d5b33be286deeeb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d5b33be286deeeb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d5b33be286deeeb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1d5b33be286deeeb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d5b33be286deeeb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d5b33be286deeeb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1d5b33be286deeeb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1d5b33be286deeeb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d5b33be286deeeb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1d5b33be286deeeb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cb23fc5e6a82f9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cb23fc5e6a82f9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d5b33be286deeeb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1d5b33be286deeeb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d5b33be286deeeb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1d5b33be286deeeb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d5b33be286deeeb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1d5b33be286deeeb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d5b33be286deeeb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d5b33be286deeeb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1d5b33be286deeeb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1d5b33be286deeeb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d5b33be286deeeb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d5b33be286deeeb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d5b33be286deeeb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d5b33be286deeeb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1d5b33be286deeeb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1d5b33be286deeeb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d5b33be286deeeb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d5b33be286deeeb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1d5b33be286deeeb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1d5b33be286deeeb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fc291eb0d6f91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fc291eb0d6f91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b23fc5e6a82f9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cb23fc5e6a82f9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1d5b33be286deeeb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1d5b33be286deeeb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1d5b33be286deeeb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1d5b33be286deeeb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1d5b33be286deeeb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1d5b33be286deeeb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b23fc5e6a82f9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cb23fc5e6a82f9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b23fc5e6a82f9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cb23fc5e6a82f9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b23fc5e6a82f9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cb23fc5e6a82f9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b23fc5e6a82f9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cb23fc5e6a82f9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cb23fc5e6a82f9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cb23fc5e6a82f9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b23fc5e6a82f9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cb23fc5e6a82f9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cb23fc5e6a82f9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cb23fc5e6a82f9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b23fc5e6a82f9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cb23fc5e6a82f9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cb23fc5e6a82f9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cb23fc5e6a82f9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9296d6dd12bc3d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9296d6dd12bc3d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cb23fc5e6a82f9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cb23fc5e6a82f9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b23fc5e6a82f9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cb23fc5e6a82f9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cb23fc5e6a82f9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cb23fc5e6a82f9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b23fc5e6a82f9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cb23fc5e6a82f9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cb23fc5e6a82f9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cb23fc5e6a82f9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cb23fc5e6a82f9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cb23fc5e6a82f9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cb23fc5e6a82f9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cb23fc5e6a82f9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cb23fc5e6a82f9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cb23fc5e6a82f9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b23fc5e6a82f9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cb23fc5e6a82f9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b23fc5e6a82f9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cb23fc5e6a82f9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9296d6dd12bc3d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9296d6dd12bc3d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cb23fc5e6a82f9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cb23fc5e6a82f9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cb23fc5e6a82f91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cb23fc5e6a82f9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cb23fc5e6a82f9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cb23fc5e6a82f9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cb23fc5e6a82f9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cb23fc5e6a82f9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cb23fc5e6a82f9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cb23fc5e6a82f9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cb23fc5e6a82f9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cb23fc5e6a82f9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cb23fc5e6a82f9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cb23fc5e6a82f9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cb23fc5e6a82f9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cb23fc5e6a82f9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cb23fc5e6a82f91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cb23fc5e6a82f91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cb23fc5e6a82f91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cb23fc5e6a82f9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9296d6dd12bc3d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9296d6dd12bc3d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cb23fc5e6a82f91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cb23fc5e6a82f9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50f8de11c31d299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750f8de11c31d29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50f8de11c31d29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50f8de11c31d29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50f8de11c31d29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50f8de11c31d29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50f8de11c31d299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50f8de11c31d299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50f8de11c31d299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50f8de11c31d299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750f8de11c31d299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750f8de11c31d299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50f8de11c31d299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750f8de11c31d299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cb23fc5e6a82f91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cb23fc5e6a82f91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cb23fc5e6a82f91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cb23fc5e6a82f9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9296d6dd12bc3d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9296d6dd12bc3d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cb23fc5e6a82f91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cb23fc5e6a82f91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cb23fc5e6a82f91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cb23fc5e6a82f91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cb23fc5e6a82f91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cb23fc5e6a82f91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1dc1891ac05f46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1dc1891ac05f46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1dc1891ac05f4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1dc1891ac05f4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cb23fc5e6a82f91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cb23fc5e6a82f91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cb23fc5e6a82f91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cb23fc5e6a82f91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cb23fc5e6a82f91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cb23fc5e6a82f9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cb23fc5e6a82f91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cb23fc5e6a82f9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cb23fc5e6a82f91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cb23fc5e6a82f9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0f8de11c31d299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0f8de11c31d299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9ee7fac43a1340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59ee7fac43a1340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7a1ddaa2520271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77a1ddaa2520271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cb23fc5e6a82f91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cb23fc5e6a82f91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1dc1891ac05f4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1dc1891ac05f4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cb23fc5e6a82f91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cb23fc5e6a82f91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1dc1891ac05f46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1dc1891ac05f46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1dc1891ac05f46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1dc1891ac05f46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1dc1891ac05f46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1dc1891ac05f46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1dc1891ac05f46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1dc1891ac05f46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cb23fc5e6a82f91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cb23fc5e6a82f9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0f8de11c31d299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0f8de11c31d299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59ee7fac43a1340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59ee7fac43a1340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637f5531bbb0ab2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637f5531bbb0ab2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cb23fc5e6a82f91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cb23fc5e6a82f91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cb23fc5e6a82f91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cb23fc5e6a82f9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cb23fc5e6a82f91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cb23fc5e6a82f91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cb23fc5e6a82f91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cb23fc5e6a82f9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cb23fc5e6a82f91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cb23fc5e6a82f91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cb23fc5e6a82f91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cb23fc5e6a82f9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cb23fc5e6a82f91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cb23fc5e6a82f91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cb23fc5e6a82f91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cb23fc5e6a82f91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0f8de11c31d299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50f8de11c31d299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cb23fc5e6a82f91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cb23fc5e6a82f91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cb23fc5e6a82f9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cb23fc5e6a82f9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77a1ddaa2520271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77a1ddaa2520271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cb23fc5e6a82f91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cb23fc5e6a82f91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cb23fc5e6a82f91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cb23fc5e6a82f91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6a04ead757e2a6c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6a04ead757e2a6c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6a04ead757e2a6c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6a04ead757e2a6c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6a04ead757e2a6c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6a04ead757e2a6c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6a04ead757e2a6c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6a04ead757e2a6c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6a04ead757e2a6c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6a04ead757e2a6c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8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9.gif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13.jp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7.jp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17.jp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16.jp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23.jp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26.jp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25.jpg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25.jpg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2.xml"/><Relationship Id="rId3" Type="http://schemas.openxmlformats.org/officeDocument/2006/relationships/image" Target="../media/image29.jpg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8.xml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9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0.xml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1.xm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2.xml"/><Relationship Id="rId3" Type="http://schemas.openxmlformats.org/officeDocument/2006/relationships/image" Target="../media/image4.jpg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3.xm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5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6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7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8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0.xml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1.xml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2.xml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3.xml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4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5.xml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6.xml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7.xml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8.xml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9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0.xml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1.xml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2.xml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3.xml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4.xml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5.xml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6.xml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7.xml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8.xml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0.xml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1.xml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2.xml"/><Relationship Id="rId3" Type="http://schemas.openxmlformats.org/officeDocument/2006/relationships/image" Target="../media/image30.jpg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3.xml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4.xml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5.xml"/><Relationship Id="rId3" Type="http://schemas.openxmlformats.org/officeDocument/2006/relationships/image" Target="../media/image27.jpg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6.xml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7.xml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8.xml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9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0.xml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1.xml"/></Relationships>
</file>

<file path=ppt/slides/_rels/slide1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2.xml"/></Relationships>
</file>

<file path=ppt/slides/_rels/slide1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3.xml"/></Relationships>
</file>

<file path=ppt/slides/_rels/slide1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4.xml"/></Relationships>
</file>

<file path=ppt/slides/_rels/slide1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5.xml"/></Relationships>
</file>

<file path=ppt/slides/_rels/slide1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6.xml"/></Relationships>
</file>

<file path=ppt/slides/_rels/slide1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7.xml"/></Relationships>
</file>

<file path=ppt/slides/_rels/slide1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8.xml"/></Relationships>
</file>

<file path=ppt/slides/_rels/slide1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0.xml"/></Relationships>
</file>

<file path=ppt/slides/_rels/slide2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1.xml"/></Relationships>
</file>

<file path=ppt/slides/_rels/slide2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1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1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MECHANISMS OF CARDIAC ARRHYTHMIAS AND CONDUCTION DISTURBANCES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Dr. Aiswarya Ravikrishnan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Automaticity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71900" y="1919075"/>
            <a:ext cx="8222100" cy="3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Automaticity: The ability of cardiac cells to </a:t>
            </a:r>
            <a:r>
              <a:rPr b="1" lang="en"/>
              <a:t>spontaneously</a:t>
            </a:r>
            <a:r>
              <a:rPr lang="en"/>
              <a:t> generate action potentials.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Caused by </a:t>
            </a:r>
            <a:r>
              <a:rPr b="1" lang="en"/>
              <a:t>diastolic depolarization</a:t>
            </a:r>
            <a:r>
              <a:rPr lang="en"/>
              <a:t> during </a:t>
            </a:r>
            <a:r>
              <a:rPr b="1" lang="en"/>
              <a:t>phase 4</a:t>
            </a:r>
            <a:r>
              <a:rPr lang="en"/>
              <a:t> of the action potential.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Results from a </a:t>
            </a:r>
            <a:r>
              <a:rPr b="1" lang="en"/>
              <a:t>net inward current</a:t>
            </a:r>
            <a:r>
              <a:rPr lang="en"/>
              <a:t> that gradually brings the membrane potential to threshold.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1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Conditions for Circus Movement Reentry</a:t>
            </a:r>
            <a:endParaRPr/>
          </a:p>
        </p:txBody>
      </p:sp>
      <p:sp>
        <p:nvSpPr>
          <p:cNvPr id="653" name="Google Shape;653;p112"/>
          <p:cNvSpPr txBox="1"/>
          <p:nvPr>
            <p:ph idx="1" type="body"/>
          </p:nvPr>
        </p:nvSpPr>
        <p:spPr>
          <a:xfrm>
            <a:off x="471900" y="1703050"/>
            <a:ext cx="8222100" cy="3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Mayer’s</a:t>
            </a:r>
            <a:r>
              <a:rPr lang="en"/>
              <a:t> experiments revealed two essential requirements: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Unidirectional block</a:t>
            </a:r>
            <a:r>
              <a:rPr lang="en"/>
              <a:t> – Impulse must propagate in only one direction.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Sufficient circuit length</a:t>
            </a:r>
            <a:r>
              <a:rPr lang="en"/>
              <a:t> – Ensures tissue has time to recover before being re-excited.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These findings laid the foundation for understanding circus movement excitation in cardiac tissue.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and Clinical Significance</a:t>
            </a:r>
            <a:endParaRPr/>
          </a:p>
        </p:txBody>
      </p:sp>
      <p:sp>
        <p:nvSpPr>
          <p:cNvPr id="659" name="Google Shape;659;p113"/>
          <p:cNvSpPr txBox="1"/>
          <p:nvPr>
            <p:ph idx="1" type="body"/>
          </p:nvPr>
        </p:nvSpPr>
        <p:spPr>
          <a:xfrm>
            <a:off x="471900" y="1919075"/>
            <a:ext cx="8222100" cy="30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G.R. Mines</a:t>
            </a:r>
            <a:r>
              <a:rPr lang="en"/>
              <a:t> first proposed that circus movement reentry could cause cardiac arrhythmias (e.g., tachycardia).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Clinical validation came with discovery of </a:t>
            </a:r>
            <a:r>
              <a:rPr b="1" lang="en"/>
              <a:t>Kent bundle</a:t>
            </a:r>
            <a:r>
              <a:rPr lang="en"/>
              <a:t> (accessory AV pathway).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Surgical ablation of accessory pathways demonstrated that eliminating reentry circuits can cure arrhythmias (e.g., PSVT).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Mines’ Criteria for Identifying Reentry</a:t>
            </a:r>
            <a:endParaRPr/>
          </a:p>
        </p:txBody>
      </p:sp>
      <p:sp>
        <p:nvSpPr>
          <p:cNvPr id="665" name="Google Shape;665;p114"/>
          <p:cNvSpPr txBox="1"/>
          <p:nvPr>
            <p:ph idx="1" type="body"/>
          </p:nvPr>
        </p:nvSpPr>
        <p:spPr>
          <a:xfrm>
            <a:off x="471900" y="1919075"/>
            <a:ext cx="8222100" cy="3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Three classical criteria</a:t>
            </a:r>
            <a:r>
              <a:rPr lang="en"/>
              <a:t> for circus movement reentry (still valid today):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Presence of an area of </a:t>
            </a:r>
            <a:r>
              <a:rPr b="1" lang="en"/>
              <a:t>unidirectional block.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impulse travels a </a:t>
            </a:r>
            <a:r>
              <a:rPr b="1" lang="en"/>
              <a:t>defined pathway,</a:t>
            </a:r>
            <a:r>
              <a:rPr lang="en"/>
              <a:t> re-exciting its origin repetitively.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Interrupting</a:t>
            </a:r>
            <a:r>
              <a:rPr lang="en"/>
              <a:t> the pathway at any point </a:t>
            </a:r>
            <a:r>
              <a:rPr b="1" lang="en"/>
              <a:t>terminates</a:t>
            </a:r>
            <a:r>
              <a:rPr lang="en"/>
              <a:t> the reentrant circuit.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Electrophysiologic Basis of Reentry</a:t>
            </a:r>
            <a:endParaRPr/>
          </a:p>
        </p:txBody>
      </p:sp>
      <p:sp>
        <p:nvSpPr>
          <p:cNvPr id="671" name="Google Shape;671;p115"/>
          <p:cNvSpPr txBox="1"/>
          <p:nvPr>
            <p:ph idx="1" type="body"/>
          </p:nvPr>
        </p:nvSpPr>
        <p:spPr>
          <a:xfrm>
            <a:off x="471900" y="1919075"/>
            <a:ext cx="8222100" cy="3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 reentry requires: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Delayed conduction</a:t>
            </a:r>
            <a:r>
              <a:rPr lang="en"/>
              <a:t> in the </a:t>
            </a:r>
            <a:r>
              <a:rPr b="1" lang="en"/>
              <a:t>alternative</a:t>
            </a:r>
            <a:r>
              <a:rPr lang="en"/>
              <a:t> pathway.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Recovery of excitability (expiration of refractory period) at the origin of the block.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determinants: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Conduction velocity.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Refractory period.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Wavelength and Path Length</a:t>
            </a:r>
            <a:endParaRPr/>
          </a:p>
        </p:txBody>
      </p:sp>
      <p:sp>
        <p:nvSpPr>
          <p:cNvPr id="677" name="Google Shape;677;p116"/>
          <p:cNvSpPr txBox="1"/>
          <p:nvPr>
            <p:ph idx="1" type="body"/>
          </p:nvPr>
        </p:nvSpPr>
        <p:spPr>
          <a:xfrm>
            <a:off x="471900" y="1677575"/>
            <a:ext cx="8222100" cy="36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Wavelength = Conduction Velocity × Refractory Period.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Reentry is possible if: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Circuit length ≥ Wavelength.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Shorter APD or slowed conduction: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→ Reduced wavelength.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→ Smaller path length needed.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→ Increased reentry risk.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120" y="0"/>
            <a:ext cx="42358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Reentry </a:t>
            </a:r>
            <a:r>
              <a:rPr b="1" lang="en"/>
              <a:t>Without</a:t>
            </a:r>
            <a:r>
              <a:rPr lang="en"/>
              <a:t> Anatomical Barriers</a:t>
            </a:r>
            <a:endParaRPr/>
          </a:p>
        </p:txBody>
      </p:sp>
      <p:sp>
        <p:nvSpPr>
          <p:cNvPr id="693" name="Google Shape;693;p119"/>
          <p:cNvSpPr txBox="1"/>
          <p:nvPr>
            <p:ph idx="4294967295" type="body"/>
          </p:nvPr>
        </p:nvSpPr>
        <p:spPr>
          <a:xfrm>
            <a:off x="471900" y="842300"/>
            <a:ext cx="8222100" cy="43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Garrey (1914)</a:t>
            </a:r>
            <a:r>
              <a:rPr lang="en"/>
              <a:t> first proposed that anatomical rings are not essential for circus movement.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Allessie et al.</a:t>
            </a:r>
            <a:r>
              <a:rPr lang="en"/>
              <a:t> provided experimental support using rabbit left atrial tissue.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Tachycardia was induced via </a:t>
            </a:r>
            <a:r>
              <a:rPr b="1" lang="en"/>
              <a:t>timed premature stimuli,</a:t>
            </a:r>
            <a:r>
              <a:rPr lang="en"/>
              <a:t> without anatomical obstacles.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Premature impulses propagated only where refractory periods were </a:t>
            </a:r>
            <a:r>
              <a:rPr b="1" lang="en"/>
              <a:t>shorter,</a:t>
            </a:r>
            <a:r>
              <a:rPr lang="en"/>
              <a:t> creating an arc of block.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Normal impulses spread evenly.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Premature beats only go where the tissue has </a:t>
            </a:r>
            <a:r>
              <a:rPr b="1" lang="en"/>
              <a:t>shorter refractory period.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This creates a </a:t>
            </a:r>
            <a:r>
              <a:rPr b="1" lang="en"/>
              <a:t>functional block</a:t>
            </a:r>
            <a:r>
              <a:rPr lang="en"/>
              <a:t> (temporary, not structural)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• The wave loops around this block -&gt; reentry.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Leading Circle Model</a:t>
            </a:r>
            <a:endParaRPr/>
          </a:p>
        </p:txBody>
      </p:sp>
      <p:sp>
        <p:nvSpPr>
          <p:cNvPr id="705" name="Google Shape;705;p12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Coined by Allessie et al. to explain functional reentry.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Features of the model: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functionally </a:t>
            </a:r>
            <a:r>
              <a:rPr b="1" lang="en"/>
              <a:t>refractory core</a:t>
            </a:r>
            <a:r>
              <a:rPr lang="en"/>
              <a:t> at the center.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Wavefront </a:t>
            </a:r>
            <a:r>
              <a:rPr b="1" lang="en"/>
              <a:t>circulates</a:t>
            </a:r>
            <a:r>
              <a:rPr lang="en"/>
              <a:t> around this core without short-circuiting.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Centripetal wavelets</a:t>
            </a:r>
            <a:r>
              <a:rPr lang="en"/>
              <a:t> collide at the center and help </a:t>
            </a:r>
            <a:r>
              <a:rPr b="1" lang="en"/>
              <a:t>maintain the refractory</a:t>
            </a:r>
            <a:r>
              <a:rPr lang="en"/>
              <a:t> </a:t>
            </a:r>
            <a:r>
              <a:rPr b="1" lang="en"/>
              <a:t>zone.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Reentry occurs </a:t>
            </a:r>
            <a:r>
              <a:rPr b="1" lang="en"/>
              <a:t>without</a:t>
            </a:r>
            <a:r>
              <a:rPr lang="en"/>
              <a:t> a fully excitable gap.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the Sinoatrial (SA) Node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SA node has the </a:t>
            </a:r>
            <a:r>
              <a:rPr b="1" lang="en"/>
              <a:t>highest intrinsic firing rate.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Acts as the primary pacemaker of the heart.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Subsidiary (latent) pacemakers</a:t>
            </a:r>
            <a:r>
              <a:rPr lang="en"/>
              <a:t> take over only if the SA node </a:t>
            </a:r>
            <a:r>
              <a:rPr b="1" lang="en"/>
              <a:t>fails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SA node doesn't </a:t>
            </a:r>
            <a:r>
              <a:rPr b="1" lang="en"/>
              <a:t>generate</a:t>
            </a:r>
            <a:r>
              <a:rPr lang="en"/>
              <a:t> impulses.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SA node impulses fail to </a:t>
            </a:r>
            <a:r>
              <a:rPr b="1" lang="en"/>
              <a:t>propagate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076" y="0"/>
            <a:ext cx="69154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123"/>
          <p:cNvPicPr preferRelativeResize="0"/>
          <p:nvPr/>
        </p:nvPicPr>
        <p:blipFill rotWithShape="1">
          <a:blip r:embed="rId3">
            <a:alphaModFix/>
          </a:blip>
          <a:srcRect b="0" l="0" r="33739" t="0"/>
          <a:stretch/>
        </p:blipFill>
        <p:spPr>
          <a:xfrm>
            <a:off x="0" y="169000"/>
            <a:ext cx="9144000" cy="488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the Leading Circle Model</a:t>
            </a:r>
            <a:endParaRPr/>
          </a:p>
        </p:txBody>
      </p:sp>
      <p:sp>
        <p:nvSpPr>
          <p:cNvPr id="721" name="Google Shape;721;p124"/>
          <p:cNvSpPr txBox="1"/>
          <p:nvPr>
            <p:ph idx="1" type="body"/>
          </p:nvPr>
        </p:nvSpPr>
        <p:spPr>
          <a:xfrm>
            <a:off x="471900" y="1919075"/>
            <a:ext cx="8222100" cy="36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Difficult to entrain</a:t>
            </a:r>
            <a:r>
              <a:rPr lang="en"/>
              <a:t> with impulses from outside the circuit.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refractory core is </a:t>
            </a:r>
            <a:r>
              <a:rPr b="1" lang="en"/>
              <a:t>not structurally fixed,</a:t>
            </a:r>
            <a:r>
              <a:rPr lang="en"/>
              <a:t> unlike anatomical reentry.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Centripetal wavelets maintaining the core were </a:t>
            </a:r>
            <a:r>
              <a:rPr b="1" lang="en"/>
              <a:t>hard to demonstrate: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Challenging to detect via high-resolution mapping.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Lacked support from computer simulation studies.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Later models (e.g., rotors or spiral wave reentry) offered more detailed explanations.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Wave (Rotor) Reentry – Introduction &amp; Origins</a:t>
            </a:r>
            <a:endParaRPr/>
          </a:p>
        </p:txBody>
      </p:sp>
      <p:sp>
        <p:nvSpPr>
          <p:cNvPr id="727" name="Google Shape;727;p125"/>
          <p:cNvSpPr txBox="1"/>
          <p:nvPr>
            <p:ph idx="1" type="body"/>
          </p:nvPr>
        </p:nvSpPr>
        <p:spPr>
          <a:xfrm>
            <a:off x="471900" y="1919075"/>
            <a:ext cx="8222100" cy="37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Introduced by </a:t>
            </a:r>
            <a:r>
              <a:rPr b="1" lang="en"/>
              <a:t>Wiener and Rosenblueth (1946).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Initially used to describe reentry around anatomical obstacles, later expanded to functional reentry without obstacles.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Spiral wave reentry is now a widely accepted concept in </a:t>
            </a:r>
            <a:r>
              <a:rPr b="1" lang="en"/>
              <a:t>excitable media,</a:t>
            </a:r>
            <a:r>
              <a:rPr lang="en"/>
              <a:t> including cardiac tissue.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Helped clarify mechanisms of functional reentry, including </a:t>
            </a:r>
            <a:r>
              <a:rPr b="1" lang="en"/>
              <a:t>fibrillation</a:t>
            </a:r>
            <a:r>
              <a:rPr lang="en"/>
              <a:t> </a:t>
            </a:r>
            <a:r>
              <a:rPr b="1" lang="en"/>
              <a:t>dynamics.</a:t>
            </a:r>
            <a:endParaRPr b="1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6"/>
          <p:cNvSpPr txBox="1"/>
          <p:nvPr>
            <p:ph type="title"/>
          </p:nvPr>
        </p:nvSpPr>
        <p:spPr>
          <a:xfrm>
            <a:off x="98250" y="285650"/>
            <a:ext cx="8826600" cy="20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wavefront curves into a spiral due to refractory tissue nearby.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• The tip or core of the spiral is unexcitable because there's a source-sink mismatch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33" name="Google Shape;733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06375"/>
            <a:ext cx="8294215" cy="29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 – Source-Sink Mismatch &amp; Wave Curvature</a:t>
            </a:r>
            <a:endParaRPr/>
          </a:p>
        </p:txBody>
      </p:sp>
      <p:sp>
        <p:nvSpPr>
          <p:cNvPr id="739" name="Google Shape;739;p127"/>
          <p:cNvSpPr txBox="1"/>
          <p:nvPr>
            <p:ph idx="1" type="body"/>
          </p:nvPr>
        </p:nvSpPr>
        <p:spPr>
          <a:xfrm>
            <a:off x="471900" y="1803775"/>
            <a:ext cx="8222100" cy="39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wave curvature creates a core due to source-sink mismatch: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Source = current from activated cells.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Sink = excitable cells ahead that must be depolarized.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curvature = </a:t>
            </a:r>
            <a:r>
              <a:rPr b="1" lang="en"/>
              <a:t>fewer source</a:t>
            </a:r>
            <a:r>
              <a:rPr lang="en"/>
              <a:t> cells vs. </a:t>
            </a:r>
            <a:r>
              <a:rPr b="1" lang="en"/>
              <a:t>many sink</a:t>
            </a:r>
            <a:r>
              <a:rPr lang="en"/>
              <a:t> cells → conduction </a:t>
            </a:r>
            <a:r>
              <a:rPr b="1" lang="en"/>
              <a:t>failure.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Wavebreak forms when wavefront meets the refractory tail of a previous wave: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Leads to slow conduction and formation of new spiral waves (rotors).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Confirmed via 3D simulations and optical mapping in swine VF models.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059" y="0"/>
            <a:ext cx="63853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Wave vs Leading Circle Reentry</a:t>
            </a:r>
            <a:endParaRPr/>
          </a:p>
        </p:txBody>
      </p:sp>
      <p:pic>
        <p:nvPicPr>
          <p:cNvPr id="750" name="Google Shape;750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625" y="790475"/>
            <a:ext cx="7896051" cy="41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Waves in 2D vs Scroll Waves in 3D</a:t>
            </a:r>
            <a:endParaRPr/>
          </a:p>
        </p:txBody>
      </p:sp>
      <p:sp>
        <p:nvSpPr>
          <p:cNvPr id="756" name="Google Shape;756;p130"/>
          <p:cNvSpPr txBox="1"/>
          <p:nvPr>
            <p:ph idx="1" type="body"/>
          </p:nvPr>
        </p:nvSpPr>
        <p:spPr>
          <a:xfrm>
            <a:off x="471900" y="1745775"/>
            <a:ext cx="8222100" cy="32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Spiral wave:</a:t>
            </a:r>
            <a:r>
              <a:rPr lang="en"/>
              <a:t> Reentrant activity in 2D, with a central core.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Scroll wave:</a:t>
            </a:r>
            <a:r>
              <a:rPr lang="en"/>
              <a:t> 3D extension of spiral waves.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core becomes </a:t>
            </a:r>
            <a:r>
              <a:rPr b="1" lang="en"/>
              <a:t>a filament</a:t>
            </a:r>
            <a:r>
              <a:rPr lang="en"/>
              <a:t> in 3D.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scroll wave has a </a:t>
            </a:r>
            <a:r>
              <a:rPr b="1" lang="en"/>
              <a:t>straight filament</a:t>
            </a:r>
            <a:r>
              <a:rPr lang="en"/>
              <a:t> (epicardium to endocardium).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Filament configurations: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Theoretical shapes include </a:t>
            </a:r>
            <a:r>
              <a:rPr b="1" lang="en"/>
              <a:t>L-, U-, and O-shaped filaments.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 cardiac tissue shows many dynamic filament variations.</a:t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372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Hierarchy of Pacemaker Automaticity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471900" y="1919075"/>
            <a:ext cx="82221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Atrial pacemakers: Faster intrinsic rate than AV junctional pacemakers.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AV junctional pacemakers: Faster than ventricular pacemakers.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Establishes a hierarchy of backup pacemaking based on intrinsic firing rates.</a:t>
            </a:r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Scroll Wave Behavior &amp; Arrhythmias</a:t>
            </a:r>
            <a:endParaRPr/>
          </a:p>
        </p:txBody>
      </p:sp>
      <p:sp>
        <p:nvSpPr>
          <p:cNvPr id="767" name="Google Shape;767;p132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Scroll waves explain various arrhythmic ECG patterns: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Monomorphic</a:t>
            </a:r>
            <a:r>
              <a:rPr lang="en"/>
              <a:t> VT: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Occurs when the spiral wave is </a:t>
            </a:r>
            <a:r>
              <a:rPr b="1" lang="en"/>
              <a:t>anchored</a:t>
            </a:r>
            <a:r>
              <a:rPr lang="en"/>
              <a:t> (stationary).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Polymorphic</a:t>
            </a:r>
            <a:r>
              <a:rPr lang="en"/>
              <a:t> VT / VF: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Caused by </a:t>
            </a:r>
            <a:r>
              <a:rPr b="1" lang="en"/>
              <a:t>drifting</a:t>
            </a:r>
            <a:r>
              <a:rPr lang="en"/>
              <a:t> or </a:t>
            </a:r>
            <a:r>
              <a:rPr b="1" lang="en"/>
              <a:t>meandering</a:t>
            </a:r>
            <a:r>
              <a:rPr lang="en"/>
              <a:t> spiral waves.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Ventricular </a:t>
            </a:r>
            <a:r>
              <a:rPr b="1" lang="en"/>
              <a:t>fibrillation</a:t>
            </a:r>
            <a:r>
              <a:rPr lang="en"/>
              <a:t> (VF):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Represents the most </a:t>
            </a:r>
            <a:r>
              <a:rPr b="1" lang="en"/>
              <a:t>chaotic</a:t>
            </a:r>
            <a:r>
              <a:rPr lang="en"/>
              <a:t> form of spiral wave activity.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preceded by VT.</a:t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Spiral Wave Breakup and VF Onset</a:t>
            </a:r>
            <a:endParaRPr/>
          </a:p>
        </p:txBody>
      </p:sp>
      <p:sp>
        <p:nvSpPr>
          <p:cNvPr id="773" name="Google Shape;773;p133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proposed mechanism of VF: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Starts with a </a:t>
            </a:r>
            <a:r>
              <a:rPr b="1" lang="en"/>
              <a:t>single</a:t>
            </a:r>
            <a:r>
              <a:rPr lang="en"/>
              <a:t> spiral wave (VT).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 </a:t>
            </a:r>
            <a:r>
              <a:rPr b="1" lang="en"/>
              <a:t>unstable</a:t>
            </a:r>
            <a:r>
              <a:rPr lang="en"/>
              <a:t> conditions, spiral breaks up into multiple spiral waves.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waves are repeatedly </a:t>
            </a:r>
            <a:r>
              <a:rPr b="1" lang="en"/>
              <a:t>extinguished</a:t>
            </a:r>
            <a:r>
              <a:rPr lang="en"/>
              <a:t> and </a:t>
            </a:r>
            <a:r>
              <a:rPr b="1" lang="en"/>
              <a:t>re-formed,</a:t>
            </a:r>
            <a:r>
              <a:rPr lang="en"/>
              <a:t> creating chaotic VF.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Explains the transition from organized VT to disorganized VF seen clinically.</a:t>
            </a:r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Reentry Stability</a:t>
            </a:r>
            <a:endParaRPr/>
          </a:p>
        </p:txBody>
      </p:sp>
      <p:sp>
        <p:nvSpPr>
          <p:cNvPr id="779" name="Google Shape;779;p13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Stability of reentry is key to understanding ECG patterns in arrhythmias.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stable reentrant wavefront leads to consistent ECG morphology.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Instability or multiple circuits result in polymorphic or fibrillatory ECG patterns.</a:t>
            </a:r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p135"/>
          <p:cNvPicPr preferRelativeResize="0"/>
          <p:nvPr/>
        </p:nvPicPr>
        <p:blipFill rotWithShape="1">
          <a:blip r:embed="rId3">
            <a:alphaModFix/>
          </a:blip>
          <a:srcRect b="35404" l="0" r="0" t="0"/>
          <a:stretch/>
        </p:blipFill>
        <p:spPr>
          <a:xfrm>
            <a:off x="888055" y="0"/>
            <a:ext cx="60657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 A – Surface Activation (Left Column)</a:t>
            </a:r>
            <a:endParaRPr/>
          </a:p>
        </p:txBody>
      </p:sp>
      <p:sp>
        <p:nvSpPr>
          <p:cNvPr id="790" name="Google Shape;790;p13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Red = wavefront (active depolarization)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Green = waveback (repolarizing tissue)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White arrows = where the wavebreak happens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3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37"/>
          <p:cNvSpPr txBox="1"/>
          <p:nvPr>
            <p:ph idx="4294967295" type="body"/>
          </p:nvPr>
        </p:nvSpPr>
        <p:spPr>
          <a:xfrm>
            <a:off x="471900" y="924775"/>
            <a:ext cx="8222100" cy="40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0 ms, a wavefront is moving normally.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10–20 ms, the wave encounters an area that hasn’t fully recovered (still refractory).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leads to </a:t>
            </a:r>
            <a:r>
              <a:rPr b="1" lang="en"/>
              <a:t>wavebreak</a:t>
            </a:r>
            <a:r>
              <a:rPr lang="en"/>
              <a:t> at that point → the wave can’t go straight, so it splits and curls.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By 30 ms, the split wave forms two spiral wavelets that continue rotating → circus movement.</a:t>
            </a:r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 B – 3D Scroll Waves (Middle Column)</a:t>
            </a:r>
            <a:endParaRPr/>
          </a:p>
        </p:txBody>
      </p:sp>
      <p:sp>
        <p:nvSpPr>
          <p:cNvPr id="802" name="Google Shape;802;p138"/>
          <p:cNvSpPr txBox="1"/>
          <p:nvPr>
            <p:ph idx="1" type="body"/>
          </p:nvPr>
        </p:nvSpPr>
        <p:spPr>
          <a:xfrm>
            <a:off x="471900" y="1919075"/>
            <a:ext cx="8222100" cy="30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shows the scroll waves forming in 3D tissue.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Red/pink areas = zones of active depolarization forming twisting scroll waves.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Over time (top to bottom), the spiral waves expand through the tissue after wavebreak.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 C – Close-up (Right Column)</a:t>
            </a:r>
            <a:endParaRPr/>
          </a:p>
        </p:txBody>
      </p:sp>
      <p:sp>
        <p:nvSpPr>
          <p:cNvPr id="808" name="Google Shape;808;p139"/>
          <p:cNvSpPr txBox="1"/>
          <p:nvPr>
            <p:ph idx="1" type="body"/>
          </p:nvPr>
        </p:nvSpPr>
        <p:spPr>
          <a:xfrm>
            <a:off x="471900" y="1919075"/>
            <a:ext cx="8222100" cy="30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zoomed-in view of the wavebreak site.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White arrows = new breaks in the wavefront.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Red wavefront meets green refractory zone → </a:t>
            </a:r>
            <a:r>
              <a:rPr b="1" lang="en"/>
              <a:t>curvature increases.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When the wavefront meets tissue that’s still refractory, it can’t go forward → it bends back and curls, forming a spiral.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4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40"/>
          <p:cNvSpPr txBox="1"/>
          <p:nvPr>
            <p:ph idx="4294967295" type="body"/>
          </p:nvPr>
        </p:nvSpPr>
        <p:spPr>
          <a:xfrm>
            <a:off x="471900" y="619050"/>
            <a:ext cx="8222100" cy="47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the wave break?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curvature</a:t>
            </a:r>
            <a:r>
              <a:rPr lang="en"/>
              <a:t> becomes </a:t>
            </a:r>
            <a:r>
              <a:rPr b="1" lang="en"/>
              <a:t>very high</a:t>
            </a:r>
            <a:r>
              <a:rPr lang="en"/>
              <a:t> at the </a:t>
            </a:r>
            <a:r>
              <a:rPr b="1" lang="en"/>
              <a:t>point of block.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causes a </a:t>
            </a:r>
            <a:r>
              <a:rPr b="1" lang="en"/>
              <a:t>source-sink mismatch: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Source = current from active cells.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Sink = the surrounding inactive cells.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source can’t generate enough current to excite the sink → conduction fails → wave breaks.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wavebreak at a refractory zone causes the </a:t>
            </a:r>
            <a:r>
              <a:rPr b="1" lang="en"/>
              <a:t>electrical wave</a:t>
            </a:r>
            <a:r>
              <a:rPr lang="en"/>
              <a:t> to </a:t>
            </a:r>
            <a:r>
              <a:rPr b="1" lang="en"/>
              <a:t>split and form</a:t>
            </a:r>
            <a:r>
              <a:rPr lang="en"/>
              <a:t> </a:t>
            </a:r>
            <a:r>
              <a:rPr b="1" lang="en"/>
              <a:t>spiral waves,</a:t>
            </a:r>
            <a:r>
              <a:rPr lang="en"/>
              <a:t> which then maintain reentry by rotating in place — this is a critical mechanism behind VF.</a:t>
            </a:r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ECG Manifestations Based on Reentry</a:t>
            </a:r>
            <a:endParaRPr/>
          </a:p>
        </p:txBody>
      </p:sp>
      <p:sp>
        <p:nvSpPr>
          <p:cNvPr id="820" name="Google Shape;820;p14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Single stable reentry: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Monomorphic VT → consistent QRS morphology.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Cavotricuspid isthmus-dependent atrial flutter → consistent P-wave morphology.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Unstable or multiple reentries: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Meandering circuits or multiple wavelets → polymorphic ECG.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Breakdown into fibrillatory conduction → fibrillation.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Automaticity vs. Triggered Activity – Definitions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471900" y="1919075"/>
            <a:ext cx="8222100" cy="33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 &amp; Cranefield’s Definitions: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Automatic activity: Arises spontaneously </a:t>
            </a:r>
            <a:r>
              <a:rPr b="1" lang="en"/>
              <a:t>without</a:t>
            </a:r>
            <a:r>
              <a:rPr lang="en"/>
              <a:t> external stimulation.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SA node spontaneous firing.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Triggered activity: </a:t>
            </a:r>
            <a:r>
              <a:rPr b="1" lang="en"/>
              <a:t>Initiated</a:t>
            </a:r>
            <a:r>
              <a:rPr lang="en"/>
              <a:t> by preceding driven action potentials.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Seen in fibers that remain quiescent until stimulated at high rates.</a:t>
            </a:r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Determinants of Reentry Stability</a:t>
            </a:r>
            <a:endParaRPr/>
          </a:p>
        </p:txBody>
      </p:sp>
      <p:sp>
        <p:nvSpPr>
          <p:cNvPr id="826" name="Google Shape;826;p142"/>
          <p:cNvSpPr txBox="1"/>
          <p:nvPr>
            <p:ph idx="1" type="body"/>
          </p:nvPr>
        </p:nvSpPr>
        <p:spPr>
          <a:xfrm>
            <a:off x="471900" y="1919075"/>
            <a:ext cx="8222100" cy="30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independent factors influence the stability of circus movement reentry.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factors can alter the </a:t>
            </a:r>
            <a:r>
              <a:rPr b="1" lang="en"/>
              <a:t>trajectory</a:t>
            </a:r>
            <a:r>
              <a:rPr lang="en"/>
              <a:t>, </a:t>
            </a:r>
            <a:r>
              <a:rPr b="1" lang="en"/>
              <a:t>consistency</a:t>
            </a:r>
            <a:r>
              <a:rPr lang="en"/>
              <a:t>, or </a:t>
            </a:r>
            <a:r>
              <a:rPr b="1" lang="en"/>
              <a:t>fragmentation</a:t>
            </a:r>
            <a:r>
              <a:rPr lang="en"/>
              <a:t> of the reentrant wavefront.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Understanding these can guide diagnosis and treatment of arrhythmias.</a:t>
            </a:r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Anatomical vs Functional Reentry – A Spectrum</a:t>
            </a:r>
            <a:endParaRPr/>
          </a:p>
        </p:txBody>
      </p:sp>
      <p:sp>
        <p:nvSpPr>
          <p:cNvPr id="832" name="Google Shape;832;p143"/>
          <p:cNvSpPr txBox="1"/>
          <p:nvPr>
            <p:ph idx="1" type="body"/>
          </p:nvPr>
        </p:nvSpPr>
        <p:spPr>
          <a:xfrm>
            <a:off x="471900" y="1919075"/>
            <a:ext cx="8222100" cy="31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Reentry is classically divided into anatomical and functional types.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However, a gray zone exists where both features coexist.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Ikeda et al. studied reentry in isolated superfused canine atria using tissue with central holes.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Goal: observe how anatomical obstacles affect spiral wave behavior.</a:t>
            </a:r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 – Spiral Wave Behavior and Obstacle Size</a:t>
            </a:r>
            <a:endParaRPr/>
          </a:p>
        </p:txBody>
      </p:sp>
      <p:sp>
        <p:nvSpPr>
          <p:cNvPr id="838" name="Google Shape;838;p144"/>
          <p:cNvSpPr txBox="1"/>
          <p:nvPr>
            <p:ph idx="1" type="body"/>
          </p:nvPr>
        </p:nvSpPr>
        <p:spPr>
          <a:xfrm>
            <a:off x="471900" y="1919075"/>
            <a:ext cx="8222100" cy="3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obstacle: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Functional spiral wave meandered irregularly and terminated at the edge (fibrillation-like).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Small holes (2–4 mm):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significant change; spiral still meandered.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Larger holes (6–10 mm):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Spiral wave anchored to the obstacle → became stationary.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Activation pattern changed to regular monomorphic activity (like VT).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for Arrhythmia Mechanisms</a:t>
            </a:r>
            <a:endParaRPr/>
          </a:p>
        </p:txBody>
      </p:sp>
      <p:sp>
        <p:nvSpPr>
          <p:cNvPr id="844" name="Google Shape;844;p145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from functional to anatomical reentry is gradual, not abrupt.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Functional reentries are usually unstable and short-lived in the whole heart.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sustained arrhythmias to occur: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Spiral waves must anchor to a large anatomical barrier → VT.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break down into multiple spirals → VF.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4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Figure-Eight Reentry</a:t>
            </a:r>
            <a:endParaRPr/>
          </a:p>
        </p:txBody>
      </p:sp>
      <p:sp>
        <p:nvSpPr>
          <p:cNvPr id="850" name="Google Shape;850;p146"/>
          <p:cNvSpPr txBox="1"/>
          <p:nvPr>
            <p:ph idx="1" type="body"/>
          </p:nvPr>
        </p:nvSpPr>
        <p:spPr>
          <a:xfrm>
            <a:off x="471900" y="1919075"/>
            <a:ext cx="82221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described by </a:t>
            </a:r>
            <a:r>
              <a:rPr b="1" lang="en"/>
              <a:t>El-Sherif et al.</a:t>
            </a:r>
            <a:r>
              <a:rPr lang="en"/>
              <a:t> in the 1980s using canine infarct models.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Observed in the surviving epicardial layer after LAD occlusion.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Similar activation patterns induced: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artificial </a:t>
            </a:r>
            <a:r>
              <a:rPr b="1" lang="en"/>
              <a:t>anatomical</a:t>
            </a:r>
            <a:r>
              <a:rPr lang="en"/>
              <a:t> obstacles.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Via </a:t>
            </a:r>
            <a:r>
              <a:rPr b="1" lang="en"/>
              <a:t>functional</a:t>
            </a:r>
            <a:r>
              <a:rPr lang="en"/>
              <a:t> reentry after premature ventricular stimulation.</a:t>
            </a:r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4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 of Figure-Eight Reentry</a:t>
            </a:r>
            <a:endParaRPr/>
          </a:p>
        </p:txBody>
      </p:sp>
      <p:sp>
        <p:nvSpPr>
          <p:cNvPr id="856" name="Google Shape;856;p147"/>
          <p:cNvSpPr txBox="1"/>
          <p:nvPr>
            <p:ph idx="1" type="body"/>
          </p:nvPr>
        </p:nvSpPr>
        <p:spPr>
          <a:xfrm>
            <a:off x="471900" y="1733575"/>
            <a:ext cx="8222100" cy="32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Reentrant wavefront </a:t>
            </a:r>
            <a:r>
              <a:rPr b="1" lang="en"/>
              <a:t>circulates bidirectionally</a:t>
            </a:r>
            <a:r>
              <a:rPr lang="en"/>
              <a:t> around a </a:t>
            </a:r>
            <a:r>
              <a:rPr b="1" lang="en"/>
              <a:t>line of conduction</a:t>
            </a:r>
            <a:r>
              <a:rPr lang="en"/>
              <a:t> </a:t>
            </a:r>
            <a:r>
              <a:rPr b="1" lang="en"/>
              <a:t>block.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Wavefronts </a:t>
            </a:r>
            <a:r>
              <a:rPr b="1" lang="en"/>
              <a:t>reunite distally,</a:t>
            </a:r>
            <a:r>
              <a:rPr lang="en"/>
              <a:t> then </a:t>
            </a:r>
            <a:r>
              <a:rPr b="1" lang="en"/>
              <a:t>reenter proximally</a:t>
            </a:r>
            <a:r>
              <a:rPr lang="en"/>
              <a:t> by breaking through the block.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Produces </a:t>
            </a:r>
            <a:r>
              <a:rPr b="1" lang="en"/>
              <a:t>two loops</a:t>
            </a:r>
            <a:r>
              <a:rPr lang="en"/>
              <a:t> (clockwise &amp; counterclockwise) → </a:t>
            </a:r>
            <a:r>
              <a:rPr b="1" lang="en"/>
              <a:t>pretzel-like pattern.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Circuit size varies: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as a few mm, 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up to several cm depending on substrate.</a:t>
            </a:r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4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Stability and Substrate Dependence</a:t>
            </a:r>
            <a:endParaRPr/>
          </a:p>
        </p:txBody>
      </p:sp>
      <p:sp>
        <p:nvSpPr>
          <p:cNvPr id="862" name="Google Shape;862;p148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Short, functional blocks → unstable reentry, often self-terminating.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Large anatomical barriers → support more sustained figure-eight reentry.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Clinical relevance: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Seen in </a:t>
            </a:r>
            <a:r>
              <a:rPr b="1" lang="en"/>
              <a:t>post-infarct VT.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Helps explain </a:t>
            </a:r>
            <a:r>
              <a:rPr b="1" lang="en"/>
              <a:t>macroreentrant ventricular arrhythmias.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149"/>
          <p:cNvPicPr preferRelativeResize="0"/>
          <p:nvPr/>
        </p:nvPicPr>
        <p:blipFill rotWithShape="1">
          <a:blip r:embed="rId3">
            <a:alphaModFix/>
          </a:blip>
          <a:srcRect b="30358" l="0" r="0" t="36588"/>
          <a:stretch/>
        </p:blipFill>
        <p:spPr>
          <a:xfrm>
            <a:off x="0" y="0"/>
            <a:ext cx="9143999" cy="4758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5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Isochronal Activation Map</a:t>
            </a:r>
            <a:endParaRPr/>
          </a:p>
        </p:txBody>
      </p:sp>
      <p:pic>
        <p:nvPicPr>
          <p:cNvPr id="873" name="Google Shape;873;p150"/>
          <p:cNvPicPr preferRelativeResize="0"/>
          <p:nvPr/>
        </p:nvPicPr>
        <p:blipFill rotWithShape="1">
          <a:blip r:embed="rId3">
            <a:alphaModFix/>
          </a:blip>
          <a:srcRect b="62587" l="0" r="0" t="0"/>
          <a:stretch/>
        </p:blipFill>
        <p:spPr>
          <a:xfrm>
            <a:off x="488128" y="759242"/>
            <a:ext cx="7063799" cy="41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Tissue Size in Reentry Stability</a:t>
            </a:r>
            <a:endParaRPr/>
          </a:p>
        </p:txBody>
      </p:sp>
      <p:sp>
        <p:nvSpPr>
          <p:cNvPr id="879" name="Google Shape;879;p15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Tissue mass is a key factor in the sustainability of reentry and VF.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Garrey’s principle:</a:t>
            </a:r>
            <a:r>
              <a:rPr lang="en"/>
              <a:t> Below a critical mass, VF cannot be sustained.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Kim et al.: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VF induced in swine RV free wall.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Sequential cutting reduced mass.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Critical mass </a:t>
            </a:r>
            <a:r>
              <a:rPr b="1" lang="en"/>
              <a:t>~20g</a:t>
            </a:r>
            <a:r>
              <a:rPr lang="en"/>
              <a:t> needed to sustain VF.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Evolving Understanding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471900" y="1690850"/>
            <a:ext cx="8222100" cy="3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Triggered activity involves: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Non-driven action potentials</a:t>
            </a:r>
            <a:r>
              <a:rPr lang="en"/>
              <a:t> that are induced by prior stimulation.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Shared mechanism suggested: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Sodium-calcium exchange current (I</a:t>
            </a:r>
            <a:r>
              <a:rPr baseline="-25000" lang="en"/>
              <a:t>NCX</a:t>
            </a:r>
            <a:r>
              <a:rPr lang="en"/>
              <a:t>) may contribute to </a:t>
            </a:r>
            <a:r>
              <a:rPr b="1" lang="en"/>
              <a:t>both</a:t>
            </a:r>
            <a:r>
              <a:rPr lang="en"/>
              <a:t> automatic and triggered activity.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Blurred distinction</a:t>
            </a:r>
            <a:r>
              <a:rPr lang="en"/>
              <a:t> between classical definitions of automaticity and triggered mechanisms.</a:t>
            </a:r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5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Progressive Tissue Mass Reduction</a:t>
            </a:r>
            <a:endParaRPr/>
          </a:p>
        </p:txBody>
      </p:sp>
      <p:sp>
        <p:nvSpPr>
          <p:cNvPr id="885" name="Google Shape;885;p152"/>
          <p:cNvSpPr txBox="1"/>
          <p:nvPr>
            <p:ph idx="1" type="body"/>
          </p:nvPr>
        </p:nvSpPr>
        <p:spPr>
          <a:xfrm>
            <a:off x="471900" y="1919075"/>
            <a:ext cx="8222100" cy="3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tissue mass decreased: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Fewer</a:t>
            </a:r>
            <a:r>
              <a:rPr lang="en"/>
              <a:t> reentrant wavefronts.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Increased</a:t>
            </a:r>
            <a:r>
              <a:rPr lang="en"/>
              <a:t> wavefront </a:t>
            </a:r>
            <a:r>
              <a:rPr b="1" lang="en"/>
              <a:t>lifespan.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Cycle length, diastolic interval, and APD all lengthened.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VF transitioned to VT (anchoring to papillary muscle).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Activation rate slowed progressively.</a:t>
            </a:r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5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from Chaos to Order</a:t>
            </a:r>
            <a:endParaRPr/>
          </a:p>
        </p:txBody>
      </p:sp>
      <p:sp>
        <p:nvSpPr>
          <p:cNvPr id="891" name="Google Shape;891;p153"/>
          <p:cNvSpPr txBox="1"/>
          <p:nvPr>
            <p:ph idx="1" type="body"/>
          </p:nvPr>
        </p:nvSpPr>
        <p:spPr>
          <a:xfrm>
            <a:off x="471900" y="1919075"/>
            <a:ext cx="8222100" cy="3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Reduced tissue mass → decreased VF complexity: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Measured by </a:t>
            </a:r>
            <a:r>
              <a:rPr b="1" lang="en"/>
              <a:t>Kolmogorov entropy</a:t>
            </a:r>
            <a:r>
              <a:rPr lang="en"/>
              <a:t> and </a:t>
            </a:r>
            <a:r>
              <a:rPr b="1" lang="en"/>
              <a:t>Poincaré plots.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quasiperiodic phase appeared before transition from VF to VT.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Quasiperiodicity → Periodicity → VF termination.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Clinical implication: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Supports antifibrillatory effect of </a:t>
            </a:r>
            <a:r>
              <a:rPr b="1" lang="en"/>
              <a:t>Maze procedure</a:t>
            </a:r>
            <a:r>
              <a:rPr lang="en"/>
              <a:t> in AF.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103" y="0"/>
            <a:ext cx="375092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5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MCQs</a:t>
            </a:r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 statement regarding EADs</a:t>
            </a:r>
            <a:endParaRPr/>
          </a:p>
        </p:txBody>
      </p:sp>
      <p:sp>
        <p:nvSpPr>
          <p:cNvPr id="907" name="Google Shape;907;p15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Class III antiarrhythmics promote EADs in slower 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Midmyocardial cells are less susceptible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Caused by increased calcium current availability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Occurs in phase 2 &amp; 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 statement regarding EADs</a:t>
            </a:r>
            <a:endParaRPr/>
          </a:p>
        </p:txBody>
      </p:sp>
      <p:sp>
        <p:nvSpPr>
          <p:cNvPr id="913" name="Google Shape;913;p15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Class III antiarrhythmics promote EADs in slower 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Midmyocardial cells are less susceptible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Caused by increased calcium current availability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Occurs in phase 2 &amp; 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 K8644: all true except </a:t>
            </a:r>
            <a:endParaRPr/>
          </a:p>
        </p:txBody>
      </p:sp>
      <p:sp>
        <p:nvSpPr>
          <p:cNvPr id="919" name="Google Shape;919;p15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 type Ca channel agonist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Structural analogue of Nifedipine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Decreases calcium current availability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Causes EADs</a:t>
            </a:r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 K8644: all true except </a:t>
            </a:r>
            <a:endParaRPr/>
          </a:p>
        </p:txBody>
      </p:sp>
      <p:sp>
        <p:nvSpPr>
          <p:cNvPr id="925" name="Google Shape;925;p15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 type Ca channel agonist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Structural analogue of Nifedipine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Decreases calcium current availability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Causes EADs</a:t>
            </a:r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true regarding leading circle model</a:t>
            </a:r>
            <a:endParaRPr/>
          </a:p>
        </p:txBody>
      </p:sp>
      <p:sp>
        <p:nvSpPr>
          <p:cNvPr id="931" name="Google Shape;931;p16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Model to explain reentry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Difficult to entrain with impulses from outside the circuit.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refractory core is not structurally fixed, unlike anatomical reentry.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Centripetal wavelets maintaining the core were easy to demonstrate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true regarding leading circle model</a:t>
            </a:r>
            <a:endParaRPr/>
          </a:p>
        </p:txBody>
      </p:sp>
      <p:sp>
        <p:nvSpPr>
          <p:cNvPr id="937" name="Google Shape;937;p16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Model to explain reentry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Difficult to entrain with impulses from outside the circuit.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refractory core is not structurally fixed, unlike anatomical reentry.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Centripetal wavelets maintaining the core were easy to demonstrate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Voltage Clock and Automaticity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71900" y="1919075"/>
            <a:ext cx="8222100" cy="3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Coupled Clock System</a:t>
            </a:r>
            <a:r>
              <a:rPr lang="en"/>
              <a:t> in SA Node Automaticity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Lakatta et al. described two interacting mechanisms: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Membrane clock: Voltage-sensitive membrane currents.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Calcium (Ca) clock: Intracellular calcium cycling.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These two clocks are mutually entrained, forming a robust coupled system driving pacemaker automaticity.</a:t>
            </a:r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 component of Mine</a:t>
            </a:r>
            <a:r>
              <a:rPr lang="en"/>
              <a:t>’s criteria </a:t>
            </a:r>
            <a:endParaRPr/>
          </a:p>
        </p:txBody>
      </p:sp>
      <p:sp>
        <p:nvSpPr>
          <p:cNvPr id="943" name="Google Shape;943;p162"/>
          <p:cNvSpPr txBox="1"/>
          <p:nvPr>
            <p:ph idx="1" type="body"/>
          </p:nvPr>
        </p:nvSpPr>
        <p:spPr>
          <a:xfrm>
            <a:off x="471900" y="1919075"/>
            <a:ext cx="8222100" cy="29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Presence of an area of bidirectional block.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impulse travels a defined pathway, re-exciting its origin repetitively.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Interrupting the pathway at any point terminates the reentrant circuit.</a:t>
            </a:r>
            <a:endParaRPr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 component of Mine’s criteria </a:t>
            </a:r>
            <a:endParaRPr/>
          </a:p>
        </p:txBody>
      </p:sp>
      <p:sp>
        <p:nvSpPr>
          <p:cNvPr id="949" name="Google Shape;949;p163"/>
          <p:cNvSpPr txBox="1"/>
          <p:nvPr>
            <p:ph idx="1" type="body"/>
          </p:nvPr>
        </p:nvSpPr>
        <p:spPr>
          <a:xfrm>
            <a:off x="471900" y="1919075"/>
            <a:ext cx="8222100" cy="29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Presence of an area of bidirectional block.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impulse travels a defined pathway, re-exciting its origin repetitively.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Interrupting the pathway at any point terminates the reentrant circuit.</a:t>
            </a:r>
            <a:endParaRPr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APD Restitution and Reentry Stability</a:t>
            </a:r>
            <a:endParaRPr/>
          </a:p>
        </p:txBody>
      </p:sp>
      <p:sp>
        <p:nvSpPr>
          <p:cNvPr id="960" name="Google Shape;960;p165"/>
          <p:cNvSpPr txBox="1"/>
          <p:nvPr>
            <p:ph idx="1" type="body"/>
          </p:nvPr>
        </p:nvSpPr>
        <p:spPr>
          <a:xfrm>
            <a:off x="471900" y="1721375"/>
            <a:ext cx="8222100" cy="3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APD restitution: Relationship between action potential duration (APD) and preceding diastolic interval (DI).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steep restitution slope (&gt;1) → leads to APD alternans, instability, and fibrillation.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flattened restitution slope (&lt;1) → promotes stability, can convert VF to VT.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Shown in: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Computer simulations 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Rabbit heart Langendorff experiments </a:t>
            </a:r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Atrial ERP and Susceptibility to Reentry</a:t>
            </a:r>
            <a:endParaRPr/>
          </a:p>
        </p:txBody>
      </p:sp>
      <p:sp>
        <p:nvSpPr>
          <p:cNvPr id="966" name="Google Shape;966;p166"/>
          <p:cNvSpPr txBox="1"/>
          <p:nvPr>
            <p:ph idx="1" type="body"/>
          </p:nvPr>
        </p:nvSpPr>
        <p:spPr>
          <a:xfrm>
            <a:off x="471900" y="1919075"/>
            <a:ext cx="8222100" cy="30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ERP ≈ APD70 in atria and APD90 in ventricles.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ERP abbreviation: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Increases AF vulnerability, especially in structurally normal atria.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ERP prolongation (via APD prolongation or postrepolarization refractoriness):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prevent or terminate reentry.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Forms the basis for pharmacologic AF treatment.</a:t>
            </a:r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Conduction Velocity (CV) Restitution and Wave Stability</a:t>
            </a:r>
            <a:endParaRPr/>
          </a:p>
        </p:txBody>
      </p:sp>
      <p:sp>
        <p:nvSpPr>
          <p:cNvPr id="972" name="Google Shape;972;p167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 restitution: Sensitivity of conduction velocity to diastolic interval.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Steep APD restitution → instability due to waveback sensitivity.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Broad CV restitution → instability due to wavefront sensitivity, especially in heterogeneous tissue.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D600 experiments: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Flattened APD restitution → VF → VT.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D600 doses (block Na⁺ &amp; Ca²⁺) → slow VF (type II) with reduced excitability and broader CV restitution.</a:t>
            </a:r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Electrical Activation–Calcium Coupling</a:t>
            </a:r>
            <a:endParaRPr/>
          </a:p>
        </p:txBody>
      </p:sp>
      <p:sp>
        <p:nvSpPr>
          <p:cNvPr id="978" name="Google Shape;978;p168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Electrical activation and Ca²⁺ dynamics are tightly but variably coupled.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variability affects APD restitution and reentry stability.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Two main coupling directions: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Voltage → Ca²⁺: Longer APD → larger Ca²⁺ transient (positive coupling).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Ca²⁺ → Voltage: Can be positive or negative.</a:t>
            </a:r>
            <a:endParaRPr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Ca²⁺→Voltage Coupling: Positive vs Negative</a:t>
            </a:r>
            <a:endParaRPr/>
          </a:p>
        </p:txBody>
      </p:sp>
      <p:sp>
        <p:nvSpPr>
          <p:cNvPr id="984" name="Google Shape;984;p169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Ca²⁺→Voltage Coupling: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Larger Ca²⁺ transient prolongs APD.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to enhanced inward I&lt;sub&gt;</a:t>
            </a:r>
            <a:r>
              <a:rPr baseline="-25000" lang="en"/>
              <a:t>NaCa</a:t>
            </a:r>
            <a:r>
              <a:rPr lang="en"/>
              <a:t>&lt;/sub&gt; (I&lt;sub&gt;cx&lt;/sub&gt;) &gt; Ca-induced inactivation of I&lt;sub&gt;CaL&lt;/sub&gt;.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Negative Ca²⁺→Voltage Coupling: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Larger Ca²⁺ transient shortens APD.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Reduction of I&lt;sub&gt;CaL&lt;/sub&gt; outweighs I&lt;sub&gt;cx&lt;/sub&gt; enhancement.</a:t>
            </a:r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7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 &amp; Arrhythmogenesis</a:t>
            </a:r>
            <a:endParaRPr/>
          </a:p>
        </p:txBody>
      </p:sp>
      <p:sp>
        <p:nvSpPr>
          <p:cNvPr id="990" name="Google Shape;990;p170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Discordant alternans arise from unstable Ca²⁺–voltage interactions during rapid pacing.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cause: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Ectopic activity,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Spiral wave destabilization,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Degeneration of VT into VF.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Mismatch between APD and Ca²⁺ transient duration is common in pathological states.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dynamic feedback loop increases arrhythmia vulnerability.</a:t>
            </a:r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7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Reflected Reentry?</a:t>
            </a:r>
            <a:endParaRPr/>
          </a:p>
        </p:txBody>
      </p:sp>
      <p:sp>
        <p:nvSpPr>
          <p:cNvPr id="996" name="Google Shape;996;p171"/>
          <p:cNvSpPr txBox="1"/>
          <p:nvPr>
            <p:ph idx="1" type="body"/>
          </p:nvPr>
        </p:nvSpPr>
        <p:spPr>
          <a:xfrm>
            <a:off x="471900" y="1919075"/>
            <a:ext cx="8222100" cy="29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non–circus movement form of reentry.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First described in K⁺-depolarized Purkinje fibers.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Involves a retrograde wavefront following slow anterograde conduction.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Originally attributed to longitudinal dissociation, but later evidence supported reflection as a distinct mechanism.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Membrane Clock Mechanism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71900" y="1675500"/>
            <a:ext cx="8222100" cy="3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current: Hyperpolarization-activated pacemaker current (I</a:t>
            </a:r>
            <a:r>
              <a:rPr baseline="-25000" lang="en"/>
              <a:t>f</a:t>
            </a:r>
            <a:r>
              <a:rPr lang="en"/>
              <a:t>) or “funny” current.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Activated by </a:t>
            </a:r>
            <a:r>
              <a:rPr b="1" lang="en"/>
              <a:t>hyperpolarization</a:t>
            </a:r>
            <a:r>
              <a:rPr lang="en"/>
              <a:t> (−40/−50 mV to −100/−110 mV).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Responsible for early diastolic depolarization.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Mixed Na⁺/K⁺ inward current modulated by </a:t>
            </a:r>
            <a:r>
              <a:rPr b="1" lang="en"/>
              <a:t>autonomic input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↑ by </a:t>
            </a:r>
            <a:r>
              <a:rPr b="1" lang="en"/>
              <a:t>sympathetic</a:t>
            </a:r>
            <a:r>
              <a:rPr lang="en"/>
              <a:t> stimulation (via cAMP/isoproterenol).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↓ by </a:t>
            </a:r>
            <a:r>
              <a:rPr b="1" lang="en"/>
              <a:t>parasympathetic</a:t>
            </a:r>
            <a:r>
              <a:rPr lang="en"/>
              <a:t> stimulation (via acetylcholine).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Plays a central role in heart rate regulation.</a:t>
            </a:r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7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Model – The Sucrose Gap</a:t>
            </a:r>
            <a:endParaRPr/>
          </a:p>
        </p:txBody>
      </p:sp>
      <p:sp>
        <p:nvSpPr>
          <p:cNvPr id="1002" name="Google Shape;1002;p172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Developed by Antzelevitch et al. in early 1980s.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Model setup: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Unbranched Purkinje fiber placed in 3-chamber bath.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Central chamber filled with ion-free sucrose solution → creates an inexcitable gap (1.5–2 mm).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Mechanism: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Stimulus generates AP in proximal segment.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active conduction across sucrose gap.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Electrotonic current flows across → slowly depolarizes distal tissue.</a:t>
            </a:r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 of Reflection</a:t>
            </a:r>
            <a:endParaRPr/>
          </a:p>
        </p:txBody>
      </p:sp>
      <p:sp>
        <p:nvSpPr>
          <p:cNvPr id="1008" name="Google Shape;1008;p173"/>
          <p:cNvSpPr txBox="1"/>
          <p:nvPr>
            <p:ph idx="1" type="body"/>
          </p:nvPr>
        </p:nvSpPr>
        <p:spPr>
          <a:xfrm>
            <a:off x="471900" y="1919075"/>
            <a:ext cx="8222100" cy="30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Delayed reactivation of distal segment can produce: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Subthreshold response 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Foot potential reaching threshold.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proximal tissue recovers excitability by the time the impulse returns → retrograde excitation occurs.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Thus, reentry is completed without anatomical circuit or circus movement.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Reflection = electrotonically mediated, to-and-fro conduction across an inexcitable segment.</a:t>
            </a:r>
            <a:endParaRPr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Experimental Model of Reflection</a:t>
            </a:r>
            <a:endParaRPr/>
          </a:p>
        </p:txBody>
      </p:sp>
      <p:sp>
        <p:nvSpPr>
          <p:cNvPr id="1014" name="Google Shape;1014;p174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inexcitable zone created by superfusing a Purkinje segment with an ischemia-mimicking solution.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created a non-conductive cable-like region.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Impulse conduction occurred electrotonically across this region, enabling delayed conduction and reexcitation.</a:t>
            </a:r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7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Experimental Evidence for Reflection</a:t>
            </a:r>
            <a:endParaRPr/>
          </a:p>
        </p:txBody>
      </p:sp>
      <p:sp>
        <p:nvSpPr>
          <p:cNvPr id="1020" name="Google Shape;1020;p175"/>
          <p:cNvSpPr txBox="1"/>
          <p:nvPr>
            <p:ph idx="1" type="body"/>
          </p:nvPr>
        </p:nvSpPr>
        <p:spPr>
          <a:xfrm>
            <a:off x="471900" y="1919075"/>
            <a:ext cx="8222100" cy="3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observed in various cardiac tissues: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Atrial and ventricular myocardium (isolated preparations).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Purkinje fibers with: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Focal depolarization via long-duration current pulses.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depression with high K⁺ solution.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Branched normal Purkinje fibers (without structural alterations).</a:t>
            </a:r>
            <a:endParaRPr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7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 and Clinical Relevance</a:t>
            </a:r>
            <a:endParaRPr/>
          </a:p>
        </p:txBody>
      </p:sp>
      <p:sp>
        <p:nvSpPr>
          <p:cNvPr id="1026" name="Google Shape;1026;p176"/>
          <p:cNvSpPr txBox="1"/>
          <p:nvPr>
            <p:ph idx="1" type="body"/>
          </p:nvPr>
        </p:nvSpPr>
        <p:spPr>
          <a:xfrm>
            <a:off x="471900" y="1919075"/>
            <a:ext cx="8222100" cy="31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does not require anatomical circuits or circus movement.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is purely an electrotonic phenomenon through inexcitable zones.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Reflection can: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Trigger extrasystoles.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Contribute to non-circus movement reentry and arrhythmogenesis.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Highlights the role of electrotonic conduction and recovery timing in reentrant arrhythmias.</a:t>
            </a:r>
            <a:endParaRPr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7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Phase 2 Reentry?</a:t>
            </a:r>
            <a:endParaRPr/>
          </a:p>
        </p:txBody>
      </p:sp>
      <p:sp>
        <p:nvSpPr>
          <p:cNvPr id="1032" name="Google Shape;1032;p177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non–circus movement reentry mechanism.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May appear as focal origin on ECG or mapping.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Caused by local reexcitation due to heterogeneity in action potential dome propagation, especially in epicardial tissue.</a:t>
            </a:r>
            <a:endParaRPr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7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 of Phase 2 Reentry</a:t>
            </a:r>
            <a:endParaRPr/>
          </a:p>
        </p:txBody>
      </p:sp>
      <p:sp>
        <p:nvSpPr>
          <p:cNvPr id="1038" name="Google Shape;1038;p178"/>
          <p:cNvSpPr txBox="1"/>
          <p:nvPr>
            <p:ph idx="1" type="body"/>
          </p:nvPr>
        </p:nvSpPr>
        <p:spPr>
          <a:xfrm>
            <a:off x="471900" y="1919075"/>
            <a:ext cx="8222100" cy="3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potential dome: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Maintained at some epicardial sites.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Absent at adjacent regions due to early repolarization.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dome propagates from areas of preserved AP to areas of loss of dome, triggering reentry-like excitation.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Results in a closely coupled extrasystole.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Prerequisite – Spatial Dispersion of Repolarization</a:t>
            </a:r>
            <a:endParaRPr/>
          </a:p>
        </p:txBody>
      </p:sp>
      <p:sp>
        <p:nvSpPr>
          <p:cNvPr id="1044" name="Google Shape;1044;p179"/>
          <p:cNvSpPr txBox="1"/>
          <p:nvPr>
            <p:ph idx="1" type="body"/>
          </p:nvPr>
        </p:nvSpPr>
        <p:spPr>
          <a:xfrm>
            <a:off x="471900" y="1919075"/>
            <a:ext cx="8222100" cy="3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Accentuated dispersion of repolarization across epicardial sites is essential.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Occurs in conditions like: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Brugada syndrome,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Ischemia,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after drug-induced modulation of repolarization.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Phase 2 reentry contributes to: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Ventricular extrasystoles,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Initiation of polymorphic VT/VF.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8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Transmural Heterogeneity in Ventricular Myocardium</a:t>
            </a:r>
            <a:endParaRPr/>
          </a:p>
        </p:txBody>
      </p:sp>
      <p:sp>
        <p:nvSpPr>
          <p:cNvPr id="1050" name="Google Shape;1050;p180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Ventricular tissue comprises three electrophysiologically distinct cell types: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Epicardial, M cells (midmyocardial), and Endocardial.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cells differ in phase 1 and phase 3 repolarization characteristics.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Epicardial and M cells show a prominent phase 1 notch due to large transient outward K⁺ current (I&lt;sub&gt;to&lt;/sub&gt;).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Notched "spike and dome" AP configuration prominent in epicardial and M cells.</a:t>
            </a:r>
            <a:endParaRPr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8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181"/>
          <p:cNvSpPr txBox="1"/>
          <p:nvPr>
            <p:ph idx="1" type="body"/>
          </p:nvPr>
        </p:nvSpPr>
        <p:spPr>
          <a:xfrm>
            <a:off x="471900" y="1919075"/>
            <a:ext cx="8222100" cy="33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Properties and Ionic Basis of M Cells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 cells: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Have longest APD, especially in response to slow rate or APD-prolonging agents.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Act as proarrhythmic substrates due to their delayed repolarization.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Ionic mechanisms in dogs: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Smaller I&lt;sub&gt;Ks&lt;/sub&gt; (slow delayed rectifier K⁺ current).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Larger late Na⁺ current and Na⁺-Ca²⁺ exchanger current (I&lt;sub&gt;NaCa&lt;/sub&gt;).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I&lt;sub&gt;Kr&lt;/sub&gt; and I&lt;sub&gt;K1&lt;/sub&gt; are similar across all three cell types.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Calcium Clock &amp; Excitation-Contraction Coupling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Depolarization activates L-type Ca²⁺ current (I</a:t>
            </a:r>
            <a:r>
              <a:rPr baseline="-25000" lang="en"/>
              <a:t>Ca,L</a:t>
            </a:r>
            <a:r>
              <a:rPr lang="en"/>
              <a:t>).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Triggers RyR2-mediated Ca²⁺ release from the sarcoplasmic reticulum.(type 2 (cardiac) ryanodine receptor)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Ca²⁺-induced Ca²⁺ </a:t>
            </a:r>
            <a:r>
              <a:rPr b="1" lang="en"/>
              <a:t>release</a:t>
            </a:r>
            <a:r>
              <a:rPr lang="en"/>
              <a:t> leads to myocardial contraction.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Ca²⁺ </a:t>
            </a:r>
            <a:r>
              <a:rPr b="1" lang="en"/>
              <a:t>reuptake</a:t>
            </a:r>
            <a:r>
              <a:rPr lang="en"/>
              <a:t> by SERCA2a (sarcoplasmic reticulum Ca-ATPase) completes the Ca²⁺ cycling process.</a:t>
            </a:r>
            <a:endParaRPr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Implications and Channelopathies</a:t>
            </a:r>
            <a:endParaRPr/>
          </a:p>
        </p:txBody>
      </p:sp>
      <p:sp>
        <p:nvSpPr>
          <p:cNvPr id="1062" name="Google Shape;1062;p182"/>
          <p:cNvSpPr txBox="1"/>
          <p:nvPr>
            <p:ph idx="1" type="body"/>
          </p:nvPr>
        </p:nvSpPr>
        <p:spPr>
          <a:xfrm>
            <a:off x="471900" y="1919075"/>
            <a:ext cx="82221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Amplified transmural heterogeneity can lead to: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Brugada syndrome, early repolarization, long QT, short QT, catecholaminergic VT.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Brugada syndrome is predominantly a right ventricular disease due to greater I&lt;sub&gt;to&lt;/sub&gt; in RV epicardium.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M-cell islands confirmed in human hearts via optical mapping (normal &amp; failing hearts).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APD gradient between M cells and surrounding tissue contributes to arrhythmia vulnerability.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Genetic mutations → Gain or loss of function in ion channels → create arrhythmogenic substrate &amp; triggers.</a:t>
            </a:r>
            <a:endParaRPr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8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 Waves and Early Repolarization – Overview</a:t>
            </a:r>
            <a:endParaRPr/>
          </a:p>
        </p:txBody>
      </p:sp>
      <p:sp>
        <p:nvSpPr>
          <p:cNvPr id="1068" name="Google Shape;1068;p183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 waves historically linked to hypothermia and hypercalcemia.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Seen as J-point elevation, often buried in QRS in healthy individuals.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Early Repolarization (ER) pattern: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Includes J-point elevation, notch/slur on terminal QRS, with or without ST elevation.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considered benign, now linked to malignant arrhythmias.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8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ERS and BrS – Clinical Relevance</a:t>
            </a:r>
            <a:endParaRPr/>
          </a:p>
        </p:txBody>
      </p:sp>
      <p:sp>
        <p:nvSpPr>
          <p:cNvPr id="1074" name="Google Shape;1074;p184"/>
          <p:cNvSpPr txBox="1"/>
          <p:nvPr>
            <p:ph idx="1" type="body"/>
          </p:nvPr>
        </p:nvSpPr>
        <p:spPr>
          <a:xfrm>
            <a:off x="471900" y="1919075"/>
            <a:ext cx="8222100" cy="3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Studies (Haïssaguerre, Rosso, Nam) linked ER pattern with: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Polymorphic VT, VF, and sudden cardiac death (SCD).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Brugada Syndrome (BrS):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Marked J waves with coved ST elevation in V₁–V₃ (right precordial leads).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Affects the RV outflow tract.</a:t>
            </a:r>
            <a:endParaRPr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85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Repolarization Syndrome (ERS):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Affects inferior LV region, shows: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 waves, J-point elevation, and notched/slurred QRS.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Three types: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 I: Lateral leads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 II: Inferolateral leads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 III: Inferolateral + anterior or RV leads</a:t>
            </a:r>
            <a:endParaRPr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8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 and Risk Stratification</a:t>
            </a:r>
            <a:endParaRPr/>
          </a:p>
        </p:txBody>
      </p:sp>
      <p:sp>
        <p:nvSpPr>
          <p:cNvPr id="1086" name="Google Shape;1086;p186"/>
          <p:cNvSpPr txBox="1"/>
          <p:nvPr>
            <p:ph idx="1" type="body"/>
          </p:nvPr>
        </p:nvSpPr>
        <p:spPr>
          <a:xfrm>
            <a:off x="471900" y="1919075"/>
            <a:ext cx="82221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criteria for ER (MacFarlane et al.):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J&lt;sub&gt;peak&lt;/sub&gt; ≥ 0.1 mV in ≥2 contiguous inferior/lateral leads.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Define: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J&lt;sub&gt;onset&lt;/sub&gt; = start of notch/slur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J&lt;sub&gt;peak&lt;/sub&gt; = peak of notch or onset of slur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J&lt;sub&gt;termination&lt;/sub&gt; = end of J wave</a:t>
            </a:r>
            <a:endParaRPr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18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 pattern common in: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Young black individuals, athletes, hypothermia, ischemia.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Both ERS and BrS are linked to: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VT/VF, SCD in young adults, and sudden infant death syndrome.</a:t>
            </a:r>
            <a:endParaRPr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8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J-Wave Syndromes – Mechanisms and ECG Features</a:t>
            </a:r>
            <a:endParaRPr/>
          </a:p>
        </p:txBody>
      </p:sp>
      <p:sp>
        <p:nvSpPr>
          <p:cNvPr id="1098" name="Google Shape;1098;p188"/>
          <p:cNvSpPr txBox="1"/>
          <p:nvPr>
            <p:ph idx="1" type="body"/>
          </p:nvPr>
        </p:nvSpPr>
        <p:spPr>
          <a:xfrm>
            <a:off x="471900" y="1919075"/>
            <a:ext cx="8222100" cy="35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J-wave syndromes include Brugada Syndrome (BrS) and Early Repolarization Syndrome (ERS).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Result from accentuated J waves due to transmural repolarization differences, especially enhanced I&lt;sub&gt;to&lt;/sub&gt; in epicardium.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ECG findings: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BrS: Coved ST elevation (V₁–V₃), anterior RVOT focus.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ERS: J waves/slurs in inferolateral or lateral leads (Types I–III).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Both can lead to VT/VF and sudden cardiac death.</a:t>
            </a:r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8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Competing Hypotheses for Brugada Syndrome</a:t>
            </a:r>
            <a:endParaRPr/>
          </a:p>
        </p:txBody>
      </p:sp>
      <p:sp>
        <p:nvSpPr>
          <p:cNvPr id="1104" name="Google Shape;1104;p189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Repolarization Hypothesis: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Outward shift in current balance in RV epicardium → phase 2 reentry.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Explains J waves, ST elevation, and arrhythmias.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Depolarization Hypothesis: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Conduction delay due to fibrosis, Cx43 loss, and structural defects in RVOT.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Based on presence of fractionated late potentials.</a:t>
            </a:r>
            <a:endParaRPr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9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Favoring Repolarization Hypothesis</a:t>
            </a:r>
            <a:endParaRPr/>
          </a:p>
        </p:txBody>
      </p:sp>
      <p:sp>
        <p:nvSpPr>
          <p:cNvPr id="1110" name="Google Shape;1110;p190"/>
          <p:cNvSpPr txBox="1"/>
          <p:nvPr>
            <p:ph idx="1" type="body"/>
          </p:nvPr>
        </p:nvSpPr>
        <p:spPr>
          <a:xfrm>
            <a:off x="471900" y="1919075"/>
            <a:ext cx="8222100" cy="30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Ablation studies (Nademanee, Patocskai) show that: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Eliminating epicardial repolarization abnormalities suppresses BrS phenotype.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Fractionated potentials stem from desynchronized epicardial APs, not conduction delay.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Experimental BrS models (Szél, Park):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I&lt;sub&gt;to&lt;/sub&gt; in pigs prevents BrS phenotype → supports repolarization basis.</a:t>
            </a:r>
            <a:endParaRPr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9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19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ERS and BrS share mechanisms: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Accentuation of transmural AP gradients (esp. I&lt;sub&gt;to&lt;/sub&gt;).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ERS arrhythmias often arise from inferolateral LV.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Antiadrenergic agents worsen, while quinidine, isoproterenol reverse defects.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ECG Imaging: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Shows steep repolarization dispersion, not major conduction block.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VF rotors in ERS patients anchored in inferolateral LV wall.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SK Currents in Automaticity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471900" y="1861525"/>
            <a:ext cx="8222100" cy="3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Small-conductance Ca²⁺-activated K⁺ current (I</a:t>
            </a:r>
            <a:r>
              <a:rPr baseline="-25000" lang="en"/>
              <a:t>SK</a:t>
            </a:r>
            <a:r>
              <a:rPr lang="en"/>
              <a:t>)</a:t>
            </a:r>
            <a:r>
              <a:rPr lang="en"/>
              <a:t> modulates pacemaker activity.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SK2 channels: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Overexpression → ↑ Firing frequency, shortened APs.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Ablation → ↓ Firing frequency, prolonged APs.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SK current, being Ca²⁺-activated, may link the Ca clock to membrane clock.</a:t>
            </a:r>
            <a:endParaRPr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9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Features of ERS and BrS</a:t>
            </a:r>
            <a:endParaRPr/>
          </a:p>
        </p:txBody>
      </p:sp>
      <p:sp>
        <p:nvSpPr>
          <p:cNvPr id="1122" name="Google Shape;1122;p192"/>
          <p:cNvSpPr txBox="1"/>
          <p:nvPr>
            <p:ph idx="1" type="body"/>
          </p:nvPr>
        </p:nvSpPr>
        <p:spPr>
          <a:xfrm>
            <a:off x="471900" y="1919075"/>
            <a:ext cx="82221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Phenotypic Similarities Suggest Common Mechanisms: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Male predominance in both syndromes.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Sudden cardiac arrest (SCA) may be the first manifestation.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Peak incidence of VF/SCD in 3rd decade, possibly linked to testosterone.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 waves and ST elevations often appear during bradycardia or rest, explaining nocturnal VF episodes.</a:t>
            </a:r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9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193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Shared genetic mutations/variants in ion channel-related genes (e.g., SCN5A).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β-adrenergic agonists (e.g., isoproterenol) suppress electrical storms and J-wave changes.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Chronic drug therapy (quinidine, cilostazol, denopamine, bepridil) prevents VT/VF via I&lt;sub&gt;to&lt;/sub&gt; inhibition and I&lt;sub&gt;Ca&lt;/sub&gt; / I&lt;sub&gt;Na&lt;/sub&gt; augmentation.</a:t>
            </a:r>
            <a:endParaRPr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9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Differences Between BrS and ERS</a:t>
            </a:r>
            <a:endParaRPr/>
          </a:p>
        </p:txBody>
      </p:sp>
      <p:pic>
        <p:nvPicPr>
          <p:cNvPr id="1134" name="Google Shape;1134;p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282802" cy="4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9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Implications &amp; Risk Stratification</a:t>
            </a:r>
            <a:endParaRPr/>
          </a:p>
        </p:txBody>
      </p:sp>
      <p:sp>
        <p:nvSpPr>
          <p:cNvPr id="1140" name="Google Shape;1140;p195"/>
          <p:cNvSpPr txBox="1"/>
          <p:nvPr>
            <p:ph idx="4294967295" type="body"/>
          </p:nvPr>
        </p:nvSpPr>
        <p:spPr>
          <a:xfrm>
            <a:off x="471900" y="885100"/>
            <a:ext cx="8222100" cy="42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overlap, differentiating BrS and ERS is key for: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Risk assessment,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EPS-guided decision-making, 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Therapeutic approach.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BrS more frequently requires ICD implantation and aggressive EPS monitoring.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ERS may be managed conservatively in low-risk individuals unless high-risk markers (e.g., syncope, family history, VF) are present.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Personalized therapy based on genotype, ECG phenotype, and inducibility remains crucial.</a:t>
            </a:r>
            <a:endParaRPr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9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 Wave vs Conduction Delay – ECG Presentation</a:t>
            </a:r>
            <a:endParaRPr/>
          </a:p>
        </p:txBody>
      </p:sp>
      <p:sp>
        <p:nvSpPr>
          <p:cNvPr id="1146" name="Google Shape;1146;p196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Notch in rising phase of R wave → typically indicates ventricular conduction delay.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Terminal QRS notch resembling J wave → may arise from: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Repolarization abnormality (e.g., BrS, ERS), 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Conduction delay (e.g., fibrosis, infarction).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Clue: J waves often occur in inferolateral leads, while conduction delays may appear diffusely or in areas of infarction.</a:t>
            </a:r>
            <a:endParaRPr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Rate Response as a Diagnostic Tool</a:t>
            </a:r>
            <a:endParaRPr/>
          </a:p>
        </p:txBody>
      </p:sp>
      <p:pic>
        <p:nvPicPr>
          <p:cNvPr id="1152" name="Google Shape;1152;p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99423"/>
            <a:ext cx="8839199" cy="3242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9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and Prognostic Implications</a:t>
            </a:r>
            <a:endParaRPr/>
          </a:p>
        </p:txBody>
      </p:sp>
      <p:sp>
        <p:nvSpPr>
          <p:cNvPr id="1158" name="Google Shape;1158;p198"/>
          <p:cNvSpPr txBox="1"/>
          <p:nvPr>
            <p:ph idx="4294967295" type="body"/>
          </p:nvPr>
        </p:nvSpPr>
        <p:spPr>
          <a:xfrm>
            <a:off x="471900" y="796600"/>
            <a:ext cx="8222100" cy="47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 Waves: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in young males without structural disease.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indicate Brugada or ER syndromes → associated with VF/SCD risk.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Intraventricular Conduction Delays: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linked to ischemia, cardiomyopathy, or fibrosis.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BrS, fragmented QRS is a marker of poor prognosis.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in absence of heart disease, not prognostically significant.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Diagnostic Strategy: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Assess ECG morphology, rate response, age, gender, and clinical context.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EPS or imaging if differentiation remains unclear.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9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Pulmonary Veins – Key Role in AF Initiation</a:t>
            </a:r>
            <a:endParaRPr/>
          </a:p>
        </p:txBody>
      </p:sp>
      <p:sp>
        <p:nvSpPr>
          <p:cNvPr id="1164" name="Google Shape;1164;p199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Pulmonary veins (PVs) are major sources of AF triggers.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Other thoracic veins like the superior vena cava and vein of Marshall also contribute.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Mechanisms include: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Triggered activity (via EADs, automaticity)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Reentry (due to conduction block, fibrosis)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Embryologic origin of PVs is linked to sinus venosus, known for automaticity.</a:t>
            </a:r>
            <a:endParaRPr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20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Cellular and Structural Basis of PV Arrhythmogenicity</a:t>
            </a:r>
            <a:endParaRPr/>
          </a:p>
        </p:txBody>
      </p:sp>
      <p:sp>
        <p:nvSpPr>
          <p:cNvPr id="1170" name="Google Shape;1170;p200"/>
          <p:cNvSpPr txBox="1"/>
          <p:nvPr>
            <p:ph idx="1" type="body"/>
          </p:nvPr>
        </p:nvSpPr>
        <p:spPr>
          <a:xfrm>
            <a:off x="471900" y="1919075"/>
            <a:ext cx="8222100" cy="31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electrical activity and contractions observed in PVs (Brunton &amp; Fayer).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Multiple electrically active cell types found in PVs: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Node-like cells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Purkinje-like cells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Cajal-like interstitial cells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Melanocyte-like cells</a:t>
            </a:r>
            <a:endParaRPr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20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201"/>
          <p:cNvSpPr txBox="1"/>
          <p:nvPr>
            <p:ph idx="1" type="body"/>
          </p:nvPr>
        </p:nvSpPr>
        <p:spPr>
          <a:xfrm>
            <a:off x="471900" y="1919075"/>
            <a:ext cx="8222100" cy="30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Glass microelectrode recordings (Chen et al.) show: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Spontaneous fast/slow action potentials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EADs, especially after chronic rapid pacing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Short APD in PVs increases susceptibility to late phase 3 EADs and triggered arrhythmias.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Na⁺-Ca²⁺ Exchanger (I</a:t>
            </a:r>
            <a:r>
              <a:rPr baseline="-25000" lang="en"/>
              <a:t>NCX</a:t>
            </a:r>
            <a:r>
              <a:rPr lang="en"/>
              <a:t>) in Pacemaking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baseline="-25000" lang="en"/>
              <a:t>f</a:t>
            </a:r>
            <a:r>
              <a:rPr lang="en"/>
              <a:t> is not the only depolarizing current in phase 3/4.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Na⁺-Ca²⁺ exchanger current (I</a:t>
            </a:r>
            <a:r>
              <a:rPr baseline="-25000" lang="en"/>
              <a:t>NCX</a:t>
            </a:r>
            <a:r>
              <a:rPr lang="en"/>
              <a:t>) operates in forward mode: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Na⁺ in / 1 Ca²⁺ out → net inward depolarizing current.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Active during late phase 3 and phase 4 due to prolonged Ca²⁺ decay post-AP.</a:t>
            </a:r>
            <a:endParaRPr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20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Substrate and Clinical Implications</a:t>
            </a:r>
            <a:endParaRPr/>
          </a:p>
        </p:txBody>
      </p:sp>
      <p:sp>
        <p:nvSpPr>
          <p:cNvPr id="1182" name="Google Shape;1182;p202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Fiber disarray at PV-LA junction promotes: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Conduction block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Microreentry circuits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Fibrosis (esp. in heart failure) enhances reentry potential and AF maintenance.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implications: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PVs are a primary ablation target in AF therapy.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focal and reentrant mechanisms must be addressed.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cellular heterogeneity helps explain AF recurrence after ablation.</a:t>
            </a:r>
            <a:endParaRPr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0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Remodeling in Cardiac Arrhythmias</a:t>
            </a:r>
            <a:endParaRPr/>
          </a:p>
        </p:txBody>
      </p:sp>
      <p:sp>
        <p:nvSpPr>
          <p:cNvPr id="1188" name="Google Shape;1188;p203"/>
          <p:cNvSpPr txBox="1"/>
          <p:nvPr>
            <p:ph idx="1" type="body"/>
          </p:nvPr>
        </p:nvSpPr>
        <p:spPr>
          <a:xfrm>
            <a:off x="471900" y="1919075"/>
            <a:ext cx="8222100" cy="29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genetic arrhythmias (e.g., BrS, LQTS) occur in normal hearts,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most common arrhythmias (AF, VF, SCD) occur in diseased hearts.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Cardiac remodeling is a key contributor to arrhythmogenesis in these cases.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Remodeling types: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Structural remodeling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Electrophysiologic remodeling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Neural remodeling</a:t>
            </a:r>
            <a:endParaRPr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20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Cardiac Remodeling</a:t>
            </a:r>
            <a:endParaRPr/>
          </a:p>
        </p:txBody>
      </p:sp>
      <p:sp>
        <p:nvSpPr>
          <p:cNvPr id="1194" name="Google Shape;1194;p204"/>
          <p:cNvSpPr txBox="1"/>
          <p:nvPr>
            <p:ph idx="4294967295" type="body"/>
          </p:nvPr>
        </p:nvSpPr>
        <p:spPr>
          <a:xfrm>
            <a:off x="471900" y="769125"/>
            <a:ext cx="8222100" cy="43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🔸 Structural Remodeling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Fibrosis, chamber dilation, hypertrophy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Alters conduction pathways → slowed conduction, block, reentry circuits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🔸 Electrophysiologic Remodeling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Changes in ion channel expression/function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Affects APD, ERP, conduction velocity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Promotes EADs, DADs, triggered activity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🔸 Neural Remodeling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Denervation (e.g., post-MI) → increases heterogeneity of autonomic input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Nerve sprouting → enhances sympathetic activity, promotes arrhythmia triggers</a:t>
            </a:r>
            <a:endParaRPr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20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Implications</a:t>
            </a:r>
            <a:endParaRPr/>
          </a:p>
        </p:txBody>
      </p:sp>
      <p:sp>
        <p:nvSpPr>
          <p:cNvPr id="1200" name="Google Shape;1200;p205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Remodeling amplifies arrhythmic substrate → increased risk of AF, VT/VF, SCD.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Therapies target: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Fibrosis control (e.g., RAAS blockers)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Modulation of autonomic tone (e.g., β-blockers, renal denervation)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Reversal of electrophysiologic remodeling (e.g., antiarrhythmic drugs)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Early intervention in heart failure or MI may help reduce arrhythmic risk by limiting remodeling.</a:t>
            </a:r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20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Remodeling – Fibrosis and Reentry</a:t>
            </a:r>
            <a:endParaRPr/>
          </a:p>
        </p:txBody>
      </p:sp>
      <p:sp>
        <p:nvSpPr>
          <p:cNvPr id="1206" name="Google Shape;1206;p206"/>
          <p:cNvSpPr txBox="1"/>
          <p:nvPr>
            <p:ph idx="4294967295" type="body"/>
          </p:nvPr>
        </p:nvSpPr>
        <p:spPr>
          <a:xfrm>
            <a:off x="471900" y="796600"/>
            <a:ext cx="8222100" cy="43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Fibrosis is a hallmark of remodeling in ischemic &amp; nonischemic cardiomyopathies.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Histology and mapping in human DCM hearts: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Myocardial scars strongly associated with VT.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Fibrotic areas → conduction block → stable reentrant circuits and scroll waves.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Uneven fibrosis distribution → anisotropic conduction.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atria, fibrosis promotes: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Decreased conduction safety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Anisotropic reentry → sustains AF</a:t>
            </a:r>
            <a:endParaRPr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0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Fibroblasts in Arrhythmia</a:t>
            </a:r>
            <a:endParaRPr/>
          </a:p>
        </p:txBody>
      </p:sp>
      <p:sp>
        <p:nvSpPr>
          <p:cNvPr id="1212" name="Google Shape;1212;p207"/>
          <p:cNvSpPr txBox="1"/>
          <p:nvPr>
            <p:ph idx="1" type="body"/>
          </p:nvPr>
        </p:nvSpPr>
        <p:spPr>
          <a:xfrm>
            <a:off x="471900" y="1684625"/>
            <a:ext cx="8222100" cy="39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Fibroblasts aren't just passive: they: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Respond to mechanical, electrical, and chemical cues.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electrically couple to myocytes → modulate conduction.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Atrial fibroblasts show: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Resting Vm ≈ –37 mV, oscillates during contraction.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Oscillations can raise diastolic potential, promoting automaticity &amp; triggered activity.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K⁺-current remodeling in fibroblasts contributes to AF dynamics.</a:t>
            </a:r>
            <a:endParaRPr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20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Electrophysiologic Remodeling &amp; Proarrhythmia</a:t>
            </a:r>
            <a:endParaRPr/>
          </a:p>
        </p:txBody>
      </p:sp>
      <p:sp>
        <p:nvSpPr>
          <p:cNvPr id="1218" name="Google Shape;1218;p20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ionic changes in HF, MI, AV block: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↓ Iₖ₁ → ↑ DADs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↑ I_NCX → ↑ DADs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↑ I_Ca,L → ↓ repolarization reserve → EADs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↓ I_Kr, I_Ks** → prolonged repolarization</a:t>
            </a:r>
            <a:endParaRPr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209"/>
          <p:cNvSpPr txBox="1"/>
          <p:nvPr>
            <p:ph idx="1" type="body"/>
          </p:nvPr>
        </p:nvSpPr>
        <p:spPr>
          <a:xfrm>
            <a:off x="471900" y="1919075"/>
            <a:ext cx="8222100" cy="31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 mechanism: ↑ I_KAS (small-conductance Ca²⁺-activated K⁺ currents)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Preserves repolarization reserve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Blocking I_KAS (e.g., with apamin) worsens EADs/VAs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Net result: enhanced risk of VT/VF/AF via triggered and reentrant mechanisms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1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Nerve Sprouting After Myocardial Infarction</a:t>
            </a:r>
            <a:endParaRPr/>
          </a:p>
        </p:txBody>
      </p:sp>
      <p:sp>
        <p:nvSpPr>
          <p:cNvPr id="1230" name="Google Shape;1230;p210"/>
          <p:cNvSpPr txBox="1"/>
          <p:nvPr>
            <p:ph idx="4294967295" type="body"/>
          </p:nvPr>
        </p:nvSpPr>
        <p:spPr>
          <a:xfrm>
            <a:off x="471900" y="793550"/>
            <a:ext cx="8222100" cy="43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myocardial remodeling ≠ trigger for arrhythmia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Autonomic remodeling, especially nerve sprouting, contributes to arrhythmia initiation.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Histologic and animal studies: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Myocardial infarction leads to denervation, followed by sympathetic nerve sprouting.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Sprouting seen in human myocardial scars, animal infarct models, and VT origin sites.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Increased nerve density correlates with clinical ventricular arrhythmias and SCD.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Confirmed by I-123 MIBG scans: show denervation + reinnervation post-MI.</a:t>
            </a:r>
            <a:endParaRPr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2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 of Nerve Sprouting and Sympathetic Hyperinnervation</a:t>
            </a:r>
            <a:endParaRPr/>
          </a:p>
        </p:txBody>
      </p:sp>
      <p:sp>
        <p:nvSpPr>
          <p:cNvPr id="1236" name="Google Shape;1236;p21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Neurotrophic factors, especially nerve growth factor (NGF), upregulated post-MI: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NGF promotes sympathetic neuron survival, catecholamine phenotype, and axonal sprouting.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NGF ↑ in myocardium and left stellate ganglion → retrograde axonal signaling.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Cardiac Activation &amp; Autonomic Influence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activation and repolarization involve </a:t>
            </a:r>
            <a:r>
              <a:rPr b="1" lang="en"/>
              <a:t>ionic movement</a:t>
            </a:r>
            <a:r>
              <a:rPr lang="en"/>
              <a:t> across cardiomyocyte membranes.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processes are heavily influenced by the </a:t>
            </a:r>
            <a:r>
              <a:rPr b="1" lang="en"/>
              <a:t>autonomic nervous system.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Disruption in ionic activity contributes significantly to cardiac arrhythmogenesis.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Ca²⁺ Cycling &amp; Activation of I</a:t>
            </a:r>
            <a:r>
              <a:rPr baseline="-25000" lang="en"/>
              <a:t>NCX</a:t>
            </a:r>
            <a:endParaRPr baseline="-25000"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471900" y="1715275"/>
            <a:ext cx="8222100" cy="3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Spontaneous Ca²⁺ </a:t>
            </a:r>
            <a:r>
              <a:rPr b="1" lang="en"/>
              <a:t>release</a:t>
            </a:r>
            <a:r>
              <a:rPr lang="en"/>
              <a:t> from sarcoplasmic reticulum (SR).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Intracellular</a:t>
            </a:r>
            <a:r>
              <a:rPr lang="en"/>
              <a:t> Ca²⁺ elevation.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Activation of I</a:t>
            </a:r>
            <a:r>
              <a:rPr baseline="-25000" lang="en"/>
              <a:t>NCX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Membrane depolarization.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mechanism underlies normal pacemaker activity.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Tightly regulated by: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cAMP signaling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Autonomic nervous system</a:t>
            </a:r>
            <a:endParaRPr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21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212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GAP43 (growth-associated protein) ↑ with NGF → marker of active nerve sprouting.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Transgenic mice with NGF overexpression show: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↑ sympathetic neurons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Enlarged ganglia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Elevated cardiac catecholamines</a:t>
            </a:r>
            <a:endParaRPr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21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and Experimental Insights</a:t>
            </a:r>
            <a:endParaRPr/>
          </a:p>
        </p:txBody>
      </p:sp>
      <p:sp>
        <p:nvSpPr>
          <p:cNvPr id="1248" name="Google Shape;1248;p213"/>
          <p:cNvSpPr txBox="1"/>
          <p:nvPr>
            <p:ph idx="4294967295" type="body"/>
          </p:nvPr>
        </p:nvSpPr>
        <p:spPr>
          <a:xfrm>
            <a:off x="471900" y="744625"/>
            <a:ext cx="8222100" cy="46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transplantation patients show variable nerve sprouting post-surgery: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improve hemodynamics, but excessive sprouting = proarrhythmic.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Stellate ganglion involvement: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 in LAD territory → sprouting in stellate ganglia → global sympathetic remodeling.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 non-ischemic atria show increased arrhythmic vulnerability post-MI.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Implications: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Prolonged sympathetic overactivity post-MI (≥2 months) increases risk of: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AF, VT, VF, SCD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Suggests potential therapeutic targets: NGF inhibition, sympathetic modulation, ganglion ablation</a:t>
            </a:r>
            <a:endParaRPr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2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Neuromodulation and Autonomic Control of Cardiac Arrhythmias</a:t>
            </a:r>
            <a:endParaRPr/>
          </a:p>
        </p:txBody>
      </p:sp>
      <p:sp>
        <p:nvSpPr>
          <p:cNvPr id="1254" name="Google Shape;1254;p214"/>
          <p:cNvSpPr txBox="1"/>
          <p:nvPr>
            <p:ph idx="1" type="body"/>
          </p:nvPr>
        </p:nvSpPr>
        <p:spPr>
          <a:xfrm>
            <a:off x="471900" y="1715175"/>
            <a:ext cx="82221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Autonomic nervous system plays a key role in arrhythmia initiation and maintenance.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Reducing sympathetic outflow or autonomic innervation has shown promise in reducing atrial arrhythmias (AF).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Ganglionated plexi (GP) ablation may improve outcomes in AF ablation (preliminary data).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Elimination of vagal responses ≠ guaranteed freedom from AF recurrence.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recent RCT showed no added benefit of GP ablation over pulmonary vein isolation (PVI) alone.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Further studies are needed before routine clinical implementation of autonomic neuromodulation.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Sympathetic Modulation of Ca²⁺ Clock</a:t>
            </a:r>
            <a:endParaRPr/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Sympathetic stimulation: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↑ Heart rate via </a:t>
            </a:r>
            <a:r>
              <a:rPr b="1" lang="en"/>
              <a:t>phosphorylation</a:t>
            </a:r>
            <a:r>
              <a:rPr lang="en"/>
              <a:t> of Ca²⁺ handling proteins: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Phospholamban</a:t>
            </a:r>
            <a:r>
              <a:rPr lang="en"/>
              <a:t> (regulator of SERCA2a) (inhibitor when dephoshorylated)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L-type Ca²⁺ channels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RyR2 (SR Ca²⁺ release channels)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Controls timing and magnitude of SR Ca²⁺ release.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Critical for basal and reserve pacemaker function.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Multicentric Origin of SA Node Rhythm</a:t>
            </a:r>
            <a:endParaRPr/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 node is not a uniform structure — has </a:t>
            </a:r>
            <a:r>
              <a:rPr b="1" lang="en"/>
              <a:t>multicentric</a:t>
            </a:r>
            <a:r>
              <a:rPr lang="en"/>
              <a:t> impulse origins.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Activation maps show </a:t>
            </a:r>
            <a:r>
              <a:rPr b="1" lang="en"/>
              <a:t>shifting pacemaker sites</a:t>
            </a:r>
            <a:r>
              <a:rPr lang="en"/>
              <a:t> within right atrium.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Sympathetic</a:t>
            </a:r>
            <a:r>
              <a:rPr lang="en"/>
              <a:t> stimulation causes </a:t>
            </a:r>
            <a:r>
              <a:rPr b="1" lang="en"/>
              <a:t>cranial (superior) shift</a:t>
            </a:r>
            <a:r>
              <a:rPr lang="en"/>
              <a:t> of leading pacemaker site.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Evidence for Ca²⁺ Clock in Intact SA Node</a:t>
            </a:r>
            <a:endParaRPr/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471900" y="1700100"/>
            <a:ext cx="8222100" cy="41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Langendorff-perfused </a:t>
            </a:r>
            <a:r>
              <a:rPr b="1" lang="en"/>
              <a:t>canine heart</a:t>
            </a:r>
            <a:r>
              <a:rPr lang="en"/>
              <a:t> studies: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Showed late diastolic Ca²⁺ elevation precedes AP upstroke.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Confirms role of Ca²⁺ clock in impulse generation.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Isoproterenol (β-agonist) enhances: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Spontaneous SR Ca²⁺ release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Heart rate acceleration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Cranial shift</a:t>
            </a:r>
            <a:r>
              <a:rPr lang="en"/>
              <a:t> in pacemaker site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Implications</a:t>
            </a:r>
            <a:endParaRPr/>
          </a:p>
        </p:txBody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471900" y="1693900"/>
            <a:ext cx="8222100" cy="3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Multicentric pacemaker origin confirmed in human sinus rhythm.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Heart failure: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Associated with </a:t>
            </a:r>
            <a:r>
              <a:rPr b="1" lang="en"/>
              <a:t>SA node dysfunction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Fewer early activation sites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Atrial fibrillation (AF) and symptomatic bradycardia: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Superior</a:t>
            </a:r>
            <a:r>
              <a:rPr lang="en"/>
              <a:t> SA node shows </a:t>
            </a:r>
            <a:r>
              <a:rPr b="1" lang="en"/>
              <a:t>impaired response</a:t>
            </a:r>
            <a:r>
              <a:rPr lang="en"/>
              <a:t> to sympathetic stimulation.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Diagnostic and therapeutic relevance in sinus node disease.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Automaticity Beyond the SA Node</a:t>
            </a:r>
            <a:endParaRPr/>
          </a:p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471900" y="1916425"/>
            <a:ext cx="8222100" cy="3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 node, AV node, and Purkinje fibers all exhibit automaticity.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Membrane potential ranges: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SA/AV nodes: –70 to –35 mV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Purkinje fibers: –90 to –65 mV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Ionic current contribution (I</a:t>
            </a:r>
            <a:r>
              <a:rPr baseline="-25000" lang="en"/>
              <a:t>f</a:t>
            </a:r>
            <a:r>
              <a:rPr lang="en"/>
              <a:t>, I</a:t>
            </a:r>
            <a:r>
              <a:rPr baseline="-25000" lang="en"/>
              <a:t>K</a:t>
            </a:r>
            <a:r>
              <a:rPr lang="en"/>
              <a:t>) varies with cell type.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AV node, like SA node, has significant Ca²⁺ clock contribution.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 node has </a:t>
            </a:r>
            <a:r>
              <a:rPr b="1" lang="en"/>
              <a:t>fastest</a:t>
            </a:r>
            <a:r>
              <a:rPr lang="en"/>
              <a:t> intrinsic rate, thus primary pacemaker.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Subsidiary Pacemakers &amp; Latent Sites</a:t>
            </a:r>
            <a:endParaRPr/>
          </a:p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471900" y="1919075"/>
            <a:ext cx="8222100" cy="40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SA node fails, latent pacemakers take over → bradycardia.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Subsidiary atrial pacemaker sites: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Junction of inferior RA and IVC (Eustachian ridge)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Crista terminalis, coronary sinus orifice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Atrial extensions into tricuspid &amp; mitral valves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Myocardial sleeves in pulmonary veins and venae cavae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471900" y="1919075"/>
            <a:ext cx="8222100" cy="33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 junctional pacemakers generate junctional rhythms.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pacemakers are modulated by autonomic tone: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↑ Sympathetic → ↑ rate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↑ Parasympathetic → ↓ rate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His-Purkinje System &amp; Autonomic Regulation</a:t>
            </a:r>
            <a:endParaRPr/>
          </a:p>
        </p:txBody>
      </p:sp>
      <p:sp>
        <p:nvSpPr>
          <p:cNvPr id="227" name="Google Shape;227;p40"/>
          <p:cNvSpPr txBox="1"/>
          <p:nvPr>
            <p:ph idx="4294967295" type="body"/>
          </p:nvPr>
        </p:nvSpPr>
        <p:spPr>
          <a:xfrm>
            <a:off x="471900" y="848475"/>
            <a:ext cx="8222100" cy="46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Slowest</a:t>
            </a:r>
            <a:r>
              <a:rPr lang="en"/>
              <a:t> pacemaker: His-Purkinje fibers in ventricles.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Weak parasympathetic effect; sympathetic tone dominates.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Accentuated antagonism: ACh indirectly reduces automaticity by inhibiting sympathetic activity.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Adenosine has no baseline effect but: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↓ activation rate during adrenergic stimulation (e.g., isoproterenol)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Acts via antiadrenergic (not direct parasympathetic) pathway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mechanism is protective during ischemia or adrenergic stress, preventing excessive ventricular automaticity.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Gene-Based Engineering of Cardiac Pacemakers</a:t>
            </a:r>
            <a:endParaRPr/>
          </a:p>
        </p:txBody>
      </p:sp>
      <p:sp>
        <p:nvSpPr>
          <p:cNvPr id="233" name="Google Shape;233;p41"/>
          <p:cNvSpPr txBox="1"/>
          <p:nvPr>
            <p:ph idx="1" type="body"/>
          </p:nvPr>
        </p:nvSpPr>
        <p:spPr>
          <a:xfrm>
            <a:off x="471900" y="1635900"/>
            <a:ext cx="8222100" cy="3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Convert non-pacemaker myocytes into pacemaker cells.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Approach 1: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Suppress inward rectifier K⁺ current (I</a:t>
            </a:r>
            <a:r>
              <a:rPr baseline="-25000" lang="en"/>
              <a:t>K1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membrane stability → enhances automaticity in ventricular cells.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Approach 2: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Insert HCN (hyperpolarization-activated cyclic nucleotide-gated) channels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Methods: viral gene transfer, stem cell tech, or cell fusion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HCN expression → activates I</a:t>
            </a:r>
            <a:r>
              <a:rPr baseline="-25000" lang="en"/>
              <a:t>f</a:t>
            </a:r>
            <a:r>
              <a:rPr lang="en"/>
              <a:t> → induces pacemaker activity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776300"/>
            <a:ext cx="8222100" cy="35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of Arrhythmic Activity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Passive</a:t>
            </a:r>
            <a:r>
              <a:rPr lang="en"/>
              <a:t> arrhythmia: e.g., Atrioventricular (AV) block.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Active</a:t>
            </a:r>
            <a:r>
              <a:rPr lang="en"/>
              <a:t> arrhythmia mechanisms: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Abnormal or enhanced impulse 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Reentry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2"/>
          <p:cNvSpPr txBox="1"/>
          <p:nvPr>
            <p:ph idx="1" type="body"/>
          </p:nvPr>
        </p:nvSpPr>
        <p:spPr>
          <a:xfrm>
            <a:off x="471900" y="1919075"/>
            <a:ext cx="8222100" cy="30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 3: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Reprogram embryonic stem cells to express pacemaker gene profile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Leads to upregulation of automaticity pathways during development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Insight: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Confirms central role of I</a:t>
            </a:r>
            <a:r>
              <a:rPr baseline="-25000" lang="en"/>
              <a:t>f</a:t>
            </a:r>
            <a:r>
              <a:rPr lang="en"/>
              <a:t> current in generating automaticity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Clinical utility still under development; human application not yet established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AUTOMATICITY AS A MECHANISM OF CARDIAC ARRHYTHMIAS</a:t>
            </a:r>
            <a:endParaRPr/>
          </a:p>
        </p:txBody>
      </p:sp>
      <p:sp>
        <p:nvSpPr>
          <p:cNvPr id="245" name="Google Shape;245;p43"/>
          <p:cNvSpPr txBox="1"/>
          <p:nvPr>
            <p:ph idx="1" type="body"/>
          </p:nvPr>
        </p:nvSpPr>
        <p:spPr>
          <a:xfrm>
            <a:off x="471900" y="1648075"/>
            <a:ext cx="8222100" cy="3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Abnormal Automaticity – Bradycardia &amp; Tachycardia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Abnormal automaticity includes: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↓ Automaticity → Bradycardia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↑ Automaticity → Tachycardia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Mechanisms include: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Disease or dysfunction of the SA node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Enhanced automaticity in </a:t>
            </a:r>
            <a:r>
              <a:rPr b="1" lang="en"/>
              <a:t>subsidiary</a:t>
            </a:r>
            <a:r>
              <a:rPr lang="en"/>
              <a:t> pacemaker sites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Autonomic imbalance (e.g., ↑ vagal tone)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4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 in pacemaker origin: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central SA node to other atrial or junctional sites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 Node Dysfunction: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Slowed impulse generation or conduction block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result in sinus bradycardia or sinus pauses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5"/>
          <p:cNvSpPr txBox="1"/>
          <p:nvPr>
            <p:ph idx="1" type="body"/>
          </p:nvPr>
        </p:nvSpPr>
        <p:spPr>
          <a:xfrm>
            <a:off x="471900" y="1745775"/>
            <a:ext cx="8222100" cy="3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 Junctional Rhythms: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Occur when: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 junctional pacemakers (AV node or His bundle) become </a:t>
            </a:r>
            <a:r>
              <a:rPr b="1" lang="en"/>
              <a:t>faster</a:t>
            </a:r>
            <a:r>
              <a:rPr lang="en"/>
              <a:t> than SA node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SA node is </a:t>
            </a:r>
            <a:r>
              <a:rPr b="1" lang="en"/>
              <a:t>too slow</a:t>
            </a:r>
            <a:r>
              <a:rPr lang="en"/>
              <a:t> to suppress these latent pacemakers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Clinical Implication: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Bradyarrhythmias</a:t>
            </a:r>
            <a:r>
              <a:rPr lang="en"/>
              <a:t> often require </a:t>
            </a:r>
            <a:r>
              <a:rPr b="1" lang="en"/>
              <a:t>pacemaker</a:t>
            </a:r>
            <a:r>
              <a:rPr lang="en"/>
              <a:t> support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Tachyarrhythmias</a:t>
            </a:r>
            <a:r>
              <a:rPr lang="en"/>
              <a:t> may respond to </a:t>
            </a:r>
            <a:r>
              <a:rPr b="1" lang="en"/>
              <a:t>rate control</a:t>
            </a:r>
            <a:r>
              <a:rPr lang="en"/>
              <a:t> or </a:t>
            </a:r>
            <a:r>
              <a:rPr b="1" lang="en"/>
              <a:t>antiarrhythmic therapy</a:t>
            </a:r>
            <a:endParaRPr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Bradycardia – Role of HCN4 Mutation</a:t>
            </a:r>
            <a:endParaRPr/>
          </a:p>
        </p:txBody>
      </p:sp>
      <p:sp>
        <p:nvSpPr>
          <p:cNvPr id="263" name="Google Shape;263;p46"/>
          <p:cNvSpPr txBox="1"/>
          <p:nvPr>
            <p:ph idx="1" type="body"/>
          </p:nvPr>
        </p:nvSpPr>
        <p:spPr>
          <a:xfrm>
            <a:off x="471900" y="1919075"/>
            <a:ext cx="8222100" cy="36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Bradycardia can occur in structurally normal hearts due to genetic mutations affecting pacemaker mechanisms.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HCN4 Channel Mutation: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Affects HCN4 subtype responsible for carrying I</a:t>
            </a:r>
            <a:r>
              <a:rPr baseline="-25000" lang="en"/>
              <a:t>f</a:t>
            </a:r>
            <a:r>
              <a:rPr lang="en"/>
              <a:t> current (membrane clock)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Leads to altered expression and kinetics of I</a:t>
            </a:r>
            <a:r>
              <a:rPr baseline="-25000" lang="en"/>
              <a:t>f</a:t>
            </a:r>
            <a:endParaRPr baseline="-25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Causes familial bradycardia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7"/>
          <p:cNvSpPr txBox="1"/>
          <p:nvPr>
            <p:ph idx="4294967295" type="body"/>
          </p:nvPr>
        </p:nvSpPr>
        <p:spPr>
          <a:xfrm>
            <a:off x="471900" y="903400"/>
            <a:ext cx="8222100" cy="45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Characteristics: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Bradycardia may be asymptomatic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Exercise response: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Suboptimal in some: Max HR ~100 bpm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 in others: Max HR &gt;150 bpm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Explanation for normal HR response: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Ca²⁺ clock remains </a:t>
            </a:r>
            <a:r>
              <a:rPr b="1" lang="en"/>
              <a:t>intact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During sympathetic stimulation, Ca clock can sufficiently increase sinus rate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</a:t>
            </a:r>
            <a:r>
              <a:rPr lang="en"/>
              <a:t>ry Node Dysfunction: in Heart Failure &amp; AF</a:t>
            </a:r>
            <a:endParaRPr/>
          </a:p>
        </p:txBody>
      </p:sp>
      <p:sp>
        <p:nvSpPr>
          <p:cNvPr id="275" name="Google Shape;275;p48"/>
          <p:cNvSpPr txBox="1"/>
          <p:nvPr>
            <p:ph idx="1" type="body"/>
          </p:nvPr>
        </p:nvSpPr>
        <p:spPr>
          <a:xfrm>
            <a:off x="471900" y="1919075"/>
            <a:ext cx="8222100" cy="36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diseases like heart failure and AF are frequently linked to SA node dysfunction.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Dual Mechanism Involvement: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Malfunction of membrane clock (e.g., HCN4/I</a:t>
            </a:r>
            <a:r>
              <a:rPr baseline="-25000" lang="en"/>
              <a:t>f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Malfunction of Ca²⁺ clock (intracellular Ca regulation)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9"/>
          <p:cNvSpPr txBox="1"/>
          <p:nvPr>
            <p:ph idx="4294967295" type="body"/>
          </p:nvPr>
        </p:nvSpPr>
        <p:spPr>
          <a:xfrm>
            <a:off x="471900" y="619050"/>
            <a:ext cx="82221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Failure: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↓ HCN4 expression → impaired sinus node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↑ Atrial HCN4 expression → may promote atrial arrhythmias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Defective Ca²⁺ handling also contributes to dysfunction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Atrial Fibrillation (AF):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Associated with disturbed membrane and Ca clocks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 node dysfunction is often reversible after successful catheter ablation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Insight: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 node dysfunction in these diseases is multifactorial and may be partially reversible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Depolarization-Induced Abnormal Automaticity</a:t>
            </a:r>
            <a:endParaRPr/>
          </a:p>
        </p:txBody>
      </p:sp>
      <p:sp>
        <p:nvSpPr>
          <p:cNvPr id="287" name="Google Shape;287;p50"/>
          <p:cNvSpPr txBox="1"/>
          <p:nvPr>
            <p:ph idx="1" type="body"/>
          </p:nvPr>
        </p:nvSpPr>
        <p:spPr>
          <a:xfrm>
            <a:off x="471900" y="1919075"/>
            <a:ext cx="8222100" cy="3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Atrial and ventricular myocytes normally lack automaticity, but can acquire it when depolarized.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phenomenon is called depolarization-induced automaticity.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Characteristics:</a:t>
            </a:r>
            <a:endParaRPr/>
          </a:p>
        </p:txBody>
      </p:sp>
      <p:sp>
        <p:nvSpPr>
          <p:cNvPr id="293" name="Google Shape;293;p51"/>
          <p:cNvSpPr txBox="1"/>
          <p:nvPr>
            <p:ph idx="1" type="body"/>
          </p:nvPr>
        </p:nvSpPr>
        <p:spPr>
          <a:xfrm>
            <a:off x="471900" y="1919075"/>
            <a:ext cx="8222100" cy="37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Develops when membrane potential is between –70 to –30 mV.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Faster than normal automaticity and strongly depends on resting potential: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depolarized → faster firing rate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Enhanced by: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β-adrenergic agonists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Hypokalemia (↓ extracellular K⁺)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71900" y="1736625"/>
            <a:ext cx="8222100" cy="32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Reentry Mechanism</a:t>
            </a:r>
            <a:r>
              <a:rPr lang="en"/>
              <a:t> in Arrhythmias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Occurs when a </a:t>
            </a:r>
            <a:r>
              <a:rPr b="1" lang="en"/>
              <a:t>propagating impulse</a:t>
            </a:r>
            <a:r>
              <a:rPr lang="en"/>
              <a:t> </a:t>
            </a:r>
            <a:r>
              <a:rPr b="1" lang="en"/>
              <a:t>persists</a:t>
            </a:r>
            <a:r>
              <a:rPr lang="en"/>
              <a:t> after the refractory period.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Implicated in both atrial and ventricular tachyarrhythmias.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Supported by multichannel mapping studies.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concepts: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Phase 2 reentry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Spiral waves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Mother rotors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Fibrillatory conduction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 Leading to Depolarization:</a:t>
            </a:r>
            <a:endParaRPr/>
          </a:p>
        </p:txBody>
      </p:sp>
      <p:sp>
        <p:nvSpPr>
          <p:cNvPr id="299" name="Google Shape;299;p52"/>
          <p:cNvSpPr txBox="1"/>
          <p:nvPr>
            <p:ph idx="1" type="body"/>
          </p:nvPr>
        </p:nvSpPr>
        <p:spPr>
          <a:xfrm>
            <a:off x="471900" y="1919075"/>
            <a:ext cx="8222100" cy="3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↑ Extracellular K⁺ → ↓ outward I</a:t>
            </a:r>
            <a:r>
              <a:rPr baseline="-25000" lang="en"/>
              <a:t>K1</a:t>
            </a:r>
            <a:r>
              <a:rPr lang="en"/>
              <a:t> current → membrane depolarization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↓ Number/function of I</a:t>
            </a:r>
            <a:r>
              <a:rPr baseline="-25000" lang="en"/>
              <a:t>K1</a:t>
            </a:r>
            <a:r>
              <a:rPr lang="en"/>
              <a:t> channels (due to disease or mutation)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Electrotonic depolarization from neighboring diseased tissue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KCNJ2 gene mutations → ↓ Kir2.x current → enhanced Purkinje automaticity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&amp; Experimental Implications:</a:t>
            </a:r>
            <a:endParaRPr/>
          </a:p>
        </p:txBody>
      </p:sp>
      <p:sp>
        <p:nvSpPr>
          <p:cNvPr id="305" name="Google Shape;305;p53"/>
          <p:cNvSpPr txBox="1"/>
          <p:nvPr>
            <p:ph idx="1" type="body"/>
          </p:nvPr>
        </p:nvSpPr>
        <p:spPr>
          <a:xfrm>
            <a:off x="471900" y="1919075"/>
            <a:ext cx="82221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Purkinje system is particularly susceptible to abnormal automaticity.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Paradoxical effect: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β-adrenergic stimulation → ↑ I</a:t>
            </a:r>
            <a:r>
              <a:rPr baseline="-25000" lang="en"/>
              <a:t>K1</a:t>
            </a:r>
            <a:r>
              <a:rPr lang="en"/>
              <a:t> → may suppress ectopy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Biological pacemaker strategy: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Suppressing I</a:t>
            </a:r>
            <a:r>
              <a:rPr baseline="-25000" lang="en"/>
              <a:t>K1</a:t>
            </a:r>
            <a:r>
              <a:rPr lang="en"/>
              <a:t> (e.g., Kir2.x) to </a:t>
            </a:r>
            <a:r>
              <a:rPr b="1" lang="en"/>
              <a:t>induce</a:t>
            </a:r>
            <a:r>
              <a:rPr lang="en"/>
              <a:t> automaticity in ventricular myocytes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Enhanced Pacemaker Activity &amp; Autonomic Triggers of Atrial Tachycardia</a:t>
            </a:r>
            <a:endParaRPr/>
          </a:p>
        </p:txBody>
      </p:sp>
      <p:sp>
        <p:nvSpPr>
          <p:cNvPr id="311" name="Google Shape;311;p54"/>
          <p:cNvSpPr txBox="1"/>
          <p:nvPr>
            <p:ph idx="1" type="body"/>
          </p:nvPr>
        </p:nvSpPr>
        <p:spPr>
          <a:xfrm>
            <a:off x="471900" y="1919075"/>
            <a:ext cx="8222100" cy="3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Sinus tachycardia or ectopic atrial tachycardia may arise from: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Enhanced normal or subsidiary pacemaker activity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due to increased autonomic nervous system activity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Sympathetic Influence – Stellate Ganglion Nerve Activity (SGNA):</a:t>
            </a:r>
            <a:endParaRPr/>
          </a:p>
        </p:txBody>
      </p:sp>
      <p:sp>
        <p:nvSpPr>
          <p:cNvPr id="317" name="Google Shape;317;p55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SGNA accelerates heart rate; no latency between onset and P-P interval shortening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Two SGNA patterns: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Low-amplitude bursts – common and frequent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High-amplitude spikes – rare in normal dogs (&lt;10/day), but ↑ frequency in HF or MI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SGNA directly correlates with sinus rate acceleration and atrial tachycardia initiation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6"/>
          <p:cNvSpPr txBox="1"/>
          <p:nvPr>
            <p:ph idx="1" type="body"/>
          </p:nvPr>
        </p:nvSpPr>
        <p:spPr>
          <a:xfrm>
            <a:off x="471900" y="1599250"/>
            <a:ext cx="8222100" cy="3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Parasympathetic Influence – Vagal Nerve Activity: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Vagal activation → sinus bradycardia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↑ vagal activity causes prolonged P-P interval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Combined Effects: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Simultaneous sympathovagal discharges are potent triggers of atrial tachyarrhythmias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Seen commonly in ambulatory animal models (dogs)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Overdrive Suppression of Pacemaker Activity</a:t>
            </a:r>
            <a:endParaRPr/>
          </a:p>
        </p:txBody>
      </p:sp>
      <p:sp>
        <p:nvSpPr>
          <p:cNvPr id="329" name="Google Shape;329;p57"/>
          <p:cNvSpPr txBox="1"/>
          <p:nvPr>
            <p:ph idx="1" type="body"/>
          </p:nvPr>
        </p:nvSpPr>
        <p:spPr>
          <a:xfrm>
            <a:off x="471900" y="1773375"/>
            <a:ext cx="8222100" cy="3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Overdrive suppression = Inhibition of automaticity in pacemaker cells when they are overdrive-paced by a faster rhythm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Physiological Role: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Under normal conditions, SA node overdrive-suppresses all subsidiary pacemakers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Prevents ectopic activity and maintains stable cardiac rhythm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 of Overdrive Suppression:</a:t>
            </a:r>
            <a:endParaRPr/>
          </a:p>
        </p:txBody>
      </p:sp>
      <p:sp>
        <p:nvSpPr>
          <p:cNvPr id="335" name="Google Shape;335;p58"/>
          <p:cNvSpPr txBox="1"/>
          <p:nvPr>
            <p:ph idx="1" type="body"/>
          </p:nvPr>
        </p:nvSpPr>
        <p:spPr>
          <a:xfrm>
            <a:off x="471900" y="1919075"/>
            <a:ext cx="8222100" cy="40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Increased pacing rate → ↑ intracellular Na⁺ and Ca²⁺ accumulation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↑ Na⁺ → activates Na⁺/K⁺ ATPase (sodium pump)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Na⁺/K⁺ ATPase generates hyperpolarizing current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Opposes phase 4 depolarization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in temporary suppression of pacemaker activity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9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Characteristics: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Suppression duration ∝ rate and duration of overdrive pacing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Faster or longer overdrive → greater suppression effect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Important in maintaining dominance of the SA node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Parasystole &amp; Entrance Block in Latent Pacemakers</a:t>
            </a:r>
            <a:endParaRPr/>
          </a:p>
        </p:txBody>
      </p:sp>
      <p:sp>
        <p:nvSpPr>
          <p:cNvPr id="347" name="Google Shape;347;p60"/>
          <p:cNvSpPr txBox="1"/>
          <p:nvPr>
            <p:ph idx="1" type="body"/>
          </p:nvPr>
        </p:nvSpPr>
        <p:spPr>
          <a:xfrm>
            <a:off x="471900" y="1919075"/>
            <a:ext cx="8222100" cy="30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Control of Latent Pacemakers: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Latent pacemakers are usually reset by impulses from the dominant SA node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prevents them from initiating spontaneous activity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6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 – Parasystolic Focus: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Occurs when a latent pacemaker is protected by entrance block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Entrance block:</a:t>
            </a:r>
            <a:r>
              <a:rPr lang="en"/>
              <a:t> Prevents sinus impulse from depolarizing the pacemaker focus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Exit conduction:</a:t>
            </a:r>
            <a:r>
              <a:rPr lang="en"/>
              <a:t> Spontaneous impulses from the focus can still activate the myocardium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Typically arises in regions surrounded by ischemic/infarcted/damaged tissue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Abnormal Impulse Formation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71900" y="1919075"/>
            <a:ext cx="8222100" cy="3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Automaticity: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 automaticity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Abnormal automaticity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Triggered activity types: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Early afterdepolarizations (EADs)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Late phase 3 EADs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Delayed afterdepolarizations (DADs)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62"/>
          <p:cNvSpPr txBox="1"/>
          <p:nvPr>
            <p:ph idx="1" type="body"/>
          </p:nvPr>
        </p:nvSpPr>
        <p:spPr>
          <a:xfrm>
            <a:off x="471900" y="1919075"/>
            <a:ext cx="8222100" cy="31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 of Parasystole: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Ectopic activity escapes normal suppression and leads to: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Premature ventricular complexes (PVCs) with variable coupling intervals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Fusion beats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Interectopic intervals that are multiples of a common denominator (reflecting the independent pacemaker rhythm)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MCQs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wrong statement </a:t>
            </a:r>
            <a:endParaRPr/>
          </a:p>
        </p:txBody>
      </p:sp>
      <p:sp>
        <p:nvSpPr>
          <p:cNvPr id="370" name="Google Shape;370;p6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Isoproterenol (β-agonist) enhances: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Spontaneous SR Ca²⁺ release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Heart rate acceleration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Caudal shift in pacemaker site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wrong statement </a:t>
            </a:r>
            <a:endParaRPr/>
          </a:p>
        </p:txBody>
      </p:sp>
      <p:sp>
        <p:nvSpPr>
          <p:cNvPr id="376" name="Google Shape;376;p6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Isoproterenol (β-agonist) enhances: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Spontaneous SR Ca²⁺ release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Heart rate acceleration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Caudal shift in pacemaker site</a:t>
            </a:r>
            <a:endParaRPr b="1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wrong statement </a:t>
            </a:r>
            <a:endParaRPr/>
          </a:p>
        </p:txBody>
      </p:sp>
      <p:sp>
        <p:nvSpPr>
          <p:cNvPr id="382" name="Google Shape;382;p6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HCN4 Channel Mutation: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Affects HCN4 subtype responsible for carrying If current (membrane clock)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Leads to altered expression and kinetics of If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Causes familial tachycardia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wrong statement </a:t>
            </a:r>
            <a:endParaRPr/>
          </a:p>
        </p:txBody>
      </p:sp>
      <p:sp>
        <p:nvSpPr>
          <p:cNvPr id="388" name="Google Shape;388;p6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HCN4 Channel Mutation: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Affects HCN4 subtype responsible for carrying If current (membrane clock)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Leads to altered expression and kinetics of If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Causes familial tachycardia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wrong statement </a:t>
            </a:r>
            <a:endParaRPr/>
          </a:p>
        </p:txBody>
      </p:sp>
      <p:sp>
        <p:nvSpPr>
          <p:cNvPr id="394" name="Google Shape;394;p6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Failure: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↓ HCN4 expression → impaired sinus node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↓ Atrial HCN4 expression → may promote atrial arrhythmias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Defective Ca²⁺ handling also contributes to dysfunction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wrong statement </a:t>
            </a:r>
            <a:endParaRPr/>
          </a:p>
        </p:txBody>
      </p:sp>
      <p:sp>
        <p:nvSpPr>
          <p:cNvPr id="400" name="Google Shape;400;p6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Failure: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↓ HCN4 expression → impaired sinus node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↓ Atrial HCN4 expression → may promote atrial arrhythmias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Defective Ca²⁺ handling also contributes to dysfunction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Afterdepolarizations &amp; Triggered Activity</a:t>
            </a:r>
            <a:endParaRPr/>
          </a:p>
        </p:txBody>
      </p:sp>
      <p:sp>
        <p:nvSpPr>
          <p:cNvPr id="411" name="Google Shape;411;p7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Afterdepolarizations?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Oscillatory depolarizations</a:t>
            </a:r>
            <a:r>
              <a:rPr lang="en"/>
              <a:t> that occur during or after an action potential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Depend on </a:t>
            </a:r>
            <a:r>
              <a:rPr b="1" lang="en"/>
              <a:t>preceding</a:t>
            </a:r>
            <a:r>
              <a:rPr lang="en"/>
              <a:t> transmembrane activity for initiation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71900" y="1919075"/>
            <a:ext cx="8222100" cy="34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Insights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Traditional distinction between automaticity and triggered activity is being reconsidered.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New evidence suggests overlapping mechanisms in arrhythmogenesis.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72"/>
          <p:cNvSpPr txBox="1"/>
          <p:nvPr>
            <p:ph idx="1" type="body"/>
          </p:nvPr>
        </p:nvSpPr>
        <p:spPr>
          <a:xfrm>
            <a:off x="471900" y="1700075"/>
            <a:ext cx="82221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Types: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Early</a:t>
            </a:r>
            <a:r>
              <a:rPr lang="en"/>
              <a:t> Afterdepolarizations (EADs)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Occur during phase 2 or phase 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Interrupt or delay repolarization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Delayed</a:t>
            </a:r>
            <a:r>
              <a:rPr lang="en"/>
              <a:t> Afte</a:t>
            </a:r>
            <a:r>
              <a:rPr lang="en"/>
              <a:t>r</a:t>
            </a:r>
            <a:r>
              <a:rPr lang="en"/>
              <a:t>depolarizations (DADs)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Occur after full repolarization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Arise during diastole (phase 4)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Triggered Activity:</a:t>
            </a:r>
            <a:endParaRPr/>
          </a:p>
        </p:txBody>
      </p:sp>
      <p:sp>
        <p:nvSpPr>
          <p:cNvPr id="423" name="Google Shape;423;p73"/>
          <p:cNvSpPr txBox="1"/>
          <p:nvPr>
            <p:ph idx="1" type="body"/>
          </p:nvPr>
        </p:nvSpPr>
        <p:spPr>
          <a:xfrm>
            <a:off x="471900" y="1721375"/>
            <a:ext cx="8222100" cy="35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EAD or DAD reaches </a:t>
            </a:r>
            <a:r>
              <a:rPr b="1" lang="en"/>
              <a:t>threshold</a:t>
            </a:r>
            <a:r>
              <a:rPr lang="en"/>
              <a:t> → spontaneous action potential </a:t>
            </a:r>
            <a:r>
              <a:rPr b="1" lang="en"/>
              <a:t>(triggered</a:t>
            </a:r>
            <a:r>
              <a:rPr lang="en"/>
              <a:t> </a:t>
            </a:r>
            <a:r>
              <a:rPr b="1" lang="en"/>
              <a:t>response)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cause: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Extrasystoles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Tachyarrhythmias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Clinical Significance: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in conditions predisposing to </a:t>
            </a:r>
            <a:r>
              <a:rPr b="1" lang="en"/>
              <a:t>cellular Ca²⁺ overload</a:t>
            </a:r>
            <a:r>
              <a:rPr lang="en"/>
              <a:t> or </a:t>
            </a:r>
            <a:r>
              <a:rPr b="1" lang="en"/>
              <a:t>prolonged AP duration</a:t>
            </a:r>
            <a:r>
              <a:rPr lang="en"/>
              <a:t> (e.g., ischemia, HF, drug toxicity)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Triggered activity is a key mechanism in </a:t>
            </a:r>
            <a:r>
              <a:rPr b="1" lang="en"/>
              <a:t>arrhythmogenesis</a:t>
            </a:r>
            <a:endParaRPr b="1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Afterdepolarizations (EADs) – Mechanisms &amp; Implications</a:t>
            </a:r>
            <a:endParaRPr/>
          </a:p>
        </p:txBody>
      </p:sp>
      <p:sp>
        <p:nvSpPr>
          <p:cNvPr id="429" name="Google Shape;429;p74"/>
          <p:cNvSpPr txBox="1"/>
          <p:nvPr>
            <p:ph idx="1" type="body"/>
          </p:nvPr>
        </p:nvSpPr>
        <p:spPr>
          <a:xfrm>
            <a:off x="471900" y="1919075"/>
            <a:ext cx="8222100" cy="3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Triggers of EADs: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Observed in cardiac tissues exposed to: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Hypoxia, acidosis, electrolyte imbalance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Catecholamines, antiarrhythmic drugs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Ventricular hypertrophy, heart failure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More likely with </a:t>
            </a:r>
            <a:r>
              <a:rPr b="1" lang="en"/>
              <a:t>prolonged repolarization</a:t>
            </a:r>
            <a:r>
              <a:rPr lang="en"/>
              <a:t> or </a:t>
            </a:r>
            <a:r>
              <a:rPr b="1" lang="en"/>
              <a:t>reduced repolarization reserve</a:t>
            </a:r>
            <a:endParaRPr b="1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6775"/>
            <a:ext cx="9144000" cy="355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76"/>
          <p:cNvPicPr preferRelativeResize="0"/>
          <p:nvPr/>
        </p:nvPicPr>
        <p:blipFill rotWithShape="1">
          <a:blip r:embed="rId3">
            <a:alphaModFix/>
          </a:blip>
          <a:srcRect b="6296" l="0" r="0" t="0"/>
          <a:stretch/>
        </p:blipFill>
        <p:spPr>
          <a:xfrm>
            <a:off x="152400" y="152400"/>
            <a:ext cx="8851950" cy="45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 &amp; Requirements:</a:t>
            </a:r>
            <a:endParaRPr/>
          </a:p>
        </p:txBody>
      </p:sp>
      <p:sp>
        <p:nvSpPr>
          <p:cNvPr id="445" name="Google Shape;445;p77"/>
          <p:cNvSpPr txBox="1"/>
          <p:nvPr>
            <p:ph idx="1" type="body"/>
          </p:nvPr>
        </p:nvSpPr>
        <p:spPr>
          <a:xfrm>
            <a:off x="471900" y="1919075"/>
            <a:ext cx="8222100" cy="29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EADs may not propagate unless: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Thousands of myocytes depolarize </a:t>
            </a:r>
            <a:r>
              <a:rPr b="1" lang="en"/>
              <a:t>synchronously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Overcome</a:t>
            </a:r>
            <a:r>
              <a:rPr b="1" lang="en"/>
              <a:t> source-sink mismatch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 junction coupling may help form </a:t>
            </a:r>
            <a:r>
              <a:rPr b="1" lang="en"/>
              <a:t>"EAD islands"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Leads to focal activity + reentry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trigger torsades de pointes or polymorphic VT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EADs:</a:t>
            </a:r>
            <a:endParaRPr/>
          </a:p>
        </p:txBody>
      </p:sp>
      <p:sp>
        <p:nvSpPr>
          <p:cNvPr id="451" name="Google Shape;451;p7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2 EADs: Occur at membrane potentials </a:t>
            </a:r>
            <a:r>
              <a:rPr b="1" lang="en"/>
              <a:t>&gt; -30 mV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Phase 3 EADs: Occur at more </a:t>
            </a:r>
            <a:r>
              <a:rPr b="1" lang="en"/>
              <a:t>negative</a:t>
            </a:r>
            <a:r>
              <a:rPr lang="en"/>
              <a:t> potentials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Both may occur in same tissue (e.g., Purkinje fibers)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Rate &amp; Drug Sensitivity:</a:t>
            </a:r>
            <a:endParaRPr/>
          </a:p>
        </p:txBody>
      </p:sp>
      <p:sp>
        <p:nvSpPr>
          <p:cNvPr id="457" name="Google Shape;457;p79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III antiarrhythmics: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 EADs at </a:t>
            </a:r>
            <a:r>
              <a:rPr b="1" lang="en"/>
              <a:t>slow</a:t>
            </a:r>
            <a:r>
              <a:rPr lang="en"/>
              <a:t> rates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Suppress EADs at high rates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β-adrenergic agonists: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Induce EADs at </a:t>
            </a:r>
            <a:r>
              <a:rPr b="1" lang="en"/>
              <a:t>fast</a:t>
            </a:r>
            <a:r>
              <a:rPr lang="en"/>
              <a:t> rates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Especially in M cells, rarely in Purkinje or epicardium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Biphasic Effect of Rate Acceleration:</a:t>
            </a:r>
            <a:endParaRPr/>
          </a:p>
        </p:txBody>
      </p:sp>
      <p:sp>
        <p:nvSpPr>
          <p:cNvPr id="463" name="Google Shape;463;p80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Initial phase: Activates </a:t>
            </a:r>
            <a:r>
              <a:rPr b="1" lang="en"/>
              <a:t>inward Na-Ca exchange</a:t>
            </a:r>
            <a:r>
              <a:rPr lang="en"/>
              <a:t> (I</a:t>
            </a:r>
            <a:r>
              <a:rPr baseline="-25000" lang="en"/>
              <a:t>NCX</a:t>
            </a:r>
            <a:r>
              <a:rPr lang="en"/>
              <a:t>), prolongs APD → facilitates EAD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Late phase: I</a:t>
            </a:r>
            <a:r>
              <a:rPr baseline="-25000" lang="en"/>
              <a:t>Ks</a:t>
            </a:r>
            <a:r>
              <a:rPr lang="en"/>
              <a:t> (slow K⁺ current) </a:t>
            </a:r>
            <a:r>
              <a:rPr b="1" lang="en"/>
              <a:t>shortens</a:t>
            </a:r>
            <a:r>
              <a:rPr lang="en"/>
              <a:t> APD → suppresses EAD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Cellular Susceptibility to EADs – Role of Ion Currents</a:t>
            </a:r>
            <a:endParaRPr/>
          </a:p>
        </p:txBody>
      </p:sp>
      <p:sp>
        <p:nvSpPr>
          <p:cNvPr id="469" name="Google Shape;469;p8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Greater EAD Susceptibility in: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Midmyocardial M cells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Purkinje fibers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Reasons: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Weaker I</a:t>
            </a:r>
            <a:r>
              <a:rPr baseline="-25000" lang="en"/>
              <a:t>Ks</a:t>
            </a:r>
            <a:r>
              <a:rPr lang="en"/>
              <a:t> (slow delayed rectifier K⁺ current) in M cells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Deficient </a:t>
            </a:r>
            <a:r>
              <a:rPr b="1" lang="en"/>
              <a:t>apamin-sensitive SK current (I</a:t>
            </a:r>
            <a:r>
              <a:rPr b="1" baseline="-25000" lang="en"/>
              <a:t>KAS</a:t>
            </a:r>
            <a:r>
              <a:rPr b="1" lang="en"/>
              <a:t>)</a:t>
            </a:r>
            <a:r>
              <a:rPr lang="en"/>
              <a:t> (small conductance Ca activated K current) in M-cell layer of failing hearts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 cells cannot adequately shorten APD in high intracellular Ca²⁺ states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9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475" name="Google Shape;47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83"/>
          <p:cNvSpPr txBox="1"/>
          <p:nvPr>
            <p:ph idx="1" type="body"/>
          </p:nvPr>
        </p:nvSpPr>
        <p:spPr>
          <a:xfrm>
            <a:off x="471900" y="1919075"/>
            <a:ext cx="8222100" cy="30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APD-prolonging drugs (e.g., sotalol) can trigger EADs, especially in these cells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</a:t>
            </a:r>
            <a:r>
              <a:rPr b="1" lang="en"/>
              <a:t>Heart failure</a:t>
            </a:r>
            <a:r>
              <a:rPr lang="en"/>
              <a:t> &amp; </a:t>
            </a:r>
            <a:r>
              <a:rPr b="1" lang="en"/>
              <a:t>cardiomyopathy</a:t>
            </a:r>
            <a:r>
              <a:rPr lang="en"/>
              <a:t> - ion channel changes - EADs possible in any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ventricle layer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Blocking both I</a:t>
            </a:r>
            <a:r>
              <a:rPr baseline="-25000" lang="en"/>
              <a:t>Kr</a:t>
            </a:r>
            <a:r>
              <a:rPr lang="en"/>
              <a:t> and l</a:t>
            </a:r>
            <a:r>
              <a:rPr baseline="-25000" lang="en"/>
              <a:t>SK</a:t>
            </a:r>
            <a:r>
              <a:rPr lang="en"/>
              <a:t> can induce EADs even in typically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resistant cells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 Underlying Early Afterdepolarizations (EADs)</a:t>
            </a:r>
            <a:endParaRPr/>
          </a:p>
        </p:txBody>
      </p:sp>
      <p:sp>
        <p:nvSpPr>
          <p:cNvPr id="487" name="Google Shape;487;p8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Principle: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EADs arise when inward currents </a:t>
            </a:r>
            <a:r>
              <a:rPr b="1" lang="en"/>
              <a:t>exceed</a:t>
            </a:r>
            <a:r>
              <a:rPr lang="en"/>
              <a:t> outward repolarizing currents during phase 2 or 3 of the cardiac action potential.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06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Mechanisms Facilitating EADs:</a:t>
            </a:r>
            <a:endParaRPr/>
          </a:p>
        </p:txBody>
      </p:sp>
      <p:sp>
        <p:nvSpPr>
          <p:cNvPr id="498" name="Google Shape;498;p86"/>
          <p:cNvSpPr txBox="1"/>
          <p:nvPr>
            <p:ph idx="4294967295" type="body"/>
          </p:nvPr>
        </p:nvSpPr>
        <p:spPr>
          <a:xfrm>
            <a:off x="471900" y="619050"/>
            <a:ext cx="82221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↓ Repolarizing K⁺ Currents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Eg: ↓ IKr, IKs by: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IA &amp; III antiarrhythmics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Chromanol 293B: </a:t>
            </a:r>
            <a:r>
              <a:rPr lang="en"/>
              <a:t>selective IKs blockade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↑ Ca²⁺ Current Availability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Eg: </a:t>
            </a:r>
            <a:r>
              <a:rPr b="1" lang="en"/>
              <a:t>Bay K8644</a:t>
            </a:r>
            <a:r>
              <a:rPr lang="en"/>
              <a:t> (L type Ca channel agonist, </a:t>
            </a:r>
            <a:r>
              <a:rPr b="1" lang="en"/>
              <a:t>structural analog</a:t>
            </a:r>
            <a:r>
              <a:rPr lang="en"/>
              <a:t> of </a:t>
            </a:r>
            <a:r>
              <a:rPr b="1" lang="en"/>
              <a:t>nifedipine</a:t>
            </a:r>
            <a:r>
              <a:rPr lang="en"/>
              <a:t>), catecholamines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Enhances I</a:t>
            </a:r>
            <a:r>
              <a:rPr baseline="-25000" lang="en"/>
              <a:t>CaL</a:t>
            </a:r>
            <a:r>
              <a:rPr lang="en"/>
              <a:t> during plateau phase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87"/>
          <p:cNvSpPr txBox="1"/>
          <p:nvPr>
            <p:ph idx="4294967295" type="body"/>
          </p:nvPr>
        </p:nvSpPr>
        <p:spPr>
          <a:xfrm>
            <a:off x="471900" y="1037650"/>
            <a:ext cx="8222100" cy="3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↑ Na⁺–Ca²⁺ Exchange Current (I</a:t>
            </a:r>
            <a:r>
              <a:rPr baseline="-25000" lang="en"/>
              <a:t>NCX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Triggered by ↑ intracellular Ca²⁺ or </a:t>
            </a:r>
            <a:r>
              <a:rPr lang="en"/>
              <a:t>I</a:t>
            </a:r>
            <a:r>
              <a:rPr baseline="-25000" lang="en"/>
              <a:t>NCX</a:t>
            </a:r>
            <a:r>
              <a:rPr lang="en"/>
              <a:t> upregulation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↑ Late Na⁺ Current (I</a:t>
            </a:r>
            <a:r>
              <a:rPr baseline="-25000" lang="en"/>
              <a:t>NaL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Eg: Aconitine, Anthopleurin-A, ATX-II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Leads to prolonged plateau &amp; increased APD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134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88"/>
          <p:cNvSpPr txBox="1"/>
          <p:nvPr/>
        </p:nvSpPr>
        <p:spPr>
          <a:xfrm>
            <a:off x="5013425" y="2039500"/>
            <a:ext cx="4130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Aconitum genus, commonly called monkshood or wolfsbane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89"/>
          <p:cNvPicPr preferRelativeResize="0"/>
          <p:nvPr/>
        </p:nvPicPr>
        <p:blipFill rotWithShape="1">
          <a:blip r:embed="rId3">
            <a:alphaModFix/>
          </a:blip>
          <a:srcRect b="9140" l="4096" r="3018" t="0"/>
          <a:stretch/>
        </p:blipFill>
        <p:spPr>
          <a:xfrm>
            <a:off x="0" y="0"/>
            <a:ext cx="3735750" cy="38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4150" y="0"/>
            <a:ext cx="4494302" cy="38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57600"/>
            <a:ext cx="6130799" cy="12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98170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02214"/>
            <a:ext cx="9144000" cy="1545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91"/>
          <p:cNvSpPr txBox="1"/>
          <p:nvPr>
            <p:ph idx="4294967295" type="body"/>
          </p:nvPr>
        </p:nvSpPr>
        <p:spPr>
          <a:xfrm>
            <a:off x="471900" y="817950"/>
            <a:ext cx="8222100" cy="47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Contributing Factors: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Persistent late Na⁺ current (from inactivation failure or reactivation)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Reactivation of I</a:t>
            </a:r>
            <a:r>
              <a:rPr baseline="-25000" lang="en"/>
              <a:t>CaL</a:t>
            </a:r>
            <a:r>
              <a:rPr lang="en"/>
              <a:t> when repolarization reserve is 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CaMKII activation in hypertrophied hearts (↑ arrhythmogenicity): enhances late Na &amp; Ca currents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Calcium/Calmodulin-dependent protein kinase II: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family of enzymes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 a crucial role in </a:t>
            </a:r>
            <a:r>
              <a:rPr b="1" lang="en"/>
              <a:t>cellular signaling</a:t>
            </a:r>
            <a:r>
              <a:rPr lang="en"/>
              <a:t>, in response to calcium influx.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</a:t>
            </a:r>
            <a:r>
              <a:rPr lang="en"/>
              <a:t>erine/threonine-specific protein kinase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Amplifier of EAD risk in stress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1377"/>
            <a:ext cx="8839199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9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Therapeutic Insight: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Ranolazine:</a:t>
            </a:r>
            <a:r>
              <a:rPr lang="en"/>
              <a:t> blocks late I</a:t>
            </a:r>
            <a:r>
              <a:rPr baseline="-25000" lang="en"/>
              <a:t>Na</a:t>
            </a:r>
            <a:r>
              <a:rPr lang="en"/>
              <a:t>; shows antiarrhythmic promise, particularly in atrial arrhythmias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5887"/>
            <a:ext cx="9144001" cy="3100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 of Delayed Afterdepolarizations (DADs)</a:t>
            </a:r>
            <a:endParaRPr/>
          </a:p>
        </p:txBody>
      </p:sp>
      <p:sp>
        <p:nvSpPr>
          <p:cNvPr id="546" name="Google Shape;546;p94"/>
          <p:cNvSpPr txBox="1"/>
          <p:nvPr>
            <p:ph idx="1" type="body"/>
          </p:nvPr>
        </p:nvSpPr>
        <p:spPr>
          <a:xfrm>
            <a:off x="471900" y="1919075"/>
            <a:ext cx="8222100" cy="31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DADs are oscillatory depolarizations that occur </a:t>
            </a:r>
            <a:r>
              <a:rPr b="1" lang="en"/>
              <a:t>after full repolarization</a:t>
            </a:r>
            <a:r>
              <a:rPr lang="en"/>
              <a:t> (phase 4) of the action potential.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Core Mechanism: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Triggered by </a:t>
            </a:r>
            <a:r>
              <a:rPr b="1" lang="en"/>
              <a:t>spontaneous Ca²⁺ release</a:t>
            </a:r>
            <a:r>
              <a:rPr lang="en"/>
              <a:t> from the sarcoplasmic reticulum (SR)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SR Ca²⁺ release → activates </a:t>
            </a:r>
            <a:r>
              <a:rPr b="1" lang="en"/>
              <a:t>Na⁺–Ca²⁺ exchanger (I</a:t>
            </a:r>
            <a:r>
              <a:rPr b="1" baseline="-25000" lang="en"/>
              <a:t>NCX</a:t>
            </a:r>
            <a:r>
              <a:rPr b="1" lang="en"/>
              <a:t>)</a:t>
            </a:r>
            <a:r>
              <a:rPr lang="en"/>
              <a:t> → net inward current → membrane depolarization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95"/>
          <p:cNvSpPr txBox="1"/>
          <p:nvPr>
            <p:ph idx="1" type="body"/>
          </p:nvPr>
        </p:nvSpPr>
        <p:spPr>
          <a:xfrm>
            <a:off x="471900" y="1788525"/>
            <a:ext cx="8222100" cy="33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DAD amplitude reaches </a:t>
            </a:r>
            <a:r>
              <a:rPr b="1" lang="en"/>
              <a:t>threshold</a:t>
            </a:r>
            <a:r>
              <a:rPr lang="en"/>
              <a:t> → </a:t>
            </a:r>
            <a:r>
              <a:rPr b="1" lang="en"/>
              <a:t>Triggered Activity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result in extrasystoles or tachyarrhythmias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Determinants of DAD Generation: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Depends on </a:t>
            </a:r>
            <a:r>
              <a:rPr b="1" lang="en"/>
              <a:t>cell type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Purkinje fibers</a:t>
            </a:r>
            <a:r>
              <a:rPr lang="en"/>
              <a:t> more prone due to low I</a:t>
            </a:r>
            <a:r>
              <a:rPr baseline="-25000" lang="en"/>
              <a:t>K</a:t>
            </a:r>
            <a:r>
              <a:rPr baseline="-25000" lang="en"/>
              <a:t>1</a:t>
            </a:r>
            <a:r>
              <a:rPr lang="en"/>
              <a:t> → higher </a:t>
            </a:r>
            <a:r>
              <a:rPr b="1" lang="en"/>
              <a:t>diastolic Ca-voltage</a:t>
            </a:r>
            <a:r>
              <a:rPr lang="en"/>
              <a:t> </a:t>
            </a:r>
            <a:r>
              <a:rPr b="1" lang="en"/>
              <a:t>coupling gain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Epicardial cells are less susceptible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96"/>
          <p:cNvSpPr txBox="1"/>
          <p:nvPr>
            <p:ph idx="1" type="body"/>
          </p:nvPr>
        </p:nvSpPr>
        <p:spPr>
          <a:xfrm>
            <a:off x="471900" y="1733575"/>
            <a:ext cx="8222100" cy="3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Physiologic Role: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 Node </a:t>
            </a:r>
            <a:r>
              <a:rPr b="1" lang="en"/>
              <a:t>Automaticity</a:t>
            </a:r>
            <a:r>
              <a:rPr lang="en"/>
              <a:t> also involves rhythmic SR Ca²⁺ release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Functions as the “Ca clock”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Generates DAD-like activity that contributes to sinus rhythm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Insight: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DADs are pro-arrhythmic in working myocardium but </a:t>
            </a:r>
            <a:r>
              <a:rPr b="1" lang="en"/>
              <a:t>physiologic</a:t>
            </a:r>
            <a:r>
              <a:rPr lang="en"/>
              <a:t> in SA node pacemaking.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DAD-Induced Arrhythmias – Focus on CPVT</a:t>
            </a:r>
            <a:endParaRPr/>
          </a:p>
        </p:txBody>
      </p:sp>
      <p:sp>
        <p:nvSpPr>
          <p:cNvPr id="564" name="Google Shape;564;p97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Mechanism: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DADs occur due to spontaneous SR Ca²⁺ release → activates I</a:t>
            </a:r>
            <a:r>
              <a:rPr baseline="-25000" lang="en"/>
              <a:t>NCX</a:t>
            </a:r>
            <a:r>
              <a:rPr lang="en"/>
              <a:t> → inward current → triggered activity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in conditions with Ca²⁺ overload, especially during </a:t>
            </a:r>
            <a:r>
              <a:rPr b="1" lang="en"/>
              <a:t>adrenergic</a:t>
            </a:r>
            <a:r>
              <a:rPr lang="en"/>
              <a:t> </a:t>
            </a:r>
            <a:r>
              <a:rPr b="1" lang="en"/>
              <a:t>stimulation</a:t>
            </a:r>
            <a:endParaRPr b="1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Catecholaminergic Polymorphic Ventricular Tachycardia (CPVT)</a:t>
            </a:r>
            <a:endParaRPr/>
          </a:p>
        </p:txBody>
      </p:sp>
      <p:sp>
        <p:nvSpPr>
          <p:cNvPr id="570" name="Google Shape;570;p98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Basis: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Mutations in </a:t>
            </a:r>
            <a:r>
              <a:rPr b="1" lang="en"/>
              <a:t>RyR2</a:t>
            </a:r>
            <a:r>
              <a:rPr lang="en"/>
              <a:t>, </a:t>
            </a:r>
            <a:r>
              <a:rPr b="1" lang="en"/>
              <a:t>CASQ2</a:t>
            </a:r>
            <a:r>
              <a:rPr lang="en"/>
              <a:t>, </a:t>
            </a:r>
            <a:r>
              <a:rPr b="1" lang="en"/>
              <a:t>CALM1/2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Result: "</a:t>
            </a:r>
            <a:r>
              <a:rPr b="1" lang="en"/>
              <a:t>Leaky" RyR2,</a:t>
            </a:r>
            <a:r>
              <a:rPr lang="en"/>
              <a:t> </a:t>
            </a:r>
            <a:r>
              <a:rPr b="1" lang="en"/>
              <a:t>worsened</a:t>
            </a:r>
            <a:r>
              <a:rPr lang="en"/>
              <a:t> by catecholamines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Phenotype: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Polymorphic VT, Bidirectional VT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seen in digitalis toxicity and Long QT7 (KCNJ2 mutation)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99"/>
          <p:cNvSpPr txBox="1"/>
          <p:nvPr>
            <p:ph idx="4294967295" type="body"/>
          </p:nvPr>
        </p:nvSpPr>
        <p:spPr>
          <a:xfrm>
            <a:off x="471900" y="940025"/>
            <a:ext cx="8222100" cy="4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Findings in Models: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RyR2[R4496C] mice: Show DADs, bidirectional VT, and polymorphic VT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CASQ2[D307H] mice: Prolonged SR Ca²⁺ release → frequent DADs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Therapeutic Insights: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Stabilization of RyR2: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Drugs like </a:t>
            </a:r>
            <a:r>
              <a:rPr b="1" lang="en"/>
              <a:t>JTV519</a:t>
            </a:r>
            <a:r>
              <a:rPr lang="en"/>
              <a:t> enhance calstabin2 binding → prevent SR Ca²⁺ leak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Flecainide</a:t>
            </a:r>
            <a:r>
              <a:rPr lang="en"/>
              <a:t> effective in humans with RYR2/CASQ2 mutations (Na⁺ channel &amp; RyR2 effects)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00"/>
          <p:cNvSpPr txBox="1"/>
          <p:nvPr>
            <p:ph idx="4294967295" type="body"/>
          </p:nvPr>
        </p:nvSpPr>
        <p:spPr>
          <a:xfrm>
            <a:off x="471900" y="824600"/>
            <a:ext cx="8222100" cy="43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Implications Beyond CPVT: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Heart Failure &amp; Post-MI: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Structural/electrophysiological remodeling → ↑ I</a:t>
            </a:r>
            <a:r>
              <a:rPr baseline="-25000" lang="en"/>
              <a:t>NCX</a:t>
            </a:r>
            <a:r>
              <a:rPr lang="en"/>
              <a:t>, Ca²⁺ dysregulation → DADs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↑ risk of premature ventricular complexes, VF, sudden cardiac death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Diagnostic Clue: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DADs often seen </a:t>
            </a:r>
            <a:r>
              <a:rPr b="1" lang="en"/>
              <a:t>post-tachycardia,</a:t>
            </a:r>
            <a:r>
              <a:rPr lang="en"/>
              <a:t> especially </a:t>
            </a:r>
            <a:r>
              <a:rPr b="1" lang="en"/>
              <a:t>after defibrillation</a:t>
            </a:r>
            <a:r>
              <a:rPr lang="en"/>
              <a:t> in failing hearts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 Phase 3 EADs – A Unique Proarrhythmic Mechanism</a:t>
            </a:r>
            <a:endParaRPr/>
          </a:p>
        </p:txBody>
      </p:sp>
      <p:sp>
        <p:nvSpPr>
          <p:cNvPr id="588" name="Google Shape;588;p10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Definition &amp; Distinction: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Occur at the </a:t>
            </a:r>
            <a:r>
              <a:rPr b="1" lang="en"/>
              <a:t>end of repolarization</a:t>
            </a:r>
            <a:r>
              <a:rPr lang="en"/>
              <a:t> (late phase 3) of AP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Triggered by </a:t>
            </a:r>
            <a:r>
              <a:rPr b="1" lang="en"/>
              <a:t>normal SR Ca²⁺ release,</a:t>
            </a:r>
            <a:r>
              <a:rPr lang="en"/>
              <a:t> not spontaneous (as in DADs)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Represent a </a:t>
            </a:r>
            <a:r>
              <a:rPr b="1" lang="en"/>
              <a:t>hybrid mechanism</a:t>
            </a:r>
            <a:r>
              <a:rPr lang="en"/>
              <a:t> incorporating elements of both EADs and DADs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611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02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Marked APD abbreviation (e.g., acetylcholine, post-defibrillation) →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Ca²⁺ release now coincides with late phase 3 instead of plateau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intracellular Ca²⁺ → activates I</a:t>
            </a:r>
            <a:r>
              <a:rPr baseline="-25000" lang="en"/>
              <a:t>NCX</a:t>
            </a:r>
            <a:r>
              <a:rPr lang="en"/>
              <a:t> and Ca²⁺-activated Cl⁻ current (I</a:t>
            </a:r>
            <a:r>
              <a:rPr baseline="-25000" lang="en"/>
              <a:t>Cl(Ca</a:t>
            </a:r>
            <a:r>
              <a:rPr baseline="-25000" lang="en"/>
              <a:t>)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</a:t>
            </a:r>
            <a:r>
              <a:rPr b="1" lang="en"/>
              <a:t>inward</a:t>
            </a:r>
            <a:r>
              <a:rPr lang="en"/>
              <a:t> currents during repolarization → generate late phase 3 EAD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lead to </a:t>
            </a:r>
            <a:r>
              <a:rPr b="1" lang="en"/>
              <a:t>closely coupled extrasystoles</a:t>
            </a:r>
            <a:r>
              <a:rPr lang="en"/>
              <a:t> → triggered activity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03"/>
          <p:cNvSpPr txBox="1"/>
          <p:nvPr>
            <p:ph idx="1" type="body"/>
          </p:nvPr>
        </p:nvSpPr>
        <p:spPr>
          <a:xfrm>
            <a:off x="471900" y="1919075"/>
            <a:ext cx="8222100" cy="30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Postshock period shows shortened APD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Ectopic beat arises from late phase 3, initiating spontaneous VF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Seen in Langendorff-perfused failing hearts after defibrillation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104"/>
          <p:cNvPicPr preferRelativeResize="0"/>
          <p:nvPr/>
        </p:nvPicPr>
        <p:blipFill rotWithShape="1">
          <a:blip r:embed="rId3">
            <a:alphaModFix/>
          </a:blip>
          <a:srcRect b="15959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0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&amp; Experimental Implications:</a:t>
            </a:r>
            <a:endParaRPr/>
          </a:p>
        </p:txBody>
      </p:sp>
      <p:sp>
        <p:nvSpPr>
          <p:cNvPr id="611" name="Google Shape;611;p105"/>
          <p:cNvSpPr txBox="1"/>
          <p:nvPr>
            <p:ph idx="1" type="body"/>
          </p:nvPr>
        </p:nvSpPr>
        <p:spPr>
          <a:xfrm>
            <a:off x="471900" y="1758125"/>
            <a:ext cx="8222100" cy="33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Atrial Fibrillation (AF):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isolated canine atria, late phase 3 EADs initiate AF post-acetylcholine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Pulmonary veins</a:t>
            </a:r>
            <a:r>
              <a:rPr lang="en"/>
              <a:t> (naturally </a:t>
            </a:r>
            <a:r>
              <a:rPr b="1" lang="en"/>
              <a:t>short</a:t>
            </a:r>
            <a:r>
              <a:rPr lang="en"/>
              <a:t> APD) are </a:t>
            </a:r>
            <a:r>
              <a:rPr b="1" lang="en"/>
              <a:t>prone</a:t>
            </a:r>
            <a:r>
              <a:rPr lang="en"/>
              <a:t> sites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Triggered by simultaneous sympathovagal discharge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Heart Failure &amp; VF: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Ca²⁺ overload + APD shortening (via upregulated I</a:t>
            </a:r>
            <a:r>
              <a:rPr baseline="-25000" lang="en"/>
              <a:t>KAS</a:t>
            </a:r>
            <a:r>
              <a:rPr lang="en"/>
              <a:t>) post-defibrillation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 phase 3 EAD → </a:t>
            </a:r>
            <a:r>
              <a:rPr b="1" lang="en"/>
              <a:t>recurrent VF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Apamin,</a:t>
            </a:r>
            <a:r>
              <a:rPr lang="en"/>
              <a:t> an SK channel blocker, prevents VF recurrence by blocking </a:t>
            </a:r>
            <a:r>
              <a:rPr lang="en"/>
              <a:t>I</a:t>
            </a:r>
            <a:r>
              <a:rPr baseline="-25000" lang="en"/>
              <a:t>KAS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06"/>
          <p:cNvSpPr txBox="1"/>
          <p:nvPr>
            <p:ph idx="1" type="body"/>
          </p:nvPr>
        </p:nvSpPr>
        <p:spPr>
          <a:xfrm>
            <a:off x="460950" y="1678646"/>
            <a:ext cx="8222100" cy="36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Late phase 3 EADs play a pivotal role in both AF and recurrent VF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They represent a distinct arrhythmogenic mechanism in conditions with </a:t>
            </a:r>
            <a:r>
              <a:rPr b="1" lang="en"/>
              <a:t>short</a:t>
            </a:r>
            <a:r>
              <a:rPr lang="en"/>
              <a:t> </a:t>
            </a:r>
            <a:r>
              <a:rPr b="1" lang="en"/>
              <a:t>APD</a:t>
            </a:r>
            <a:r>
              <a:rPr lang="en"/>
              <a:t> and </a:t>
            </a:r>
            <a:r>
              <a:rPr b="1" lang="en"/>
              <a:t>high intracellular Ca²⁺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Targeting I</a:t>
            </a:r>
            <a:r>
              <a:rPr baseline="-25000" lang="en"/>
              <a:t>KAS</a:t>
            </a:r>
            <a:r>
              <a:rPr lang="en"/>
              <a:t> may offer therapeutic benefit in postshock VF and heart failure-related arrhythmias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Reentry – A Distinct Mechanism of Arrhythmogenesis</a:t>
            </a:r>
            <a:endParaRPr/>
          </a:p>
        </p:txBody>
      </p:sp>
      <p:sp>
        <p:nvSpPr>
          <p:cNvPr id="623" name="Google Shape;623;p107"/>
          <p:cNvSpPr txBox="1"/>
          <p:nvPr>
            <p:ph idx="1" type="body"/>
          </p:nvPr>
        </p:nvSpPr>
        <p:spPr>
          <a:xfrm>
            <a:off x="471900" y="1919075"/>
            <a:ext cx="8222100" cy="3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Reentry is different from automaticity and triggered activity.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Involves </a:t>
            </a:r>
            <a:r>
              <a:rPr b="1" lang="en"/>
              <a:t>re-excitation</a:t>
            </a:r>
            <a:r>
              <a:rPr lang="en"/>
              <a:t> of cardiac tissue by a </a:t>
            </a:r>
            <a:r>
              <a:rPr b="1" lang="en"/>
              <a:t>circulating wavefront.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feature: </a:t>
            </a:r>
            <a:r>
              <a:rPr b="1" lang="en"/>
              <a:t>self-sustaining</a:t>
            </a:r>
            <a:r>
              <a:rPr lang="en"/>
              <a:t> electrical circuit.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Reentry</a:t>
            </a:r>
            <a:endParaRPr/>
          </a:p>
        </p:txBody>
      </p:sp>
      <p:sp>
        <p:nvSpPr>
          <p:cNvPr id="629" name="Google Shape;629;p108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</a:t>
            </a:r>
            <a:r>
              <a:rPr lang="en"/>
              <a:t> </a:t>
            </a:r>
            <a:r>
              <a:rPr b="1" lang="en"/>
              <a:t>Circus Movement Reentry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Wavefront circles an anatomical/functional core.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Cells </a:t>
            </a:r>
            <a:r>
              <a:rPr b="1" lang="en"/>
              <a:t>recover in sequence</a:t>
            </a:r>
            <a:r>
              <a:rPr lang="en"/>
              <a:t> and are re-excited in a loop.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Seen in </a:t>
            </a:r>
            <a:r>
              <a:rPr b="1" lang="en"/>
              <a:t>organized</a:t>
            </a:r>
            <a:r>
              <a:rPr lang="en"/>
              <a:t> reentrant arrhythmias like </a:t>
            </a:r>
            <a:r>
              <a:rPr b="1" lang="en"/>
              <a:t>atrial flutter.</a:t>
            </a:r>
            <a:endParaRPr b="1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Reflection &amp; Phase 2 Reentry</a:t>
            </a:r>
            <a:endParaRPr/>
          </a:p>
        </p:txBody>
      </p:sp>
      <p:sp>
        <p:nvSpPr>
          <p:cNvPr id="635" name="Google Shape;635;p109"/>
          <p:cNvSpPr txBox="1"/>
          <p:nvPr>
            <p:ph idx="1" type="body"/>
          </p:nvPr>
        </p:nvSpPr>
        <p:spPr>
          <a:xfrm>
            <a:off x="471900" y="1919075"/>
            <a:ext cx="82221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Caused by </a:t>
            </a:r>
            <a:r>
              <a:rPr b="1" lang="en"/>
              <a:t>heterogeneous recovery</a:t>
            </a:r>
            <a:r>
              <a:rPr lang="en"/>
              <a:t> of excitability.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Delayed recovery site acts as a </a:t>
            </a:r>
            <a:r>
              <a:rPr b="1" lang="en"/>
              <a:t>virtual electrode.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true circular pathway involved.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1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Anatomical vs Functional Reentry</a:t>
            </a:r>
            <a:endParaRPr/>
          </a:p>
        </p:txBody>
      </p:sp>
      <p:sp>
        <p:nvSpPr>
          <p:cNvPr id="641" name="Google Shape;641;p110"/>
          <p:cNvSpPr txBox="1"/>
          <p:nvPr>
            <p:ph idx="1" type="body"/>
          </p:nvPr>
        </p:nvSpPr>
        <p:spPr>
          <a:xfrm>
            <a:off x="471900" y="1605400"/>
            <a:ext cx="82221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Anatomical Reentry: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Circuit depends on fixed structures (e.g., scar tissue).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Functional Reentry: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Determined by electrophysiological properties (e.g., refractoriness).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Gray Zone exists: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Many reentrant arrhythmias involve both anatomical and functional features.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 Model – Prototypical Anatomical Reentry</a:t>
            </a:r>
            <a:endParaRPr/>
          </a:p>
        </p:txBody>
      </p:sp>
      <p:sp>
        <p:nvSpPr>
          <p:cNvPr id="647" name="Google Shape;647;p111"/>
          <p:cNvSpPr txBox="1"/>
          <p:nvPr>
            <p:ph idx="1" type="body"/>
          </p:nvPr>
        </p:nvSpPr>
        <p:spPr>
          <a:xfrm>
            <a:off x="471900" y="1669575"/>
            <a:ext cx="8222100" cy="3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ring model is a </a:t>
            </a:r>
            <a:r>
              <a:rPr b="1" lang="en"/>
              <a:t>classic example</a:t>
            </a:r>
            <a:r>
              <a:rPr lang="en"/>
              <a:t> of </a:t>
            </a:r>
            <a:r>
              <a:rPr b="1" lang="en"/>
              <a:t>anatomical</a:t>
            </a:r>
            <a:r>
              <a:rPr lang="en"/>
              <a:t> reentry.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Originated from experiments on </a:t>
            </a:r>
            <a:r>
              <a:rPr b="1" lang="en"/>
              <a:t>jellyfish</a:t>
            </a:r>
            <a:r>
              <a:rPr lang="en"/>
              <a:t> (Sychomedusa cassiopeia) subumbrella tissue by </a:t>
            </a:r>
            <a:r>
              <a:rPr b="1" lang="en"/>
              <a:t>Mayer.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Ringlike cuts and stimulation led to regular, rhythmic contractions resembling clockwork.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Similar findings were replicated in </a:t>
            </a:r>
            <a:r>
              <a:rPr b="1" lang="en"/>
              <a:t>turtle</a:t>
            </a:r>
            <a:r>
              <a:rPr lang="en"/>
              <a:t> ventricular rings.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