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37"/>
  </p:notesMasterIdLst>
  <p:sldIdLst>
    <p:sldId id="256" r:id="rId2"/>
    <p:sldId id="257" r:id="rId3"/>
    <p:sldId id="267" r:id="rId4"/>
    <p:sldId id="286" r:id="rId5"/>
    <p:sldId id="259" r:id="rId6"/>
    <p:sldId id="261" r:id="rId7"/>
    <p:sldId id="283" r:id="rId8"/>
    <p:sldId id="260" r:id="rId9"/>
    <p:sldId id="262" r:id="rId10"/>
    <p:sldId id="288" r:id="rId11"/>
    <p:sldId id="287" r:id="rId12"/>
    <p:sldId id="263" r:id="rId13"/>
    <p:sldId id="289" r:id="rId14"/>
    <p:sldId id="296" r:id="rId15"/>
    <p:sldId id="290" r:id="rId16"/>
    <p:sldId id="291" r:id="rId17"/>
    <p:sldId id="264" r:id="rId18"/>
    <p:sldId id="293" r:id="rId19"/>
    <p:sldId id="266" r:id="rId20"/>
    <p:sldId id="284" r:id="rId21"/>
    <p:sldId id="269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95" r:id="rId33"/>
    <p:sldId id="297" r:id="rId34"/>
    <p:sldId id="299" r:id="rId35"/>
    <p:sldId id="29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/>
    <p:restoredTop sz="94523"/>
  </p:normalViewPr>
  <p:slideViewPr>
    <p:cSldViewPr snapToGrid="0">
      <p:cViewPr varScale="1">
        <p:scale>
          <a:sx n="74" d="100"/>
          <a:sy n="74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.png"/><Relationship Id="rId7" Type="http://schemas.openxmlformats.org/officeDocument/2006/relationships/image" Target="../media/image53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.png"/><Relationship Id="rId7" Type="http://schemas.openxmlformats.org/officeDocument/2006/relationships/image" Target="../media/image53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C66398-D46F-4647-A524-9043DDD4355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CEAA8C-5CC7-499F-AF7E-93961FC697A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fulfilling the universal definition for MI </a:t>
          </a:r>
          <a:endParaRPr lang="en-US"/>
        </a:p>
      </dgm:t>
    </dgm:pt>
    <dgm:pt modelId="{6F46E799-B868-45CF-BCA3-6C5C067F2F71}" type="parTrans" cxnId="{A3E534B0-7A97-4E8D-8C2F-BFEF799D1513}">
      <dgm:prSet/>
      <dgm:spPr/>
      <dgm:t>
        <a:bodyPr/>
        <a:lstStyle/>
        <a:p>
          <a:endParaRPr lang="en-US"/>
        </a:p>
      </dgm:t>
    </dgm:pt>
    <dgm:pt modelId="{BA828940-C592-4B10-A1BB-804515D3D336}" type="sibTrans" cxnId="{A3E534B0-7A97-4E8D-8C2F-BFEF799D1513}">
      <dgm:prSet/>
      <dgm:spPr/>
      <dgm:t>
        <a:bodyPr/>
        <a:lstStyle/>
        <a:p>
          <a:endParaRPr lang="en-US"/>
        </a:p>
      </dgm:t>
    </dgm:pt>
    <dgm:pt modelId="{1E2AC5BF-95D4-400B-9BBC-20F54D590DE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having non-obstructive coronary arteries on angiography (&lt;50% stenosis) and </a:t>
          </a:r>
          <a:endParaRPr lang="en-US"/>
        </a:p>
      </dgm:t>
    </dgm:pt>
    <dgm:pt modelId="{CB701734-1EFE-4B39-999A-43EC83F4A4B7}" type="parTrans" cxnId="{C1D52120-7F3C-4282-B815-43A4C27A33C3}">
      <dgm:prSet/>
      <dgm:spPr/>
      <dgm:t>
        <a:bodyPr/>
        <a:lstStyle/>
        <a:p>
          <a:endParaRPr lang="en-US"/>
        </a:p>
      </dgm:t>
    </dgm:pt>
    <dgm:pt modelId="{6F9702F4-FE00-4353-8EBF-7FAB57F50951}" type="sibTrans" cxnId="{C1D52120-7F3C-4282-B815-43A4C27A33C3}">
      <dgm:prSet/>
      <dgm:spPr/>
      <dgm:t>
        <a:bodyPr/>
        <a:lstStyle/>
        <a:p>
          <a:endParaRPr lang="en-US"/>
        </a:p>
      </dgm:t>
    </dgm:pt>
    <dgm:pt modelId="{200CD19C-8E71-47C4-9D92-07123BDA874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no clinically overt specific cause for the acute presentation.</a:t>
          </a:r>
          <a:endParaRPr lang="en-US"/>
        </a:p>
      </dgm:t>
    </dgm:pt>
    <dgm:pt modelId="{F3916D44-036D-488D-8B58-9C0442683050}" type="parTrans" cxnId="{099B2C0D-2DB4-47AD-A0BF-3ECD50C96826}">
      <dgm:prSet/>
      <dgm:spPr/>
      <dgm:t>
        <a:bodyPr/>
        <a:lstStyle/>
        <a:p>
          <a:endParaRPr lang="en-US"/>
        </a:p>
      </dgm:t>
    </dgm:pt>
    <dgm:pt modelId="{524F1839-FABC-42A8-B1C9-450386402C60}" type="sibTrans" cxnId="{099B2C0D-2DB4-47AD-A0BF-3ECD50C96826}">
      <dgm:prSet/>
      <dgm:spPr/>
      <dgm:t>
        <a:bodyPr/>
        <a:lstStyle/>
        <a:p>
          <a:endParaRPr lang="en-US"/>
        </a:p>
      </dgm:t>
    </dgm:pt>
    <dgm:pt modelId="{652134CD-731F-4FD5-ACE5-AB948C58B13B}" type="pres">
      <dgm:prSet presAssocID="{AFC66398-D46F-4647-A524-9043DDD43556}" presName="root" presStyleCnt="0">
        <dgm:presLayoutVars>
          <dgm:dir/>
          <dgm:resizeHandles val="exact"/>
        </dgm:presLayoutVars>
      </dgm:prSet>
      <dgm:spPr/>
    </dgm:pt>
    <dgm:pt modelId="{5D459841-0667-407F-A1B6-FA31C8684862}" type="pres">
      <dgm:prSet presAssocID="{05CEAA8C-5CC7-499F-AF7E-93961FC697AB}" presName="compNode" presStyleCnt="0"/>
      <dgm:spPr/>
    </dgm:pt>
    <dgm:pt modelId="{D32F8148-E104-44AF-882C-69F23FA9319D}" type="pres">
      <dgm:prSet presAssocID="{05CEAA8C-5CC7-499F-AF7E-93961FC697AB}" presName="bgRect" presStyleLbl="bgShp" presStyleIdx="0" presStyleCnt="3"/>
      <dgm:spPr/>
    </dgm:pt>
    <dgm:pt modelId="{574C5B57-6FE8-4419-9AD5-8A723AD05BD7}" type="pres">
      <dgm:prSet presAssocID="{05CEAA8C-5CC7-499F-AF7E-93961FC697A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organ outline"/>
        </a:ext>
      </dgm:extLst>
    </dgm:pt>
    <dgm:pt modelId="{BD678F91-D0A9-48D9-BBFA-6DC35B4C8872}" type="pres">
      <dgm:prSet presAssocID="{05CEAA8C-5CC7-499F-AF7E-93961FC697AB}" presName="spaceRect" presStyleCnt="0"/>
      <dgm:spPr/>
    </dgm:pt>
    <dgm:pt modelId="{605FA727-6CED-45B1-89F6-7D3BD9B76636}" type="pres">
      <dgm:prSet presAssocID="{05CEAA8C-5CC7-499F-AF7E-93961FC697AB}" presName="parTx" presStyleLbl="revTx" presStyleIdx="0" presStyleCnt="3">
        <dgm:presLayoutVars>
          <dgm:chMax val="0"/>
          <dgm:chPref val="0"/>
        </dgm:presLayoutVars>
      </dgm:prSet>
      <dgm:spPr/>
    </dgm:pt>
    <dgm:pt modelId="{DEF9A53C-7A38-4973-8B8D-0B1DF8833A50}" type="pres">
      <dgm:prSet presAssocID="{BA828940-C592-4B10-A1BB-804515D3D336}" presName="sibTrans" presStyleCnt="0"/>
      <dgm:spPr/>
    </dgm:pt>
    <dgm:pt modelId="{08FF75CC-92A1-476A-8ACC-D78E6787549C}" type="pres">
      <dgm:prSet presAssocID="{1E2AC5BF-95D4-400B-9BBC-20F54D590DE9}" presName="compNode" presStyleCnt="0"/>
      <dgm:spPr/>
    </dgm:pt>
    <dgm:pt modelId="{0EE18EB4-94F0-4997-B30D-FA446FCF51ED}" type="pres">
      <dgm:prSet presAssocID="{1E2AC5BF-95D4-400B-9BBC-20F54D590DE9}" presName="bgRect" presStyleLbl="bgShp" presStyleIdx="1" presStyleCnt="3"/>
      <dgm:spPr/>
    </dgm:pt>
    <dgm:pt modelId="{855FF288-B7E4-4DB8-A949-B3D3927F5B18}" type="pres">
      <dgm:prSet presAssocID="{1E2AC5BF-95D4-400B-9BBC-20F54D590DE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573A488C-C1B7-4DA3-8AC6-06870CC4A6C3}" type="pres">
      <dgm:prSet presAssocID="{1E2AC5BF-95D4-400B-9BBC-20F54D590DE9}" presName="spaceRect" presStyleCnt="0"/>
      <dgm:spPr/>
    </dgm:pt>
    <dgm:pt modelId="{B3C22D3F-A779-4CA1-94EF-E2C3D1FE74DB}" type="pres">
      <dgm:prSet presAssocID="{1E2AC5BF-95D4-400B-9BBC-20F54D590DE9}" presName="parTx" presStyleLbl="revTx" presStyleIdx="1" presStyleCnt="3">
        <dgm:presLayoutVars>
          <dgm:chMax val="0"/>
          <dgm:chPref val="0"/>
        </dgm:presLayoutVars>
      </dgm:prSet>
      <dgm:spPr/>
    </dgm:pt>
    <dgm:pt modelId="{B327F669-98D3-4F76-991A-9F01B2405246}" type="pres">
      <dgm:prSet presAssocID="{6F9702F4-FE00-4353-8EBF-7FAB57F50951}" presName="sibTrans" presStyleCnt="0"/>
      <dgm:spPr/>
    </dgm:pt>
    <dgm:pt modelId="{83855E7D-1CE0-44F6-9CB8-D2D7FBCD9389}" type="pres">
      <dgm:prSet presAssocID="{200CD19C-8E71-47C4-9D92-07123BDA874D}" presName="compNode" presStyleCnt="0"/>
      <dgm:spPr/>
    </dgm:pt>
    <dgm:pt modelId="{094E4120-0AC2-45E0-B9D4-B1F9CDD56CA3}" type="pres">
      <dgm:prSet presAssocID="{200CD19C-8E71-47C4-9D92-07123BDA874D}" presName="bgRect" presStyleLbl="bgShp" presStyleIdx="2" presStyleCnt="3"/>
      <dgm:spPr/>
    </dgm:pt>
    <dgm:pt modelId="{BF804256-2878-4770-BB1B-80FC0BBB688E}" type="pres">
      <dgm:prSet presAssocID="{200CD19C-8E71-47C4-9D92-07123BDA874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95E0A0BB-1E87-4CC1-A11D-5F52240E8502}" type="pres">
      <dgm:prSet presAssocID="{200CD19C-8E71-47C4-9D92-07123BDA874D}" presName="spaceRect" presStyleCnt="0"/>
      <dgm:spPr/>
    </dgm:pt>
    <dgm:pt modelId="{5DC72379-BB37-4840-9824-91998D2C046B}" type="pres">
      <dgm:prSet presAssocID="{200CD19C-8E71-47C4-9D92-07123BDA874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E56FD0A-3DB4-48E3-B2A1-89C3A9181769}" type="presOf" srcId="{AFC66398-D46F-4647-A524-9043DDD43556}" destId="{652134CD-731F-4FD5-ACE5-AB948C58B13B}" srcOrd="0" destOrd="0" presId="urn:microsoft.com/office/officeart/2018/2/layout/IconVerticalSolidList"/>
    <dgm:cxn modelId="{099B2C0D-2DB4-47AD-A0BF-3ECD50C96826}" srcId="{AFC66398-D46F-4647-A524-9043DDD43556}" destId="{200CD19C-8E71-47C4-9D92-07123BDA874D}" srcOrd="2" destOrd="0" parTransId="{F3916D44-036D-488D-8B58-9C0442683050}" sibTransId="{524F1839-FABC-42A8-B1C9-450386402C60}"/>
    <dgm:cxn modelId="{C1D52120-7F3C-4282-B815-43A4C27A33C3}" srcId="{AFC66398-D46F-4647-A524-9043DDD43556}" destId="{1E2AC5BF-95D4-400B-9BBC-20F54D590DE9}" srcOrd="1" destOrd="0" parTransId="{CB701734-1EFE-4B39-999A-43EC83F4A4B7}" sibTransId="{6F9702F4-FE00-4353-8EBF-7FAB57F50951}"/>
    <dgm:cxn modelId="{DD5FF36F-A1D7-4E41-9905-D93680A1E22C}" type="presOf" srcId="{05CEAA8C-5CC7-499F-AF7E-93961FC697AB}" destId="{605FA727-6CED-45B1-89F6-7D3BD9B76636}" srcOrd="0" destOrd="0" presId="urn:microsoft.com/office/officeart/2018/2/layout/IconVerticalSolidList"/>
    <dgm:cxn modelId="{78A5C481-08CB-4D15-8C46-90A4572D3E46}" type="presOf" srcId="{200CD19C-8E71-47C4-9D92-07123BDA874D}" destId="{5DC72379-BB37-4840-9824-91998D2C046B}" srcOrd="0" destOrd="0" presId="urn:microsoft.com/office/officeart/2018/2/layout/IconVerticalSolidList"/>
    <dgm:cxn modelId="{A3E534B0-7A97-4E8D-8C2F-BFEF799D1513}" srcId="{AFC66398-D46F-4647-A524-9043DDD43556}" destId="{05CEAA8C-5CC7-499F-AF7E-93961FC697AB}" srcOrd="0" destOrd="0" parTransId="{6F46E799-B868-45CF-BCA3-6C5C067F2F71}" sibTransId="{BA828940-C592-4B10-A1BB-804515D3D336}"/>
    <dgm:cxn modelId="{D7C40DD0-A246-464A-AF77-199631AB4E1B}" type="presOf" srcId="{1E2AC5BF-95D4-400B-9BBC-20F54D590DE9}" destId="{B3C22D3F-A779-4CA1-94EF-E2C3D1FE74DB}" srcOrd="0" destOrd="0" presId="urn:microsoft.com/office/officeart/2018/2/layout/IconVerticalSolidList"/>
    <dgm:cxn modelId="{08BD3D73-F0D8-4CD1-994F-8779DEC61738}" type="presParOf" srcId="{652134CD-731F-4FD5-ACE5-AB948C58B13B}" destId="{5D459841-0667-407F-A1B6-FA31C8684862}" srcOrd="0" destOrd="0" presId="urn:microsoft.com/office/officeart/2018/2/layout/IconVerticalSolidList"/>
    <dgm:cxn modelId="{A0361C6B-4007-4579-B315-BAE4F9BF0C43}" type="presParOf" srcId="{5D459841-0667-407F-A1B6-FA31C8684862}" destId="{D32F8148-E104-44AF-882C-69F23FA9319D}" srcOrd="0" destOrd="0" presId="urn:microsoft.com/office/officeart/2018/2/layout/IconVerticalSolidList"/>
    <dgm:cxn modelId="{CC13A72B-C564-4C4C-A545-0BCACD8D3BE6}" type="presParOf" srcId="{5D459841-0667-407F-A1B6-FA31C8684862}" destId="{574C5B57-6FE8-4419-9AD5-8A723AD05BD7}" srcOrd="1" destOrd="0" presId="urn:microsoft.com/office/officeart/2018/2/layout/IconVerticalSolidList"/>
    <dgm:cxn modelId="{7E3B7D8D-6792-463B-BBB0-1E679BD5F550}" type="presParOf" srcId="{5D459841-0667-407F-A1B6-FA31C8684862}" destId="{BD678F91-D0A9-48D9-BBFA-6DC35B4C8872}" srcOrd="2" destOrd="0" presId="urn:microsoft.com/office/officeart/2018/2/layout/IconVerticalSolidList"/>
    <dgm:cxn modelId="{5013C92A-9A1A-49B2-8D2F-E194370EA56A}" type="presParOf" srcId="{5D459841-0667-407F-A1B6-FA31C8684862}" destId="{605FA727-6CED-45B1-89F6-7D3BD9B76636}" srcOrd="3" destOrd="0" presId="urn:microsoft.com/office/officeart/2018/2/layout/IconVerticalSolidList"/>
    <dgm:cxn modelId="{74C184FC-B703-44C6-A30D-9E431B1F8198}" type="presParOf" srcId="{652134CD-731F-4FD5-ACE5-AB948C58B13B}" destId="{DEF9A53C-7A38-4973-8B8D-0B1DF8833A50}" srcOrd="1" destOrd="0" presId="urn:microsoft.com/office/officeart/2018/2/layout/IconVerticalSolidList"/>
    <dgm:cxn modelId="{00BB9350-05E5-4735-80CA-3B3AAD02DBBE}" type="presParOf" srcId="{652134CD-731F-4FD5-ACE5-AB948C58B13B}" destId="{08FF75CC-92A1-476A-8ACC-D78E6787549C}" srcOrd="2" destOrd="0" presId="urn:microsoft.com/office/officeart/2018/2/layout/IconVerticalSolidList"/>
    <dgm:cxn modelId="{CFA14A1D-A115-4B88-A749-2660E9930AD5}" type="presParOf" srcId="{08FF75CC-92A1-476A-8ACC-D78E6787549C}" destId="{0EE18EB4-94F0-4997-B30D-FA446FCF51ED}" srcOrd="0" destOrd="0" presId="urn:microsoft.com/office/officeart/2018/2/layout/IconVerticalSolidList"/>
    <dgm:cxn modelId="{AB395816-3B55-410F-90DE-0AC50824F258}" type="presParOf" srcId="{08FF75CC-92A1-476A-8ACC-D78E6787549C}" destId="{855FF288-B7E4-4DB8-A949-B3D3927F5B18}" srcOrd="1" destOrd="0" presId="urn:microsoft.com/office/officeart/2018/2/layout/IconVerticalSolidList"/>
    <dgm:cxn modelId="{8FD2C6AC-099B-4F09-8874-FD3068C5F4F3}" type="presParOf" srcId="{08FF75CC-92A1-476A-8ACC-D78E6787549C}" destId="{573A488C-C1B7-4DA3-8AC6-06870CC4A6C3}" srcOrd="2" destOrd="0" presId="urn:microsoft.com/office/officeart/2018/2/layout/IconVerticalSolidList"/>
    <dgm:cxn modelId="{C2CE9CDA-45FA-4E07-903A-679D598EB8FA}" type="presParOf" srcId="{08FF75CC-92A1-476A-8ACC-D78E6787549C}" destId="{B3C22D3F-A779-4CA1-94EF-E2C3D1FE74DB}" srcOrd="3" destOrd="0" presId="urn:microsoft.com/office/officeart/2018/2/layout/IconVerticalSolidList"/>
    <dgm:cxn modelId="{321420BD-F652-4EBC-B8C5-0203D3ABEC4C}" type="presParOf" srcId="{652134CD-731F-4FD5-ACE5-AB948C58B13B}" destId="{B327F669-98D3-4F76-991A-9F01B2405246}" srcOrd="3" destOrd="0" presId="urn:microsoft.com/office/officeart/2018/2/layout/IconVerticalSolidList"/>
    <dgm:cxn modelId="{2BF9AC36-F162-469E-9242-E49F995F3123}" type="presParOf" srcId="{652134CD-731F-4FD5-ACE5-AB948C58B13B}" destId="{83855E7D-1CE0-44F6-9CB8-D2D7FBCD9389}" srcOrd="4" destOrd="0" presId="urn:microsoft.com/office/officeart/2018/2/layout/IconVerticalSolidList"/>
    <dgm:cxn modelId="{6D3F2010-A838-40AF-9D20-34E8491B9C3B}" type="presParOf" srcId="{83855E7D-1CE0-44F6-9CB8-D2D7FBCD9389}" destId="{094E4120-0AC2-45E0-B9D4-B1F9CDD56CA3}" srcOrd="0" destOrd="0" presId="urn:microsoft.com/office/officeart/2018/2/layout/IconVerticalSolidList"/>
    <dgm:cxn modelId="{494D337E-1432-4FC3-B19B-39E42B5C5F7F}" type="presParOf" srcId="{83855E7D-1CE0-44F6-9CB8-D2D7FBCD9389}" destId="{BF804256-2878-4770-BB1B-80FC0BBB688E}" srcOrd="1" destOrd="0" presId="urn:microsoft.com/office/officeart/2018/2/layout/IconVerticalSolidList"/>
    <dgm:cxn modelId="{79AD0303-9727-4730-9EC2-EE24C9409C78}" type="presParOf" srcId="{83855E7D-1CE0-44F6-9CB8-D2D7FBCD9389}" destId="{95E0A0BB-1E87-4CC1-A11D-5F52240E8502}" srcOrd="2" destOrd="0" presId="urn:microsoft.com/office/officeart/2018/2/layout/IconVerticalSolidList"/>
    <dgm:cxn modelId="{E4299E4B-A691-49FC-91B5-82525C41F3F1}" type="presParOf" srcId="{83855E7D-1CE0-44F6-9CB8-D2D7FBCD9389}" destId="{5DC72379-BB37-4840-9824-91998D2C04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5F41ED-B895-46BA-AFE6-6A765556F6F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EDA1B5C-FB21-4789-8B71-0FB7FCD18707}">
      <dgm:prSet/>
      <dgm:spPr/>
      <dgm:t>
        <a:bodyPr/>
        <a:lstStyle/>
        <a:p>
          <a:r>
            <a:rPr lang="en-IN" i="0"/>
            <a:t>A syndrome with multiple etiologies, involving:</a:t>
          </a:r>
          <a:endParaRPr lang="en-US"/>
        </a:p>
      </dgm:t>
    </dgm:pt>
    <dgm:pt modelId="{E02DC339-323B-4749-8319-B1B8914957E4}" type="parTrans" cxnId="{5C3FF1A0-99A1-49A5-B7E4-ADFB522AB828}">
      <dgm:prSet/>
      <dgm:spPr/>
      <dgm:t>
        <a:bodyPr/>
        <a:lstStyle/>
        <a:p>
          <a:endParaRPr lang="en-US"/>
        </a:p>
      </dgm:t>
    </dgm:pt>
    <dgm:pt modelId="{DF6ED2F2-F4F6-46EF-AE0E-567DAB50F39A}" type="sibTrans" cxnId="{5C3FF1A0-99A1-49A5-B7E4-ADFB522AB828}">
      <dgm:prSet/>
      <dgm:spPr/>
      <dgm:t>
        <a:bodyPr/>
        <a:lstStyle/>
        <a:p>
          <a:endParaRPr lang="en-US"/>
        </a:p>
      </dgm:t>
    </dgm:pt>
    <dgm:pt modelId="{78C6991B-0CF4-41DD-A5AD-90D74CCAF5C3}">
      <dgm:prSet/>
      <dgm:spPr/>
      <dgm:t>
        <a:bodyPr/>
        <a:lstStyle/>
        <a:p>
          <a:r>
            <a:rPr lang="en-IN" i="0"/>
            <a:t>Epicardial vessels</a:t>
          </a:r>
          <a:endParaRPr lang="en-US"/>
        </a:p>
      </dgm:t>
    </dgm:pt>
    <dgm:pt modelId="{74B3BC7F-693D-4B74-AB17-2CD36BF78201}" type="parTrans" cxnId="{E0DD423C-7B67-4D45-93E2-1653B088E1CB}">
      <dgm:prSet/>
      <dgm:spPr/>
      <dgm:t>
        <a:bodyPr/>
        <a:lstStyle/>
        <a:p>
          <a:endParaRPr lang="en-US"/>
        </a:p>
      </dgm:t>
    </dgm:pt>
    <dgm:pt modelId="{E22A5818-B08F-4AEF-B3D5-7A8E5C70B2F2}" type="sibTrans" cxnId="{E0DD423C-7B67-4D45-93E2-1653B088E1CB}">
      <dgm:prSet/>
      <dgm:spPr/>
      <dgm:t>
        <a:bodyPr/>
        <a:lstStyle/>
        <a:p>
          <a:endParaRPr lang="en-US"/>
        </a:p>
      </dgm:t>
    </dgm:pt>
    <dgm:pt modelId="{DDF84F7D-1FE5-46DD-9E50-D788FEF6749F}">
      <dgm:prSet/>
      <dgm:spPr/>
      <dgm:t>
        <a:bodyPr/>
        <a:lstStyle/>
        <a:p>
          <a:r>
            <a:rPr lang="en-IN" i="0"/>
            <a:t>Coronary microcirculation</a:t>
          </a:r>
          <a:endParaRPr lang="en-US"/>
        </a:p>
      </dgm:t>
    </dgm:pt>
    <dgm:pt modelId="{E251098C-72F3-4ED0-BF4F-D6E80EFDF18D}" type="parTrans" cxnId="{FCE87B7C-63D6-4BDF-8D80-9C5EF4A2ED93}">
      <dgm:prSet/>
      <dgm:spPr/>
      <dgm:t>
        <a:bodyPr/>
        <a:lstStyle/>
        <a:p>
          <a:endParaRPr lang="en-US"/>
        </a:p>
      </dgm:t>
    </dgm:pt>
    <dgm:pt modelId="{75EB9ABF-FD31-4BBF-BE5F-D6F51A63E987}" type="sibTrans" cxnId="{FCE87B7C-63D6-4BDF-8D80-9C5EF4A2ED93}">
      <dgm:prSet/>
      <dgm:spPr/>
      <dgm:t>
        <a:bodyPr/>
        <a:lstStyle/>
        <a:p>
          <a:endParaRPr lang="en-US"/>
        </a:p>
      </dgm:t>
    </dgm:pt>
    <dgm:pt modelId="{F5E218D1-E9FB-4884-8A9E-B3492AC59A5B}">
      <dgm:prSet/>
      <dgm:spPr/>
      <dgm:t>
        <a:bodyPr/>
        <a:lstStyle/>
        <a:p>
          <a:r>
            <a:rPr lang="en-IN" i="0"/>
            <a:t>Causes divided into:</a:t>
          </a:r>
          <a:endParaRPr lang="en-US"/>
        </a:p>
      </dgm:t>
    </dgm:pt>
    <dgm:pt modelId="{6A3FDBF0-01BA-42DF-96FC-0980E764D701}" type="parTrans" cxnId="{468AC530-9E3E-4270-8B3B-5FFEAA127893}">
      <dgm:prSet/>
      <dgm:spPr/>
      <dgm:t>
        <a:bodyPr/>
        <a:lstStyle/>
        <a:p>
          <a:endParaRPr lang="en-US"/>
        </a:p>
      </dgm:t>
    </dgm:pt>
    <dgm:pt modelId="{AEE83A1B-DDCC-4D1D-A07C-999069F7237F}" type="sibTrans" cxnId="{468AC530-9E3E-4270-8B3B-5FFEAA127893}">
      <dgm:prSet/>
      <dgm:spPr/>
      <dgm:t>
        <a:bodyPr/>
        <a:lstStyle/>
        <a:p>
          <a:endParaRPr lang="en-US"/>
        </a:p>
      </dgm:t>
    </dgm:pt>
    <dgm:pt modelId="{6C31E4B1-B11F-49D4-83A5-F773B13DE0F4}">
      <dgm:prSet/>
      <dgm:spPr/>
      <dgm:t>
        <a:bodyPr/>
        <a:lstStyle/>
        <a:p>
          <a:r>
            <a:rPr lang="en-IN" i="0"/>
            <a:t>Epicardial causes</a:t>
          </a:r>
          <a:endParaRPr lang="en-US"/>
        </a:p>
      </dgm:t>
    </dgm:pt>
    <dgm:pt modelId="{88A1935A-F5E7-4A35-9645-F40D0A041940}" type="parTrans" cxnId="{118B06F8-F795-4B95-928B-6F7AF6629C87}">
      <dgm:prSet/>
      <dgm:spPr/>
      <dgm:t>
        <a:bodyPr/>
        <a:lstStyle/>
        <a:p>
          <a:endParaRPr lang="en-US"/>
        </a:p>
      </dgm:t>
    </dgm:pt>
    <dgm:pt modelId="{E91E89B7-EBCD-417C-8CE3-EB43AC333964}" type="sibTrans" cxnId="{118B06F8-F795-4B95-928B-6F7AF6629C87}">
      <dgm:prSet/>
      <dgm:spPr/>
      <dgm:t>
        <a:bodyPr/>
        <a:lstStyle/>
        <a:p>
          <a:endParaRPr lang="en-US"/>
        </a:p>
      </dgm:t>
    </dgm:pt>
    <dgm:pt modelId="{537FDA6F-80BA-46DF-9B51-C2D597F0BC9C}">
      <dgm:prSet/>
      <dgm:spPr/>
      <dgm:t>
        <a:bodyPr/>
        <a:lstStyle/>
        <a:p>
          <a:r>
            <a:rPr lang="en-IN" i="0"/>
            <a:t>Microvascular causes</a:t>
          </a:r>
          <a:endParaRPr lang="en-US"/>
        </a:p>
      </dgm:t>
    </dgm:pt>
    <dgm:pt modelId="{239B9318-857A-4B4A-A2DB-A1366585AFDE}" type="parTrans" cxnId="{9F6D0AB8-7F63-4D46-AD0B-94D573E77E9D}">
      <dgm:prSet/>
      <dgm:spPr/>
      <dgm:t>
        <a:bodyPr/>
        <a:lstStyle/>
        <a:p>
          <a:endParaRPr lang="en-US"/>
        </a:p>
      </dgm:t>
    </dgm:pt>
    <dgm:pt modelId="{BD8567AF-80E0-4D0A-9ACB-64F85660EC5C}" type="sibTrans" cxnId="{9F6D0AB8-7F63-4D46-AD0B-94D573E77E9D}">
      <dgm:prSet/>
      <dgm:spPr/>
      <dgm:t>
        <a:bodyPr/>
        <a:lstStyle/>
        <a:p>
          <a:endParaRPr lang="en-US"/>
        </a:p>
      </dgm:t>
    </dgm:pt>
    <dgm:pt modelId="{481E7974-63BC-434A-B762-628AE50D02CE}" type="pres">
      <dgm:prSet presAssocID="{055F41ED-B895-46BA-AFE6-6A765556F6F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643E49-F307-3A45-856F-4BAC8E87B344}" type="pres">
      <dgm:prSet presAssocID="{BEDA1B5C-FB21-4789-8B71-0FB7FCD18707}" presName="hierRoot1" presStyleCnt="0"/>
      <dgm:spPr/>
    </dgm:pt>
    <dgm:pt modelId="{FA55EA65-E08D-1443-9D90-8C29FAED96EA}" type="pres">
      <dgm:prSet presAssocID="{BEDA1B5C-FB21-4789-8B71-0FB7FCD18707}" presName="composite" presStyleCnt="0"/>
      <dgm:spPr/>
    </dgm:pt>
    <dgm:pt modelId="{3E573161-6399-0649-961F-49A73E713914}" type="pres">
      <dgm:prSet presAssocID="{BEDA1B5C-FB21-4789-8B71-0FB7FCD18707}" presName="background" presStyleLbl="node0" presStyleIdx="0" presStyleCnt="2"/>
      <dgm:spPr/>
    </dgm:pt>
    <dgm:pt modelId="{637E5687-2EF5-1F40-8A1A-F9F4E4C5552A}" type="pres">
      <dgm:prSet presAssocID="{BEDA1B5C-FB21-4789-8B71-0FB7FCD18707}" presName="text" presStyleLbl="fgAcc0" presStyleIdx="0" presStyleCnt="2">
        <dgm:presLayoutVars>
          <dgm:chPref val="3"/>
        </dgm:presLayoutVars>
      </dgm:prSet>
      <dgm:spPr/>
    </dgm:pt>
    <dgm:pt modelId="{139AFF01-D386-A948-81E8-61848EECC4F7}" type="pres">
      <dgm:prSet presAssocID="{BEDA1B5C-FB21-4789-8B71-0FB7FCD18707}" presName="hierChild2" presStyleCnt="0"/>
      <dgm:spPr/>
    </dgm:pt>
    <dgm:pt modelId="{27EB649B-A3FE-A449-9579-EB29B1B2AD3E}" type="pres">
      <dgm:prSet presAssocID="{74B3BC7F-693D-4B74-AB17-2CD36BF78201}" presName="Name10" presStyleLbl="parChTrans1D2" presStyleIdx="0" presStyleCnt="4"/>
      <dgm:spPr/>
    </dgm:pt>
    <dgm:pt modelId="{22FB88C3-D011-1148-A119-11C420339865}" type="pres">
      <dgm:prSet presAssocID="{78C6991B-0CF4-41DD-A5AD-90D74CCAF5C3}" presName="hierRoot2" presStyleCnt="0"/>
      <dgm:spPr/>
    </dgm:pt>
    <dgm:pt modelId="{08F5CD71-5261-A747-94EA-B2AD6D90D784}" type="pres">
      <dgm:prSet presAssocID="{78C6991B-0CF4-41DD-A5AD-90D74CCAF5C3}" presName="composite2" presStyleCnt="0"/>
      <dgm:spPr/>
    </dgm:pt>
    <dgm:pt modelId="{1E771B8E-1C0E-6141-BB1F-2ECD8F990318}" type="pres">
      <dgm:prSet presAssocID="{78C6991B-0CF4-41DD-A5AD-90D74CCAF5C3}" presName="background2" presStyleLbl="node2" presStyleIdx="0" presStyleCnt="4"/>
      <dgm:spPr/>
    </dgm:pt>
    <dgm:pt modelId="{E0B2A9B7-9263-8448-BC1A-AC73244D08E8}" type="pres">
      <dgm:prSet presAssocID="{78C6991B-0CF4-41DD-A5AD-90D74CCAF5C3}" presName="text2" presStyleLbl="fgAcc2" presStyleIdx="0" presStyleCnt="4">
        <dgm:presLayoutVars>
          <dgm:chPref val="3"/>
        </dgm:presLayoutVars>
      </dgm:prSet>
      <dgm:spPr/>
    </dgm:pt>
    <dgm:pt modelId="{96E32600-E08B-C943-AC37-24369CA4D007}" type="pres">
      <dgm:prSet presAssocID="{78C6991B-0CF4-41DD-A5AD-90D74CCAF5C3}" presName="hierChild3" presStyleCnt="0"/>
      <dgm:spPr/>
    </dgm:pt>
    <dgm:pt modelId="{870268DF-05E6-C849-B626-2FAE36880F54}" type="pres">
      <dgm:prSet presAssocID="{E251098C-72F3-4ED0-BF4F-D6E80EFDF18D}" presName="Name10" presStyleLbl="parChTrans1D2" presStyleIdx="1" presStyleCnt="4"/>
      <dgm:spPr/>
    </dgm:pt>
    <dgm:pt modelId="{1E6197C2-5F50-D545-8DD6-29D75C5B12A7}" type="pres">
      <dgm:prSet presAssocID="{DDF84F7D-1FE5-46DD-9E50-D788FEF6749F}" presName="hierRoot2" presStyleCnt="0"/>
      <dgm:spPr/>
    </dgm:pt>
    <dgm:pt modelId="{EA359BF6-7E97-8B47-910E-7B5B454EA61F}" type="pres">
      <dgm:prSet presAssocID="{DDF84F7D-1FE5-46DD-9E50-D788FEF6749F}" presName="composite2" presStyleCnt="0"/>
      <dgm:spPr/>
    </dgm:pt>
    <dgm:pt modelId="{0C6F30D6-6074-594D-8501-A57A9A56E1FC}" type="pres">
      <dgm:prSet presAssocID="{DDF84F7D-1FE5-46DD-9E50-D788FEF6749F}" presName="background2" presStyleLbl="node2" presStyleIdx="1" presStyleCnt="4"/>
      <dgm:spPr/>
    </dgm:pt>
    <dgm:pt modelId="{645EB27A-C9C6-124B-977C-9CEF97A4BF71}" type="pres">
      <dgm:prSet presAssocID="{DDF84F7D-1FE5-46DD-9E50-D788FEF6749F}" presName="text2" presStyleLbl="fgAcc2" presStyleIdx="1" presStyleCnt="4">
        <dgm:presLayoutVars>
          <dgm:chPref val="3"/>
        </dgm:presLayoutVars>
      </dgm:prSet>
      <dgm:spPr/>
    </dgm:pt>
    <dgm:pt modelId="{30DA44B2-CAD0-D840-8106-E1A07A0CF0C7}" type="pres">
      <dgm:prSet presAssocID="{DDF84F7D-1FE5-46DD-9E50-D788FEF6749F}" presName="hierChild3" presStyleCnt="0"/>
      <dgm:spPr/>
    </dgm:pt>
    <dgm:pt modelId="{7CA4A73C-0650-F24F-BE8A-1B39D135EBAE}" type="pres">
      <dgm:prSet presAssocID="{F5E218D1-E9FB-4884-8A9E-B3492AC59A5B}" presName="hierRoot1" presStyleCnt="0"/>
      <dgm:spPr/>
    </dgm:pt>
    <dgm:pt modelId="{3E852434-1050-ED43-810D-D2D6194B3153}" type="pres">
      <dgm:prSet presAssocID="{F5E218D1-E9FB-4884-8A9E-B3492AC59A5B}" presName="composite" presStyleCnt="0"/>
      <dgm:spPr/>
    </dgm:pt>
    <dgm:pt modelId="{5FE61906-FED8-7D4C-9D39-2E7B7A0AE827}" type="pres">
      <dgm:prSet presAssocID="{F5E218D1-E9FB-4884-8A9E-B3492AC59A5B}" presName="background" presStyleLbl="node0" presStyleIdx="1" presStyleCnt="2"/>
      <dgm:spPr/>
    </dgm:pt>
    <dgm:pt modelId="{4D39238E-50A2-F54A-AAAE-172FFAC02076}" type="pres">
      <dgm:prSet presAssocID="{F5E218D1-E9FB-4884-8A9E-B3492AC59A5B}" presName="text" presStyleLbl="fgAcc0" presStyleIdx="1" presStyleCnt="2">
        <dgm:presLayoutVars>
          <dgm:chPref val="3"/>
        </dgm:presLayoutVars>
      </dgm:prSet>
      <dgm:spPr/>
    </dgm:pt>
    <dgm:pt modelId="{67D73387-8BB3-AB47-9F02-AEFCC7C3B893}" type="pres">
      <dgm:prSet presAssocID="{F5E218D1-E9FB-4884-8A9E-B3492AC59A5B}" presName="hierChild2" presStyleCnt="0"/>
      <dgm:spPr/>
    </dgm:pt>
    <dgm:pt modelId="{410A454A-A227-7146-A875-6269E50190D3}" type="pres">
      <dgm:prSet presAssocID="{88A1935A-F5E7-4A35-9645-F40D0A041940}" presName="Name10" presStyleLbl="parChTrans1D2" presStyleIdx="2" presStyleCnt="4"/>
      <dgm:spPr/>
    </dgm:pt>
    <dgm:pt modelId="{BE9E5E83-0443-8643-ABF2-2193216344C9}" type="pres">
      <dgm:prSet presAssocID="{6C31E4B1-B11F-49D4-83A5-F773B13DE0F4}" presName="hierRoot2" presStyleCnt="0"/>
      <dgm:spPr/>
    </dgm:pt>
    <dgm:pt modelId="{0828F9F3-910E-694D-A690-93F407E896F9}" type="pres">
      <dgm:prSet presAssocID="{6C31E4B1-B11F-49D4-83A5-F773B13DE0F4}" presName="composite2" presStyleCnt="0"/>
      <dgm:spPr/>
    </dgm:pt>
    <dgm:pt modelId="{77541F66-0A71-C949-8FE7-72A174C1CA34}" type="pres">
      <dgm:prSet presAssocID="{6C31E4B1-B11F-49D4-83A5-F773B13DE0F4}" presName="background2" presStyleLbl="node2" presStyleIdx="2" presStyleCnt="4"/>
      <dgm:spPr/>
    </dgm:pt>
    <dgm:pt modelId="{E52D8ECA-FBE4-7E41-8153-FD28706BBB08}" type="pres">
      <dgm:prSet presAssocID="{6C31E4B1-B11F-49D4-83A5-F773B13DE0F4}" presName="text2" presStyleLbl="fgAcc2" presStyleIdx="2" presStyleCnt="4">
        <dgm:presLayoutVars>
          <dgm:chPref val="3"/>
        </dgm:presLayoutVars>
      </dgm:prSet>
      <dgm:spPr/>
    </dgm:pt>
    <dgm:pt modelId="{A81D047D-0F5C-D94B-9FDB-1B1EBC80FED9}" type="pres">
      <dgm:prSet presAssocID="{6C31E4B1-B11F-49D4-83A5-F773B13DE0F4}" presName="hierChild3" presStyleCnt="0"/>
      <dgm:spPr/>
    </dgm:pt>
    <dgm:pt modelId="{BA8463B3-6FE0-F747-8FAC-01196D4D5A4F}" type="pres">
      <dgm:prSet presAssocID="{239B9318-857A-4B4A-A2DB-A1366585AFDE}" presName="Name10" presStyleLbl="parChTrans1D2" presStyleIdx="3" presStyleCnt="4"/>
      <dgm:spPr/>
    </dgm:pt>
    <dgm:pt modelId="{02988A26-599D-6D4B-96B2-812B0D31154E}" type="pres">
      <dgm:prSet presAssocID="{537FDA6F-80BA-46DF-9B51-C2D597F0BC9C}" presName="hierRoot2" presStyleCnt="0"/>
      <dgm:spPr/>
    </dgm:pt>
    <dgm:pt modelId="{6C211B5F-0457-584F-8BB5-7D301E1ECA0A}" type="pres">
      <dgm:prSet presAssocID="{537FDA6F-80BA-46DF-9B51-C2D597F0BC9C}" presName="composite2" presStyleCnt="0"/>
      <dgm:spPr/>
    </dgm:pt>
    <dgm:pt modelId="{1BCBFC65-FAEE-F24E-BE9E-5C0F96298496}" type="pres">
      <dgm:prSet presAssocID="{537FDA6F-80BA-46DF-9B51-C2D597F0BC9C}" presName="background2" presStyleLbl="node2" presStyleIdx="3" presStyleCnt="4"/>
      <dgm:spPr/>
    </dgm:pt>
    <dgm:pt modelId="{3C7338B8-DB90-0C45-B3B5-89EC142F3C5B}" type="pres">
      <dgm:prSet presAssocID="{537FDA6F-80BA-46DF-9B51-C2D597F0BC9C}" presName="text2" presStyleLbl="fgAcc2" presStyleIdx="3" presStyleCnt="4">
        <dgm:presLayoutVars>
          <dgm:chPref val="3"/>
        </dgm:presLayoutVars>
      </dgm:prSet>
      <dgm:spPr/>
    </dgm:pt>
    <dgm:pt modelId="{82963509-E8D0-3747-96B6-B58D0EC03A42}" type="pres">
      <dgm:prSet presAssocID="{537FDA6F-80BA-46DF-9B51-C2D597F0BC9C}" presName="hierChild3" presStyleCnt="0"/>
      <dgm:spPr/>
    </dgm:pt>
  </dgm:ptLst>
  <dgm:cxnLst>
    <dgm:cxn modelId="{19D7F81E-A78B-4945-8004-B86A55AFF21A}" type="presOf" srcId="{88A1935A-F5E7-4A35-9645-F40D0A041940}" destId="{410A454A-A227-7146-A875-6269E50190D3}" srcOrd="0" destOrd="0" presId="urn:microsoft.com/office/officeart/2005/8/layout/hierarchy1"/>
    <dgm:cxn modelId="{468AC530-9E3E-4270-8B3B-5FFEAA127893}" srcId="{055F41ED-B895-46BA-AFE6-6A765556F6FD}" destId="{F5E218D1-E9FB-4884-8A9E-B3492AC59A5B}" srcOrd="1" destOrd="0" parTransId="{6A3FDBF0-01BA-42DF-96FC-0980E764D701}" sibTransId="{AEE83A1B-DDCC-4D1D-A07C-999069F7237F}"/>
    <dgm:cxn modelId="{E0DD423C-7B67-4D45-93E2-1653B088E1CB}" srcId="{BEDA1B5C-FB21-4789-8B71-0FB7FCD18707}" destId="{78C6991B-0CF4-41DD-A5AD-90D74CCAF5C3}" srcOrd="0" destOrd="0" parTransId="{74B3BC7F-693D-4B74-AB17-2CD36BF78201}" sibTransId="{E22A5818-B08F-4AEF-B3D5-7A8E5C70B2F2}"/>
    <dgm:cxn modelId="{3C73E25C-5ECC-B248-9743-03465F0B0771}" type="presOf" srcId="{74B3BC7F-693D-4B74-AB17-2CD36BF78201}" destId="{27EB649B-A3FE-A449-9579-EB29B1B2AD3E}" srcOrd="0" destOrd="0" presId="urn:microsoft.com/office/officeart/2005/8/layout/hierarchy1"/>
    <dgm:cxn modelId="{FCE87B7C-63D6-4BDF-8D80-9C5EF4A2ED93}" srcId="{BEDA1B5C-FB21-4789-8B71-0FB7FCD18707}" destId="{DDF84F7D-1FE5-46DD-9E50-D788FEF6749F}" srcOrd="1" destOrd="0" parTransId="{E251098C-72F3-4ED0-BF4F-D6E80EFDF18D}" sibTransId="{75EB9ABF-FD31-4BBF-BE5F-D6F51A63E987}"/>
    <dgm:cxn modelId="{D1CAEC7D-AF67-6F4F-9BF3-F0EE5CFF7EDA}" type="presOf" srcId="{6C31E4B1-B11F-49D4-83A5-F773B13DE0F4}" destId="{E52D8ECA-FBE4-7E41-8153-FD28706BBB08}" srcOrd="0" destOrd="0" presId="urn:microsoft.com/office/officeart/2005/8/layout/hierarchy1"/>
    <dgm:cxn modelId="{134A258E-4950-2540-A34C-298C8612A2CE}" type="presOf" srcId="{055F41ED-B895-46BA-AFE6-6A765556F6FD}" destId="{481E7974-63BC-434A-B762-628AE50D02CE}" srcOrd="0" destOrd="0" presId="urn:microsoft.com/office/officeart/2005/8/layout/hierarchy1"/>
    <dgm:cxn modelId="{5C3FF1A0-99A1-49A5-B7E4-ADFB522AB828}" srcId="{055F41ED-B895-46BA-AFE6-6A765556F6FD}" destId="{BEDA1B5C-FB21-4789-8B71-0FB7FCD18707}" srcOrd="0" destOrd="0" parTransId="{E02DC339-323B-4749-8319-B1B8914957E4}" sibTransId="{DF6ED2F2-F4F6-46EF-AE0E-567DAB50F39A}"/>
    <dgm:cxn modelId="{C0E090A2-9F17-8747-A371-ACA35B050BC6}" type="presOf" srcId="{537FDA6F-80BA-46DF-9B51-C2D597F0BC9C}" destId="{3C7338B8-DB90-0C45-B3B5-89EC142F3C5B}" srcOrd="0" destOrd="0" presId="urn:microsoft.com/office/officeart/2005/8/layout/hierarchy1"/>
    <dgm:cxn modelId="{9F6D0AB8-7F63-4D46-AD0B-94D573E77E9D}" srcId="{F5E218D1-E9FB-4884-8A9E-B3492AC59A5B}" destId="{537FDA6F-80BA-46DF-9B51-C2D597F0BC9C}" srcOrd="1" destOrd="0" parTransId="{239B9318-857A-4B4A-A2DB-A1366585AFDE}" sibTransId="{BD8567AF-80E0-4D0A-9ACB-64F85660EC5C}"/>
    <dgm:cxn modelId="{E5B793C5-0643-914B-B36C-2406DD3B5746}" type="presOf" srcId="{BEDA1B5C-FB21-4789-8B71-0FB7FCD18707}" destId="{637E5687-2EF5-1F40-8A1A-F9F4E4C5552A}" srcOrd="0" destOrd="0" presId="urn:microsoft.com/office/officeart/2005/8/layout/hierarchy1"/>
    <dgm:cxn modelId="{29C55AD5-2142-7C41-8E97-BED0EA1D4875}" type="presOf" srcId="{239B9318-857A-4B4A-A2DB-A1366585AFDE}" destId="{BA8463B3-6FE0-F747-8FAC-01196D4D5A4F}" srcOrd="0" destOrd="0" presId="urn:microsoft.com/office/officeart/2005/8/layout/hierarchy1"/>
    <dgm:cxn modelId="{EE7B01DC-759E-EB4B-A413-297B743BA6EB}" type="presOf" srcId="{F5E218D1-E9FB-4884-8A9E-B3492AC59A5B}" destId="{4D39238E-50A2-F54A-AAAE-172FFAC02076}" srcOrd="0" destOrd="0" presId="urn:microsoft.com/office/officeart/2005/8/layout/hierarchy1"/>
    <dgm:cxn modelId="{CA3FE5DE-E015-0B45-8D51-02CCE6D9EE12}" type="presOf" srcId="{E251098C-72F3-4ED0-BF4F-D6E80EFDF18D}" destId="{870268DF-05E6-C849-B626-2FAE36880F54}" srcOrd="0" destOrd="0" presId="urn:microsoft.com/office/officeart/2005/8/layout/hierarchy1"/>
    <dgm:cxn modelId="{28BB4DF1-83A5-114B-BF67-373F2FA1214D}" type="presOf" srcId="{78C6991B-0CF4-41DD-A5AD-90D74CCAF5C3}" destId="{E0B2A9B7-9263-8448-BC1A-AC73244D08E8}" srcOrd="0" destOrd="0" presId="urn:microsoft.com/office/officeart/2005/8/layout/hierarchy1"/>
    <dgm:cxn modelId="{118B06F8-F795-4B95-928B-6F7AF6629C87}" srcId="{F5E218D1-E9FB-4884-8A9E-B3492AC59A5B}" destId="{6C31E4B1-B11F-49D4-83A5-F773B13DE0F4}" srcOrd="0" destOrd="0" parTransId="{88A1935A-F5E7-4A35-9645-F40D0A041940}" sibTransId="{E91E89B7-EBCD-417C-8CE3-EB43AC333964}"/>
    <dgm:cxn modelId="{A993FEFD-2683-E746-8613-DCB0508C23C8}" type="presOf" srcId="{DDF84F7D-1FE5-46DD-9E50-D788FEF6749F}" destId="{645EB27A-C9C6-124B-977C-9CEF97A4BF71}" srcOrd="0" destOrd="0" presId="urn:microsoft.com/office/officeart/2005/8/layout/hierarchy1"/>
    <dgm:cxn modelId="{621B3580-1675-C544-BCCE-7A6C06514188}" type="presParOf" srcId="{481E7974-63BC-434A-B762-628AE50D02CE}" destId="{E7643E49-F307-3A45-856F-4BAC8E87B344}" srcOrd="0" destOrd="0" presId="urn:microsoft.com/office/officeart/2005/8/layout/hierarchy1"/>
    <dgm:cxn modelId="{192CBA82-69B2-F245-A877-3AFBBB1495C5}" type="presParOf" srcId="{E7643E49-F307-3A45-856F-4BAC8E87B344}" destId="{FA55EA65-E08D-1443-9D90-8C29FAED96EA}" srcOrd="0" destOrd="0" presId="urn:microsoft.com/office/officeart/2005/8/layout/hierarchy1"/>
    <dgm:cxn modelId="{F866163A-5D00-5D4F-8156-EA0FEDEE9058}" type="presParOf" srcId="{FA55EA65-E08D-1443-9D90-8C29FAED96EA}" destId="{3E573161-6399-0649-961F-49A73E713914}" srcOrd="0" destOrd="0" presId="urn:microsoft.com/office/officeart/2005/8/layout/hierarchy1"/>
    <dgm:cxn modelId="{34074936-3762-6341-A4E3-9618B23790E3}" type="presParOf" srcId="{FA55EA65-E08D-1443-9D90-8C29FAED96EA}" destId="{637E5687-2EF5-1F40-8A1A-F9F4E4C5552A}" srcOrd="1" destOrd="0" presId="urn:microsoft.com/office/officeart/2005/8/layout/hierarchy1"/>
    <dgm:cxn modelId="{6E7524F8-FD69-7C46-98E8-A22B6993896A}" type="presParOf" srcId="{E7643E49-F307-3A45-856F-4BAC8E87B344}" destId="{139AFF01-D386-A948-81E8-61848EECC4F7}" srcOrd="1" destOrd="0" presId="urn:microsoft.com/office/officeart/2005/8/layout/hierarchy1"/>
    <dgm:cxn modelId="{DDAE8BBF-48E0-6C43-95C0-8682A05688E0}" type="presParOf" srcId="{139AFF01-D386-A948-81E8-61848EECC4F7}" destId="{27EB649B-A3FE-A449-9579-EB29B1B2AD3E}" srcOrd="0" destOrd="0" presId="urn:microsoft.com/office/officeart/2005/8/layout/hierarchy1"/>
    <dgm:cxn modelId="{95E72BBA-B8D1-A941-B20A-6B8FFC9D4E76}" type="presParOf" srcId="{139AFF01-D386-A948-81E8-61848EECC4F7}" destId="{22FB88C3-D011-1148-A119-11C420339865}" srcOrd="1" destOrd="0" presId="urn:microsoft.com/office/officeart/2005/8/layout/hierarchy1"/>
    <dgm:cxn modelId="{FC642563-C4E6-F64E-A677-B2951C84F924}" type="presParOf" srcId="{22FB88C3-D011-1148-A119-11C420339865}" destId="{08F5CD71-5261-A747-94EA-B2AD6D90D784}" srcOrd="0" destOrd="0" presId="urn:microsoft.com/office/officeart/2005/8/layout/hierarchy1"/>
    <dgm:cxn modelId="{A9F10EFC-F8BE-974A-9A57-AD58D35531CB}" type="presParOf" srcId="{08F5CD71-5261-A747-94EA-B2AD6D90D784}" destId="{1E771B8E-1C0E-6141-BB1F-2ECD8F990318}" srcOrd="0" destOrd="0" presId="urn:microsoft.com/office/officeart/2005/8/layout/hierarchy1"/>
    <dgm:cxn modelId="{798CD4A6-584A-B94B-B134-60D88E04FDF8}" type="presParOf" srcId="{08F5CD71-5261-A747-94EA-B2AD6D90D784}" destId="{E0B2A9B7-9263-8448-BC1A-AC73244D08E8}" srcOrd="1" destOrd="0" presId="urn:microsoft.com/office/officeart/2005/8/layout/hierarchy1"/>
    <dgm:cxn modelId="{637FA1A4-F801-1348-9E57-91B22F4726E7}" type="presParOf" srcId="{22FB88C3-D011-1148-A119-11C420339865}" destId="{96E32600-E08B-C943-AC37-24369CA4D007}" srcOrd="1" destOrd="0" presId="urn:microsoft.com/office/officeart/2005/8/layout/hierarchy1"/>
    <dgm:cxn modelId="{85F3E65B-7E04-A14A-BB0F-899DB96B10E3}" type="presParOf" srcId="{139AFF01-D386-A948-81E8-61848EECC4F7}" destId="{870268DF-05E6-C849-B626-2FAE36880F54}" srcOrd="2" destOrd="0" presId="urn:microsoft.com/office/officeart/2005/8/layout/hierarchy1"/>
    <dgm:cxn modelId="{1F78BF73-EE5A-3E4C-B1BA-A363B6BEC3CD}" type="presParOf" srcId="{139AFF01-D386-A948-81E8-61848EECC4F7}" destId="{1E6197C2-5F50-D545-8DD6-29D75C5B12A7}" srcOrd="3" destOrd="0" presId="urn:microsoft.com/office/officeart/2005/8/layout/hierarchy1"/>
    <dgm:cxn modelId="{30706163-97A9-9040-B467-79EFE6382DCB}" type="presParOf" srcId="{1E6197C2-5F50-D545-8DD6-29D75C5B12A7}" destId="{EA359BF6-7E97-8B47-910E-7B5B454EA61F}" srcOrd="0" destOrd="0" presId="urn:microsoft.com/office/officeart/2005/8/layout/hierarchy1"/>
    <dgm:cxn modelId="{2FD6C6A1-BD90-6543-A624-EC3CDFBD5E60}" type="presParOf" srcId="{EA359BF6-7E97-8B47-910E-7B5B454EA61F}" destId="{0C6F30D6-6074-594D-8501-A57A9A56E1FC}" srcOrd="0" destOrd="0" presId="urn:microsoft.com/office/officeart/2005/8/layout/hierarchy1"/>
    <dgm:cxn modelId="{89D59828-BB7E-FF4D-BE6B-C90B316E8A29}" type="presParOf" srcId="{EA359BF6-7E97-8B47-910E-7B5B454EA61F}" destId="{645EB27A-C9C6-124B-977C-9CEF97A4BF71}" srcOrd="1" destOrd="0" presId="urn:microsoft.com/office/officeart/2005/8/layout/hierarchy1"/>
    <dgm:cxn modelId="{A1120DDD-282E-B44E-895C-716FA1242286}" type="presParOf" srcId="{1E6197C2-5F50-D545-8DD6-29D75C5B12A7}" destId="{30DA44B2-CAD0-D840-8106-E1A07A0CF0C7}" srcOrd="1" destOrd="0" presId="urn:microsoft.com/office/officeart/2005/8/layout/hierarchy1"/>
    <dgm:cxn modelId="{54EA50A3-A247-0546-B53B-A2396942DC7E}" type="presParOf" srcId="{481E7974-63BC-434A-B762-628AE50D02CE}" destId="{7CA4A73C-0650-F24F-BE8A-1B39D135EBAE}" srcOrd="1" destOrd="0" presId="urn:microsoft.com/office/officeart/2005/8/layout/hierarchy1"/>
    <dgm:cxn modelId="{06696E9B-44F7-3140-BAD8-A0D994CCB403}" type="presParOf" srcId="{7CA4A73C-0650-F24F-BE8A-1B39D135EBAE}" destId="{3E852434-1050-ED43-810D-D2D6194B3153}" srcOrd="0" destOrd="0" presId="urn:microsoft.com/office/officeart/2005/8/layout/hierarchy1"/>
    <dgm:cxn modelId="{670F702B-6DA6-A542-8B4D-A6A5E0678390}" type="presParOf" srcId="{3E852434-1050-ED43-810D-D2D6194B3153}" destId="{5FE61906-FED8-7D4C-9D39-2E7B7A0AE827}" srcOrd="0" destOrd="0" presId="urn:microsoft.com/office/officeart/2005/8/layout/hierarchy1"/>
    <dgm:cxn modelId="{D4F80750-9F90-EF4A-8CBF-234CB9197D31}" type="presParOf" srcId="{3E852434-1050-ED43-810D-D2D6194B3153}" destId="{4D39238E-50A2-F54A-AAAE-172FFAC02076}" srcOrd="1" destOrd="0" presId="urn:microsoft.com/office/officeart/2005/8/layout/hierarchy1"/>
    <dgm:cxn modelId="{FD6D2A2E-9DB5-184B-975F-32AAB5DAF9BD}" type="presParOf" srcId="{7CA4A73C-0650-F24F-BE8A-1B39D135EBAE}" destId="{67D73387-8BB3-AB47-9F02-AEFCC7C3B893}" srcOrd="1" destOrd="0" presId="urn:microsoft.com/office/officeart/2005/8/layout/hierarchy1"/>
    <dgm:cxn modelId="{23774F19-4BC1-1C42-AA6D-0374C7DB4B2D}" type="presParOf" srcId="{67D73387-8BB3-AB47-9F02-AEFCC7C3B893}" destId="{410A454A-A227-7146-A875-6269E50190D3}" srcOrd="0" destOrd="0" presId="urn:microsoft.com/office/officeart/2005/8/layout/hierarchy1"/>
    <dgm:cxn modelId="{46AB7377-69FC-5B40-9546-650F7A3BB791}" type="presParOf" srcId="{67D73387-8BB3-AB47-9F02-AEFCC7C3B893}" destId="{BE9E5E83-0443-8643-ABF2-2193216344C9}" srcOrd="1" destOrd="0" presId="urn:microsoft.com/office/officeart/2005/8/layout/hierarchy1"/>
    <dgm:cxn modelId="{9C2D248A-FD08-214D-B4E7-4E3848459C0B}" type="presParOf" srcId="{BE9E5E83-0443-8643-ABF2-2193216344C9}" destId="{0828F9F3-910E-694D-A690-93F407E896F9}" srcOrd="0" destOrd="0" presId="urn:microsoft.com/office/officeart/2005/8/layout/hierarchy1"/>
    <dgm:cxn modelId="{38741832-3849-DA4F-B054-C1065AB087AC}" type="presParOf" srcId="{0828F9F3-910E-694D-A690-93F407E896F9}" destId="{77541F66-0A71-C949-8FE7-72A174C1CA34}" srcOrd="0" destOrd="0" presId="urn:microsoft.com/office/officeart/2005/8/layout/hierarchy1"/>
    <dgm:cxn modelId="{C92C82BA-0DCF-8344-BAAF-ABE77FD1FC6D}" type="presParOf" srcId="{0828F9F3-910E-694D-A690-93F407E896F9}" destId="{E52D8ECA-FBE4-7E41-8153-FD28706BBB08}" srcOrd="1" destOrd="0" presId="urn:microsoft.com/office/officeart/2005/8/layout/hierarchy1"/>
    <dgm:cxn modelId="{867122B8-3174-1D4D-B95A-F23663484C6D}" type="presParOf" srcId="{BE9E5E83-0443-8643-ABF2-2193216344C9}" destId="{A81D047D-0F5C-D94B-9FDB-1B1EBC80FED9}" srcOrd="1" destOrd="0" presId="urn:microsoft.com/office/officeart/2005/8/layout/hierarchy1"/>
    <dgm:cxn modelId="{84346DDC-5E11-734E-9A64-9EEC2257697E}" type="presParOf" srcId="{67D73387-8BB3-AB47-9F02-AEFCC7C3B893}" destId="{BA8463B3-6FE0-F747-8FAC-01196D4D5A4F}" srcOrd="2" destOrd="0" presId="urn:microsoft.com/office/officeart/2005/8/layout/hierarchy1"/>
    <dgm:cxn modelId="{9A964144-8D6F-264E-A8FE-0ACF1BE0B471}" type="presParOf" srcId="{67D73387-8BB3-AB47-9F02-AEFCC7C3B893}" destId="{02988A26-599D-6D4B-96B2-812B0D31154E}" srcOrd="3" destOrd="0" presId="urn:microsoft.com/office/officeart/2005/8/layout/hierarchy1"/>
    <dgm:cxn modelId="{EA1228E9-0116-164C-8D64-E5504960C2AB}" type="presParOf" srcId="{02988A26-599D-6D4B-96B2-812B0D31154E}" destId="{6C211B5F-0457-584F-8BB5-7D301E1ECA0A}" srcOrd="0" destOrd="0" presId="urn:microsoft.com/office/officeart/2005/8/layout/hierarchy1"/>
    <dgm:cxn modelId="{AEE10C46-5A88-1446-9632-FC9CFE3964E0}" type="presParOf" srcId="{6C211B5F-0457-584F-8BB5-7D301E1ECA0A}" destId="{1BCBFC65-FAEE-F24E-BE9E-5C0F96298496}" srcOrd="0" destOrd="0" presId="urn:microsoft.com/office/officeart/2005/8/layout/hierarchy1"/>
    <dgm:cxn modelId="{A7ED4808-DAF9-2540-BC15-8AC49C53DB11}" type="presParOf" srcId="{6C211B5F-0457-584F-8BB5-7D301E1ECA0A}" destId="{3C7338B8-DB90-0C45-B3B5-89EC142F3C5B}" srcOrd="1" destOrd="0" presId="urn:microsoft.com/office/officeart/2005/8/layout/hierarchy1"/>
    <dgm:cxn modelId="{86E8F4EB-17FE-4D42-B13B-459AEAB1EC82}" type="presParOf" srcId="{02988A26-599D-6D4B-96B2-812B0D31154E}" destId="{82963509-E8D0-3747-96B6-B58D0EC03A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B8E7C9-5C4E-4059-8B0A-6A76088D27F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15724A1-DE96-49E5-8FEB-0DFED30B214F}">
      <dgm:prSet/>
      <dgm:spPr/>
      <dgm:t>
        <a:bodyPr/>
        <a:lstStyle/>
        <a:p>
          <a:r>
            <a:rPr lang="en-GB" dirty="0"/>
            <a:t>Emergency supportive care</a:t>
          </a:r>
          <a:endParaRPr lang="en-US" dirty="0"/>
        </a:p>
      </dgm:t>
    </dgm:pt>
    <dgm:pt modelId="{46713AD1-4FC8-4FA9-BD0E-1A9A1525F5A6}" type="parTrans" cxnId="{987D7F7E-586F-4800-9F4E-C3BCD67F9B4F}">
      <dgm:prSet/>
      <dgm:spPr/>
      <dgm:t>
        <a:bodyPr/>
        <a:lstStyle/>
        <a:p>
          <a:endParaRPr lang="en-US"/>
        </a:p>
      </dgm:t>
    </dgm:pt>
    <dgm:pt modelId="{22C77F34-7FED-42FB-90AE-39366BFF7406}" type="sibTrans" cxnId="{987D7F7E-586F-4800-9F4E-C3BCD67F9B4F}">
      <dgm:prSet/>
      <dgm:spPr/>
      <dgm:t>
        <a:bodyPr/>
        <a:lstStyle/>
        <a:p>
          <a:endParaRPr lang="en-US"/>
        </a:p>
      </dgm:t>
    </dgm:pt>
    <dgm:pt modelId="{45BFD008-A1C3-4F81-A459-70B3BE7BEBEB}">
      <dgm:prSet/>
      <dgm:spPr/>
      <dgm:t>
        <a:bodyPr/>
        <a:lstStyle/>
        <a:p>
          <a:r>
            <a:rPr lang="en-GB"/>
            <a:t>Working diagnosis approach for patient evaluation</a:t>
          </a:r>
          <a:endParaRPr lang="en-US"/>
        </a:p>
      </dgm:t>
    </dgm:pt>
    <dgm:pt modelId="{AFD7F601-6402-4FF4-B2ED-E1060BBE8914}" type="parTrans" cxnId="{3839D8EF-E23D-41DD-B2C7-3EDDCDEAF0BE}">
      <dgm:prSet/>
      <dgm:spPr/>
      <dgm:t>
        <a:bodyPr/>
        <a:lstStyle/>
        <a:p>
          <a:endParaRPr lang="en-US"/>
        </a:p>
      </dgm:t>
    </dgm:pt>
    <dgm:pt modelId="{BBF63B46-232D-456B-9534-6685C749FDFA}" type="sibTrans" cxnId="{3839D8EF-E23D-41DD-B2C7-3EDDCDEAF0BE}">
      <dgm:prSet/>
      <dgm:spPr/>
      <dgm:t>
        <a:bodyPr/>
        <a:lstStyle/>
        <a:p>
          <a:endParaRPr lang="en-US"/>
        </a:p>
      </dgm:t>
    </dgm:pt>
    <dgm:pt modelId="{B24334D4-01C4-4A73-870C-8A9619460D16}">
      <dgm:prSet/>
      <dgm:spPr/>
      <dgm:t>
        <a:bodyPr/>
        <a:lstStyle/>
        <a:p>
          <a:r>
            <a:rPr lang="en-GB"/>
            <a:t>Cardioprotective therapies irrespective of the cause of the MINOCA</a:t>
          </a:r>
          <a:endParaRPr lang="en-US"/>
        </a:p>
      </dgm:t>
    </dgm:pt>
    <dgm:pt modelId="{805F26F8-DC84-4479-98C0-2D58C8FB8AD0}" type="parTrans" cxnId="{80631160-1D98-4F7A-AB80-8E62B57A8CB9}">
      <dgm:prSet/>
      <dgm:spPr/>
      <dgm:t>
        <a:bodyPr/>
        <a:lstStyle/>
        <a:p>
          <a:endParaRPr lang="en-US"/>
        </a:p>
      </dgm:t>
    </dgm:pt>
    <dgm:pt modelId="{C7E54135-F83C-4EAC-BA57-8E6C3025E2EF}" type="sibTrans" cxnId="{80631160-1D98-4F7A-AB80-8E62B57A8CB9}">
      <dgm:prSet/>
      <dgm:spPr/>
      <dgm:t>
        <a:bodyPr/>
        <a:lstStyle/>
        <a:p>
          <a:endParaRPr lang="en-US"/>
        </a:p>
      </dgm:t>
    </dgm:pt>
    <dgm:pt modelId="{2A7FB67F-8026-45F7-82F5-7C4BFD7B4DA4}">
      <dgm:prSet/>
      <dgm:spPr/>
      <dgm:t>
        <a:bodyPr/>
        <a:lstStyle/>
        <a:p>
          <a:r>
            <a:rPr lang="en-GB"/>
            <a:t>Cause-targeted therapies.</a:t>
          </a:r>
          <a:endParaRPr lang="en-US"/>
        </a:p>
      </dgm:t>
    </dgm:pt>
    <dgm:pt modelId="{B3B0C863-7337-4DEA-BB2C-6553CC742B18}" type="parTrans" cxnId="{CA1C4238-71AC-44B1-92EB-A2F91F4DF24B}">
      <dgm:prSet/>
      <dgm:spPr/>
      <dgm:t>
        <a:bodyPr/>
        <a:lstStyle/>
        <a:p>
          <a:endParaRPr lang="en-US"/>
        </a:p>
      </dgm:t>
    </dgm:pt>
    <dgm:pt modelId="{A1312E52-C8C0-4193-A105-F7876DEF613E}" type="sibTrans" cxnId="{CA1C4238-71AC-44B1-92EB-A2F91F4DF24B}">
      <dgm:prSet/>
      <dgm:spPr/>
      <dgm:t>
        <a:bodyPr/>
        <a:lstStyle/>
        <a:p>
          <a:endParaRPr lang="en-US"/>
        </a:p>
      </dgm:t>
    </dgm:pt>
    <dgm:pt modelId="{FBB485A7-57E6-49F8-8CA4-09C4492E396D}" type="pres">
      <dgm:prSet presAssocID="{8AB8E7C9-5C4E-4059-8B0A-6A76088D27F6}" presName="root" presStyleCnt="0">
        <dgm:presLayoutVars>
          <dgm:dir/>
          <dgm:resizeHandles val="exact"/>
        </dgm:presLayoutVars>
      </dgm:prSet>
      <dgm:spPr/>
    </dgm:pt>
    <dgm:pt modelId="{B8E953DB-5C1F-49B5-8C69-CFE40165C9A8}" type="pres">
      <dgm:prSet presAssocID="{8AB8E7C9-5C4E-4059-8B0A-6A76088D27F6}" presName="container" presStyleCnt="0">
        <dgm:presLayoutVars>
          <dgm:dir/>
          <dgm:resizeHandles val="exact"/>
        </dgm:presLayoutVars>
      </dgm:prSet>
      <dgm:spPr/>
    </dgm:pt>
    <dgm:pt modelId="{042567AE-E973-45F6-BE53-82EE84E60EF6}" type="pres">
      <dgm:prSet presAssocID="{815724A1-DE96-49E5-8FEB-0DFED30B214F}" presName="compNode" presStyleCnt="0"/>
      <dgm:spPr/>
    </dgm:pt>
    <dgm:pt modelId="{EF9F7BB3-99DA-4F09-90A1-F0B47E3177EB}" type="pres">
      <dgm:prSet presAssocID="{815724A1-DE96-49E5-8FEB-0DFED30B214F}" presName="iconBgRect" presStyleLbl="bgShp" presStyleIdx="0" presStyleCnt="4"/>
      <dgm:spPr/>
    </dgm:pt>
    <dgm:pt modelId="{B25C8BB5-3BCD-4E94-A23A-11225F40B03E}" type="pres">
      <dgm:prSet presAssocID="{815724A1-DE96-49E5-8FEB-0DFED30B214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F3E9842D-CE1A-42B2-BF75-0924B80DE47C}" type="pres">
      <dgm:prSet presAssocID="{815724A1-DE96-49E5-8FEB-0DFED30B214F}" presName="spaceRect" presStyleCnt="0"/>
      <dgm:spPr/>
    </dgm:pt>
    <dgm:pt modelId="{CF32F0B4-8211-4B07-A1A7-6D24C41D2C24}" type="pres">
      <dgm:prSet presAssocID="{815724A1-DE96-49E5-8FEB-0DFED30B214F}" presName="textRect" presStyleLbl="revTx" presStyleIdx="0" presStyleCnt="4">
        <dgm:presLayoutVars>
          <dgm:chMax val="1"/>
          <dgm:chPref val="1"/>
        </dgm:presLayoutVars>
      </dgm:prSet>
      <dgm:spPr/>
    </dgm:pt>
    <dgm:pt modelId="{3C381C25-0674-4609-8BB9-89CD966491B2}" type="pres">
      <dgm:prSet presAssocID="{22C77F34-7FED-42FB-90AE-39366BFF7406}" presName="sibTrans" presStyleLbl="sibTrans2D1" presStyleIdx="0" presStyleCnt="0"/>
      <dgm:spPr/>
    </dgm:pt>
    <dgm:pt modelId="{43A933F8-B3F4-428E-938F-2E67F1B13BCC}" type="pres">
      <dgm:prSet presAssocID="{45BFD008-A1C3-4F81-A459-70B3BE7BEBEB}" presName="compNode" presStyleCnt="0"/>
      <dgm:spPr/>
    </dgm:pt>
    <dgm:pt modelId="{92EFD9F8-A825-4C78-B192-028D504061DE}" type="pres">
      <dgm:prSet presAssocID="{45BFD008-A1C3-4F81-A459-70B3BE7BEBEB}" presName="iconBgRect" presStyleLbl="bgShp" presStyleIdx="1" presStyleCnt="4"/>
      <dgm:spPr/>
    </dgm:pt>
    <dgm:pt modelId="{A286718E-2A63-44F3-A281-11D504E2F274}" type="pres">
      <dgm:prSet presAssocID="{45BFD008-A1C3-4F81-A459-70B3BE7BEBE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F10657CB-68B9-4633-A47F-3A450B74928D}" type="pres">
      <dgm:prSet presAssocID="{45BFD008-A1C3-4F81-A459-70B3BE7BEBEB}" presName="spaceRect" presStyleCnt="0"/>
      <dgm:spPr/>
    </dgm:pt>
    <dgm:pt modelId="{33B34E4E-6AC2-45C4-A79A-1FD89C4BE802}" type="pres">
      <dgm:prSet presAssocID="{45BFD008-A1C3-4F81-A459-70B3BE7BEBEB}" presName="textRect" presStyleLbl="revTx" presStyleIdx="1" presStyleCnt="4">
        <dgm:presLayoutVars>
          <dgm:chMax val="1"/>
          <dgm:chPref val="1"/>
        </dgm:presLayoutVars>
      </dgm:prSet>
      <dgm:spPr/>
    </dgm:pt>
    <dgm:pt modelId="{2E7FC570-1B44-42D4-8344-2C7B30E1D5CA}" type="pres">
      <dgm:prSet presAssocID="{BBF63B46-232D-456B-9534-6685C749FDFA}" presName="sibTrans" presStyleLbl="sibTrans2D1" presStyleIdx="0" presStyleCnt="0"/>
      <dgm:spPr/>
    </dgm:pt>
    <dgm:pt modelId="{2DADACD4-AA10-4D9C-8C9E-81ADFD435AA3}" type="pres">
      <dgm:prSet presAssocID="{B24334D4-01C4-4A73-870C-8A9619460D16}" presName="compNode" presStyleCnt="0"/>
      <dgm:spPr/>
    </dgm:pt>
    <dgm:pt modelId="{A016C6D2-AEB8-4FD4-BB20-91E7E9CF69C9}" type="pres">
      <dgm:prSet presAssocID="{B24334D4-01C4-4A73-870C-8A9619460D16}" presName="iconBgRect" presStyleLbl="bgShp" presStyleIdx="2" presStyleCnt="4"/>
      <dgm:spPr/>
    </dgm:pt>
    <dgm:pt modelId="{B734CD52-663B-475C-AF39-22B79374BA3E}" type="pres">
      <dgm:prSet presAssocID="{B24334D4-01C4-4A73-870C-8A9619460D1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E64391FC-DC48-4721-9198-DA1D5CA29670}" type="pres">
      <dgm:prSet presAssocID="{B24334D4-01C4-4A73-870C-8A9619460D16}" presName="spaceRect" presStyleCnt="0"/>
      <dgm:spPr/>
    </dgm:pt>
    <dgm:pt modelId="{C688DD5C-C453-4DD0-979B-22BE39384DC4}" type="pres">
      <dgm:prSet presAssocID="{B24334D4-01C4-4A73-870C-8A9619460D16}" presName="textRect" presStyleLbl="revTx" presStyleIdx="2" presStyleCnt="4">
        <dgm:presLayoutVars>
          <dgm:chMax val="1"/>
          <dgm:chPref val="1"/>
        </dgm:presLayoutVars>
      </dgm:prSet>
      <dgm:spPr/>
    </dgm:pt>
    <dgm:pt modelId="{7829D2C7-60CA-42E0-9FD2-92ACAA9DEED7}" type="pres">
      <dgm:prSet presAssocID="{C7E54135-F83C-4EAC-BA57-8E6C3025E2EF}" presName="sibTrans" presStyleLbl="sibTrans2D1" presStyleIdx="0" presStyleCnt="0"/>
      <dgm:spPr/>
    </dgm:pt>
    <dgm:pt modelId="{7458C568-D0D6-4279-9FA4-4F9E9F5BF016}" type="pres">
      <dgm:prSet presAssocID="{2A7FB67F-8026-45F7-82F5-7C4BFD7B4DA4}" presName="compNode" presStyleCnt="0"/>
      <dgm:spPr/>
    </dgm:pt>
    <dgm:pt modelId="{0037F10E-E42A-4F29-B6D7-D6277C6A4047}" type="pres">
      <dgm:prSet presAssocID="{2A7FB67F-8026-45F7-82F5-7C4BFD7B4DA4}" presName="iconBgRect" presStyleLbl="bgShp" presStyleIdx="3" presStyleCnt="4"/>
      <dgm:spPr/>
    </dgm:pt>
    <dgm:pt modelId="{49529B21-8ADF-4175-B345-D0790C042C5D}" type="pres">
      <dgm:prSet presAssocID="{2A7FB67F-8026-45F7-82F5-7C4BFD7B4DA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394F0723-33EC-403C-A373-7B3535E4B001}" type="pres">
      <dgm:prSet presAssocID="{2A7FB67F-8026-45F7-82F5-7C4BFD7B4DA4}" presName="spaceRect" presStyleCnt="0"/>
      <dgm:spPr/>
    </dgm:pt>
    <dgm:pt modelId="{A613BA7A-E6CD-4304-BAFB-567C2F1C6669}" type="pres">
      <dgm:prSet presAssocID="{2A7FB67F-8026-45F7-82F5-7C4BFD7B4DA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9B06E1F-DA55-4F95-BD67-9E5A712E6367}" type="presOf" srcId="{815724A1-DE96-49E5-8FEB-0DFED30B214F}" destId="{CF32F0B4-8211-4B07-A1A7-6D24C41D2C24}" srcOrd="0" destOrd="0" presId="urn:microsoft.com/office/officeart/2018/2/layout/IconCircleList"/>
    <dgm:cxn modelId="{60ABBB2C-9588-46A8-A1E3-CD9B9691441A}" type="presOf" srcId="{C7E54135-F83C-4EAC-BA57-8E6C3025E2EF}" destId="{7829D2C7-60CA-42E0-9FD2-92ACAA9DEED7}" srcOrd="0" destOrd="0" presId="urn:microsoft.com/office/officeart/2018/2/layout/IconCircleList"/>
    <dgm:cxn modelId="{CA1C4238-71AC-44B1-92EB-A2F91F4DF24B}" srcId="{8AB8E7C9-5C4E-4059-8B0A-6A76088D27F6}" destId="{2A7FB67F-8026-45F7-82F5-7C4BFD7B4DA4}" srcOrd="3" destOrd="0" parTransId="{B3B0C863-7337-4DEA-BB2C-6553CC742B18}" sibTransId="{A1312E52-C8C0-4193-A105-F7876DEF613E}"/>
    <dgm:cxn modelId="{8B2D525E-89C2-44FD-B54E-CF95C0C75917}" type="presOf" srcId="{B24334D4-01C4-4A73-870C-8A9619460D16}" destId="{C688DD5C-C453-4DD0-979B-22BE39384DC4}" srcOrd="0" destOrd="0" presId="urn:microsoft.com/office/officeart/2018/2/layout/IconCircleList"/>
    <dgm:cxn modelId="{80631160-1D98-4F7A-AB80-8E62B57A8CB9}" srcId="{8AB8E7C9-5C4E-4059-8B0A-6A76088D27F6}" destId="{B24334D4-01C4-4A73-870C-8A9619460D16}" srcOrd="2" destOrd="0" parTransId="{805F26F8-DC84-4479-98C0-2D58C8FB8AD0}" sibTransId="{C7E54135-F83C-4EAC-BA57-8E6C3025E2EF}"/>
    <dgm:cxn modelId="{987D7F7E-586F-4800-9F4E-C3BCD67F9B4F}" srcId="{8AB8E7C9-5C4E-4059-8B0A-6A76088D27F6}" destId="{815724A1-DE96-49E5-8FEB-0DFED30B214F}" srcOrd="0" destOrd="0" parTransId="{46713AD1-4FC8-4FA9-BD0E-1A9A1525F5A6}" sibTransId="{22C77F34-7FED-42FB-90AE-39366BFF7406}"/>
    <dgm:cxn modelId="{21F0228D-9277-4A7E-AE5F-3F7A2234DC22}" type="presOf" srcId="{22C77F34-7FED-42FB-90AE-39366BFF7406}" destId="{3C381C25-0674-4609-8BB9-89CD966491B2}" srcOrd="0" destOrd="0" presId="urn:microsoft.com/office/officeart/2018/2/layout/IconCircleList"/>
    <dgm:cxn modelId="{6A43A8A4-0650-4C2A-9FF0-6F4C4C0309D3}" type="presOf" srcId="{2A7FB67F-8026-45F7-82F5-7C4BFD7B4DA4}" destId="{A613BA7A-E6CD-4304-BAFB-567C2F1C6669}" srcOrd="0" destOrd="0" presId="urn:microsoft.com/office/officeart/2018/2/layout/IconCircleList"/>
    <dgm:cxn modelId="{DF86B2EB-E540-4D27-9B72-C44C33C3CE6F}" type="presOf" srcId="{8AB8E7C9-5C4E-4059-8B0A-6A76088D27F6}" destId="{FBB485A7-57E6-49F8-8CA4-09C4492E396D}" srcOrd="0" destOrd="0" presId="urn:microsoft.com/office/officeart/2018/2/layout/IconCircleList"/>
    <dgm:cxn modelId="{3839D8EF-E23D-41DD-B2C7-3EDDCDEAF0BE}" srcId="{8AB8E7C9-5C4E-4059-8B0A-6A76088D27F6}" destId="{45BFD008-A1C3-4F81-A459-70B3BE7BEBEB}" srcOrd="1" destOrd="0" parTransId="{AFD7F601-6402-4FF4-B2ED-E1060BBE8914}" sibTransId="{BBF63B46-232D-456B-9534-6685C749FDFA}"/>
    <dgm:cxn modelId="{608D86F8-E98B-4EB5-9154-8130A97A99FC}" type="presOf" srcId="{45BFD008-A1C3-4F81-A459-70B3BE7BEBEB}" destId="{33B34E4E-6AC2-45C4-A79A-1FD89C4BE802}" srcOrd="0" destOrd="0" presId="urn:microsoft.com/office/officeart/2018/2/layout/IconCircleList"/>
    <dgm:cxn modelId="{A28784FC-FC34-4E87-810D-7D2571E172EB}" type="presOf" srcId="{BBF63B46-232D-456B-9534-6685C749FDFA}" destId="{2E7FC570-1B44-42D4-8344-2C7B30E1D5CA}" srcOrd="0" destOrd="0" presId="urn:microsoft.com/office/officeart/2018/2/layout/IconCircleList"/>
    <dgm:cxn modelId="{48135436-0DE2-4049-A960-012526B48145}" type="presParOf" srcId="{FBB485A7-57E6-49F8-8CA4-09C4492E396D}" destId="{B8E953DB-5C1F-49B5-8C69-CFE40165C9A8}" srcOrd="0" destOrd="0" presId="urn:microsoft.com/office/officeart/2018/2/layout/IconCircleList"/>
    <dgm:cxn modelId="{433C4E77-E9DF-4D28-AD09-8DD9632BBD9F}" type="presParOf" srcId="{B8E953DB-5C1F-49B5-8C69-CFE40165C9A8}" destId="{042567AE-E973-45F6-BE53-82EE84E60EF6}" srcOrd="0" destOrd="0" presId="urn:microsoft.com/office/officeart/2018/2/layout/IconCircleList"/>
    <dgm:cxn modelId="{9A17E137-DAD0-4F8B-8662-9C92222009FA}" type="presParOf" srcId="{042567AE-E973-45F6-BE53-82EE84E60EF6}" destId="{EF9F7BB3-99DA-4F09-90A1-F0B47E3177EB}" srcOrd="0" destOrd="0" presId="urn:microsoft.com/office/officeart/2018/2/layout/IconCircleList"/>
    <dgm:cxn modelId="{77A46832-673B-41C8-A3FB-212CEAFEDC36}" type="presParOf" srcId="{042567AE-E973-45F6-BE53-82EE84E60EF6}" destId="{B25C8BB5-3BCD-4E94-A23A-11225F40B03E}" srcOrd="1" destOrd="0" presId="urn:microsoft.com/office/officeart/2018/2/layout/IconCircleList"/>
    <dgm:cxn modelId="{09CCF4F3-FF3C-4CD9-908A-1AEE23293423}" type="presParOf" srcId="{042567AE-E973-45F6-BE53-82EE84E60EF6}" destId="{F3E9842D-CE1A-42B2-BF75-0924B80DE47C}" srcOrd="2" destOrd="0" presId="urn:microsoft.com/office/officeart/2018/2/layout/IconCircleList"/>
    <dgm:cxn modelId="{303979B1-2A76-4FD4-A15F-F77D9EA6A468}" type="presParOf" srcId="{042567AE-E973-45F6-BE53-82EE84E60EF6}" destId="{CF32F0B4-8211-4B07-A1A7-6D24C41D2C24}" srcOrd="3" destOrd="0" presId="urn:microsoft.com/office/officeart/2018/2/layout/IconCircleList"/>
    <dgm:cxn modelId="{3278F569-9CE0-4342-9399-841069002DC3}" type="presParOf" srcId="{B8E953DB-5C1F-49B5-8C69-CFE40165C9A8}" destId="{3C381C25-0674-4609-8BB9-89CD966491B2}" srcOrd="1" destOrd="0" presId="urn:microsoft.com/office/officeart/2018/2/layout/IconCircleList"/>
    <dgm:cxn modelId="{29CB252C-C72D-4468-B042-7E7951CA4BA1}" type="presParOf" srcId="{B8E953DB-5C1F-49B5-8C69-CFE40165C9A8}" destId="{43A933F8-B3F4-428E-938F-2E67F1B13BCC}" srcOrd="2" destOrd="0" presId="urn:microsoft.com/office/officeart/2018/2/layout/IconCircleList"/>
    <dgm:cxn modelId="{08BA380A-636A-49F2-B1BC-94EA59A4CF20}" type="presParOf" srcId="{43A933F8-B3F4-428E-938F-2E67F1B13BCC}" destId="{92EFD9F8-A825-4C78-B192-028D504061DE}" srcOrd="0" destOrd="0" presId="urn:microsoft.com/office/officeart/2018/2/layout/IconCircleList"/>
    <dgm:cxn modelId="{7C54A400-FF34-4443-ABFD-794035C0C610}" type="presParOf" srcId="{43A933F8-B3F4-428E-938F-2E67F1B13BCC}" destId="{A286718E-2A63-44F3-A281-11D504E2F274}" srcOrd="1" destOrd="0" presId="urn:microsoft.com/office/officeart/2018/2/layout/IconCircleList"/>
    <dgm:cxn modelId="{FE72113D-BC02-4203-AF12-A4B0884926CD}" type="presParOf" srcId="{43A933F8-B3F4-428E-938F-2E67F1B13BCC}" destId="{F10657CB-68B9-4633-A47F-3A450B74928D}" srcOrd="2" destOrd="0" presId="urn:microsoft.com/office/officeart/2018/2/layout/IconCircleList"/>
    <dgm:cxn modelId="{0A2F87DF-2609-45BD-80E8-48FCC698523A}" type="presParOf" srcId="{43A933F8-B3F4-428E-938F-2E67F1B13BCC}" destId="{33B34E4E-6AC2-45C4-A79A-1FD89C4BE802}" srcOrd="3" destOrd="0" presId="urn:microsoft.com/office/officeart/2018/2/layout/IconCircleList"/>
    <dgm:cxn modelId="{77942D20-88F7-48BD-9F5C-4D43E9343481}" type="presParOf" srcId="{B8E953DB-5C1F-49B5-8C69-CFE40165C9A8}" destId="{2E7FC570-1B44-42D4-8344-2C7B30E1D5CA}" srcOrd="3" destOrd="0" presId="urn:microsoft.com/office/officeart/2018/2/layout/IconCircleList"/>
    <dgm:cxn modelId="{237623C4-13DE-485F-8573-B1502C2FEBC6}" type="presParOf" srcId="{B8E953DB-5C1F-49B5-8C69-CFE40165C9A8}" destId="{2DADACD4-AA10-4D9C-8C9E-81ADFD435AA3}" srcOrd="4" destOrd="0" presId="urn:microsoft.com/office/officeart/2018/2/layout/IconCircleList"/>
    <dgm:cxn modelId="{645370BD-0E39-41AC-8D91-A6F44E9172FF}" type="presParOf" srcId="{2DADACD4-AA10-4D9C-8C9E-81ADFD435AA3}" destId="{A016C6D2-AEB8-4FD4-BB20-91E7E9CF69C9}" srcOrd="0" destOrd="0" presId="urn:microsoft.com/office/officeart/2018/2/layout/IconCircleList"/>
    <dgm:cxn modelId="{A8BD5841-B51B-4C53-B22E-214B8DDB59E3}" type="presParOf" srcId="{2DADACD4-AA10-4D9C-8C9E-81ADFD435AA3}" destId="{B734CD52-663B-475C-AF39-22B79374BA3E}" srcOrd="1" destOrd="0" presId="urn:microsoft.com/office/officeart/2018/2/layout/IconCircleList"/>
    <dgm:cxn modelId="{A493F22E-5629-4517-82F3-87491DA18187}" type="presParOf" srcId="{2DADACD4-AA10-4D9C-8C9E-81ADFD435AA3}" destId="{E64391FC-DC48-4721-9198-DA1D5CA29670}" srcOrd="2" destOrd="0" presId="urn:microsoft.com/office/officeart/2018/2/layout/IconCircleList"/>
    <dgm:cxn modelId="{9FCAB1E3-A4CC-4FD8-97F2-D75D11470E41}" type="presParOf" srcId="{2DADACD4-AA10-4D9C-8C9E-81ADFD435AA3}" destId="{C688DD5C-C453-4DD0-979B-22BE39384DC4}" srcOrd="3" destOrd="0" presId="urn:microsoft.com/office/officeart/2018/2/layout/IconCircleList"/>
    <dgm:cxn modelId="{41AC716B-7757-4D3F-B9F5-5B4F02AEB195}" type="presParOf" srcId="{B8E953DB-5C1F-49B5-8C69-CFE40165C9A8}" destId="{7829D2C7-60CA-42E0-9FD2-92ACAA9DEED7}" srcOrd="5" destOrd="0" presId="urn:microsoft.com/office/officeart/2018/2/layout/IconCircleList"/>
    <dgm:cxn modelId="{4BB124A9-ADD2-4DD6-8BDB-367C8CD5BF42}" type="presParOf" srcId="{B8E953DB-5C1F-49B5-8C69-CFE40165C9A8}" destId="{7458C568-D0D6-4279-9FA4-4F9E9F5BF016}" srcOrd="6" destOrd="0" presId="urn:microsoft.com/office/officeart/2018/2/layout/IconCircleList"/>
    <dgm:cxn modelId="{CB934BC9-8B88-4646-9033-1B7DAB0AB2F1}" type="presParOf" srcId="{7458C568-D0D6-4279-9FA4-4F9E9F5BF016}" destId="{0037F10E-E42A-4F29-B6D7-D6277C6A4047}" srcOrd="0" destOrd="0" presId="urn:microsoft.com/office/officeart/2018/2/layout/IconCircleList"/>
    <dgm:cxn modelId="{E101B585-CB6C-44AB-9B92-8C0C13AD4FAD}" type="presParOf" srcId="{7458C568-D0D6-4279-9FA4-4F9E9F5BF016}" destId="{49529B21-8ADF-4175-B345-D0790C042C5D}" srcOrd="1" destOrd="0" presId="urn:microsoft.com/office/officeart/2018/2/layout/IconCircleList"/>
    <dgm:cxn modelId="{B413F09A-2789-42D8-ADB6-17EC751A8399}" type="presParOf" srcId="{7458C568-D0D6-4279-9FA4-4F9E9F5BF016}" destId="{394F0723-33EC-403C-A373-7B3535E4B001}" srcOrd="2" destOrd="0" presId="urn:microsoft.com/office/officeart/2018/2/layout/IconCircleList"/>
    <dgm:cxn modelId="{A9137B38-3A0F-4FF4-AA91-EA6E0B5FEC2A}" type="presParOf" srcId="{7458C568-D0D6-4279-9FA4-4F9E9F5BF016}" destId="{A613BA7A-E6CD-4304-BAFB-567C2F1C666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8CA4DA-3815-4549-9916-0B3108AA29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E1202BC-F1A7-455C-930F-2A7EF9DA3C8E}">
      <dgm:prSet/>
      <dgm:spPr/>
      <dgm:t>
        <a:bodyPr/>
        <a:lstStyle/>
        <a:p>
          <a:r>
            <a:rPr lang="en-GB"/>
            <a:t>Life-threatening arrhythmias or cardiogenic shock</a:t>
          </a:r>
          <a:endParaRPr lang="en-US"/>
        </a:p>
      </dgm:t>
    </dgm:pt>
    <dgm:pt modelId="{704A7AC5-137B-4AC5-A4BD-EB4DC83750CA}" type="parTrans" cxnId="{0E5FFB7C-2E7E-4517-91AD-88D50F8534BE}">
      <dgm:prSet/>
      <dgm:spPr/>
      <dgm:t>
        <a:bodyPr/>
        <a:lstStyle/>
        <a:p>
          <a:endParaRPr lang="en-US"/>
        </a:p>
      </dgm:t>
    </dgm:pt>
    <dgm:pt modelId="{4F755FE5-1950-4A99-B910-DD3B9B610715}" type="sibTrans" cxnId="{0E5FFB7C-2E7E-4517-91AD-88D50F8534BE}">
      <dgm:prSet/>
      <dgm:spPr/>
      <dgm:t>
        <a:bodyPr/>
        <a:lstStyle/>
        <a:p>
          <a:endParaRPr lang="en-US"/>
        </a:p>
      </dgm:t>
    </dgm:pt>
    <dgm:pt modelId="{437E3B32-6D1F-47D8-BADD-ECD89E37D5BA}">
      <dgm:prSet/>
      <dgm:spPr/>
      <dgm:t>
        <a:bodyPr/>
        <a:lstStyle/>
        <a:p>
          <a:r>
            <a:rPr lang="en-GB"/>
            <a:t>Revascularization - not a therapeutic option in patients with MINOCA. </a:t>
          </a:r>
          <a:endParaRPr lang="en-US"/>
        </a:p>
      </dgm:t>
    </dgm:pt>
    <dgm:pt modelId="{27DBD57C-26BF-450B-BDCB-63A0718C06F6}" type="parTrans" cxnId="{9BAD1B45-8B43-4613-8128-D52F4AD304F1}">
      <dgm:prSet/>
      <dgm:spPr/>
      <dgm:t>
        <a:bodyPr/>
        <a:lstStyle/>
        <a:p>
          <a:endParaRPr lang="en-US"/>
        </a:p>
      </dgm:t>
    </dgm:pt>
    <dgm:pt modelId="{292AD995-54E3-44D7-A0DC-43250DBB573F}" type="sibTrans" cxnId="{9BAD1B45-8B43-4613-8128-D52F4AD304F1}">
      <dgm:prSet/>
      <dgm:spPr/>
      <dgm:t>
        <a:bodyPr/>
        <a:lstStyle/>
        <a:p>
          <a:endParaRPr lang="en-US"/>
        </a:p>
      </dgm:t>
    </dgm:pt>
    <dgm:pt modelId="{E86406EF-6C35-4333-89EF-5D7B3D1C78D0}">
      <dgm:prSet/>
      <dgm:spPr/>
      <dgm:t>
        <a:bodyPr/>
        <a:lstStyle/>
        <a:p>
          <a:r>
            <a:rPr lang="en-GB"/>
            <a:t>Consider the possible causes for MINOCA, especially in the initial setting, and immediately address the underlying mechanism responsible for a patient’s compromised condition. </a:t>
          </a:r>
          <a:endParaRPr lang="en-US"/>
        </a:p>
      </dgm:t>
    </dgm:pt>
    <dgm:pt modelId="{27FD5E7F-A0A3-4F15-8496-4E3E6CA9FAC2}" type="parTrans" cxnId="{520630F6-D443-4E45-98C8-235C8724819E}">
      <dgm:prSet/>
      <dgm:spPr/>
      <dgm:t>
        <a:bodyPr/>
        <a:lstStyle/>
        <a:p>
          <a:endParaRPr lang="en-US"/>
        </a:p>
      </dgm:t>
    </dgm:pt>
    <dgm:pt modelId="{08205429-2234-4E3B-8DDB-F3CCB4A458B9}" type="sibTrans" cxnId="{520630F6-D443-4E45-98C8-235C8724819E}">
      <dgm:prSet/>
      <dgm:spPr/>
      <dgm:t>
        <a:bodyPr/>
        <a:lstStyle/>
        <a:p>
          <a:endParaRPr lang="en-US"/>
        </a:p>
      </dgm:t>
    </dgm:pt>
    <dgm:pt modelId="{7C6DACC8-0401-4F2E-A03F-6C8938FD09C4}">
      <dgm:prSet/>
      <dgm:spPr/>
      <dgm:t>
        <a:bodyPr/>
        <a:lstStyle/>
        <a:p>
          <a:r>
            <a:rPr lang="en-GB"/>
            <a:t>Ventricular arrhythmias as a result of refractory spasm </a:t>
          </a:r>
          <a:r>
            <a:rPr lang="en-GB">
              <a:sym typeface="Wingdings" panose="05000000000000000000" pitchFamily="2" charset="2"/>
            </a:rPr>
            <a:t></a:t>
          </a:r>
          <a:r>
            <a:rPr lang="en-GB"/>
            <a:t> coronary vasodilator drugs - treatment of choice and should be initiated promptly</a:t>
          </a:r>
          <a:endParaRPr lang="en-US"/>
        </a:p>
      </dgm:t>
    </dgm:pt>
    <dgm:pt modelId="{B9CB63D0-7E16-42E0-ABD2-125A5A7EA5CD}" type="parTrans" cxnId="{5981F343-63C3-4703-8C16-D091223F5755}">
      <dgm:prSet/>
      <dgm:spPr/>
      <dgm:t>
        <a:bodyPr/>
        <a:lstStyle/>
        <a:p>
          <a:endParaRPr lang="en-US"/>
        </a:p>
      </dgm:t>
    </dgm:pt>
    <dgm:pt modelId="{28DAB975-52F4-45B0-9F19-CF794CC870BE}" type="sibTrans" cxnId="{5981F343-63C3-4703-8C16-D091223F5755}">
      <dgm:prSet/>
      <dgm:spPr/>
      <dgm:t>
        <a:bodyPr/>
        <a:lstStyle/>
        <a:p>
          <a:endParaRPr lang="en-US"/>
        </a:p>
      </dgm:t>
    </dgm:pt>
    <dgm:pt modelId="{297931FA-93A9-4FE0-AA29-9E008777FBEC}" type="pres">
      <dgm:prSet presAssocID="{CF8CA4DA-3815-4549-9916-0B3108AA296C}" presName="root" presStyleCnt="0">
        <dgm:presLayoutVars>
          <dgm:dir/>
          <dgm:resizeHandles val="exact"/>
        </dgm:presLayoutVars>
      </dgm:prSet>
      <dgm:spPr/>
    </dgm:pt>
    <dgm:pt modelId="{AC8C1E10-4DBE-4D13-8AE0-4C72A0350DD9}" type="pres">
      <dgm:prSet presAssocID="{6E1202BC-F1A7-455C-930F-2A7EF9DA3C8E}" presName="compNode" presStyleCnt="0"/>
      <dgm:spPr/>
    </dgm:pt>
    <dgm:pt modelId="{0861A904-E23D-4C3A-AE38-E07D240CF0FA}" type="pres">
      <dgm:prSet presAssocID="{6E1202BC-F1A7-455C-930F-2A7EF9DA3C8E}" presName="bgRect" presStyleLbl="bgShp" presStyleIdx="0" presStyleCnt="4"/>
      <dgm:spPr/>
    </dgm:pt>
    <dgm:pt modelId="{2FB7AD08-E9CC-4602-9A7F-8A0F4DA3E507}" type="pres">
      <dgm:prSet presAssocID="{6E1202BC-F1A7-455C-930F-2A7EF9DA3C8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10DA6AAF-6C4D-492B-A3C4-DB34FCDBC6A5}" type="pres">
      <dgm:prSet presAssocID="{6E1202BC-F1A7-455C-930F-2A7EF9DA3C8E}" presName="spaceRect" presStyleCnt="0"/>
      <dgm:spPr/>
    </dgm:pt>
    <dgm:pt modelId="{0F2B6670-B168-4EA3-BA54-6A2AECBB2F2D}" type="pres">
      <dgm:prSet presAssocID="{6E1202BC-F1A7-455C-930F-2A7EF9DA3C8E}" presName="parTx" presStyleLbl="revTx" presStyleIdx="0" presStyleCnt="4">
        <dgm:presLayoutVars>
          <dgm:chMax val="0"/>
          <dgm:chPref val="0"/>
        </dgm:presLayoutVars>
      </dgm:prSet>
      <dgm:spPr/>
    </dgm:pt>
    <dgm:pt modelId="{B4B09E43-661F-41B4-8339-A7CF2A8E1EAB}" type="pres">
      <dgm:prSet presAssocID="{4F755FE5-1950-4A99-B910-DD3B9B610715}" presName="sibTrans" presStyleCnt="0"/>
      <dgm:spPr/>
    </dgm:pt>
    <dgm:pt modelId="{80A0FA57-917B-4B67-AF13-4AF03080FCCD}" type="pres">
      <dgm:prSet presAssocID="{437E3B32-6D1F-47D8-BADD-ECD89E37D5BA}" presName="compNode" presStyleCnt="0"/>
      <dgm:spPr/>
    </dgm:pt>
    <dgm:pt modelId="{A2AC6310-6B09-4FD9-B0E8-7D483EA49DFB}" type="pres">
      <dgm:prSet presAssocID="{437E3B32-6D1F-47D8-BADD-ECD89E37D5BA}" presName="bgRect" presStyleLbl="bgShp" presStyleIdx="1" presStyleCnt="4"/>
      <dgm:spPr/>
    </dgm:pt>
    <dgm:pt modelId="{26C7745F-D3BF-431D-9A58-6F470154F417}" type="pres">
      <dgm:prSet presAssocID="{437E3B32-6D1F-47D8-BADD-ECD89E37D5B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1D93ABD0-4512-41E7-B478-9B5CF3D59D87}" type="pres">
      <dgm:prSet presAssocID="{437E3B32-6D1F-47D8-BADD-ECD89E37D5BA}" presName="spaceRect" presStyleCnt="0"/>
      <dgm:spPr/>
    </dgm:pt>
    <dgm:pt modelId="{33CE8745-C1F0-48BC-9219-9F8FF75873C3}" type="pres">
      <dgm:prSet presAssocID="{437E3B32-6D1F-47D8-BADD-ECD89E37D5BA}" presName="parTx" presStyleLbl="revTx" presStyleIdx="1" presStyleCnt="4">
        <dgm:presLayoutVars>
          <dgm:chMax val="0"/>
          <dgm:chPref val="0"/>
        </dgm:presLayoutVars>
      </dgm:prSet>
      <dgm:spPr/>
    </dgm:pt>
    <dgm:pt modelId="{4D83BB7E-8F6C-4410-92A3-121CC23805D3}" type="pres">
      <dgm:prSet presAssocID="{292AD995-54E3-44D7-A0DC-43250DBB573F}" presName="sibTrans" presStyleCnt="0"/>
      <dgm:spPr/>
    </dgm:pt>
    <dgm:pt modelId="{60CF6594-E293-4243-BD43-369B9A50AEBD}" type="pres">
      <dgm:prSet presAssocID="{E86406EF-6C35-4333-89EF-5D7B3D1C78D0}" presName="compNode" presStyleCnt="0"/>
      <dgm:spPr/>
    </dgm:pt>
    <dgm:pt modelId="{6A6B72B1-CC5D-401A-8883-99CF151C7C4F}" type="pres">
      <dgm:prSet presAssocID="{E86406EF-6C35-4333-89EF-5D7B3D1C78D0}" presName="bgRect" presStyleLbl="bgShp" presStyleIdx="2" presStyleCnt="4"/>
      <dgm:spPr/>
    </dgm:pt>
    <dgm:pt modelId="{8B07C5EB-4488-4B30-85ED-4E578AACE57D}" type="pres">
      <dgm:prSet presAssocID="{E86406EF-6C35-4333-89EF-5D7B3D1C78D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AA85101B-E7EA-42E0-9AED-E1FDC12ED6E4}" type="pres">
      <dgm:prSet presAssocID="{E86406EF-6C35-4333-89EF-5D7B3D1C78D0}" presName="spaceRect" presStyleCnt="0"/>
      <dgm:spPr/>
    </dgm:pt>
    <dgm:pt modelId="{8908B1A9-C6BB-4B43-8338-BAFD2B29E211}" type="pres">
      <dgm:prSet presAssocID="{E86406EF-6C35-4333-89EF-5D7B3D1C78D0}" presName="parTx" presStyleLbl="revTx" presStyleIdx="2" presStyleCnt="4">
        <dgm:presLayoutVars>
          <dgm:chMax val="0"/>
          <dgm:chPref val="0"/>
        </dgm:presLayoutVars>
      </dgm:prSet>
      <dgm:spPr/>
    </dgm:pt>
    <dgm:pt modelId="{64C94078-3E44-4E0C-A46E-702707656D3A}" type="pres">
      <dgm:prSet presAssocID="{08205429-2234-4E3B-8DDB-F3CCB4A458B9}" presName="sibTrans" presStyleCnt="0"/>
      <dgm:spPr/>
    </dgm:pt>
    <dgm:pt modelId="{2B306207-E228-4469-BC01-D52B15532ECA}" type="pres">
      <dgm:prSet presAssocID="{7C6DACC8-0401-4F2E-A03F-6C8938FD09C4}" presName="compNode" presStyleCnt="0"/>
      <dgm:spPr/>
    </dgm:pt>
    <dgm:pt modelId="{E538D973-D95C-452E-87A6-618A235B1EDB}" type="pres">
      <dgm:prSet presAssocID="{7C6DACC8-0401-4F2E-A03F-6C8938FD09C4}" presName="bgRect" presStyleLbl="bgShp" presStyleIdx="3" presStyleCnt="4"/>
      <dgm:spPr/>
    </dgm:pt>
    <dgm:pt modelId="{0F436F4A-6F6F-452C-A478-592A8D942595}" type="pres">
      <dgm:prSet presAssocID="{7C6DACC8-0401-4F2E-A03F-6C8938FD09C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ACE10DD4-D0DE-434D-86BC-9665E35B0BA4}" type="pres">
      <dgm:prSet presAssocID="{7C6DACC8-0401-4F2E-A03F-6C8938FD09C4}" presName="spaceRect" presStyleCnt="0"/>
      <dgm:spPr/>
    </dgm:pt>
    <dgm:pt modelId="{1AE93B9F-A1C3-42DD-9ED5-109BACD74F62}" type="pres">
      <dgm:prSet presAssocID="{7C6DACC8-0401-4F2E-A03F-6C8938FD09C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78C5121-3434-4E6F-BD82-2E015A8D0902}" type="presOf" srcId="{437E3B32-6D1F-47D8-BADD-ECD89E37D5BA}" destId="{33CE8745-C1F0-48BC-9219-9F8FF75873C3}" srcOrd="0" destOrd="0" presId="urn:microsoft.com/office/officeart/2018/2/layout/IconVerticalSolidList"/>
    <dgm:cxn modelId="{0D2C9842-6C39-4739-AB16-B0331113539B}" type="presOf" srcId="{E86406EF-6C35-4333-89EF-5D7B3D1C78D0}" destId="{8908B1A9-C6BB-4B43-8338-BAFD2B29E211}" srcOrd="0" destOrd="0" presId="urn:microsoft.com/office/officeart/2018/2/layout/IconVerticalSolidList"/>
    <dgm:cxn modelId="{5981F343-63C3-4703-8C16-D091223F5755}" srcId="{CF8CA4DA-3815-4549-9916-0B3108AA296C}" destId="{7C6DACC8-0401-4F2E-A03F-6C8938FD09C4}" srcOrd="3" destOrd="0" parTransId="{B9CB63D0-7E16-42E0-ABD2-125A5A7EA5CD}" sibTransId="{28DAB975-52F4-45B0-9F19-CF794CC870BE}"/>
    <dgm:cxn modelId="{9BAD1B45-8B43-4613-8128-D52F4AD304F1}" srcId="{CF8CA4DA-3815-4549-9916-0B3108AA296C}" destId="{437E3B32-6D1F-47D8-BADD-ECD89E37D5BA}" srcOrd="1" destOrd="0" parTransId="{27DBD57C-26BF-450B-BDCB-63A0718C06F6}" sibTransId="{292AD995-54E3-44D7-A0DC-43250DBB573F}"/>
    <dgm:cxn modelId="{131B996D-5E39-4F37-B370-82CB7B3C2970}" type="presOf" srcId="{CF8CA4DA-3815-4549-9916-0B3108AA296C}" destId="{297931FA-93A9-4FE0-AA29-9E008777FBEC}" srcOrd="0" destOrd="0" presId="urn:microsoft.com/office/officeart/2018/2/layout/IconVerticalSolidList"/>
    <dgm:cxn modelId="{0E5FFB7C-2E7E-4517-91AD-88D50F8534BE}" srcId="{CF8CA4DA-3815-4549-9916-0B3108AA296C}" destId="{6E1202BC-F1A7-455C-930F-2A7EF9DA3C8E}" srcOrd="0" destOrd="0" parTransId="{704A7AC5-137B-4AC5-A4BD-EB4DC83750CA}" sibTransId="{4F755FE5-1950-4A99-B910-DD3B9B610715}"/>
    <dgm:cxn modelId="{9C2E5591-6DA2-4ED7-AC56-2A647C1E921A}" type="presOf" srcId="{7C6DACC8-0401-4F2E-A03F-6C8938FD09C4}" destId="{1AE93B9F-A1C3-42DD-9ED5-109BACD74F62}" srcOrd="0" destOrd="0" presId="urn:microsoft.com/office/officeart/2018/2/layout/IconVerticalSolidList"/>
    <dgm:cxn modelId="{275CF0A0-574F-4C05-B880-0B01347D78D4}" type="presOf" srcId="{6E1202BC-F1A7-455C-930F-2A7EF9DA3C8E}" destId="{0F2B6670-B168-4EA3-BA54-6A2AECBB2F2D}" srcOrd="0" destOrd="0" presId="urn:microsoft.com/office/officeart/2018/2/layout/IconVerticalSolidList"/>
    <dgm:cxn modelId="{520630F6-D443-4E45-98C8-235C8724819E}" srcId="{CF8CA4DA-3815-4549-9916-0B3108AA296C}" destId="{E86406EF-6C35-4333-89EF-5D7B3D1C78D0}" srcOrd="2" destOrd="0" parTransId="{27FD5E7F-A0A3-4F15-8496-4E3E6CA9FAC2}" sibTransId="{08205429-2234-4E3B-8DDB-F3CCB4A458B9}"/>
    <dgm:cxn modelId="{7DF0A070-CB3D-4A07-9163-24D14C52D2ED}" type="presParOf" srcId="{297931FA-93A9-4FE0-AA29-9E008777FBEC}" destId="{AC8C1E10-4DBE-4D13-8AE0-4C72A0350DD9}" srcOrd="0" destOrd="0" presId="urn:microsoft.com/office/officeart/2018/2/layout/IconVerticalSolidList"/>
    <dgm:cxn modelId="{BAE2B869-CED7-4620-9371-1F127631EC18}" type="presParOf" srcId="{AC8C1E10-4DBE-4D13-8AE0-4C72A0350DD9}" destId="{0861A904-E23D-4C3A-AE38-E07D240CF0FA}" srcOrd="0" destOrd="0" presId="urn:microsoft.com/office/officeart/2018/2/layout/IconVerticalSolidList"/>
    <dgm:cxn modelId="{A5B5E9F7-F4D9-493E-8206-73996117AD4D}" type="presParOf" srcId="{AC8C1E10-4DBE-4D13-8AE0-4C72A0350DD9}" destId="{2FB7AD08-E9CC-4602-9A7F-8A0F4DA3E507}" srcOrd="1" destOrd="0" presId="urn:microsoft.com/office/officeart/2018/2/layout/IconVerticalSolidList"/>
    <dgm:cxn modelId="{73DC8B75-4199-4015-B7C4-A58325A58267}" type="presParOf" srcId="{AC8C1E10-4DBE-4D13-8AE0-4C72A0350DD9}" destId="{10DA6AAF-6C4D-492B-A3C4-DB34FCDBC6A5}" srcOrd="2" destOrd="0" presId="urn:microsoft.com/office/officeart/2018/2/layout/IconVerticalSolidList"/>
    <dgm:cxn modelId="{F828E65F-6C4C-4854-AFBA-9749F71DEAB5}" type="presParOf" srcId="{AC8C1E10-4DBE-4D13-8AE0-4C72A0350DD9}" destId="{0F2B6670-B168-4EA3-BA54-6A2AECBB2F2D}" srcOrd="3" destOrd="0" presId="urn:microsoft.com/office/officeart/2018/2/layout/IconVerticalSolidList"/>
    <dgm:cxn modelId="{42590C38-8C53-4F3A-9D29-94465F7B475E}" type="presParOf" srcId="{297931FA-93A9-4FE0-AA29-9E008777FBEC}" destId="{B4B09E43-661F-41B4-8339-A7CF2A8E1EAB}" srcOrd="1" destOrd="0" presId="urn:microsoft.com/office/officeart/2018/2/layout/IconVerticalSolidList"/>
    <dgm:cxn modelId="{AE5D35D0-DCC5-4377-9472-79966034EDC5}" type="presParOf" srcId="{297931FA-93A9-4FE0-AA29-9E008777FBEC}" destId="{80A0FA57-917B-4B67-AF13-4AF03080FCCD}" srcOrd="2" destOrd="0" presId="urn:microsoft.com/office/officeart/2018/2/layout/IconVerticalSolidList"/>
    <dgm:cxn modelId="{280F29FF-E44A-4685-95E0-8533411426FA}" type="presParOf" srcId="{80A0FA57-917B-4B67-AF13-4AF03080FCCD}" destId="{A2AC6310-6B09-4FD9-B0E8-7D483EA49DFB}" srcOrd="0" destOrd="0" presId="urn:microsoft.com/office/officeart/2018/2/layout/IconVerticalSolidList"/>
    <dgm:cxn modelId="{BB0310D9-8A03-4216-925E-6C4B353BC85A}" type="presParOf" srcId="{80A0FA57-917B-4B67-AF13-4AF03080FCCD}" destId="{26C7745F-D3BF-431D-9A58-6F470154F417}" srcOrd="1" destOrd="0" presId="urn:microsoft.com/office/officeart/2018/2/layout/IconVerticalSolidList"/>
    <dgm:cxn modelId="{03EDEF23-9F22-45AF-88FE-2778FD9ECBE1}" type="presParOf" srcId="{80A0FA57-917B-4B67-AF13-4AF03080FCCD}" destId="{1D93ABD0-4512-41E7-B478-9B5CF3D59D87}" srcOrd="2" destOrd="0" presId="urn:microsoft.com/office/officeart/2018/2/layout/IconVerticalSolidList"/>
    <dgm:cxn modelId="{FC2C8590-C3EB-4746-B6F9-916DF93DEA95}" type="presParOf" srcId="{80A0FA57-917B-4B67-AF13-4AF03080FCCD}" destId="{33CE8745-C1F0-48BC-9219-9F8FF75873C3}" srcOrd="3" destOrd="0" presId="urn:microsoft.com/office/officeart/2018/2/layout/IconVerticalSolidList"/>
    <dgm:cxn modelId="{3A70590E-58D6-40C3-BB6E-6F6CC24DC61B}" type="presParOf" srcId="{297931FA-93A9-4FE0-AA29-9E008777FBEC}" destId="{4D83BB7E-8F6C-4410-92A3-121CC23805D3}" srcOrd="3" destOrd="0" presId="urn:microsoft.com/office/officeart/2018/2/layout/IconVerticalSolidList"/>
    <dgm:cxn modelId="{A9ACC668-17B6-4551-9D4F-4991382D80B9}" type="presParOf" srcId="{297931FA-93A9-4FE0-AA29-9E008777FBEC}" destId="{60CF6594-E293-4243-BD43-369B9A50AEBD}" srcOrd="4" destOrd="0" presId="urn:microsoft.com/office/officeart/2018/2/layout/IconVerticalSolidList"/>
    <dgm:cxn modelId="{606317B6-D51C-42BE-A15C-53B2B064AEAF}" type="presParOf" srcId="{60CF6594-E293-4243-BD43-369B9A50AEBD}" destId="{6A6B72B1-CC5D-401A-8883-99CF151C7C4F}" srcOrd="0" destOrd="0" presId="urn:microsoft.com/office/officeart/2018/2/layout/IconVerticalSolidList"/>
    <dgm:cxn modelId="{0C316EE4-806D-4211-B138-8F1F8E16C7F7}" type="presParOf" srcId="{60CF6594-E293-4243-BD43-369B9A50AEBD}" destId="{8B07C5EB-4488-4B30-85ED-4E578AACE57D}" srcOrd="1" destOrd="0" presId="urn:microsoft.com/office/officeart/2018/2/layout/IconVerticalSolidList"/>
    <dgm:cxn modelId="{C29B784B-477F-491D-845E-72D8B76537E2}" type="presParOf" srcId="{60CF6594-E293-4243-BD43-369B9A50AEBD}" destId="{AA85101B-E7EA-42E0-9AED-E1FDC12ED6E4}" srcOrd="2" destOrd="0" presId="urn:microsoft.com/office/officeart/2018/2/layout/IconVerticalSolidList"/>
    <dgm:cxn modelId="{C6EFC890-590F-42DA-9A10-1A931D95F747}" type="presParOf" srcId="{60CF6594-E293-4243-BD43-369B9A50AEBD}" destId="{8908B1A9-C6BB-4B43-8338-BAFD2B29E211}" srcOrd="3" destOrd="0" presId="urn:microsoft.com/office/officeart/2018/2/layout/IconVerticalSolidList"/>
    <dgm:cxn modelId="{0A896B6E-D3A3-4FFC-8EAA-21FAE46F36AE}" type="presParOf" srcId="{297931FA-93A9-4FE0-AA29-9E008777FBEC}" destId="{64C94078-3E44-4E0C-A46E-702707656D3A}" srcOrd="5" destOrd="0" presId="urn:microsoft.com/office/officeart/2018/2/layout/IconVerticalSolidList"/>
    <dgm:cxn modelId="{92A21811-0C52-430D-9FDC-DDEF36991084}" type="presParOf" srcId="{297931FA-93A9-4FE0-AA29-9E008777FBEC}" destId="{2B306207-E228-4469-BC01-D52B15532ECA}" srcOrd="6" destOrd="0" presId="urn:microsoft.com/office/officeart/2018/2/layout/IconVerticalSolidList"/>
    <dgm:cxn modelId="{3B299BE5-55C2-4543-8B40-4F0EB53FA241}" type="presParOf" srcId="{2B306207-E228-4469-BC01-D52B15532ECA}" destId="{E538D973-D95C-452E-87A6-618A235B1EDB}" srcOrd="0" destOrd="0" presId="urn:microsoft.com/office/officeart/2018/2/layout/IconVerticalSolidList"/>
    <dgm:cxn modelId="{D24D971A-31E8-49CC-A88E-2C82901BBAD1}" type="presParOf" srcId="{2B306207-E228-4469-BC01-D52B15532ECA}" destId="{0F436F4A-6F6F-452C-A478-592A8D942595}" srcOrd="1" destOrd="0" presId="urn:microsoft.com/office/officeart/2018/2/layout/IconVerticalSolidList"/>
    <dgm:cxn modelId="{FF40A795-AA2C-4B8E-9301-180AD64931C0}" type="presParOf" srcId="{2B306207-E228-4469-BC01-D52B15532ECA}" destId="{ACE10DD4-D0DE-434D-86BC-9665E35B0BA4}" srcOrd="2" destOrd="0" presId="urn:microsoft.com/office/officeart/2018/2/layout/IconVerticalSolidList"/>
    <dgm:cxn modelId="{7C90FE36-DF85-4D7A-A541-F9CF0B6523B2}" type="presParOf" srcId="{2B306207-E228-4469-BC01-D52B15532ECA}" destId="{1AE93B9F-A1C3-42DD-9ED5-109BACD74F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F3474A-A643-4A39-A8F5-4F4EAEB5F9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9A110C-B19D-4B8B-B9B8-3847DAB0A3E7}">
      <dgm:prSet custT="1"/>
      <dgm:spPr/>
      <dgm:t>
        <a:bodyPr/>
        <a:lstStyle/>
        <a:p>
          <a:r>
            <a:rPr lang="en-GB" sz="2000" dirty="0"/>
            <a:t>Atherosclerotic burden is low or minimal</a:t>
          </a:r>
          <a:r>
            <a:rPr lang="en-GB" sz="2000" dirty="0">
              <a:sym typeface="Wingdings" panose="05000000000000000000" pitchFamily="2" charset="2"/>
            </a:rPr>
            <a:t></a:t>
          </a:r>
          <a:r>
            <a:rPr lang="en-GB" sz="2000" dirty="0"/>
            <a:t> calls into question the value of routine use of DAPT, statin, ACEI/ARB &amp; beta blockers</a:t>
          </a:r>
          <a:endParaRPr lang="en-US" sz="2000" dirty="0"/>
        </a:p>
      </dgm:t>
    </dgm:pt>
    <dgm:pt modelId="{C8D56C59-7D12-4236-B0B9-C04F762512EA}" type="parTrans" cxnId="{7351B778-B1ED-4B9A-B1CE-96BC76D3955A}">
      <dgm:prSet/>
      <dgm:spPr/>
      <dgm:t>
        <a:bodyPr/>
        <a:lstStyle/>
        <a:p>
          <a:endParaRPr lang="en-US" sz="2000"/>
        </a:p>
      </dgm:t>
    </dgm:pt>
    <dgm:pt modelId="{7133C70E-6490-4FDD-A3C2-68C877437C17}" type="sibTrans" cxnId="{7351B778-B1ED-4B9A-B1CE-96BC76D3955A}">
      <dgm:prSet/>
      <dgm:spPr/>
      <dgm:t>
        <a:bodyPr/>
        <a:lstStyle/>
        <a:p>
          <a:endParaRPr lang="en-US" sz="2000"/>
        </a:p>
      </dgm:t>
    </dgm:pt>
    <dgm:pt modelId="{1DE361C0-9946-4FFA-9A3D-C866C033B19D}">
      <dgm:prSet custT="1"/>
      <dgm:spPr/>
      <dgm:t>
        <a:bodyPr/>
        <a:lstStyle/>
        <a:p>
          <a:r>
            <a:rPr lang="en-GB" sz="2000"/>
            <a:t>Therapies considered on an individual basis</a:t>
          </a:r>
          <a:endParaRPr lang="en-US" sz="2000"/>
        </a:p>
      </dgm:t>
    </dgm:pt>
    <dgm:pt modelId="{9E57F179-B12D-4922-846B-44C01D454A7E}" type="parTrans" cxnId="{7B959C88-E052-4E47-8E8F-231C31A021C7}">
      <dgm:prSet/>
      <dgm:spPr/>
      <dgm:t>
        <a:bodyPr/>
        <a:lstStyle/>
        <a:p>
          <a:endParaRPr lang="en-US" sz="2000"/>
        </a:p>
      </dgm:t>
    </dgm:pt>
    <dgm:pt modelId="{4C2A8E4B-A8B1-4DD9-BDAB-F81F4FBBE9EC}" type="sibTrans" cxnId="{7B959C88-E052-4E47-8E8F-231C31A021C7}">
      <dgm:prSet/>
      <dgm:spPr/>
      <dgm:t>
        <a:bodyPr/>
        <a:lstStyle/>
        <a:p>
          <a:endParaRPr lang="en-US" sz="2000"/>
        </a:p>
      </dgm:t>
    </dgm:pt>
    <dgm:pt modelId="{33E8E6CB-C8DC-4AAD-9D26-029D5153511D}">
      <dgm:prSet custT="1"/>
      <dgm:spPr/>
      <dgm:t>
        <a:bodyPr/>
        <a:lstStyle/>
        <a:p>
          <a:r>
            <a:rPr lang="en-GB" sz="2000"/>
            <a:t>No randomized controlled trials on secondary prevention treatment for MINOCA. </a:t>
          </a:r>
          <a:endParaRPr lang="en-US" sz="2000"/>
        </a:p>
      </dgm:t>
    </dgm:pt>
    <dgm:pt modelId="{EC0453BC-0EE4-46E8-85B2-E55BA3B780C0}" type="parTrans" cxnId="{C9F23EB3-5E82-44DE-8E58-9D0116492C0A}">
      <dgm:prSet/>
      <dgm:spPr/>
      <dgm:t>
        <a:bodyPr/>
        <a:lstStyle/>
        <a:p>
          <a:endParaRPr lang="en-US" sz="2000"/>
        </a:p>
      </dgm:t>
    </dgm:pt>
    <dgm:pt modelId="{CE39D30E-5F64-432F-B725-D67C61E7790D}" type="sibTrans" cxnId="{C9F23EB3-5E82-44DE-8E58-9D0116492C0A}">
      <dgm:prSet/>
      <dgm:spPr/>
      <dgm:t>
        <a:bodyPr/>
        <a:lstStyle/>
        <a:p>
          <a:endParaRPr lang="en-US" sz="2000"/>
        </a:p>
      </dgm:t>
    </dgm:pt>
    <dgm:pt modelId="{F30D0F95-B757-4D8F-95B7-0154E37188B0}">
      <dgm:prSet custT="1"/>
      <dgm:spPr/>
      <dgm:t>
        <a:bodyPr/>
        <a:lstStyle/>
        <a:p>
          <a:r>
            <a:rPr lang="en-GB" sz="2000" dirty="0"/>
            <a:t>SWEDEHEART registry study - more than 9,000 MINOCA patients followed for 4 years- reduced MACE in patients treated with statins or angiotensin-converting enzyme inhibitors/angiotensin receptor blockers.</a:t>
          </a:r>
          <a:endParaRPr lang="en-US" sz="2000" dirty="0"/>
        </a:p>
      </dgm:t>
    </dgm:pt>
    <dgm:pt modelId="{31D041C3-ED2A-431A-9F68-D16DCDD19968}" type="parTrans" cxnId="{CA671FC3-89BE-44A9-8EA7-B7508E65FF21}">
      <dgm:prSet/>
      <dgm:spPr/>
      <dgm:t>
        <a:bodyPr/>
        <a:lstStyle/>
        <a:p>
          <a:endParaRPr lang="en-US" sz="2000"/>
        </a:p>
      </dgm:t>
    </dgm:pt>
    <dgm:pt modelId="{5E7DCB86-614C-4522-848D-CD6725165710}" type="sibTrans" cxnId="{CA671FC3-89BE-44A9-8EA7-B7508E65FF21}">
      <dgm:prSet/>
      <dgm:spPr/>
      <dgm:t>
        <a:bodyPr/>
        <a:lstStyle/>
        <a:p>
          <a:endParaRPr lang="en-US" sz="2000"/>
        </a:p>
      </dgm:t>
    </dgm:pt>
    <dgm:pt modelId="{A87D953D-2957-3B40-AFBE-CAACD482D406}" type="pres">
      <dgm:prSet presAssocID="{54F3474A-A643-4A39-A8F5-4F4EAEB5F926}" presName="linear" presStyleCnt="0">
        <dgm:presLayoutVars>
          <dgm:animLvl val="lvl"/>
          <dgm:resizeHandles val="exact"/>
        </dgm:presLayoutVars>
      </dgm:prSet>
      <dgm:spPr/>
    </dgm:pt>
    <dgm:pt modelId="{FA4A9778-8569-7447-8CF9-159916BC6E6A}" type="pres">
      <dgm:prSet presAssocID="{CF9A110C-B19D-4B8B-B9B8-3847DAB0A3E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05CC4C6-62F8-114C-AF7C-FF471F695D42}" type="pres">
      <dgm:prSet presAssocID="{7133C70E-6490-4FDD-A3C2-68C877437C17}" presName="spacer" presStyleCnt="0"/>
      <dgm:spPr/>
    </dgm:pt>
    <dgm:pt modelId="{35CC0925-190C-8944-BA7E-4E3B1CC0F6B0}" type="pres">
      <dgm:prSet presAssocID="{1DE361C0-9946-4FFA-9A3D-C866C033B19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196F9BE-4B2D-8545-AB9D-5A19AD2EF4DA}" type="pres">
      <dgm:prSet presAssocID="{4C2A8E4B-A8B1-4DD9-BDAB-F81F4FBBE9EC}" presName="spacer" presStyleCnt="0"/>
      <dgm:spPr/>
    </dgm:pt>
    <dgm:pt modelId="{4E984A09-AE8F-7D48-8BE7-758CDDA7484C}" type="pres">
      <dgm:prSet presAssocID="{33E8E6CB-C8DC-4AAD-9D26-029D5153511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27AC09-51B2-2044-AB76-11CC43009731}" type="pres">
      <dgm:prSet presAssocID="{CE39D30E-5F64-432F-B725-D67C61E7790D}" presName="spacer" presStyleCnt="0"/>
      <dgm:spPr/>
    </dgm:pt>
    <dgm:pt modelId="{4DD71F5A-2376-CB41-954D-1B4551CF7B4C}" type="pres">
      <dgm:prSet presAssocID="{F30D0F95-B757-4D8F-95B7-0154E37188B0}" presName="parentText" presStyleLbl="node1" presStyleIdx="3" presStyleCnt="4" custScaleY="145005">
        <dgm:presLayoutVars>
          <dgm:chMax val="0"/>
          <dgm:bulletEnabled val="1"/>
        </dgm:presLayoutVars>
      </dgm:prSet>
      <dgm:spPr/>
    </dgm:pt>
  </dgm:ptLst>
  <dgm:cxnLst>
    <dgm:cxn modelId="{228FC828-945B-3848-86A2-38356BFCB187}" type="presOf" srcId="{CF9A110C-B19D-4B8B-B9B8-3847DAB0A3E7}" destId="{FA4A9778-8569-7447-8CF9-159916BC6E6A}" srcOrd="0" destOrd="0" presId="urn:microsoft.com/office/officeart/2005/8/layout/vList2"/>
    <dgm:cxn modelId="{502D8D6E-928A-FE46-A5EF-F6B351308EB4}" type="presOf" srcId="{33E8E6CB-C8DC-4AAD-9D26-029D5153511D}" destId="{4E984A09-AE8F-7D48-8BE7-758CDDA7484C}" srcOrd="0" destOrd="0" presId="urn:microsoft.com/office/officeart/2005/8/layout/vList2"/>
    <dgm:cxn modelId="{D2031272-42AD-A740-9190-FAD8795D59E4}" type="presOf" srcId="{F30D0F95-B757-4D8F-95B7-0154E37188B0}" destId="{4DD71F5A-2376-CB41-954D-1B4551CF7B4C}" srcOrd="0" destOrd="0" presId="urn:microsoft.com/office/officeart/2005/8/layout/vList2"/>
    <dgm:cxn modelId="{7351B778-B1ED-4B9A-B1CE-96BC76D3955A}" srcId="{54F3474A-A643-4A39-A8F5-4F4EAEB5F926}" destId="{CF9A110C-B19D-4B8B-B9B8-3847DAB0A3E7}" srcOrd="0" destOrd="0" parTransId="{C8D56C59-7D12-4236-B0B9-C04F762512EA}" sibTransId="{7133C70E-6490-4FDD-A3C2-68C877437C17}"/>
    <dgm:cxn modelId="{7B959C88-E052-4E47-8E8F-231C31A021C7}" srcId="{54F3474A-A643-4A39-A8F5-4F4EAEB5F926}" destId="{1DE361C0-9946-4FFA-9A3D-C866C033B19D}" srcOrd="1" destOrd="0" parTransId="{9E57F179-B12D-4922-846B-44C01D454A7E}" sibTransId="{4C2A8E4B-A8B1-4DD9-BDAB-F81F4FBBE9EC}"/>
    <dgm:cxn modelId="{F56D94B1-453B-C542-9C33-596398AA9FA8}" type="presOf" srcId="{54F3474A-A643-4A39-A8F5-4F4EAEB5F926}" destId="{A87D953D-2957-3B40-AFBE-CAACD482D406}" srcOrd="0" destOrd="0" presId="urn:microsoft.com/office/officeart/2005/8/layout/vList2"/>
    <dgm:cxn modelId="{C9F23EB3-5E82-44DE-8E58-9D0116492C0A}" srcId="{54F3474A-A643-4A39-A8F5-4F4EAEB5F926}" destId="{33E8E6CB-C8DC-4AAD-9D26-029D5153511D}" srcOrd="2" destOrd="0" parTransId="{EC0453BC-0EE4-46E8-85B2-E55BA3B780C0}" sibTransId="{CE39D30E-5F64-432F-B725-D67C61E7790D}"/>
    <dgm:cxn modelId="{CA671FC3-89BE-44A9-8EA7-B7508E65FF21}" srcId="{54F3474A-A643-4A39-A8F5-4F4EAEB5F926}" destId="{F30D0F95-B757-4D8F-95B7-0154E37188B0}" srcOrd="3" destOrd="0" parTransId="{31D041C3-ED2A-431A-9F68-D16DCDD19968}" sibTransId="{5E7DCB86-614C-4522-848D-CD6725165710}"/>
    <dgm:cxn modelId="{D1393FE0-5EB8-6240-A9B2-E3F1E6F71A5B}" type="presOf" srcId="{1DE361C0-9946-4FFA-9A3D-C866C033B19D}" destId="{35CC0925-190C-8944-BA7E-4E3B1CC0F6B0}" srcOrd="0" destOrd="0" presId="urn:microsoft.com/office/officeart/2005/8/layout/vList2"/>
    <dgm:cxn modelId="{93306D5A-B2E8-6743-B0BA-61A15D874B18}" type="presParOf" srcId="{A87D953D-2957-3B40-AFBE-CAACD482D406}" destId="{FA4A9778-8569-7447-8CF9-159916BC6E6A}" srcOrd="0" destOrd="0" presId="urn:microsoft.com/office/officeart/2005/8/layout/vList2"/>
    <dgm:cxn modelId="{B8AB785A-BF21-3142-94FA-B5049E978D4E}" type="presParOf" srcId="{A87D953D-2957-3B40-AFBE-CAACD482D406}" destId="{A05CC4C6-62F8-114C-AF7C-FF471F695D42}" srcOrd="1" destOrd="0" presId="urn:microsoft.com/office/officeart/2005/8/layout/vList2"/>
    <dgm:cxn modelId="{66451EFF-D278-8C4B-868B-3E2B4683D184}" type="presParOf" srcId="{A87D953D-2957-3B40-AFBE-CAACD482D406}" destId="{35CC0925-190C-8944-BA7E-4E3B1CC0F6B0}" srcOrd="2" destOrd="0" presId="urn:microsoft.com/office/officeart/2005/8/layout/vList2"/>
    <dgm:cxn modelId="{40CC0169-AB95-FE42-BDAE-84E6E15D8CB3}" type="presParOf" srcId="{A87D953D-2957-3B40-AFBE-CAACD482D406}" destId="{8196F9BE-4B2D-8545-AB9D-5A19AD2EF4DA}" srcOrd="3" destOrd="0" presId="urn:microsoft.com/office/officeart/2005/8/layout/vList2"/>
    <dgm:cxn modelId="{55724DEE-2DB6-3047-B2E6-CD4DF6E6F8D9}" type="presParOf" srcId="{A87D953D-2957-3B40-AFBE-CAACD482D406}" destId="{4E984A09-AE8F-7D48-8BE7-758CDDA7484C}" srcOrd="4" destOrd="0" presId="urn:microsoft.com/office/officeart/2005/8/layout/vList2"/>
    <dgm:cxn modelId="{54A46258-7630-5348-B0F7-DE607C02F9AF}" type="presParOf" srcId="{A87D953D-2957-3B40-AFBE-CAACD482D406}" destId="{B627AC09-51B2-2044-AB76-11CC43009731}" srcOrd="5" destOrd="0" presId="urn:microsoft.com/office/officeart/2005/8/layout/vList2"/>
    <dgm:cxn modelId="{57274FD0-E6A5-3642-B1C9-E536A68F3355}" type="presParOf" srcId="{A87D953D-2957-3B40-AFBE-CAACD482D406}" destId="{4DD71F5A-2376-CB41-954D-1B4551CF7B4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43F681-9131-47EE-8A81-19D6559892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1E4D05F-DDB2-4D8A-914D-3F23E53AC0BB}">
      <dgm:prSet/>
      <dgm:spPr/>
      <dgm:t>
        <a:bodyPr/>
        <a:lstStyle/>
        <a:p>
          <a:r>
            <a:rPr lang="en-GB"/>
            <a:t>Cardioprotective therapies in accordance with   the AMI guidelines</a:t>
          </a:r>
          <a:endParaRPr lang="en-US"/>
        </a:p>
      </dgm:t>
    </dgm:pt>
    <dgm:pt modelId="{807D7B02-8939-4A9F-9984-B08B7D4F5C0F}" type="parTrans" cxnId="{FCF51945-CD15-4A81-B695-AAB6AFBE6D35}">
      <dgm:prSet/>
      <dgm:spPr/>
      <dgm:t>
        <a:bodyPr/>
        <a:lstStyle/>
        <a:p>
          <a:endParaRPr lang="en-US"/>
        </a:p>
      </dgm:t>
    </dgm:pt>
    <dgm:pt modelId="{C1739E77-8EAF-4EFA-A1C8-6540D895B5A2}" type="sibTrans" cxnId="{FCF51945-CD15-4A81-B695-AAB6AFBE6D35}">
      <dgm:prSet/>
      <dgm:spPr/>
      <dgm:t>
        <a:bodyPr/>
        <a:lstStyle/>
        <a:p>
          <a:endParaRPr lang="en-US"/>
        </a:p>
      </dgm:t>
    </dgm:pt>
    <dgm:pt modelId="{A390DAC3-B0D4-4A12-9F05-62D1FEC12352}">
      <dgm:prSet/>
      <dgm:spPr/>
      <dgm:t>
        <a:bodyPr/>
        <a:lstStyle/>
        <a:p>
          <a:r>
            <a:rPr lang="en-GB"/>
            <a:t>Aspirin - mainstay initial therapy</a:t>
          </a:r>
          <a:endParaRPr lang="en-US"/>
        </a:p>
      </dgm:t>
    </dgm:pt>
    <dgm:pt modelId="{1E31ADA2-061D-4685-A3A4-175615671CA9}" type="parTrans" cxnId="{27BA2FCA-317D-419C-ADBD-9A68AD1E1080}">
      <dgm:prSet/>
      <dgm:spPr/>
      <dgm:t>
        <a:bodyPr/>
        <a:lstStyle/>
        <a:p>
          <a:endParaRPr lang="en-US"/>
        </a:p>
      </dgm:t>
    </dgm:pt>
    <dgm:pt modelId="{D519625B-2A6C-4985-9FED-A8F29118F716}" type="sibTrans" cxnId="{27BA2FCA-317D-419C-ADBD-9A68AD1E1080}">
      <dgm:prSet/>
      <dgm:spPr/>
      <dgm:t>
        <a:bodyPr/>
        <a:lstStyle/>
        <a:p>
          <a:endParaRPr lang="en-US"/>
        </a:p>
      </dgm:t>
    </dgm:pt>
    <dgm:pt modelId="{5A290D73-AF8B-4880-82A7-BCF21D3F078E}">
      <dgm:prSet/>
      <dgm:spPr/>
      <dgm:t>
        <a:bodyPr/>
        <a:lstStyle/>
        <a:p>
          <a:r>
            <a:rPr lang="en-GB" dirty="0"/>
            <a:t>Treatment identical for plaque rupture &amp; erosion</a:t>
          </a:r>
          <a:endParaRPr lang="en-US" dirty="0"/>
        </a:p>
      </dgm:t>
    </dgm:pt>
    <dgm:pt modelId="{0CD801E5-1150-4BE3-9BC9-C03C50DFFA12}" type="parTrans" cxnId="{67ADA349-F43B-4277-B8A0-827A5DE2EB99}">
      <dgm:prSet/>
      <dgm:spPr/>
      <dgm:t>
        <a:bodyPr/>
        <a:lstStyle/>
        <a:p>
          <a:endParaRPr lang="en-US"/>
        </a:p>
      </dgm:t>
    </dgm:pt>
    <dgm:pt modelId="{43E25CEB-BE83-4CAF-AE72-D530B5FD633F}" type="sibTrans" cxnId="{67ADA349-F43B-4277-B8A0-827A5DE2EB99}">
      <dgm:prSet/>
      <dgm:spPr/>
      <dgm:t>
        <a:bodyPr/>
        <a:lstStyle/>
        <a:p>
          <a:endParaRPr lang="en-US"/>
        </a:p>
      </dgm:t>
    </dgm:pt>
    <dgm:pt modelId="{67F9C2FD-F2AD-436A-A487-91CCF7AC559C}">
      <dgm:prSet/>
      <dgm:spPr/>
      <dgm:t>
        <a:bodyPr/>
        <a:lstStyle/>
        <a:p>
          <a:r>
            <a:rPr lang="en-GB"/>
            <a:t>2</a:t>
          </a:r>
          <a:r>
            <a:rPr lang="en-GB" baseline="30000"/>
            <a:t>nd</a:t>
          </a:r>
          <a:r>
            <a:rPr lang="en-GB"/>
            <a:t> antiplatelet –reasonable</a:t>
          </a:r>
          <a:endParaRPr lang="en-US"/>
        </a:p>
      </dgm:t>
    </dgm:pt>
    <dgm:pt modelId="{2E71A7FF-8BD7-43D0-9013-8BB27A18F460}" type="parTrans" cxnId="{B4ABF290-3573-4093-A623-4FB4AED61A8E}">
      <dgm:prSet/>
      <dgm:spPr/>
      <dgm:t>
        <a:bodyPr/>
        <a:lstStyle/>
        <a:p>
          <a:endParaRPr lang="en-US"/>
        </a:p>
      </dgm:t>
    </dgm:pt>
    <dgm:pt modelId="{F952E704-74FC-4389-B609-3C838F6A30A8}" type="sibTrans" cxnId="{B4ABF290-3573-4093-A623-4FB4AED61A8E}">
      <dgm:prSet/>
      <dgm:spPr/>
      <dgm:t>
        <a:bodyPr/>
        <a:lstStyle/>
        <a:p>
          <a:endParaRPr lang="en-US"/>
        </a:p>
      </dgm:t>
    </dgm:pt>
    <dgm:pt modelId="{67B16BB9-32F6-4669-B53E-62AA1E01C209}">
      <dgm:prSet/>
      <dgm:spPr/>
      <dgm:t>
        <a:bodyPr/>
        <a:lstStyle/>
        <a:p>
          <a:r>
            <a:rPr lang="en-GB"/>
            <a:t>Stenting – not advisable</a:t>
          </a:r>
          <a:endParaRPr lang="en-US"/>
        </a:p>
      </dgm:t>
    </dgm:pt>
    <dgm:pt modelId="{1DC7DA7E-0F6B-43CC-B1E7-159FA8095287}" type="parTrans" cxnId="{CB1D83E0-083F-40CC-A211-ECB57C363C45}">
      <dgm:prSet/>
      <dgm:spPr/>
      <dgm:t>
        <a:bodyPr/>
        <a:lstStyle/>
        <a:p>
          <a:endParaRPr lang="en-US"/>
        </a:p>
      </dgm:t>
    </dgm:pt>
    <dgm:pt modelId="{C6DADED6-2C57-4C7C-AA9A-1B256BB627A5}" type="sibTrans" cxnId="{CB1D83E0-083F-40CC-A211-ECB57C363C45}">
      <dgm:prSet/>
      <dgm:spPr/>
      <dgm:t>
        <a:bodyPr/>
        <a:lstStyle/>
        <a:p>
          <a:endParaRPr lang="en-US"/>
        </a:p>
      </dgm:t>
    </dgm:pt>
    <dgm:pt modelId="{DFBA6E4D-797A-4BC0-8C57-98B50FEB13D6}" type="pres">
      <dgm:prSet presAssocID="{4A43F681-9131-47EE-8A81-19D6559892BF}" presName="root" presStyleCnt="0">
        <dgm:presLayoutVars>
          <dgm:dir/>
          <dgm:resizeHandles val="exact"/>
        </dgm:presLayoutVars>
      </dgm:prSet>
      <dgm:spPr/>
    </dgm:pt>
    <dgm:pt modelId="{DE6C100F-5740-421F-BDD7-925D9656BA24}" type="pres">
      <dgm:prSet presAssocID="{F1E4D05F-DDB2-4D8A-914D-3F23E53AC0BB}" presName="compNode" presStyleCnt="0"/>
      <dgm:spPr/>
    </dgm:pt>
    <dgm:pt modelId="{3F643071-A875-43A1-8A24-2377CD30770E}" type="pres">
      <dgm:prSet presAssocID="{F1E4D05F-DDB2-4D8A-914D-3F23E53AC0BB}" presName="bgRect" presStyleLbl="bgShp" presStyleIdx="0" presStyleCnt="5"/>
      <dgm:spPr/>
    </dgm:pt>
    <dgm:pt modelId="{78299576-CE79-4BE1-A8C1-93A14363A66D}" type="pres">
      <dgm:prSet presAssocID="{F1E4D05F-DDB2-4D8A-914D-3F23E53AC0B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61FD844E-2610-4944-AC46-CC258D58AEC9}" type="pres">
      <dgm:prSet presAssocID="{F1E4D05F-DDB2-4D8A-914D-3F23E53AC0BB}" presName="spaceRect" presStyleCnt="0"/>
      <dgm:spPr/>
    </dgm:pt>
    <dgm:pt modelId="{46FAD904-D541-4A8F-85A9-3897E2229AB3}" type="pres">
      <dgm:prSet presAssocID="{F1E4D05F-DDB2-4D8A-914D-3F23E53AC0BB}" presName="parTx" presStyleLbl="revTx" presStyleIdx="0" presStyleCnt="5">
        <dgm:presLayoutVars>
          <dgm:chMax val="0"/>
          <dgm:chPref val="0"/>
        </dgm:presLayoutVars>
      </dgm:prSet>
      <dgm:spPr/>
    </dgm:pt>
    <dgm:pt modelId="{19B47097-88ED-4E53-880C-22B68F445747}" type="pres">
      <dgm:prSet presAssocID="{C1739E77-8EAF-4EFA-A1C8-6540D895B5A2}" presName="sibTrans" presStyleCnt="0"/>
      <dgm:spPr/>
    </dgm:pt>
    <dgm:pt modelId="{4C014301-A308-449D-B7AC-3D5814DEAFAE}" type="pres">
      <dgm:prSet presAssocID="{A390DAC3-B0D4-4A12-9F05-62D1FEC12352}" presName="compNode" presStyleCnt="0"/>
      <dgm:spPr/>
    </dgm:pt>
    <dgm:pt modelId="{83606780-6DBE-487C-8F33-53502DD40823}" type="pres">
      <dgm:prSet presAssocID="{A390DAC3-B0D4-4A12-9F05-62D1FEC12352}" presName="bgRect" presStyleLbl="bgShp" presStyleIdx="1" presStyleCnt="5"/>
      <dgm:spPr/>
    </dgm:pt>
    <dgm:pt modelId="{BB67487C-5802-4196-906F-EE36D57F8D09}" type="pres">
      <dgm:prSet presAssocID="{A390DAC3-B0D4-4A12-9F05-62D1FEC1235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540E0350-2796-42FA-8846-4A57834A30C0}" type="pres">
      <dgm:prSet presAssocID="{A390DAC3-B0D4-4A12-9F05-62D1FEC12352}" presName="spaceRect" presStyleCnt="0"/>
      <dgm:spPr/>
    </dgm:pt>
    <dgm:pt modelId="{6DC3F752-1741-4C2C-A4A6-23DF1187C3C4}" type="pres">
      <dgm:prSet presAssocID="{A390DAC3-B0D4-4A12-9F05-62D1FEC12352}" presName="parTx" presStyleLbl="revTx" presStyleIdx="1" presStyleCnt="5">
        <dgm:presLayoutVars>
          <dgm:chMax val="0"/>
          <dgm:chPref val="0"/>
        </dgm:presLayoutVars>
      </dgm:prSet>
      <dgm:spPr/>
    </dgm:pt>
    <dgm:pt modelId="{F882E05C-2354-42F5-A07C-E4F5EE2DAA9E}" type="pres">
      <dgm:prSet presAssocID="{D519625B-2A6C-4985-9FED-A8F29118F716}" presName="sibTrans" presStyleCnt="0"/>
      <dgm:spPr/>
    </dgm:pt>
    <dgm:pt modelId="{A1102D5F-9264-438A-A4D2-8269493B02B0}" type="pres">
      <dgm:prSet presAssocID="{5A290D73-AF8B-4880-82A7-BCF21D3F078E}" presName="compNode" presStyleCnt="0"/>
      <dgm:spPr/>
    </dgm:pt>
    <dgm:pt modelId="{564CC7B5-B8B5-4F40-B3E6-CA65497FFED8}" type="pres">
      <dgm:prSet presAssocID="{5A290D73-AF8B-4880-82A7-BCF21D3F078E}" presName="bgRect" presStyleLbl="bgShp" presStyleIdx="2" presStyleCnt="5"/>
      <dgm:spPr/>
    </dgm:pt>
    <dgm:pt modelId="{0F492327-9A84-4F9B-A235-463FD53DBCD9}" type="pres">
      <dgm:prSet presAssocID="{5A290D73-AF8B-4880-82A7-BCF21D3F078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terations &amp; Tailoring with solid fill"/>
        </a:ext>
      </dgm:extLst>
    </dgm:pt>
    <dgm:pt modelId="{067A4AC4-A4CF-48CA-A079-2115D1B0D7F3}" type="pres">
      <dgm:prSet presAssocID="{5A290D73-AF8B-4880-82A7-BCF21D3F078E}" presName="spaceRect" presStyleCnt="0"/>
      <dgm:spPr/>
    </dgm:pt>
    <dgm:pt modelId="{02F6D916-AAB6-43F5-B3FA-2733C664F4FF}" type="pres">
      <dgm:prSet presAssocID="{5A290D73-AF8B-4880-82A7-BCF21D3F078E}" presName="parTx" presStyleLbl="revTx" presStyleIdx="2" presStyleCnt="5">
        <dgm:presLayoutVars>
          <dgm:chMax val="0"/>
          <dgm:chPref val="0"/>
        </dgm:presLayoutVars>
      </dgm:prSet>
      <dgm:spPr/>
    </dgm:pt>
    <dgm:pt modelId="{566DEBC5-AD5D-47F0-9610-DAB2E884692E}" type="pres">
      <dgm:prSet presAssocID="{43E25CEB-BE83-4CAF-AE72-D530B5FD633F}" presName="sibTrans" presStyleCnt="0"/>
      <dgm:spPr/>
    </dgm:pt>
    <dgm:pt modelId="{4D0BAC1A-573C-40FD-A701-765124241CA8}" type="pres">
      <dgm:prSet presAssocID="{67F9C2FD-F2AD-436A-A487-91CCF7AC559C}" presName="compNode" presStyleCnt="0"/>
      <dgm:spPr/>
    </dgm:pt>
    <dgm:pt modelId="{D206414F-6C78-4029-96EB-306E583EF434}" type="pres">
      <dgm:prSet presAssocID="{67F9C2FD-F2AD-436A-A487-91CCF7AC559C}" presName="bgRect" presStyleLbl="bgShp" presStyleIdx="3" presStyleCnt="5"/>
      <dgm:spPr/>
    </dgm:pt>
    <dgm:pt modelId="{F8069A92-F7B5-400F-8A39-AF663797FD86}" type="pres">
      <dgm:prSet presAssocID="{67F9C2FD-F2AD-436A-A487-91CCF7AC559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5E1A0573-700F-4FAD-97C3-819070A65B5F}" type="pres">
      <dgm:prSet presAssocID="{67F9C2FD-F2AD-436A-A487-91CCF7AC559C}" presName="spaceRect" presStyleCnt="0"/>
      <dgm:spPr/>
    </dgm:pt>
    <dgm:pt modelId="{D8BDB443-233F-49A7-8D3B-EA63CBDB636A}" type="pres">
      <dgm:prSet presAssocID="{67F9C2FD-F2AD-436A-A487-91CCF7AC559C}" presName="parTx" presStyleLbl="revTx" presStyleIdx="3" presStyleCnt="5">
        <dgm:presLayoutVars>
          <dgm:chMax val="0"/>
          <dgm:chPref val="0"/>
        </dgm:presLayoutVars>
      </dgm:prSet>
      <dgm:spPr/>
    </dgm:pt>
    <dgm:pt modelId="{18FC9222-1DB5-49C6-8017-381442656557}" type="pres">
      <dgm:prSet presAssocID="{F952E704-74FC-4389-B609-3C838F6A30A8}" presName="sibTrans" presStyleCnt="0"/>
      <dgm:spPr/>
    </dgm:pt>
    <dgm:pt modelId="{301FD98A-AA78-4799-A00E-4C58B79A1D0B}" type="pres">
      <dgm:prSet presAssocID="{67B16BB9-32F6-4669-B53E-62AA1E01C209}" presName="compNode" presStyleCnt="0"/>
      <dgm:spPr/>
    </dgm:pt>
    <dgm:pt modelId="{BD454DE1-943F-4F51-9599-0281CEBBAEE8}" type="pres">
      <dgm:prSet presAssocID="{67B16BB9-32F6-4669-B53E-62AA1E01C209}" presName="bgRect" presStyleLbl="bgShp" presStyleIdx="4" presStyleCnt="5"/>
      <dgm:spPr/>
    </dgm:pt>
    <dgm:pt modelId="{5724DCEB-AA86-4DAD-8B4C-DF9060D7EA59}" type="pres">
      <dgm:prSet presAssocID="{67B16BB9-32F6-4669-B53E-62AA1E01C20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E328A752-9CA6-4D0C-AAE2-5EE1D3DEE580}" type="pres">
      <dgm:prSet presAssocID="{67B16BB9-32F6-4669-B53E-62AA1E01C209}" presName="spaceRect" presStyleCnt="0"/>
      <dgm:spPr/>
    </dgm:pt>
    <dgm:pt modelId="{D8E1D9BF-37F5-4D75-B29D-48FC1C6850B7}" type="pres">
      <dgm:prSet presAssocID="{67B16BB9-32F6-4669-B53E-62AA1E01C20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9D3040E-4949-43D8-A563-FB146DA52EC7}" type="presOf" srcId="{67F9C2FD-F2AD-436A-A487-91CCF7AC559C}" destId="{D8BDB443-233F-49A7-8D3B-EA63CBDB636A}" srcOrd="0" destOrd="0" presId="urn:microsoft.com/office/officeart/2018/2/layout/IconVerticalSolidList"/>
    <dgm:cxn modelId="{E498711B-CE8D-4355-B47C-1B06A30DC380}" type="presOf" srcId="{A390DAC3-B0D4-4A12-9F05-62D1FEC12352}" destId="{6DC3F752-1741-4C2C-A4A6-23DF1187C3C4}" srcOrd="0" destOrd="0" presId="urn:microsoft.com/office/officeart/2018/2/layout/IconVerticalSolidList"/>
    <dgm:cxn modelId="{35341323-BEE6-4106-A49F-34DE77D2BFEC}" type="presOf" srcId="{F1E4D05F-DDB2-4D8A-914D-3F23E53AC0BB}" destId="{46FAD904-D541-4A8F-85A9-3897E2229AB3}" srcOrd="0" destOrd="0" presId="urn:microsoft.com/office/officeart/2018/2/layout/IconVerticalSolidList"/>
    <dgm:cxn modelId="{DDBBDB31-1BBA-4067-9A9D-F0B989751B60}" type="presOf" srcId="{5A290D73-AF8B-4880-82A7-BCF21D3F078E}" destId="{02F6D916-AAB6-43F5-B3FA-2733C664F4FF}" srcOrd="0" destOrd="0" presId="urn:microsoft.com/office/officeart/2018/2/layout/IconVerticalSolidList"/>
    <dgm:cxn modelId="{FCF51945-CD15-4A81-B695-AAB6AFBE6D35}" srcId="{4A43F681-9131-47EE-8A81-19D6559892BF}" destId="{F1E4D05F-DDB2-4D8A-914D-3F23E53AC0BB}" srcOrd="0" destOrd="0" parTransId="{807D7B02-8939-4A9F-9984-B08B7D4F5C0F}" sibTransId="{C1739E77-8EAF-4EFA-A1C8-6540D895B5A2}"/>
    <dgm:cxn modelId="{67ADA349-F43B-4277-B8A0-827A5DE2EB99}" srcId="{4A43F681-9131-47EE-8A81-19D6559892BF}" destId="{5A290D73-AF8B-4880-82A7-BCF21D3F078E}" srcOrd="2" destOrd="0" parTransId="{0CD801E5-1150-4BE3-9BC9-C03C50DFFA12}" sibTransId="{43E25CEB-BE83-4CAF-AE72-D530B5FD633F}"/>
    <dgm:cxn modelId="{B4ABF290-3573-4093-A623-4FB4AED61A8E}" srcId="{4A43F681-9131-47EE-8A81-19D6559892BF}" destId="{67F9C2FD-F2AD-436A-A487-91CCF7AC559C}" srcOrd="3" destOrd="0" parTransId="{2E71A7FF-8BD7-43D0-9013-8BB27A18F460}" sibTransId="{F952E704-74FC-4389-B609-3C838F6A30A8}"/>
    <dgm:cxn modelId="{27BA2FCA-317D-419C-ADBD-9A68AD1E1080}" srcId="{4A43F681-9131-47EE-8A81-19D6559892BF}" destId="{A390DAC3-B0D4-4A12-9F05-62D1FEC12352}" srcOrd="1" destOrd="0" parTransId="{1E31ADA2-061D-4685-A3A4-175615671CA9}" sibTransId="{D519625B-2A6C-4985-9FED-A8F29118F716}"/>
    <dgm:cxn modelId="{CB1D83E0-083F-40CC-A211-ECB57C363C45}" srcId="{4A43F681-9131-47EE-8A81-19D6559892BF}" destId="{67B16BB9-32F6-4669-B53E-62AA1E01C209}" srcOrd="4" destOrd="0" parTransId="{1DC7DA7E-0F6B-43CC-B1E7-159FA8095287}" sibTransId="{C6DADED6-2C57-4C7C-AA9A-1B256BB627A5}"/>
    <dgm:cxn modelId="{31315EE2-626F-42E5-A1A7-ED4EB81985A9}" type="presOf" srcId="{4A43F681-9131-47EE-8A81-19D6559892BF}" destId="{DFBA6E4D-797A-4BC0-8C57-98B50FEB13D6}" srcOrd="0" destOrd="0" presId="urn:microsoft.com/office/officeart/2018/2/layout/IconVerticalSolidList"/>
    <dgm:cxn modelId="{0306DDFF-D769-4135-AE8F-89FD93909C21}" type="presOf" srcId="{67B16BB9-32F6-4669-B53E-62AA1E01C209}" destId="{D8E1D9BF-37F5-4D75-B29D-48FC1C6850B7}" srcOrd="0" destOrd="0" presId="urn:microsoft.com/office/officeart/2018/2/layout/IconVerticalSolidList"/>
    <dgm:cxn modelId="{48C8ABD2-84DA-4A89-9D4B-CDCE35E15DED}" type="presParOf" srcId="{DFBA6E4D-797A-4BC0-8C57-98B50FEB13D6}" destId="{DE6C100F-5740-421F-BDD7-925D9656BA24}" srcOrd="0" destOrd="0" presId="urn:microsoft.com/office/officeart/2018/2/layout/IconVerticalSolidList"/>
    <dgm:cxn modelId="{9166FDFC-64C7-4A16-BDFC-12B95B780432}" type="presParOf" srcId="{DE6C100F-5740-421F-BDD7-925D9656BA24}" destId="{3F643071-A875-43A1-8A24-2377CD30770E}" srcOrd="0" destOrd="0" presId="urn:microsoft.com/office/officeart/2018/2/layout/IconVerticalSolidList"/>
    <dgm:cxn modelId="{A3D93902-686A-4C0D-93F3-FAC946B58D6C}" type="presParOf" srcId="{DE6C100F-5740-421F-BDD7-925D9656BA24}" destId="{78299576-CE79-4BE1-A8C1-93A14363A66D}" srcOrd="1" destOrd="0" presId="urn:microsoft.com/office/officeart/2018/2/layout/IconVerticalSolidList"/>
    <dgm:cxn modelId="{72A5E0C1-0F38-4922-B9AB-6D2FA137A4D8}" type="presParOf" srcId="{DE6C100F-5740-421F-BDD7-925D9656BA24}" destId="{61FD844E-2610-4944-AC46-CC258D58AEC9}" srcOrd="2" destOrd="0" presId="urn:microsoft.com/office/officeart/2018/2/layout/IconVerticalSolidList"/>
    <dgm:cxn modelId="{51A4C085-AAD8-46EB-8AA4-DC9C6548C393}" type="presParOf" srcId="{DE6C100F-5740-421F-BDD7-925D9656BA24}" destId="{46FAD904-D541-4A8F-85A9-3897E2229AB3}" srcOrd="3" destOrd="0" presId="urn:microsoft.com/office/officeart/2018/2/layout/IconVerticalSolidList"/>
    <dgm:cxn modelId="{217FC880-74F5-4037-B0D9-26B881CC0B4F}" type="presParOf" srcId="{DFBA6E4D-797A-4BC0-8C57-98B50FEB13D6}" destId="{19B47097-88ED-4E53-880C-22B68F445747}" srcOrd="1" destOrd="0" presId="urn:microsoft.com/office/officeart/2018/2/layout/IconVerticalSolidList"/>
    <dgm:cxn modelId="{42E317EA-5F8F-4143-92EB-5E28F124351E}" type="presParOf" srcId="{DFBA6E4D-797A-4BC0-8C57-98B50FEB13D6}" destId="{4C014301-A308-449D-B7AC-3D5814DEAFAE}" srcOrd="2" destOrd="0" presId="urn:microsoft.com/office/officeart/2018/2/layout/IconVerticalSolidList"/>
    <dgm:cxn modelId="{8749672D-9D50-4E8C-8D9C-7FFFBF32A677}" type="presParOf" srcId="{4C014301-A308-449D-B7AC-3D5814DEAFAE}" destId="{83606780-6DBE-487C-8F33-53502DD40823}" srcOrd="0" destOrd="0" presId="urn:microsoft.com/office/officeart/2018/2/layout/IconVerticalSolidList"/>
    <dgm:cxn modelId="{0C8FBE3C-564F-4044-A093-F59937202215}" type="presParOf" srcId="{4C014301-A308-449D-B7AC-3D5814DEAFAE}" destId="{BB67487C-5802-4196-906F-EE36D57F8D09}" srcOrd="1" destOrd="0" presId="urn:microsoft.com/office/officeart/2018/2/layout/IconVerticalSolidList"/>
    <dgm:cxn modelId="{C12F1464-C54D-42FC-92AB-64980706DEFB}" type="presParOf" srcId="{4C014301-A308-449D-B7AC-3D5814DEAFAE}" destId="{540E0350-2796-42FA-8846-4A57834A30C0}" srcOrd="2" destOrd="0" presId="urn:microsoft.com/office/officeart/2018/2/layout/IconVerticalSolidList"/>
    <dgm:cxn modelId="{4B7F620A-93F2-498D-8A52-00C0F2E627F3}" type="presParOf" srcId="{4C014301-A308-449D-B7AC-3D5814DEAFAE}" destId="{6DC3F752-1741-4C2C-A4A6-23DF1187C3C4}" srcOrd="3" destOrd="0" presId="urn:microsoft.com/office/officeart/2018/2/layout/IconVerticalSolidList"/>
    <dgm:cxn modelId="{F10D6CBE-1356-412C-8D25-D0F177B4103D}" type="presParOf" srcId="{DFBA6E4D-797A-4BC0-8C57-98B50FEB13D6}" destId="{F882E05C-2354-42F5-A07C-E4F5EE2DAA9E}" srcOrd="3" destOrd="0" presId="urn:microsoft.com/office/officeart/2018/2/layout/IconVerticalSolidList"/>
    <dgm:cxn modelId="{1FF100F2-74C6-466D-BF29-B3BAC81A9B5E}" type="presParOf" srcId="{DFBA6E4D-797A-4BC0-8C57-98B50FEB13D6}" destId="{A1102D5F-9264-438A-A4D2-8269493B02B0}" srcOrd="4" destOrd="0" presId="urn:microsoft.com/office/officeart/2018/2/layout/IconVerticalSolidList"/>
    <dgm:cxn modelId="{7376386E-61DD-47F9-9744-7CFA3F576F8A}" type="presParOf" srcId="{A1102D5F-9264-438A-A4D2-8269493B02B0}" destId="{564CC7B5-B8B5-4F40-B3E6-CA65497FFED8}" srcOrd="0" destOrd="0" presId="urn:microsoft.com/office/officeart/2018/2/layout/IconVerticalSolidList"/>
    <dgm:cxn modelId="{1F8A21CE-8DFE-493C-B298-358869AEF5BB}" type="presParOf" srcId="{A1102D5F-9264-438A-A4D2-8269493B02B0}" destId="{0F492327-9A84-4F9B-A235-463FD53DBCD9}" srcOrd="1" destOrd="0" presId="urn:microsoft.com/office/officeart/2018/2/layout/IconVerticalSolidList"/>
    <dgm:cxn modelId="{F1488DCE-3A54-440F-8AA2-7E74345C6919}" type="presParOf" srcId="{A1102D5F-9264-438A-A4D2-8269493B02B0}" destId="{067A4AC4-A4CF-48CA-A079-2115D1B0D7F3}" srcOrd="2" destOrd="0" presId="urn:microsoft.com/office/officeart/2018/2/layout/IconVerticalSolidList"/>
    <dgm:cxn modelId="{F8AAEB9A-DBCC-4581-9077-34E8AE121965}" type="presParOf" srcId="{A1102D5F-9264-438A-A4D2-8269493B02B0}" destId="{02F6D916-AAB6-43F5-B3FA-2733C664F4FF}" srcOrd="3" destOrd="0" presId="urn:microsoft.com/office/officeart/2018/2/layout/IconVerticalSolidList"/>
    <dgm:cxn modelId="{D295F02B-07A7-418B-BAE8-9EC0F845BB5B}" type="presParOf" srcId="{DFBA6E4D-797A-4BC0-8C57-98B50FEB13D6}" destId="{566DEBC5-AD5D-47F0-9610-DAB2E884692E}" srcOrd="5" destOrd="0" presId="urn:microsoft.com/office/officeart/2018/2/layout/IconVerticalSolidList"/>
    <dgm:cxn modelId="{9BFD7D65-0149-4247-AB3B-DE359675BB0E}" type="presParOf" srcId="{DFBA6E4D-797A-4BC0-8C57-98B50FEB13D6}" destId="{4D0BAC1A-573C-40FD-A701-765124241CA8}" srcOrd="6" destOrd="0" presId="urn:microsoft.com/office/officeart/2018/2/layout/IconVerticalSolidList"/>
    <dgm:cxn modelId="{6C8B80E2-6D32-49C6-AF35-10E790423205}" type="presParOf" srcId="{4D0BAC1A-573C-40FD-A701-765124241CA8}" destId="{D206414F-6C78-4029-96EB-306E583EF434}" srcOrd="0" destOrd="0" presId="urn:microsoft.com/office/officeart/2018/2/layout/IconVerticalSolidList"/>
    <dgm:cxn modelId="{9AA1282A-57BB-4B7D-BE6B-61D67DB11827}" type="presParOf" srcId="{4D0BAC1A-573C-40FD-A701-765124241CA8}" destId="{F8069A92-F7B5-400F-8A39-AF663797FD86}" srcOrd="1" destOrd="0" presId="urn:microsoft.com/office/officeart/2018/2/layout/IconVerticalSolidList"/>
    <dgm:cxn modelId="{91072C0C-452C-47A0-9D7B-7E464E110570}" type="presParOf" srcId="{4D0BAC1A-573C-40FD-A701-765124241CA8}" destId="{5E1A0573-700F-4FAD-97C3-819070A65B5F}" srcOrd="2" destOrd="0" presId="urn:microsoft.com/office/officeart/2018/2/layout/IconVerticalSolidList"/>
    <dgm:cxn modelId="{001EB02C-E3B3-4A31-AAD7-99BA4A0FFB51}" type="presParOf" srcId="{4D0BAC1A-573C-40FD-A701-765124241CA8}" destId="{D8BDB443-233F-49A7-8D3B-EA63CBDB636A}" srcOrd="3" destOrd="0" presId="urn:microsoft.com/office/officeart/2018/2/layout/IconVerticalSolidList"/>
    <dgm:cxn modelId="{81C63692-9602-4B6F-8AA6-EF7DA2FE0611}" type="presParOf" srcId="{DFBA6E4D-797A-4BC0-8C57-98B50FEB13D6}" destId="{18FC9222-1DB5-49C6-8017-381442656557}" srcOrd="7" destOrd="0" presId="urn:microsoft.com/office/officeart/2018/2/layout/IconVerticalSolidList"/>
    <dgm:cxn modelId="{0987B87D-260B-44FB-B7B4-0631D5083C7A}" type="presParOf" srcId="{DFBA6E4D-797A-4BC0-8C57-98B50FEB13D6}" destId="{301FD98A-AA78-4799-A00E-4C58B79A1D0B}" srcOrd="8" destOrd="0" presId="urn:microsoft.com/office/officeart/2018/2/layout/IconVerticalSolidList"/>
    <dgm:cxn modelId="{0AA23677-21DC-46E5-A8B0-8EBD4B3DCCC9}" type="presParOf" srcId="{301FD98A-AA78-4799-A00E-4C58B79A1D0B}" destId="{BD454DE1-943F-4F51-9599-0281CEBBAEE8}" srcOrd="0" destOrd="0" presId="urn:microsoft.com/office/officeart/2018/2/layout/IconVerticalSolidList"/>
    <dgm:cxn modelId="{6BE80BF2-7115-4AF8-86EA-CB711DC1AB2D}" type="presParOf" srcId="{301FD98A-AA78-4799-A00E-4C58B79A1D0B}" destId="{5724DCEB-AA86-4DAD-8B4C-DF9060D7EA59}" srcOrd="1" destOrd="0" presId="urn:microsoft.com/office/officeart/2018/2/layout/IconVerticalSolidList"/>
    <dgm:cxn modelId="{F6686D02-219D-46B0-A181-8D3E31942766}" type="presParOf" srcId="{301FD98A-AA78-4799-A00E-4C58B79A1D0B}" destId="{E328A752-9CA6-4D0C-AAE2-5EE1D3DEE580}" srcOrd="2" destOrd="0" presId="urn:microsoft.com/office/officeart/2018/2/layout/IconVerticalSolidList"/>
    <dgm:cxn modelId="{07F0DAD4-1303-48A1-A758-5414B40BB9AA}" type="presParOf" srcId="{301FD98A-AA78-4799-A00E-4C58B79A1D0B}" destId="{D8E1D9BF-37F5-4D75-B29D-48FC1C6850B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5AB1CD-E55F-4C7A-8181-511E3A219B6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6C6FD4-2E97-4D73-BA1D-C7974160625E}">
      <dgm:prSet/>
      <dgm:spPr/>
      <dgm:t>
        <a:bodyPr/>
        <a:lstStyle/>
        <a:p>
          <a:r>
            <a:rPr lang="en-GB"/>
            <a:t>Revascularization therapies not an option</a:t>
          </a:r>
          <a:endParaRPr lang="en-US"/>
        </a:p>
      </dgm:t>
    </dgm:pt>
    <dgm:pt modelId="{B22FDB35-503A-4E61-B428-2A506D6C31A8}" type="parTrans" cxnId="{6C61F35B-1352-4F5C-A422-4B614257A344}">
      <dgm:prSet/>
      <dgm:spPr/>
      <dgm:t>
        <a:bodyPr/>
        <a:lstStyle/>
        <a:p>
          <a:endParaRPr lang="en-US"/>
        </a:p>
      </dgm:t>
    </dgm:pt>
    <dgm:pt modelId="{0E5922F8-B473-4104-AA08-3302A669751C}" type="sibTrans" cxnId="{6C61F35B-1352-4F5C-A422-4B614257A344}">
      <dgm:prSet/>
      <dgm:spPr/>
      <dgm:t>
        <a:bodyPr/>
        <a:lstStyle/>
        <a:p>
          <a:endParaRPr lang="en-US"/>
        </a:p>
      </dgm:t>
    </dgm:pt>
    <dgm:pt modelId="{8EE27A4A-0A8B-48E1-8CFB-055590707255}">
      <dgm:prSet/>
      <dgm:spPr/>
      <dgm:t>
        <a:bodyPr/>
        <a:lstStyle/>
        <a:p>
          <a:r>
            <a:rPr lang="en-GB"/>
            <a:t>Conventional antianginal vasodilator drugs are less effective on the microvasculature</a:t>
          </a:r>
          <a:endParaRPr lang="en-US"/>
        </a:p>
      </dgm:t>
    </dgm:pt>
    <dgm:pt modelId="{2C22B33E-439B-4B08-8D61-148224F7EDC0}" type="parTrans" cxnId="{21828C46-B869-463E-A265-5B0B81B5FBED}">
      <dgm:prSet/>
      <dgm:spPr/>
      <dgm:t>
        <a:bodyPr/>
        <a:lstStyle/>
        <a:p>
          <a:endParaRPr lang="en-US"/>
        </a:p>
      </dgm:t>
    </dgm:pt>
    <dgm:pt modelId="{75947453-E038-4AAA-99C7-FAE7AD027959}" type="sibTrans" cxnId="{21828C46-B869-463E-A265-5B0B81B5FBED}">
      <dgm:prSet/>
      <dgm:spPr/>
      <dgm:t>
        <a:bodyPr/>
        <a:lstStyle/>
        <a:p>
          <a:endParaRPr lang="en-US"/>
        </a:p>
      </dgm:t>
    </dgm:pt>
    <dgm:pt modelId="{3E432653-0C13-4A6B-8050-7E7F75B02DC8}">
      <dgm:prSet/>
      <dgm:spPr/>
      <dgm:t>
        <a:bodyPr/>
        <a:lstStyle/>
        <a:p>
          <a:r>
            <a:rPr lang="en-GB"/>
            <a:t>Among the conventional antianginal therapies, calcium channel blockers and β-blockers beneficial in alleviating symptoms, whereas nitrates are less effective.</a:t>
          </a:r>
          <a:endParaRPr lang="en-US"/>
        </a:p>
      </dgm:t>
    </dgm:pt>
    <dgm:pt modelId="{6F04410A-68FC-4EF8-8BEF-5A87C17712F5}" type="parTrans" cxnId="{49B10F80-C51D-4D11-A9CE-41F2DDBE1AC2}">
      <dgm:prSet/>
      <dgm:spPr/>
      <dgm:t>
        <a:bodyPr/>
        <a:lstStyle/>
        <a:p>
          <a:endParaRPr lang="en-US"/>
        </a:p>
      </dgm:t>
    </dgm:pt>
    <dgm:pt modelId="{EA460B07-F1D5-48C6-9C9F-99A0EA8B4A41}" type="sibTrans" cxnId="{49B10F80-C51D-4D11-A9CE-41F2DDBE1AC2}">
      <dgm:prSet/>
      <dgm:spPr/>
      <dgm:t>
        <a:bodyPr/>
        <a:lstStyle/>
        <a:p>
          <a:endParaRPr lang="en-US"/>
        </a:p>
      </dgm:t>
    </dgm:pt>
    <dgm:pt modelId="{02F727D1-74DC-D544-A15F-80A56D5B9462}" type="pres">
      <dgm:prSet presAssocID="{225AB1CD-E55F-4C7A-8181-511E3A219B6B}" presName="linear" presStyleCnt="0">
        <dgm:presLayoutVars>
          <dgm:animLvl val="lvl"/>
          <dgm:resizeHandles val="exact"/>
        </dgm:presLayoutVars>
      </dgm:prSet>
      <dgm:spPr/>
    </dgm:pt>
    <dgm:pt modelId="{C4ECCE31-03A1-3641-A3AB-25E7B65C9CA8}" type="pres">
      <dgm:prSet presAssocID="{0A6C6FD4-2E97-4D73-BA1D-C797416062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B146A6-8243-AB44-A47F-F125D3446412}" type="pres">
      <dgm:prSet presAssocID="{0E5922F8-B473-4104-AA08-3302A669751C}" presName="spacer" presStyleCnt="0"/>
      <dgm:spPr/>
    </dgm:pt>
    <dgm:pt modelId="{1DE43D25-FB58-2048-90AF-E42E5E61AE59}" type="pres">
      <dgm:prSet presAssocID="{8EE27A4A-0A8B-48E1-8CFB-05559070725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45EE290-0DA3-ED4C-9DDF-139BB6CD1943}" type="pres">
      <dgm:prSet presAssocID="{75947453-E038-4AAA-99C7-FAE7AD027959}" presName="spacer" presStyleCnt="0"/>
      <dgm:spPr/>
    </dgm:pt>
    <dgm:pt modelId="{F3264FF3-5B4A-6643-9A73-1F33086FCE6A}" type="pres">
      <dgm:prSet presAssocID="{3E432653-0C13-4A6B-8050-7E7F75B02DC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3F2BD1B-49C6-D24D-9E76-061F042D8BCE}" type="presOf" srcId="{0A6C6FD4-2E97-4D73-BA1D-C7974160625E}" destId="{C4ECCE31-03A1-3641-A3AB-25E7B65C9CA8}" srcOrd="0" destOrd="0" presId="urn:microsoft.com/office/officeart/2005/8/layout/vList2"/>
    <dgm:cxn modelId="{6C61F35B-1352-4F5C-A422-4B614257A344}" srcId="{225AB1CD-E55F-4C7A-8181-511E3A219B6B}" destId="{0A6C6FD4-2E97-4D73-BA1D-C7974160625E}" srcOrd="0" destOrd="0" parTransId="{B22FDB35-503A-4E61-B428-2A506D6C31A8}" sibTransId="{0E5922F8-B473-4104-AA08-3302A669751C}"/>
    <dgm:cxn modelId="{21828C46-B869-463E-A265-5B0B81B5FBED}" srcId="{225AB1CD-E55F-4C7A-8181-511E3A219B6B}" destId="{8EE27A4A-0A8B-48E1-8CFB-055590707255}" srcOrd="1" destOrd="0" parTransId="{2C22B33E-439B-4B08-8D61-148224F7EDC0}" sibTransId="{75947453-E038-4AAA-99C7-FAE7AD027959}"/>
    <dgm:cxn modelId="{22F5ED6F-1D3A-B94E-9BE2-E47A8C14F79F}" type="presOf" srcId="{225AB1CD-E55F-4C7A-8181-511E3A219B6B}" destId="{02F727D1-74DC-D544-A15F-80A56D5B9462}" srcOrd="0" destOrd="0" presId="urn:microsoft.com/office/officeart/2005/8/layout/vList2"/>
    <dgm:cxn modelId="{49B10F80-C51D-4D11-A9CE-41F2DDBE1AC2}" srcId="{225AB1CD-E55F-4C7A-8181-511E3A219B6B}" destId="{3E432653-0C13-4A6B-8050-7E7F75B02DC8}" srcOrd="2" destOrd="0" parTransId="{6F04410A-68FC-4EF8-8BEF-5A87C17712F5}" sibTransId="{EA460B07-F1D5-48C6-9C9F-99A0EA8B4A41}"/>
    <dgm:cxn modelId="{988CBBAE-3F2F-954D-99EF-A95AB87140A1}" type="presOf" srcId="{3E432653-0C13-4A6B-8050-7E7F75B02DC8}" destId="{F3264FF3-5B4A-6643-9A73-1F33086FCE6A}" srcOrd="0" destOrd="0" presId="urn:microsoft.com/office/officeart/2005/8/layout/vList2"/>
    <dgm:cxn modelId="{00C9BBE2-F8AB-A94C-9567-B5B3399C344A}" type="presOf" srcId="{8EE27A4A-0A8B-48E1-8CFB-055590707255}" destId="{1DE43D25-FB58-2048-90AF-E42E5E61AE59}" srcOrd="0" destOrd="0" presId="urn:microsoft.com/office/officeart/2005/8/layout/vList2"/>
    <dgm:cxn modelId="{9DBE0DC2-A16F-9A4E-BAE5-7478C348FD0F}" type="presParOf" srcId="{02F727D1-74DC-D544-A15F-80A56D5B9462}" destId="{C4ECCE31-03A1-3641-A3AB-25E7B65C9CA8}" srcOrd="0" destOrd="0" presId="urn:microsoft.com/office/officeart/2005/8/layout/vList2"/>
    <dgm:cxn modelId="{177C7C82-DC8B-BA45-9F73-3C3BFC4B4E57}" type="presParOf" srcId="{02F727D1-74DC-D544-A15F-80A56D5B9462}" destId="{B7B146A6-8243-AB44-A47F-F125D3446412}" srcOrd="1" destOrd="0" presId="urn:microsoft.com/office/officeart/2005/8/layout/vList2"/>
    <dgm:cxn modelId="{6B02F329-5040-2A4C-AFBF-C98BAAEDA178}" type="presParOf" srcId="{02F727D1-74DC-D544-A15F-80A56D5B9462}" destId="{1DE43D25-FB58-2048-90AF-E42E5E61AE59}" srcOrd="2" destOrd="0" presId="urn:microsoft.com/office/officeart/2005/8/layout/vList2"/>
    <dgm:cxn modelId="{18420112-BF1E-F34A-9299-2D20F260CCC3}" type="presParOf" srcId="{02F727D1-74DC-D544-A15F-80A56D5B9462}" destId="{E45EE290-0DA3-ED4C-9DDF-139BB6CD1943}" srcOrd="3" destOrd="0" presId="urn:microsoft.com/office/officeart/2005/8/layout/vList2"/>
    <dgm:cxn modelId="{5A12EEA9-1618-3947-BBCA-6DE165EB1915}" type="presParOf" srcId="{02F727D1-74DC-D544-A15F-80A56D5B9462}" destId="{F3264FF3-5B4A-6643-9A73-1F33086FCE6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E07393-94A8-44A2-901D-6C587D0DEE8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AC7A3FD-57F1-4AEA-9537-1902BB9C12F7}">
      <dgm:prSet/>
      <dgm:spPr/>
      <dgm:t>
        <a:bodyPr/>
        <a:lstStyle/>
        <a:p>
          <a:r>
            <a:rPr lang="en-GB"/>
            <a:t>Role of lifelong anticoagulant or antiplatelet therapies - unclear</a:t>
          </a:r>
          <a:endParaRPr lang="en-US"/>
        </a:p>
      </dgm:t>
    </dgm:pt>
    <dgm:pt modelId="{D8E9DE87-82F8-492D-A970-FDF50064B04B}" type="parTrans" cxnId="{6DF37633-7FA5-4DF1-866E-6F4A52D8C12D}">
      <dgm:prSet/>
      <dgm:spPr/>
      <dgm:t>
        <a:bodyPr/>
        <a:lstStyle/>
        <a:p>
          <a:endParaRPr lang="en-US"/>
        </a:p>
      </dgm:t>
    </dgm:pt>
    <dgm:pt modelId="{D6F4D573-AC60-4F66-9CE7-EBCB4E508046}" type="sibTrans" cxnId="{6DF37633-7FA5-4DF1-866E-6F4A52D8C12D}">
      <dgm:prSet/>
      <dgm:spPr/>
      <dgm:t>
        <a:bodyPr/>
        <a:lstStyle/>
        <a:p>
          <a:endParaRPr lang="en-US"/>
        </a:p>
      </dgm:t>
    </dgm:pt>
    <dgm:pt modelId="{82D57625-ED88-48B0-8738-A3550553E531}">
      <dgm:prSet/>
      <dgm:spPr/>
      <dgm:t>
        <a:bodyPr/>
        <a:lstStyle/>
        <a:p>
          <a:r>
            <a:rPr lang="en-GB"/>
            <a:t>Coronary thrombosis is usually treated with antithrombotic therapies and sometimes antiplatelet therapies</a:t>
          </a:r>
          <a:endParaRPr lang="en-US"/>
        </a:p>
      </dgm:t>
    </dgm:pt>
    <dgm:pt modelId="{AE3F532F-D112-4D2C-BD15-897531989C2B}" type="parTrans" cxnId="{F9925C34-CD8E-460F-B4A3-538B00E65662}">
      <dgm:prSet/>
      <dgm:spPr/>
      <dgm:t>
        <a:bodyPr/>
        <a:lstStyle/>
        <a:p>
          <a:endParaRPr lang="en-US"/>
        </a:p>
      </dgm:t>
    </dgm:pt>
    <dgm:pt modelId="{ED892D61-E52E-4FBF-AB23-2F60C6C29DAE}" type="sibTrans" cxnId="{F9925C34-CD8E-460F-B4A3-538B00E65662}">
      <dgm:prSet/>
      <dgm:spPr/>
      <dgm:t>
        <a:bodyPr/>
        <a:lstStyle/>
        <a:p>
          <a:endParaRPr lang="en-US"/>
        </a:p>
      </dgm:t>
    </dgm:pt>
    <dgm:pt modelId="{94146832-111B-4103-BD8E-AEDF0AD0A7C2}">
      <dgm:prSet/>
      <dgm:spPr/>
      <dgm:t>
        <a:bodyPr/>
        <a:lstStyle/>
        <a:p>
          <a:r>
            <a:rPr lang="en-GB"/>
            <a:t>TTP is treated with plasma infusions supported by apheresis to allow plasma exchange, along with adjunctive therapies including steroids and rituximab</a:t>
          </a:r>
          <a:endParaRPr lang="en-US"/>
        </a:p>
      </dgm:t>
    </dgm:pt>
    <dgm:pt modelId="{A5AB4B26-A58F-4F42-B7A8-E81BD41E89AF}" type="parTrans" cxnId="{1BB36E8E-041D-4017-BB9C-731394C00660}">
      <dgm:prSet/>
      <dgm:spPr/>
      <dgm:t>
        <a:bodyPr/>
        <a:lstStyle/>
        <a:p>
          <a:endParaRPr lang="en-US"/>
        </a:p>
      </dgm:t>
    </dgm:pt>
    <dgm:pt modelId="{77ADCA14-50AF-4BD6-BDD5-546E6ED9FC19}" type="sibTrans" cxnId="{1BB36E8E-041D-4017-BB9C-731394C00660}">
      <dgm:prSet/>
      <dgm:spPr/>
      <dgm:t>
        <a:bodyPr/>
        <a:lstStyle/>
        <a:p>
          <a:endParaRPr lang="en-US"/>
        </a:p>
      </dgm:t>
    </dgm:pt>
    <dgm:pt modelId="{F5760358-9EFB-41BC-B676-C904192884BC}">
      <dgm:prSet/>
      <dgm:spPr/>
      <dgm:t>
        <a:bodyPr/>
        <a:lstStyle/>
        <a:p>
          <a:r>
            <a:rPr lang="en-GB" dirty="0"/>
            <a:t>HIT </a:t>
          </a:r>
          <a:r>
            <a:rPr lang="en-GB" dirty="0">
              <a:sym typeface="Wingdings" panose="05000000000000000000" pitchFamily="2" charset="2"/>
            </a:rPr>
            <a:t></a:t>
          </a:r>
          <a:r>
            <a:rPr lang="en-GB" dirty="0"/>
            <a:t> avoid subsequent exposure to heparin molecules</a:t>
          </a:r>
          <a:endParaRPr lang="en-US" dirty="0"/>
        </a:p>
      </dgm:t>
    </dgm:pt>
    <dgm:pt modelId="{7FC008F8-B5BB-4D8B-A01B-4C983C000A91}" type="parTrans" cxnId="{A2849B6A-7C27-4475-B504-02360D2312C5}">
      <dgm:prSet/>
      <dgm:spPr/>
      <dgm:t>
        <a:bodyPr/>
        <a:lstStyle/>
        <a:p>
          <a:endParaRPr lang="en-US"/>
        </a:p>
      </dgm:t>
    </dgm:pt>
    <dgm:pt modelId="{64FBF9AC-14DA-4018-B7FC-CAAC87B35881}" type="sibTrans" cxnId="{A2849B6A-7C27-4475-B504-02360D2312C5}">
      <dgm:prSet/>
      <dgm:spPr/>
      <dgm:t>
        <a:bodyPr/>
        <a:lstStyle/>
        <a:p>
          <a:endParaRPr lang="en-US"/>
        </a:p>
      </dgm:t>
    </dgm:pt>
    <dgm:pt modelId="{734BF705-138C-F64D-B110-357940EE9600}" type="pres">
      <dgm:prSet presAssocID="{EBE07393-94A8-44A2-901D-6C587D0DEE8C}" presName="linear" presStyleCnt="0">
        <dgm:presLayoutVars>
          <dgm:animLvl val="lvl"/>
          <dgm:resizeHandles val="exact"/>
        </dgm:presLayoutVars>
      </dgm:prSet>
      <dgm:spPr/>
    </dgm:pt>
    <dgm:pt modelId="{5F66B1D3-A16A-5A40-9418-50D46E788F68}" type="pres">
      <dgm:prSet presAssocID="{CAC7A3FD-57F1-4AEA-9537-1902BB9C12F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A7CD3F3-5B04-4641-B4AD-DF9A1CE6BB82}" type="pres">
      <dgm:prSet presAssocID="{D6F4D573-AC60-4F66-9CE7-EBCB4E508046}" presName="spacer" presStyleCnt="0"/>
      <dgm:spPr/>
    </dgm:pt>
    <dgm:pt modelId="{CE73214D-D53F-4649-B6BA-D314E09A570A}" type="pres">
      <dgm:prSet presAssocID="{82D57625-ED88-48B0-8738-A3550553E53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EAC5862-F562-7D45-9B68-02CBC203CA4D}" type="pres">
      <dgm:prSet presAssocID="{ED892D61-E52E-4FBF-AB23-2F60C6C29DAE}" presName="spacer" presStyleCnt="0"/>
      <dgm:spPr/>
    </dgm:pt>
    <dgm:pt modelId="{FBA467CE-F8EB-AD48-8D53-0733025ADC51}" type="pres">
      <dgm:prSet presAssocID="{94146832-111B-4103-BD8E-AEDF0AD0A7C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F661E70-8EAE-DD4A-BDC1-5E43765F59F7}" type="pres">
      <dgm:prSet presAssocID="{77ADCA14-50AF-4BD6-BDD5-546E6ED9FC19}" presName="spacer" presStyleCnt="0"/>
      <dgm:spPr/>
    </dgm:pt>
    <dgm:pt modelId="{AE51031D-D155-E34F-A6FB-2FF77DFD5AD0}" type="pres">
      <dgm:prSet presAssocID="{F5760358-9EFB-41BC-B676-C904192884B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DF37633-7FA5-4DF1-866E-6F4A52D8C12D}" srcId="{EBE07393-94A8-44A2-901D-6C587D0DEE8C}" destId="{CAC7A3FD-57F1-4AEA-9537-1902BB9C12F7}" srcOrd="0" destOrd="0" parTransId="{D8E9DE87-82F8-492D-A970-FDF50064B04B}" sibTransId="{D6F4D573-AC60-4F66-9CE7-EBCB4E508046}"/>
    <dgm:cxn modelId="{F9925C34-CD8E-460F-B4A3-538B00E65662}" srcId="{EBE07393-94A8-44A2-901D-6C587D0DEE8C}" destId="{82D57625-ED88-48B0-8738-A3550553E531}" srcOrd="1" destOrd="0" parTransId="{AE3F532F-D112-4D2C-BD15-897531989C2B}" sibTransId="{ED892D61-E52E-4FBF-AB23-2F60C6C29DAE}"/>
    <dgm:cxn modelId="{C76CDA37-5FC7-E540-85B2-7A6E48F35739}" type="presOf" srcId="{CAC7A3FD-57F1-4AEA-9537-1902BB9C12F7}" destId="{5F66B1D3-A16A-5A40-9418-50D46E788F68}" srcOrd="0" destOrd="0" presId="urn:microsoft.com/office/officeart/2005/8/layout/vList2"/>
    <dgm:cxn modelId="{D93CA948-FEEE-9D40-BE7E-EE386E2C6094}" type="presOf" srcId="{EBE07393-94A8-44A2-901D-6C587D0DEE8C}" destId="{734BF705-138C-F64D-B110-357940EE9600}" srcOrd="0" destOrd="0" presId="urn:microsoft.com/office/officeart/2005/8/layout/vList2"/>
    <dgm:cxn modelId="{A2849B6A-7C27-4475-B504-02360D2312C5}" srcId="{EBE07393-94A8-44A2-901D-6C587D0DEE8C}" destId="{F5760358-9EFB-41BC-B676-C904192884BC}" srcOrd="3" destOrd="0" parTransId="{7FC008F8-B5BB-4D8B-A01B-4C983C000A91}" sibTransId="{64FBF9AC-14DA-4018-B7FC-CAAC87B35881}"/>
    <dgm:cxn modelId="{533D2E82-2B73-A14C-B871-4F77E759C191}" type="presOf" srcId="{F5760358-9EFB-41BC-B676-C904192884BC}" destId="{AE51031D-D155-E34F-A6FB-2FF77DFD5AD0}" srcOrd="0" destOrd="0" presId="urn:microsoft.com/office/officeart/2005/8/layout/vList2"/>
    <dgm:cxn modelId="{1BB36E8E-041D-4017-BB9C-731394C00660}" srcId="{EBE07393-94A8-44A2-901D-6C587D0DEE8C}" destId="{94146832-111B-4103-BD8E-AEDF0AD0A7C2}" srcOrd="2" destOrd="0" parTransId="{A5AB4B26-A58F-4F42-B7A8-E81BD41E89AF}" sibTransId="{77ADCA14-50AF-4BD6-BDD5-546E6ED9FC19}"/>
    <dgm:cxn modelId="{DF65ABD0-7410-E24C-8783-A17F1D01DC26}" type="presOf" srcId="{82D57625-ED88-48B0-8738-A3550553E531}" destId="{CE73214D-D53F-4649-B6BA-D314E09A570A}" srcOrd="0" destOrd="0" presId="urn:microsoft.com/office/officeart/2005/8/layout/vList2"/>
    <dgm:cxn modelId="{2F127FD6-EA48-D24B-9FB1-A936249A4633}" type="presOf" srcId="{94146832-111B-4103-BD8E-AEDF0AD0A7C2}" destId="{FBA467CE-F8EB-AD48-8D53-0733025ADC51}" srcOrd="0" destOrd="0" presId="urn:microsoft.com/office/officeart/2005/8/layout/vList2"/>
    <dgm:cxn modelId="{1E9A3493-5959-D044-A296-377CCC107520}" type="presParOf" srcId="{734BF705-138C-F64D-B110-357940EE9600}" destId="{5F66B1D3-A16A-5A40-9418-50D46E788F68}" srcOrd="0" destOrd="0" presId="urn:microsoft.com/office/officeart/2005/8/layout/vList2"/>
    <dgm:cxn modelId="{3632A708-FFFF-1242-9B4E-40A021330CC3}" type="presParOf" srcId="{734BF705-138C-F64D-B110-357940EE9600}" destId="{EA7CD3F3-5B04-4641-B4AD-DF9A1CE6BB82}" srcOrd="1" destOrd="0" presId="urn:microsoft.com/office/officeart/2005/8/layout/vList2"/>
    <dgm:cxn modelId="{CD1186CE-790A-AE42-A42E-7F867670C66E}" type="presParOf" srcId="{734BF705-138C-F64D-B110-357940EE9600}" destId="{CE73214D-D53F-4649-B6BA-D314E09A570A}" srcOrd="2" destOrd="0" presId="urn:microsoft.com/office/officeart/2005/8/layout/vList2"/>
    <dgm:cxn modelId="{D662B625-65F4-A14E-ACC3-4B5D9AE49175}" type="presParOf" srcId="{734BF705-138C-F64D-B110-357940EE9600}" destId="{6EAC5862-F562-7D45-9B68-02CBC203CA4D}" srcOrd="3" destOrd="0" presId="urn:microsoft.com/office/officeart/2005/8/layout/vList2"/>
    <dgm:cxn modelId="{4EB8AADB-B061-464D-89D6-71291FC590FA}" type="presParOf" srcId="{734BF705-138C-F64D-B110-357940EE9600}" destId="{FBA467CE-F8EB-AD48-8D53-0733025ADC51}" srcOrd="4" destOrd="0" presId="urn:microsoft.com/office/officeart/2005/8/layout/vList2"/>
    <dgm:cxn modelId="{24FE0D7B-C69E-A34A-9FB9-1CD2A44C3C2C}" type="presParOf" srcId="{734BF705-138C-F64D-B110-357940EE9600}" destId="{2F661E70-8EAE-DD4A-BDC1-5E43765F59F7}" srcOrd="5" destOrd="0" presId="urn:microsoft.com/office/officeart/2005/8/layout/vList2"/>
    <dgm:cxn modelId="{4A3DEE5C-8E65-7B44-99F6-B9CB15D566D5}" type="presParOf" srcId="{734BF705-138C-F64D-B110-357940EE9600}" destId="{AE51031D-D155-E34F-A6FB-2FF77DFD5AD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A7FB69-52CC-431D-88A5-50D18921BD8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BC2C54-AD16-47DF-90BD-834C873250F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No randomized prospective study for the treatment of SCAD in the acute phase. </a:t>
          </a:r>
          <a:endParaRPr lang="en-US"/>
        </a:p>
      </dgm:t>
    </dgm:pt>
    <dgm:pt modelId="{8DAA68F5-F20A-49B5-93DD-54BB0296138E}" type="parTrans" cxnId="{B6FC6982-8AED-4EC3-9FB1-3641C9CB2F8E}">
      <dgm:prSet/>
      <dgm:spPr/>
      <dgm:t>
        <a:bodyPr/>
        <a:lstStyle/>
        <a:p>
          <a:endParaRPr lang="en-US"/>
        </a:p>
      </dgm:t>
    </dgm:pt>
    <dgm:pt modelId="{48FCCDB5-DFB2-47E1-A918-40CB7AEB53C5}" type="sibTrans" cxnId="{B6FC6982-8AED-4EC3-9FB1-3641C9CB2F8E}">
      <dgm:prSet/>
      <dgm:spPr/>
      <dgm:t>
        <a:bodyPr/>
        <a:lstStyle/>
        <a:p>
          <a:endParaRPr lang="en-US"/>
        </a:p>
      </dgm:t>
    </dgm:pt>
    <dgm:pt modelId="{67BCDDA8-F258-4F8E-BF8E-8FB7B02FF25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Acute phase : avoid the use of percutaneous coronary intervention or stenting unless the patient is unstable or presenting with STEMI with a completely occlusive coronary artery.</a:t>
          </a:r>
          <a:endParaRPr lang="en-US" dirty="0"/>
        </a:p>
      </dgm:t>
    </dgm:pt>
    <dgm:pt modelId="{24A083D6-5D8B-4AD7-A8F5-31528809A36A}" type="parTrans" cxnId="{68C124EB-86DD-4E4A-B14A-0D52D64B3417}">
      <dgm:prSet/>
      <dgm:spPr/>
      <dgm:t>
        <a:bodyPr/>
        <a:lstStyle/>
        <a:p>
          <a:endParaRPr lang="en-US"/>
        </a:p>
      </dgm:t>
    </dgm:pt>
    <dgm:pt modelId="{262FED43-7FCA-4E13-890B-BB22BC3676A4}" type="sibTrans" cxnId="{68C124EB-86DD-4E4A-B14A-0D52D64B3417}">
      <dgm:prSet/>
      <dgm:spPr/>
      <dgm:t>
        <a:bodyPr/>
        <a:lstStyle/>
        <a:p>
          <a:endParaRPr lang="en-US"/>
        </a:p>
      </dgm:t>
    </dgm:pt>
    <dgm:pt modelId="{34959BCF-A098-4E98-9431-9204635FE69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Recommendation based on observations that in most cases, coronary segments with SCAD heal spontaneously</a:t>
          </a:r>
          <a:endParaRPr lang="en-US"/>
        </a:p>
      </dgm:t>
    </dgm:pt>
    <dgm:pt modelId="{639A9FE5-A566-4B1A-8C77-BA7A5B5C6EBD}" type="parTrans" cxnId="{EB255AF9-B417-4CAA-B0CA-8BB6E36C2877}">
      <dgm:prSet/>
      <dgm:spPr/>
      <dgm:t>
        <a:bodyPr/>
        <a:lstStyle/>
        <a:p>
          <a:endParaRPr lang="en-US"/>
        </a:p>
      </dgm:t>
    </dgm:pt>
    <dgm:pt modelId="{370E0AAD-0B43-4813-9C65-F57376EEB70C}" type="sibTrans" cxnId="{EB255AF9-B417-4CAA-B0CA-8BB6E36C2877}">
      <dgm:prSet/>
      <dgm:spPr/>
      <dgm:t>
        <a:bodyPr/>
        <a:lstStyle/>
        <a:p>
          <a:endParaRPr lang="en-US"/>
        </a:p>
      </dgm:t>
    </dgm:pt>
    <dgm:pt modelId="{4A4D7A87-823A-493C-820E-13C60A4E62D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Revascularization is associated with high complications, such as propagation of the dissection and intramural hematoma. </a:t>
          </a:r>
          <a:endParaRPr lang="en-US" dirty="0"/>
        </a:p>
      </dgm:t>
    </dgm:pt>
    <dgm:pt modelId="{327208E7-5F87-4963-8E42-72436B1207CD}" type="parTrans" cxnId="{0B118D2D-7CAA-41AB-AC2C-7E070741D305}">
      <dgm:prSet/>
      <dgm:spPr/>
      <dgm:t>
        <a:bodyPr/>
        <a:lstStyle/>
        <a:p>
          <a:endParaRPr lang="en-US"/>
        </a:p>
      </dgm:t>
    </dgm:pt>
    <dgm:pt modelId="{7D038B9C-6543-4B6D-8036-DECEF894A540}" type="sibTrans" cxnId="{0B118D2D-7CAA-41AB-AC2C-7E070741D305}">
      <dgm:prSet/>
      <dgm:spPr/>
      <dgm:t>
        <a:bodyPr/>
        <a:lstStyle/>
        <a:p>
          <a:endParaRPr lang="en-US"/>
        </a:p>
      </dgm:t>
    </dgm:pt>
    <dgm:pt modelId="{3A229356-A427-934E-A39E-D4685CB2E46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Use of anticoagulant and dual antiplatelet therapy in the immediate management of medically treated SCAD - controversial. </a:t>
          </a:r>
        </a:p>
      </dgm:t>
    </dgm:pt>
    <dgm:pt modelId="{22B798C6-ED0A-3944-9EB0-1B6663FC853C}" type="parTrans" cxnId="{D29583A6-A686-F143-8162-5E8D240C5CAF}">
      <dgm:prSet/>
      <dgm:spPr/>
      <dgm:t>
        <a:bodyPr/>
        <a:lstStyle/>
        <a:p>
          <a:endParaRPr lang="en-GB"/>
        </a:p>
      </dgm:t>
    </dgm:pt>
    <dgm:pt modelId="{5E621943-923C-AF45-83FA-9BE64734758B}" type="sibTrans" cxnId="{D29583A6-A686-F143-8162-5E8D240C5CAF}">
      <dgm:prSet/>
      <dgm:spPr/>
      <dgm:t>
        <a:bodyPr/>
        <a:lstStyle/>
        <a:p>
          <a:endParaRPr lang="en-GB"/>
        </a:p>
      </dgm:t>
    </dgm:pt>
    <dgm:pt modelId="{4507C989-E913-4404-A998-D95712ACD5C6}" type="pres">
      <dgm:prSet presAssocID="{F9A7FB69-52CC-431D-88A5-50D18921BD89}" presName="root" presStyleCnt="0">
        <dgm:presLayoutVars>
          <dgm:dir/>
          <dgm:resizeHandles val="exact"/>
        </dgm:presLayoutVars>
      </dgm:prSet>
      <dgm:spPr/>
    </dgm:pt>
    <dgm:pt modelId="{39424C1F-8BFF-46B2-AECA-50BB4C55D53E}" type="pres">
      <dgm:prSet presAssocID="{7CBC2C54-AD16-47DF-90BD-834C873250F2}" presName="compNode" presStyleCnt="0"/>
      <dgm:spPr/>
    </dgm:pt>
    <dgm:pt modelId="{BA6FC609-463D-41DF-B434-7D21F65C5DDA}" type="pres">
      <dgm:prSet presAssocID="{7CBC2C54-AD16-47DF-90BD-834C873250F2}" presName="bgRect" presStyleLbl="bgShp" presStyleIdx="0" presStyleCnt="5"/>
      <dgm:spPr/>
    </dgm:pt>
    <dgm:pt modelId="{6E48C0C7-933F-469B-BF99-C62E4CE55E13}" type="pres">
      <dgm:prSet presAssocID="{7CBC2C54-AD16-47DF-90BD-834C873250F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dneys"/>
        </a:ext>
      </dgm:extLst>
    </dgm:pt>
    <dgm:pt modelId="{92E24FA0-F310-43B7-B74A-80756BB8A32C}" type="pres">
      <dgm:prSet presAssocID="{7CBC2C54-AD16-47DF-90BD-834C873250F2}" presName="spaceRect" presStyleCnt="0"/>
      <dgm:spPr/>
    </dgm:pt>
    <dgm:pt modelId="{5F664D1D-E614-4015-A209-B6808DD2CC6A}" type="pres">
      <dgm:prSet presAssocID="{7CBC2C54-AD16-47DF-90BD-834C873250F2}" presName="parTx" presStyleLbl="revTx" presStyleIdx="0" presStyleCnt="5">
        <dgm:presLayoutVars>
          <dgm:chMax val="0"/>
          <dgm:chPref val="0"/>
        </dgm:presLayoutVars>
      </dgm:prSet>
      <dgm:spPr/>
    </dgm:pt>
    <dgm:pt modelId="{8A957FDA-CA6D-4AD6-8369-4C481962EDF7}" type="pres">
      <dgm:prSet presAssocID="{48FCCDB5-DFB2-47E1-A918-40CB7AEB53C5}" presName="sibTrans" presStyleCnt="0"/>
      <dgm:spPr/>
    </dgm:pt>
    <dgm:pt modelId="{18554A55-D821-467C-A0D5-A3F9334C9236}" type="pres">
      <dgm:prSet presAssocID="{67BCDDA8-F258-4F8E-BF8E-8FB7B02FF251}" presName="compNode" presStyleCnt="0"/>
      <dgm:spPr/>
    </dgm:pt>
    <dgm:pt modelId="{5750B1E9-2CCC-4414-A672-BF967088CF89}" type="pres">
      <dgm:prSet presAssocID="{67BCDDA8-F258-4F8E-BF8E-8FB7B02FF251}" presName="bgRect" presStyleLbl="bgShp" presStyleIdx="1" presStyleCnt="5"/>
      <dgm:spPr/>
    </dgm:pt>
    <dgm:pt modelId="{672D4C2D-B3F5-4E6B-808B-7BB11B6A6392}" type="pres">
      <dgm:prSet presAssocID="{67BCDDA8-F258-4F8E-BF8E-8FB7B02FF25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41C0D656-588A-4FC5-B247-DF1968AA2D0E}" type="pres">
      <dgm:prSet presAssocID="{67BCDDA8-F258-4F8E-BF8E-8FB7B02FF251}" presName="spaceRect" presStyleCnt="0"/>
      <dgm:spPr/>
    </dgm:pt>
    <dgm:pt modelId="{AF4C0442-4C48-41D9-AB27-06BCEA1CAFBC}" type="pres">
      <dgm:prSet presAssocID="{67BCDDA8-F258-4F8E-BF8E-8FB7B02FF251}" presName="parTx" presStyleLbl="revTx" presStyleIdx="1" presStyleCnt="5">
        <dgm:presLayoutVars>
          <dgm:chMax val="0"/>
          <dgm:chPref val="0"/>
        </dgm:presLayoutVars>
      </dgm:prSet>
      <dgm:spPr/>
    </dgm:pt>
    <dgm:pt modelId="{46A9864D-73ED-4FC8-A629-F0AFD84BFC20}" type="pres">
      <dgm:prSet presAssocID="{262FED43-7FCA-4E13-890B-BB22BC3676A4}" presName="sibTrans" presStyleCnt="0"/>
      <dgm:spPr/>
    </dgm:pt>
    <dgm:pt modelId="{0C5CE40D-5E07-46C6-B303-9A111D954525}" type="pres">
      <dgm:prSet presAssocID="{34959BCF-A098-4E98-9431-9204635FE697}" presName="compNode" presStyleCnt="0"/>
      <dgm:spPr/>
    </dgm:pt>
    <dgm:pt modelId="{86F2082E-5A31-46CE-B642-B8F47B6CF7F7}" type="pres">
      <dgm:prSet presAssocID="{34959BCF-A098-4E98-9431-9204635FE697}" presName="bgRect" presStyleLbl="bgShp" presStyleIdx="2" presStyleCnt="5"/>
      <dgm:spPr/>
    </dgm:pt>
    <dgm:pt modelId="{488E6739-A411-4BD4-99F9-708B3C41741E}" type="pres">
      <dgm:prSet presAssocID="{34959BCF-A098-4E98-9431-9204635FE69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A1721FF5-7E8C-4501-95CA-77AB9986D62B}" type="pres">
      <dgm:prSet presAssocID="{34959BCF-A098-4E98-9431-9204635FE697}" presName="spaceRect" presStyleCnt="0"/>
      <dgm:spPr/>
    </dgm:pt>
    <dgm:pt modelId="{EE686FC1-A205-481F-9EFA-5AE86E7790D0}" type="pres">
      <dgm:prSet presAssocID="{34959BCF-A098-4E98-9431-9204635FE697}" presName="parTx" presStyleLbl="revTx" presStyleIdx="2" presStyleCnt="5">
        <dgm:presLayoutVars>
          <dgm:chMax val="0"/>
          <dgm:chPref val="0"/>
        </dgm:presLayoutVars>
      </dgm:prSet>
      <dgm:spPr/>
    </dgm:pt>
    <dgm:pt modelId="{2C40DCD5-C4EF-42AA-9F73-6D9F9A5B715C}" type="pres">
      <dgm:prSet presAssocID="{370E0AAD-0B43-4813-9C65-F57376EEB70C}" presName="sibTrans" presStyleCnt="0"/>
      <dgm:spPr/>
    </dgm:pt>
    <dgm:pt modelId="{8FDE2D06-179E-454C-9334-6EDB81DE04BC}" type="pres">
      <dgm:prSet presAssocID="{4A4D7A87-823A-493C-820E-13C60A4E62DA}" presName="compNode" presStyleCnt="0"/>
      <dgm:spPr/>
    </dgm:pt>
    <dgm:pt modelId="{9EF51B87-2E8E-4F66-B253-32788886FEC7}" type="pres">
      <dgm:prSet presAssocID="{4A4D7A87-823A-493C-820E-13C60A4E62DA}" presName="bgRect" presStyleLbl="bgShp" presStyleIdx="3" presStyleCnt="5"/>
      <dgm:spPr/>
    </dgm:pt>
    <dgm:pt modelId="{382B5370-D6A8-4083-8AAD-9EFA4E1FFFAD}" type="pres">
      <dgm:prSet presAssocID="{4A4D7A87-823A-493C-820E-13C60A4E62D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C487D99D-FABA-4EA2-8ED2-5701C4ED586F}" type="pres">
      <dgm:prSet presAssocID="{4A4D7A87-823A-493C-820E-13C60A4E62DA}" presName="spaceRect" presStyleCnt="0"/>
      <dgm:spPr/>
    </dgm:pt>
    <dgm:pt modelId="{8191F139-C4EF-4D17-BE9E-FE8C0F07AE4E}" type="pres">
      <dgm:prSet presAssocID="{4A4D7A87-823A-493C-820E-13C60A4E62DA}" presName="parTx" presStyleLbl="revTx" presStyleIdx="3" presStyleCnt="5">
        <dgm:presLayoutVars>
          <dgm:chMax val="0"/>
          <dgm:chPref val="0"/>
        </dgm:presLayoutVars>
      </dgm:prSet>
      <dgm:spPr/>
    </dgm:pt>
    <dgm:pt modelId="{BA62FAF8-CF51-1C4F-A5E5-F94E4EA3BD29}" type="pres">
      <dgm:prSet presAssocID="{7D038B9C-6543-4B6D-8036-DECEF894A540}" presName="sibTrans" presStyleCnt="0"/>
      <dgm:spPr/>
    </dgm:pt>
    <dgm:pt modelId="{3CEFB89A-52BF-694F-90E4-805FADC65E9D}" type="pres">
      <dgm:prSet presAssocID="{3A229356-A427-934E-A39E-D4685CB2E46A}" presName="compNode" presStyleCnt="0"/>
      <dgm:spPr/>
    </dgm:pt>
    <dgm:pt modelId="{ED80BD22-7602-EA40-AD7B-2C180B4CF4F6}" type="pres">
      <dgm:prSet presAssocID="{3A229356-A427-934E-A39E-D4685CB2E46A}" presName="bgRect" presStyleLbl="bgShp" presStyleIdx="4" presStyleCnt="5"/>
      <dgm:spPr/>
    </dgm:pt>
    <dgm:pt modelId="{3A11592D-E419-E84D-B296-C6EC9EDFBD59}" type="pres">
      <dgm:prSet presAssocID="{3A229356-A427-934E-A39E-D4685CB2E46A}" presName="iconRect" presStyleLbl="node1" presStyleIdx="4" presStyleCnt="5" custAng="0"/>
      <dgm:spPr/>
    </dgm:pt>
    <dgm:pt modelId="{85880C83-E4B2-A144-A3D5-1CC310FA778D}" type="pres">
      <dgm:prSet presAssocID="{3A229356-A427-934E-A39E-D4685CB2E46A}" presName="spaceRect" presStyleCnt="0"/>
      <dgm:spPr/>
    </dgm:pt>
    <dgm:pt modelId="{B5E287BF-499F-684B-8E7E-B6E649984BB0}" type="pres">
      <dgm:prSet presAssocID="{3A229356-A427-934E-A39E-D4685CB2E46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C978F0D-1EE4-4781-9013-519B36063C10}" type="presOf" srcId="{4A4D7A87-823A-493C-820E-13C60A4E62DA}" destId="{8191F139-C4EF-4D17-BE9E-FE8C0F07AE4E}" srcOrd="0" destOrd="0" presId="urn:microsoft.com/office/officeart/2018/2/layout/IconVerticalSolidList"/>
    <dgm:cxn modelId="{0B118D2D-7CAA-41AB-AC2C-7E070741D305}" srcId="{F9A7FB69-52CC-431D-88A5-50D18921BD89}" destId="{4A4D7A87-823A-493C-820E-13C60A4E62DA}" srcOrd="3" destOrd="0" parTransId="{327208E7-5F87-4963-8E42-72436B1207CD}" sibTransId="{7D038B9C-6543-4B6D-8036-DECEF894A540}"/>
    <dgm:cxn modelId="{5C432857-9A6C-4E31-A7ED-393593A8CC38}" type="presOf" srcId="{67BCDDA8-F258-4F8E-BF8E-8FB7B02FF251}" destId="{AF4C0442-4C48-41D9-AB27-06BCEA1CAFBC}" srcOrd="0" destOrd="0" presId="urn:microsoft.com/office/officeart/2018/2/layout/IconVerticalSolidList"/>
    <dgm:cxn modelId="{B6FC6982-8AED-4EC3-9FB1-3641C9CB2F8E}" srcId="{F9A7FB69-52CC-431D-88A5-50D18921BD89}" destId="{7CBC2C54-AD16-47DF-90BD-834C873250F2}" srcOrd="0" destOrd="0" parTransId="{8DAA68F5-F20A-49B5-93DD-54BB0296138E}" sibTransId="{48FCCDB5-DFB2-47E1-A918-40CB7AEB53C5}"/>
    <dgm:cxn modelId="{96F1E59A-2305-47FE-B884-19C01CC967F0}" type="presOf" srcId="{7CBC2C54-AD16-47DF-90BD-834C873250F2}" destId="{5F664D1D-E614-4015-A209-B6808DD2CC6A}" srcOrd="0" destOrd="0" presId="urn:microsoft.com/office/officeart/2018/2/layout/IconVerticalSolidList"/>
    <dgm:cxn modelId="{D29583A6-A686-F143-8162-5E8D240C5CAF}" srcId="{F9A7FB69-52CC-431D-88A5-50D18921BD89}" destId="{3A229356-A427-934E-A39E-D4685CB2E46A}" srcOrd="4" destOrd="0" parTransId="{22B798C6-ED0A-3944-9EB0-1B6663FC853C}" sibTransId="{5E621943-923C-AF45-83FA-9BE64734758B}"/>
    <dgm:cxn modelId="{2C626CBF-16D2-450C-8D45-621B0E815275}" type="presOf" srcId="{34959BCF-A098-4E98-9431-9204635FE697}" destId="{EE686FC1-A205-481F-9EFA-5AE86E7790D0}" srcOrd="0" destOrd="0" presId="urn:microsoft.com/office/officeart/2018/2/layout/IconVerticalSolidList"/>
    <dgm:cxn modelId="{8933E8E0-0DD8-D74F-948D-8158265BEB7A}" type="presOf" srcId="{3A229356-A427-934E-A39E-D4685CB2E46A}" destId="{B5E287BF-499F-684B-8E7E-B6E649984BB0}" srcOrd="0" destOrd="0" presId="urn:microsoft.com/office/officeart/2018/2/layout/IconVerticalSolidList"/>
    <dgm:cxn modelId="{68C124EB-86DD-4E4A-B14A-0D52D64B3417}" srcId="{F9A7FB69-52CC-431D-88A5-50D18921BD89}" destId="{67BCDDA8-F258-4F8E-BF8E-8FB7B02FF251}" srcOrd="1" destOrd="0" parTransId="{24A083D6-5D8B-4AD7-A8F5-31528809A36A}" sibTransId="{262FED43-7FCA-4E13-890B-BB22BC3676A4}"/>
    <dgm:cxn modelId="{EB255AF9-B417-4CAA-B0CA-8BB6E36C2877}" srcId="{F9A7FB69-52CC-431D-88A5-50D18921BD89}" destId="{34959BCF-A098-4E98-9431-9204635FE697}" srcOrd="2" destOrd="0" parTransId="{639A9FE5-A566-4B1A-8C77-BA7A5B5C6EBD}" sibTransId="{370E0AAD-0B43-4813-9C65-F57376EEB70C}"/>
    <dgm:cxn modelId="{A73183F9-E2EB-4B40-86C2-D5E0FB203ED0}" type="presOf" srcId="{F9A7FB69-52CC-431D-88A5-50D18921BD89}" destId="{4507C989-E913-4404-A998-D95712ACD5C6}" srcOrd="0" destOrd="0" presId="urn:microsoft.com/office/officeart/2018/2/layout/IconVerticalSolidList"/>
    <dgm:cxn modelId="{2488786E-7C3F-4762-9DEE-6C7A381E7953}" type="presParOf" srcId="{4507C989-E913-4404-A998-D95712ACD5C6}" destId="{39424C1F-8BFF-46B2-AECA-50BB4C55D53E}" srcOrd="0" destOrd="0" presId="urn:microsoft.com/office/officeart/2018/2/layout/IconVerticalSolidList"/>
    <dgm:cxn modelId="{41CA58A3-EA6B-4CBD-B1A0-B57928FF0D1C}" type="presParOf" srcId="{39424C1F-8BFF-46B2-AECA-50BB4C55D53E}" destId="{BA6FC609-463D-41DF-B434-7D21F65C5DDA}" srcOrd="0" destOrd="0" presId="urn:microsoft.com/office/officeart/2018/2/layout/IconVerticalSolidList"/>
    <dgm:cxn modelId="{1BC67E90-1235-4353-A14F-56D15028417B}" type="presParOf" srcId="{39424C1F-8BFF-46B2-AECA-50BB4C55D53E}" destId="{6E48C0C7-933F-469B-BF99-C62E4CE55E13}" srcOrd="1" destOrd="0" presId="urn:microsoft.com/office/officeart/2018/2/layout/IconVerticalSolidList"/>
    <dgm:cxn modelId="{2B208D9C-DE9D-44EA-BB9E-514BC59377E4}" type="presParOf" srcId="{39424C1F-8BFF-46B2-AECA-50BB4C55D53E}" destId="{92E24FA0-F310-43B7-B74A-80756BB8A32C}" srcOrd="2" destOrd="0" presId="urn:microsoft.com/office/officeart/2018/2/layout/IconVerticalSolidList"/>
    <dgm:cxn modelId="{944A74E6-DE91-470F-9AB7-0DE8D4EB5815}" type="presParOf" srcId="{39424C1F-8BFF-46B2-AECA-50BB4C55D53E}" destId="{5F664D1D-E614-4015-A209-B6808DD2CC6A}" srcOrd="3" destOrd="0" presId="urn:microsoft.com/office/officeart/2018/2/layout/IconVerticalSolidList"/>
    <dgm:cxn modelId="{421A549D-00F1-4463-82BB-1F32EB8F7EE3}" type="presParOf" srcId="{4507C989-E913-4404-A998-D95712ACD5C6}" destId="{8A957FDA-CA6D-4AD6-8369-4C481962EDF7}" srcOrd="1" destOrd="0" presId="urn:microsoft.com/office/officeart/2018/2/layout/IconVerticalSolidList"/>
    <dgm:cxn modelId="{9F08C559-841B-4106-BEBD-3DE100A38A5C}" type="presParOf" srcId="{4507C989-E913-4404-A998-D95712ACD5C6}" destId="{18554A55-D821-467C-A0D5-A3F9334C9236}" srcOrd="2" destOrd="0" presId="urn:microsoft.com/office/officeart/2018/2/layout/IconVerticalSolidList"/>
    <dgm:cxn modelId="{22D62FE6-6F27-4936-8BB2-6BC76F913775}" type="presParOf" srcId="{18554A55-D821-467C-A0D5-A3F9334C9236}" destId="{5750B1E9-2CCC-4414-A672-BF967088CF89}" srcOrd="0" destOrd="0" presId="urn:microsoft.com/office/officeart/2018/2/layout/IconVerticalSolidList"/>
    <dgm:cxn modelId="{75FC0F7F-85DD-4809-8663-05BC77F18DE4}" type="presParOf" srcId="{18554A55-D821-467C-A0D5-A3F9334C9236}" destId="{672D4C2D-B3F5-4E6B-808B-7BB11B6A6392}" srcOrd="1" destOrd="0" presId="urn:microsoft.com/office/officeart/2018/2/layout/IconVerticalSolidList"/>
    <dgm:cxn modelId="{94F32FF1-19F5-46B7-8389-365CACE7D683}" type="presParOf" srcId="{18554A55-D821-467C-A0D5-A3F9334C9236}" destId="{41C0D656-588A-4FC5-B247-DF1968AA2D0E}" srcOrd="2" destOrd="0" presId="urn:microsoft.com/office/officeart/2018/2/layout/IconVerticalSolidList"/>
    <dgm:cxn modelId="{5F1BD328-115C-4F5B-9E5A-0894E93B22B4}" type="presParOf" srcId="{18554A55-D821-467C-A0D5-A3F9334C9236}" destId="{AF4C0442-4C48-41D9-AB27-06BCEA1CAFBC}" srcOrd="3" destOrd="0" presId="urn:microsoft.com/office/officeart/2018/2/layout/IconVerticalSolidList"/>
    <dgm:cxn modelId="{3A8800A0-A425-4924-8A61-3EC13BB6B4FD}" type="presParOf" srcId="{4507C989-E913-4404-A998-D95712ACD5C6}" destId="{46A9864D-73ED-4FC8-A629-F0AFD84BFC20}" srcOrd="3" destOrd="0" presId="urn:microsoft.com/office/officeart/2018/2/layout/IconVerticalSolidList"/>
    <dgm:cxn modelId="{C6646827-4DE1-4FF0-BC51-2B547E4FFF1A}" type="presParOf" srcId="{4507C989-E913-4404-A998-D95712ACD5C6}" destId="{0C5CE40D-5E07-46C6-B303-9A111D954525}" srcOrd="4" destOrd="0" presId="urn:microsoft.com/office/officeart/2018/2/layout/IconVerticalSolidList"/>
    <dgm:cxn modelId="{B7472D60-A169-424E-97C3-C46DFE2929FD}" type="presParOf" srcId="{0C5CE40D-5E07-46C6-B303-9A111D954525}" destId="{86F2082E-5A31-46CE-B642-B8F47B6CF7F7}" srcOrd="0" destOrd="0" presId="urn:microsoft.com/office/officeart/2018/2/layout/IconVerticalSolidList"/>
    <dgm:cxn modelId="{A40D9772-177A-400E-B67D-2C853CF74C79}" type="presParOf" srcId="{0C5CE40D-5E07-46C6-B303-9A111D954525}" destId="{488E6739-A411-4BD4-99F9-708B3C41741E}" srcOrd="1" destOrd="0" presId="urn:microsoft.com/office/officeart/2018/2/layout/IconVerticalSolidList"/>
    <dgm:cxn modelId="{43DC2568-FE29-480D-B785-73F6BD41B071}" type="presParOf" srcId="{0C5CE40D-5E07-46C6-B303-9A111D954525}" destId="{A1721FF5-7E8C-4501-95CA-77AB9986D62B}" srcOrd="2" destOrd="0" presId="urn:microsoft.com/office/officeart/2018/2/layout/IconVerticalSolidList"/>
    <dgm:cxn modelId="{A6E2BB9A-4E43-4D30-A5C6-827EDAD2DD4D}" type="presParOf" srcId="{0C5CE40D-5E07-46C6-B303-9A111D954525}" destId="{EE686FC1-A205-481F-9EFA-5AE86E7790D0}" srcOrd="3" destOrd="0" presId="urn:microsoft.com/office/officeart/2018/2/layout/IconVerticalSolidList"/>
    <dgm:cxn modelId="{975996C5-A391-4D65-B574-C7F0ED9D8020}" type="presParOf" srcId="{4507C989-E913-4404-A998-D95712ACD5C6}" destId="{2C40DCD5-C4EF-42AA-9F73-6D9F9A5B715C}" srcOrd="5" destOrd="0" presId="urn:microsoft.com/office/officeart/2018/2/layout/IconVerticalSolidList"/>
    <dgm:cxn modelId="{39FDBBBE-9835-4D03-AFED-251BF10F99BD}" type="presParOf" srcId="{4507C989-E913-4404-A998-D95712ACD5C6}" destId="{8FDE2D06-179E-454C-9334-6EDB81DE04BC}" srcOrd="6" destOrd="0" presId="urn:microsoft.com/office/officeart/2018/2/layout/IconVerticalSolidList"/>
    <dgm:cxn modelId="{E05F2694-4703-422C-AE9A-18E8BA30AA8A}" type="presParOf" srcId="{8FDE2D06-179E-454C-9334-6EDB81DE04BC}" destId="{9EF51B87-2E8E-4F66-B253-32788886FEC7}" srcOrd="0" destOrd="0" presId="urn:microsoft.com/office/officeart/2018/2/layout/IconVerticalSolidList"/>
    <dgm:cxn modelId="{CF036DF0-244A-4B44-AEC5-7C5991C759A3}" type="presParOf" srcId="{8FDE2D06-179E-454C-9334-6EDB81DE04BC}" destId="{382B5370-D6A8-4083-8AAD-9EFA4E1FFFAD}" srcOrd="1" destOrd="0" presId="urn:microsoft.com/office/officeart/2018/2/layout/IconVerticalSolidList"/>
    <dgm:cxn modelId="{04CD8524-47DD-4097-8190-7BF3DCC8E2E6}" type="presParOf" srcId="{8FDE2D06-179E-454C-9334-6EDB81DE04BC}" destId="{C487D99D-FABA-4EA2-8ED2-5701C4ED586F}" srcOrd="2" destOrd="0" presId="urn:microsoft.com/office/officeart/2018/2/layout/IconVerticalSolidList"/>
    <dgm:cxn modelId="{50F23BF7-1A49-41A0-9189-6CA9408BDEFC}" type="presParOf" srcId="{8FDE2D06-179E-454C-9334-6EDB81DE04BC}" destId="{8191F139-C4EF-4D17-BE9E-FE8C0F07AE4E}" srcOrd="3" destOrd="0" presId="urn:microsoft.com/office/officeart/2018/2/layout/IconVerticalSolidList"/>
    <dgm:cxn modelId="{4439077C-3C31-3A4E-AC80-8CCB990CD761}" type="presParOf" srcId="{4507C989-E913-4404-A998-D95712ACD5C6}" destId="{BA62FAF8-CF51-1C4F-A5E5-F94E4EA3BD29}" srcOrd="7" destOrd="0" presId="urn:microsoft.com/office/officeart/2018/2/layout/IconVerticalSolidList"/>
    <dgm:cxn modelId="{733CDF26-253D-5B43-8AB1-0D68A2F5AD5C}" type="presParOf" srcId="{4507C989-E913-4404-A998-D95712ACD5C6}" destId="{3CEFB89A-52BF-694F-90E4-805FADC65E9D}" srcOrd="8" destOrd="0" presId="urn:microsoft.com/office/officeart/2018/2/layout/IconVerticalSolidList"/>
    <dgm:cxn modelId="{0F0B85B2-2095-F946-BD00-671D2D7DD21B}" type="presParOf" srcId="{3CEFB89A-52BF-694F-90E4-805FADC65E9D}" destId="{ED80BD22-7602-EA40-AD7B-2C180B4CF4F6}" srcOrd="0" destOrd="0" presId="urn:microsoft.com/office/officeart/2018/2/layout/IconVerticalSolidList"/>
    <dgm:cxn modelId="{30911F2F-C2A8-E046-8F24-527B4F9E5265}" type="presParOf" srcId="{3CEFB89A-52BF-694F-90E4-805FADC65E9D}" destId="{3A11592D-E419-E84D-B296-C6EC9EDFBD59}" srcOrd="1" destOrd="0" presId="urn:microsoft.com/office/officeart/2018/2/layout/IconVerticalSolidList"/>
    <dgm:cxn modelId="{26C9AAEF-216D-2C4D-8F38-8BCE34998AA4}" type="presParOf" srcId="{3CEFB89A-52BF-694F-90E4-805FADC65E9D}" destId="{85880C83-E4B2-A144-A3D5-1CC310FA778D}" srcOrd="2" destOrd="0" presId="urn:microsoft.com/office/officeart/2018/2/layout/IconVerticalSolidList"/>
    <dgm:cxn modelId="{8F3D0F05-A557-114B-B33A-8EDF2571748B}" type="presParOf" srcId="{3CEFB89A-52BF-694F-90E4-805FADC65E9D}" destId="{B5E287BF-499F-684B-8E7E-B6E649984B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F8148-E104-44AF-882C-69F23FA9319D}">
      <dsp:nvSpPr>
        <dsp:cNvPr id="0" name=""/>
        <dsp:cNvSpPr/>
      </dsp:nvSpPr>
      <dsp:spPr>
        <a:xfrm>
          <a:off x="0" y="456"/>
          <a:ext cx="10691265" cy="10682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C5B57-6FE8-4419-9AD5-8A723AD05BD7}">
      <dsp:nvSpPr>
        <dsp:cNvPr id="0" name=""/>
        <dsp:cNvSpPr/>
      </dsp:nvSpPr>
      <dsp:spPr>
        <a:xfrm>
          <a:off x="323154" y="240819"/>
          <a:ext cx="587554" cy="5875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FA727-6CED-45B1-89F6-7D3BD9B76636}">
      <dsp:nvSpPr>
        <dsp:cNvPr id="0" name=""/>
        <dsp:cNvSpPr/>
      </dsp:nvSpPr>
      <dsp:spPr>
        <a:xfrm>
          <a:off x="1233864" y="456"/>
          <a:ext cx="9457400" cy="1068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60" tIns="113060" rIns="113060" bIns="11306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fulfilling the universal definition for MI </a:t>
          </a:r>
          <a:endParaRPr lang="en-US" sz="2500" kern="1200"/>
        </a:p>
      </dsp:txBody>
      <dsp:txXfrm>
        <a:off x="1233864" y="456"/>
        <a:ext cx="9457400" cy="1068280"/>
      </dsp:txXfrm>
    </dsp:sp>
    <dsp:sp modelId="{0EE18EB4-94F0-4997-B30D-FA446FCF51ED}">
      <dsp:nvSpPr>
        <dsp:cNvPr id="0" name=""/>
        <dsp:cNvSpPr/>
      </dsp:nvSpPr>
      <dsp:spPr>
        <a:xfrm>
          <a:off x="0" y="1335807"/>
          <a:ext cx="10691265" cy="10682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FF288-B7E4-4DB8-A949-B3D3927F5B18}">
      <dsp:nvSpPr>
        <dsp:cNvPr id="0" name=""/>
        <dsp:cNvSpPr/>
      </dsp:nvSpPr>
      <dsp:spPr>
        <a:xfrm>
          <a:off x="323154" y="1576170"/>
          <a:ext cx="587554" cy="5875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22D3F-A779-4CA1-94EF-E2C3D1FE74DB}">
      <dsp:nvSpPr>
        <dsp:cNvPr id="0" name=""/>
        <dsp:cNvSpPr/>
      </dsp:nvSpPr>
      <dsp:spPr>
        <a:xfrm>
          <a:off x="1233864" y="1335807"/>
          <a:ext cx="9457400" cy="1068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60" tIns="113060" rIns="113060" bIns="11306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having non-obstructive coronary arteries on angiography (&lt;50% stenosis) and </a:t>
          </a:r>
          <a:endParaRPr lang="en-US" sz="2500" kern="1200"/>
        </a:p>
      </dsp:txBody>
      <dsp:txXfrm>
        <a:off x="1233864" y="1335807"/>
        <a:ext cx="9457400" cy="1068280"/>
      </dsp:txXfrm>
    </dsp:sp>
    <dsp:sp modelId="{094E4120-0AC2-45E0-B9D4-B1F9CDD56CA3}">
      <dsp:nvSpPr>
        <dsp:cNvPr id="0" name=""/>
        <dsp:cNvSpPr/>
      </dsp:nvSpPr>
      <dsp:spPr>
        <a:xfrm>
          <a:off x="0" y="2671158"/>
          <a:ext cx="10691265" cy="10682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04256-2878-4770-BB1B-80FC0BBB688E}">
      <dsp:nvSpPr>
        <dsp:cNvPr id="0" name=""/>
        <dsp:cNvSpPr/>
      </dsp:nvSpPr>
      <dsp:spPr>
        <a:xfrm>
          <a:off x="323154" y="2911521"/>
          <a:ext cx="587554" cy="5875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72379-BB37-4840-9824-91998D2C046B}">
      <dsp:nvSpPr>
        <dsp:cNvPr id="0" name=""/>
        <dsp:cNvSpPr/>
      </dsp:nvSpPr>
      <dsp:spPr>
        <a:xfrm>
          <a:off x="1233864" y="2671158"/>
          <a:ext cx="9457400" cy="1068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60" tIns="113060" rIns="113060" bIns="11306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no clinically overt specific cause for the acute presentation.</a:t>
          </a:r>
          <a:endParaRPr lang="en-US" sz="2500" kern="1200"/>
        </a:p>
      </dsp:txBody>
      <dsp:txXfrm>
        <a:off x="1233864" y="2671158"/>
        <a:ext cx="9457400" cy="1068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463B3-6FE0-F747-8FAC-01196D4D5A4F}">
      <dsp:nvSpPr>
        <dsp:cNvPr id="0" name=""/>
        <dsp:cNvSpPr/>
      </dsp:nvSpPr>
      <dsp:spPr>
        <a:xfrm>
          <a:off x="7909102" y="1488115"/>
          <a:ext cx="1358841" cy="646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697"/>
              </a:lnTo>
              <a:lnTo>
                <a:pt x="1358841" y="440697"/>
              </a:lnTo>
              <a:lnTo>
                <a:pt x="1358841" y="64668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A454A-A227-7146-A875-6269E50190D3}">
      <dsp:nvSpPr>
        <dsp:cNvPr id="0" name=""/>
        <dsp:cNvSpPr/>
      </dsp:nvSpPr>
      <dsp:spPr>
        <a:xfrm>
          <a:off x="6550260" y="1488115"/>
          <a:ext cx="1358841" cy="646685"/>
        </a:xfrm>
        <a:custGeom>
          <a:avLst/>
          <a:gdLst/>
          <a:ahLst/>
          <a:cxnLst/>
          <a:rect l="0" t="0" r="0" b="0"/>
          <a:pathLst>
            <a:path>
              <a:moveTo>
                <a:pt x="1358841" y="0"/>
              </a:moveTo>
              <a:lnTo>
                <a:pt x="1358841" y="440697"/>
              </a:lnTo>
              <a:lnTo>
                <a:pt x="0" y="440697"/>
              </a:lnTo>
              <a:lnTo>
                <a:pt x="0" y="64668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268DF-05E6-C849-B626-2FAE36880F54}">
      <dsp:nvSpPr>
        <dsp:cNvPr id="0" name=""/>
        <dsp:cNvSpPr/>
      </dsp:nvSpPr>
      <dsp:spPr>
        <a:xfrm>
          <a:off x="2473735" y="1488115"/>
          <a:ext cx="1358841" cy="646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697"/>
              </a:lnTo>
              <a:lnTo>
                <a:pt x="1358841" y="440697"/>
              </a:lnTo>
              <a:lnTo>
                <a:pt x="1358841" y="64668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B649B-A3FE-A449-9579-EB29B1B2AD3E}">
      <dsp:nvSpPr>
        <dsp:cNvPr id="0" name=""/>
        <dsp:cNvSpPr/>
      </dsp:nvSpPr>
      <dsp:spPr>
        <a:xfrm>
          <a:off x="1114893" y="1488115"/>
          <a:ext cx="1358841" cy="646685"/>
        </a:xfrm>
        <a:custGeom>
          <a:avLst/>
          <a:gdLst/>
          <a:ahLst/>
          <a:cxnLst/>
          <a:rect l="0" t="0" r="0" b="0"/>
          <a:pathLst>
            <a:path>
              <a:moveTo>
                <a:pt x="1358841" y="0"/>
              </a:moveTo>
              <a:lnTo>
                <a:pt x="1358841" y="440697"/>
              </a:lnTo>
              <a:lnTo>
                <a:pt x="0" y="440697"/>
              </a:lnTo>
              <a:lnTo>
                <a:pt x="0" y="64668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73161-6399-0649-961F-49A73E713914}">
      <dsp:nvSpPr>
        <dsp:cNvPr id="0" name=""/>
        <dsp:cNvSpPr/>
      </dsp:nvSpPr>
      <dsp:spPr>
        <a:xfrm>
          <a:off x="1361955" y="76155"/>
          <a:ext cx="2223559" cy="1411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E5687-2EF5-1F40-8A1A-F9F4E4C5552A}">
      <dsp:nvSpPr>
        <dsp:cNvPr id="0" name=""/>
        <dsp:cNvSpPr/>
      </dsp:nvSpPr>
      <dsp:spPr>
        <a:xfrm>
          <a:off x="1609018" y="310864"/>
          <a:ext cx="2223559" cy="1411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i="0" kern="1200"/>
            <a:t>A syndrome with multiple etiologies, involving:</a:t>
          </a:r>
          <a:endParaRPr lang="en-US" sz="2200" kern="1200"/>
        </a:p>
      </dsp:txBody>
      <dsp:txXfrm>
        <a:off x="1650373" y="352219"/>
        <a:ext cx="2140849" cy="1329250"/>
      </dsp:txXfrm>
    </dsp:sp>
    <dsp:sp modelId="{1E771B8E-1C0E-6141-BB1F-2ECD8F990318}">
      <dsp:nvSpPr>
        <dsp:cNvPr id="0" name=""/>
        <dsp:cNvSpPr/>
      </dsp:nvSpPr>
      <dsp:spPr>
        <a:xfrm>
          <a:off x="3114" y="2134801"/>
          <a:ext cx="2223559" cy="14119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2A9B7-9263-8448-BC1A-AC73244D08E8}">
      <dsp:nvSpPr>
        <dsp:cNvPr id="0" name=""/>
        <dsp:cNvSpPr/>
      </dsp:nvSpPr>
      <dsp:spPr>
        <a:xfrm>
          <a:off x="250176" y="2369510"/>
          <a:ext cx="2223559" cy="1411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i="0" kern="1200"/>
            <a:t>Epicardial vessels</a:t>
          </a:r>
          <a:endParaRPr lang="en-US" sz="2200" kern="1200"/>
        </a:p>
      </dsp:txBody>
      <dsp:txXfrm>
        <a:off x="291531" y="2410865"/>
        <a:ext cx="2140849" cy="1329250"/>
      </dsp:txXfrm>
    </dsp:sp>
    <dsp:sp modelId="{0C6F30D6-6074-594D-8501-A57A9A56E1FC}">
      <dsp:nvSpPr>
        <dsp:cNvPr id="0" name=""/>
        <dsp:cNvSpPr/>
      </dsp:nvSpPr>
      <dsp:spPr>
        <a:xfrm>
          <a:off x="2720797" y="2134801"/>
          <a:ext cx="2223559" cy="14119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EB27A-C9C6-124B-977C-9CEF97A4BF71}">
      <dsp:nvSpPr>
        <dsp:cNvPr id="0" name=""/>
        <dsp:cNvSpPr/>
      </dsp:nvSpPr>
      <dsp:spPr>
        <a:xfrm>
          <a:off x="2967859" y="2369510"/>
          <a:ext cx="2223559" cy="1411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i="0" kern="1200"/>
            <a:t>Coronary microcirculation</a:t>
          </a:r>
          <a:endParaRPr lang="en-US" sz="2200" kern="1200"/>
        </a:p>
      </dsp:txBody>
      <dsp:txXfrm>
        <a:off x="3009214" y="2410865"/>
        <a:ext cx="2140849" cy="1329250"/>
      </dsp:txXfrm>
    </dsp:sp>
    <dsp:sp modelId="{5FE61906-FED8-7D4C-9D39-2E7B7A0AE827}">
      <dsp:nvSpPr>
        <dsp:cNvPr id="0" name=""/>
        <dsp:cNvSpPr/>
      </dsp:nvSpPr>
      <dsp:spPr>
        <a:xfrm>
          <a:off x="6797322" y="76155"/>
          <a:ext cx="2223559" cy="1411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9238E-50A2-F54A-AAAE-172FFAC02076}">
      <dsp:nvSpPr>
        <dsp:cNvPr id="0" name=""/>
        <dsp:cNvSpPr/>
      </dsp:nvSpPr>
      <dsp:spPr>
        <a:xfrm>
          <a:off x="7044384" y="310864"/>
          <a:ext cx="2223559" cy="1411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i="0" kern="1200"/>
            <a:t>Causes divided into:</a:t>
          </a:r>
          <a:endParaRPr lang="en-US" sz="2200" kern="1200"/>
        </a:p>
      </dsp:txBody>
      <dsp:txXfrm>
        <a:off x="7085739" y="352219"/>
        <a:ext cx="2140849" cy="1329250"/>
      </dsp:txXfrm>
    </dsp:sp>
    <dsp:sp modelId="{77541F66-0A71-C949-8FE7-72A174C1CA34}">
      <dsp:nvSpPr>
        <dsp:cNvPr id="0" name=""/>
        <dsp:cNvSpPr/>
      </dsp:nvSpPr>
      <dsp:spPr>
        <a:xfrm>
          <a:off x="5438481" y="2134801"/>
          <a:ext cx="2223559" cy="14119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D8ECA-FBE4-7E41-8153-FD28706BBB08}">
      <dsp:nvSpPr>
        <dsp:cNvPr id="0" name=""/>
        <dsp:cNvSpPr/>
      </dsp:nvSpPr>
      <dsp:spPr>
        <a:xfrm>
          <a:off x="5685543" y="2369510"/>
          <a:ext cx="2223559" cy="1411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i="0" kern="1200"/>
            <a:t>Epicardial causes</a:t>
          </a:r>
          <a:endParaRPr lang="en-US" sz="2200" kern="1200"/>
        </a:p>
      </dsp:txBody>
      <dsp:txXfrm>
        <a:off x="5726898" y="2410865"/>
        <a:ext cx="2140849" cy="1329250"/>
      </dsp:txXfrm>
    </dsp:sp>
    <dsp:sp modelId="{1BCBFC65-FAEE-F24E-BE9E-5C0F96298496}">
      <dsp:nvSpPr>
        <dsp:cNvPr id="0" name=""/>
        <dsp:cNvSpPr/>
      </dsp:nvSpPr>
      <dsp:spPr>
        <a:xfrm>
          <a:off x="8156164" y="2134801"/>
          <a:ext cx="2223559" cy="14119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338B8-DB90-0C45-B3B5-89EC142F3C5B}">
      <dsp:nvSpPr>
        <dsp:cNvPr id="0" name=""/>
        <dsp:cNvSpPr/>
      </dsp:nvSpPr>
      <dsp:spPr>
        <a:xfrm>
          <a:off x="8403226" y="2369510"/>
          <a:ext cx="2223559" cy="1411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i="0" kern="1200"/>
            <a:t>Microvascular causes</a:t>
          </a:r>
          <a:endParaRPr lang="en-US" sz="2200" kern="1200"/>
        </a:p>
      </dsp:txBody>
      <dsp:txXfrm>
        <a:off x="8444581" y="2410865"/>
        <a:ext cx="2140849" cy="1329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F7BB3-99DA-4F09-90A1-F0B47E3177EB}">
      <dsp:nvSpPr>
        <dsp:cNvPr id="0" name=""/>
        <dsp:cNvSpPr/>
      </dsp:nvSpPr>
      <dsp:spPr>
        <a:xfrm>
          <a:off x="231712" y="254998"/>
          <a:ext cx="1345916" cy="134591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C8BB5-3BCD-4E94-A23A-11225F40B03E}">
      <dsp:nvSpPr>
        <dsp:cNvPr id="0" name=""/>
        <dsp:cNvSpPr/>
      </dsp:nvSpPr>
      <dsp:spPr>
        <a:xfrm>
          <a:off x="514355" y="537640"/>
          <a:ext cx="780631" cy="7806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2F0B4-8211-4B07-A1A7-6D24C41D2C24}">
      <dsp:nvSpPr>
        <dsp:cNvPr id="0" name=""/>
        <dsp:cNvSpPr/>
      </dsp:nvSpPr>
      <dsp:spPr>
        <a:xfrm>
          <a:off x="1866039" y="254998"/>
          <a:ext cx="3172516" cy="1345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Emergency supportive care</a:t>
          </a:r>
          <a:endParaRPr lang="en-US" sz="2400" kern="1200" dirty="0"/>
        </a:p>
      </dsp:txBody>
      <dsp:txXfrm>
        <a:off x="1866039" y="254998"/>
        <a:ext cx="3172516" cy="1345916"/>
      </dsp:txXfrm>
    </dsp:sp>
    <dsp:sp modelId="{92EFD9F8-A825-4C78-B192-028D504061DE}">
      <dsp:nvSpPr>
        <dsp:cNvPr id="0" name=""/>
        <dsp:cNvSpPr/>
      </dsp:nvSpPr>
      <dsp:spPr>
        <a:xfrm>
          <a:off x="5591343" y="254998"/>
          <a:ext cx="1345916" cy="134591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6718E-2A63-44F3-A281-11D504E2F274}">
      <dsp:nvSpPr>
        <dsp:cNvPr id="0" name=""/>
        <dsp:cNvSpPr/>
      </dsp:nvSpPr>
      <dsp:spPr>
        <a:xfrm>
          <a:off x="5873985" y="537640"/>
          <a:ext cx="780631" cy="7806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34E4E-6AC2-45C4-A79A-1FD89C4BE802}">
      <dsp:nvSpPr>
        <dsp:cNvPr id="0" name=""/>
        <dsp:cNvSpPr/>
      </dsp:nvSpPr>
      <dsp:spPr>
        <a:xfrm>
          <a:off x="7225670" y="254998"/>
          <a:ext cx="3172516" cy="1345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Working diagnosis approach for patient evaluation</a:t>
          </a:r>
          <a:endParaRPr lang="en-US" sz="2400" kern="1200"/>
        </a:p>
      </dsp:txBody>
      <dsp:txXfrm>
        <a:off x="7225670" y="254998"/>
        <a:ext cx="3172516" cy="1345916"/>
      </dsp:txXfrm>
    </dsp:sp>
    <dsp:sp modelId="{A016C6D2-AEB8-4FD4-BB20-91E7E9CF69C9}">
      <dsp:nvSpPr>
        <dsp:cNvPr id="0" name=""/>
        <dsp:cNvSpPr/>
      </dsp:nvSpPr>
      <dsp:spPr>
        <a:xfrm>
          <a:off x="231712" y="2256711"/>
          <a:ext cx="1345916" cy="134591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4CD52-663B-475C-AF39-22B79374BA3E}">
      <dsp:nvSpPr>
        <dsp:cNvPr id="0" name=""/>
        <dsp:cNvSpPr/>
      </dsp:nvSpPr>
      <dsp:spPr>
        <a:xfrm>
          <a:off x="514355" y="2539353"/>
          <a:ext cx="780631" cy="7806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8DD5C-C453-4DD0-979B-22BE39384DC4}">
      <dsp:nvSpPr>
        <dsp:cNvPr id="0" name=""/>
        <dsp:cNvSpPr/>
      </dsp:nvSpPr>
      <dsp:spPr>
        <a:xfrm>
          <a:off x="1866039" y="2256711"/>
          <a:ext cx="3172516" cy="1345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Cardioprotective therapies irrespective of the cause of the MINOCA</a:t>
          </a:r>
          <a:endParaRPr lang="en-US" sz="2400" kern="1200"/>
        </a:p>
      </dsp:txBody>
      <dsp:txXfrm>
        <a:off x="1866039" y="2256711"/>
        <a:ext cx="3172516" cy="1345916"/>
      </dsp:txXfrm>
    </dsp:sp>
    <dsp:sp modelId="{0037F10E-E42A-4F29-B6D7-D6277C6A4047}">
      <dsp:nvSpPr>
        <dsp:cNvPr id="0" name=""/>
        <dsp:cNvSpPr/>
      </dsp:nvSpPr>
      <dsp:spPr>
        <a:xfrm>
          <a:off x="5591343" y="2256711"/>
          <a:ext cx="1345916" cy="134591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29B21-8ADF-4175-B345-D0790C042C5D}">
      <dsp:nvSpPr>
        <dsp:cNvPr id="0" name=""/>
        <dsp:cNvSpPr/>
      </dsp:nvSpPr>
      <dsp:spPr>
        <a:xfrm>
          <a:off x="5873985" y="2539353"/>
          <a:ext cx="780631" cy="7806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3BA7A-E6CD-4304-BAFB-567C2F1C6669}">
      <dsp:nvSpPr>
        <dsp:cNvPr id="0" name=""/>
        <dsp:cNvSpPr/>
      </dsp:nvSpPr>
      <dsp:spPr>
        <a:xfrm>
          <a:off x="7225670" y="2256711"/>
          <a:ext cx="3172516" cy="1345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Cause-targeted therapies.</a:t>
          </a:r>
          <a:endParaRPr lang="en-US" sz="2400" kern="1200"/>
        </a:p>
      </dsp:txBody>
      <dsp:txXfrm>
        <a:off x="7225670" y="2256711"/>
        <a:ext cx="3172516" cy="13459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1A904-E23D-4C3A-AE38-E07D240CF0FA}">
      <dsp:nvSpPr>
        <dsp:cNvPr id="0" name=""/>
        <dsp:cNvSpPr/>
      </dsp:nvSpPr>
      <dsp:spPr>
        <a:xfrm>
          <a:off x="0" y="2282"/>
          <a:ext cx="6171948" cy="11567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7AD08-E9CC-4602-9A7F-8A0F4DA3E507}">
      <dsp:nvSpPr>
        <dsp:cNvPr id="0" name=""/>
        <dsp:cNvSpPr/>
      </dsp:nvSpPr>
      <dsp:spPr>
        <a:xfrm>
          <a:off x="349915" y="262549"/>
          <a:ext cx="636209" cy="6362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B6670-B168-4EA3-BA54-6A2AECBB2F2D}">
      <dsp:nvSpPr>
        <dsp:cNvPr id="0" name=""/>
        <dsp:cNvSpPr/>
      </dsp:nvSpPr>
      <dsp:spPr>
        <a:xfrm>
          <a:off x="1336039" y="2282"/>
          <a:ext cx="4835908" cy="115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22" tIns="122422" rIns="122422" bIns="12242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Life-threatening arrhythmias or cardiogenic shock</a:t>
          </a:r>
          <a:endParaRPr lang="en-US" sz="1700" kern="1200"/>
        </a:p>
      </dsp:txBody>
      <dsp:txXfrm>
        <a:off x="1336039" y="2282"/>
        <a:ext cx="4835908" cy="1156744"/>
      </dsp:txXfrm>
    </dsp:sp>
    <dsp:sp modelId="{A2AC6310-6B09-4FD9-B0E8-7D483EA49DFB}">
      <dsp:nvSpPr>
        <dsp:cNvPr id="0" name=""/>
        <dsp:cNvSpPr/>
      </dsp:nvSpPr>
      <dsp:spPr>
        <a:xfrm>
          <a:off x="0" y="1448212"/>
          <a:ext cx="6171948" cy="11567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7745F-D3BF-431D-9A58-6F470154F417}">
      <dsp:nvSpPr>
        <dsp:cNvPr id="0" name=""/>
        <dsp:cNvSpPr/>
      </dsp:nvSpPr>
      <dsp:spPr>
        <a:xfrm>
          <a:off x="349915" y="1708480"/>
          <a:ext cx="636209" cy="6362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E8745-C1F0-48BC-9219-9F8FF75873C3}">
      <dsp:nvSpPr>
        <dsp:cNvPr id="0" name=""/>
        <dsp:cNvSpPr/>
      </dsp:nvSpPr>
      <dsp:spPr>
        <a:xfrm>
          <a:off x="1336039" y="1448212"/>
          <a:ext cx="4835908" cy="115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22" tIns="122422" rIns="122422" bIns="12242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Revascularization - not a therapeutic option in patients with MINOCA. </a:t>
          </a:r>
          <a:endParaRPr lang="en-US" sz="1700" kern="1200"/>
        </a:p>
      </dsp:txBody>
      <dsp:txXfrm>
        <a:off x="1336039" y="1448212"/>
        <a:ext cx="4835908" cy="1156744"/>
      </dsp:txXfrm>
    </dsp:sp>
    <dsp:sp modelId="{6A6B72B1-CC5D-401A-8883-99CF151C7C4F}">
      <dsp:nvSpPr>
        <dsp:cNvPr id="0" name=""/>
        <dsp:cNvSpPr/>
      </dsp:nvSpPr>
      <dsp:spPr>
        <a:xfrm>
          <a:off x="0" y="2894143"/>
          <a:ext cx="6171948" cy="11567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7C5EB-4488-4B30-85ED-4E578AACE57D}">
      <dsp:nvSpPr>
        <dsp:cNvPr id="0" name=""/>
        <dsp:cNvSpPr/>
      </dsp:nvSpPr>
      <dsp:spPr>
        <a:xfrm>
          <a:off x="349915" y="3154410"/>
          <a:ext cx="636209" cy="6362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8B1A9-C6BB-4B43-8338-BAFD2B29E211}">
      <dsp:nvSpPr>
        <dsp:cNvPr id="0" name=""/>
        <dsp:cNvSpPr/>
      </dsp:nvSpPr>
      <dsp:spPr>
        <a:xfrm>
          <a:off x="1336039" y="2894143"/>
          <a:ext cx="4835908" cy="115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22" tIns="122422" rIns="122422" bIns="12242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Consider the possible causes for MINOCA, especially in the initial setting, and immediately address the underlying mechanism responsible for a patient’s compromised condition. </a:t>
          </a:r>
          <a:endParaRPr lang="en-US" sz="1700" kern="1200"/>
        </a:p>
      </dsp:txBody>
      <dsp:txXfrm>
        <a:off x="1336039" y="2894143"/>
        <a:ext cx="4835908" cy="1156744"/>
      </dsp:txXfrm>
    </dsp:sp>
    <dsp:sp modelId="{E538D973-D95C-452E-87A6-618A235B1EDB}">
      <dsp:nvSpPr>
        <dsp:cNvPr id="0" name=""/>
        <dsp:cNvSpPr/>
      </dsp:nvSpPr>
      <dsp:spPr>
        <a:xfrm>
          <a:off x="0" y="4340073"/>
          <a:ext cx="6171948" cy="11567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36F4A-6F6F-452C-A478-592A8D942595}">
      <dsp:nvSpPr>
        <dsp:cNvPr id="0" name=""/>
        <dsp:cNvSpPr/>
      </dsp:nvSpPr>
      <dsp:spPr>
        <a:xfrm>
          <a:off x="349915" y="4600340"/>
          <a:ext cx="636209" cy="6362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93B9F-A1C3-42DD-9ED5-109BACD74F62}">
      <dsp:nvSpPr>
        <dsp:cNvPr id="0" name=""/>
        <dsp:cNvSpPr/>
      </dsp:nvSpPr>
      <dsp:spPr>
        <a:xfrm>
          <a:off x="1336039" y="4340073"/>
          <a:ext cx="4835908" cy="115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22" tIns="122422" rIns="122422" bIns="12242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Ventricular arrhythmias as a result of refractory spasm </a:t>
          </a:r>
          <a:r>
            <a:rPr lang="en-GB" sz="1700" kern="1200">
              <a:sym typeface="Wingdings" panose="05000000000000000000" pitchFamily="2" charset="2"/>
            </a:rPr>
            <a:t></a:t>
          </a:r>
          <a:r>
            <a:rPr lang="en-GB" sz="1700" kern="1200"/>
            <a:t> coronary vasodilator drugs - treatment of choice and should be initiated promptly</a:t>
          </a:r>
          <a:endParaRPr lang="en-US" sz="1700" kern="1200"/>
        </a:p>
      </dsp:txBody>
      <dsp:txXfrm>
        <a:off x="1336039" y="4340073"/>
        <a:ext cx="4835908" cy="11567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A9778-8569-7447-8CF9-159916BC6E6A}">
      <dsp:nvSpPr>
        <dsp:cNvPr id="0" name=""/>
        <dsp:cNvSpPr/>
      </dsp:nvSpPr>
      <dsp:spPr>
        <a:xfrm>
          <a:off x="0" y="97231"/>
          <a:ext cx="10691265" cy="992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Atherosclerotic burden is low or minimal</a:t>
          </a:r>
          <a:r>
            <a:rPr lang="en-GB" sz="2000" kern="1200" dirty="0">
              <a:sym typeface="Wingdings" panose="05000000000000000000" pitchFamily="2" charset="2"/>
            </a:rPr>
            <a:t></a:t>
          </a:r>
          <a:r>
            <a:rPr lang="en-GB" sz="2000" kern="1200" dirty="0"/>
            <a:t> calls into question the value of routine use of DAPT, statin, ACEI/ARB &amp; beta blockers</a:t>
          </a:r>
          <a:endParaRPr lang="en-US" sz="2000" kern="1200" dirty="0"/>
        </a:p>
      </dsp:txBody>
      <dsp:txXfrm>
        <a:off x="48440" y="145671"/>
        <a:ext cx="10594385" cy="895426"/>
      </dsp:txXfrm>
    </dsp:sp>
    <dsp:sp modelId="{35CC0925-190C-8944-BA7E-4E3B1CC0F6B0}">
      <dsp:nvSpPr>
        <dsp:cNvPr id="0" name=""/>
        <dsp:cNvSpPr/>
      </dsp:nvSpPr>
      <dsp:spPr>
        <a:xfrm>
          <a:off x="0" y="1103938"/>
          <a:ext cx="10691265" cy="992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Therapies considered on an individual basis</a:t>
          </a:r>
          <a:endParaRPr lang="en-US" sz="2000" kern="1200"/>
        </a:p>
      </dsp:txBody>
      <dsp:txXfrm>
        <a:off x="48440" y="1152378"/>
        <a:ext cx="10594385" cy="895426"/>
      </dsp:txXfrm>
    </dsp:sp>
    <dsp:sp modelId="{4E984A09-AE8F-7D48-8BE7-758CDDA7484C}">
      <dsp:nvSpPr>
        <dsp:cNvPr id="0" name=""/>
        <dsp:cNvSpPr/>
      </dsp:nvSpPr>
      <dsp:spPr>
        <a:xfrm>
          <a:off x="0" y="2110644"/>
          <a:ext cx="10691265" cy="992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No randomized controlled trials on secondary prevention treatment for MINOCA. </a:t>
          </a:r>
          <a:endParaRPr lang="en-US" sz="2000" kern="1200"/>
        </a:p>
      </dsp:txBody>
      <dsp:txXfrm>
        <a:off x="48440" y="2159084"/>
        <a:ext cx="10594385" cy="895426"/>
      </dsp:txXfrm>
    </dsp:sp>
    <dsp:sp modelId="{4DD71F5A-2376-CB41-954D-1B4551CF7B4C}">
      <dsp:nvSpPr>
        <dsp:cNvPr id="0" name=""/>
        <dsp:cNvSpPr/>
      </dsp:nvSpPr>
      <dsp:spPr>
        <a:xfrm>
          <a:off x="0" y="3117350"/>
          <a:ext cx="10691265" cy="1438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SWEDEHEART registry study - more than 9,000 MINOCA patients followed for 4 years- reduced MACE in patients treated with statins or angiotensin-converting enzyme inhibitors/angiotensin receptor blockers.</a:t>
          </a:r>
          <a:endParaRPr lang="en-US" sz="2000" kern="1200" dirty="0"/>
        </a:p>
      </dsp:txBody>
      <dsp:txXfrm>
        <a:off x="70241" y="3187591"/>
        <a:ext cx="10550783" cy="12984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43071-A875-43A1-8A24-2377CD30770E}">
      <dsp:nvSpPr>
        <dsp:cNvPr id="0" name=""/>
        <dsp:cNvSpPr/>
      </dsp:nvSpPr>
      <dsp:spPr>
        <a:xfrm>
          <a:off x="0" y="4296"/>
          <a:ext cx="6171948" cy="9150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99576-CE79-4BE1-A8C1-93A14363A66D}">
      <dsp:nvSpPr>
        <dsp:cNvPr id="0" name=""/>
        <dsp:cNvSpPr/>
      </dsp:nvSpPr>
      <dsp:spPr>
        <a:xfrm>
          <a:off x="276813" y="210190"/>
          <a:ext cx="503296" cy="5032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AD904-D541-4A8F-85A9-3897E2229AB3}">
      <dsp:nvSpPr>
        <dsp:cNvPr id="0" name=""/>
        <dsp:cNvSpPr/>
      </dsp:nvSpPr>
      <dsp:spPr>
        <a:xfrm>
          <a:off x="1056922" y="4296"/>
          <a:ext cx="5115025" cy="915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46" tIns="96846" rIns="96846" bIns="96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Cardioprotective therapies in accordance with   the AMI guidelines</a:t>
          </a:r>
          <a:endParaRPr lang="en-US" sz="1900" kern="1200"/>
        </a:p>
      </dsp:txBody>
      <dsp:txXfrm>
        <a:off x="1056922" y="4296"/>
        <a:ext cx="5115025" cy="915084"/>
      </dsp:txXfrm>
    </dsp:sp>
    <dsp:sp modelId="{83606780-6DBE-487C-8F33-53502DD40823}">
      <dsp:nvSpPr>
        <dsp:cNvPr id="0" name=""/>
        <dsp:cNvSpPr/>
      </dsp:nvSpPr>
      <dsp:spPr>
        <a:xfrm>
          <a:off x="0" y="1148151"/>
          <a:ext cx="6171948" cy="9150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7487C-5802-4196-906F-EE36D57F8D09}">
      <dsp:nvSpPr>
        <dsp:cNvPr id="0" name=""/>
        <dsp:cNvSpPr/>
      </dsp:nvSpPr>
      <dsp:spPr>
        <a:xfrm>
          <a:off x="276813" y="1354045"/>
          <a:ext cx="503296" cy="5032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3F752-1741-4C2C-A4A6-23DF1187C3C4}">
      <dsp:nvSpPr>
        <dsp:cNvPr id="0" name=""/>
        <dsp:cNvSpPr/>
      </dsp:nvSpPr>
      <dsp:spPr>
        <a:xfrm>
          <a:off x="1056922" y="1148151"/>
          <a:ext cx="5115025" cy="915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46" tIns="96846" rIns="96846" bIns="96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Aspirin - mainstay initial therapy</a:t>
          </a:r>
          <a:endParaRPr lang="en-US" sz="1900" kern="1200"/>
        </a:p>
      </dsp:txBody>
      <dsp:txXfrm>
        <a:off x="1056922" y="1148151"/>
        <a:ext cx="5115025" cy="915084"/>
      </dsp:txXfrm>
    </dsp:sp>
    <dsp:sp modelId="{564CC7B5-B8B5-4F40-B3E6-CA65497FFED8}">
      <dsp:nvSpPr>
        <dsp:cNvPr id="0" name=""/>
        <dsp:cNvSpPr/>
      </dsp:nvSpPr>
      <dsp:spPr>
        <a:xfrm>
          <a:off x="0" y="2292007"/>
          <a:ext cx="6171948" cy="9150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92327-9A84-4F9B-A235-463FD53DBCD9}">
      <dsp:nvSpPr>
        <dsp:cNvPr id="0" name=""/>
        <dsp:cNvSpPr/>
      </dsp:nvSpPr>
      <dsp:spPr>
        <a:xfrm>
          <a:off x="276813" y="2497901"/>
          <a:ext cx="503296" cy="5032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6D916-AAB6-43F5-B3FA-2733C664F4FF}">
      <dsp:nvSpPr>
        <dsp:cNvPr id="0" name=""/>
        <dsp:cNvSpPr/>
      </dsp:nvSpPr>
      <dsp:spPr>
        <a:xfrm>
          <a:off x="1056922" y="2292007"/>
          <a:ext cx="5115025" cy="915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46" tIns="96846" rIns="96846" bIns="96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Treatment identical for plaque rupture &amp; erosion</a:t>
          </a:r>
          <a:endParaRPr lang="en-US" sz="1900" kern="1200" dirty="0"/>
        </a:p>
      </dsp:txBody>
      <dsp:txXfrm>
        <a:off x="1056922" y="2292007"/>
        <a:ext cx="5115025" cy="915084"/>
      </dsp:txXfrm>
    </dsp:sp>
    <dsp:sp modelId="{D206414F-6C78-4029-96EB-306E583EF434}">
      <dsp:nvSpPr>
        <dsp:cNvPr id="0" name=""/>
        <dsp:cNvSpPr/>
      </dsp:nvSpPr>
      <dsp:spPr>
        <a:xfrm>
          <a:off x="0" y="3435863"/>
          <a:ext cx="6171948" cy="9150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69A92-F7B5-400F-8A39-AF663797FD86}">
      <dsp:nvSpPr>
        <dsp:cNvPr id="0" name=""/>
        <dsp:cNvSpPr/>
      </dsp:nvSpPr>
      <dsp:spPr>
        <a:xfrm>
          <a:off x="276813" y="3641757"/>
          <a:ext cx="503296" cy="5032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DB443-233F-49A7-8D3B-EA63CBDB636A}">
      <dsp:nvSpPr>
        <dsp:cNvPr id="0" name=""/>
        <dsp:cNvSpPr/>
      </dsp:nvSpPr>
      <dsp:spPr>
        <a:xfrm>
          <a:off x="1056922" y="3435863"/>
          <a:ext cx="5115025" cy="915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46" tIns="96846" rIns="96846" bIns="96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2</a:t>
          </a:r>
          <a:r>
            <a:rPr lang="en-GB" sz="1900" kern="1200" baseline="30000"/>
            <a:t>nd</a:t>
          </a:r>
          <a:r>
            <a:rPr lang="en-GB" sz="1900" kern="1200"/>
            <a:t> antiplatelet –reasonable</a:t>
          </a:r>
          <a:endParaRPr lang="en-US" sz="1900" kern="1200"/>
        </a:p>
      </dsp:txBody>
      <dsp:txXfrm>
        <a:off x="1056922" y="3435863"/>
        <a:ext cx="5115025" cy="915084"/>
      </dsp:txXfrm>
    </dsp:sp>
    <dsp:sp modelId="{BD454DE1-943F-4F51-9599-0281CEBBAEE8}">
      <dsp:nvSpPr>
        <dsp:cNvPr id="0" name=""/>
        <dsp:cNvSpPr/>
      </dsp:nvSpPr>
      <dsp:spPr>
        <a:xfrm>
          <a:off x="0" y="4579719"/>
          <a:ext cx="6171948" cy="9150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4DCEB-AA86-4DAD-8B4C-DF9060D7EA59}">
      <dsp:nvSpPr>
        <dsp:cNvPr id="0" name=""/>
        <dsp:cNvSpPr/>
      </dsp:nvSpPr>
      <dsp:spPr>
        <a:xfrm>
          <a:off x="276813" y="4785613"/>
          <a:ext cx="503296" cy="50329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1D9BF-37F5-4D75-B29D-48FC1C6850B7}">
      <dsp:nvSpPr>
        <dsp:cNvPr id="0" name=""/>
        <dsp:cNvSpPr/>
      </dsp:nvSpPr>
      <dsp:spPr>
        <a:xfrm>
          <a:off x="1056922" y="4579719"/>
          <a:ext cx="5115025" cy="915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46" tIns="96846" rIns="96846" bIns="96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Stenting – not advisable</a:t>
          </a:r>
          <a:endParaRPr lang="en-US" sz="1900" kern="1200"/>
        </a:p>
      </dsp:txBody>
      <dsp:txXfrm>
        <a:off x="1056922" y="4579719"/>
        <a:ext cx="5115025" cy="9150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CCE31-03A1-3641-A3AB-25E7B65C9CA8}">
      <dsp:nvSpPr>
        <dsp:cNvPr id="0" name=""/>
        <dsp:cNvSpPr/>
      </dsp:nvSpPr>
      <dsp:spPr>
        <a:xfrm>
          <a:off x="0" y="63682"/>
          <a:ext cx="6581776" cy="14901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Revascularization therapies not an option</a:t>
          </a:r>
          <a:endParaRPr lang="en-US" sz="2200" kern="1200"/>
        </a:p>
      </dsp:txBody>
      <dsp:txXfrm>
        <a:off x="72741" y="136423"/>
        <a:ext cx="6436294" cy="1344622"/>
      </dsp:txXfrm>
    </dsp:sp>
    <dsp:sp modelId="{1DE43D25-FB58-2048-90AF-E42E5E61AE59}">
      <dsp:nvSpPr>
        <dsp:cNvPr id="0" name=""/>
        <dsp:cNvSpPr/>
      </dsp:nvSpPr>
      <dsp:spPr>
        <a:xfrm>
          <a:off x="0" y="1617147"/>
          <a:ext cx="6581776" cy="1490104"/>
        </a:xfrm>
        <a:prstGeom prst="roundRect">
          <a:avLst/>
        </a:prstGeom>
        <a:solidFill>
          <a:schemeClr val="accent2">
            <a:hueOff val="-203606"/>
            <a:satOff val="-1745"/>
            <a:lumOff val="-1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Conventional antianginal vasodilator drugs are less effective on the microvasculature</a:t>
          </a:r>
          <a:endParaRPr lang="en-US" sz="2200" kern="1200"/>
        </a:p>
      </dsp:txBody>
      <dsp:txXfrm>
        <a:off x="72741" y="1689888"/>
        <a:ext cx="6436294" cy="1344622"/>
      </dsp:txXfrm>
    </dsp:sp>
    <dsp:sp modelId="{F3264FF3-5B4A-6643-9A73-1F33086FCE6A}">
      <dsp:nvSpPr>
        <dsp:cNvPr id="0" name=""/>
        <dsp:cNvSpPr/>
      </dsp:nvSpPr>
      <dsp:spPr>
        <a:xfrm>
          <a:off x="0" y="3170612"/>
          <a:ext cx="6581776" cy="1490104"/>
        </a:xfrm>
        <a:prstGeom prst="roundRect">
          <a:avLst/>
        </a:prstGeom>
        <a:solidFill>
          <a:schemeClr val="accent2">
            <a:hueOff val="-407213"/>
            <a:satOff val="-3490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Among the conventional antianginal therapies, calcium channel blockers and β-blockers beneficial in alleviating symptoms, whereas nitrates are less effective.</a:t>
          </a:r>
          <a:endParaRPr lang="en-US" sz="2200" kern="1200"/>
        </a:p>
      </dsp:txBody>
      <dsp:txXfrm>
        <a:off x="72741" y="3243353"/>
        <a:ext cx="6436294" cy="13446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6B1D3-A16A-5A40-9418-50D46E788F68}">
      <dsp:nvSpPr>
        <dsp:cNvPr id="0" name=""/>
        <dsp:cNvSpPr/>
      </dsp:nvSpPr>
      <dsp:spPr>
        <a:xfrm>
          <a:off x="0" y="539599"/>
          <a:ext cx="6171948" cy="10617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Role of lifelong anticoagulant or antiplatelet therapies - unclear</a:t>
          </a:r>
          <a:endParaRPr lang="en-US" sz="2000" kern="1200"/>
        </a:p>
      </dsp:txBody>
      <dsp:txXfrm>
        <a:off x="51832" y="591431"/>
        <a:ext cx="6068284" cy="958111"/>
      </dsp:txXfrm>
    </dsp:sp>
    <dsp:sp modelId="{CE73214D-D53F-4649-B6BA-D314E09A570A}">
      <dsp:nvSpPr>
        <dsp:cNvPr id="0" name=""/>
        <dsp:cNvSpPr/>
      </dsp:nvSpPr>
      <dsp:spPr>
        <a:xfrm>
          <a:off x="0" y="1658974"/>
          <a:ext cx="6171948" cy="1061775"/>
        </a:xfrm>
        <a:prstGeom prst="roundRect">
          <a:avLst/>
        </a:prstGeom>
        <a:solidFill>
          <a:schemeClr val="accent2">
            <a:hueOff val="-135738"/>
            <a:satOff val="-1163"/>
            <a:lumOff val="-77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Coronary thrombosis is usually treated with antithrombotic therapies and sometimes antiplatelet therapies</a:t>
          </a:r>
          <a:endParaRPr lang="en-US" sz="2000" kern="1200"/>
        </a:p>
      </dsp:txBody>
      <dsp:txXfrm>
        <a:off x="51832" y="1710806"/>
        <a:ext cx="6068284" cy="958111"/>
      </dsp:txXfrm>
    </dsp:sp>
    <dsp:sp modelId="{FBA467CE-F8EB-AD48-8D53-0733025ADC51}">
      <dsp:nvSpPr>
        <dsp:cNvPr id="0" name=""/>
        <dsp:cNvSpPr/>
      </dsp:nvSpPr>
      <dsp:spPr>
        <a:xfrm>
          <a:off x="0" y="2778349"/>
          <a:ext cx="6171948" cy="1061775"/>
        </a:xfrm>
        <a:prstGeom prst="roundRect">
          <a:avLst/>
        </a:prstGeom>
        <a:solidFill>
          <a:schemeClr val="accent2">
            <a:hueOff val="-271475"/>
            <a:satOff val="-2327"/>
            <a:lumOff val="-154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TTP is treated with plasma infusions supported by apheresis to allow plasma exchange, along with adjunctive therapies including steroids and rituximab</a:t>
          </a:r>
          <a:endParaRPr lang="en-US" sz="2000" kern="1200"/>
        </a:p>
      </dsp:txBody>
      <dsp:txXfrm>
        <a:off x="51832" y="2830181"/>
        <a:ext cx="6068284" cy="958111"/>
      </dsp:txXfrm>
    </dsp:sp>
    <dsp:sp modelId="{AE51031D-D155-E34F-A6FB-2FF77DFD5AD0}">
      <dsp:nvSpPr>
        <dsp:cNvPr id="0" name=""/>
        <dsp:cNvSpPr/>
      </dsp:nvSpPr>
      <dsp:spPr>
        <a:xfrm>
          <a:off x="0" y="3897725"/>
          <a:ext cx="6171948" cy="1061775"/>
        </a:xfrm>
        <a:prstGeom prst="roundRect">
          <a:avLst/>
        </a:prstGeom>
        <a:solidFill>
          <a:schemeClr val="accent2">
            <a:hueOff val="-407213"/>
            <a:satOff val="-3490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HIT </a:t>
          </a:r>
          <a:r>
            <a:rPr lang="en-GB" sz="2000" kern="1200" dirty="0">
              <a:sym typeface="Wingdings" panose="05000000000000000000" pitchFamily="2" charset="2"/>
            </a:rPr>
            <a:t></a:t>
          </a:r>
          <a:r>
            <a:rPr lang="en-GB" sz="2000" kern="1200" dirty="0"/>
            <a:t> avoid subsequent exposure to heparin molecules</a:t>
          </a:r>
          <a:endParaRPr lang="en-US" sz="2000" kern="1200" dirty="0"/>
        </a:p>
      </dsp:txBody>
      <dsp:txXfrm>
        <a:off x="51832" y="3949557"/>
        <a:ext cx="6068284" cy="9581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FC609-463D-41DF-B434-7D21F65C5DDA}">
      <dsp:nvSpPr>
        <dsp:cNvPr id="0" name=""/>
        <dsp:cNvSpPr/>
      </dsp:nvSpPr>
      <dsp:spPr>
        <a:xfrm>
          <a:off x="0" y="2921"/>
          <a:ext cx="10691265" cy="6223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8C0C7-933F-469B-BF99-C62E4CE55E13}">
      <dsp:nvSpPr>
        <dsp:cNvPr id="0" name=""/>
        <dsp:cNvSpPr/>
      </dsp:nvSpPr>
      <dsp:spPr>
        <a:xfrm>
          <a:off x="188258" y="142948"/>
          <a:ext cx="342288" cy="342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64D1D-E614-4015-A209-B6808DD2CC6A}">
      <dsp:nvSpPr>
        <dsp:cNvPr id="0" name=""/>
        <dsp:cNvSpPr/>
      </dsp:nvSpPr>
      <dsp:spPr>
        <a:xfrm>
          <a:off x="718805" y="2921"/>
          <a:ext cx="9972459" cy="62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65" tIns="65865" rIns="65865" bIns="6586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No randomized prospective study for the treatment of SCAD in the acute phase. </a:t>
          </a:r>
          <a:endParaRPr lang="en-US" sz="1600" kern="1200"/>
        </a:p>
      </dsp:txBody>
      <dsp:txXfrm>
        <a:off x="718805" y="2921"/>
        <a:ext cx="9972459" cy="622342"/>
      </dsp:txXfrm>
    </dsp:sp>
    <dsp:sp modelId="{5750B1E9-2CCC-4414-A672-BF967088CF89}">
      <dsp:nvSpPr>
        <dsp:cNvPr id="0" name=""/>
        <dsp:cNvSpPr/>
      </dsp:nvSpPr>
      <dsp:spPr>
        <a:xfrm>
          <a:off x="0" y="780849"/>
          <a:ext cx="10691265" cy="6223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D4C2D-B3F5-4E6B-808B-7BB11B6A6392}">
      <dsp:nvSpPr>
        <dsp:cNvPr id="0" name=""/>
        <dsp:cNvSpPr/>
      </dsp:nvSpPr>
      <dsp:spPr>
        <a:xfrm>
          <a:off x="188258" y="920876"/>
          <a:ext cx="342288" cy="342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C0442-4C48-41D9-AB27-06BCEA1CAFBC}">
      <dsp:nvSpPr>
        <dsp:cNvPr id="0" name=""/>
        <dsp:cNvSpPr/>
      </dsp:nvSpPr>
      <dsp:spPr>
        <a:xfrm>
          <a:off x="718805" y="780849"/>
          <a:ext cx="9972459" cy="62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65" tIns="65865" rIns="65865" bIns="6586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Acute phase : avoid the use of percutaneous coronary intervention or stenting unless the patient is unstable or presenting with STEMI with a completely occlusive coronary artery.</a:t>
          </a:r>
          <a:endParaRPr lang="en-US" sz="1600" kern="1200" dirty="0"/>
        </a:p>
      </dsp:txBody>
      <dsp:txXfrm>
        <a:off x="718805" y="780849"/>
        <a:ext cx="9972459" cy="622342"/>
      </dsp:txXfrm>
    </dsp:sp>
    <dsp:sp modelId="{86F2082E-5A31-46CE-B642-B8F47B6CF7F7}">
      <dsp:nvSpPr>
        <dsp:cNvPr id="0" name=""/>
        <dsp:cNvSpPr/>
      </dsp:nvSpPr>
      <dsp:spPr>
        <a:xfrm>
          <a:off x="0" y="1558776"/>
          <a:ext cx="10691265" cy="6223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E6739-A411-4BD4-99F9-708B3C41741E}">
      <dsp:nvSpPr>
        <dsp:cNvPr id="0" name=""/>
        <dsp:cNvSpPr/>
      </dsp:nvSpPr>
      <dsp:spPr>
        <a:xfrm>
          <a:off x="188258" y="1698803"/>
          <a:ext cx="342288" cy="342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86FC1-A205-481F-9EFA-5AE86E7790D0}">
      <dsp:nvSpPr>
        <dsp:cNvPr id="0" name=""/>
        <dsp:cNvSpPr/>
      </dsp:nvSpPr>
      <dsp:spPr>
        <a:xfrm>
          <a:off x="718805" y="1558776"/>
          <a:ext cx="9972459" cy="62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65" tIns="65865" rIns="65865" bIns="6586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Recommendation based on observations that in most cases, coronary segments with SCAD heal spontaneously</a:t>
          </a:r>
          <a:endParaRPr lang="en-US" sz="1600" kern="1200"/>
        </a:p>
      </dsp:txBody>
      <dsp:txXfrm>
        <a:off x="718805" y="1558776"/>
        <a:ext cx="9972459" cy="622342"/>
      </dsp:txXfrm>
    </dsp:sp>
    <dsp:sp modelId="{9EF51B87-2E8E-4F66-B253-32788886FEC7}">
      <dsp:nvSpPr>
        <dsp:cNvPr id="0" name=""/>
        <dsp:cNvSpPr/>
      </dsp:nvSpPr>
      <dsp:spPr>
        <a:xfrm>
          <a:off x="0" y="2336704"/>
          <a:ext cx="10691265" cy="6223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B5370-D6A8-4083-8AAD-9EFA4E1FFFAD}">
      <dsp:nvSpPr>
        <dsp:cNvPr id="0" name=""/>
        <dsp:cNvSpPr/>
      </dsp:nvSpPr>
      <dsp:spPr>
        <a:xfrm>
          <a:off x="188258" y="2476731"/>
          <a:ext cx="342288" cy="342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1F139-C4EF-4D17-BE9E-FE8C0F07AE4E}">
      <dsp:nvSpPr>
        <dsp:cNvPr id="0" name=""/>
        <dsp:cNvSpPr/>
      </dsp:nvSpPr>
      <dsp:spPr>
        <a:xfrm>
          <a:off x="718805" y="2336704"/>
          <a:ext cx="9972459" cy="62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65" tIns="65865" rIns="65865" bIns="6586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Revascularization is associated with high complications, such as propagation of the dissection and intramural hematoma. </a:t>
          </a:r>
          <a:endParaRPr lang="en-US" sz="1600" kern="1200" dirty="0"/>
        </a:p>
      </dsp:txBody>
      <dsp:txXfrm>
        <a:off x="718805" y="2336704"/>
        <a:ext cx="9972459" cy="622342"/>
      </dsp:txXfrm>
    </dsp:sp>
    <dsp:sp modelId="{ED80BD22-7602-EA40-AD7B-2C180B4CF4F6}">
      <dsp:nvSpPr>
        <dsp:cNvPr id="0" name=""/>
        <dsp:cNvSpPr/>
      </dsp:nvSpPr>
      <dsp:spPr>
        <a:xfrm>
          <a:off x="0" y="3114632"/>
          <a:ext cx="10691265" cy="6223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1592D-E419-E84D-B296-C6EC9EDFBD59}">
      <dsp:nvSpPr>
        <dsp:cNvPr id="0" name=""/>
        <dsp:cNvSpPr/>
      </dsp:nvSpPr>
      <dsp:spPr>
        <a:xfrm>
          <a:off x="188258" y="3254659"/>
          <a:ext cx="342288" cy="342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287BF-499F-684B-8E7E-B6E649984BB0}">
      <dsp:nvSpPr>
        <dsp:cNvPr id="0" name=""/>
        <dsp:cNvSpPr/>
      </dsp:nvSpPr>
      <dsp:spPr>
        <a:xfrm>
          <a:off x="718805" y="3114632"/>
          <a:ext cx="9972459" cy="62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65" tIns="65865" rIns="65865" bIns="6586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Use of anticoagulant and dual antiplatelet therapy in the immediate management of medically treated SCAD - controversial. </a:t>
          </a:r>
        </a:p>
      </dsp:txBody>
      <dsp:txXfrm>
        <a:off x="718805" y="3114632"/>
        <a:ext cx="9972459" cy="622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1CC47-D0DE-478F-BAD8-01D308E4A38E}" type="datetimeFigureOut">
              <a:rPr lang="en-IN" smtClean="0"/>
              <a:t>18-07-2025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C9997-A5B9-43E2-BF5C-DEC5F2A26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3769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to pleotropic effect of </a:t>
            </a:r>
            <a:r>
              <a:rPr lang="en-US" dirty="0" err="1"/>
              <a:t>statin,endothelium</a:t>
            </a:r>
            <a:r>
              <a:rPr lang="en-US" dirty="0"/>
              <a:t> </a:t>
            </a:r>
            <a:r>
              <a:rPr lang="en-US" dirty="0" err="1"/>
              <a:t>stabilization,anti</a:t>
            </a:r>
            <a:r>
              <a:rPr lang="en-US" dirty="0"/>
              <a:t> inflammatory action, plaque </a:t>
            </a:r>
            <a:r>
              <a:rPr lang="en-US" dirty="0" err="1"/>
              <a:t>stabilization,improved</a:t>
            </a:r>
            <a:r>
              <a:rPr lang="en-US" dirty="0"/>
              <a:t> microvascular function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C9997-A5B9-43E2-BF5C-DEC5F2A269BD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2793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Endothelial stabilization	</a:t>
            </a:r>
          </a:p>
          <a:p>
            <a:r>
              <a:rPr lang="en-IN" dirty="0"/>
              <a:t>•	Anti-inflammatory action	</a:t>
            </a:r>
          </a:p>
          <a:p>
            <a:r>
              <a:rPr lang="en-IN" dirty="0"/>
              <a:t>•	Plaque stabilization (even if the lesion is &lt;50%)	</a:t>
            </a:r>
          </a:p>
          <a:p>
            <a:r>
              <a:rPr lang="en-IN" dirty="0"/>
              <a:t>•	Improved coronary microvascular function	</a:t>
            </a:r>
          </a:p>
          <a:p>
            <a:r>
              <a:rPr lang="en-IN" dirty="0"/>
              <a:t>•	May reduce risk of plaque rupture, erosion, or progression	•	Statins may benefit patients even in non-atherosclerotic MINOCA subtypes like coronary spasm, by improving endothelial function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C9997-A5B9-43E2-BF5C-DEC5F2A269BD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074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3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7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9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6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2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7/18/2025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9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7/18/2025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3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7/18/2025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4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5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01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eb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9190C-AD1F-49D3-133C-90E6C58D6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400" y="908651"/>
            <a:ext cx="4937004" cy="405868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IN" sz="4100" b="0" i="0" u="none" strike="noStrike">
                <a:effectLst/>
                <a:latin typeface="Poppins" pitchFamily="2" charset="77"/>
              </a:rPr>
              <a:t>MYOCARDIAL INFARCTION OR ISCHEMIA WITH NO OBSTRUCTIVE CORONARY ATHEROSCLEROSIS</a:t>
            </a:r>
            <a:endParaRPr lang="en-US" sz="41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FA46F-FDA8-6714-96EA-5DFB5FB9C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400" y="5103862"/>
            <a:ext cx="4172757" cy="845487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DR RESHMA TANIA NOUSHAD</a:t>
            </a:r>
          </a:p>
          <a:p>
            <a:pPr>
              <a:lnSpc>
                <a:spcPct val="100000"/>
              </a:lnSpc>
            </a:pPr>
            <a:r>
              <a:rPr lang="en-US" dirty="0"/>
              <a:t>FIRST YEAR DM RESIDENT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3D56188-B965-3923-3AAD-500E570077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08" r="26073"/>
          <a:stretch>
            <a:fillRect/>
          </a:stretch>
        </p:blipFill>
        <p:spPr>
          <a:xfrm>
            <a:off x="6326272" y="10"/>
            <a:ext cx="586572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3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944CF-5BB3-C098-92D5-06A988021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114" y="869711"/>
            <a:ext cx="10691265" cy="3739896"/>
          </a:xfrm>
        </p:spPr>
        <p:txBody>
          <a:bodyPr/>
          <a:lstStyle/>
          <a:p>
            <a:r>
              <a:rPr lang="en-GB" dirty="0"/>
              <a:t>Diagnosis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requires the documentation of coronary artery spasm by provocative testing</a:t>
            </a:r>
          </a:p>
          <a:p>
            <a:r>
              <a:rPr lang="en-GB" dirty="0"/>
              <a:t>Gold standard technique 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administration of</a:t>
            </a:r>
            <a:r>
              <a:rPr lang="en-GB" dirty="0">
                <a:solidFill>
                  <a:srgbClr val="FF0000"/>
                </a:solidFill>
              </a:rPr>
              <a:t> high-dose intracoronary acetylcholine boluses (20-100 </a:t>
            </a:r>
            <a:r>
              <a:rPr lang="en-GB" dirty="0" err="1">
                <a:solidFill>
                  <a:srgbClr val="FF0000"/>
                </a:solidFill>
              </a:rPr>
              <a:t>μg</a:t>
            </a:r>
            <a:r>
              <a:rPr lang="en-GB" dirty="0">
                <a:solidFill>
                  <a:srgbClr val="FF0000"/>
                </a:solidFill>
              </a:rPr>
              <a:t>) administered as 5-mL bolus over 20 seconds, </a:t>
            </a:r>
            <a:r>
              <a:rPr lang="en-GB" dirty="0"/>
              <a:t>with the epicardial coronary artery response evaluated by invasive contrast angiography</a:t>
            </a:r>
          </a:p>
          <a:p>
            <a:r>
              <a:rPr lang="en-GB" dirty="0"/>
              <a:t>Provocative testing during which acetylcholine is used, spasm is documented angiographically and intracoronary nitrates are rapidly administered.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03AE8F-103B-1370-43CC-84E3F8A40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746" y="3429000"/>
            <a:ext cx="586847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72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7CC7E-1457-9439-21AC-39883DC0C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76EAA-6C2A-92D1-4D2B-0D2AFC91D2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IN" b="1" i="0" u="none" strike="noStrike" dirty="0">
                <a:solidFill>
                  <a:srgbClr val="000000"/>
                </a:solidFill>
                <a:effectLst/>
              </a:rPr>
              <a:t>2. Myocardial Bridging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i="0" u="none" strike="noStrike" dirty="0">
                <a:solidFill>
                  <a:srgbClr val="000000"/>
                </a:solidFill>
                <a:effectLst/>
              </a:rPr>
              <a:t>Muscle overlying a coronary artery segment (usually LAD)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i="0" u="none" strike="noStrike" dirty="0">
                <a:solidFill>
                  <a:srgbClr val="000000"/>
                </a:solidFill>
                <a:effectLst/>
              </a:rPr>
              <a:t>Predisposes to spasm; rarely the primary cause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8602B3-AF38-10E0-C9F0-2526DC26B9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386142"/>
            <a:ext cx="5211763" cy="3575745"/>
          </a:xfrm>
        </p:spPr>
      </p:pic>
    </p:spTree>
    <p:extLst>
      <p:ext uri="{BB962C8B-B14F-4D97-AF65-F5344CB8AC3E}">
        <p14:creationId xmlns:p14="http://schemas.microsoft.com/office/powerpoint/2010/main" val="32299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C932-02FC-B970-5E71-1954B8A2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Epicardial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1402C-D779-7A57-17D0-6C627827F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214" y="2039419"/>
            <a:ext cx="11095686" cy="44644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N" b="1" i="0" u="none" strike="noStrike" dirty="0">
                <a:solidFill>
                  <a:srgbClr val="000000"/>
                </a:solidFill>
                <a:effectLst/>
              </a:rPr>
              <a:t>3. Acute Thrombosis at Nonobstructive Plaque</a:t>
            </a:r>
          </a:p>
          <a:p>
            <a:pPr marL="0" indent="0">
              <a:buNone/>
            </a:pPr>
            <a:r>
              <a:rPr lang="en-US" dirty="0"/>
              <a:t>Can occur due to plaque rupture/erosion, or independently</a:t>
            </a:r>
          </a:p>
          <a:p>
            <a:pPr marL="0" indent="0">
              <a:buNone/>
            </a:pPr>
            <a:r>
              <a:rPr lang="en-US" dirty="0"/>
              <a:t>Can be in situ thrombosis over:</a:t>
            </a:r>
          </a:p>
          <a:p>
            <a:pPr marL="0" indent="0">
              <a:buNone/>
            </a:pPr>
            <a:r>
              <a:rPr lang="en-US" dirty="0"/>
              <a:t>•A ruptured/eroded plaque (atherosclerotic)</a:t>
            </a:r>
          </a:p>
          <a:p>
            <a:pPr marL="0" indent="0">
              <a:buNone/>
            </a:pPr>
            <a:r>
              <a:rPr lang="en-US" dirty="0"/>
              <a:t>•An area of spasm or dissection (non-atherosclerotic)</a:t>
            </a:r>
          </a:p>
          <a:p>
            <a:pPr marL="0" indent="0">
              <a:buNone/>
            </a:pPr>
            <a:r>
              <a:rPr lang="en-US" dirty="0"/>
              <a:t>•May also occur in hypercoagulable states without plaque involvement.</a:t>
            </a:r>
          </a:p>
          <a:p>
            <a:pPr marL="0" indent="0">
              <a:buNone/>
            </a:pPr>
            <a:r>
              <a:rPr lang="en-US" dirty="0"/>
              <a:t>•If the thrombus is non-occlusive or transient, it can cause MINOCA.</a:t>
            </a:r>
          </a:p>
          <a:p>
            <a:r>
              <a:rPr lang="en-US" dirty="0"/>
              <a:t>So, thrombosis can be the result of plaque events or independent (e.g., in antiphospholipid syndrome, DIC).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086DC-BD23-B231-D425-799E142CE7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405" b="15385"/>
          <a:stretch>
            <a:fillRect/>
          </a:stretch>
        </p:blipFill>
        <p:spPr>
          <a:xfrm>
            <a:off x="8486451" y="1184472"/>
            <a:ext cx="3309870" cy="38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0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5828B-3E62-6718-C1AA-DBBC20820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700" y="764842"/>
            <a:ext cx="11947300" cy="479299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4. Spontaneous coronary artery dissection</a:t>
            </a:r>
          </a:p>
          <a:p>
            <a:pPr>
              <a:lnSpc>
                <a:spcPct val="120000"/>
              </a:lnSpc>
            </a:pPr>
            <a:r>
              <a:rPr lang="en-US" dirty="0"/>
              <a:t>Non-atherosclerotic, non-traumatic, non-iatrogenic tear or separation of the coronary artery wall, resulting in myocardial ischemia or infarction — without significant coronary obstruction on angiography.</a:t>
            </a:r>
          </a:p>
          <a:p>
            <a:pPr>
              <a:lnSpc>
                <a:spcPct val="120000"/>
              </a:lnSpc>
            </a:pPr>
            <a:r>
              <a:rPr lang="en-US" dirty="0"/>
              <a:t>Major cause of MINOCA, particularly in young to middle-aged women</a:t>
            </a:r>
          </a:p>
          <a:p>
            <a:pPr>
              <a:lnSpc>
                <a:spcPct val="120000"/>
              </a:lnSpc>
            </a:pPr>
            <a:r>
              <a:rPr lang="en-US" dirty="0"/>
              <a:t>SCAD occurs due to the formation of a false lumen within the coronary artery wall.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•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ED7624ED-2A0A-0C93-E2D1-A0580259F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82" y="3429000"/>
            <a:ext cx="8384146" cy="266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83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F22F7D-70E3-8E4F-878A-8E7740D5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094704"/>
            <a:ext cx="5081979" cy="4867184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Compression of the true lumen by: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•An intramural hematoma (IMH), or Intimal tear and blood entering the vessel wall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•↓ Coronary blood flow → myocardial ischemia/infarction</a:t>
            </a:r>
          </a:p>
          <a:p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493BF-EDF7-3F52-9A6D-9A93FE2D8B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302"/>
          <a:stretch>
            <a:fillRect/>
          </a:stretch>
        </p:blipFill>
        <p:spPr>
          <a:xfrm>
            <a:off x="6096000" y="772732"/>
            <a:ext cx="5081979" cy="51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4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A6EB-1EB4-E355-F142-FFE8274F5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128713"/>
            <a:ext cx="10691265" cy="483317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There are two main pathological variants: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1.Intimal tear: Blood enters through a flap → dissects along media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2.Medial hemorrhage: Bleeding within vessel wall (vasa vasorum rupture) → forms    hematoma → 		compresses true lumen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Who Gets SCAD?</a:t>
            </a:r>
          </a:p>
          <a:p>
            <a:r>
              <a:rPr lang="en-US" dirty="0"/>
              <a:t>90% are women, especially ages 30–60</a:t>
            </a:r>
          </a:p>
          <a:p>
            <a:r>
              <a:rPr lang="en-US" dirty="0"/>
              <a:t>Often peripartum, postpartum, or associated with emotional or physical stress</a:t>
            </a:r>
          </a:p>
          <a:p>
            <a:r>
              <a:rPr lang="en-US" dirty="0"/>
              <a:t>Associated conditions:</a:t>
            </a:r>
          </a:p>
          <a:p>
            <a:pPr lvl="1"/>
            <a:r>
              <a:rPr lang="en-US" dirty="0"/>
              <a:t>Fibromuscular dysplasia (FMD)</a:t>
            </a:r>
          </a:p>
          <a:p>
            <a:pPr lvl="1"/>
            <a:r>
              <a:rPr lang="en-US" dirty="0"/>
              <a:t>Connective tissue disorders (e.g., Marfan, Ehlers-Danlos)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5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6ECA-ED1C-9679-C93B-2DE845324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1B0A6-55A0-0725-24D9-F0B7A4E70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09" y="896112"/>
            <a:ext cx="4875917" cy="506577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4E77DCF-1798-FFDC-9886-34B4E1A530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28979"/>
          <a:stretch/>
        </p:blipFill>
        <p:spPr bwMode="auto">
          <a:xfrm>
            <a:off x="5422006" y="896112"/>
            <a:ext cx="6233374" cy="506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8051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BFD2BA-C0BE-404A-654F-E9FD46401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0"/>
            <a:ext cx="10691265" cy="1307592"/>
          </a:xfrm>
        </p:spPr>
        <p:txBody>
          <a:bodyPr/>
          <a:lstStyle/>
          <a:p>
            <a:r>
              <a:rPr lang="en-US" dirty="0"/>
              <a:t>Microvascular causes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EC5008-26C8-2549-1882-F2A042CF4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0367" y="653796"/>
            <a:ext cx="10591800" cy="373989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N" b="1" dirty="0">
                <a:solidFill>
                  <a:srgbClr val="000000"/>
                </a:solidFill>
              </a:rPr>
              <a:t>1</a:t>
            </a:r>
            <a:r>
              <a:rPr lang="en-IN" b="1" i="0" u="none" strike="noStrike" dirty="0">
                <a:solidFill>
                  <a:srgbClr val="000000"/>
                </a:solidFill>
                <a:effectLst/>
              </a:rPr>
              <a:t>. Coronary Microvascular Dysfunction</a:t>
            </a:r>
          </a:p>
          <a:p>
            <a:r>
              <a:rPr lang="en-GB" dirty="0"/>
              <a:t>Coronary microcirculation (vessels &lt;0.5 mm diameter) - not easily visualized yet accounts for ≈70% of the coronary resistance in the absence of obstructive CAD.</a:t>
            </a:r>
          </a:p>
          <a:p>
            <a:r>
              <a:rPr lang="en-GB" dirty="0"/>
              <a:t>Microvascular dysfunction - endothelium-dependent/independent dysfunction</a:t>
            </a:r>
          </a:p>
          <a:p>
            <a:r>
              <a:rPr lang="en-GB" dirty="0"/>
              <a:t>Clinical disorders of coronary microvascular dysfunction have largely been described in patients presenting with stable angina.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2B196-88E3-B2A3-1785-D82B63B1B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67" y="3258355"/>
            <a:ext cx="10591800" cy="34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53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F37CD-212B-3940-B450-214B19575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944880"/>
            <a:ext cx="10691265" cy="50170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Impaired coronary flow 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coronary flow reserve &lt;2.0 in response to vasodilator stimuli such as adenosine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evidence of microvascular spasm diagnosed during provocative  spasm testing, when chest discomfort and ischemic electrocardiographic changes are induced by acetylcholine provocation in the absence of epicardial coronary spasm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impaired coronary blood flow, as measured with a corrected TIMI frame count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delayed passage of angiographic contrast [requiring ≥3 beats to fill a vessel] at rest</a:t>
            </a:r>
          </a:p>
          <a:p>
            <a:endParaRPr lang="en-GB" dirty="0"/>
          </a:p>
          <a:p>
            <a:r>
              <a:rPr lang="en-GB" dirty="0"/>
              <a:t>30% to 50% of patients with chest discomfort and  nonobstructive CAD on invasive coronary angiography.</a:t>
            </a:r>
          </a:p>
          <a:p>
            <a:r>
              <a:rPr lang="en-GB" dirty="0"/>
              <a:t>More commonly seen in women and patients with cardiovascular risk factors (</a:t>
            </a:r>
            <a:r>
              <a:rPr lang="en-GB" dirty="0" err="1"/>
              <a:t>eg</a:t>
            </a:r>
            <a:r>
              <a:rPr lang="en-GB" dirty="0"/>
              <a:t>, increasing age, diabetes mellitus, hypertension, smoking, or </a:t>
            </a:r>
            <a:r>
              <a:rPr lang="en-GB" dirty="0" err="1"/>
              <a:t>dyslipidemia</a:t>
            </a:r>
            <a:r>
              <a:rPr lang="en-GB" dirty="0"/>
              <a:t>).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00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10B3B1-F0D6-FBE7-93ED-C9D5B3871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Microvascular causes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39F4CE-A135-4FB6-73EE-8FA4C8258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600200"/>
            <a:ext cx="10691265" cy="436168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N" b="1" i="0" u="none" strike="noStrike" dirty="0">
                <a:solidFill>
                  <a:srgbClr val="000000"/>
                </a:solidFill>
                <a:effectLst/>
              </a:rPr>
              <a:t>2. Coronary Embolism </a:t>
            </a:r>
          </a:p>
          <a:p>
            <a:r>
              <a:rPr lang="en-US" dirty="0"/>
              <a:t>Non-atherosclerotic cause</a:t>
            </a:r>
          </a:p>
          <a:p>
            <a:r>
              <a:rPr lang="en-US" dirty="0"/>
              <a:t>Involves embolization from a distant source into a coronary artery:</a:t>
            </a:r>
          </a:p>
          <a:p>
            <a:r>
              <a:rPr lang="en-US" dirty="0"/>
              <a:t>Atrial fibrillation, valvular vegetations, LV thrombus, myxomas</a:t>
            </a:r>
          </a:p>
          <a:p>
            <a:r>
              <a:rPr lang="en-US" dirty="0"/>
              <a:t>May lead to sudden blockage of a previously normal coronary artery</a:t>
            </a:r>
          </a:p>
          <a:p>
            <a:r>
              <a:rPr lang="en-US" dirty="0"/>
              <a:t>Can result in transient or partial occlusion, fitting the MINOCA definition</a:t>
            </a:r>
          </a:p>
          <a:p>
            <a:r>
              <a:rPr lang="en-US" dirty="0"/>
              <a:t>No underlying plaque is necessary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7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F92585-7A99-6108-9663-8C5903274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68B41-5A7D-778C-6B81-5CFE19B9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23" y="2109493"/>
            <a:ext cx="4265763" cy="1441776"/>
          </a:xfrm>
        </p:spPr>
        <p:txBody>
          <a:bodyPr anchor="t">
            <a:normAutofit/>
          </a:bodyPr>
          <a:lstStyle/>
          <a:p>
            <a:r>
              <a:rPr lang="en-US" dirty="0"/>
              <a:t>MINOCA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6A1F069-61FC-3FAE-4484-EA9387E7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353" y="971556"/>
            <a:ext cx="5269831" cy="46743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N" sz="2400" dirty="0">
                <a:effectLst/>
              </a:rPr>
              <a:t>clinical syndrome characterized by evidence of MI with </a:t>
            </a:r>
          </a:p>
          <a:p>
            <a:pPr>
              <a:lnSpc>
                <a:spcPct val="100000"/>
              </a:lnSpc>
            </a:pPr>
            <a:r>
              <a:rPr lang="en-IN" sz="2400" dirty="0">
                <a:effectLst/>
              </a:rPr>
              <a:t>Myocardial infarction or ischemia with no obstructive coronary atherosclerosis</a:t>
            </a:r>
            <a:r>
              <a:rPr lang="en-IN" sz="2400" dirty="0"/>
              <a:t> </a:t>
            </a:r>
            <a:r>
              <a:rPr lang="en-IN" sz="2400" dirty="0">
                <a:effectLst/>
              </a:rPr>
              <a:t>coronary arteries on angiography (stenosis severity ≤50 percent) </a:t>
            </a:r>
          </a:p>
          <a:p>
            <a:pPr>
              <a:lnSpc>
                <a:spcPct val="100000"/>
              </a:lnSpc>
            </a:pPr>
            <a:r>
              <a:rPr lang="en-IN" sz="2400" dirty="0">
                <a:effectLst/>
              </a:rPr>
              <a:t>absence of obvious noncoronary causes of MI such as severe </a:t>
            </a:r>
            <a:r>
              <a:rPr lang="en-IN" sz="2400" dirty="0" err="1">
                <a:effectLst/>
              </a:rPr>
              <a:t>hemorrhage</a:t>
            </a:r>
            <a:r>
              <a:rPr lang="en-IN" sz="2400" dirty="0">
                <a:effectLst/>
              </a:rPr>
              <a:t> or severe respiratory failure. </a:t>
            </a:r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F0A063-5253-8DF5-3B7B-12FE09670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50816" y="3764346"/>
            <a:ext cx="402336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03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5D2CB-FFA4-E39D-A20E-53B2EFA86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2646F-DEDD-D75F-F2A4-9EAF12E8C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rticle image">
            <a:extLst>
              <a:ext uri="{FF2B5EF4-FFF2-40B4-BE49-F238E27FC236}">
                <a16:creationId xmlns:a16="http://schemas.microsoft.com/office/drawing/2014/main" id="{E5E7C200-7884-B8DE-E191-FB4B4309E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574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BB57D-6FF0-C052-E03B-55AD6CD8C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10798176" cy="1051914"/>
          </a:xfrm>
        </p:spPr>
        <p:txBody>
          <a:bodyPr>
            <a:normAutofit/>
          </a:bodyPr>
          <a:lstStyle/>
          <a:p>
            <a:r>
              <a:rPr lang="en-US" dirty="0"/>
              <a:t>Management strategies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B96FAB-CCBF-4D1E-9D0D-B038ACC2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F16A17-4079-030F-BF3C-1AA87868D8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192968"/>
              </p:ext>
            </p:extLst>
          </p:nvPr>
        </p:nvGraphicFramePr>
        <p:xfrm>
          <a:off x="800100" y="2276474"/>
          <a:ext cx="10629900" cy="385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7569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C1256-B0AD-6FFA-C708-D7F248286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914776" cy="3977269"/>
          </a:xfrm>
        </p:spPr>
        <p:txBody>
          <a:bodyPr>
            <a:normAutofit/>
          </a:bodyPr>
          <a:lstStyle/>
          <a:p>
            <a:r>
              <a:rPr lang="en-GB" dirty="0"/>
              <a:t>Emergency supportive care</a:t>
            </a:r>
            <a:br>
              <a:rPr lang="en-US" dirty="0"/>
            </a:b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0D567A-85F1-2E3D-6653-58674E696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961573"/>
              </p:ext>
            </p:extLst>
          </p:nvPr>
        </p:nvGraphicFramePr>
        <p:xfrm>
          <a:off x="5219952" y="723900"/>
          <a:ext cx="6171948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3212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061C4-6B59-2BFB-0E4A-11B59393F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Cardioprotective therapies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CF3A8B-4204-F1AC-0CF5-D600CE7912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713684"/>
              </p:ext>
            </p:extLst>
          </p:nvPr>
        </p:nvGraphicFramePr>
        <p:xfrm>
          <a:off x="700634" y="1738648"/>
          <a:ext cx="10691265" cy="465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2520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BF909-96F0-08E5-79AE-42A72A5B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6982587" cy="1316736"/>
          </a:xfrm>
        </p:spPr>
        <p:txBody>
          <a:bodyPr>
            <a:normAutofit/>
          </a:bodyPr>
          <a:lstStyle/>
          <a:p>
            <a:r>
              <a:rPr lang="en-US" dirty="0"/>
              <a:t>Cardioprotective therapies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B951FD-94F7-E138-3EC2-A66A551D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E1775-5BE5-F023-3DF0-531477BEA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31136"/>
            <a:ext cx="6982587" cy="3931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tatin treatment has mostly been shown to be associated with lower mortality and a lower rate of MACE</a:t>
            </a:r>
          </a:p>
          <a:p>
            <a:pPr>
              <a:lnSpc>
                <a:spcPct val="100000"/>
              </a:lnSpc>
            </a:pPr>
            <a:r>
              <a:rPr lang="en-US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relative decrease of the same level as was shown in randomized trials of secondary prevention with statins in MI patients. </a:t>
            </a:r>
          </a:p>
          <a:p>
            <a:pPr>
              <a:lnSpc>
                <a:spcPct val="100000"/>
              </a:lnSpc>
            </a:pPr>
            <a:r>
              <a:rPr lang="en-US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Similarly, mostly positive results have been shown for angiotensin-converting enzyme inhibitors (ACEI) or angiotensin receptor blockers (ARB). </a:t>
            </a:r>
          </a:p>
          <a:p>
            <a:pPr>
              <a:lnSpc>
                <a:spcPct val="100000"/>
              </a:lnSpc>
            </a:pPr>
            <a:r>
              <a:rPr lang="en-US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other hand, most studies on beta-blockers have not found significant association with outcome</a:t>
            </a: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  <p:pic>
        <p:nvPicPr>
          <p:cNvPr id="5" name="Picture 4" descr="Colourful pills stacked to make a bar graph">
            <a:extLst>
              <a:ext uri="{FF2B5EF4-FFF2-40B4-BE49-F238E27FC236}">
                <a16:creationId xmlns:a16="http://schemas.microsoft.com/office/drawing/2014/main" id="{E02DE37E-D4FD-8B5B-BD59-298223B033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670" t="-1" r="19865" b="-1"/>
          <a:stretch/>
        </p:blipFill>
        <p:spPr>
          <a:xfrm>
            <a:off x="7800782" y="0"/>
            <a:ext cx="439121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14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24AB-AD77-8F91-D2E6-70F69E858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146220"/>
            <a:ext cx="10691265" cy="4815668"/>
          </a:xfrm>
        </p:spPr>
        <p:txBody>
          <a:bodyPr/>
          <a:lstStyle/>
          <a:p>
            <a:r>
              <a:rPr lang="en-GB" dirty="0"/>
              <a:t>Any MINOCA patient with any evidence of atherosclerosis, modifiable CAD risk factors should be treated aggressively.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Since patients experience angina pain after an episode of MINOCA, symptomatic anti-anginal treatment with beta-blockers, calcium channel blockers or long-acting nitrates is often needed.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asospasm, underlying mechanism--- calcium channel blockers are the most effective symptomatic therapy; nitrates represent another option.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educed left-ventricular function---treatments such as ACEI or ARB, beta-blockers and other evidence-based treatments for heart failure should be initiated in patients with MINOCA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08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F4370-A42F-7380-C443-9529418C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871758"/>
            <a:ext cx="5227171" cy="38711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Observational studies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B308D5F1-5BCB-29FF-F5C4-0E2F95746D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-2" b="15132"/>
          <a:stretch>
            <a:fillRect/>
          </a:stretch>
        </p:blipFill>
        <p:spPr bwMode="auto">
          <a:xfrm>
            <a:off x="6222835" y="361955"/>
            <a:ext cx="5676900" cy="6134089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B2D196-73DB-D716-B632-FADB37401AD8}"/>
              </a:ext>
            </a:extLst>
          </p:cNvPr>
          <p:cNvSpPr txBox="1"/>
          <p:nvPr/>
        </p:nvSpPr>
        <p:spPr>
          <a:xfrm>
            <a:off x="800100" y="2484163"/>
            <a:ext cx="522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54087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AA724-66A8-828A-95B7-52E6A539F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914776" cy="3977269"/>
          </a:xfrm>
        </p:spPr>
        <p:txBody>
          <a:bodyPr>
            <a:normAutofit/>
          </a:bodyPr>
          <a:lstStyle/>
          <a:p>
            <a:r>
              <a:rPr lang="en-US" dirty="0"/>
              <a:t>Plaque disruption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48C6D7-F2E4-ED8D-8A92-CAC27B276A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774728"/>
              </p:ext>
            </p:extLst>
          </p:nvPr>
        </p:nvGraphicFramePr>
        <p:xfrm>
          <a:off x="5219952" y="723900"/>
          <a:ext cx="6171948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3077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B1E92-A2EB-FE8E-52E3-DC13442C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Epicardial coronary spasm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16213-8C2B-A1F2-4E03-82FD36C76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Calcium channel blockers - cornerstone therapy for patients with coronary spasm</a:t>
            </a:r>
          </a:p>
          <a:p>
            <a:r>
              <a:rPr lang="en-GB" dirty="0"/>
              <a:t>Refractory  vasospastic angina </a:t>
            </a:r>
            <a:r>
              <a:rPr lang="en-GB" dirty="0">
                <a:sym typeface="Wingdings" pitchFamily="2" charset="2"/>
              </a:rPr>
              <a:t> U</a:t>
            </a:r>
            <a:r>
              <a:rPr lang="en-GB" dirty="0"/>
              <a:t>se of 2 calcium channel blockers (operating via different receptors) has been shown to alleviate symptoms.</a:t>
            </a:r>
          </a:p>
          <a:p>
            <a:r>
              <a:rPr lang="en-GB" dirty="0"/>
              <a:t>Short-acting sublingual and intracoronary nitrates are beneficial in acutely alleviating coronary spasm</a:t>
            </a:r>
          </a:p>
          <a:p>
            <a:r>
              <a:rPr lang="en-GB" dirty="0"/>
              <a:t>Benefits of long-acting nitrates less clear</a:t>
            </a:r>
          </a:p>
          <a:p>
            <a:r>
              <a:rPr lang="en-GB" dirty="0"/>
              <a:t>Other agents beneficial -  nicorandil and cilostazol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09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0C08A-D3AE-561E-0F20-9EFBC4685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660776" cy="4404064"/>
          </a:xfrm>
        </p:spPr>
        <p:txBody>
          <a:bodyPr>
            <a:normAutofit/>
          </a:bodyPr>
          <a:lstStyle/>
          <a:p>
            <a:r>
              <a:rPr lang="en-GB" sz="3400"/>
              <a:t>CORONARY MICROVASCULAR DYSFUNCTION</a:t>
            </a:r>
            <a:br>
              <a:rPr lang="en-GB" sz="3400"/>
            </a:br>
            <a:endParaRPr lang="en-US" sz="3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B4F83-6FDB-4998-8E11-31CE6E70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794B99-5B9D-4B94-9505-1EDED76CD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4386CE-7D5E-C64D-4DED-4DCBDB396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305221"/>
              </p:ext>
            </p:extLst>
          </p:nvPr>
        </p:nvGraphicFramePr>
        <p:xfrm>
          <a:off x="4876800" y="1066801"/>
          <a:ext cx="658177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807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8C62-2BE3-8CE4-ADC8-7A76FBF5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DIAGNOSTIC CRITERIA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A1BA3E-FFFE-22DD-8260-837CFC9D9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889024"/>
              </p:ext>
            </p:extLst>
          </p:nvPr>
        </p:nvGraphicFramePr>
        <p:xfrm>
          <a:off x="700635" y="2221992"/>
          <a:ext cx="10691265" cy="3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3330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E97B-78DC-901A-9F39-690FDF73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914776" cy="3977269"/>
          </a:xfrm>
        </p:spPr>
        <p:txBody>
          <a:bodyPr>
            <a:normAutofit/>
          </a:bodyPr>
          <a:lstStyle/>
          <a:p>
            <a:r>
              <a:rPr lang="en-GB" sz="2500"/>
              <a:t>CORONARY EMBOLISM/THROMBOSIS </a:t>
            </a:r>
            <a:endParaRPr lang="en-US" sz="25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6A65BC8F-B793-DE76-67DB-96144D759C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568120"/>
              </p:ext>
            </p:extLst>
          </p:nvPr>
        </p:nvGraphicFramePr>
        <p:xfrm>
          <a:off x="5219952" y="723900"/>
          <a:ext cx="6171948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0969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61B2-94E9-D807-C78C-B24103F07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SPONTANEOUS CORONARY ARTERY DISSECTION 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B0D775-ADC3-7977-5742-EF16E12A9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848377"/>
              </p:ext>
            </p:extLst>
          </p:nvPr>
        </p:nvGraphicFramePr>
        <p:xfrm>
          <a:off x="700635" y="2221992"/>
          <a:ext cx="10691265" cy="3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4255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5" name="Picture 4" descr="Aerial view of a highway near the ocean">
            <a:extLst>
              <a:ext uri="{FF2B5EF4-FFF2-40B4-BE49-F238E27FC236}">
                <a16:creationId xmlns:a16="http://schemas.microsoft.com/office/drawing/2014/main" id="{E2524814-CCF4-F14C-1F86-346EB4F975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640" b="436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57DEAC1-B3AA-6569-0A44-A191DF2F3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0"/>
            <a:ext cx="12191999" cy="13716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AD2A1-DC93-A1EE-366E-982C811FF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5715000"/>
            <a:ext cx="8027544" cy="960120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62373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D2EC0-20B8-6EC3-57BF-406E6E0D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of the following is not a common cause of </a:t>
            </a:r>
            <a:r>
              <a:rPr lang="en-US" dirty="0" err="1"/>
              <a:t>minoca</a:t>
            </a:r>
            <a:r>
              <a:rPr lang="en-US" dirty="0"/>
              <a:t>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72ABE-5C93-8BE8-D7E1-D63392205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A.Coronary</a:t>
            </a:r>
            <a:r>
              <a:rPr lang="en-US" dirty="0"/>
              <a:t> vasospasm</a:t>
            </a:r>
          </a:p>
          <a:p>
            <a:r>
              <a:rPr lang="en-US" dirty="0" err="1"/>
              <a:t>B.Plaque</a:t>
            </a:r>
            <a:r>
              <a:rPr lang="en-US" dirty="0"/>
              <a:t> Erosion</a:t>
            </a:r>
          </a:p>
          <a:p>
            <a:r>
              <a:rPr lang="en-US" dirty="0" err="1"/>
              <a:t>C.Spontaneous</a:t>
            </a:r>
            <a:r>
              <a:rPr lang="en-US" dirty="0"/>
              <a:t> coronary artery dissection</a:t>
            </a:r>
          </a:p>
          <a:p>
            <a:r>
              <a:rPr lang="en-US" dirty="0" err="1"/>
              <a:t>D.Critical</a:t>
            </a:r>
            <a:r>
              <a:rPr lang="en-US" dirty="0"/>
              <a:t> left main artery stenosis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5886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1D43-C128-E76E-1367-0A22080D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SPONTANEOUS CORONARY ARTERY DISSECTION AS A CAUSE OF MINOCA IS MORE COMMONLY SEEN IN 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9A6E8-1A2B-67D7-90A8-76903086F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A.Elderly</a:t>
            </a:r>
            <a:r>
              <a:rPr lang="en-US" dirty="0"/>
              <a:t> man with multiple risk factors</a:t>
            </a:r>
          </a:p>
          <a:p>
            <a:r>
              <a:rPr lang="en-US" dirty="0" err="1"/>
              <a:t>B.Middle</a:t>
            </a:r>
            <a:r>
              <a:rPr lang="en-US" dirty="0"/>
              <a:t> aged women in pregnancy   </a:t>
            </a:r>
          </a:p>
          <a:p>
            <a:r>
              <a:rPr lang="en-US" dirty="0" err="1"/>
              <a:t>C.Young</a:t>
            </a:r>
            <a:r>
              <a:rPr lang="en-US" dirty="0"/>
              <a:t> men with cocaine use</a:t>
            </a:r>
          </a:p>
          <a:p>
            <a:r>
              <a:rPr lang="en-US" dirty="0" err="1"/>
              <a:t>D.Patients</a:t>
            </a:r>
            <a:r>
              <a:rPr lang="en-US" dirty="0"/>
              <a:t> with HOCM 08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818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153F-B9AE-9F3A-C675-CB682CE0E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67" y="914400"/>
            <a:ext cx="10691265" cy="1307592"/>
          </a:xfrm>
        </p:spPr>
        <p:txBody>
          <a:bodyPr>
            <a:noAutofit/>
          </a:bodyPr>
          <a:lstStyle/>
          <a:p>
            <a:r>
              <a:rPr lang="en-US" sz="2800" dirty="0"/>
              <a:t>In a patient with suspected </a:t>
            </a:r>
            <a:r>
              <a:rPr lang="en-US" sz="2800" dirty="0" err="1"/>
              <a:t>minoca</a:t>
            </a:r>
            <a:r>
              <a:rPr lang="en-US" sz="2800" dirty="0"/>
              <a:t> which of the following investigation is most helpful in differentiating </a:t>
            </a:r>
            <a:r>
              <a:rPr lang="en-US" sz="2800" dirty="0" err="1"/>
              <a:t>btwn</a:t>
            </a:r>
            <a:r>
              <a:rPr lang="en-US" sz="2800" dirty="0"/>
              <a:t> plaque rupture and coronary spasm?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AE77-F0B0-8866-4209-4DFEF9A5D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ECHO</a:t>
            </a:r>
          </a:p>
          <a:p>
            <a:r>
              <a:rPr lang="en-US" dirty="0"/>
              <a:t>B.CARDIAC MRI </a:t>
            </a:r>
          </a:p>
          <a:p>
            <a:r>
              <a:rPr lang="en-US" dirty="0"/>
              <a:t>C.OCT</a:t>
            </a:r>
          </a:p>
          <a:p>
            <a:r>
              <a:rPr lang="en-US" dirty="0"/>
              <a:t>D.TROPONIN I LEVELS </a:t>
            </a:r>
          </a:p>
        </p:txBody>
      </p:sp>
    </p:spTree>
    <p:extLst>
      <p:ext uri="{BB962C8B-B14F-4D97-AF65-F5344CB8AC3E}">
        <p14:creationId xmlns:p14="http://schemas.microsoft.com/office/powerpoint/2010/main" val="427934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949B-80E6-A648-4AC4-5461DA1C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E4AC6-782A-0B0D-F27A-25C813D99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Screen Clipping">
            <a:extLst>
              <a:ext uri="{FF2B5EF4-FFF2-40B4-BE49-F238E27FC236}">
                <a16:creationId xmlns:a16="http://schemas.microsoft.com/office/drawing/2014/main" id="{8D7D865E-213F-B494-A404-9D9F74A6B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68" y="48410"/>
            <a:ext cx="7333064" cy="68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36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811FC-6616-7647-6521-D34C1F3C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4041648" cy="1928741"/>
          </a:xfrm>
        </p:spPr>
        <p:txBody>
          <a:bodyPr>
            <a:normAutofit/>
          </a:bodyPr>
          <a:lstStyle/>
          <a:p>
            <a:r>
              <a:rPr lang="en-IN" i="0" u="none" strike="noStrike">
                <a:effectLst/>
              </a:rPr>
              <a:t>Epidemiology</a:t>
            </a:r>
            <a:br>
              <a:rPr lang="en-IN" b="1" i="0" u="none" strike="noStrike">
                <a:effectLst/>
              </a:rPr>
            </a:b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Group">
            <a:extLst>
              <a:ext uri="{FF2B5EF4-FFF2-40B4-BE49-F238E27FC236}">
                <a16:creationId xmlns:a16="http://schemas.microsoft.com/office/drawing/2014/main" id="{26E00EE7-90B7-5557-3E37-99D0B292E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111" y="3046576"/>
            <a:ext cx="2969276" cy="29692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BAC20-DE46-161C-A0F1-7C67D2387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777" y="1875598"/>
            <a:ext cx="6144768" cy="35178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800" b="1" i="0" u="none" strike="noStrike" dirty="0">
                <a:effectLst/>
              </a:rPr>
              <a:t>Prevalence:</a:t>
            </a:r>
            <a:endParaRPr lang="en-IN" sz="2800" b="0" i="0" u="none" strike="noStrike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b="0" i="0" u="none" strike="noStrike" dirty="0">
                <a:effectLst/>
              </a:rPr>
              <a:t>Occurs in </a:t>
            </a:r>
            <a:r>
              <a:rPr lang="en-IN" sz="2400" b="1" i="0" u="none" strike="noStrike" dirty="0">
                <a:effectLst/>
              </a:rPr>
              <a:t>1–15%</a:t>
            </a:r>
            <a:r>
              <a:rPr lang="en-IN" sz="2400" b="0" i="0" u="none" strike="noStrike" dirty="0">
                <a:effectLst/>
              </a:rPr>
              <a:t> of acute MI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b="1" i="0" u="none" strike="noStrike" dirty="0">
                <a:effectLst/>
              </a:rPr>
              <a:t>Mean prevalence:</a:t>
            </a:r>
            <a:r>
              <a:rPr lang="en-IN" sz="2400" b="0" i="0" u="none" strike="noStrike" dirty="0">
                <a:effectLst/>
              </a:rPr>
              <a:t> ~6%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b="1" i="0" u="none" strike="noStrike" dirty="0">
                <a:effectLst/>
              </a:rPr>
              <a:t>Meta-analysis (23 studies, &gt;800,000 MI patients):</a:t>
            </a:r>
            <a:r>
              <a:rPr lang="en-IN" sz="2400" b="0" i="0" u="none" strike="noStrike" dirty="0">
                <a:effectLst/>
              </a:rPr>
              <a:t> 8.1%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b="1" i="0" u="none" strike="noStrike" dirty="0">
                <a:effectLst/>
              </a:rPr>
              <a:t>Global incidence:</a:t>
            </a:r>
            <a:r>
              <a:rPr lang="en-IN" sz="2400" b="0" i="0" u="none" strike="noStrike" dirty="0">
                <a:effectLst/>
              </a:rPr>
              <a:t> 2.9%–10.2%</a:t>
            </a:r>
          </a:p>
          <a:p>
            <a:endParaRPr lang="en-US" sz="28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0104E4-99BC-494F-8342-F250828E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81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3CA38D-7BB0-4D35-BE00-0F4876602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F3488-C392-51C5-54C9-1004B82AA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3218"/>
            <a:ext cx="10691265" cy="1371030"/>
          </a:xfrm>
        </p:spPr>
        <p:txBody>
          <a:bodyPr>
            <a:normAutofit/>
          </a:bodyPr>
          <a:lstStyle/>
          <a:p>
            <a:r>
              <a:rPr lang="en-IN" i="0" u="none" strike="noStrike">
                <a:effectLst/>
              </a:rPr>
              <a:t>Epidemiology</a:t>
            </a:r>
            <a:br>
              <a:rPr lang="en-IN" b="1" i="0" u="none" strike="noStrike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32EB5-9A44-D8FD-7A9E-BDE1E444F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b="1" i="0" u="none" strike="noStrike">
                <a:effectLst/>
              </a:rPr>
              <a:t>Patient Profile:</a:t>
            </a:r>
            <a:endParaRPr lang="en-IN" b="0" i="0" u="none" strike="noStrike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b="1" i="0" u="none" strike="noStrike">
                <a:effectLst/>
              </a:rPr>
              <a:t>More common in females</a:t>
            </a:r>
            <a:r>
              <a:rPr lang="en-IN" b="0" i="0" u="none" strike="noStrike">
                <a:effectLst/>
              </a:rPr>
              <a:t> (up to 50% of MIs in women &lt;55 years)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b="1" i="0" u="none" strike="noStrike">
                <a:effectLst/>
              </a:rPr>
              <a:t>Younger patients</a:t>
            </a:r>
            <a:r>
              <a:rPr lang="en-IN" b="0" i="0" u="none" strike="noStrike">
                <a:effectLst/>
              </a:rPr>
              <a:t> (median age ~61 years)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b="1" i="0" u="none" strike="noStrike">
                <a:effectLst/>
              </a:rPr>
              <a:t>Higher prevalence</a:t>
            </a:r>
            <a:r>
              <a:rPr lang="en-IN" b="0" i="0" u="none" strike="noStrike">
                <a:effectLst/>
              </a:rPr>
              <a:t> in </a:t>
            </a:r>
            <a:r>
              <a:rPr lang="en-IN" b="1" i="0" u="none" strike="noStrike">
                <a:effectLst/>
              </a:rPr>
              <a:t>Black and Hispanic</a:t>
            </a:r>
            <a:r>
              <a:rPr lang="en-IN" b="0" i="0" u="none" strike="noStrike">
                <a:effectLst/>
              </a:rPr>
              <a:t> populations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b="1" i="0" u="none" strike="noStrike">
                <a:effectLst/>
              </a:rPr>
              <a:t>Fewer traditional risk factors like hypertension, </a:t>
            </a:r>
            <a:r>
              <a:rPr lang="en-IN" b="1" i="0" u="none" strike="noStrike" err="1">
                <a:effectLst/>
              </a:rPr>
              <a:t>dyslipidemia</a:t>
            </a:r>
            <a:r>
              <a:rPr lang="en-IN" b="1" i="0" u="none" strike="noStrike">
                <a:effectLst/>
              </a:rPr>
              <a:t>, diabetes and smoking</a:t>
            </a:r>
            <a:endParaRPr lang="en-IN" b="0" i="0" u="none" strike="noStrike">
              <a:effectLst/>
            </a:endParaRP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14FD1B-A0BF-4C73-A68E-4B1F7299F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B100A6-1EBC-40AB-BB7E-26807F3CF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28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F4B34-FA6D-9061-BB81-3ECC6836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871758"/>
            <a:ext cx="5227171" cy="38711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Mechanism of </a:t>
            </a:r>
            <a:r>
              <a:rPr lang="en-US" sz="5400" dirty="0" err="1"/>
              <a:t>minoca</a:t>
            </a:r>
            <a:endParaRPr lang="en-US" sz="5400" dirty="0"/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rticle image">
            <a:extLst>
              <a:ext uri="{FF2B5EF4-FFF2-40B4-BE49-F238E27FC236}">
                <a16:creationId xmlns:a16="http://schemas.microsoft.com/office/drawing/2014/main" id="{38C0D165-FFC7-9124-9978-630188EC94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/>
          <a:stretch>
            <a:fillRect/>
          </a:stretch>
        </p:blipFill>
        <p:spPr bwMode="auto">
          <a:xfrm>
            <a:off x="5815013" y="10"/>
            <a:ext cx="63769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51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25D72-F3EC-62B1-EC62-5B6F7851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10798176" cy="1051914"/>
          </a:xfrm>
        </p:spPr>
        <p:txBody>
          <a:bodyPr>
            <a:normAutofit/>
          </a:bodyPr>
          <a:lstStyle/>
          <a:p>
            <a:r>
              <a:rPr lang="en-US" dirty="0"/>
              <a:t>Causes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B96FAB-CCBF-4D1E-9D0D-B038ACC2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9628E0-2ADD-F9FD-8386-E91C167CB8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726625"/>
              </p:ext>
            </p:extLst>
          </p:nvPr>
        </p:nvGraphicFramePr>
        <p:xfrm>
          <a:off x="800100" y="2276474"/>
          <a:ext cx="10629900" cy="385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458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9E48A-113F-9340-0FD6-66ABB109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Epicardial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C4166-2029-A523-B4AA-63B523960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10535998" cy="373989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N" b="1" i="0" u="none" strike="noStrike" dirty="0">
                <a:solidFill>
                  <a:srgbClr val="000000"/>
                </a:solidFill>
                <a:effectLst/>
              </a:rPr>
              <a:t>1. Coronary Artery Spasm</a:t>
            </a:r>
          </a:p>
          <a:p>
            <a:r>
              <a:rPr lang="en-GB" dirty="0"/>
              <a:t>Intense vasoconstriction (</a:t>
            </a:r>
            <a:r>
              <a:rPr lang="en-GB" dirty="0" err="1"/>
              <a:t>ie</a:t>
            </a:r>
            <a:r>
              <a:rPr lang="en-GB" dirty="0"/>
              <a:t>, &gt;90%) of an epicardial coronary artery resulting in compromised myocardial blood flow.</a:t>
            </a:r>
          </a:p>
          <a:p>
            <a:r>
              <a:rPr lang="en-GB" dirty="0"/>
              <a:t>Either in response to drugs or toxins (</a:t>
            </a:r>
            <a:r>
              <a:rPr lang="en-GB" dirty="0" err="1"/>
              <a:t>eg</a:t>
            </a:r>
            <a:r>
              <a:rPr lang="en-GB" dirty="0"/>
              <a:t>, cocaine, fluorouracil) that result in hyperreactivity of vascular smooth muscles or spontaneously because of disorders in coronary vasomotor tone.</a:t>
            </a:r>
          </a:p>
          <a:p>
            <a:r>
              <a:rPr lang="en-GB" dirty="0">
                <a:solidFill>
                  <a:srgbClr val="0070C0"/>
                </a:solidFill>
              </a:rPr>
              <a:t>Vascular smooth muscle hyperreactivity </a:t>
            </a:r>
            <a:r>
              <a:rPr lang="en-GB" dirty="0"/>
              <a:t>- </a:t>
            </a:r>
            <a:r>
              <a:rPr lang="en-GB" dirty="0">
                <a:solidFill>
                  <a:srgbClr val="0070C0"/>
                </a:solidFill>
              </a:rPr>
              <a:t>central pathophysiological mechanism</a:t>
            </a:r>
            <a:endParaRPr lang="en-IN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N" i="0" u="none" strike="noStrike" dirty="0">
                <a:solidFill>
                  <a:srgbClr val="000000"/>
                </a:solidFill>
                <a:effectLst/>
              </a:rPr>
              <a:t>Can be localized, multifocal, or diffuse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i="0" u="none" strike="noStrike" dirty="0">
                <a:solidFill>
                  <a:srgbClr val="000000"/>
                </a:solidFill>
                <a:effectLst/>
              </a:rPr>
              <a:t>Prevalence in MINOCA varies widely: 3%–95%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87155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1718</Words>
  <Application>Microsoft Office PowerPoint</Application>
  <PresentationFormat>Widescreen</PresentationFormat>
  <Paragraphs>168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Bierstadt</vt:lpstr>
      <vt:lpstr>Calibri</vt:lpstr>
      <vt:lpstr>Calisto MT</vt:lpstr>
      <vt:lpstr>Poppins</vt:lpstr>
      <vt:lpstr>Times New Roman</vt:lpstr>
      <vt:lpstr>Univers Condensed</vt:lpstr>
      <vt:lpstr>Wingdings</vt:lpstr>
      <vt:lpstr>ChronicleVTI</vt:lpstr>
      <vt:lpstr>MYOCARDIAL INFARCTION OR ISCHEMIA WITH NO OBSTRUCTIVE CORONARY ATHEROSCLEROSIS</vt:lpstr>
      <vt:lpstr>MINOCA</vt:lpstr>
      <vt:lpstr>DIAGNOSTIC CRITERIA</vt:lpstr>
      <vt:lpstr>PowerPoint Presentation</vt:lpstr>
      <vt:lpstr>Epidemiology </vt:lpstr>
      <vt:lpstr>Epidemiology </vt:lpstr>
      <vt:lpstr>Mechanism of minoca</vt:lpstr>
      <vt:lpstr>Causes</vt:lpstr>
      <vt:lpstr>Epicardial causes</vt:lpstr>
      <vt:lpstr>PowerPoint Presentation</vt:lpstr>
      <vt:lpstr>PowerPoint Presentation</vt:lpstr>
      <vt:lpstr>Epicardial causes</vt:lpstr>
      <vt:lpstr>PowerPoint Presentation</vt:lpstr>
      <vt:lpstr>PowerPoint Presentation</vt:lpstr>
      <vt:lpstr>PowerPoint Presentation</vt:lpstr>
      <vt:lpstr>PowerPoint Presentation</vt:lpstr>
      <vt:lpstr>Microvascular causes</vt:lpstr>
      <vt:lpstr>PowerPoint Presentation</vt:lpstr>
      <vt:lpstr>Microvascular causes</vt:lpstr>
      <vt:lpstr>PowerPoint Presentation</vt:lpstr>
      <vt:lpstr>Management strategies</vt:lpstr>
      <vt:lpstr>Emergency supportive care </vt:lpstr>
      <vt:lpstr>Cardioprotective therapies</vt:lpstr>
      <vt:lpstr>Cardioprotective therapies</vt:lpstr>
      <vt:lpstr>PowerPoint Presentation</vt:lpstr>
      <vt:lpstr>Observational studies</vt:lpstr>
      <vt:lpstr>Plaque disruption</vt:lpstr>
      <vt:lpstr>Epicardial coronary spasm</vt:lpstr>
      <vt:lpstr>CORONARY MICROVASCULAR DYSFUNCTION </vt:lpstr>
      <vt:lpstr>CORONARY EMBOLISM/THROMBOSIS </vt:lpstr>
      <vt:lpstr>SPONTANEOUS CORONARY ARTERY DISSECTION </vt:lpstr>
      <vt:lpstr>THANK YOU</vt:lpstr>
      <vt:lpstr>Which of the following is not a common cause of minoca?</vt:lpstr>
      <vt:lpstr>SPONTANEOUS CORONARY ARTERY DISSECTION AS A CAUSE OF MINOCA IS MORE COMMONLY SEEN IN ?</vt:lpstr>
      <vt:lpstr>In a patient with suspected minoca which of the following investigation is most helpful in differentiating btwn plaque rupture and coronary spasm?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muzammil khan</dc:creator>
  <cp:lastModifiedBy>ADMIN</cp:lastModifiedBy>
  <cp:revision>7</cp:revision>
  <dcterms:created xsi:type="dcterms:W3CDTF">2025-07-17T05:12:28Z</dcterms:created>
  <dcterms:modified xsi:type="dcterms:W3CDTF">2025-07-18T03:37:44Z</dcterms:modified>
</cp:coreProperties>
</file>