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 snapToGrid="0">
      <p:cViewPr varScale="1">
        <p:scale>
          <a:sx n="68" d="100"/>
          <a:sy n="68" d="100"/>
        </p:scale>
        <p:origin x="8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5AAB9-D0D7-4F39-8A91-36552147E854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4C18C-1D5F-4498-917A-6F36B12522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9822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54C18C-1D5F-4498-917A-6F36B12522A1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256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B79B9-49CD-542B-5452-F3DDCD0DEE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A76EE8-A787-81C2-72EB-C5A3DFFA22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9657E4-26DA-54F1-5872-8A26192F5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1B43-4990-45D3-B13F-A9C7272050B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D8F0C-209A-F020-F6FB-62E4657A6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D9CDB-FAA7-0392-2FC4-4838A802E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609B-CB5D-4252-BAC1-B79EBE7CAB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3035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9C1FE-EDC3-8218-8D43-1ACE8433B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5B3B09-80D8-8532-4DA6-30294FBC84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8F5EC-F3E9-18EF-D7E8-B14841373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1B43-4990-45D3-B13F-A9C7272050B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2C637-62DC-094E-0B80-23AB50492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12800-45F9-75A0-2D7F-2819D6E5A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609B-CB5D-4252-BAC1-B79EBE7CAB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3954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9498A9-BC23-FE5D-CDCE-4EF20E4597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79816E-3F48-3653-C89F-5678F601C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D8C87-477A-BD1F-8A94-35F2E3799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1B43-4990-45D3-B13F-A9C7272050B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66BE2-F002-CAF7-DECB-2EE741553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82959-F3D5-D4DE-6F22-CFC27833D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609B-CB5D-4252-BAC1-B79EBE7CAB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0394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BB7FC-D346-0E0F-50B1-481787685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C6F21-A473-4955-38BF-45BC5FF28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D6593-425A-3EFC-04AC-2E5C16AA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1B43-4990-45D3-B13F-A9C7272050B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49003-AD31-EC88-BD50-2BD14E52A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B4D60-87C4-ACED-1873-AB8A8C087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609B-CB5D-4252-BAC1-B79EBE7CAB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7926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4B751-CCF9-6479-88D0-43292F6EF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ABC65B-39C5-43BE-ED55-758521A3F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0EFD9-3C82-8E75-FFFD-1EF61846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1B43-4990-45D3-B13F-A9C7272050B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F5E148-E95A-141B-E8F1-E997D7076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A183A-F512-AEE6-68A4-F516C6AEC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609B-CB5D-4252-BAC1-B79EBE7CAB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4623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DAD13-FC2B-F3A0-5A43-3CD2F55B5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DD4E2-ACB4-96C5-7E6E-6F77EF778F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75A815-1C68-2644-1133-D9BB6AD12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55628-B470-A063-DBE4-1AA0FAF22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1B43-4990-45D3-B13F-A9C7272050B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2BA39A-2ED1-B9CD-E18F-43C1B868E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F18357-7024-2330-09B1-C6BD98216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609B-CB5D-4252-BAC1-B79EBE7CAB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549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E4EAA-CA89-FCFA-D45B-43213E192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F4CEA2-B1C0-E417-224F-2ED7CCDF2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1268CA-8B5D-7C94-D8FE-1BDAC9AAF4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7C0498-A8AC-F3C9-80D2-3C4E9DC610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A40A30-5BD7-FDFF-F89C-7E40DC3F3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48523E-B87E-FA43-1C73-534D14EF5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1B43-4990-45D3-B13F-A9C7272050B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2DF3B0-D6F8-3961-986D-6BDBA4D92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3522B2-94C5-ACFA-AC79-4210FEF5B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609B-CB5D-4252-BAC1-B79EBE7CAB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4701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7763F-3DDC-B53B-C9CD-022BD39C7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F88039-7D58-1A6C-DBD7-F26D6C47C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1B43-4990-45D3-B13F-A9C7272050B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5A10D8-77D1-02C6-1041-A337786F6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A275C0-3787-1D18-654F-A0EFE425D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609B-CB5D-4252-BAC1-B79EBE7CAB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9906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B6A2A2-9206-166C-07B3-73799985B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1B43-4990-45D3-B13F-A9C7272050B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7B3976-5670-5FBF-1143-8C0BC12E0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F1413B-F8B5-85CB-940B-E360897BE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609B-CB5D-4252-BAC1-B79EBE7CAB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5968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CBF78-5BE4-07A8-9604-330181A89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B9200-DC00-C989-4DFD-792784BB3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AA7FA7-1DB2-0127-632E-3C8AC639F8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1A97AC-43DD-D1A7-8964-C3E8F2424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1B43-4990-45D3-B13F-A9C7272050B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35874A-B750-6258-3271-B06280014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9BB8E2-9E33-1D3D-D8DF-5AE369A85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609B-CB5D-4252-BAC1-B79EBE7CAB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4406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59D67-CEC2-DC0B-84D0-40FB52571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9A6EA7-8735-BACE-E7E7-C928BF93C5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4A780F-A970-65E3-5E1B-318875EF21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688165-2CB3-2AF6-AF90-221BFC558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1B43-4990-45D3-B13F-A9C7272050B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25A570-C6D7-B6F9-35BE-B9BA8FDCE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35065B-296A-6795-3AF6-4E5A11A0E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609B-CB5D-4252-BAC1-B79EBE7CAB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71186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615CD-ACAA-693F-355E-D3D42D44F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E54EB-AD6C-A06B-774F-DD9CD261F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399993-9E82-C0DD-B529-D58AB5E1C6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11B43-4990-45D3-B13F-A9C7272050B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390B9-E5E1-A88E-3DDA-511381531A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350CD-BF5D-AEAB-EBB7-1292C30389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8609B-CB5D-4252-BAC1-B79EBE7CAB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842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1F570-1987-8528-A52F-9B6B09E542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PCSK 9 INHIBITORS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E801B3-6221-C3AD-8A99-B68C214CA7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 RESHMA TANIA NOUSHAD</a:t>
            </a:r>
          </a:p>
          <a:p>
            <a:r>
              <a:rPr lang="en-US" dirty="0"/>
              <a:t> FIRST YEAR DM CARDIOLOGY RESIDENT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4448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77E0E-42D0-11E0-FF4A-0B653AAB3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7749"/>
          </a:xfrm>
        </p:spPr>
        <p:txBody>
          <a:bodyPr>
            <a:normAutofit fontScale="90000"/>
          </a:bodyPr>
          <a:lstStyle/>
          <a:p>
            <a:r>
              <a:rPr lang="en-US" dirty="0"/>
              <a:t>SMALL INTERFERING RNA (INCLISIRAN)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B91BF-3E45-1166-7A70-EB46B87E0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8295"/>
            <a:ext cx="10515600" cy="486866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Indications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Those with allergic responses to both </a:t>
            </a:r>
            <a:r>
              <a:rPr lang="en-US" dirty="0" err="1"/>
              <a:t>evolocumab</a:t>
            </a:r>
            <a:r>
              <a:rPr lang="en-US" dirty="0"/>
              <a:t> and alirocumab </a:t>
            </a:r>
          </a:p>
          <a:p>
            <a:pPr marL="0" indent="0">
              <a:buNone/>
            </a:pPr>
            <a:r>
              <a:rPr lang="en-US" dirty="0"/>
              <a:t>Administration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Subcutaneous injection administered every three months for two doses then every 6 months thereafter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16418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3F868-E981-2985-B3A1-9956C3428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ORION TRIAL (INCLISIRAN)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D6F22-A776-4204-9BCC-EAA3B617E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Statin treated patients with cardiovascular disease taken</a:t>
            </a:r>
          </a:p>
          <a:p>
            <a:r>
              <a:rPr lang="en-US" dirty="0" err="1"/>
              <a:t>Inclisiran</a:t>
            </a:r>
            <a:r>
              <a:rPr lang="en-US" dirty="0"/>
              <a:t> VS Placebo administered on day 1, day 90 and every six months over a period of 540 days </a:t>
            </a:r>
          </a:p>
          <a:p>
            <a:r>
              <a:rPr lang="en-US" dirty="0"/>
              <a:t>LDL-C by 50%</a:t>
            </a:r>
          </a:p>
          <a:p>
            <a:r>
              <a:rPr lang="en-US" dirty="0"/>
              <a:t>Comparing </a:t>
            </a:r>
            <a:r>
              <a:rPr lang="en-US" dirty="0" err="1"/>
              <a:t>Inclisiran</a:t>
            </a:r>
            <a:r>
              <a:rPr lang="en-US" dirty="0"/>
              <a:t> vs </a:t>
            </a:r>
            <a:r>
              <a:rPr lang="en-US" dirty="0" err="1"/>
              <a:t>Evolocumab,Evolocumab</a:t>
            </a:r>
            <a:r>
              <a:rPr lang="en-US" dirty="0"/>
              <a:t> treatment </a:t>
            </a:r>
            <a:r>
              <a:rPr lang="en-US" dirty="0" err="1"/>
              <a:t>grouphad</a:t>
            </a:r>
            <a:r>
              <a:rPr lang="en-US" dirty="0"/>
              <a:t> better LDL-C reductions.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91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0E3AE-88EC-BDC9-44C8-2B50027E8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353" y="154746"/>
            <a:ext cx="11746523" cy="787790"/>
          </a:xfrm>
        </p:spPr>
        <p:txBody>
          <a:bodyPr/>
          <a:lstStyle/>
          <a:p>
            <a:r>
              <a:rPr lang="en-US" dirty="0"/>
              <a:t>Proprotein Convertase Subtilisin/</a:t>
            </a:r>
            <a:r>
              <a:rPr lang="en-US" dirty="0" err="1"/>
              <a:t>kexin</a:t>
            </a:r>
            <a:r>
              <a:rPr lang="en-US" dirty="0"/>
              <a:t> type 9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63B8A-5F8D-5C6C-79C8-DDDC74B44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3" y="942536"/>
            <a:ext cx="11746524" cy="5486399"/>
          </a:xfrm>
        </p:spPr>
        <p:txBody>
          <a:bodyPr/>
          <a:lstStyle/>
          <a:p>
            <a:r>
              <a:rPr lang="en-US" dirty="0"/>
              <a:t>PCSK 9, an enzyme encoded by PCSK9 gene predominantly produced by the liver</a:t>
            </a:r>
          </a:p>
          <a:p>
            <a:r>
              <a:rPr lang="en-US" dirty="0"/>
              <a:t>PCSK9 binds to LDL receptor on the hepatocyte leading to degradation of the LDL-R and subsequently higher plasma LDL-C.</a:t>
            </a:r>
          </a:p>
          <a:p>
            <a:r>
              <a:rPr lang="en-US" dirty="0"/>
              <a:t>Elevated levels of PCSK9 are associated with increased LDL and worser cardiovascular outcomes</a:t>
            </a:r>
          </a:p>
          <a:p>
            <a:r>
              <a:rPr lang="en-US" dirty="0"/>
              <a:t>Antibodies to PCSK9 interfere with its binding of the LDL-R leading to higher LDL-R expression resulting in lower plasma LDL-C levels.</a:t>
            </a:r>
          </a:p>
          <a:p>
            <a:r>
              <a:rPr lang="en-US" dirty="0"/>
              <a:t>Circulating level of PCSK 9 are upregulated in the presence of statins, suggesting that </a:t>
            </a:r>
            <a:r>
              <a:rPr lang="en-US" dirty="0" err="1"/>
              <a:t>inihibiting</a:t>
            </a:r>
            <a:r>
              <a:rPr lang="en-US" dirty="0"/>
              <a:t> the PCSK9 pathway may complement the LDL-C lowering effect of statins.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714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B914F-23D4-5BAA-C457-89659A3F0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692" y="182246"/>
            <a:ext cx="11002108" cy="788426"/>
          </a:xfrm>
        </p:spPr>
        <p:txBody>
          <a:bodyPr/>
          <a:lstStyle/>
          <a:p>
            <a:r>
              <a:rPr lang="en-US" dirty="0"/>
              <a:t>TYPES OF PCSK9 INHIBITORS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B9F2D-BDC0-ECA5-220C-AAF990090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3" y="970672"/>
            <a:ext cx="11591778" cy="5206291"/>
          </a:xfrm>
        </p:spPr>
        <p:txBody>
          <a:bodyPr/>
          <a:lstStyle/>
          <a:p>
            <a:r>
              <a:rPr lang="en-US" dirty="0"/>
              <a:t>Monoclonal antibodies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Alirocumab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Evolocumab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These humanized monoclonal antibodies  binds to free plasma PCSK9  leading to degradation of enzyme, leading to higher fraction of LDL-R recycling towards the hepatocyte surface. As a direct consequence the liver has the capacity to remove more LDL-C from the circulation </a:t>
            </a:r>
          </a:p>
          <a:p>
            <a:r>
              <a:rPr lang="en-US" dirty="0"/>
              <a:t>Small interfering RNA( </a:t>
            </a:r>
            <a:r>
              <a:rPr lang="en-US" dirty="0" err="1"/>
              <a:t>si</a:t>
            </a:r>
            <a:r>
              <a:rPr lang="en-US" dirty="0"/>
              <a:t> RNA)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Inclisiran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Block the synthesis of PCSK9 which is dependent on messenger RNA </a:t>
            </a:r>
          </a:p>
        </p:txBody>
      </p:sp>
    </p:spTree>
    <p:extLst>
      <p:ext uri="{BB962C8B-B14F-4D97-AF65-F5344CB8AC3E}">
        <p14:creationId xmlns:p14="http://schemas.microsoft.com/office/powerpoint/2010/main" val="3635729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2F556-97A6-0813-1608-85CB4E1C2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5884"/>
          </a:xfrm>
        </p:spPr>
        <p:txBody>
          <a:bodyPr>
            <a:normAutofit fontScale="90000"/>
          </a:bodyPr>
          <a:lstStyle/>
          <a:p>
            <a:r>
              <a:rPr lang="en-US" dirty="0"/>
              <a:t>INDICATIONS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B5B4D-8526-51ED-A6E4-1DD2F0087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3551"/>
            <a:ext cx="10515600" cy="5023412"/>
          </a:xfrm>
        </p:spPr>
        <p:txBody>
          <a:bodyPr/>
          <a:lstStyle/>
          <a:p>
            <a:r>
              <a:rPr lang="en-US" dirty="0"/>
              <a:t>Clinical ASCVD requiring LDL-C lowering despite statins/ezetimibe</a:t>
            </a:r>
          </a:p>
          <a:p>
            <a:r>
              <a:rPr lang="en-US" dirty="0"/>
              <a:t>Statin-intolerant patients</a:t>
            </a:r>
          </a:p>
          <a:p>
            <a:r>
              <a:rPr lang="en-US" dirty="0"/>
              <a:t>Primary </a:t>
            </a:r>
            <a:r>
              <a:rPr lang="en-US" dirty="0" err="1"/>
              <a:t>hypercholestrolemia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67608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8767B-C0AD-ED42-8504-347C4E9B0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48" y="410858"/>
            <a:ext cx="11199055" cy="540360"/>
          </a:xfrm>
        </p:spPr>
        <p:txBody>
          <a:bodyPr>
            <a:normAutofit fontScale="90000"/>
          </a:bodyPr>
          <a:lstStyle/>
          <a:p>
            <a:r>
              <a:rPr lang="en-US" dirty="0"/>
              <a:t>PCSK9 ANTIBODIES –FOURIER TRIAL (</a:t>
            </a:r>
            <a:r>
              <a:rPr lang="en-US" dirty="0" err="1"/>
              <a:t>Evolocumab</a:t>
            </a:r>
            <a:r>
              <a:rPr lang="en-US" dirty="0"/>
              <a:t>)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6F62-B068-2EE8-8987-41A2B27C2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31" y="1496964"/>
            <a:ext cx="11769969" cy="5818236"/>
          </a:xfrm>
        </p:spPr>
        <p:txBody>
          <a:bodyPr/>
          <a:lstStyle/>
          <a:p>
            <a:r>
              <a:rPr lang="en-US" dirty="0"/>
              <a:t>27,564 patients with ASCVD </a:t>
            </a:r>
          </a:p>
          <a:p>
            <a:r>
              <a:rPr lang="en-US" dirty="0" err="1"/>
              <a:t>Evolocumab</a:t>
            </a:r>
            <a:r>
              <a:rPr lang="en-US" dirty="0"/>
              <a:t> + statin VS Placebo+ statin</a:t>
            </a:r>
          </a:p>
          <a:p>
            <a:r>
              <a:rPr lang="en-US" dirty="0"/>
              <a:t>Decreased LDL-C by 59%</a:t>
            </a:r>
          </a:p>
          <a:p>
            <a:r>
              <a:rPr lang="en-US" dirty="0"/>
              <a:t>Decreased Major adverse cardiovascular event by15%</a:t>
            </a:r>
          </a:p>
          <a:p>
            <a:r>
              <a:rPr lang="en-US" dirty="0"/>
              <a:t>No mortality benefit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53747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6AADA-2B01-F65D-18B5-EDA1AE7D6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ODYSSEY OUTCOME TRIAL (Alirocumab)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F6B82-B55E-0BE4-0E8E-9B7F6FD19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Alirocumab added to intensive statin treatment after acute coronary syndrome </a:t>
            </a:r>
          </a:p>
          <a:p>
            <a:r>
              <a:rPr lang="en-US" dirty="0"/>
              <a:t>Alirocumab + statin vs placebo </a:t>
            </a:r>
          </a:p>
          <a:p>
            <a:r>
              <a:rPr lang="en-US" dirty="0"/>
              <a:t>Reduce LDL-C to 50%</a:t>
            </a:r>
          </a:p>
          <a:p>
            <a:r>
              <a:rPr lang="en-US" dirty="0"/>
              <a:t>Reduce major adverse cardiac events by 15%</a:t>
            </a:r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84482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235B3-AE38-98E3-1D7E-7974D1FAA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PCSK9 ANTIBODIES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1D6A6-099F-8F6E-C18E-484DAB2E8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Reduction in LDL-C </a:t>
            </a:r>
            <a:r>
              <a:rPr lang="en-US" dirty="0" err="1"/>
              <a:t>upto</a:t>
            </a:r>
            <a:r>
              <a:rPr lang="en-US" dirty="0"/>
              <a:t> 60-70% in patients on statin therapy</a:t>
            </a:r>
          </a:p>
          <a:p>
            <a:pPr marL="0" indent="0">
              <a:buNone/>
            </a:pPr>
            <a:r>
              <a:rPr lang="en-US" dirty="0"/>
              <a:t>Reduction in lipoprotein(a) levels 18-36%</a:t>
            </a:r>
          </a:p>
          <a:p>
            <a:pPr marL="0" indent="0">
              <a:buNone/>
            </a:pPr>
            <a:r>
              <a:rPr lang="en-US" dirty="0"/>
              <a:t>Reduction in triglyceride level by 12-31%</a:t>
            </a:r>
          </a:p>
          <a:p>
            <a:pPr marL="0" indent="0">
              <a:buNone/>
            </a:pPr>
            <a:r>
              <a:rPr lang="en-US" dirty="0"/>
              <a:t>Increase in HDL by 5-9%</a:t>
            </a:r>
          </a:p>
          <a:p>
            <a:pPr marL="0" indent="0">
              <a:buNone/>
            </a:pPr>
            <a:r>
              <a:rPr lang="en-US" dirty="0"/>
              <a:t>Decrease in percent atheroma </a:t>
            </a:r>
            <a:r>
              <a:rPr lang="en-US" dirty="0" err="1"/>
              <a:t>volume,lipid</a:t>
            </a:r>
            <a:r>
              <a:rPr lang="en-US" dirty="0"/>
              <a:t> rich necrotic core and increase in fibrinous cap thickness</a:t>
            </a:r>
          </a:p>
          <a:p>
            <a:pPr marL="0" indent="0">
              <a:buNone/>
            </a:pPr>
            <a:r>
              <a:rPr lang="en-US" dirty="0"/>
              <a:t>Significant reduction (50%) in cardiovascular event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16058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1F134-12AD-33DF-A4B8-052882DEC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3681"/>
          </a:xfrm>
        </p:spPr>
        <p:txBody>
          <a:bodyPr>
            <a:normAutofit fontScale="90000"/>
          </a:bodyPr>
          <a:lstStyle/>
          <a:p>
            <a:r>
              <a:rPr lang="en-US" dirty="0"/>
              <a:t>ADVERSE EFFECTS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24594-7471-54FE-58AC-F3EB706288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025" y="1191944"/>
            <a:ext cx="10515600" cy="4351338"/>
          </a:xfrm>
        </p:spPr>
        <p:txBody>
          <a:bodyPr/>
          <a:lstStyle/>
          <a:p>
            <a:r>
              <a:rPr lang="en-US" dirty="0"/>
              <a:t>Hypersensitivity reaction</a:t>
            </a:r>
          </a:p>
          <a:p>
            <a:r>
              <a:rPr lang="en-US" dirty="0"/>
              <a:t>Flu like symptoms </a:t>
            </a:r>
          </a:p>
          <a:p>
            <a:r>
              <a:rPr lang="en-US" dirty="0"/>
              <a:t>No demonstrable muscle toxicity nor creatine kinase elevations</a:t>
            </a:r>
          </a:p>
          <a:p>
            <a:r>
              <a:rPr lang="en-US" dirty="0"/>
              <a:t>No significant hepatic/ renal toxicity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822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E73FD-7035-E3AA-6421-378D8ED94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2493"/>
          </a:xfrm>
        </p:spPr>
        <p:txBody>
          <a:bodyPr/>
          <a:lstStyle/>
          <a:p>
            <a:r>
              <a:rPr lang="en-US" dirty="0"/>
              <a:t>Administration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918B2-F45F-DF08-9E35-F6B6B324A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7618"/>
            <a:ext cx="10515600" cy="5009345"/>
          </a:xfrm>
        </p:spPr>
        <p:txBody>
          <a:bodyPr/>
          <a:lstStyle/>
          <a:p>
            <a:r>
              <a:rPr lang="en-US" dirty="0"/>
              <a:t>Route : Subcutaneous </a:t>
            </a:r>
          </a:p>
          <a:p>
            <a:pPr marL="0" indent="0">
              <a:buNone/>
            </a:pPr>
            <a:r>
              <a:rPr lang="en-US" dirty="0"/>
              <a:t>EVOLOCUMAB : 140mg subcutaneously every two weeks or 420mg once monthly</a:t>
            </a:r>
          </a:p>
          <a:p>
            <a:pPr marL="0" indent="0">
              <a:buNone/>
            </a:pPr>
            <a:r>
              <a:rPr lang="en-US" dirty="0"/>
              <a:t>ALIROCUMAB : 150mg once every two weeks or 300mg once every 4 weeks </a:t>
            </a:r>
          </a:p>
          <a:p>
            <a:pPr marL="0" indent="0">
              <a:buNone/>
            </a:pPr>
            <a:r>
              <a:rPr lang="en-US" dirty="0"/>
              <a:t>LDL-C plasma levels should be measured within 4 -12 weeks of initiating or changing the dose and every3 to 12 months there after 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4070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485</Words>
  <Application>Microsoft Office PowerPoint</Application>
  <PresentationFormat>Widescreen</PresentationFormat>
  <Paragraphs>60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PCSK 9 INHIBITORS</vt:lpstr>
      <vt:lpstr>Proprotein Convertase Subtilisin/kexin type 9</vt:lpstr>
      <vt:lpstr>TYPES OF PCSK9 INHIBITORS </vt:lpstr>
      <vt:lpstr>INDICATIONS </vt:lpstr>
      <vt:lpstr>PCSK9 ANTIBODIES –FOURIER TRIAL (Evolocumab) </vt:lpstr>
      <vt:lpstr>ODYSSEY OUTCOME TRIAL (Alirocumab)</vt:lpstr>
      <vt:lpstr>BENEFITS OF PCSK9 ANTIBODIES</vt:lpstr>
      <vt:lpstr>ADVERSE EFFECTS </vt:lpstr>
      <vt:lpstr>Administration </vt:lpstr>
      <vt:lpstr>SMALL INTERFERING RNA (INCLISIRAN)</vt:lpstr>
      <vt:lpstr>ORION TRIAL (INCLISIRAN)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9</cp:revision>
  <dcterms:created xsi:type="dcterms:W3CDTF">2025-06-30T15:08:34Z</dcterms:created>
  <dcterms:modified xsi:type="dcterms:W3CDTF">2025-06-30T16:49:38Z</dcterms:modified>
</cp:coreProperties>
</file>