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jpe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90" r:id="rId17"/>
    <p:sldId id="281" r:id="rId18"/>
    <p:sldId id="282" r:id="rId19"/>
    <p:sldId id="283" r:id="rId20"/>
    <p:sldId id="284" r:id="rId21"/>
    <p:sldId id="295" r:id="rId22"/>
    <p:sldId id="288" r:id="rId23"/>
    <p:sldId id="294" r:id="rId24"/>
    <p:sldId id="271" r:id="rId25"/>
    <p:sldId id="272" r:id="rId26"/>
    <p:sldId id="273" r:id="rId27"/>
    <p:sldId id="274" r:id="rId28"/>
    <p:sldId id="275" r:id="rId29"/>
    <p:sldId id="276" r:id="rId30"/>
    <p:sldId id="277" r:id="rId31"/>
    <p:sldId id="278" r:id="rId32"/>
    <p:sldId id="279" r:id="rId33"/>
    <p:sldId id="292" r:id="rId34"/>
    <p:sldId id="285" r:id="rId35"/>
    <p:sldId id="286" r:id="rId36"/>
    <p:sldId id="287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11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A3442-F897-42B4-A3D9-7F01A0B7E873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BA0E-4C92-45C3-9C7A-08516C7263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A3442-F897-42B4-A3D9-7F01A0B7E873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BA0E-4C92-45C3-9C7A-08516C7263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A3442-F897-42B4-A3D9-7F01A0B7E873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BA0E-4C92-45C3-9C7A-08516C7263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A3442-F897-42B4-A3D9-7F01A0B7E873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BA0E-4C92-45C3-9C7A-08516C7263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A3442-F897-42B4-A3D9-7F01A0B7E873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BA0E-4C92-45C3-9C7A-08516C7263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A3442-F897-42B4-A3D9-7F01A0B7E873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BA0E-4C92-45C3-9C7A-08516C7263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A3442-F897-42B4-A3D9-7F01A0B7E873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BA0E-4C92-45C3-9C7A-08516C7263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A3442-F897-42B4-A3D9-7F01A0B7E873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BA0E-4C92-45C3-9C7A-08516C7263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A3442-F897-42B4-A3D9-7F01A0B7E873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BA0E-4C92-45C3-9C7A-08516C7263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A3442-F897-42B4-A3D9-7F01A0B7E873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BA0E-4C92-45C3-9C7A-08516C72638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A3442-F897-42B4-A3D9-7F01A0B7E873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FEBA0E-4C92-45C3-9C7A-08516C72638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01FEBA0E-4C92-45C3-9C7A-08516C72638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4E4A3442-F897-42B4-A3D9-7F01A0B7E873}" type="datetimeFigureOut">
              <a:rPr lang="en-US" smtClean="0"/>
              <a:t>5/23/2025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tmp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tmp"/><Relationship Id="rId7" Type="http://schemas.openxmlformats.org/officeDocument/2006/relationships/image" Target="../media/image20.jpeg"/><Relationship Id="rId2" Type="http://schemas.openxmlformats.org/officeDocument/2006/relationships/image" Target="../media/image15.tmp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jpeg"/><Relationship Id="rId5" Type="http://schemas.openxmlformats.org/officeDocument/2006/relationships/image" Target="../media/image18.tmp"/><Relationship Id="rId4" Type="http://schemas.openxmlformats.org/officeDocument/2006/relationships/image" Target="../media/image17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jpe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jpe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tmp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5616" y="1772816"/>
            <a:ext cx="7041976" cy="2593975"/>
          </a:xfrm>
        </p:spPr>
        <p:txBody>
          <a:bodyPr/>
          <a:lstStyle/>
          <a:p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CARDIAC CATHETERS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0605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b="1" dirty="0"/>
              <a:t>CATHETER SIZE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787208" cy="48006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GB" dirty="0">
                <a:latin typeface="Book Antiqua" pitchFamily="18" charset="0"/>
              </a:rPr>
              <a:t>Catheters are named by their outer diameter in French (</a:t>
            </a:r>
            <a:r>
              <a:rPr lang="en-GB" dirty="0" err="1">
                <a:latin typeface="Book Antiqua" pitchFamily="18" charset="0"/>
              </a:rPr>
              <a:t>Fr</a:t>
            </a:r>
            <a:r>
              <a:rPr lang="en-GB" dirty="0">
                <a:latin typeface="Book Antiqua" pitchFamily="18" charset="0"/>
              </a:rPr>
              <a:t>)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Book Antiqua" pitchFamily="18" charset="0"/>
              </a:rPr>
              <a:t>1 </a:t>
            </a:r>
            <a:r>
              <a:rPr lang="en-GB" dirty="0" err="1">
                <a:latin typeface="Book Antiqua" pitchFamily="18" charset="0"/>
              </a:rPr>
              <a:t>Fr</a:t>
            </a:r>
            <a:r>
              <a:rPr lang="en-GB" dirty="0">
                <a:latin typeface="Book Antiqua" pitchFamily="18" charset="0"/>
              </a:rPr>
              <a:t> = 0.33 mm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Book Antiqua" pitchFamily="18" charset="0"/>
              </a:rPr>
              <a:t>5 – 10 </a:t>
            </a:r>
            <a:r>
              <a:rPr lang="en-GB" dirty="0" err="1">
                <a:latin typeface="Book Antiqua" pitchFamily="18" charset="0"/>
              </a:rPr>
              <a:t>Fr</a:t>
            </a:r>
            <a:r>
              <a:rPr lang="en-GB" dirty="0">
                <a:latin typeface="Book Antiqua" pitchFamily="18" charset="0"/>
              </a:rPr>
              <a:t>  available 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Book Antiqua" pitchFamily="18" charset="0"/>
              </a:rPr>
              <a:t>Internal diameter is represented in inches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Book Antiqua" pitchFamily="18" charset="0"/>
              </a:rPr>
              <a:t>Length in cm – 80, 100,110 (125 cm for very tall )</a:t>
            </a:r>
          </a:p>
          <a:p>
            <a:pPr>
              <a:buFont typeface="Wingdings" pitchFamily="2" charset="2"/>
              <a:buChar char="Ø"/>
            </a:pPr>
            <a:endParaRPr lang="en-GB" dirty="0">
              <a:latin typeface="Book Antiqua" pitchFamily="18" charset="0"/>
            </a:endParaRPr>
          </a:p>
          <a:p>
            <a:pPr marL="114300" indent="0">
              <a:buNone/>
            </a:pPr>
            <a:r>
              <a:rPr lang="en-GB" dirty="0">
                <a:latin typeface="Book Antiqua" pitchFamily="18" charset="0"/>
              </a:rPr>
              <a:t>             6F                  7F                   8F</a:t>
            </a:r>
            <a:endParaRPr lang="en-US" dirty="0">
              <a:latin typeface="Book Antiqua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1115616" y="4437112"/>
            <a:ext cx="1152128" cy="108012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276953" y="4568882"/>
            <a:ext cx="829453" cy="81657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627784" y="4433664"/>
            <a:ext cx="1296144" cy="1227584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789121" y="4565434"/>
            <a:ext cx="990791" cy="95179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233416" y="4466992"/>
            <a:ext cx="1346696" cy="1266264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377432" y="4621540"/>
            <a:ext cx="1058664" cy="95716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9762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b="1" dirty="0"/>
              <a:t>CORONARY ANATOMY VARIATION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Symbol"/>
              <a:buChar char="Þ"/>
            </a:pPr>
            <a:r>
              <a:rPr lang="en-GB" b="1" u="sng" dirty="0">
                <a:latin typeface="+mj-lt"/>
              </a:rPr>
              <a:t>Coronary </a:t>
            </a:r>
            <a:r>
              <a:rPr lang="en-GB" b="1" u="sng" dirty="0" err="1">
                <a:latin typeface="+mj-lt"/>
              </a:rPr>
              <a:t>ostial</a:t>
            </a:r>
            <a:r>
              <a:rPr lang="en-GB" b="1" u="sng" dirty="0">
                <a:latin typeface="+mj-lt"/>
              </a:rPr>
              <a:t> location</a:t>
            </a:r>
          </a:p>
          <a:p>
            <a:pPr marL="114300" indent="0">
              <a:buNone/>
            </a:pPr>
            <a:r>
              <a:rPr lang="en-GB" dirty="0">
                <a:latin typeface="+mj-lt"/>
              </a:rPr>
              <a:t>       i)  High</a:t>
            </a:r>
          </a:p>
          <a:p>
            <a:pPr marL="114300" indent="0">
              <a:buNone/>
            </a:pPr>
            <a:r>
              <a:rPr lang="en-GB" dirty="0">
                <a:latin typeface="+mj-lt"/>
              </a:rPr>
              <a:t>      ii)  Low</a:t>
            </a:r>
          </a:p>
          <a:p>
            <a:pPr marL="114300" indent="0">
              <a:buNone/>
            </a:pPr>
            <a:r>
              <a:rPr lang="en-GB" dirty="0">
                <a:latin typeface="+mj-lt"/>
              </a:rPr>
              <a:t>     iii) Anterior</a:t>
            </a:r>
          </a:p>
          <a:p>
            <a:pPr marL="114300" indent="0">
              <a:buNone/>
            </a:pPr>
            <a:r>
              <a:rPr lang="en-GB" dirty="0">
                <a:latin typeface="+mj-lt"/>
              </a:rPr>
              <a:t>     iv) Posterior</a:t>
            </a:r>
          </a:p>
          <a:p>
            <a:pPr marL="114300" indent="0">
              <a:buNone/>
            </a:pPr>
            <a:endParaRPr lang="en-GB" dirty="0">
              <a:latin typeface="+mj-lt"/>
            </a:endParaRPr>
          </a:p>
          <a:p>
            <a:pPr>
              <a:buFont typeface="Symbol"/>
              <a:buChar char="Þ"/>
            </a:pPr>
            <a:r>
              <a:rPr lang="en-GB" b="1" u="sng" dirty="0">
                <a:latin typeface="+mj-lt"/>
              </a:rPr>
              <a:t>Coronary </a:t>
            </a:r>
            <a:r>
              <a:rPr lang="en-GB" b="1" u="sng" dirty="0" err="1">
                <a:latin typeface="+mj-lt"/>
              </a:rPr>
              <a:t>ostial</a:t>
            </a:r>
            <a:r>
              <a:rPr lang="en-GB" b="1" u="sng" dirty="0">
                <a:latin typeface="+mj-lt"/>
              </a:rPr>
              <a:t> orientation</a:t>
            </a:r>
          </a:p>
          <a:p>
            <a:pPr marL="114300" indent="0">
              <a:buNone/>
            </a:pPr>
            <a:r>
              <a:rPr lang="en-GB" dirty="0">
                <a:latin typeface="+mj-lt"/>
              </a:rPr>
              <a:t>      i) Superior</a:t>
            </a:r>
          </a:p>
          <a:p>
            <a:pPr marL="114300" indent="0">
              <a:buNone/>
            </a:pPr>
            <a:r>
              <a:rPr lang="en-GB" dirty="0">
                <a:latin typeface="+mj-lt"/>
              </a:rPr>
              <a:t>     ii) Horizontal </a:t>
            </a:r>
          </a:p>
          <a:p>
            <a:pPr marL="114300" indent="0">
              <a:buNone/>
            </a:pPr>
            <a:r>
              <a:rPr lang="en-GB" dirty="0">
                <a:latin typeface="+mj-lt"/>
              </a:rPr>
              <a:t>    iii) Inferior</a:t>
            </a:r>
          </a:p>
          <a:p>
            <a:pPr marL="114300" indent="0">
              <a:buNone/>
            </a:pPr>
            <a:r>
              <a:rPr lang="en-GB" dirty="0">
                <a:latin typeface="+mj-lt"/>
              </a:rPr>
              <a:t>    iv) Shepherd crook RCA</a:t>
            </a:r>
          </a:p>
          <a:p>
            <a:pPr>
              <a:buFont typeface="Symbol"/>
              <a:buChar char="Þ"/>
            </a:pPr>
            <a:endParaRPr lang="en-US" dirty="0">
              <a:latin typeface="+mj-lt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9398D8A-71AD-F1F9-8A37-D9BA7A239D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7526" y="4825634"/>
            <a:ext cx="1401273" cy="1575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5367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7465640" cy="1301006"/>
          </a:xfrm>
        </p:spPr>
        <p:txBody>
          <a:bodyPr/>
          <a:lstStyle/>
          <a:p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TYPES  OF  CATHETERS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340768"/>
            <a:ext cx="7620000" cy="5517232"/>
          </a:xfrm>
        </p:spPr>
        <p:txBody>
          <a:bodyPr/>
          <a:lstStyle/>
          <a:p>
            <a:r>
              <a:rPr lang="en-GB" dirty="0">
                <a:latin typeface="+mj-lt"/>
              </a:rPr>
              <a:t>There are 2 types of catheters; </a:t>
            </a:r>
          </a:p>
          <a:p>
            <a:pPr marL="114300" indent="0">
              <a:buNone/>
            </a:pPr>
            <a:r>
              <a:rPr lang="en-GB" dirty="0">
                <a:latin typeface="+mj-lt"/>
              </a:rPr>
              <a:t>   1) </a:t>
            </a:r>
            <a:r>
              <a:rPr lang="en-GB" b="1" dirty="0">
                <a:latin typeface="+mj-lt"/>
              </a:rPr>
              <a:t>Diagnostic catheters </a:t>
            </a:r>
          </a:p>
          <a:p>
            <a:pPr marL="114300" indent="0">
              <a:buNone/>
            </a:pPr>
            <a:r>
              <a:rPr lang="en-GB" dirty="0">
                <a:latin typeface="+mj-lt"/>
              </a:rPr>
              <a:t>   2) </a:t>
            </a:r>
            <a:r>
              <a:rPr lang="en-GB" b="1" dirty="0">
                <a:latin typeface="+mj-lt"/>
              </a:rPr>
              <a:t>Guiding</a:t>
            </a:r>
            <a:r>
              <a:rPr lang="en-GB" b="1" i="1" dirty="0">
                <a:latin typeface="+mj-lt"/>
              </a:rPr>
              <a:t> </a:t>
            </a:r>
            <a:r>
              <a:rPr lang="en-GB" b="1" dirty="0">
                <a:latin typeface="+mj-lt"/>
              </a:rPr>
              <a:t>catheters</a:t>
            </a:r>
          </a:p>
          <a:p>
            <a:pPr marL="114300" indent="0">
              <a:buNone/>
            </a:pPr>
            <a:endParaRPr lang="en-GB" b="1" dirty="0">
              <a:latin typeface="+mj-lt"/>
            </a:endParaRPr>
          </a:p>
          <a:p>
            <a:pPr marL="114300" indent="0">
              <a:buNone/>
            </a:pPr>
            <a:r>
              <a:rPr lang="en-GB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GB" b="1" u="sng" dirty="0">
                <a:solidFill>
                  <a:srgbClr val="FF0000"/>
                </a:solidFill>
                <a:latin typeface="+mj-lt"/>
              </a:rPr>
              <a:t>DIAGNOSTIC  VS  GUIDING  CATHETERS</a:t>
            </a:r>
            <a:endParaRPr lang="en-US" b="1" u="sng" dirty="0">
              <a:solidFill>
                <a:srgbClr val="FF0000"/>
              </a:solidFill>
              <a:latin typeface="+mj-lt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4135904"/>
              </p:ext>
            </p:extLst>
          </p:nvPr>
        </p:nvGraphicFramePr>
        <p:xfrm>
          <a:off x="539552" y="3573016"/>
          <a:ext cx="6696744" cy="3240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83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483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r>
                        <a:rPr lang="en-GB" dirty="0"/>
                        <a:t>    Diagnostic catheters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      Guiding catheters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en-GB" dirty="0">
                          <a:latin typeface="+mj-lt"/>
                        </a:rPr>
                        <a:t>1.</a:t>
                      </a:r>
                      <a:r>
                        <a:rPr lang="en-GB" baseline="0" dirty="0">
                          <a:latin typeface="+mj-lt"/>
                        </a:rPr>
                        <a:t> Thicker shaft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baseline="0" dirty="0">
                          <a:latin typeface="+mj-lt"/>
                        </a:rPr>
                        <a:t>1. Thin shaft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en-GB" dirty="0"/>
                        <a:t>2.</a:t>
                      </a:r>
                      <a:r>
                        <a:rPr lang="en-GB" baseline="0" dirty="0"/>
                        <a:t> </a:t>
                      </a:r>
                      <a:r>
                        <a:rPr lang="en-GB" baseline="0" dirty="0">
                          <a:latin typeface="+mj-lt"/>
                        </a:rPr>
                        <a:t>Smaller internal  diameter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+mj-lt"/>
                        </a:rPr>
                        <a:t>2. Larger</a:t>
                      </a:r>
                      <a:r>
                        <a:rPr lang="en-GB" baseline="0" dirty="0">
                          <a:latin typeface="+mj-lt"/>
                        </a:rPr>
                        <a:t> internal diameter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en-GB" dirty="0">
                          <a:latin typeface="+mj-lt"/>
                        </a:rPr>
                        <a:t>3. Tapering tip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3. </a:t>
                      </a:r>
                      <a:r>
                        <a:rPr lang="en-GB" dirty="0">
                          <a:latin typeface="+mj-lt"/>
                        </a:rPr>
                        <a:t>Non tapering tip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12168">
                <a:tc>
                  <a:txBody>
                    <a:bodyPr/>
                    <a:lstStyle/>
                    <a:p>
                      <a:r>
                        <a:rPr lang="en-GB" dirty="0"/>
                        <a:t>4. </a:t>
                      </a:r>
                      <a:r>
                        <a:rPr lang="en-GB" dirty="0">
                          <a:latin typeface="+mj-lt"/>
                        </a:rPr>
                        <a:t>Two</a:t>
                      </a:r>
                      <a:r>
                        <a:rPr lang="en-GB" baseline="0" dirty="0">
                          <a:latin typeface="+mj-lt"/>
                        </a:rPr>
                        <a:t> layered construction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4.</a:t>
                      </a:r>
                      <a:r>
                        <a:rPr lang="en-GB" dirty="0">
                          <a:latin typeface="+mj-lt"/>
                        </a:rPr>
                        <a:t> 3 layered construction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1619672" y="5805264"/>
            <a:ext cx="864096" cy="864096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7030A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1799692" y="5985284"/>
            <a:ext cx="504056" cy="50405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292080" y="5769260"/>
            <a:ext cx="936104" cy="936104"/>
          </a:xfrm>
          <a:prstGeom prst="ellipse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402324" y="5877526"/>
            <a:ext cx="720080" cy="71957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8439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b="1" u="sng" dirty="0"/>
              <a:t>DIAGNOSTIC  CATHETERS</a:t>
            </a:r>
            <a:endParaRPr lang="en-US" sz="32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GB" dirty="0">
                <a:latin typeface="Book Antiqua" pitchFamily="18" charset="0"/>
              </a:rPr>
              <a:t>Used to investigate and evaluate patients with suspected or known CAD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Book Antiqua" pitchFamily="18" charset="0"/>
              </a:rPr>
              <a:t>2 layered construction ;</a:t>
            </a:r>
          </a:p>
          <a:p>
            <a:pPr marL="114300" indent="0">
              <a:buNone/>
            </a:pPr>
            <a:r>
              <a:rPr lang="en-GB" dirty="0">
                <a:latin typeface="Book Antiqua" pitchFamily="18" charset="0"/>
              </a:rPr>
              <a:t>     i) Outer layer – non-thrombogenic and lubricious</a:t>
            </a:r>
          </a:p>
          <a:p>
            <a:pPr marL="114300" indent="0">
              <a:buNone/>
            </a:pPr>
            <a:r>
              <a:rPr lang="en-GB" dirty="0">
                <a:latin typeface="Book Antiqua" pitchFamily="18" charset="0"/>
              </a:rPr>
              <a:t>    ii) Inner layer - lubricious</a:t>
            </a:r>
            <a:endParaRPr lang="en-US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39000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b="1" dirty="0"/>
              <a:t>GUIDING  CATHETERS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GB" dirty="0">
                <a:latin typeface="Book Antiqua" pitchFamily="18" charset="0"/>
              </a:rPr>
              <a:t>Primarily used to deliver interventional </a:t>
            </a:r>
            <a:r>
              <a:rPr lang="en-GB" dirty="0" err="1">
                <a:latin typeface="Book Antiqua" pitchFamily="18" charset="0"/>
              </a:rPr>
              <a:t>equipments</a:t>
            </a:r>
            <a:r>
              <a:rPr lang="en-GB" dirty="0">
                <a:latin typeface="Book Antiqua" pitchFamily="18" charset="0"/>
              </a:rPr>
              <a:t> (GW, balloon ,stent) during coronary intervention 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Book Antiqua" pitchFamily="18" charset="0"/>
              </a:rPr>
              <a:t>3 layered construction ;</a:t>
            </a:r>
          </a:p>
          <a:p>
            <a:pPr marL="114300" indent="0">
              <a:buNone/>
            </a:pPr>
            <a:r>
              <a:rPr lang="en-GB" dirty="0">
                <a:latin typeface="Book Antiqua" pitchFamily="18" charset="0"/>
              </a:rPr>
              <a:t>      i) Outer layer – lubricious and non </a:t>
            </a:r>
            <a:r>
              <a:rPr lang="en-GB" dirty="0" err="1">
                <a:latin typeface="Book Antiqua" pitchFamily="18" charset="0"/>
              </a:rPr>
              <a:t>thrombogenic</a:t>
            </a:r>
            <a:endParaRPr lang="en-GB" dirty="0">
              <a:latin typeface="Book Antiqua" pitchFamily="18" charset="0"/>
            </a:endParaRPr>
          </a:p>
          <a:p>
            <a:pPr marL="114300" indent="0">
              <a:buNone/>
            </a:pPr>
            <a:r>
              <a:rPr lang="en-GB" dirty="0">
                <a:latin typeface="Book Antiqua" pitchFamily="18" charset="0"/>
              </a:rPr>
              <a:t>     ii) Middle layer – braided (</a:t>
            </a:r>
            <a:r>
              <a:rPr lang="en-GB" dirty="0" err="1">
                <a:latin typeface="Book Antiqua" pitchFamily="18" charset="0"/>
              </a:rPr>
              <a:t>eg</a:t>
            </a:r>
            <a:r>
              <a:rPr lang="en-GB" dirty="0">
                <a:latin typeface="Book Antiqua" pitchFamily="18" charset="0"/>
              </a:rPr>
              <a:t>. Stainless steel)</a:t>
            </a:r>
          </a:p>
          <a:p>
            <a:pPr marL="114300" indent="0">
              <a:buNone/>
            </a:pPr>
            <a:r>
              <a:rPr lang="en-GB" dirty="0">
                <a:latin typeface="Book Antiqua" pitchFamily="18" charset="0"/>
              </a:rPr>
              <a:t>     iii) Inner layer – lubricious (</a:t>
            </a:r>
            <a:r>
              <a:rPr lang="en-GB" dirty="0" err="1">
                <a:latin typeface="Book Antiqua" pitchFamily="18" charset="0"/>
              </a:rPr>
              <a:t>eg</a:t>
            </a:r>
            <a:r>
              <a:rPr lang="en-GB" dirty="0">
                <a:latin typeface="Book Antiqua" pitchFamily="18" charset="0"/>
              </a:rPr>
              <a:t>. Teflon)</a:t>
            </a:r>
            <a:endParaRPr lang="en-US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45939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5976462"/>
              </p:ext>
            </p:extLst>
          </p:nvPr>
        </p:nvGraphicFramePr>
        <p:xfrm>
          <a:off x="539551" y="908050"/>
          <a:ext cx="7331274" cy="3673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656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656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2180">
                <a:tc>
                  <a:txBody>
                    <a:bodyPr/>
                    <a:lstStyle/>
                    <a:p>
                      <a:r>
                        <a:rPr lang="en-GB" dirty="0">
                          <a:latin typeface="+mj-lt"/>
                        </a:rPr>
                        <a:t>              </a:t>
                      </a:r>
                      <a:r>
                        <a:rPr lang="en-GB" sz="2800" dirty="0">
                          <a:latin typeface="+mj-lt"/>
                        </a:rPr>
                        <a:t>LARGE</a:t>
                      </a:r>
                      <a:r>
                        <a:rPr lang="en-GB" sz="2800" baseline="0" dirty="0">
                          <a:latin typeface="+mj-lt"/>
                        </a:rPr>
                        <a:t>  GC </a:t>
                      </a:r>
                      <a:endParaRPr lang="en-US" sz="2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>
                          <a:latin typeface="+mj-lt"/>
                        </a:rPr>
                        <a:t>      SMALL  GC</a:t>
                      </a:r>
                      <a:endParaRPr lang="en-US" sz="28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2180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en-GB" dirty="0">
                          <a:latin typeface="+mj-lt"/>
                        </a:rPr>
                        <a:t>High bleeding risk 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en-GB" dirty="0">
                          <a:latin typeface="+mj-lt"/>
                        </a:rPr>
                        <a:t>Lower</a:t>
                      </a:r>
                      <a:r>
                        <a:rPr lang="en-GB" baseline="0" dirty="0">
                          <a:latin typeface="+mj-lt"/>
                        </a:rPr>
                        <a:t> bleeding risk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2180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en-GB" dirty="0">
                          <a:latin typeface="+mj-lt"/>
                        </a:rPr>
                        <a:t>Greater coronary  </a:t>
                      </a:r>
                      <a:r>
                        <a:rPr lang="en-GB" dirty="0" err="1">
                          <a:latin typeface="+mj-lt"/>
                        </a:rPr>
                        <a:t>opacification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en-GB" dirty="0">
                          <a:latin typeface="+mj-lt"/>
                        </a:rPr>
                        <a:t>Less coronary </a:t>
                      </a:r>
                      <a:r>
                        <a:rPr lang="en-GB" dirty="0" err="1">
                          <a:latin typeface="+mj-lt"/>
                        </a:rPr>
                        <a:t>opacification</a:t>
                      </a:r>
                      <a:r>
                        <a:rPr lang="en-GB" dirty="0">
                          <a:latin typeface="+mj-lt"/>
                        </a:rPr>
                        <a:t> 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2180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en-GB" dirty="0">
                          <a:latin typeface="+mj-lt"/>
                        </a:rPr>
                        <a:t>More passive support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en-GB" dirty="0">
                          <a:latin typeface="+mj-lt"/>
                        </a:rPr>
                        <a:t>Less</a:t>
                      </a:r>
                      <a:r>
                        <a:rPr lang="en-GB" baseline="0" dirty="0">
                          <a:latin typeface="+mj-lt"/>
                        </a:rPr>
                        <a:t> passive support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2180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en-GB" dirty="0">
                          <a:latin typeface="+mj-lt"/>
                        </a:rPr>
                        <a:t>More</a:t>
                      </a:r>
                      <a:r>
                        <a:rPr lang="en-GB" baseline="0" dirty="0">
                          <a:latin typeface="+mj-lt"/>
                        </a:rPr>
                        <a:t> complex PCI possible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en-GB" dirty="0">
                          <a:latin typeface="+mj-lt"/>
                        </a:rPr>
                        <a:t>Less complex PCI</a:t>
                      </a:r>
                      <a:r>
                        <a:rPr lang="en-GB" baseline="0" dirty="0">
                          <a:latin typeface="+mj-lt"/>
                        </a:rPr>
                        <a:t> possible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2180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en-GB" dirty="0">
                          <a:latin typeface="+mj-lt"/>
                        </a:rPr>
                        <a:t>Better</a:t>
                      </a:r>
                      <a:r>
                        <a:rPr lang="en-GB" baseline="0" dirty="0">
                          <a:latin typeface="+mj-lt"/>
                        </a:rPr>
                        <a:t> torque transmission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en-GB" dirty="0">
                          <a:latin typeface="+mj-lt"/>
                        </a:rPr>
                        <a:t>Poor</a:t>
                      </a:r>
                      <a:r>
                        <a:rPr lang="en-GB" baseline="0" dirty="0">
                          <a:latin typeface="+mj-lt"/>
                        </a:rPr>
                        <a:t> torque transmission</a:t>
                      </a:r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59717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7620000" cy="1228998"/>
          </a:xfrm>
        </p:spPr>
        <p:txBody>
          <a:bodyPr/>
          <a:lstStyle/>
          <a:p>
            <a:r>
              <a:rPr lang="en-GB" sz="30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DIFFERENT  VARIETIES  OF  CATHETERS</a:t>
            </a:r>
            <a:endParaRPr lang="en-US" sz="3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8093748"/>
              </p:ext>
            </p:extLst>
          </p:nvPr>
        </p:nvGraphicFramePr>
        <p:xfrm>
          <a:off x="251520" y="1340768"/>
          <a:ext cx="7620000" cy="2717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00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794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4856">
                <a:tc>
                  <a:txBody>
                    <a:bodyPr/>
                    <a:lstStyle/>
                    <a:p>
                      <a:r>
                        <a:rPr lang="en-GB" dirty="0"/>
                        <a:t>RIGHT HEART CATHETERS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ANGIOGRAPHIC</a:t>
                      </a:r>
                      <a:r>
                        <a:rPr lang="en-GB" baseline="0" dirty="0"/>
                        <a:t> CATHETERS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PREFORMED CATHETERS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77432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GB" dirty="0">
                          <a:latin typeface="+mj-lt"/>
                        </a:rPr>
                        <a:t>Cournand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GB" dirty="0">
                          <a:latin typeface="+mj-lt"/>
                        </a:rPr>
                        <a:t>Lehman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GB" dirty="0" err="1">
                          <a:latin typeface="+mj-lt"/>
                        </a:rPr>
                        <a:t>Goodale-lubin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GB" baseline="0" dirty="0" err="1"/>
                        <a:t>Gensini</a:t>
                      </a:r>
                      <a:endParaRPr lang="en-GB" baseline="0" dirty="0"/>
                    </a:p>
                    <a:p>
                      <a:pPr marL="342900" indent="-342900">
                        <a:buAutoNum type="arabicPeriod"/>
                      </a:pPr>
                      <a:r>
                        <a:rPr lang="en-GB" baseline="0" dirty="0"/>
                        <a:t>NIH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GB" baseline="0" dirty="0" err="1"/>
                        <a:t>Eppendorf</a:t>
                      </a:r>
                      <a:endParaRPr lang="en-GB" baseline="0" dirty="0"/>
                    </a:p>
                    <a:p>
                      <a:pPr marL="342900" indent="-342900">
                        <a:buAutoNum type="arabicPeriod"/>
                      </a:pPr>
                      <a:r>
                        <a:rPr lang="en-GB" baseline="0" dirty="0"/>
                        <a:t>Pigtail 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en-GB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GB" baseline="0" dirty="0" err="1"/>
                        <a:t>Judkins</a:t>
                      </a:r>
                      <a:endParaRPr lang="en-GB" baseline="0" dirty="0"/>
                    </a:p>
                    <a:p>
                      <a:pPr marL="342900" indent="-342900">
                        <a:buAutoNum type="arabicPeriod"/>
                      </a:pPr>
                      <a:r>
                        <a:rPr lang="en-GB" baseline="0" dirty="0" err="1"/>
                        <a:t>Amplatz</a:t>
                      </a:r>
                      <a:endParaRPr lang="en-GB" baseline="0" dirty="0"/>
                    </a:p>
                    <a:p>
                      <a:pPr marL="342900" indent="-342900">
                        <a:buAutoNum type="arabicPeriod"/>
                      </a:pPr>
                      <a:r>
                        <a:rPr lang="en-GB" baseline="0" dirty="0" err="1"/>
                        <a:t>Schoonmaker</a:t>
                      </a:r>
                      <a:r>
                        <a:rPr lang="en-GB" baseline="0" dirty="0"/>
                        <a:t> MP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GB" baseline="0" dirty="0"/>
                        <a:t>EBU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GB" baseline="0" dirty="0"/>
                        <a:t>Coronary bypass catheter, etc</a:t>
                      </a:r>
                      <a:endParaRPr lang="en-GB" dirty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5471226"/>
              </p:ext>
            </p:extLst>
          </p:nvPr>
        </p:nvGraphicFramePr>
        <p:xfrm>
          <a:off x="323528" y="4365104"/>
          <a:ext cx="763284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328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                       CATHETER  CHOICE</a:t>
                      </a:r>
                      <a:r>
                        <a:rPr lang="en-GB" baseline="0" dirty="0"/>
                        <a:t>  FOR  CORONARIES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5244699"/>
              </p:ext>
            </p:extLst>
          </p:nvPr>
        </p:nvGraphicFramePr>
        <p:xfrm>
          <a:off x="323528" y="4797152"/>
          <a:ext cx="7560840" cy="2008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r>
                        <a:rPr lang="en-GB" dirty="0"/>
                        <a:t>    LMCA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     RCA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Universal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Universal</a:t>
                      </a:r>
                      <a:r>
                        <a:rPr lang="en-GB" baseline="0" dirty="0"/>
                        <a:t>  Radial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Graft and IMA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68152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GB" dirty="0"/>
                        <a:t>JL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GB" dirty="0"/>
                        <a:t>AL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GB" dirty="0"/>
                        <a:t>EBU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GB" dirty="0"/>
                        <a:t>JR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GB" dirty="0"/>
                        <a:t>AR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GB" dirty="0"/>
                        <a:t>3DRC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GB" dirty="0"/>
                        <a:t>MP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GB" dirty="0" err="1"/>
                        <a:t>Sones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GB" dirty="0"/>
                        <a:t>Tiger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GB" dirty="0"/>
                        <a:t>Jacky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GB" dirty="0"/>
                        <a:t>RCB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GB" dirty="0"/>
                        <a:t>LCB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GB" dirty="0"/>
                        <a:t>IMA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46428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848872" cy="1143000"/>
          </a:xfrm>
        </p:spPr>
        <p:txBody>
          <a:bodyPr/>
          <a:lstStyle/>
          <a:p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IN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TIGER &amp; JACKY</a:t>
            </a:r>
            <a:r>
              <a:rPr lang="en-GB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CATHETER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Universal radial catheter</a:t>
            </a:r>
          </a:p>
          <a:p>
            <a:pPr>
              <a:buFont typeface="Wingdings" pitchFamily="2" charset="2"/>
              <a:buChar char="Ø"/>
            </a:pPr>
            <a:r>
              <a:rPr lang="en-IN" dirty="0">
                <a:latin typeface="+mj-lt"/>
              </a:rPr>
              <a:t>B</a:t>
            </a:r>
            <a:r>
              <a:rPr lang="en-GB" dirty="0" err="1">
                <a:latin typeface="+mj-lt"/>
              </a:rPr>
              <a:t>oth</a:t>
            </a:r>
            <a:r>
              <a:rPr lang="en-GB" dirty="0">
                <a:latin typeface="+mj-lt"/>
              </a:rPr>
              <a:t> LMCA &amp; RCA</a:t>
            </a:r>
            <a:r>
              <a:rPr lang="en-IN" dirty="0">
                <a:latin typeface="+mj-lt"/>
              </a:rPr>
              <a:t> can be </a:t>
            </a:r>
            <a:r>
              <a:rPr lang="en-IN" dirty="0" err="1">
                <a:latin typeface="+mj-lt"/>
              </a:rPr>
              <a:t>cannulated</a:t>
            </a:r>
            <a:r>
              <a:rPr lang="en-IN" dirty="0">
                <a:latin typeface="+mj-lt"/>
              </a:rPr>
              <a:t> </a:t>
            </a:r>
            <a:endParaRPr lang="en-GB" dirty="0">
              <a:latin typeface="+mj-lt"/>
            </a:endParaRP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Has an end </a:t>
            </a:r>
            <a:r>
              <a:rPr lang="en-IN" dirty="0">
                <a:latin typeface="+mj-lt"/>
              </a:rPr>
              <a:t>hole</a:t>
            </a:r>
          </a:p>
          <a:p>
            <a:pPr>
              <a:buFont typeface="Wingdings" pitchFamily="2" charset="2"/>
              <a:buChar char="Ø"/>
            </a:pPr>
            <a:r>
              <a:rPr lang="en-IN" dirty="0">
                <a:latin typeface="+mj-lt"/>
              </a:rPr>
              <a:t>High flexibility </a:t>
            </a:r>
          </a:p>
          <a:p>
            <a:pPr>
              <a:buFont typeface="Wingdings" pitchFamily="2" charset="2"/>
              <a:buChar char="Ø"/>
            </a:pPr>
            <a:r>
              <a:rPr lang="en-IN" dirty="0">
                <a:latin typeface="+mj-lt"/>
              </a:rPr>
              <a:t>Size : 5 Fr &amp; 6Fr available 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 </a:t>
            </a:r>
            <a:r>
              <a:rPr lang="en-IN" dirty="0">
                <a:latin typeface="+mj-lt"/>
              </a:rPr>
              <a:t>Tiger - one SH &amp; Jacky – 2 SH</a:t>
            </a:r>
          </a:p>
          <a:p>
            <a:pPr marL="114300" indent="0">
              <a:buNone/>
            </a:pPr>
            <a:endParaRPr lang="en-GB" dirty="0">
              <a:latin typeface="+mj-lt"/>
            </a:endParaRPr>
          </a:p>
          <a:p>
            <a:pPr>
              <a:buFont typeface="Wingdings" pitchFamily="2" charset="2"/>
              <a:buChar char="Ø"/>
            </a:pPr>
            <a:endParaRPr lang="en-GB" dirty="0">
              <a:latin typeface="+mj-lt"/>
            </a:endParaRPr>
          </a:p>
          <a:p>
            <a:pPr>
              <a:buFont typeface="Wingdings" pitchFamily="2" charset="2"/>
              <a:buChar char="Ø"/>
            </a:pPr>
            <a:endParaRPr lang="en-US" dirty="0">
              <a:latin typeface="+mj-lt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46E8B14-9A4C-9DD2-45FC-D14EF18D00E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987025" y="3024399"/>
            <a:ext cx="3300149" cy="223340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19A5E2E-59F8-9F97-8408-EAE435F7E77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6184" y="4732380"/>
            <a:ext cx="1570867" cy="208572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64BE845-CC1C-800C-027F-CB1914946A3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4428192"/>
            <a:ext cx="1820378" cy="2429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0178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JUDKINS  CATHETER</a:t>
            </a:r>
            <a:endParaRPr lang="en-US" sz="32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036" y="1340768"/>
            <a:ext cx="6274188" cy="5328592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Designed by Melvin </a:t>
            </a:r>
            <a:r>
              <a:rPr lang="en-GB" dirty="0" err="1">
                <a:latin typeface="+mj-lt"/>
              </a:rPr>
              <a:t>Judkins</a:t>
            </a:r>
            <a:endParaRPr lang="en-GB" dirty="0">
              <a:latin typeface="+mj-lt"/>
            </a:endParaRP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Made of polyethylene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Designed for femoral route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Distance between primary curve and secondary curve may vary (3,3.5,4,4.5)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Has an end hole with or without SH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2 types ; Judkins Right (JR) &amp; Judkins Left (JL) </a:t>
            </a:r>
            <a:endParaRPr lang="en-US" dirty="0">
              <a:latin typeface="+mj-lt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74916EA-A173-7C6C-FA74-70545BFCF3E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57200" y="4396357"/>
            <a:ext cx="2752436" cy="246164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4014249-78BF-FCE8-1584-96FF18D09C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2400" y="1022376"/>
            <a:ext cx="1819275" cy="19526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88D7DD8-982E-8EAE-F184-87935F93397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462653" y="3293393"/>
            <a:ext cx="1757710" cy="18573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66785C7-1026-5DA1-D103-31F666D7915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4521186"/>
            <a:ext cx="3088654" cy="1992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02787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EXTRA BACK UP (EBU) CATHETER</a:t>
            </a:r>
            <a:endParaRPr lang="en-US" sz="32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buFont typeface="Wingdings" pitchFamily="2" charset="2"/>
                  <a:buChar char="Ø"/>
                </a:pPr>
                <a:r>
                  <a:rPr lang="en-GB" dirty="0">
                    <a:latin typeface="+mj-lt"/>
                  </a:rPr>
                  <a:t>Designed for LMCA </a:t>
                </a:r>
                <a:r>
                  <a:rPr lang="en-GB" dirty="0" err="1">
                    <a:latin typeface="+mj-lt"/>
                  </a:rPr>
                  <a:t>cannulation</a:t>
                </a:r>
                <a:endParaRPr lang="en-GB" dirty="0">
                  <a:latin typeface="+mj-lt"/>
                </a:endParaRPr>
              </a:p>
              <a:p>
                <a:pPr>
                  <a:buFont typeface="Wingdings" pitchFamily="2" charset="2"/>
                  <a:buChar char="Ø"/>
                </a:pPr>
                <a:r>
                  <a:rPr lang="en-GB" dirty="0">
                    <a:latin typeface="+mj-lt"/>
                  </a:rPr>
                  <a:t>2 curves; primary and a long secondary curve</a:t>
                </a:r>
              </a:p>
              <a:p>
                <a:pPr>
                  <a:buFont typeface="Wingdings" pitchFamily="2" charset="2"/>
                  <a:buChar char="Ø"/>
                </a:pPr>
                <a:r>
                  <a:rPr lang="en-GB" dirty="0">
                    <a:latin typeface="+mj-lt"/>
                  </a:rPr>
                  <a:t>Long 2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r>
                  <a:rPr lang="en-US" dirty="0">
                    <a:latin typeface="+mj-lt"/>
                  </a:rPr>
                  <a:t> curve provides stable platform</a:t>
                </a:r>
              </a:p>
              <a:p>
                <a:pPr>
                  <a:buFont typeface="Wingdings" pitchFamily="2" charset="2"/>
                  <a:buChar char="Ø"/>
                </a:pPr>
                <a:r>
                  <a:rPr lang="en-GB" dirty="0">
                    <a:latin typeface="+mj-lt"/>
                  </a:rPr>
                  <a:t>Better support and stability</a:t>
                </a:r>
              </a:p>
              <a:p>
                <a:pPr>
                  <a:buFont typeface="Wingdings" pitchFamily="2" charset="2"/>
                  <a:buChar char="Ø"/>
                </a:pPr>
                <a:r>
                  <a:rPr lang="en-GB" dirty="0">
                    <a:latin typeface="+mj-lt"/>
                  </a:rPr>
                  <a:t>Coaxial alignment</a:t>
                </a:r>
              </a:p>
              <a:p>
                <a:pPr>
                  <a:buFont typeface="Wingdings" pitchFamily="2" charset="2"/>
                  <a:buChar char="Ø"/>
                </a:pPr>
                <a:r>
                  <a:rPr lang="en-GB" dirty="0">
                    <a:latin typeface="+mj-lt"/>
                  </a:rPr>
                  <a:t>Nylon shaft</a:t>
                </a:r>
              </a:p>
              <a:p>
                <a:pPr>
                  <a:buFont typeface="Wingdings" pitchFamily="2" charset="2"/>
                  <a:buChar char="Ø"/>
                </a:pPr>
                <a:r>
                  <a:rPr lang="en-GB" dirty="0">
                    <a:latin typeface="+mj-lt"/>
                  </a:rPr>
                  <a:t>Size : 6 – 8 </a:t>
                </a:r>
                <a:r>
                  <a:rPr lang="en-GB" dirty="0" err="1">
                    <a:latin typeface="+mj-lt"/>
                  </a:rPr>
                  <a:t>Fr</a:t>
                </a:r>
                <a:r>
                  <a:rPr lang="en-GB" dirty="0">
                    <a:latin typeface="+mj-lt"/>
                  </a:rPr>
                  <a:t> &amp; 100 cm </a:t>
                </a:r>
                <a:endParaRPr lang="en-US" dirty="0">
                  <a:latin typeface="+mj-lt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76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C210F3E5-A64A-9184-E614-A595894E85D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8314" y="4025033"/>
            <a:ext cx="2021590" cy="255832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4B35B24-ACEB-B9B5-3B74-C3DBD04DC18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3303" y="4427903"/>
            <a:ext cx="2021590" cy="2430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263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b="1" dirty="0"/>
              <a:t>HISTORY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694218" cy="4800600"/>
          </a:xfrm>
        </p:spPr>
        <p:txBody>
          <a:bodyPr/>
          <a:lstStyle/>
          <a:p>
            <a:pPr marL="114300" indent="0">
              <a:buNone/>
            </a:pPr>
            <a:r>
              <a:rPr lang="en-GB" dirty="0">
                <a:latin typeface="+mj-lt"/>
              </a:rPr>
              <a:t>First cardiac </a:t>
            </a:r>
            <a:r>
              <a:rPr lang="en-GB" dirty="0" err="1">
                <a:latin typeface="+mj-lt"/>
              </a:rPr>
              <a:t>catheteri</a:t>
            </a:r>
            <a:r>
              <a:rPr lang="en-IN" dirty="0">
                <a:latin typeface="+mj-lt"/>
              </a:rPr>
              <a:t>z</a:t>
            </a:r>
            <a:r>
              <a:rPr lang="en-GB" dirty="0" err="1">
                <a:latin typeface="+mj-lt"/>
              </a:rPr>
              <a:t>ation</a:t>
            </a:r>
            <a:r>
              <a:rPr lang="en-GB" dirty="0">
                <a:latin typeface="+mj-lt"/>
              </a:rPr>
              <a:t> was done 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  In 1929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  Werner Forssmann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  Rubber catheter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 Through his own </a:t>
            </a:r>
            <a:r>
              <a:rPr lang="en-GB" dirty="0" err="1">
                <a:latin typeface="+mj-lt"/>
              </a:rPr>
              <a:t>antecubital</a:t>
            </a:r>
            <a:r>
              <a:rPr lang="en-GB" dirty="0">
                <a:latin typeface="+mj-lt"/>
              </a:rPr>
              <a:t> vein up to </a:t>
            </a:r>
            <a:r>
              <a:rPr lang="en-GB" dirty="0" err="1">
                <a:latin typeface="+mj-lt"/>
              </a:rPr>
              <a:t>pulm</a:t>
            </a:r>
            <a:r>
              <a:rPr lang="en-GB" dirty="0">
                <a:latin typeface="+mj-lt"/>
              </a:rPr>
              <a:t> artery</a:t>
            </a:r>
            <a:endParaRPr lang="en-US" dirty="0">
              <a:latin typeface="+mj-lt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DE6E0ED-3FA3-6504-E39C-057062A30E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1418" y="1417638"/>
            <a:ext cx="2089076" cy="2833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24891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620000" cy="1080120"/>
          </a:xfrm>
        </p:spPr>
        <p:txBody>
          <a:bodyPr/>
          <a:lstStyle/>
          <a:p>
            <a:r>
              <a:rPr lang="en-GB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AMPLATZ  CATHETER</a:t>
            </a:r>
            <a:endParaRPr lang="en-US" sz="32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6979261" cy="5204048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Designed by Kurt </a:t>
            </a:r>
            <a:r>
              <a:rPr lang="en-GB" dirty="0" err="1">
                <a:latin typeface="+mj-lt"/>
              </a:rPr>
              <a:t>Amplatz</a:t>
            </a:r>
            <a:endParaRPr lang="en-GB" dirty="0">
              <a:latin typeface="+mj-lt"/>
            </a:endParaRP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Provide good back up support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Best in case of : short LM with </a:t>
            </a:r>
            <a:r>
              <a:rPr lang="en-GB" dirty="0" err="1">
                <a:latin typeface="+mj-lt"/>
              </a:rPr>
              <a:t>downgoing</a:t>
            </a:r>
            <a:r>
              <a:rPr lang="en-GB" dirty="0">
                <a:latin typeface="+mj-lt"/>
              </a:rPr>
              <a:t> </a:t>
            </a:r>
            <a:r>
              <a:rPr lang="en-IN" dirty="0">
                <a:latin typeface="+mj-lt"/>
              </a:rPr>
              <a:t>LCX  </a:t>
            </a:r>
            <a:endParaRPr lang="en-GB" dirty="0">
              <a:latin typeface="+mj-lt"/>
            </a:endParaRPr>
          </a:p>
          <a:p>
            <a:pPr marL="114300" indent="0">
              <a:buNone/>
            </a:pPr>
            <a:r>
              <a:rPr lang="en-GB" dirty="0">
                <a:latin typeface="+mj-lt"/>
              </a:rPr>
              <a:t>                          </a:t>
            </a:r>
            <a:r>
              <a:rPr lang="en-IN" dirty="0">
                <a:latin typeface="+mj-lt"/>
              </a:rPr>
              <a:t>   </a:t>
            </a:r>
            <a:r>
              <a:rPr lang="en-GB" dirty="0">
                <a:latin typeface="+mj-lt"/>
              </a:rPr>
              <a:t>  shepherd crook </a:t>
            </a:r>
            <a:r>
              <a:rPr lang="en-IN" dirty="0">
                <a:latin typeface="+mj-lt"/>
              </a:rPr>
              <a:t>RCA   </a:t>
            </a:r>
            <a:endParaRPr lang="en-GB" dirty="0">
              <a:latin typeface="+mj-lt"/>
            </a:endParaRPr>
          </a:p>
          <a:p>
            <a:pPr marL="114300" indent="0">
              <a:buNone/>
            </a:pPr>
            <a:r>
              <a:rPr lang="en-GB" dirty="0">
                <a:latin typeface="+mj-lt"/>
              </a:rPr>
              <a:t>                         </a:t>
            </a:r>
            <a:r>
              <a:rPr lang="en-IN" dirty="0">
                <a:latin typeface="+mj-lt"/>
              </a:rPr>
              <a:t>    </a:t>
            </a:r>
            <a:r>
              <a:rPr lang="en-GB" dirty="0">
                <a:latin typeface="+mj-lt"/>
              </a:rPr>
              <a:t>  Calcified lesions , CTO s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Disadvantage : increased chances of dissection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2  types ; </a:t>
            </a:r>
            <a:r>
              <a:rPr lang="en-GB" dirty="0" err="1">
                <a:latin typeface="+mj-lt"/>
              </a:rPr>
              <a:t>Amplatz</a:t>
            </a:r>
            <a:r>
              <a:rPr lang="en-GB" dirty="0">
                <a:latin typeface="+mj-lt"/>
              </a:rPr>
              <a:t> Left ( AL) &amp; </a:t>
            </a:r>
            <a:r>
              <a:rPr lang="en-GB" dirty="0" err="1">
                <a:latin typeface="+mj-lt"/>
              </a:rPr>
              <a:t>Amplatz</a:t>
            </a:r>
            <a:r>
              <a:rPr lang="en-GB" dirty="0">
                <a:latin typeface="+mj-lt"/>
              </a:rPr>
              <a:t> Right (AR)      </a:t>
            </a:r>
          </a:p>
          <a:p>
            <a:pPr>
              <a:buFont typeface="Wingdings" pitchFamily="2" charset="2"/>
              <a:buChar char="Ø"/>
            </a:pPr>
            <a:endParaRPr lang="en-GB" dirty="0">
              <a:latin typeface="+mj-lt"/>
            </a:endParaRPr>
          </a:p>
          <a:p>
            <a:pPr>
              <a:buFont typeface="Wingdings" pitchFamily="2" charset="2"/>
              <a:buChar char="Ø"/>
            </a:pPr>
            <a:endParaRPr lang="en-US" dirty="0">
              <a:latin typeface="+mj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1947715"/>
              </p:ext>
            </p:extLst>
          </p:nvPr>
        </p:nvGraphicFramePr>
        <p:xfrm>
          <a:off x="827584" y="4293096"/>
          <a:ext cx="6096000" cy="2448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1743">
                <a:tc>
                  <a:txBody>
                    <a:bodyPr/>
                    <a:lstStyle/>
                    <a:p>
                      <a:r>
                        <a:rPr lang="en-GB" dirty="0"/>
                        <a:t>                   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                  AL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4652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1E83B38C-3156-D109-3535-22F452F8FDE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3984938" y="4789909"/>
            <a:ext cx="1340379" cy="178117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E77BE08-8FEC-F620-520C-3A02552FE83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974177" y="5180247"/>
            <a:ext cx="679132" cy="124767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62760FA-DA01-AB22-241D-328BCB13776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7539" y="5179635"/>
            <a:ext cx="570851" cy="139145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FD8599B-D005-F451-B062-6C9B79FC6C63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5503108" y="5132327"/>
            <a:ext cx="1220965" cy="121460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18424C2-97CB-F622-A07C-1B399A24F51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2537" y="4759499"/>
            <a:ext cx="1340379" cy="188076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8A94BC7-D44C-8C8B-128A-8444B8E5717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223" y="1581925"/>
            <a:ext cx="1390387" cy="1728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94580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A speciality of </a:t>
            </a:r>
            <a:r>
              <a:rPr lang="en-GB" dirty="0" err="1">
                <a:latin typeface="+mj-lt"/>
              </a:rPr>
              <a:t>amplatz</a:t>
            </a:r>
            <a:r>
              <a:rPr lang="en-GB" dirty="0">
                <a:latin typeface="+mj-lt"/>
              </a:rPr>
              <a:t> catheter is that if you want to disengage the catheter from the coronary ostium, you have to push the catheter rather than withdrawing it</a:t>
            </a:r>
          </a:p>
          <a:p>
            <a:pPr>
              <a:buFont typeface="Wingdings" pitchFamily="2" charset="2"/>
              <a:buChar char="Ø"/>
            </a:pPr>
            <a:endParaRPr lang="en-GB" dirty="0">
              <a:latin typeface="+mj-lt"/>
            </a:endParaRP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If you try to withdraw – gets more deeply engaged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466788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b="1" u="sng" dirty="0"/>
              <a:t>3DRC   ( 3 </a:t>
            </a:r>
            <a:r>
              <a:rPr lang="en-GB" sz="3200" b="1" u="sng" dirty="0" err="1"/>
              <a:t>Dimentional</a:t>
            </a:r>
            <a:r>
              <a:rPr lang="en-GB" sz="3200" b="1" u="sng" dirty="0"/>
              <a:t> right curve)</a:t>
            </a:r>
            <a:endParaRPr lang="en-US" sz="32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8006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For tortious ,bent anatomy and posterior / superior take-off of RCA.</a:t>
            </a:r>
            <a:endParaRPr lang="en-US" dirty="0">
              <a:latin typeface="+mj-lt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8C780FA-E8BF-F949-E378-5256AE02259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8213" y="2662382"/>
            <a:ext cx="1942263" cy="40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22085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b="1" u="sng" dirty="0"/>
              <a:t>CORONARY  BYPASS  CATHETERS</a:t>
            </a:r>
            <a:endParaRPr lang="en-US" sz="2800" b="1" u="sng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5987008" cy="4800600"/>
              </a:xfrm>
            </p:spPr>
            <p:txBody>
              <a:bodyPr/>
              <a:lstStyle/>
              <a:p>
                <a:pPr marL="114300" indent="0">
                  <a:buNone/>
                </a:pPr>
                <a:r>
                  <a:rPr lang="en-GB" b="1" u="sng" dirty="0">
                    <a:solidFill>
                      <a:srgbClr val="FF0000"/>
                    </a:solidFill>
                    <a:latin typeface="+mj-lt"/>
                  </a:rPr>
                  <a:t>RCB  CATHETER</a:t>
                </a:r>
              </a:p>
              <a:p>
                <a:pPr>
                  <a:buFont typeface="Wingdings" pitchFamily="2" charset="2"/>
                  <a:buChar char="Ø"/>
                </a:pPr>
                <a:r>
                  <a:rPr lang="en-GB" dirty="0">
                    <a:solidFill>
                      <a:schemeClr val="bg2">
                        <a:lumMod val="10000"/>
                      </a:schemeClr>
                    </a:solidFill>
                    <a:latin typeface="+mj-lt"/>
                  </a:rPr>
                  <a:t>For right coronary venous bypass graft</a:t>
                </a:r>
              </a:p>
              <a:p>
                <a:pPr>
                  <a:buFont typeface="Wingdings" pitchFamily="2" charset="2"/>
                  <a:buChar char="Ø"/>
                </a:pPr>
                <a:r>
                  <a:rPr lang="en-GB" dirty="0">
                    <a:solidFill>
                      <a:schemeClr val="bg2">
                        <a:lumMod val="10000"/>
                      </a:schemeClr>
                    </a:solidFill>
                    <a:latin typeface="+mj-lt"/>
                  </a:rPr>
                  <a:t>Resembles JR 4</a:t>
                </a:r>
              </a:p>
              <a:p>
                <a:pPr>
                  <a:buFont typeface="Wingdings" pitchFamily="2" charset="2"/>
                  <a:buChar char="Ø"/>
                </a:pPr>
                <a:endParaRPr lang="en-GB" dirty="0">
                  <a:solidFill>
                    <a:schemeClr val="bg2">
                      <a:lumMod val="10000"/>
                    </a:schemeClr>
                  </a:solidFill>
                  <a:latin typeface="+mj-lt"/>
                </a:endParaRPr>
              </a:p>
              <a:p>
                <a:pPr marL="114300" indent="0">
                  <a:buNone/>
                </a:pPr>
                <a:r>
                  <a:rPr lang="en-GB" b="1" u="sng" dirty="0">
                    <a:solidFill>
                      <a:srgbClr val="FF0000"/>
                    </a:solidFill>
                    <a:latin typeface="+mj-lt"/>
                  </a:rPr>
                  <a:t>LCB  CATHETER</a:t>
                </a:r>
              </a:p>
              <a:p>
                <a:pPr>
                  <a:buFont typeface="Wingdings" pitchFamily="2" charset="2"/>
                  <a:buChar char="Ø"/>
                </a:pPr>
                <a:r>
                  <a:rPr lang="en-GB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j-lt"/>
                  </a:rPr>
                  <a:t>For left coronary venous bypass graft</a:t>
                </a:r>
              </a:p>
              <a:p>
                <a:pPr>
                  <a:buFont typeface="Wingdings" pitchFamily="2" charset="2"/>
                  <a:buChar char="Ø"/>
                </a:pPr>
                <a:endParaRPr lang="en-GB" dirty="0">
                  <a:solidFill>
                    <a:schemeClr val="bg2">
                      <a:lumMod val="10000"/>
                    </a:schemeClr>
                  </a:solidFill>
                  <a:latin typeface="+mj-lt"/>
                </a:endParaRPr>
              </a:p>
              <a:p>
                <a:pPr marL="114300" indent="0">
                  <a:buNone/>
                </a:pPr>
                <a:r>
                  <a:rPr lang="en-GB" b="1" u="sng" dirty="0">
                    <a:solidFill>
                      <a:srgbClr val="FF0000"/>
                    </a:solidFill>
                    <a:latin typeface="+mj-lt"/>
                  </a:rPr>
                  <a:t>IMA CATHETER(internal mammary artery catheter) </a:t>
                </a:r>
              </a:p>
              <a:p>
                <a:pPr>
                  <a:buFont typeface="Wingdings" pitchFamily="2" charset="2"/>
                  <a:buChar char="Ø"/>
                </a:pPr>
                <a:r>
                  <a:rPr lang="en-GB" dirty="0">
                    <a:solidFill>
                      <a:schemeClr val="tx2">
                        <a:lumMod val="50000"/>
                      </a:schemeClr>
                    </a:solidFill>
                    <a:latin typeface="+mj-lt"/>
                  </a:rPr>
                  <a:t>Resembles JR </a:t>
                </a:r>
              </a:p>
              <a:p>
                <a:pPr>
                  <a:buFont typeface="Wingdings" pitchFamily="2" charset="2"/>
                  <a:buChar char="Ø"/>
                </a:pPr>
                <a:r>
                  <a:rPr lang="en-GB" dirty="0">
                    <a:solidFill>
                      <a:schemeClr val="tx2">
                        <a:lumMod val="50000"/>
                      </a:schemeClr>
                    </a:solidFill>
                    <a:latin typeface="+mj-lt"/>
                  </a:rPr>
                  <a:t>Thicker primary curve (80</a:t>
                </a:r>
                <a14:m>
                  <m:oMath xmlns:m="http://schemas.openxmlformats.org/officeDocument/2006/math">
                    <m:r>
                      <a:rPr lang="en-GB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/>
                        <a:ea typeface="Cambria Math"/>
                      </a:rPr>
                      <m:t>°</m:t>
                    </m:r>
                    <m:r>
                      <a:rPr lang="en-GB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GB" dirty="0">
                    <a:solidFill>
                      <a:schemeClr val="tx2">
                        <a:lumMod val="50000"/>
                      </a:schemeClr>
                    </a:solidFill>
                    <a:latin typeface="+mj-lt"/>
                  </a:rPr>
                  <a:t> and longer tip</a:t>
                </a:r>
              </a:p>
              <a:p>
                <a:pPr>
                  <a:buFont typeface="Wingdings" pitchFamily="2" charset="2"/>
                  <a:buChar char="Ø"/>
                </a:pPr>
                <a:endParaRPr lang="en-US" b="1" u="sng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+mj-lt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5987008" cy="4800600"/>
              </a:xfrm>
              <a:blipFill>
                <a:blip r:embed="rId2"/>
                <a:stretch>
                  <a:fillRect t="-889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BBC07DE7-CDB9-C50E-2287-EE3FAA44AC4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6570" y="4738253"/>
            <a:ext cx="868313" cy="177569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95FE62B-B445-4E78-2AFD-4B4C26AA22D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1352344"/>
            <a:ext cx="1746453" cy="2666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93227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7891" y="785091"/>
            <a:ext cx="7620000" cy="4682836"/>
          </a:xfrm>
        </p:spPr>
        <p:txBody>
          <a:bodyPr/>
          <a:lstStyle/>
          <a:p>
            <a:pPr marL="114300" indent="0">
              <a:buNone/>
            </a:pPr>
            <a:r>
              <a:rPr lang="en-GB" b="1" u="sng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COURNAND CATHETER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Designer – Andre Cournand in 1939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End hole , no side hole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Made of Woven Dacron  with outer coating of polyurethane.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Has a  very gradual distal curve, tapered tip.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Use - all purpose right heart catheter</a:t>
            </a:r>
          </a:p>
          <a:p>
            <a:pPr marL="114300" indent="0">
              <a:buNone/>
            </a:pPr>
            <a:r>
              <a:rPr lang="en-GB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          - wedge pressure measurements(no side hole)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Size – 5 to 8 </a:t>
            </a:r>
            <a:r>
              <a:rPr lang="en-GB" dirty="0" err="1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Fr</a:t>
            </a:r>
            <a:r>
              <a:rPr lang="en-GB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&amp; length 100 and 125 cm</a:t>
            </a:r>
          </a:p>
          <a:p>
            <a:pPr>
              <a:buFont typeface="Wingdings" pitchFamily="2" charset="2"/>
              <a:buChar char="Ø"/>
            </a:pPr>
            <a:endParaRPr lang="en-GB" dirty="0">
              <a:solidFill>
                <a:schemeClr val="tx1">
                  <a:lumMod val="95000"/>
                  <a:lumOff val="5000"/>
                </a:schemeClr>
              </a:solidFill>
              <a:latin typeface="+mj-lt"/>
            </a:endParaRPr>
          </a:p>
          <a:p>
            <a:pPr>
              <a:buFont typeface="Wingdings" pitchFamily="2" charset="2"/>
              <a:buChar char="Ø"/>
            </a:pPr>
            <a:endParaRPr lang="en-GB" b="1" u="sng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buFont typeface="Wingdings" pitchFamily="2" charset="2"/>
              <a:buChar char="Ø"/>
            </a:pP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+mj-lt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9A736C1-EEBA-7068-E558-B9299E5CB4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6982" y="4908128"/>
            <a:ext cx="3823855" cy="1520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7910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SCHOONMAKER  MULTIPURPOSE</a:t>
            </a:r>
            <a:endParaRPr lang="en-US" sz="2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79512" y="1412776"/>
                <a:ext cx="6744072" cy="4988024"/>
              </a:xfrm>
            </p:spPr>
            <p:txBody>
              <a:bodyPr/>
              <a:lstStyle/>
              <a:p>
                <a:pPr>
                  <a:buFont typeface="Wingdings" pitchFamily="2" charset="2"/>
                  <a:buChar char="Ø"/>
                </a:pPr>
                <a:r>
                  <a:rPr lang="en-GB" dirty="0">
                    <a:latin typeface="+mj-lt"/>
                  </a:rPr>
                  <a:t>Designer – Dr Fred W </a:t>
                </a:r>
                <a:r>
                  <a:rPr lang="en-GB" dirty="0" err="1">
                    <a:latin typeface="+mj-lt"/>
                  </a:rPr>
                  <a:t>Schoonmaker</a:t>
                </a:r>
                <a:endParaRPr lang="en-GB" dirty="0">
                  <a:latin typeface="+mj-lt"/>
                </a:endParaRPr>
              </a:p>
              <a:p>
                <a:pPr>
                  <a:buFont typeface="Wingdings" pitchFamily="2" charset="2"/>
                  <a:buChar char="Ø"/>
                </a:pPr>
                <a:r>
                  <a:rPr lang="en-GB" dirty="0">
                    <a:latin typeface="+mj-lt"/>
                  </a:rPr>
                  <a:t>Construction – polyurethane with inner wire braid  </a:t>
                </a:r>
              </a:p>
              <a:p>
                <a:pPr>
                  <a:buFont typeface="Wingdings" pitchFamily="2" charset="2"/>
                  <a:buChar char="Ø"/>
                </a:pPr>
                <a:r>
                  <a:rPr lang="en-GB" dirty="0">
                    <a:latin typeface="+mj-lt"/>
                  </a:rPr>
                  <a:t>Single curve with  straight tip</a:t>
                </a:r>
              </a:p>
              <a:p>
                <a:pPr>
                  <a:buFont typeface="Wingdings" pitchFamily="2" charset="2"/>
                  <a:buChar char="Ø"/>
                </a:pPr>
                <a:r>
                  <a:rPr lang="en-GB" dirty="0">
                    <a:latin typeface="+mj-lt"/>
                  </a:rPr>
                  <a:t>Has end hole </a:t>
                </a:r>
              </a:p>
              <a:p>
                <a:pPr>
                  <a:buFont typeface="Wingdings" pitchFamily="2" charset="2"/>
                  <a:buChar char="Ø"/>
                </a:pPr>
                <a:r>
                  <a:rPr lang="en-GB" dirty="0">
                    <a:latin typeface="+mj-lt"/>
                  </a:rPr>
                  <a:t>Use – CAG :both nature vessel and graft</a:t>
                </a:r>
              </a:p>
              <a:p>
                <a:pPr marL="114300" indent="0">
                  <a:buNone/>
                </a:pPr>
                <a:r>
                  <a:rPr lang="en-GB" dirty="0">
                    <a:latin typeface="+mj-lt"/>
                  </a:rPr>
                  <a:t>           -  RHC</a:t>
                </a:r>
              </a:p>
              <a:p>
                <a:pPr marL="114300" indent="0">
                  <a:buNone/>
                </a:pPr>
                <a:r>
                  <a:rPr lang="en-GB" dirty="0">
                    <a:latin typeface="+mj-lt"/>
                  </a:rPr>
                  <a:t>           - </a:t>
                </a:r>
                <a:r>
                  <a:rPr lang="en-GB" dirty="0" err="1">
                    <a:latin typeface="+mj-lt"/>
                  </a:rPr>
                  <a:t>Ventriculography</a:t>
                </a:r>
                <a:endParaRPr lang="en-GB" dirty="0">
                  <a:latin typeface="+mj-lt"/>
                </a:endParaRPr>
              </a:p>
              <a:p>
                <a:pPr>
                  <a:buFont typeface="Wingdings" pitchFamily="2" charset="2"/>
                  <a:buChar char="Ø"/>
                </a:pPr>
                <a:r>
                  <a:rPr lang="en-GB" dirty="0">
                    <a:latin typeface="+mj-lt"/>
                  </a:rPr>
                  <a:t>2 types : MPA( 120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r>
                  <a:rPr lang="en-GB" dirty="0">
                    <a:latin typeface="+mj-lt"/>
                  </a:rPr>
                  <a:t> curve) &amp; MPB(90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r>
                  <a:rPr lang="en-US" dirty="0">
                    <a:latin typeface="+mj-lt"/>
                  </a:rPr>
                  <a:t>) curve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9512" y="1412776"/>
                <a:ext cx="6744072" cy="4988024"/>
              </a:xfrm>
              <a:blipFill rotWithShape="1">
                <a:blip r:embed="rId2"/>
                <a:stretch>
                  <a:fillRect t="-6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0920977"/>
              </p:ext>
            </p:extLst>
          </p:nvPr>
        </p:nvGraphicFramePr>
        <p:xfrm>
          <a:off x="642857" y="5727964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   MPA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   MPA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    MPB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      MPB 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 EH only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 EH</a:t>
                      </a:r>
                      <a:r>
                        <a:rPr lang="en-GB" baseline="0" dirty="0"/>
                        <a:t> &amp; 2 SH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 EH only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 EH &amp; 2 SH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CDB97304-FEAE-DFBD-8996-8C02AEC239D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9153" y="1343932"/>
            <a:ext cx="1975735" cy="219564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D98A15E-A663-31CB-690B-FE10E2499CD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870" y="3579324"/>
            <a:ext cx="1854299" cy="2098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6877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NIH  CATHETER</a:t>
            </a:r>
            <a:endParaRPr lang="en-US" sz="32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Has only side holes and no end holes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3 pairs of oppositely directed side holes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Made of woven </a:t>
            </a:r>
            <a:r>
              <a:rPr lang="en-GB" dirty="0" err="1">
                <a:latin typeface="+mj-lt"/>
              </a:rPr>
              <a:t>dacron</a:t>
            </a:r>
            <a:r>
              <a:rPr lang="en-GB" dirty="0">
                <a:latin typeface="+mj-lt"/>
              </a:rPr>
              <a:t> with nylon reinforcement 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Diameter – 4to 8 </a:t>
            </a:r>
            <a:r>
              <a:rPr lang="en-GB" dirty="0" err="1">
                <a:latin typeface="+mj-lt"/>
              </a:rPr>
              <a:t>Fr</a:t>
            </a:r>
            <a:endParaRPr lang="en-GB" dirty="0">
              <a:latin typeface="+mj-lt"/>
            </a:endParaRP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Length – 50 to 125 cm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Uses : - Ventriculography</a:t>
            </a:r>
          </a:p>
          <a:p>
            <a:pPr marL="114300" indent="0">
              <a:buNone/>
            </a:pPr>
            <a:r>
              <a:rPr lang="en-GB" dirty="0">
                <a:latin typeface="+mj-lt"/>
              </a:rPr>
              <a:t>             </a:t>
            </a:r>
          </a:p>
          <a:p>
            <a:pPr marL="114300" indent="0">
              <a:buNone/>
            </a:pPr>
            <a:r>
              <a:rPr lang="en-GB" dirty="0">
                <a:latin typeface="+mj-lt"/>
              </a:rPr>
              <a:t>               </a:t>
            </a:r>
          </a:p>
          <a:p>
            <a:pPr marL="114300" indent="0">
              <a:buNone/>
            </a:pPr>
            <a:r>
              <a:rPr lang="en-GB" dirty="0">
                <a:latin typeface="+mj-lt"/>
              </a:rPr>
              <a:t>             </a:t>
            </a:r>
            <a:endParaRPr lang="en-US" dirty="0">
              <a:latin typeface="+mj-lt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B3D614-6151-2181-F9C6-186EE4C8AB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4442147"/>
            <a:ext cx="3519055" cy="1476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0203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PIGTAIL  CATHETER</a:t>
            </a:r>
            <a:endParaRPr lang="en-US" sz="32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Designer – </a:t>
            </a:r>
            <a:r>
              <a:rPr lang="en-GB" dirty="0" err="1">
                <a:latin typeface="+mj-lt"/>
              </a:rPr>
              <a:t>Judkins</a:t>
            </a:r>
            <a:endParaRPr lang="en-GB" dirty="0">
              <a:latin typeface="+mj-lt"/>
            </a:endParaRP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Made of woven </a:t>
            </a:r>
            <a:r>
              <a:rPr lang="en-GB" dirty="0" err="1">
                <a:latin typeface="+mj-lt"/>
              </a:rPr>
              <a:t>dacron</a:t>
            </a:r>
            <a:r>
              <a:rPr lang="en-GB" dirty="0">
                <a:latin typeface="+mj-lt"/>
              </a:rPr>
              <a:t> coated with polyurethane or polyethylene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Has an end hole and 3to 6 pairs of side holes in the terminal 5 cm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Tapered tip ,terminal 5 cm is coiled in a tight loop 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Size : 4 to 7 </a:t>
            </a:r>
            <a:r>
              <a:rPr lang="en-GB" dirty="0" err="1">
                <a:latin typeface="+mj-lt"/>
              </a:rPr>
              <a:t>Fr</a:t>
            </a:r>
            <a:r>
              <a:rPr lang="en-GB" dirty="0">
                <a:latin typeface="+mj-lt"/>
              </a:rPr>
              <a:t> and 65 to 110 cm in length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Uses : LV , RV angiography </a:t>
            </a:r>
          </a:p>
          <a:p>
            <a:pPr marL="114300" indent="0">
              <a:buNone/>
            </a:pPr>
            <a:r>
              <a:rPr lang="en-GB" dirty="0">
                <a:latin typeface="+mj-lt"/>
              </a:rPr>
              <a:t>               Aortography </a:t>
            </a:r>
          </a:p>
          <a:p>
            <a:pPr marL="114300" indent="0">
              <a:buNone/>
            </a:pPr>
            <a:r>
              <a:rPr lang="en-GB" dirty="0">
                <a:latin typeface="+mj-lt"/>
              </a:rPr>
              <a:t>               Pulmonary angiography</a:t>
            </a:r>
          </a:p>
          <a:p>
            <a:pPr marL="114300" indent="0">
              <a:buNone/>
            </a:pPr>
            <a:r>
              <a:rPr lang="en-GB" dirty="0">
                <a:latin typeface="+mj-lt"/>
              </a:rPr>
              <a:t>               </a:t>
            </a:r>
            <a:r>
              <a:rPr lang="en-GB" dirty="0" err="1">
                <a:latin typeface="+mj-lt"/>
              </a:rPr>
              <a:t>Pericardiocentesis</a:t>
            </a:r>
            <a:endParaRPr lang="en-GB" dirty="0">
              <a:latin typeface="+mj-lt"/>
            </a:endParaRPr>
          </a:p>
          <a:p>
            <a:pPr marL="114300" indent="0">
              <a:buNone/>
            </a:pPr>
            <a:r>
              <a:rPr lang="en-GB" dirty="0">
                <a:latin typeface="+mj-lt"/>
              </a:rPr>
              <a:t>               Pressure monitoring</a:t>
            </a:r>
            <a:endParaRPr lang="en-US" dirty="0">
              <a:latin typeface="+mj-lt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3451339-DA8B-2417-E8E9-51E025CCAA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9781" y="5465474"/>
            <a:ext cx="3710379" cy="1392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6850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7620000" cy="5420072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Advantages : </a:t>
            </a:r>
            <a:r>
              <a:rPr lang="en-GB" dirty="0" err="1">
                <a:latin typeface="+mj-lt"/>
              </a:rPr>
              <a:t>atraumatic</a:t>
            </a:r>
            <a:r>
              <a:rPr lang="en-GB" dirty="0">
                <a:latin typeface="+mj-lt"/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Disadvantage : </a:t>
            </a:r>
            <a:r>
              <a:rPr lang="en-GB" dirty="0" err="1">
                <a:latin typeface="+mj-lt"/>
              </a:rPr>
              <a:t>thrombogenecity</a:t>
            </a:r>
            <a:r>
              <a:rPr lang="en-GB" dirty="0">
                <a:latin typeface="+mj-lt"/>
              </a:rPr>
              <a:t> and not suitable for prolonged hemodynamic monitoring.</a:t>
            </a:r>
          </a:p>
          <a:p>
            <a:pPr>
              <a:buFont typeface="Wingdings" pitchFamily="2" charset="2"/>
              <a:buChar char="Ø"/>
            </a:pPr>
            <a:endParaRPr lang="en-GB" dirty="0">
              <a:latin typeface="+mj-lt"/>
            </a:endParaRPr>
          </a:p>
          <a:p>
            <a:pPr>
              <a:buFont typeface="Wingdings" pitchFamily="2" charset="2"/>
              <a:buChar char="Ø"/>
            </a:pPr>
            <a:endParaRPr lang="en-GB" dirty="0">
              <a:latin typeface="+mj-lt"/>
            </a:endParaRPr>
          </a:p>
          <a:p>
            <a:pPr>
              <a:buFont typeface="Wingdings" pitchFamily="2" charset="2"/>
              <a:buChar char="Ø"/>
            </a:pPr>
            <a:r>
              <a:rPr lang="en-GB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HALO CATHETER</a:t>
            </a:r>
          </a:p>
          <a:p>
            <a:pPr>
              <a:buFont typeface="Wingdings" pitchFamily="2" charset="2"/>
              <a:buChar char="Ø"/>
            </a:pP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5 </a:t>
            </a:r>
            <a:r>
              <a:rPr lang="en-GB" dirty="0" err="1">
                <a:latin typeface="+mj-lt"/>
              </a:rPr>
              <a:t>Fr</a:t>
            </a:r>
            <a:r>
              <a:rPr lang="en-GB" dirty="0">
                <a:latin typeface="+mj-lt"/>
              </a:rPr>
              <a:t> 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GB" dirty="0">
                <a:latin typeface="+mj-lt"/>
              </a:rPr>
              <a:t>catheter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Perpendicular helical tip which is inwardly and upwardly directed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Side holes – located on the helix</a:t>
            </a:r>
          </a:p>
          <a:p>
            <a:pPr>
              <a:buFont typeface="Wingdings" pitchFamily="2" charset="2"/>
              <a:buChar char="Ø"/>
            </a:pPr>
            <a:r>
              <a:rPr lang="en-IN" dirty="0">
                <a:latin typeface="+mj-lt"/>
              </a:rPr>
              <a:t>Use : Electrophysiological study</a:t>
            </a:r>
            <a:endParaRPr lang="en-GB" dirty="0">
              <a:latin typeface="+mj-lt"/>
            </a:endParaRPr>
          </a:p>
          <a:p>
            <a:pPr>
              <a:buFont typeface="Wingdings" pitchFamily="2" charset="2"/>
              <a:buChar char="Ø"/>
            </a:pPr>
            <a:endParaRPr lang="en-US" dirty="0">
              <a:latin typeface="+mj-lt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BE7AB45-2F50-3223-B85D-023A2898F65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892799" y="4961123"/>
            <a:ext cx="2318328" cy="1625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1628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GOODALE  LUBIN  CATHETER</a:t>
            </a:r>
            <a:endParaRPr lang="en-US" sz="32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Bird’s eye catheter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2 oval shaped laterally opposed SH near EH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Made of woven </a:t>
            </a:r>
            <a:r>
              <a:rPr lang="en-GB" dirty="0" err="1">
                <a:latin typeface="+mj-lt"/>
              </a:rPr>
              <a:t>dacron</a:t>
            </a:r>
            <a:r>
              <a:rPr lang="en-GB" dirty="0">
                <a:latin typeface="+mj-lt"/>
              </a:rPr>
              <a:t> and coated with polyurethane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Size : 4 – 8 </a:t>
            </a:r>
            <a:r>
              <a:rPr lang="en-GB" dirty="0" err="1">
                <a:latin typeface="+mj-lt"/>
              </a:rPr>
              <a:t>Fr</a:t>
            </a:r>
            <a:r>
              <a:rPr lang="en-GB" dirty="0">
                <a:latin typeface="+mj-lt"/>
              </a:rPr>
              <a:t> &amp; 80 – 125 cm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Use: </a:t>
            </a:r>
            <a:r>
              <a:rPr lang="en-GB" dirty="0" err="1">
                <a:latin typeface="+mj-lt"/>
              </a:rPr>
              <a:t>Rt</a:t>
            </a:r>
            <a:r>
              <a:rPr lang="en-GB" dirty="0">
                <a:latin typeface="+mj-lt"/>
              </a:rPr>
              <a:t> heart pressure measurement 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Variation : standard wall – Cournand</a:t>
            </a:r>
          </a:p>
          <a:p>
            <a:pPr marL="114300" indent="0">
              <a:buNone/>
            </a:pPr>
            <a:r>
              <a:rPr lang="en-GB" dirty="0">
                <a:latin typeface="+mj-lt"/>
              </a:rPr>
              <a:t>                       thin wall – Lehman </a:t>
            </a:r>
          </a:p>
          <a:p>
            <a:pPr>
              <a:buFont typeface="Wingdings" pitchFamily="2" charset="2"/>
              <a:buChar char="Ø"/>
            </a:pPr>
            <a:endParaRPr lang="en-US" dirty="0">
              <a:latin typeface="+mj-lt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7AD69E3-A9B4-D976-C2FF-6E52319060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4673438"/>
            <a:ext cx="5444836" cy="2054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111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74638"/>
            <a:ext cx="7321624" cy="1143000"/>
          </a:xfrm>
        </p:spPr>
        <p:txBody>
          <a:bodyPr/>
          <a:lstStyle/>
          <a:p>
            <a:r>
              <a:rPr lang="en-GB" sz="3600" dirty="0"/>
              <a:t>CORONARY CATHETERS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GB" dirty="0">
                <a:latin typeface="Book Antiqua" pitchFamily="18" charset="0"/>
              </a:rPr>
              <a:t>Hollow flexible tube that can be inserted through a narrow opening into the body </a:t>
            </a:r>
            <a:r>
              <a:rPr lang="en-GB" dirty="0" err="1">
                <a:latin typeface="Book Antiqua" pitchFamily="18" charset="0"/>
              </a:rPr>
              <a:t>cavity,duct</a:t>
            </a:r>
            <a:r>
              <a:rPr lang="en-GB" dirty="0">
                <a:latin typeface="Book Antiqua" pitchFamily="18" charset="0"/>
              </a:rPr>
              <a:t> or vessel to diagnose and treat heart conditions.</a:t>
            </a:r>
            <a:endParaRPr lang="en-US" dirty="0">
              <a:latin typeface="Book Antiqua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57A611-1EAE-579C-DEC0-FB6DFB6984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3090097"/>
            <a:ext cx="6096000" cy="3097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083607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LEHMAN   CATHETER</a:t>
            </a:r>
            <a:endParaRPr lang="en-US" sz="32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Thin wall variation of Cournand 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Tapered closed tip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Multiple SH and no EH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Short distal curve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Size : 4 – 9 </a:t>
            </a:r>
            <a:r>
              <a:rPr lang="en-GB" dirty="0" err="1">
                <a:latin typeface="+mj-lt"/>
              </a:rPr>
              <a:t>Fr</a:t>
            </a:r>
            <a:r>
              <a:rPr lang="en-GB" dirty="0">
                <a:latin typeface="+mj-lt"/>
              </a:rPr>
              <a:t> &amp; 50 – 125 cm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Use : </a:t>
            </a:r>
            <a:r>
              <a:rPr lang="en-GB" dirty="0" err="1">
                <a:latin typeface="+mj-lt"/>
              </a:rPr>
              <a:t>ventriculography</a:t>
            </a:r>
            <a:endParaRPr lang="en-US" dirty="0">
              <a:latin typeface="+mj-lt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5191529-E579-39D0-87FD-D9DC90A775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647805"/>
            <a:ext cx="3521199" cy="249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992457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GENSINI  CATHETER</a:t>
            </a:r>
            <a:endParaRPr lang="en-US" sz="32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buFont typeface="Wingdings" pitchFamily="2" charset="2"/>
                  <a:buChar char="Ø"/>
                </a:pPr>
                <a:r>
                  <a:rPr lang="en-GB" dirty="0">
                    <a:latin typeface="+mj-lt"/>
                  </a:rPr>
                  <a:t>45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r>
                  <a:rPr lang="en-US" dirty="0">
                    <a:latin typeface="+mj-lt"/>
                  </a:rPr>
                  <a:t> smooth curve , tapered tip</a:t>
                </a:r>
              </a:p>
              <a:p>
                <a:pPr>
                  <a:buFont typeface="Wingdings" pitchFamily="2" charset="2"/>
                  <a:buChar char="Ø"/>
                </a:pPr>
                <a:r>
                  <a:rPr lang="en-GB" dirty="0">
                    <a:latin typeface="+mj-lt"/>
                  </a:rPr>
                  <a:t>Has an end hole and 3 laterally opposed oval SH </a:t>
                </a:r>
              </a:p>
              <a:p>
                <a:pPr>
                  <a:buFont typeface="Wingdings" pitchFamily="2" charset="2"/>
                  <a:buChar char="Ø"/>
                </a:pPr>
                <a:r>
                  <a:rPr lang="en-GB" dirty="0">
                    <a:latin typeface="+mj-lt"/>
                  </a:rPr>
                  <a:t>Made of woven </a:t>
                </a:r>
                <a:r>
                  <a:rPr lang="en-GB" dirty="0" err="1">
                    <a:latin typeface="+mj-lt"/>
                  </a:rPr>
                  <a:t>dacron</a:t>
                </a:r>
                <a:r>
                  <a:rPr lang="en-GB" dirty="0">
                    <a:latin typeface="+mj-lt"/>
                  </a:rPr>
                  <a:t> ,coated with polyurethane</a:t>
                </a:r>
              </a:p>
              <a:p>
                <a:pPr>
                  <a:buFont typeface="Wingdings" pitchFamily="2" charset="2"/>
                  <a:buChar char="Ø"/>
                </a:pPr>
                <a:r>
                  <a:rPr lang="en-GB" dirty="0">
                    <a:latin typeface="+mj-lt"/>
                  </a:rPr>
                  <a:t>Use :right and left angiographic studies</a:t>
                </a:r>
              </a:p>
              <a:p>
                <a:pPr>
                  <a:buFont typeface="Wingdings" pitchFamily="2" charset="2"/>
                  <a:buChar char="Ø"/>
                </a:pPr>
                <a:r>
                  <a:rPr lang="en-GB" dirty="0">
                    <a:latin typeface="+mj-lt"/>
                  </a:rPr>
                  <a:t>Disadvantage : more </a:t>
                </a:r>
                <a:r>
                  <a:rPr lang="en-GB" dirty="0" err="1">
                    <a:latin typeface="+mj-lt"/>
                  </a:rPr>
                  <a:t>arrhythmogenic</a:t>
                </a:r>
                <a:endParaRPr lang="en-US" dirty="0">
                  <a:latin typeface="+mj-lt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6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7DFB9C77-43E8-84FC-01B0-341145B396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4709" y="4342940"/>
            <a:ext cx="3987945" cy="2057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46181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EPPENDORF  CATHETER</a:t>
            </a:r>
            <a:endParaRPr lang="en-US" sz="32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Have a gentle curve distally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Made of woven </a:t>
            </a:r>
            <a:r>
              <a:rPr lang="en-GB" dirty="0" err="1">
                <a:latin typeface="+mj-lt"/>
              </a:rPr>
              <a:t>dacron</a:t>
            </a:r>
            <a:r>
              <a:rPr lang="en-GB" dirty="0">
                <a:latin typeface="+mj-lt"/>
              </a:rPr>
              <a:t> and coated with polyurethane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20 cm proximal to hub is reinforced with nylon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Has 6 laterally opposed side holes and no end hole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Size : 7 – 8 </a:t>
            </a:r>
            <a:r>
              <a:rPr lang="en-GB" dirty="0" err="1">
                <a:latin typeface="+mj-lt"/>
              </a:rPr>
              <a:t>Fr</a:t>
            </a:r>
            <a:r>
              <a:rPr lang="en-GB" dirty="0">
                <a:latin typeface="+mj-lt"/>
              </a:rPr>
              <a:t> &amp; 100 – 125 cm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Less stiff and more torque control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+mj-lt"/>
              </a:rPr>
              <a:t>Use : visualising RV, </a:t>
            </a:r>
            <a:r>
              <a:rPr lang="en-GB" dirty="0" err="1">
                <a:latin typeface="+mj-lt"/>
              </a:rPr>
              <a:t>LV,arterial</a:t>
            </a:r>
            <a:r>
              <a:rPr lang="en-GB" dirty="0">
                <a:latin typeface="+mj-lt"/>
              </a:rPr>
              <a:t> ,pulmonary vasculature</a:t>
            </a:r>
          </a:p>
          <a:p>
            <a:pPr marL="114300" indent="0">
              <a:buNone/>
            </a:pPr>
            <a:r>
              <a:rPr lang="en-GB" dirty="0">
                <a:latin typeface="+mj-lt"/>
              </a:rPr>
              <a:t>              </a:t>
            </a:r>
            <a:r>
              <a:rPr lang="en-GB" dirty="0" err="1">
                <a:latin typeface="+mj-lt"/>
              </a:rPr>
              <a:t>ventriculography</a:t>
            </a:r>
            <a:endParaRPr lang="en-GB" dirty="0">
              <a:latin typeface="+mj-lt"/>
            </a:endParaRPr>
          </a:p>
          <a:p>
            <a:pPr marL="114300" indent="0">
              <a:buNone/>
            </a:pPr>
            <a:r>
              <a:rPr lang="en-GB" dirty="0">
                <a:latin typeface="+mj-lt"/>
              </a:rPr>
              <a:t>              aortography</a:t>
            </a:r>
            <a:endParaRPr lang="en-US" dirty="0">
              <a:latin typeface="+mj-lt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81DC68C-6CC3-8678-5BD4-4EEE24486F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4796923"/>
            <a:ext cx="4073236" cy="1904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402182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b="1" u="sng" dirty="0"/>
              <a:t>SONES CATHETER</a:t>
            </a:r>
            <a:endParaRPr lang="en-US" sz="3200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5297055" cy="4800600"/>
              </a:xfrm>
            </p:spPr>
            <p:txBody>
              <a:bodyPr/>
              <a:lstStyle/>
              <a:p>
                <a:pPr>
                  <a:buFont typeface="Wingdings" pitchFamily="2" charset="2"/>
                  <a:buChar char="Ø"/>
                </a:pPr>
                <a:r>
                  <a:rPr lang="en-GB" dirty="0">
                    <a:latin typeface="+mj-lt"/>
                  </a:rPr>
                  <a:t>Made of woven </a:t>
                </a:r>
                <a:r>
                  <a:rPr lang="en-GB" dirty="0" err="1">
                    <a:latin typeface="+mj-lt"/>
                  </a:rPr>
                  <a:t>dacron</a:t>
                </a:r>
                <a:endParaRPr lang="en-GB" dirty="0">
                  <a:latin typeface="+mj-lt"/>
                </a:endParaRPr>
              </a:p>
              <a:p>
                <a:pPr>
                  <a:buFont typeface="Wingdings" pitchFamily="2" charset="2"/>
                  <a:buChar char="Ø"/>
                </a:pPr>
                <a:r>
                  <a:rPr lang="en-GB" dirty="0">
                    <a:latin typeface="+mj-lt"/>
                  </a:rPr>
                  <a:t>Covered by polyurethane</a:t>
                </a:r>
              </a:p>
              <a:p>
                <a:pPr>
                  <a:buFont typeface="Wingdings" pitchFamily="2" charset="2"/>
                  <a:buChar char="Ø"/>
                </a:pPr>
                <a:r>
                  <a:rPr lang="en-GB" dirty="0">
                    <a:latin typeface="+mj-lt"/>
                  </a:rPr>
                  <a:t>Long 45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r>
                  <a:rPr lang="en-US" dirty="0">
                    <a:latin typeface="+mj-lt"/>
                  </a:rPr>
                  <a:t> distal curve and tapers near the tip</a:t>
                </a:r>
              </a:p>
              <a:p>
                <a:pPr>
                  <a:buFont typeface="Wingdings" pitchFamily="2" charset="2"/>
                  <a:buChar char="Ø"/>
                </a:pPr>
                <a:r>
                  <a:rPr lang="en-GB" dirty="0">
                    <a:latin typeface="+mj-lt"/>
                  </a:rPr>
                  <a:t>Has an end hole &amp; a pair of side holes</a:t>
                </a:r>
              </a:p>
              <a:p>
                <a:pPr>
                  <a:buFont typeface="Wingdings" pitchFamily="2" charset="2"/>
                  <a:buChar char="Ø"/>
                </a:pPr>
                <a:r>
                  <a:rPr lang="en-GB" dirty="0">
                    <a:latin typeface="+mj-lt"/>
                  </a:rPr>
                  <a:t>Used for left </a:t>
                </a:r>
                <a:r>
                  <a:rPr lang="en-GB" dirty="0" err="1">
                    <a:latin typeface="+mj-lt"/>
                  </a:rPr>
                  <a:t>ventriculography</a:t>
                </a:r>
                <a:r>
                  <a:rPr lang="en-GB" dirty="0">
                    <a:latin typeface="+mj-lt"/>
                  </a:rPr>
                  <a:t> via brachial approach</a:t>
                </a:r>
                <a:endParaRPr lang="en-US" dirty="0">
                  <a:latin typeface="+mj-lt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5297055" cy="4800600"/>
              </a:xfrm>
              <a:blipFill>
                <a:blip r:embed="rId2"/>
                <a:stretch>
                  <a:fillRect t="-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FB16BEAC-5942-2CAA-E2BF-E864EF51BB8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4467" y="2097809"/>
            <a:ext cx="1862733" cy="2662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47405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              </a:t>
            </a:r>
            <a:r>
              <a:rPr lang="en-GB" b="1" dirty="0"/>
              <a:t>MCQ 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457200">
              <a:buAutoNum type="arabicPeriod"/>
            </a:pPr>
            <a:r>
              <a:rPr lang="en-GB" dirty="0">
                <a:latin typeface="+mj-lt"/>
              </a:rPr>
              <a:t>Which among the following is a catheter without an end hole?</a:t>
            </a:r>
          </a:p>
          <a:p>
            <a:pPr marL="114300" indent="0">
              <a:buNone/>
            </a:pPr>
            <a:r>
              <a:rPr lang="en-GB" dirty="0">
                <a:latin typeface="+mj-lt"/>
              </a:rPr>
              <a:t>              a)  Tiger</a:t>
            </a:r>
          </a:p>
          <a:p>
            <a:pPr marL="114300" indent="0">
              <a:buNone/>
            </a:pPr>
            <a:r>
              <a:rPr lang="en-GB" dirty="0">
                <a:latin typeface="+mj-lt"/>
              </a:rPr>
              <a:t>              b)  </a:t>
            </a:r>
            <a:r>
              <a:rPr lang="en-GB" dirty="0" err="1">
                <a:latin typeface="+mj-lt"/>
              </a:rPr>
              <a:t>Judkins</a:t>
            </a:r>
            <a:r>
              <a:rPr lang="en-GB" dirty="0">
                <a:latin typeface="+mj-lt"/>
              </a:rPr>
              <a:t> right</a:t>
            </a:r>
          </a:p>
          <a:p>
            <a:pPr marL="114300" indent="0">
              <a:buNone/>
            </a:pPr>
            <a:r>
              <a:rPr lang="en-GB" dirty="0">
                <a:latin typeface="+mj-lt"/>
              </a:rPr>
              <a:t>              c)  </a:t>
            </a:r>
            <a:r>
              <a:rPr lang="en-GB" dirty="0" err="1">
                <a:latin typeface="+mj-lt"/>
              </a:rPr>
              <a:t>Goodale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lubin</a:t>
            </a:r>
            <a:r>
              <a:rPr lang="en-GB" dirty="0">
                <a:latin typeface="+mj-lt"/>
              </a:rPr>
              <a:t> </a:t>
            </a:r>
          </a:p>
          <a:p>
            <a:pPr marL="114300" indent="0">
              <a:buNone/>
            </a:pPr>
            <a:r>
              <a:rPr lang="en-GB" dirty="0">
                <a:latin typeface="+mj-lt"/>
              </a:rPr>
              <a:t>              d) NIH catheter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11257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+mj-lt"/>
              </a:rPr>
              <a:t>2 . Which among the following is also known as bird’s eye catheter?</a:t>
            </a:r>
          </a:p>
          <a:p>
            <a:endParaRPr lang="en-GB" dirty="0">
              <a:latin typeface="+mj-lt"/>
            </a:endParaRPr>
          </a:p>
          <a:p>
            <a:pPr marL="114300" indent="0">
              <a:buNone/>
            </a:pPr>
            <a:r>
              <a:rPr lang="en-GB" dirty="0">
                <a:latin typeface="+mj-lt"/>
              </a:rPr>
              <a:t>      a) </a:t>
            </a:r>
            <a:r>
              <a:rPr lang="en-GB" dirty="0" err="1">
                <a:latin typeface="+mj-lt"/>
              </a:rPr>
              <a:t>Eppendorf</a:t>
            </a:r>
            <a:r>
              <a:rPr lang="en-GB" dirty="0">
                <a:latin typeface="+mj-lt"/>
              </a:rPr>
              <a:t> </a:t>
            </a:r>
          </a:p>
          <a:p>
            <a:pPr marL="114300" indent="0">
              <a:buNone/>
            </a:pPr>
            <a:r>
              <a:rPr lang="en-GB" dirty="0">
                <a:latin typeface="+mj-lt"/>
              </a:rPr>
              <a:t>      b) NIH catheter </a:t>
            </a:r>
          </a:p>
          <a:p>
            <a:pPr marL="114300" indent="0">
              <a:buNone/>
            </a:pPr>
            <a:r>
              <a:rPr lang="en-GB" dirty="0">
                <a:latin typeface="+mj-lt"/>
              </a:rPr>
              <a:t>      c) </a:t>
            </a:r>
            <a:r>
              <a:rPr lang="en-GB" dirty="0" err="1">
                <a:latin typeface="+mj-lt"/>
              </a:rPr>
              <a:t>Goodale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lubin</a:t>
            </a:r>
            <a:r>
              <a:rPr lang="en-GB" dirty="0">
                <a:latin typeface="+mj-lt"/>
              </a:rPr>
              <a:t> </a:t>
            </a:r>
          </a:p>
          <a:p>
            <a:pPr marL="114300" indent="0">
              <a:buNone/>
            </a:pPr>
            <a:r>
              <a:rPr lang="en-GB" dirty="0">
                <a:latin typeface="+mj-lt"/>
              </a:rPr>
              <a:t>      d) </a:t>
            </a:r>
            <a:r>
              <a:rPr lang="en-GB" dirty="0" err="1">
                <a:latin typeface="+mj-lt"/>
              </a:rPr>
              <a:t>Amplatz</a:t>
            </a:r>
            <a:r>
              <a:rPr lang="en-GB" dirty="0">
                <a:latin typeface="+mj-lt"/>
              </a:rPr>
              <a:t> Left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4894652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IN" dirty="0"/>
              <a:t>3. Which among the following catheter is not used for RCA cannulation?</a:t>
            </a:r>
          </a:p>
          <a:p>
            <a:pPr marL="114300" indent="0">
              <a:buNone/>
            </a:pPr>
            <a:r>
              <a:rPr lang="en-IN" dirty="0"/>
              <a:t>         a) EBU</a:t>
            </a:r>
          </a:p>
          <a:p>
            <a:pPr marL="114300" indent="0">
              <a:buNone/>
            </a:pPr>
            <a:r>
              <a:rPr lang="en-IN" dirty="0"/>
              <a:t>         b) JR</a:t>
            </a:r>
          </a:p>
          <a:p>
            <a:pPr marL="114300" indent="0">
              <a:buNone/>
            </a:pPr>
            <a:r>
              <a:rPr lang="en-IN" dirty="0"/>
              <a:t>         c) Tiger</a:t>
            </a:r>
          </a:p>
          <a:p>
            <a:pPr marL="114300" indent="0">
              <a:buNone/>
            </a:pPr>
            <a:r>
              <a:rPr lang="en-IN" dirty="0"/>
              <a:t>         d) 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152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b="1" dirty="0"/>
              <a:t>BASIC  FUNCTIONS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89891"/>
            <a:ext cx="7620000" cy="5310909"/>
          </a:xfrm>
        </p:spPr>
        <p:txBody>
          <a:bodyPr/>
          <a:lstStyle/>
          <a:p>
            <a:pPr marL="114300" indent="0">
              <a:buNone/>
            </a:pPr>
            <a:endParaRPr lang="en-GB" dirty="0">
              <a:latin typeface="Book Antiqua" pitchFamily="18" charset="0"/>
            </a:endParaRPr>
          </a:p>
          <a:p>
            <a:pPr>
              <a:buFont typeface="Wingdings" pitchFamily="2" charset="2"/>
              <a:buChar char="Ø"/>
            </a:pPr>
            <a:endParaRPr lang="en-GB" dirty="0">
              <a:latin typeface="Book Antiqua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Book Antiqua" pitchFamily="18" charset="0"/>
              </a:rPr>
              <a:t>Inject contrast agents</a:t>
            </a:r>
          </a:p>
          <a:p>
            <a:pPr>
              <a:buFont typeface="Wingdings" pitchFamily="2" charset="2"/>
              <a:buChar char="Ø"/>
            </a:pPr>
            <a:endParaRPr lang="en-GB" dirty="0">
              <a:latin typeface="Book Antiqua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Book Antiqua" pitchFamily="18" charset="0"/>
              </a:rPr>
              <a:t>To provide back up support to pass coronary balloon /stent into coronary artery against resistance and across target stenosis </a:t>
            </a:r>
          </a:p>
          <a:p>
            <a:pPr>
              <a:buFont typeface="Wingdings" pitchFamily="2" charset="2"/>
              <a:buChar char="Ø"/>
            </a:pPr>
            <a:endParaRPr lang="en-GB" dirty="0">
              <a:latin typeface="Book Antiqua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Book Antiqua" pitchFamily="18" charset="0"/>
              </a:rPr>
              <a:t>To monitor systemic arterial pressure</a:t>
            </a:r>
          </a:p>
          <a:p>
            <a:pPr>
              <a:buFont typeface="Wingdings" pitchFamily="2" charset="2"/>
              <a:buChar char="Ø"/>
            </a:pPr>
            <a:endParaRPr lang="en-US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4503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b="1" dirty="0"/>
              <a:t>IDEAL CHARACTERISTICS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GB" dirty="0">
                <a:latin typeface="Book Antiqua" pitchFamily="18" charset="0"/>
              </a:rPr>
              <a:t>Better torque control</a:t>
            </a:r>
          </a:p>
          <a:p>
            <a:pPr>
              <a:buFont typeface="Wingdings" pitchFamily="2" charset="2"/>
              <a:buChar char="ü"/>
            </a:pPr>
            <a:r>
              <a:rPr lang="en-GB" dirty="0" err="1">
                <a:latin typeface="Book Antiqua" pitchFamily="18" charset="0"/>
              </a:rPr>
              <a:t>Pushability</a:t>
            </a:r>
            <a:endParaRPr lang="en-GB" dirty="0">
              <a:latin typeface="Book Antiqua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en-GB" dirty="0">
                <a:latin typeface="Book Antiqua" pitchFamily="18" charset="0"/>
              </a:rPr>
              <a:t>Flexibility</a:t>
            </a:r>
          </a:p>
          <a:p>
            <a:pPr>
              <a:buFont typeface="Wingdings" pitchFamily="2" charset="2"/>
              <a:buChar char="ü"/>
            </a:pPr>
            <a:r>
              <a:rPr lang="en-GB" dirty="0" err="1">
                <a:latin typeface="Book Antiqua" pitchFamily="18" charset="0"/>
              </a:rPr>
              <a:t>Trackability</a:t>
            </a:r>
            <a:endParaRPr lang="en-GB" dirty="0">
              <a:latin typeface="Book Antiqua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en-GB" dirty="0" err="1">
                <a:latin typeface="Book Antiqua" pitchFamily="18" charset="0"/>
              </a:rPr>
              <a:t>Radiopacity</a:t>
            </a:r>
            <a:endParaRPr lang="en-GB" dirty="0">
              <a:latin typeface="Book Antiqua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en-GB" dirty="0" err="1">
                <a:latin typeface="Book Antiqua" pitchFamily="18" charset="0"/>
              </a:rPr>
              <a:t>Atraumatic</a:t>
            </a:r>
            <a:r>
              <a:rPr lang="en-GB" dirty="0">
                <a:latin typeface="Book Antiqua" pitchFamily="18" charset="0"/>
              </a:rPr>
              <a:t> tip</a:t>
            </a:r>
          </a:p>
          <a:p>
            <a:pPr>
              <a:buFont typeface="Wingdings" pitchFamily="2" charset="2"/>
              <a:buChar char="ü"/>
            </a:pPr>
            <a:r>
              <a:rPr lang="en-GB" dirty="0">
                <a:latin typeface="Book Antiqua" pitchFamily="18" charset="0"/>
              </a:rPr>
              <a:t>Kink resistance</a:t>
            </a:r>
            <a:endParaRPr lang="en-US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4952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b="1" dirty="0"/>
              <a:t>CATHETER MATERIALS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GB" dirty="0">
                <a:latin typeface="Book Antiqua" pitchFamily="18" charset="0"/>
              </a:rPr>
              <a:t>Angiographic catheters are made from synthetic and semi synthetic polymers</a:t>
            </a:r>
          </a:p>
          <a:p>
            <a:pPr marL="114300" indent="0">
              <a:buNone/>
            </a:pPr>
            <a:endParaRPr lang="en-GB" dirty="0">
              <a:latin typeface="Book Antiqua" pitchFamily="18" charset="0"/>
            </a:endParaRPr>
          </a:p>
          <a:p>
            <a:pPr marL="571500" indent="-457200">
              <a:buAutoNum type="arabicPeriod"/>
            </a:pPr>
            <a:r>
              <a:rPr lang="en-GB" dirty="0">
                <a:latin typeface="Book Antiqua" pitchFamily="18" charset="0"/>
              </a:rPr>
              <a:t>Dacron – </a:t>
            </a:r>
            <a:r>
              <a:rPr lang="en-GB" dirty="0" err="1">
                <a:latin typeface="Book Antiqua" pitchFamily="18" charset="0"/>
              </a:rPr>
              <a:t>Maneuverable</a:t>
            </a:r>
            <a:r>
              <a:rPr lang="en-GB" dirty="0">
                <a:latin typeface="Book Antiqua" pitchFamily="18" charset="0"/>
              </a:rPr>
              <a:t> , flexible</a:t>
            </a:r>
          </a:p>
          <a:p>
            <a:pPr marL="571500" indent="-457200">
              <a:buAutoNum type="arabicPeriod"/>
            </a:pPr>
            <a:r>
              <a:rPr lang="en-GB" dirty="0">
                <a:latin typeface="Book Antiqua" pitchFamily="18" charset="0"/>
              </a:rPr>
              <a:t>Nylon – increase bursting pressure</a:t>
            </a:r>
          </a:p>
          <a:p>
            <a:pPr marL="571500" indent="-457200">
              <a:buAutoNum type="arabicPeriod"/>
            </a:pPr>
            <a:r>
              <a:rPr lang="en-GB" dirty="0">
                <a:latin typeface="Book Antiqua" pitchFamily="18" charset="0"/>
              </a:rPr>
              <a:t>PVC – increased </a:t>
            </a:r>
            <a:r>
              <a:rPr lang="en-GB" dirty="0" err="1">
                <a:latin typeface="Book Antiqua" pitchFamily="18" charset="0"/>
              </a:rPr>
              <a:t>thrombogenecity</a:t>
            </a:r>
            <a:r>
              <a:rPr lang="en-GB" dirty="0">
                <a:latin typeface="Book Antiqua" pitchFamily="18" charset="0"/>
              </a:rPr>
              <a:t> ,soft and flexible</a:t>
            </a:r>
          </a:p>
          <a:p>
            <a:pPr marL="571500" indent="-457200">
              <a:buAutoNum type="arabicPeriod"/>
            </a:pPr>
            <a:r>
              <a:rPr lang="en-GB" dirty="0">
                <a:latin typeface="Book Antiqua" pitchFamily="18" charset="0"/>
              </a:rPr>
              <a:t>Polyethylene</a:t>
            </a:r>
          </a:p>
          <a:p>
            <a:pPr marL="571500" indent="-457200">
              <a:buAutoNum type="arabicPeriod"/>
            </a:pPr>
            <a:r>
              <a:rPr lang="en-GB" dirty="0">
                <a:latin typeface="Book Antiqua" pitchFamily="18" charset="0"/>
              </a:rPr>
              <a:t>Fluoropolymers</a:t>
            </a:r>
          </a:p>
          <a:p>
            <a:pPr marL="571500" indent="-457200">
              <a:buAutoNum type="arabicPeriod"/>
            </a:pPr>
            <a:r>
              <a:rPr lang="en-GB" dirty="0">
                <a:latin typeface="Book Antiqua" pitchFamily="18" charset="0"/>
              </a:rPr>
              <a:t>Polyurethane</a:t>
            </a:r>
          </a:p>
          <a:p>
            <a:pPr marL="571500" indent="-457200">
              <a:buAutoNum type="arabicPeriod"/>
            </a:pPr>
            <a:r>
              <a:rPr lang="en-GB" dirty="0">
                <a:latin typeface="Book Antiqua" pitchFamily="18" charset="0"/>
              </a:rPr>
              <a:t>Silicon –most common choice; inactive to body fluids</a:t>
            </a:r>
          </a:p>
          <a:p>
            <a:pPr marL="114300" indent="0">
              <a:buNone/>
            </a:pPr>
            <a:endParaRPr lang="en-GB" dirty="0">
              <a:latin typeface="Book Antiqua" pitchFamily="18" charset="0"/>
            </a:endParaRPr>
          </a:p>
          <a:p>
            <a:pPr marL="114300" indent="0">
              <a:buNone/>
            </a:pPr>
            <a:r>
              <a:rPr lang="en-GB" dirty="0" err="1">
                <a:latin typeface="Book Antiqua" pitchFamily="18" charset="0"/>
              </a:rPr>
              <a:t>Radiopacity</a:t>
            </a:r>
            <a:r>
              <a:rPr lang="en-GB" dirty="0">
                <a:latin typeface="Book Antiqua" pitchFamily="18" charset="0"/>
              </a:rPr>
              <a:t> by incorporating Ba, Bi, </a:t>
            </a:r>
            <a:r>
              <a:rPr lang="en-GB" dirty="0" err="1">
                <a:latin typeface="Book Antiqua" pitchFamily="18" charset="0"/>
              </a:rPr>
              <a:t>Ir</a:t>
            </a:r>
            <a:endParaRPr lang="en-US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0814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1" dirty="0"/>
              <a:t>SIDE HOLE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7620000" cy="513204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GB" dirty="0">
                <a:latin typeface="Book Antiqua" pitchFamily="18" charset="0"/>
              </a:rPr>
              <a:t>Useful where pressure gets frequently damped as in RCA interventions ,CTO interventions or sole surviving artery or LMCA interventions.</a:t>
            </a:r>
          </a:p>
          <a:p>
            <a:pPr>
              <a:buFont typeface="Wingdings" pitchFamily="2" charset="2"/>
              <a:buChar char="Ø"/>
            </a:pPr>
            <a:endParaRPr lang="en-GB" dirty="0">
              <a:latin typeface="Book Antiqua" pitchFamily="18" charset="0"/>
            </a:endParaRPr>
          </a:p>
          <a:p>
            <a:pPr marL="114300" indent="0">
              <a:buNone/>
            </a:pPr>
            <a:r>
              <a:rPr lang="en-GB" sz="2800" b="1" u="sng" dirty="0">
                <a:solidFill>
                  <a:srgbClr val="C00000"/>
                </a:solidFill>
                <a:latin typeface="Book Antiqua" pitchFamily="18" charset="0"/>
              </a:rPr>
              <a:t>Advantages </a:t>
            </a:r>
          </a:p>
          <a:p>
            <a:pPr>
              <a:buFont typeface="Wingdings" pitchFamily="2" charset="2"/>
              <a:buChar char="Ø"/>
            </a:pPr>
            <a:endParaRPr lang="en-GB" dirty="0">
              <a:latin typeface="Book Antiqua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Book Antiqua" pitchFamily="18" charset="0"/>
              </a:rPr>
              <a:t>Prevent catheter damping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Book Antiqua" pitchFamily="18" charset="0"/>
              </a:rPr>
              <a:t>Allow additional blood flow out of the tip to perfuse the artery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Book Antiqua" pitchFamily="18" charset="0"/>
              </a:rPr>
              <a:t>Avoid catastrophic dissections in the </a:t>
            </a:r>
            <a:r>
              <a:rPr lang="en-GB" dirty="0" err="1">
                <a:latin typeface="Book Antiqua" pitchFamily="18" charset="0"/>
              </a:rPr>
              <a:t>ostium</a:t>
            </a:r>
            <a:r>
              <a:rPr lang="en-GB" dirty="0">
                <a:latin typeface="Book Antiqua" pitchFamily="18" charset="0"/>
              </a:rPr>
              <a:t> of the artery</a:t>
            </a:r>
          </a:p>
          <a:p>
            <a:pPr>
              <a:buFont typeface="Wingdings" pitchFamily="2" charset="2"/>
              <a:buChar char="Ø"/>
            </a:pPr>
            <a:endParaRPr lang="en-US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13180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GB" sz="2800" b="1" u="sng" dirty="0">
                <a:solidFill>
                  <a:srgbClr val="C00000"/>
                </a:solidFill>
                <a:latin typeface="Book Antiqua" pitchFamily="18" charset="0"/>
              </a:rPr>
              <a:t>Disadvantages</a:t>
            </a:r>
            <a:r>
              <a:rPr lang="en-GB" dirty="0">
                <a:latin typeface="Book Antiqua" pitchFamily="18" charset="0"/>
              </a:rPr>
              <a:t> </a:t>
            </a:r>
          </a:p>
          <a:p>
            <a:pPr>
              <a:buFont typeface="Wingdings" pitchFamily="2" charset="2"/>
              <a:buChar char="Ø"/>
            </a:pPr>
            <a:endParaRPr lang="en-GB" dirty="0">
              <a:latin typeface="Book Antiqua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Book Antiqua" pitchFamily="18" charset="0"/>
              </a:rPr>
              <a:t>Incorrect pressure tracing (Aortic pressure ;not the coronary pressure is being monitored)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Book Antiqua" pitchFamily="18" charset="0"/>
              </a:rPr>
              <a:t>Suboptimal </a:t>
            </a:r>
            <a:r>
              <a:rPr lang="en-GB" dirty="0" err="1">
                <a:latin typeface="Book Antiqua" pitchFamily="18" charset="0"/>
              </a:rPr>
              <a:t>opacification</a:t>
            </a:r>
            <a:r>
              <a:rPr lang="en-GB" dirty="0">
                <a:latin typeface="Book Antiqua" pitchFamily="18" charset="0"/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Book Antiqua" pitchFamily="18" charset="0"/>
              </a:rPr>
              <a:t>Reduction of back up support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Book Antiqua" pitchFamily="18" charset="0"/>
              </a:rPr>
              <a:t>Kinking at side hole </a:t>
            </a:r>
            <a:endParaRPr lang="en-US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6444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1" dirty="0"/>
              <a:t>BACK UP SUPPORT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00200"/>
            <a:ext cx="8208912" cy="48006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GB" dirty="0">
                <a:latin typeface="Book Antiqua" pitchFamily="18" charset="0"/>
              </a:rPr>
              <a:t>Ability of guide catheter to remain in position 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Book Antiqua" pitchFamily="18" charset="0"/>
              </a:rPr>
              <a:t> Provide a stable platform for the advancement of interventional </a:t>
            </a:r>
            <a:r>
              <a:rPr lang="en-GB" dirty="0" err="1">
                <a:latin typeface="Book Antiqua" pitchFamily="18" charset="0"/>
              </a:rPr>
              <a:t>equipments</a:t>
            </a:r>
            <a:r>
              <a:rPr lang="en-GB" dirty="0">
                <a:latin typeface="Book Antiqua" pitchFamily="18" charset="0"/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GB" dirty="0">
                <a:latin typeface="Book Antiqua" pitchFamily="18" charset="0"/>
              </a:rPr>
              <a:t>3 major types of back up support : Active, Passive &amp; Balanced</a:t>
            </a:r>
          </a:p>
          <a:p>
            <a:pPr>
              <a:buFont typeface="Wingdings" pitchFamily="2" charset="2"/>
              <a:buChar char="Ø"/>
            </a:pPr>
            <a:endParaRPr lang="en-GB" dirty="0">
              <a:latin typeface="Book Antiqua" pitchFamily="18" charset="0"/>
            </a:endParaRPr>
          </a:p>
          <a:p>
            <a:pPr marL="114300" indent="0">
              <a:buNone/>
            </a:pPr>
            <a:r>
              <a:rPr lang="en-GB" dirty="0">
                <a:latin typeface="Book Antiqua" pitchFamily="18" charset="0"/>
              </a:rPr>
              <a:t>  </a:t>
            </a:r>
            <a:r>
              <a:rPr lang="en-GB" b="1" dirty="0">
                <a:latin typeface="Book Antiqua" pitchFamily="18" charset="0"/>
              </a:rPr>
              <a:t>i)</a:t>
            </a:r>
            <a:r>
              <a:rPr lang="en-GB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Active support</a:t>
            </a:r>
          </a:p>
          <a:p>
            <a:pPr marL="114300" indent="0">
              <a:buNone/>
            </a:pPr>
            <a:r>
              <a:rPr lang="en-GB" dirty="0">
                <a:latin typeface="Book Antiqua" pitchFamily="18" charset="0"/>
              </a:rPr>
              <a:t>     Support provided by the operator’s manipulation </a:t>
            </a:r>
          </a:p>
          <a:p>
            <a:pPr marL="114300" indent="0">
              <a:buNone/>
            </a:pPr>
            <a:r>
              <a:rPr lang="en-GB" b="1" dirty="0">
                <a:latin typeface="Book Antiqua" pitchFamily="18" charset="0"/>
              </a:rPr>
              <a:t>ii) </a:t>
            </a:r>
            <a:r>
              <a:rPr lang="en-GB" b="1" u="sng" dirty="0">
                <a:latin typeface="Book Antiqua" pitchFamily="18" charset="0"/>
              </a:rPr>
              <a:t>Passive support </a:t>
            </a:r>
          </a:p>
          <a:p>
            <a:pPr marL="114300" indent="0">
              <a:buNone/>
            </a:pPr>
            <a:r>
              <a:rPr lang="en-GB" b="1" dirty="0">
                <a:latin typeface="Book Antiqua" pitchFamily="18" charset="0"/>
              </a:rPr>
              <a:t>      </a:t>
            </a:r>
            <a:r>
              <a:rPr lang="en-GB" dirty="0">
                <a:latin typeface="Book Antiqua" pitchFamily="18" charset="0"/>
              </a:rPr>
              <a:t>Relies on the catheter shape and engagement in the artery</a:t>
            </a:r>
          </a:p>
          <a:p>
            <a:pPr marL="114300" indent="0">
              <a:buNone/>
            </a:pPr>
            <a:r>
              <a:rPr lang="en-GB" b="1" dirty="0">
                <a:latin typeface="Book Antiqua" pitchFamily="18" charset="0"/>
              </a:rPr>
              <a:t>iii)</a:t>
            </a:r>
            <a:r>
              <a:rPr lang="en-GB" b="1" u="sng" dirty="0">
                <a:latin typeface="Book Antiqua" pitchFamily="18" charset="0"/>
              </a:rPr>
              <a:t>Balanced support</a:t>
            </a:r>
          </a:p>
          <a:p>
            <a:pPr marL="114300" indent="0">
              <a:buNone/>
            </a:pPr>
            <a:r>
              <a:rPr lang="en-GB" dirty="0">
                <a:latin typeface="Book Antiqua" pitchFamily="18" charset="0"/>
              </a:rPr>
              <a:t>      Aim to achieve a balance between active and passive support offering a combination of both features</a:t>
            </a:r>
          </a:p>
        </p:txBody>
      </p:sp>
    </p:spTree>
    <p:extLst>
      <p:ext uri="{BB962C8B-B14F-4D97-AF65-F5344CB8AC3E}">
        <p14:creationId xmlns:p14="http://schemas.microsoft.com/office/powerpoint/2010/main" val="20852030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651</TotalTime>
  <Words>1553</Words>
  <Application>Microsoft Office PowerPoint</Application>
  <PresentationFormat>On-screen Show (4:3)</PresentationFormat>
  <Paragraphs>316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3" baseType="lpstr">
      <vt:lpstr>Arial</vt:lpstr>
      <vt:lpstr>Book Antiqua</vt:lpstr>
      <vt:lpstr>Cambria Math</vt:lpstr>
      <vt:lpstr>Century Gothic</vt:lpstr>
      <vt:lpstr>Symbol</vt:lpstr>
      <vt:lpstr>Wingdings</vt:lpstr>
      <vt:lpstr>Adjacency</vt:lpstr>
      <vt:lpstr>CARDIAC CATHETERS</vt:lpstr>
      <vt:lpstr>HISTORY</vt:lpstr>
      <vt:lpstr>CORONARY CATHETERS</vt:lpstr>
      <vt:lpstr>BASIC  FUNCTIONS</vt:lpstr>
      <vt:lpstr>IDEAL CHARACTERISTICS</vt:lpstr>
      <vt:lpstr>CATHETER MATERIALS</vt:lpstr>
      <vt:lpstr>SIDE HOLE</vt:lpstr>
      <vt:lpstr>PowerPoint Presentation</vt:lpstr>
      <vt:lpstr>BACK UP SUPPORT</vt:lpstr>
      <vt:lpstr>CATHETER SIZE</vt:lpstr>
      <vt:lpstr>CORONARY ANATOMY VARIATION</vt:lpstr>
      <vt:lpstr>TYPES  OF  CATHETERS</vt:lpstr>
      <vt:lpstr>DIAGNOSTIC  CATHETERS</vt:lpstr>
      <vt:lpstr>GUIDING  CATHETERS</vt:lpstr>
      <vt:lpstr>PowerPoint Presentation</vt:lpstr>
      <vt:lpstr>DIFFERENT  VARIETIES  OF  CATHETERS</vt:lpstr>
      <vt:lpstr>PowerPoint Presentation</vt:lpstr>
      <vt:lpstr>JUDKINS  CATHETER</vt:lpstr>
      <vt:lpstr>EXTRA BACK UP (EBU) CATHETER</vt:lpstr>
      <vt:lpstr>AMPLATZ  CATHETER</vt:lpstr>
      <vt:lpstr>PowerPoint Presentation</vt:lpstr>
      <vt:lpstr>3DRC   ( 3 Dimentional right curve)</vt:lpstr>
      <vt:lpstr>CORONARY  BYPASS  CATHETERS</vt:lpstr>
      <vt:lpstr>PowerPoint Presentation</vt:lpstr>
      <vt:lpstr>SCHOONMAKER  MULTIPURPOSE</vt:lpstr>
      <vt:lpstr>NIH  CATHETER</vt:lpstr>
      <vt:lpstr>PIGTAIL  CATHETER</vt:lpstr>
      <vt:lpstr>PowerPoint Presentation</vt:lpstr>
      <vt:lpstr>GOODALE  LUBIN  CATHETER</vt:lpstr>
      <vt:lpstr>LEHMAN   CATHETER</vt:lpstr>
      <vt:lpstr>GENSINI  CATHETER</vt:lpstr>
      <vt:lpstr>EPPENDORF  CATHETER</vt:lpstr>
      <vt:lpstr>SONES CATHETER</vt:lpstr>
      <vt:lpstr>               MCQ s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CORONARY CATHETERS</dc:title>
  <dc:creator>Vaishnavi</dc:creator>
  <cp:lastModifiedBy>ADMIN</cp:lastModifiedBy>
  <cp:revision>79</cp:revision>
  <dcterms:created xsi:type="dcterms:W3CDTF">2025-05-18T04:46:43Z</dcterms:created>
  <dcterms:modified xsi:type="dcterms:W3CDTF">2025-05-23T03:18:40Z</dcterms:modified>
</cp:coreProperties>
</file>