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2" r:id="rId9"/>
    <p:sldId id="264" r:id="rId10"/>
    <p:sldId id="268" r:id="rId11"/>
    <p:sldId id="269" r:id="rId12"/>
    <p:sldId id="265" r:id="rId13"/>
    <p:sldId id="266" r:id="rId14"/>
    <p:sldId id="267" r:id="rId15"/>
    <p:sldId id="270" r:id="rId16"/>
    <p:sldId id="272" r:id="rId17"/>
    <p:sldId id="273" r:id="rId18"/>
    <p:sldId id="274" r:id="rId19"/>
    <p:sldId id="275" r:id="rId20"/>
    <p:sldId id="277" r:id="rId21"/>
    <p:sldId id="278" r:id="rId22"/>
    <p:sldId id="279" r:id="rId23"/>
    <p:sldId id="280" r:id="rId24"/>
    <p:sldId id="281" r:id="rId25"/>
    <p:sldId id="282" r:id="rId26"/>
    <p:sldId id="283" r:id="rId27"/>
    <p:sldId id="285" r:id="rId28"/>
    <p:sldId id="291" r:id="rId29"/>
    <p:sldId id="292" r:id="rId30"/>
    <p:sldId id="293" r:id="rId31"/>
    <p:sldId id="294" r:id="rId32"/>
    <p:sldId id="295" r:id="rId33"/>
    <p:sldId id="296" r:id="rId34"/>
    <p:sldId id="297" r:id="rId35"/>
    <p:sldId id="301" r:id="rId36"/>
    <p:sldId id="298" r:id="rId37"/>
    <p:sldId id="299" r:id="rId38"/>
    <p:sldId id="300" r:id="rId39"/>
    <p:sldId id="302" r:id="rId40"/>
    <p:sldId id="303" r:id="rId41"/>
    <p:sldId id="304" r:id="rId42"/>
    <p:sldId id="305" r:id="rId43"/>
    <p:sldId id="307" r:id="rId44"/>
    <p:sldId id="308" r:id="rId45"/>
    <p:sldId id="310" r:id="rId46"/>
    <p:sldId id="311" r:id="rId47"/>
    <p:sldId id="309" r:id="rId48"/>
    <p:sldId id="313" r:id="rId49"/>
    <p:sldId id="314" r:id="rId50"/>
    <p:sldId id="317" r:id="rId51"/>
    <p:sldId id="318" r:id="rId52"/>
    <p:sldId id="319" r:id="rId53"/>
    <p:sldId id="321" r:id="rId54"/>
    <p:sldId id="322" r:id="rId55"/>
    <p:sldId id="323" r:id="rId56"/>
    <p:sldId id="324" r:id="rId57"/>
    <p:sldId id="325" r:id="rId58"/>
    <p:sldId id="332" r:id="rId59"/>
    <p:sldId id="326" r:id="rId60"/>
    <p:sldId id="327" r:id="rId61"/>
    <p:sldId id="328" r:id="rId62"/>
    <p:sldId id="329" r:id="rId63"/>
    <p:sldId id="330" r:id="rId64"/>
    <p:sldId id="331" r:id="rId65"/>
    <p:sldId id="30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viewProps" Target="viewProp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presProps" Target="presProps.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146D3-4824-B42E-00FB-FE3CC86EB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E5D4D36-24B0-2950-9A1A-87D50F6729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86C4691-4C88-D2EB-042D-72BA72C4D27E}"/>
              </a:ext>
            </a:extLst>
          </p:cNvPr>
          <p:cNvSpPr>
            <a:spLocks noGrp="1"/>
          </p:cNvSpPr>
          <p:nvPr>
            <p:ph type="dt" sz="half" idx="10"/>
          </p:nvPr>
        </p:nvSpPr>
        <p:spPr/>
        <p:txBody>
          <a:bodyPr/>
          <a:lstStyle/>
          <a:p>
            <a:fld id="{C990D4FF-E4C5-439C-82E8-88BECE1262E0}" type="datetimeFigureOut">
              <a:rPr lang="en-IN" smtClean="0"/>
              <a:t>05-08-2025</a:t>
            </a:fld>
            <a:endParaRPr lang="en-IN"/>
          </a:p>
        </p:txBody>
      </p:sp>
      <p:sp>
        <p:nvSpPr>
          <p:cNvPr id="5" name="Footer Placeholder 4">
            <a:extLst>
              <a:ext uri="{FF2B5EF4-FFF2-40B4-BE49-F238E27FC236}">
                <a16:creationId xmlns:a16="http://schemas.microsoft.com/office/drawing/2014/main" id="{406F7827-2C1E-E3CD-DD98-55DCF890C84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2BED64E-F709-34DD-46BD-30F390F8FFE5}"/>
              </a:ext>
            </a:extLst>
          </p:cNvPr>
          <p:cNvSpPr>
            <a:spLocks noGrp="1"/>
          </p:cNvSpPr>
          <p:nvPr>
            <p:ph type="sldNum" sz="quarter" idx="12"/>
          </p:nvPr>
        </p:nvSpPr>
        <p:spPr/>
        <p:txBody>
          <a:bodyPr/>
          <a:lstStyle/>
          <a:p>
            <a:fld id="{C336B84E-107D-4CB2-9280-7615D875CD18}" type="slidenum">
              <a:rPr lang="en-IN" smtClean="0"/>
              <a:t>‹#›</a:t>
            </a:fld>
            <a:endParaRPr lang="en-IN"/>
          </a:p>
        </p:txBody>
      </p:sp>
    </p:spTree>
    <p:extLst>
      <p:ext uri="{BB962C8B-B14F-4D97-AF65-F5344CB8AC3E}">
        <p14:creationId xmlns:p14="http://schemas.microsoft.com/office/powerpoint/2010/main" val="1323735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5FDD-ABFC-5A01-E6BE-C0F95AF2B2D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6DA10D6-91E6-92B4-F30E-B82862DE5D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C8B4CCD-6FE9-7791-325B-CBB4A45F479F}"/>
              </a:ext>
            </a:extLst>
          </p:cNvPr>
          <p:cNvSpPr>
            <a:spLocks noGrp="1"/>
          </p:cNvSpPr>
          <p:nvPr>
            <p:ph type="dt" sz="half" idx="10"/>
          </p:nvPr>
        </p:nvSpPr>
        <p:spPr/>
        <p:txBody>
          <a:bodyPr/>
          <a:lstStyle/>
          <a:p>
            <a:fld id="{C990D4FF-E4C5-439C-82E8-88BECE1262E0}" type="datetimeFigureOut">
              <a:rPr lang="en-IN" smtClean="0"/>
              <a:t>05-08-2025</a:t>
            </a:fld>
            <a:endParaRPr lang="en-IN"/>
          </a:p>
        </p:txBody>
      </p:sp>
      <p:sp>
        <p:nvSpPr>
          <p:cNvPr id="5" name="Footer Placeholder 4">
            <a:extLst>
              <a:ext uri="{FF2B5EF4-FFF2-40B4-BE49-F238E27FC236}">
                <a16:creationId xmlns:a16="http://schemas.microsoft.com/office/drawing/2014/main" id="{3E75BE94-1DD3-B69F-06D5-27D20B16682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E85875C-5D82-61E7-A78E-F04F21359E43}"/>
              </a:ext>
            </a:extLst>
          </p:cNvPr>
          <p:cNvSpPr>
            <a:spLocks noGrp="1"/>
          </p:cNvSpPr>
          <p:nvPr>
            <p:ph type="sldNum" sz="quarter" idx="12"/>
          </p:nvPr>
        </p:nvSpPr>
        <p:spPr/>
        <p:txBody>
          <a:bodyPr/>
          <a:lstStyle/>
          <a:p>
            <a:fld id="{C336B84E-107D-4CB2-9280-7615D875CD18}" type="slidenum">
              <a:rPr lang="en-IN" smtClean="0"/>
              <a:t>‹#›</a:t>
            </a:fld>
            <a:endParaRPr lang="en-IN"/>
          </a:p>
        </p:txBody>
      </p:sp>
    </p:spTree>
    <p:extLst>
      <p:ext uri="{BB962C8B-B14F-4D97-AF65-F5344CB8AC3E}">
        <p14:creationId xmlns:p14="http://schemas.microsoft.com/office/powerpoint/2010/main" val="1020567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79E5DE-0AE2-D6CB-5C8B-A6EDD9C1F4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536B569-15A0-308F-5D24-2EEB5E690F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80736F4-1132-36E9-179A-5A0E89F97678}"/>
              </a:ext>
            </a:extLst>
          </p:cNvPr>
          <p:cNvSpPr>
            <a:spLocks noGrp="1"/>
          </p:cNvSpPr>
          <p:nvPr>
            <p:ph type="dt" sz="half" idx="10"/>
          </p:nvPr>
        </p:nvSpPr>
        <p:spPr/>
        <p:txBody>
          <a:bodyPr/>
          <a:lstStyle/>
          <a:p>
            <a:fld id="{C990D4FF-E4C5-439C-82E8-88BECE1262E0}" type="datetimeFigureOut">
              <a:rPr lang="en-IN" smtClean="0"/>
              <a:t>05-08-2025</a:t>
            </a:fld>
            <a:endParaRPr lang="en-IN"/>
          </a:p>
        </p:txBody>
      </p:sp>
      <p:sp>
        <p:nvSpPr>
          <p:cNvPr id="5" name="Footer Placeholder 4">
            <a:extLst>
              <a:ext uri="{FF2B5EF4-FFF2-40B4-BE49-F238E27FC236}">
                <a16:creationId xmlns:a16="http://schemas.microsoft.com/office/drawing/2014/main" id="{2BBEC6B1-E199-E05B-462D-BF872B469A1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AA72CE-73B0-833F-DBA4-DD669191E9F5}"/>
              </a:ext>
            </a:extLst>
          </p:cNvPr>
          <p:cNvSpPr>
            <a:spLocks noGrp="1"/>
          </p:cNvSpPr>
          <p:nvPr>
            <p:ph type="sldNum" sz="quarter" idx="12"/>
          </p:nvPr>
        </p:nvSpPr>
        <p:spPr/>
        <p:txBody>
          <a:bodyPr/>
          <a:lstStyle/>
          <a:p>
            <a:fld id="{C336B84E-107D-4CB2-9280-7615D875CD18}" type="slidenum">
              <a:rPr lang="en-IN" smtClean="0"/>
              <a:t>‹#›</a:t>
            </a:fld>
            <a:endParaRPr lang="en-IN"/>
          </a:p>
        </p:txBody>
      </p:sp>
    </p:spTree>
    <p:extLst>
      <p:ext uri="{BB962C8B-B14F-4D97-AF65-F5344CB8AC3E}">
        <p14:creationId xmlns:p14="http://schemas.microsoft.com/office/powerpoint/2010/main" val="2606515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8B8A-A6B9-A3A3-5FE9-B0B8EA3F86E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20FC8C1-5131-0C88-BA3C-F157C2DAD7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27C9251-0BC1-D033-6390-B45AF0C81231}"/>
              </a:ext>
            </a:extLst>
          </p:cNvPr>
          <p:cNvSpPr>
            <a:spLocks noGrp="1"/>
          </p:cNvSpPr>
          <p:nvPr>
            <p:ph type="dt" sz="half" idx="10"/>
          </p:nvPr>
        </p:nvSpPr>
        <p:spPr/>
        <p:txBody>
          <a:bodyPr/>
          <a:lstStyle/>
          <a:p>
            <a:fld id="{C990D4FF-E4C5-439C-82E8-88BECE1262E0}" type="datetimeFigureOut">
              <a:rPr lang="en-IN" smtClean="0"/>
              <a:t>05-08-2025</a:t>
            </a:fld>
            <a:endParaRPr lang="en-IN"/>
          </a:p>
        </p:txBody>
      </p:sp>
      <p:sp>
        <p:nvSpPr>
          <p:cNvPr id="5" name="Footer Placeholder 4">
            <a:extLst>
              <a:ext uri="{FF2B5EF4-FFF2-40B4-BE49-F238E27FC236}">
                <a16:creationId xmlns:a16="http://schemas.microsoft.com/office/drawing/2014/main" id="{7ADF5163-3B15-3E9D-2F2C-C33896D9E6E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69CEECA-C21D-7246-6CC6-04EAF32BB826}"/>
              </a:ext>
            </a:extLst>
          </p:cNvPr>
          <p:cNvSpPr>
            <a:spLocks noGrp="1"/>
          </p:cNvSpPr>
          <p:nvPr>
            <p:ph type="sldNum" sz="quarter" idx="12"/>
          </p:nvPr>
        </p:nvSpPr>
        <p:spPr/>
        <p:txBody>
          <a:bodyPr/>
          <a:lstStyle/>
          <a:p>
            <a:fld id="{C336B84E-107D-4CB2-9280-7615D875CD18}" type="slidenum">
              <a:rPr lang="en-IN" smtClean="0"/>
              <a:t>‹#›</a:t>
            </a:fld>
            <a:endParaRPr lang="en-IN"/>
          </a:p>
        </p:txBody>
      </p:sp>
    </p:spTree>
    <p:extLst>
      <p:ext uri="{BB962C8B-B14F-4D97-AF65-F5344CB8AC3E}">
        <p14:creationId xmlns:p14="http://schemas.microsoft.com/office/powerpoint/2010/main" val="3594232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1D1C5-3C26-3475-6C7F-FD4EEE3B00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F59ECDF-7235-159B-0AC3-2D73E57104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241C77-396A-D2C9-5B0F-8ACA4F6E0966}"/>
              </a:ext>
            </a:extLst>
          </p:cNvPr>
          <p:cNvSpPr>
            <a:spLocks noGrp="1"/>
          </p:cNvSpPr>
          <p:nvPr>
            <p:ph type="dt" sz="half" idx="10"/>
          </p:nvPr>
        </p:nvSpPr>
        <p:spPr/>
        <p:txBody>
          <a:bodyPr/>
          <a:lstStyle/>
          <a:p>
            <a:fld id="{C990D4FF-E4C5-439C-82E8-88BECE1262E0}" type="datetimeFigureOut">
              <a:rPr lang="en-IN" smtClean="0"/>
              <a:t>05-08-2025</a:t>
            </a:fld>
            <a:endParaRPr lang="en-IN"/>
          </a:p>
        </p:txBody>
      </p:sp>
      <p:sp>
        <p:nvSpPr>
          <p:cNvPr id="5" name="Footer Placeholder 4">
            <a:extLst>
              <a:ext uri="{FF2B5EF4-FFF2-40B4-BE49-F238E27FC236}">
                <a16:creationId xmlns:a16="http://schemas.microsoft.com/office/drawing/2014/main" id="{099CC21A-DDE6-3103-B2EB-D5F0B94F0E4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BB35B0F-36C4-2B21-45F8-2150BB08D83D}"/>
              </a:ext>
            </a:extLst>
          </p:cNvPr>
          <p:cNvSpPr>
            <a:spLocks noGrp="1"/>
          </p:cNvSpPr>
          <p:nvPr>
            <p:ph type="sldNum" sz="quarter" idx="12"/>
          </p:nvPr>
        </p:nvSpPr>
        <p:spPr/>
        <p:txBody>
          <a:bodyPr/>
          <a:lstStyle/>
          <a:p>
            <a:fld id="{C336B84E-107D-4CB2-9280-7615D875CD18}" type="slidenum">
              <a:rPr lang="en-IN" smtClean="0"/>
              <a:t>‹#›</a:t>
            </a:fld>
            <a:endParaRPr lang="en-IN"/>
          </a:p>
        </p:txBody>
      </p:sp>
    </p:spTree>
    <p:extLst>
      <p:ext uri="{BB962C8B-B14F-4D97-AF65-F5344CB8AC3E}">
        <p14:creationId xmlns:p14="http://schemas.microsoft.com/office/powerpoint/2010/main" val="288283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C7D7-5180-3612-429C-86710B1DB93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A079A65-3FB4-A6EF-919D-9CCA27D7D5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EC86EED-6E6B-17DA-81E1-8C13CEAD01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19093A8-527D-1F49-7017-2EE44CA390CA}"/>
              </a:ext>
            </a:extLst>
          </p:cNvPr>
          <p:cNvSpPr>
            <a:spLocks noGrp="1"/>
          </p:cNvSpPr>
          <p:nvPr>
            <p:ph type="dt" sz="half" idx="10"/>
          </p:nvPr>
        </p:nvSpPr>
        <p:spPr/>
        <p:txBody>
          <a:bodyPr/>
          <a:lstStyle/>
          <a:p>
            <a:fld id="{C990D4FF-E4C5-439C-82E8-88BECE1262E0}" type="datetimeFigureOut">
              <a:rPr lang="en-IN" smtClean="0"/>
              <a:t>05-08-2025</a:t>
            </a:fld>
            <a:endParaRPr lang="en-IN"/>
          </a:p>
        </p:txBody>
      </p:sp>
      <p:sp>
        <p:nvSpPr>
          <p:cNvPr id="6" name="Footer Placeholder 5">
            <a:extLst>
              <a:ext uri="{FF2B5EF4-FFF2-40B4-BE49-F238E27FC236}">
                <a16:creationId xmlns:a16="http://schemas.microsoft.com/office/drawing/2014/main" id="{A0CD45C2-995F-72B1-C615-260D142E76B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91ED2F6-61FB-B2C4-BDDD-A51807399E8F}"/>
              </a:ext>
            </a:extLst>
          </p:cNvPr>
          <p:cNvSpPr>
            <a:spLocks noGrp="1"/>
          </p:cNvSpPr>
          <p:nvPr>
            <p:ph type="sldNum" sz="quarter" idx="12"/>
          </p:nvPr>
        </p:nvSpPr>
        <p:spPr/>
        <p:txBody>
          <a:bodyPr/>
          <a:lstStyle/>
          <a:p>
            <a:fld id="{C336B84E-107D-4CB2-9280-7615D875CD18}" type="slidenum">
              <a:rPr lang="en-IN" smtClean="0"/>
              <a:t>‹#›</a:t>
            </a:fld>
            <a:endParaRPr lang="en-IN"/>
          </a:p>
        </p:txBody>
      </p:sp>
    </p:spTree>
    <p:extLst>
      <p:ext uri="{BB962C8B-B14F-4D97-AF65-F5344CB8AC3E}">
        <p14:creationId xmlns:p14="http://schemas.microsoft.com/office/powerpoint/2010/main" val="382964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8316-5F3A-DC52-135B-C54343C01A9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8910319-FD73-BA3F-1C90-1FA2FF422C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E94311-624D-71D6-D01D-20842D0EF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F5F406A-2D53-2976-2B82-EDEBFE896E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BAF316-2D0D-5B93-B69D-B7F686FB56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35BAF25-C619-6DA0-47EE-651FE825DA92}"/>
              </a:ext>
            </a:extLst>
          </p:cNvPr>
          <p:cNvSpPr>
            <a:spLocks noGrp="1"/>
          </p:cNvSpPr>
          <p:nvPr>
            <p:ph type="dt" sz="half" idx="10"/>
          </p:nvPr>
        </p:nvSpPr>
        <p:spPr/>
        <p:txBody>
          <a:bodyPr/>
          <a:lstStyle/>
          <a:p>
            <a:fld id="{C990D4FF-E4C5-439C-82E8-88BECE1262E0}" type="datetimeFigureOut">
              <a:rPr lang="en-IN" smtClean="0"/>
              <a:t>05-08-2025</a:t>
            </a:fld>
            <a:endParaRPr lang="en-IN"/>
          </a:p>
        </p:txBody>
      </p:sp>
      <p:sp>
        <p:nvSpPr>
          <p:cNvPr id="8" name="Footer Placeholder 7">
            <a:extLst>
              <a:ext uri="{FF2B5EF4-FFF2-40B4-BE49-F238E27FC236}">
                <a16:creationId xmlns:a16="http://schemas.microsoft.com/office/drawing/2014/main" id="{62894EC5-D7E0-F0A1-F6F5-4066F739075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6D95A1C-7109-CF0C-7ED5-B3C765B5243A}"/>
              </a:ext>
            </a:extLst>
          </p:cNvPr>
          <p:cNvSpPr>
            <a:spLocks noGrp="1"/>
          </p:cNvSpPr>
          <p:nvPr>
            <p:ph type="sldNum" sz="quarter" idx="12"/>
          </p:nvPr>
        </p:nvSpPr>
        <p:spPr/>
        <p:txBody>
          <a:bodyPr/>
          <a:lstStyle/>
          <a:p>
            <a:fld id="{C336B84E-107D-4CB2-9280-7615D875CD18}" type="slidenum">
              <a:rPr lang="en-IN" smtClean="0"/>
              <a:t>‹#›</a:t>
            </a:fld>
            <a:endParaRPr lang="en-IN"/>
          </a:p>
        </p:txBody>
      </p:sp>
    </p:spTree>
    <p:extLst>
      <p:ext uri="{BB962C8B-B14F-4D97-AF65-F5344CB8AC3E}">
        <p14:creationId xmlns:p14="http://schemas.microsoft.com/office/powerpoint/2010/main" val="108261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DE6AE-8D9B-210F-2647-E0385F39C6A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26D73A1-3A80-8324-DA7F-13250502CF30}"/>
              </a:ext>
            </a:extLst>
          </p:cNvPr>
          <p:cNvSpPr>
            <a:spLocks noGrp="1"/>
          </p:cNvSpPr>
          <p:nvPr>
            <p:ph type="dt" sz="half" idx="10"/>
          </p:nvPr>
        </p:nvSpPr>
        <p:spPr/>
        <p:txBody>
          <a:bodyPr/>
          <a:lstStyle/>
          <a:p>
            <a:fld id="{C990D4FF-E4C5-439C-82E8-88BECE1262E0}" type="datetimeFigureOut">
              <a:rPr lang="en-IN" smtClean="0"/>
              <a:t>05-08-2025</a:t>
            </a:fld>
            <a:endParaRPr lang="en-IN"/>
          </a:p>
        </p:txBody>
      </p:sp>
      <p:sp>
        <p:nvSpPr>
          <p:cNvPr id="4" name="Footer Placeholder 3">
            <a:extLst>
              <a:ext uri="{FF2B5EF4-FFF2-40B4-BE49-F238E27FC236}">
                <a16:creationId xmlns:a16="http://schemas.microsoft.com/office/drawing/2014/main" id="{5B8B47F5-670D-4E5C-EE44-FE3B46F1A30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D5E4D98-59EC-A4FD-44F0-EC35CC39A68F}"/>
              </a:ext>
            </a:extLst>
          </p:cNvPr>
          <p:cNvSpPr>
            <a:spLocks noGrp="1"/>
          </p:cNvSpPr>
          <p:nvPr>
            <p:ph type="sldNum" sz="quarter" idx="12"/>
          </p:nvPr>
        </p:nvSpPr>
        <p:spPr/>
        <p:txBody>
          <a:bodyPr/>
          <a:lstStyle/>
          <a:p>
            <a:fld id="{C336B84E-107D-4CB2-9280-7615D875CD18}" type="slidenum">
              <a:rPr lang="en-IN" smtClean="0"/>
              <a:t>‹#›</a:t>
            </a:fld>
            <a:endParaRPr lang="en-IN"/>
          </a:p>
        </p:txBody>
      </p:sp>
    </p:spTree>
    <p:extLst>
      <p:ext uri="{BB962C8B-B14F-4D97-AF65-F5344CB8AC3E}">
        <p14:creationId xmlns:p14="http://schemas.microsoft.com/office/powerpoint/2010/main" val="3472228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A525EA-97AE-D7B1-67FE-2F8DB2700FC3}"/>
              </a:ext>
            </a:extLst>
          </p:cNvPr>
          <p:cNvSpPr>
            <a:spLocks noGrp="1"/>
          </p:cNvSpPr>
          <p:nvPr>
            <p:ph type="dt" sz="half" idx="10"/>
          </p:nvPr>
        </p:nvSpPr>
        <p:spPr/>
        <p:txBody>
          <a:bodyPr/>
          <a:lstStyle/>
          <a:p>
            <a:fld id="{C990D4FF-E4C5-439C-82E8-88BECE1262E0}" type="datetimeFigureOut">
              <a:rPr lang="en-IN" smtClean="0"/>
              <a:t>05-08-2025</a:t>
            </a:fld>
            <a:endParaRPr lang="en-IN"/>
          </a:p>
        </p:txBody>
      </p:sp>
      <p:sp>
        <p:nvSpPr>
          <p:cNvPr id="3" name="Footer Placeholder 2">
            <a:extLst>
              <a:ext uri="{FF2B5EF4-FFF2-40B4-BE49-F238E27FC236}">
                <a16:creationId xmlns:a16="http://schemas.microsoft.com/office/drawing/2014/main" id="{E5BD3009-0175-D80B-E878-7A914B7FD24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65CA06F-596C-2072-87C3-D33646183F7D}"/>
              </a:ext>
            </a:extLst>
          </p:cNvPr>
          <p:cNvSpPr>
            <a:spLocks noGrp="1"/>
          </p:cNvSpPr>
          <p:nvPr>
            <p:ph type="sldNum" sz="quarter" idx="12"/>
          </p:nvPr>
        </p:nvSpPr>
        <p:spPr/>
        <p:txBody>
          <a:bodyPr/>
          <a:lstStyle/>
          <a:p>
            <a:fld id="{C336B84E-107D-4CB2-9280-7615D875CD18}" type="slidenum">
              <a:rPr lang="en-IN" smtClean="0"/>
              <a:t>‹#›</a:t>
            </a:fld>
            <a:endParaRPr lang="en-IN"/>
          </a:p>
        </p:txBody>
      </p:sp>
    </p:spTree>
    <p:extLst>
      <p:ext uri="{BB962C8B-B14F-4D97-AF65-F5344CB8AC3E}">
        <p14:creationId xmlns:p14="http://schemas.microsoft.com/office/powerpoint/2010/main" val="2699742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FD6FB-1DA7-3A89-F9D3-3044ACAC55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BE4835F-3467-5794-CAC6-6DD27980EA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6D1A633-1157-AFBD-89EA-E4BEDA0D6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D87DE6-C0B6-B36D-696D-E0549AF81EF6}"/>
              </a:ext>
            </a:extLst>
          </p:cNvPr>
          <p:cNvSpPr>
            <a:spLocks noGrp="1"/>
          </p:cNvSpPr>
          <p:nvPr>
            <p:ph type="dt" sz="half" idx="10"/>
          </p:nvPr>
        </p:nvSpPr>
        <p:spPr/>
        <p:txBody>
          <a:bodyPr/>
          <a:lstStyle/>
          <a:p>
            <a:fld id="{C990D4FF-E4C5-439C-82E8-88BECE1262E0}" type="datetimeFigureOut">
              <a:rPr lang="en-IN" smtClean="0"/>
              <a:t>05-08-2025</a:t>
            </a:fld>
            <a:endParaRPr lang="en-IN"/>
          </a:p>
        </p:txBody>
      </p:sp>
      <p:sp>
        <p:nvSpPr>
          <p:cNvPr id="6" name="Footer Placeholder 5">
            <a:extLst>
              <a:ext uri="{FF2B5EF4-FFF2-40B4-BE49-F238E27FC236}">
                <a16:creationId xmlns:a16="http://schemas.microsoft.com/office/drawing/2014/main" id="{8A9F22A7-A9F6-718B-F219-C1E7273FDA0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046205B-22B2-61A6-315F-B760A53ADEDA}"/>
              </a:ext>
            </a:extLst>
          </p:cNvPr>
          <p:cNvSpPr>
            <a:spLocks noGrp="1"/>
          </p:cNvSpPr>
          <p:nvPr>
            <p:ph type="sldNum" sz="quarter" idx="12"/>
          </p:nvPr>
        </p:nvSpPr>
        <p:spPr/>
        <p:txBody>
          <a:bodyPr/>
          <a:lstStyle/>
          <a:p>
            <a:fld id="{C336B84E-107D-4CB2-9280-7615D875CD18}" type="slidenum">
              <a:rPr lang="en-IN" smtClean="0"/>
              <a:t>‹#›</a:t>
            </a:fld>
            <a:endParaRPr lang="en-IN"/>
          </a:p>
        </p:txBody>
      </p:sp>
    </p:spTree>
    <p:extLst>
      <p:ext uri="{BB962C8B-B14F-4D97-AF65-F5344CB8AC3E}">
        <p14:creationId xmlns:p14="http://schemas.microsoft.com/office/powerpoint/2010/main" val="3381479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51341-000B-CB19-5F4C-BB7BA5DF21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4BE37F8-0822-5D26-9FD4-1DC234ED5D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25E1E74-338A-6521-4F4F-B6520D5D8E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357F5F-CB6A-7B51-B3EC-837DE564D0AE}"/>
              </a:ext>
            </a:extLst>
          </p:cNvPr>
          <p:cNvSpPr>
            <a:spLocks noGrp="1"/>
          </p:cNvSpPr>
          <p:nvPr>
            <p:ph type="dt" sz="half" idx="10"/>
          </p:nvPr>
        </p:nvSpPr>
        <p:spPr/>
        <p:txBody>
          <a:bodyPr/>
          <a:lstStyle/>
          <a:p>
            <a:fld id="{C990D4FF-E4C5-439C-82E8-88BECE1262E0}" type="datetimeFigureOut">
              <a:rPr lang="en-IN" smtClean="0"/>
              <a:t>05-08-2025</a:t>
            </a:fld>
            <a:endParaRPr lang="en-IN"/>
          </a:p>
        </p:txBody>
      </p:sp>
      <p:sp>
        <p:nvSpPr>
          <p:cNvPr id="6" name="Footer Placeholder 5">
            <a:extLst>
              <a:ext uri="{FF2B5EF4-FFF2-40B4-BE49-F238E27FC236}">
                <a16:creationId xmlns:a16="http://schemas.microsoft.com/office/drawing/2014/main" id="{CC8E1D46-5D2E-EBFC-B8FE-5F6171F9083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4ABA8AE-6CA2-4AD1-040F-83989FBD05CC}"/>
              </a:ext>
            </a:extLst>
          </p:cNvPr>
          <p:cNvSpPr>
            <a:spLocks noGrp="1"/>
          </p:cNvSpPr>
          <p:nvPr>
            <p:ph type="sldNum" sz="quarter" idx="12"/>
          </p:nvPr>
        </p:nvSpPr>
        <p:spPr/>
        <p:txBody>
          <a:bodyPr/>
          <a:lstStyle/>
          <a:p>
            <a:fld id="{C336B84E-107D-4CB2-9280-7615D875CD18}" type="slidenum">
              <a:rPr lang="en-IN" smtClean="0"/>
              <a:t>‹#›</a:t>
            </a:fld>
            <a:endParaRPr lang="en-IN"/>
          </a:p>
        </p:txBody>
      </p:sp>
    </p:spTree>
    <p:extLst>
      <p:ext uri="{BB962C8B-B14F-4D97-AF65-F5344CB8AC3E}">
        <p14:creationId xmlns:p14="http://schemas.microsoft.com/office/powerpoint/2010/main" val="758575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9815E1-ACDC-BB16-2231-4409DE6608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E3641E-6972-44BC-7B31-B74D23390B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D92DD08-34CD-D9A6-4FAE-F13B9528EF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90D4FF-E4C5-439C-82E8-88BECE1262E0}" type="datetimeFigureOut">
              <a:rPr lang="en-IN" smtClean="0"/>
              <a:t>05-08-2025</a:t>
            </a:fld>
            <a:endParaRPr lang="en-IN"/>
          </a:p>
        </p:txBody>
      </p:sp>
      <p:sp>
        <p:nvSpPr>
          <p:cNvPr id="5" name="Footer Placeholder 4">
            <a:extLst>
              <a:ext uri="{FF2B5EF4-FFF2-40B4-BE49-F238E27FC236}">
                <a16:creationId xmlns:a16="http://schemas.microsoft.com/office/drawing/2014/main" id="{E0C0B8EA-4FEC-D99D-AA25-CD5890F37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3119063-6471-D4D9-6B71-77A7F8208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6B84E-107D-4CB2-9280-7615D875CD18}" type="slidenum">
              <a:rPr lang="en-IN" smtClean="0"/>
              <a:t>‹#›</a:t>
            </a:fld>
            <a:endParaRPr lang="en-IN"/>
          </a:p>
        </p:txBody>
      </p:sp>
    </p:spTree>
    <p:extLst>
      <p:ext uri="{BB962C8B-B14F-4D97-AF65-F5344CB8AC3E}">
        <p14:creationId xmlns:p14="http://schemas.microsoft.com/office/powerpoint/2010/main" val="672019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7.emf"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9.emf"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1.emf"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15.emf"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16.emf"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image" Target="../media/image16.emf"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17.emf"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emf"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image" Target="../media/image21.emf"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4.emf"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5.emf"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6.emf"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8540-DF91-A9C6-4AFB-8A9BFA59E4FC}"/>
              </a:ext>
            </a:extLst>
          </p:cNvPr>
          <p:cNvSpPr>
            <a:spLocks noGrp="1"/>
          </p:cNvSpPr>
          <p:nvPr>
            <p:ph type="ctrTitle"/>
          </p:nvPr>
        </p:nvSpPr>
        <p:spPr>
          <a:xfrm>
            <a:off x="1524000" y="1693559"/>
            <a:ext cx="9144000" cy="2387600"/>
          </a:xfrm>
        </p:spPr>
        <p:txBody>
          <a:bodyPr>
            <a:normAutofit/>
          </a:bodyPr>
          <a:lstStyle/>
          <a:p>
            <a:r>
              <a:rPr lang="en-IN" sz="4000" b="1" i="0" u="none" strike="noStrike" baseline="0" dirty="0">
                <a:solidFill>
                  <a:srgbClr val="2F67B3"/>
                </a:solidFill>
                <a:latin typeface="LiberationSans-Bold"/>
              </a:rPr>
              <a:t>Echocardiographic Evaluation of Systolic</a:t>
            </a:r>
            <a:br>
              <a:rPr lang="en-IN" sz="4000" b="1" i="0" u="none" strike="noStrike" baseline="0" dirty="0">
                <a:solidFill>
                  <a:srgbClr val="2F67B3"/>
                </a:solidFill>
                <a:latin typeface="LiberationSans-Bold"/>
              </a:rPr>
            </a:br>
            <a:r>
              <a:rPr lang="en-GB" sz="4000" b="1" i="0" u="none" strike="noStrike" baseline="0" dirty="0">
                <a:solidFill>
                  <a:srgbClr val="2F67B3"/>
                </a:solidFill>
                <a:latin typeface="LiberationSans-Bold"/>
              </a:rPr>
              <a:t>Function of the Left Ventricle</a:t>
            </a:r>
            <a:endParaRPr lang="en-IN" sz="4000" dirty="0"/>
          </a:p>
        </p:txBody>
      </p:sp>
      <p:sp>
        <p:nvSpPr>
          <p:cNvPr id="3" name="Subtitle 2">
            <a:extLst>
              <a:ext uri="{FF2B5EF4-FFF2-40B4-BE49-F238E27FC236}">
                <a16:creationId xmlns:a16="http://schemas.microsoft.com/office/drawing/2014/main" id="{7A868464-AF7F-601B-C528-C01E3C550469}"/>
              </a:ext>
            </a:extLst>
          </p:cNvPr>
          <p:cNvSpPr>
            <a:spLocks noGrp="1"/>
          </p:cNvSpPr>
          <p:nvPr>
            <p:ph type="subTitle" idx="1"/>
          </p:nvPr>
        </p:nvSpPr>
        <p:spPr>
          <a:xfrm>
            <a:off x="7925595" y="5723061"/>
            <a:ext cx="4000241" cy="870921"/>
          </a:xfrm>
        </p:spPr>
        <p:txBody>
          <a:bodyPr>
            <a:noAutofit/>
          </a:bodyPr>
          <a:lstStyle/>
          <a:p>
            <a:pPr algn="l"/>
            <a:endParaRPr lang="en-IN" sz="1600" b="1" dirty="0"/>
          </a:p>
        </p:txBody>
      </p:sp>
    </p:spTree>
    <p:extLst>
      <p:ext uri="{BB962C8B-B14F-4D97-AF65-F5344CB8AC3E}">
        <p14:creationId xmlns:p14="http://schemas.microsoft.com/office/powerpoint/2010/main" val="401723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07D273-D116-012B-E4E9-20B504F1CA48}"/>
              </a:ext>
            </a:extLst>
          </p:cNvPr>
          <p:cNvSpPr>
            <a:spLocks noGrp="1"/>
          </p:cNvSpPr>
          <p:nvPr>
            <p:ph idx="1"/>
          </p:nvPr>
        </p:nvSpPr>
        <p:spPr>
          <a:xfrm>
            <a:off x="928352" y="730921"/>
            <a:ext cx="10515600" cy="5566848"/>
          </a:xfrm>
        </p:spPr>
        <p:txBody>
          <a:bodyPr>
            <a:normAutofit lnSpcReduction="10000"/>
          </a:bodyPr>
          <a:lstStyle/>
          <a:p>
            <a:r>
              <a:rPr lang="en-GB" sz="2800" b="0" i="0" u="none" strike="noStrike" baseline="0" dirty="0">
                <a:latin typeface="LiberationSerif"/>
              </a:rPr>
              <a:t>This same principle is used in </a:t>
            </a:r>
            <a:r>
              <a:rPr lang="en-GB" sz="2800" b="0" i="0" u="none" strike="noStrike" baseline="0" dirty="0">
                <a:solidFill>
                  <a:srgbClr val="FF0000"/>
                </a:solidFill>
                <a:latin typeface="LiberationSerif"/>
              </a:rPr>
              <a:t>Doppler tissue imaging </a:t>
            </a:r>
            <a:r>
              <a:rPr lang="en-GB" sz="2800" b="0" i="0" u="none" strike="noStrike" baseline="0" dirty="0">
                <a:latin typeface="LiberationSerif"/>
              </a:rPr>
              <a:t>of the annulus for determination of systolic velocities and excursion of the mitral annulus as a </a:t>
            </a:r>
            <a:r>
              <a:rPr lang="en-IN" sz="2800" b="0" i="0" u="none" strike="noStrike" baseline="0" dirty="0">
                <a:latin typeface="LiberationSerif"/>
              </a:rPr>
              <a:t>marker of ventricular function.</a:t>
            </a:r>
          </a:p>
          <a:p>
            <a:endParaRPr lang="en-IN" dirty="0">
              <a:latin typeface="LiberationSerif"/>
            </a:endParaRPr>
          </a:p>
          <a:p>
            <a:r>
              <a:rPr lang="en-GB" b="0" i="0" u="none" strike="noStrike" baseline="0" dirty="0">
                <a:latin typeface="LiberationSerif"/>
              </a:rPr>
              <a:t>Doppler tissue imaging relies on adjustment</a:t>
            </a:r>
            <a:r>
              <a:rPr lang="en-IN" b="0" i="0" u="none" strike="noStrike" baseline="0" dirty="0">
                <a:latin typeface="LiberationSerif"/>
              </a:rPr>
              <a:t> </a:t>
            </a:r>
            <a:r>
              <a:rPr lang="en-GB" b="0" i="0" u="none" strike="noStrike" baseline="0" dirty="0">
                <a:latin typeface="LiberationSerif"/>
              </a:rPr>
              <a:t>of Doppler gains and filters to selectively record velocities from within the</a:t>
            </a:r>
            <a:r>
              <a:rPr lang="en-IN" b="0" i="0" u="none" strike="noStrike" baseline="0" dirty="0">
                <a:latin typeface="LiberationSerif"/>
              </a:rPr>
              <a:t> </a:t>
            </a:r>
            <a:r>
              <a:rPr lang="en-GB" b="0" i="0" u="none" strike="noStrike" baseline="0" dirty="0">
                <a:latin typeface="LiberationSerif"/>
              </a:rPr>
              <a:t>myocardium itself rather than the blood pool.</a:t>
            </a:r>
            <a:endParaRPr lang="en-IN" b="0" i="0" u="none" strike="noStrike" baseline="0" dirty="0">
              <a:latin typeface="LiberationSerif"/>
            </a:endParaRPr>
          </a:p>
          <a:p>
            <a:endParaRPr lang="en-IN" dirty="0">
              <a:latin typeface="LiberationSerif"/>
            </a:endParaRPr>
          </a:p>
          <a:p>
            <a:pPr algn="l"/>
            <a:r>
              <a:rPr lang="en-GB" b="0" i="0" u="none" strike="noStrike" baseline="0" dirty="0">
                <a:latin typeface="LiberationSerif"/>
              </a:rPr>
              <a:t>A sample volume can be placed within the mitral annulus and quantitative information extracted regarding </a:t>
            </a:r>
            <a:r>
              <a:rPr lang="en-IN" b="0" i="0" u="none" strike="noStrike" baseline="0" dirty="0">
                <a:latin typeface="LiberationSerif"/>
              </a:rPr>
              <a:t>annular velocity</a:t>
            </a:r>
          </a:p>
          <a:p>
            <a:pPr algn="l"/>
            <a:endParaRPr lang="en-IN" dirty="0">
              <a:latin typeface="LiberationSerif"/>
            </a:endParaRPr>
          </a:p>
          <a:p>
            <a:pPr algn="l"/>
            <a:r>
              <a:rPr lang="en-IN" dirty="0">
                <a:latin typeface="LiberationSerif"/>
              </a:rPr>
              <a:t>I</a:t>
            </a:r>
            <a:r>
              <a:rPr lang="en-IN" b="0" i="0" u="none" strike="noStrike" baseline="0" dirty="0">
                <a:latin typeface="LiberationSerif"/>
              </a:rPr>
              <a:t>n a uniformly contracting ventricle, annular </a:t>
            </a:r>
            <a:r>
              <a:rPr lang="en-GB" b="0" i="0" u="none" strike="noStrike" baseline="0" dirty="0">
                <a:latin typeface="LiberationSerif"/>
              </a:rPr>
              <a:t>systolic velocity is a marker of global left ventricular function.</a:t>
            </a:r>
            <a:endParaRPr lang="en-IN" b="0" i="0" u="none" strike="noStrike" baseline="0" dirty="0">
              <a:latin typeface="LiberationSerif"/>
            </a:endParaRPr>
          </a:p>
          <a:p>
            <a:pPr algn="l"/>
            <a:endParaRPr lang="en-IN" dirty="0"/>
          </a:p>
        </p:txBody>
      </p:sp>
    </p:spTree>
    <p:extLst>
      <p:ext uri="{BB962C8B-B14F-4D97-AF65-F5344CB8AC3E}">
        <p14:creationId xmlns:p14="http://schemas.microsoft.com/office/powerpoint/2010/main" val="4125654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BB9B80-C3DC-FB06-8F60-7BE8B7D9908F}"/>
              </a:ext>
            </a:extLst>
          </p:cNvPr>
          <p:cNvPicPr>
            <a:picLocks noGrp="1" noChangeAspect="1"/>
          </p:cNvPicPr>
          <p:nvPr>
            <p:ph idx="1"/>
          </p:nvPr>
        </p:nvPicPr>
        <p:blipFill>
          <a:blip r:embed="rId2"/>
          <a:stretch>
            <a:fillRect/>
          </a:stretch>
        </p:blipFill>
        <p:spPr>
          <a:xfrm>
            <a:off x="309094" y="171130"/>
            <a:ext cx="5190186" cy="6515739"/>
          </a:xfrm>
        </p:spPr>
      </p:pic>
      <p:sp>
        <p:nvSpPr>
          <p:cNvPr id="6" name="TextBox 5">
            <a:extLst>
              <a:ext uri="{FF2B5EF4-FFF2-40B4-BE49-F238E27FC236}">
                <a16:creationId xmlns:a16="http://schemas.microsoft.com/office/drawing/2014/main" id="{9963DB1F-85B5-BED7-DF64-B232F3D798BB}"/>
              </a:ext>
            </a:extLst>
          </p:cNvPr>
          <p:cNvSpPr txBox="1"/>
          <p:nvPr/>
        </p:nvSpPr>
        <p:spPr>
          <a:xfrm>
            <a:off x="6297769" y="1545465"/>
            <a:ext cx="5190186" cy="2585323"/>
          </a:xfrm>
          <a:prstGeom prst="rect">
            <a:avLst/>
          </a:prstGeom>
          <a:noFill/>
        </p:spPr>
        <p:txBody>
          <a:bodyPr wrap="square" rtlCol="0">
            <a:spAutoFit/>
          </a:bodyPr>
          <a:lstStyle/>
          <a:p>
            <a:pPr algn="just"/>
            <a:r>
              <a:rPr lang="en-GB" dirty="0"/>
              <a:t>Doppler tissue imaging of the lateral annulus performed in two patients. The upper panel was recorded in a patient with normal systolic function</a:t>
            </a:r>
          </a:p>
          <a:p>
            <a:pPr algn="just"/>
            <a:r>
              <a:rPr lang="en-GB" dirty="0"/>
              <a:t>and an ejection fraction of 60%. Notice the S wave of 9 cm/s. Also noted are the diastolic e′ and a′ velocities. The lower panel was recorded in a patient with a dilated cardiomyopathy and ejection fraction of 27%. Notice the annular systolic velocity of 4 cm/s consistent with reduced global function.</a:t>
            </a:r>
            <a:endParaRPr lang="en-IN" dirty="0"/>
          </a:p>
        </p:txBody>
      </p:sp>
    </p:spTree>
    <p:extLst>
      <p:ext uri="{BB962C8B-B14F-4D97-AF65-F5344CB8AC3E}">
        <p14:creationId xmlns:p14="http://schemas.microsoft.com/office/powerpoint/2010/main" val="2981717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9EEC-11D7-0DD1-A57E-AF4055346759}"/>
              </a:ext>
            </a:extLst>
          </p:cNvPr>
          <p:cNvSpPr>
            <a:spLocks noGrp="1"/>
          </p:cNvSpPr>
          <p:nvPr>
            <p:ph type="title"/>
          </p:nvPr>
        </p:nvSpPr>
        <p:spPr/>
        <p:txBody>
          <a:bodyPr>
            <a:normAutofit/>
          </a:bodyPr>
          <a:lstStyle/>
          <a:p>
            <a:r>
              <a:rPr lang="en-IN" sz="2800" b="1" i="0" u="sng" strike="noStrike" baseline="0" dirty="0">
                <a:solidFill>
                  <a:srgbClr val="FF0000"/>
                </a:solidFill>
                <a:latin typeface="LiberationSans-Bold"/>
              </a:rPr>
              <a:t>MEASUREMENTS FROM STANDARD TWO DIMENSIONAL IMAGING</a:t>
            </a:r>
            <a:endParaRPr lang="en-IN" sz="2800" u="sng" dirty="0">
              <a:solidFill>
                <a:srgbClr val="FF0000"/>
              </a:solidFill>
            </a:endParaRPr>
          </a:p>
        </p:txBody>
      </p:sp>
      <p:sp>
        <p:nvSpPr>
          <p:cNvPr id="3" name="Content Placeholder 2">
            <a:extLst>
              <a:ext uri="{FF2B5EF4-FFF2-40B4-BE49-F238E27FC236}">
                <a16:creationId xmlns:a16="http://schemas.microsoft.com/office/drawing/2014/main" id="{33FA62A6-5FBB-854B-493B-96324F07FD5B}"/>
              </a:ext>
            </a:extLst>
          </p:cNvPr>
          <p:cNvSpPr>
            <a:spLocks noGrp="1"/>
          </p:cNvSpPr>
          <p:nvPr>
            <p:ph idx="1"/>
          </p:nvPr>
        </p:nvSpPr>
        <p:spPr/>
        <p:txBody>
          <a:bodyPr/>
          <a:lstStyle/>
          <a:p>
            <a:pPr algn="l"/>
            <a:r>
              <a:rPr lang="en-GB" b="0" i="0" u="none" strike="noStrike" baseline="0" dirty="0">
                <a:latin typeface="LiberationSerif"/>
              </a:rPr>
              <a:t>Two-dimensional echocardiography provides inherently superior spatial resolution for determining left ventricular size and function.</a:t>
            </a:r>
          </a:p>
          <a:p>
            <a:pPr algn="l"/>
            <a:r>
              <a:rPr lang="en-GB" b="0" i="0" u="none" strike="noStrike" baseline="0" dirty="0">
                <a:latin typeface="LiberationSerif"/>
              </a:rPr>
              <a:t>Most often, apical images are used to determine ventricular volumes in diastole and systole, from which stroke volume and ejection fraction are </a:t>
            </a:r>
            <a:r>
              <a:rPr lang="en-IN" b="0" i="0" u="none" strike="noStrike" baseline="0" dirty="0">
                <a:latin typeface="LiberationSerif"/>
              </a:rPr>
              <a:t>calculated.</a:t>
            </a:r>
          </a:p>
          <a:p>
            <a:pPr marL="0" indent="0" algn="l">
              <a:buNone/>
            </a:pPr>
            <a:endParaRPr lang="en-IN" dirty="0"/>
          </a:p>
        </p:txBody>
      </p:sp>
    </p:spTree>
    <p:extLst>
      <p:ext uri="{BB962C8B-B14F-4D97-AF65-F5344CB8AC3E}">
        <p14:creationId xmlns:p14="http://schemas.microsoft.com/office/powerpoint/2010/main" val="1159032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EA568-FEFF-5502-F509-7B2F00363F1D}"/>
              </a:ext>
            </a:extLst>
          </p:cNvPr>
          <p:cNvSpPr>
            <a:spLocks noGrp="1"/>
          </p:cNvSpPr>
          <p:nvPr>
            <p:ph type="title"/>
          </p:nvPr>
        </p:nvSpPr>
        <p:spPr>
          <a:xfrm>
            <a:off x="566351" y="0"/>
            <a:ext cx="10515600" cy="1325563"/>
          </a:xfrm>
        </p:spPr>
        <p:txBody>
          <a:bodyPr/>
          <a:lstStyle/>
          <a:p>
            <a:r>
              <a:rPr lang="en-IN" b="1" i="1" u="sng" dirty="0">
                <a:solidFill>
                  <a:srgbClr val="FF0000"/>
                </a:solidFill>
              </a:rPr>
              <a:t>Simpsons rule (“rule of discs”)</a:t>
            </a:r>
          </a:p>
        </p:txBody>
      </p:sp>
      <p:sp>
        <p:nvSpPr>
          <p:cNvPr id="3" name="Content Placeholder 2">
            <a:extLst>
              <a:ext uri="{FF2B5EF4-FFF2-40B4-BE49-F238E27FC236}">
                <a16:creationId xmlns:a16="http://schemas.microsoft.com/office/drawing/2014/main" id="{76547C10-667C-8D24-6BAA-ED423C40A5A7}"/>
              </a:ext>
            </a:extLst>
          </p:cNvPr>
          <p:cNvSpPr>
            <a:spLocks noGrp="1"/>
          </p:cNvSpPr>
          <p:nvPr>
            <p:ph idx="1"/>
          </p:nvPr>
        </p:nvSpPr>
        <p:spPr>
          <a:xfrm>
            <a:off x="838200" y="1445741"/>
            <a:ext cx="5513172" cy="5226908"/>
          </a:xfrm>
        </p:spPr>
        <p:txBody>
          <a:bodyPr>
            <a:normAutofit/>
          </a:bodyPr>
          <a:lstStyle/>
          <a:p>
            <a:pPr algn="l"/>
            <a:r>
              <a:rPr lang="en-GB" sz="1800" b="0" i="0" u="none" strike="noStrike" baseline="0" dirty="0">
                <a:latin typeface="LiberationSerif"/>
              </a:rPr>
              <a:t>This technique requires recording an apical, four- and/or two-chamber view from which the endocardial border is outlined in end-diastole</a:t>
            </a:r>
            <a:r>
              <a:rPr lang="en-GB" sz="1800" dirty="0">
                <a:latin typeface="LiberationSerif"/>
              </a:rPr>
              <a:t> </a:t>
            </a:r>
            <a:r>
              <a:rPr lang="en-IN" sz="1800" b="0" i="0" u="none" strike="noStrike" baseline="0" dirty="0">
                <a:latin typeface="LiberationSerif"/>
              </a:rPr>
              <a:t>and end-systole.</a:t>
            </a:r>
          </a:p>
          <a:p>
            <a:pPr algn="l"/>
            <a:r>
              <a:rPr lang="en-GB" sz="1800" b="0" i="0" u="none" strike="noStrike" baseline="0" dirty="0">
                <a:latin typeface="LiberationSerif"/>
              </a:rPr>
              <a:t>The ventricle is mathematically divided along its long axis into a series of discs of equal height</a:t>
            </a:r>
          </a:p>
          <a:p>
            <a:pPr algn="l"/>
            <a:r>
              <a:rPr lang="en-IN" sz="1800" b="0" i="0" u="none" strike="noStrike" baseline="0" dirty="0">
                <a:latin typeface="LiberationSerif"/>
              </a:rPr>
              <a:t>Individual disc volume is </a:t>
            </a:r>
            <a:r>
              <a:rPr lang="en-GB" sz="1800" b="0" i="0" u="none" strike="noStrike" baseline="0" dirty="0">
                <a:latin typeface="LiberationSerif"/>
              </a:rPr>
              <a:t>calculated as the product of height and disc area.</a:t>
            </a:r>
          </a:p>
          <a:p>
            <a:pPr algn="l"/>
            <a:r>
              <a:rPr lang="en-IN" sz="1800" b="0" i="0" u="none" strike="noStrike" baseline="0" dirty="0">
                <a:latin typeface="LiberationSerif"/>
              </a:rPr>
              <a:t>disc height is </a:t>
            </a:r>
            <a:r>
              <a:rPr lang="en-GB" sz="1800" b="0" i="0" u="none" strike="noStrike" baseline="0" dirty="0">
                <a:latin typeface="LiberationSerif"/>
              </a:rPr>
              <a:t>assumed to be the total length of the left ventricular long axis divided by the number of segments or discs.</a:t>
            </a:r>
          </a:p>
          <a:p>
            <a:pPr algn="l"/>
            <a:r>
              <a:rPr lang="en-GB" sz="1800" b="0" i="0" u="none" strike="noStrike" baseline="0" dirty="0">
                <a:latin typeface="LiberationSerif"/>
              </a:rPr>
              <a:t>The surface area of each disc is determined from the diameter of the ventricle at that point (area = π</a:t>
            </a:r>
            <a:r>
              <a:rPr lang="en-GB" sz="1800" b="0" i="1" u="none" strike="noStrike" baseline="0" dirty="0">
                <a:latin typeface="LiberationSerif-Italic"/>
              </a:rPr>
              <a:t>r</a:t>
            </a:r>
            <a:r>
              <a:rPr lang="en-GB" sz="1800" b="0" i="0" u="none" strike="noStrike" baseline="0" dirty="0">
                <a:latin typeface="LiberationSerif"/>
              </a:rPr>
              <a:t>2).</a:t>
            </a:r>
          </a:p>
          <a:p>
            <a:pPr marL="0" indent="0" algn="l">
              <a:buNone/>
            </a:pPr>
            <a:endParaRPr lang="en-IN" dirty="0"/>
          </a:p>
        </p:txBody>
      </p:sp>
      <p:pic>
        <p:nvPicPr>
          <p:cNvPr id="5" name="Picture 4">
            <a:extLst>
              <a:ext uri="{FF2B5EF4-FFF2-40B4-BE49-F238E27FC236}">
                <a16:creationId xmlns:a16="http://schemas.microsoft.com/office/drawing/2014/main" id="{479141B8-E809-E19E-D721-269376CD50DE}"/>
              </a:ext>
            </a:extLst>
          </p:cNvPr>
          <p:cNvPicPr>
            <a:picLocks noChangeAspect="1"/>
          </p:cNvPicPr>
          <p:nvPr/>
        </p:nvPicPr>
        <p:blipFill>
          <a:blip r:embed="rId2"/>
          <a:stretch>
            <a:fillRect/>
          </a:stretch>
        </p:blipFill>
        <p:spPr>
          <a:xfrm>
            <a:off x="7203704" y="1801211"/>
            <a:ext cx="4852657" cy="3675707"/>
          </a:xfrm>
          <a:prstGeom prst="rect">
            <a:avLst/>
          </a:prstGeom>
        </p:spPr>
      </p:pic>
    </p:spTree>
    <p:extLst>
      <p:ext uri="{BB962C8B-B14F-4D97-AF65-F5344CB8AC3E}">
        <p14:creationId xmlns:p14="http://schemas.microsoft.com/office/powerpoint/2010/main" val="2277196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8E4E5-87CF-8B82-E78B-900EE2E1996E}"/>
              </a:ext>
            </a:extLst>
          </p:cNvPr>
          <p:cNvSpPr>
            <a:spLocks noGrp="1"/>
          </p:cNvSpPr>
          <p:nvPr>
            <p:ph idx="1"/>
          </p:nvPr>
        </p:nvSpPr>
        <p:spPr>
          <a:xfrm>
            <a:off x="838200" y="762944"/>
            <a:ext cx="10515600" cy="4351338"/>
          </a:xfrm>
        </p:spPr>
        <p:txBody>
          <a:bodyPr/>
          <a:lstStyle/>
          <a:p>
            <a:pPr algn="l"/>
            <a:r>
              <a:rPr lang="en-IN" sz="1800" b="0" i="0" u="none" strike="noStrike" baseline="0" dirty="0">
                <a:latin typeface="LiberationSerif"/>
              </a:rPr>
              <a:t>For accurate volume </a:t>
            </a:r>
            <a:r>
              <a:rPr lang="en-GB" sz="1800" b="0" i="0" u="none" strike="noStrike" baseline="0" dirty="0">
                <a:latin typeface="LiberationSerif"/>
              </a:rPr>
              <a:t>determination, the transducer must be at the true apex and the ultrasonic beam must be through the </a:t>
            </a:r>
            <a:r>
              <a:rPr lang="en-GB" sz="1800" b="0" i="0" u="none" strike="noStrike" baseline="0" dirty="0" err="1">
                <a:latin typeface="LiberationSerif"/>
              </a:rPr>
              <a:t>center</a:t>
            </a:r>
            <a:r>
              <a:rPr lang="en-GB" sz="1800" b="0" i="0" u="none" strike="noStrike" baseline="0" dirty="0">
                <a:latin typeface="LiberationSerif"/>
              </a:rPr>
              <a:t> of the left ventricle.</a:t>
            </a:r>
          </a:p>
          <a:p>
            <a:pPr algn="l"/>
            <a:endParaRPr lang="en-IN" dirty="0"/>
          </a:p>
        </p:txBody>
      </p:sp>
      <p:pic>
        <p:nvPicPr>
          <p:cNvPr id="5" name="Picture 4">
            <a:extLst>
              <a:ext uri="{FF2B5EF4-FFF2-40B4-BE49-F238E27FC236}">
                <a16:creationId xmlns:a16="http://schemas.microsoft.com/office/drawing/2014/main" id="{AF7713F4-9A06-67E1-C726-06F87238AC09}"/>
              </a:ext>
            </a:extLst>
          </p:cNvPr>
          <p:cNvPicPr>
            <a:picLocks noChangeAspect="1"/>
          </p:cNvPicPr>
          <p:nvPr/>
        </p:nvPicPr>
        <p:blipFill>
          <a:blip r:embed="rId2"/>
          <a:stretch>
            <a:fillRect/>
          </a:stretch>
        </p:blipFill>
        <p:spPr>
          <a:xfrm>
            <a:off x="3717997" y="2257799"/>
            <a:ext cx="4237022" cy="3232087"/>
          </a:xfrm>
          <a:prstGeom prst="rect">
            <a:avLst/>
          </a:prstGeom>
        </p:spPr>
      </p:pic>
    </p:spTree>
    <p:extLst>
      <p:ext uri="{BB962C8B-B14F-4D97-AF65-F5344CB8AC3E}">
        <p14:creationId xmlns:p14="http://schemas.microsoft.com/office/powerpoint/2010/main" val="1175755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7C8DB6-FB67-2D42-EFCA-844A34C57A4C}"/>
              </a:ext>
            </a:extLst>
          </p:cNvPr>
          <p:cNvPicPr>
            <a:picLocks noChangeAspect="1"/>
          </p:cNvPicPr>
          <p:nvPr/>
        </p:nvPicPr>
        <p:blipFill>
          <a:blip r:embed="rId2"/>
          <a:stretch>
            <a:fillRect/>
          </a:stretch>
        </p:blipFill>
        <p:spPr>
          <a:xfrm>
            <a:off x="927280" y="248248"/>
            <a:ext cx="10102534" cy="6216945"/>
          </a:xfrm>
          <a:prstGeom prst="rect">
            <a:avLst/>
          </a:prstGeom>
        </p:spPr>
      </p:pic>
    </p:spTree>
    <p:extLst>
      <p:ext uri="{BB962C8B-B14F-4D97-AF65-F5344CB8AC3E}">
        <p14:creationId xmlns:p14="http://schemas.microsoft.com/office/powerpoint/2010/main" val="310609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4D0D8-34E2-D069-C9D0-EF3F3B45F629}"/>
              </a:ext>
            </a:extLst>
          </p:cNvPr>
          <p:cNvSpPr>
            <a:spLocks noGrp="1"/>
          </p:cNvSpPr>
          <p:nvPr>
            <p:ph idx="1"/>
          </p:nvPr>
        </p:nvSpPr>
        <p:spPr>
          <a:xfrm>
            <a:off x="838200" y="447585"/>
            <a:ext cx="10515600" cy="6146398"/>
          </a:xfrm>
        </p:spPr>
        <p:txBody>
          <a:bodyPr>
            <a:noAutofit/>
          </a:bodyPr>
          <a:lstStyle/>
          <a:p>
            <a:r>
              <a:rPr lang="en-GB" b="0" i="0" u="none" strike="noStrike" baseline="0" dirty="0">
                <a:latin typeface="LiberationSerif"/>
              </a:rPr>
              <a:t>For determination of left ventricular volume, </a:t>
            </a:r>
            <a:r>
              <a:rPr lang="en-GB" b="0" i="0" u="none" strike="noStrike" baseline="0" dirty="0">
                <a:solidFill>
                  <a:srgbClr val="FF0000"/>
                </a:solidFill>
                <a:latin typeface="LiberationSerif"/>
              </a:rPr>
              <a:t>the endocardial border is traced with papillary muscles and trabeculae excluded</a:t>
            </a:r>
            <a:r>
              <a:rPr lang="en-GB" b="0" i="0" u="none" strike="noStrike" baseline="0" dirty="0">
                <a:latin typeface="LiberationSerif"/>
              </a:rPr>
              <a:t> from the cavity</a:t>
            </a:r>
          </a:p>
          <a:p>
            <a:endParaRPr lang="en-GB" dirty="0">
              <a:latin typeface="LiberationSerif"/>
            </a:endParaRPr>
          </a:p>
          <a:p>
            <a:pPr algn="l"/>
            <a:r>
              <a:rPr lang="en-GB" b="0" i="0" u="none" strike="noStrike" baseline="0" dirty="0">
                <a:latin typeface="LiberationSerif"/>
              </a:rPr>
              <a:t>The well-recognized underestimation of left ventricular volume </a:t>
            </a:r>
            <a:r>
              <a:rPr lang="en-IN" b="0" i="0" u="none" strike="noStrike" baseline="0" dirty="0">
                <a:latin typeface="LiberationSerif"/>
              </a:rPr>
              <a:t>by echocardiography, </a:t>
            </a:r>
            <a:r>
              <a:rPr lang="en-GB" b="0" i="0" u="none" strike="noStrike" baseline="0" dirty="0">
                <a:latin typeface="LiberationSerif"/>
              </a:rPr>
              <a:t>compared to a standard such as cardiac magnetic resonance imaging, is in part due to failure to exclude trabeculae from the </a:t>
            </a:r>
            <a:r>
              <a:rPr lang="en-IN" b="0" i="0" u="none" strike="noStrike" baseline="0" dirty="0">
                <a:latin typeface="LiberationSerif"/>
              </a:rPr>
              <a:t>cavity tracing.</a:t>
            </a:r>
          </a:p>
          <a:p>
            <a:pPr algn="l"/>
            <a:endParaRPr lang="en-IN" dirty="0">
              <a:latin typeface="LiberationSerif"/>
            </a:endParaRPr>
          </a:p>
          <a:p>
            <a:pPr algn="l"/>
            <a:r>
              <a:rPr lang="en-GB" b="0" i="0" u="none" strike="noStrike" baseline="0" dirty="0">
                <a:latin typeface="LiberationSerif"/>
              </a:rPr>
              <a:t>If there is asymmetry of ventricular geometry or a systolic wall motion abnormality, a single-plane view will have reduced accuracy for the reasons previously alluded to. In this instance, </a:t>
            </a:r>
            <a:r>
              <a:rPr lang="en-GB" b="0" i="0" u="none" strike="noStrike" baseline="0" dirty="0">
                <a:solidFill>
                  <a:srgbClr val="FF0000"/>
                </a:solidFill>
                <a:latin typeface="LiberationSerif"/>
              </a:rPr>
              <a:t>averaging of volumes from multiple views or use of three-dimensional </a:t>
            </a:r>
            <a:r>
              <a:rPr lang="en-GB" b="0" i="0" u="none" strike="noStrike" baseline="0" dirty="0">
                <a:latin typeface="LiberationSerif"/>
              </a:rPr>
              <a:t>echocardiography will increase </a:t>
            </a:r>
            <a:r>
              <a:rPr lang="en-IN" b="0" i="0" u="none" strike="noStrike" baseline="0" dirty="0">
                <a:latin typeface="LiberationSerif"/>
              </a:rPr>
              <a:t>accuracy</a:t>
            </a:r>
            <a:endParaRPr lang="en-IN" dirty="0"/>
          </a:p>
        </p:txBody>
      </p:sp>
    </p:spTree>
    <p:extLst>
      <p:ext uri="{BB962C8B-B14F-4D97-AF65-F5344CB8AC3E}">
        <p14:creationId xmlns:p14="http://schemas.microsoft.com/office/powerpoint/2010/main" val="3327201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F941FF-D322-9739-242F-F6B9958740BB}"/>
              </a:ext>
            </a:extLst>
          </p:cNvPr>
          <p:cNvSpPr>
            <a:spLocks noGrp="1"/>
          </p:cNvSpPr>
          <p:nvPr>
            <p:ph idx="1"/>
          </p:nvPr>
        </p:nvSpPr>
        <p:spPr>
          <a:xfrm>
            <a:off x="838200" y="495065"/>
            <a:ext cx="10515600" cy="5867870"/>
          </a:xfrm>
        </p:spPr>
        <p:txBody>
          <a:bodyPr>
            <a:noAutofit/>
          </a:bodyPr>
          <a:lstStyle/>
          <a:p>
            <a:pPr algn="l"/>
            <a:r>
              <a:rPr lang="en-GB" b="0" i="0" u="none" strike="noStrike" baseline="0" dirty="0">
                <a:latin typeface="LiberationSerif"/>
              </a:rPr>
              <a:t>Once the diastolic and systolic volumes have been determined</a:t>
            </a:r>
            <a:r>
              <a:rPr lang="en-GB" b="0" i="0" u="none" strike="noStrike" baseline="0" dirty="0">
                <a:solidFill>
                  <a:srgbClr val="FF0000"/>
                </a:solidFill>
                <a:latin typeface="LiberationSerif"/>
              </a:rPr>
              <a:t>, stroke volume </a:t>
            </a:r>
            <a:r>
              <a:rPr lang="en-GB" b="0" i="0" u="none" strike="noStrike" baseline="0" dirty="0">
                <a:latin typeface="LiberationSerif"/>
              </a:rPr>
              <a:t>can be calculated as the difference between these two volumes.</a:t>
            </a:r>
          </a:p>
          <a:p>
            <a:pPr algn="l"/>
            <a:endParaRPr lang="en-GB" dirty="0">
              <a:latin typeface="LiberationSerif"/>
            </a:endParaRPr>
          </a:p>
          <a:p>
            <a:pPr algn="l"/>
            <a:r>
              <a:rPr lang="en-GB" b="0" i="0" u="none" strike="noStrike" baseline="0" dirty="0">
                <a:solidFill>
                  <a:srgbClr val="FF0000"/>
                </a:solidFill>
                <a:latin typeface="LiberationSerif"/>
              </a:rPr>
              <a:t>Assuming the absence of mitral or aortic insufficiency</a:t>
            </a:r>
            <a:r>
              <a:rPr lang="en-GB" b="0" i="0" u="none" strike="noStrike" baseline="0" dirty="0">
                <a:latin typeface="LiberationSerif"/>
              </a:rPr>
              <a:t>, forward cardiac output then equals the product of heart rate and stroke volume. </a:t>
            </a:r>
            <a:r>
              <a:rPr lang="en-GB" b="0" i="0" u="none" strike="noStrike" baseline="0" dirty="0">
                <a:solidFill>
                  <a:srgbClr val="FF0000"/>
                </a:solidFill>
                <a:latin typeface="LiberationSerif"/>
              </a:rPr>
              <a:t>Ejection fraction can be calculated from these volumes as: stroke volume ÷ end-diastolic </a:t>
            </a:r>
            <a:r>
              <a:rPr lang="en-IN" b="0" i="0" u="none" strike="noStrike" baseline="0" dirty="0">
                <a:solidFill>
                  <a:srgbClr val="FF0000"/>
                </a:solidFill>
                <a:latin typeface="LiberationSerif"/>
              </a:rPr>
              <a:t>volume.</a:t>
            </a:r>
          </a:p>
          <a:p>
            <a:pPr algn="l"/>
            <a:endParaRPr lang="en-IN" dirty="0">
              <a:latin typeface="LiberationSerif"/>
            </a:endParaRPr>
          </a:p>
          <a:p>
            <a:pPr algn="l"/>
            <a:r>
              <a:rPr lang="en-GB" b="0" i="0" u="none" strike="noStrike" baseline="0" dirty="0">
                <a:latin typeface="LiberationSerif"/>
              </a:rPr>
              <a:t>Because the difference between the diastolic and systolic left ventricular volume represents the total volume pumped by the ventricle</a:t>
            </a:r>
            <a:r>
              <a:rPr lang="en-GB" b="0" i="0" u="none" strike="noStrike" baseline="0" dirty="0">
                <a:solidFill>
                  <a:srgbClr val="FF0000"/>
                </a:solidFill>
                <a:latin typeface="LiberationSerif"/>
              </a:rPr>
              <a:t>, it represents the sum of forward-going stroke volume plus the volume of mitral and aortic regurgitation, if present.</a:t>
            </a:r>
            <a:endParaRPr lang="en-IN" dirty="0">
              <a:solidFill>
                <a:srgbClr val="FF0000"/>
              </a:solidFill>
            </a:endParaRPr>
          </a:p>
        </p:txBody>
      </p:sp>
    </p:spTree>
    <p:extLst>
      <p:ext uri="{BB962C8B-B14F-4D97-AF65-F5344CB8AC3E}">
        <p14:creationId xmlns:p14="http://schemas.microsoft.com/office/powerpoint/2010/main" val="47932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77FFC-B73E-15F0-9E90-2F6647ACEE98}"/>
              </a:ext>
            </a:extLst>
          </p:cNvPr>
          <p:cNvSpPr>
            <a:spLocks noGrp="1"/>
          </p:cNvSpPr>
          <p:nvPr>
            <p:ph type="title"/>
          </p:nvPr>
        </p:nvSpPr>
        <p:spPr/>
        <p:txBody>
          <a:bodyPr>
            <a:normAutofit/>
          </a:bodyPr>
          <a:lstStyle/>
          <a:p>
            <a:r>
              <a:rPr lang="en-IN" sz="4000" b="1" i="0" u="sng" strike="noStrike" baseline="0" dirty="0">
                <a:solidFill>
                  <a:srgbClr val="FF0000"/>
                </a:solidFill>
                <a:latin typeface="LiberationSans-Bold"/>
              </a:rPr>
              <a:t>Automated Edge Detection</a:t>
            </a:r>
            <a:endParaRPr lang="en-IN" sz="4000" u="sng" dirty="0">
              <a:solidFill>
                <a:srgbClr val="FF0000"/>
              </a:solidFill>
            </a:endParaRPr>
          </a:p>
        </p:txBody>
      </p:sp>
      <p:sp>
        <p:nvSpPr>
          <p:cNvPr id="3" name="Content Placeholder 2">
            <a:extLst>
              <a:ext uri="{FF2B5EF4-FFF2-40B4-BE49-F238E27FC236}">
                <a16:creationId xmlns:a16="http://schemas.microsoft.com/office/drawing/2014/main" id="{CA858F9A-B1F4-C228-455B-ED2D632432E1}"/>
              </a:ext>
            </a:extLst>
          </p:cNvPr>
          <p:cNvSpPr>
            <a:spLocks noGrp="1"/>
          </p:cNvSpPr>
          <p:nvPr>
            <p:ph idx="1"/>
          </p:nvPr>
        </p:nvSpPr>
        <p:spPr>
          <a:xfrm>
            <a:off x="838200" y="1825625"/>
            <a:ext cx="10515600" cy="4768358"/>
          </a:xfrm>
        </p:spPr>
        <p:txBody>
          <a:bodyPr>
            <a:normAutofit/>
          </a:bodyPr>
          <a:lstStyle/>
          <a:p>
            <a:pPr algn="l"/>
            <a:r>
              <a:rPr lang="en-GB" b="0" i="0" u="none" strike="noStrike" baseline="0" dirty="0">
                <a:latin typeface="LiberationSerif"/>
              </a:rPr>
              <a:t>Most currently available instrumentations incorporate algorithms to </a:t>
            </a:r>
            <a:r>
              <a:rPr lang="en-GB" b="0" i="0" u="none" strike="noStrike" baseline="0" dirty="0">
                <a:solidFill>
                  <a:srgbClr val="FF0000"/>
                </a:solidFill>
                <a:latin typeface="LiberationSerif"/>
              </a:rPr>
              <a:t>automatically identify and track </a:t>
            </a:r>
            <a:r>
              <a:rPr lang="en-GB" b="0" i="0" u="none" strike="noStrike" baseline="0" dirty="0">
                <a:latin typeface="LiberationSerif"/>
              </a:rPr>
              <a:t>the endocardial border of the left ventricle.</a:t>
            </a:r>
          </a:p>
          <a:p>
            <a:pPr algn="l"/>
            <a:r>
              <a:rPr lang="en-GB" i="0" u="none" strike="noStrike" baseline="0" dirty="0">
                <a:latin typeface="LiberationSerif"/>
              </a:rPr>
              <a:t>The basic principle is that the </a:t>
            </a:r>
            <a:r>
              <a:rPr lang="en-GB" i="0" u="none" strike="noStrike" baseline="0" dirty="0">
                <a:solidFill>
                  <a:srgbClr val="FF0000"/>
                </a:solidFill>
                <a:latin typeface="LiberationSerif"/>
              </a:rPr>
              <a:t>acoustic boundary between the blood pool and tissue is identified and then tracked </a:t>
            </a:r>
            <a:r>
              <a:rPr lang="en-IN" i="0" u="none" strike="noStrike" baseline="0" dirty="0">
                <a:latin typeface="LiberationSerif"/>
              </a:rPr>
              <a:t>throughout the cardiac cycle.</a:t>
            </a:r>
          </a:p>
          <a:p>
            <a:pPr algn="l"/>
            <a:r>
              <a:rPr lang="en-GB" b="0" i="0" u="none" strike="noStrike" baseline="0" dirty="0">
                <a:latin typeface="LiberationSerif"/>
              </a:rPr>
              <a:t>The degree to which this is automated is highly variable and ranges from fully automated systems in which there is no user interaction, to systems in which multiple points of the ventricular contour are manually defined, after which the boundary between </a:t>
            </a:r>
            <a:r>
              <a:rPr lang="en-IN" b="0" i="0" u="none" strike="noStrike" baseline="0" dirty="0">
                <a:latin typeface="LiberationSerif"/>
              </a:rPr>
              <a:t>points is extrapolated.</a:t>
            </a:r>
            <a:endParaRPr lang="en-IN" dirty="0"/>
          </a:p>
        </p:txBody>
      </p:sp>
    </p:spTree>
    <p:extLst>
      <p:ext uri="{BB962C8B-B14F-4D97-AF65-F5344CB8AC3E}">
        <p14:creationId xmlns:p14="http://schemas.microsoft.com/office/powerpoint/2010/main" val="1182331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222DC-D3DC-A794-D123-B48625EBC3EC}"/>
              </a:ext>
            </a:extLst>
          </p:cNvPr>
          <p:cNvSpPr>
            <a:spLocks noGrp="1"/>
          </p:cNvSpPr>
          <p:nvPr>
            <p:ph idx="1"/>
          </p:nvPr>
        </p:nvSpPr>
        <p:spPr>
          <a:xfrm>
            <a:off x="838200" y="1376496"/>
            <a:ext cx="10515600" cy="5481504"/>
          </a:xfrm>
        </p:spPr>
        <p:txBody>
          <a:bodyPr>
            <a:normAutofit/>
          </a:bodyPr>
          <a:lstStyle/>
          <a:p>
            <a:r>
              <a:rPr lang="en-GB" b="0" i="0" u="none" strike="noStrike" baseline="0" dirty="0">
                <a:latin typeface="LiberationSerif"/>
              </a:rPr>
              <a:t>One of the more common techniques is to identify the apex of the left ventricle and then the lateral and medial mitral annulus after which automatic detection algorithms identify the endocardial boundary.</a:t>
            </a:r>
          </a:p>
          <a:p>
            <a:endParaRPr lang="en-GB" dirty="0">
              <a:latin typeface="LiberationSerif"/>
            </a:endParaRPr>
          </a:p>
          <a:p>
            <a:pPr algn="l"/>
            <a:r>
              <a:rPr lang="en-GB" b="0" i="0" u="none" strike="noStrike" baseline="0" dirty="0">
                <a:latin typeface="LiberationSerif"/>
              </a:rPr>
              <a:t>After the initial approximation of the endocardial boundary, operator interaction is often required to adjust the boundary to fit the visually </a:t>
            </a:r>
            <a:r>
              <a:rPr lang="en-IN" b="0" i="0" u="none" strike="noStrike" baseline="0" dirty="0">
                <a:latin typeface="LiberationSerif"/>
              </a:rPr>
              <a:t>identified cavity.</a:t>
            </a:r>
            <a:endParaRPr lang="en-IN" dirty="0"/>
          </a:p>
        </p:txBody>
      </p:sp>
    </p:spTree>
    <p:extLst>
      <p:ext uri="{BB962C8B-B14F-4D97-AF65-F5344CB8AC3E}">
        <p14:creationId xmlns:p14="http://schemas.microsoft.com/office/powerpoint/2010/main" val="424587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2356-7F75-94DB-7602-919984C485D7}"/>
              </a:ext>
            </a:extLst>
          </p:cNvPr>
          <p:cNvSpPr>
            <a:spLocks noGrp="1"/>
          </p:cNvSpPr>
          <p:nvPr>
            <p:ph type="title"/>
          </p:nvPr>
        </p:nvSpPr>
        <p:spPr/>
        <p:txBody>
          <a:bodyPr/>
          <a:lstStyle/>
          <a:p>
            <a:r>
              <a:rPr lang="en-IN" b="1" u="sng" dirty="0">
                <a:solidFill>
                  <a:srgbClr val="FF0000"/>
                </a:solidFill>
              </a:rPr>
              <a:t>INTRODUCTION</a:t>
            </a:r>
          </a:p>
        </p:txBody>
      </p:sp>
      <p:sp>
        <p:nvSpPr>
          <p:cNvPr id="3" name="Content Placeholder 2">
            <a:extLst>
              <a:ext uri="{FF2B5EF4-FFF2-40B4-BE49-F238E27FC236}">
                <a16:creationId xmlns:a16="http://schemas.microsoft.com/office/drawing/2014/main" id="{52835087-F234-0F8D-74E1-03AB2115F813}"/>
              </a:ext>
            </a:extLst>
          </p:cNvPr>
          <p:cNvSpPr>
            <a:spLocks noGrp="1"/>
          </p:cNvSpPr>
          <p:nvPr>
            <p:ph idx="1"/>
          </p:nvPr>
        </p:nvSpPr>
        <p:spPr/>
        <p:txBody>
          <a:bodyPr/>
          <a:lstStyle/>
          <a:p>
            <a:pPr algn="l"/>
            <a:r>
              <a:rPr lang="en-GB" dirty="0">
                <a:latin typeface="LiberationSerif"/>
              </a:rPr>
              <a:t>S</a:t>
            </a:r>
            <a:r>
              <a:rPr lang="en-GB" sz="2800" b="0" i="0" u="none" strike="noStrike" baseline="0" dirty="0">
                <a:latin typeface="LiberationSerif"/>
              </a:rPr>
              <a:t>hould be part of virtually all </a:t>
            </a:r>
            <a:r>
              <a:rPr lang="en-IN" sz="2800" b="0" i="0" u="none" strike="noStrike" baseline="0" dirty="0">
                <a:latin typeface="LiberationSerif"/>
              </a:rPr>
              <a:t>echocardiographic examinations.</a:t>
            </a:r>
          </a:p>
          <a:p>
            <a:pPr algn="l"/>
            <a:endParaRPr lang="en-GB" sz="2800" b="0" i="0" u="none" strike="noStrike" baseline="0" dirty="0">
              <a:latin typeface="LiberationSerif"/>
            </a:endParaRPr>
          </a:p>
          <a:p>
            <a:pPr algn="l"/>
            <a:r>
              <a:rPr lang="en-GB" dirty="0">
                <a:latin typeface="LiberationSerif"/>
              </a:rPr>
              <a:t>P</a:t>
            </a:r>
            <a:r>
              <a:rPr lang="en-GB" sz="2800" b="0" i="0" u="none" strike="noStrike" baseline="0" dirty="0">
                <a:latin typeface="LiberationSerif"/>
              </a:rPr>
              <a:t>rognostic information, plays a crucial role in selection of medical therapy, and is instrumental in determining the timing of surgery for valvular </a:t>
            </a:r>
            <a:r>
              <a:rPr lang="en-IN" sz="2800" b="0" i="0" u="none" strike="noStrike" baseline="0" dirty="0">
                <a:latin typeface="LiberationSerif"/>
              </a:rPr>
              <a:t>heart disease.</a:t>
            </a:r>
          </a:p>
          <a:p>
            <a:pPr algn="l"/>
            <a:endParaRPr lang="en-IN" dirty="0">
              <a:latin typeface="LiberationSerif"/>
            </a:endParaRPr>
          </a:p>
          <a:p>
            <a:pPr algn="l"/>
            <a:r>
              <a:rPr lang="en-IN" sz="2800" b="0" i="0" u="none" strike="noStrike" baseline="0" dirty="0">
                <a:latin typeface="LiberationSerif"/>
              </a:rPr>
              <a:t>Evaluation of </a:t>
            </a:r>
            <a:r>
              <a:rPr lang="en-GB" sz="2800" b="0" i="0" u="none" strike="noStrike" baseline="0" dirty="0">
                <a:solidFill>
                  <a:srgbClr val="FF0000"/>
                </a:solidFill>
                <a:latin typeface="LiberationSerif"/>
              </a:rPr>
              <a:t>both global and regional left ventricular systolic function</a:t>
            </a:r>
            <a:endParaRPr lang="en-IN" dirty="0">
              <a:solidFill>
                <a:srgbClr val="FF0000"/>
              </a:solidFill>
            </a:endParaRPr>
          </a:p>
        </p:txBody>
      </p:sp>
    </p:spTree>
    <p:extLst>
      <p:ext uri="{BB962C8B-B14F-4D97-AF65-F5344CB8AC3E}">
        <p14:creationId xmlns:p14="http://schemas.microsoft.com/office/powerpoint/2010/main" val="844115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27F8EC-652E-A236-11F4-E953D745B019}"/>
              </a:ext>
            </a:extLst>
          </p:cNvPr>
          <p:cNvSpPr>
            <a:spLocks noGrp="1"/>
          </p:cNvSpPr>
          <p:nvPr>
            <p:ph idx="1"/>
          </p:nvPr>
        </p:nvSpPr>
        <p:spPr>
          <a:xfrm>
            <a:off x="966989" y="1253331"/>
            <a:ext cx="10515600" cy="4351338"/>
          </a:xfrm>
        </p:spPr>
        <p:txBody>
          <a:bodyPr>
            <a:normAutofit lnSpcReduction="10000"/>
          </a:bodyPr>
          <a:lstStyle/>
          <a:p>
            <a:pPr algn="l"/>
            <a:r>
              <a:rPr lang="en-GB" b="0" i="0" u="none" strike="noStrike" baseline="0" dirty="0">
                <a:latin typeface="LiberationSerif"/>
              </a:rPr>
              <a:t>After the endocardial boundary has been identified, various algorithms are utilized to determine the volume.</a:t>
            </a:r>
          </a:p>
          <a:p>
            <a:pPr algn="l"/>
            <a:endParaRPr lang="en-GB" dirty="0">
              <a:latin typeface="LiberationSerif"/>
            </a:endParaRPr>
          </a:p>
          <a:p>
            <a:pPr algn="l"/>
            <a:r>
              <a:rPr lang="en-IN" b="0" i="0" u="none" strike="noStrike" baseline="0" dirty="0">
                <a:latin typeface="LiberationSerif"/>
              </a:rPr>
              <a:t>Modern </a:t>
            </a:r>
            <a:r>
              <a:rPr lang="en-GB" b="0" i="0" u="none" strike="noStrike" baseline="0" dirty="0">
                <a:latin typeface="LiberationSerif"/>
              </a:rPr>
              <a:t>systems typically determine the left ventricular volume from an actual </a:t>
            </a:r>
            <a:r>
              <a:rPr lang="en-GB" b="0" i="0" u="none" strike="noStrike" baseline="0" dirty="0">
                <a:solidFill>
                  <a:srgbClr val="FF0000"/>
                </a:solidFill>
                <a:latin typeface="LiberationSerif"/>
              </a:rPr>
              <a:t>pixel count </a:t>
            </a:r>
            <a:r>
              <a:rPr lang="en-GB" b="0" i="0" u="none" strike="noStrike" baseline="0" dirty="0">
                <a:latin typeface="LiberationSerif"/>
              </a:rPr>
              <a:t>bounded by the endocardial boundary.</a:t>
            </a:r>
          </a:p>
          <a:p>
            <a:pPr algn="l"/>
            <a:endParaRPr lang="en-GB" dirty="0">
              <a:latin typeface="LiberationSerif"/>
            </a:endParaRPr>
          </a:p>
          <a:p>
            <a:pPr algn="l"/>
            <a:r>
              <a:rPr lang="en-GB" b="0" i="0" u="none" strike="noStrike" baseline="0" dirty="0">
                <a:latin typeface="LiberationSerif"/>
              </a:rPr>
              <a:t>Ventricular volume can then be calculated continuously through the cardiac cycle and graphically displayed over time. Stroke volume and ejection fraction can be calculated from the </a:t>
            </a:r>
            <a:r>
              <a:rPr lang="en-IN" b="0" i="0" u="none" strike="noStrike" baseline="0" dirty="0">
                <a:latin typeface="LiberationSerif"/>
              </a:rPr>
              <a:t>maximal and minimal volumes.</a:t>
            </a:r>
            <a:endParaRPr lang="en-IN" dirty="0"/>
          </a:p>
        </p:txBody>
      </p:sp>
    </p:spTree>
    <p:extLst>
      <p:ext uri="{BB962C8B-B14F-4D97-AF65-F5344CB8AC3E}">
        <p14:creationId xmlns:p14="http://schemas.microsoft.com/office/powerpoint/2010/main" val="2814706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0E530D-D6A0-A656-1E79-A7CBB20B5C7A}"/>
              </a:ext>
            </a:extLst>
          </p:cNvPr>
          <p:cNvSpPr>
            <a:spLocks noGrp="1"/>
          </p:cNvSpPr>
          <p:nvPr>
            <p:ph idx="1"/>
          </p:nvPr>
        </p:nvSpPr>
        <p:spPr>
          <a:xfrm>
            <a:off x="838200" y="1867437"/>
            <a:ext cx="10515600" cy="4340180"/>
          </a:xfrm>
        </p:spPr>
        <p:txBody>
          <a:bodyPr>
            <a:normAutofit fontScale="92500" lnSpcReduction="10000"/>
          </a:bodyPr>
          <a:lstStyle/>
          <a:p>
            <a:pPr algn="l"/>
            <a:r>
              <a:rPr lang="en-GB" b="0" i="0" u="none" strike="noStrike" baseline="0" dirty="0">
                <a:latin typeface="LiberationSerif"/>
              </a:rPr>
              <a:t>An additional methodology for tracking the myocardium is “</a:t>
            </a:r>
            <a:r>
              <a:rPr lang="en-GB" b="0" i="0" u="none" strike="noStrike" baseline="0" dirty="0" err="1">
                <a:solidFill>
                  <a:srgbClr val="FF0000"/>
                </a:solidFill>
                <a:latin typeface="LiberationSerif"/>
              </a:rPr>
              <a:t>speckletracking</a:t>
            </a:r>
            <a:r>
              <a:rPr lang="en-GB" b="0" i="0" u="none" strike="noStrike" baseline="0" dirty="0">
                <a:solidFill>
                  <a:srgbClr val="FF0000"/>
                </a:solidFill>
                <a:latin typeface="LiberationSerif"/>
              </a:rPr>
              <a:t>.</a:t>
            </a:r>
            <a:r>
              <a:rPr lang="en-GB" b="0" i="0" u="none" strike="noStrike" baseline="0" dirty="0">
                <a:latin typeface="LiberationSerif"/>
              </a:rPr>
              <a:t>” This technique relies on creating an “acoustic signature” of multiple regions of interest within the myocardium.</a:t>
            </a:r>
          </a:p>
          <a:p>
            <a:pPr algn="l"/>
            <a:endParaRPr lang="en-GB" dirty="0">
              <a:latin typeface="LiberationSerif"/>
            </a:endParaRPr>
          </a:p>
          <a:p>
            <a:pPr algn="l"/>
            <a:r>
              <a:rPr lang="en-IN" b="0" i="0" u="none" strike="noStrike" baseline="0" dirty="0">
                <a:latin typeface="LiberationSerif"/>
              </a:rPr>
              <a:t>The acoustic </a:t>
            </a:r>
            <a:r>
              <a:rPr lang="en-GB" b="0" i="0" u="none" strike="noStrike" baseline="0" dirty="0">
                <a:latin typeface="LiberationSerif"/>
              </a:rPr>
              <a:t>signature of any given region remains stable throughout the contraction sequence and therefore the region can be tracked over the cardiac cycle.</a:t>
            </a:r>
          </a:p>
          <a:p>
            <a:pPr algn="l"/>
            <a:endParaRPr lang="en-GB" dirty="0">
              <a:latin typeface="LiberationSerif"/>
            </a:endParaRPr>
          </a:p>
          <a:p>
            <a:pPr algn="l"/>
            <a:r>
              <a:rPr lang="en-GB" b="0" i="0" u="none" strike="noStrike" baseline="0" dirty="0">
                <a:latin typeface="LiberationSerif"/>
              </a:rPr>
              <a:t>The speckle tracking technology provides a mechanism for tracking discreet myocardial segments from which deformation measurements of strain and strain rate can be calculated.</a:t>
            </a:r>
            <a:endParaRPr lang="en-IN" dirty="0"/>
          </a:p>
        </p:txBody>
      </p:sp>
      <p:sp>
        <p:nvSpPr>
          <p:cNvPr id="5" name="TextBox 4">
            <a:extLst>
              <a:ext uri="{FF2B5EF4-FFF2-40B4-BE49-F238E27FC236}">
                <a16:creationId xmlns:a16="http://schemas.microsoft.com/office/drawing/2014/main" id="{071058E1-6131-5FA0-246C-5F56A995060C}"/>
              </a:ext>
            </a:extLst>
          </p:cNvPr>
          <p:cNvSpPr txBox="1"/>
          <p:nvPr/>
        </p:nvSpPr>
        <p:spPr>
          <a:xfrm>
            <a:off x="991673" y="708338"/>
            <a:ext cx="6890197" cy="523220"/>
          </a:xfrm>
          <a:prstGeom prst="rect">
            <a:avLst/>
          </a:prstGeom>
          <a:noFill/>
        </p:spPr>
        <p:txBody>
          <a:bodyPr wrap="square" rtlCol="0">
            <a:spAutoFit/>
          </a:bodyPr>
          <a:lstStyle/>
          <a:p>
            <a:r>
              <a:rPr lang="en-GB" sz="2800" b="1" u="sng" dirty="0">
                <a:solidFill>
                  <a:srgbClr val="FF0000"/>
                </a:solidFill>
              </a:rPr>
              <a:t>SPECKLE TRACKING</a:t>
            </a:r>
            <a:endParaRPr lang="en-IN" sz="2800" b="1" u="sng" dirty="0">
              <a:solidFill>
                <a:srgbClr val="FF0000"/>
              </a:solidFill>
            </a:endParaRPr>
          </a:p>
        </p:txBody>
      </p:sp>
    </p:spTree>
    <p:extLst>
      <p:ext uri="{BB962C8B-B14F-4D97-AF65-F5344CB8AC3E}">
        <p14:creationId xmlns:p14="http://schemas.microsoft.com/office/powerpoint/2010/main" val="538036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FBDF98-2FE4-2D55-BDE6-10BDB7B7DC8A}"/>
              </a:ext>
            </a:extLst>
          </p:cNvPr>
          <p:cNvSpPr>
            <a:spLocks noGrp="1"/>
          </p:cNvSpPr>
          <p:nvPr>
            <p:ph idx="1"/>
          </p:nvPr>
        </p:nvSpPr>
        <p:spPr>
          <a:xfrm>
            <a:off x="906350" y="473343"/>
            <a:ext cx="10379299" cy="4351338"/>
          </a:xfrm>
        </p:spPr>
        <p:txBody>
          <a:bodyPr>
            <a:normAutofit/>
          </a:bodyPr>
          <a:lstStyle/>
          <a:p>
            <a:pPr algn="l"/>
            <a:r>
              <a:rPr lang="en-IN" b="0" i="0" u="none" strike="noStrike" baseline="0" dirty="0">
                <a:latin typeface="LiberationSerif"/>
              </a:rPr>
              <a:t>It also </a:t>
            </a:r>
            <a:r>
              <a:rPr lang="en-GB" b="0" i="0" u="none" strike="noStrike" baseline="0" dirty="0">
                <a:latin typeface="LiberationSerif"/>
              </a:rPr>
              <a:t>provides definition of the myocardial boundary from which the myocardial blood pool and ventricular volumes can be extrapolated.</a:t>
            </a:r>
            <a:endParaRPr lang="en-IN" dirty="0"/>
          </a:p>
        </p:txBody>
      </p:sp>
      <p:pic>
        <p:nvPicPr>
          <p:cNvPr id="5" name="Picture 4">
            <a:extLst>
              <a:ext uri="{FF2B5EF4-FFF2-40B4-BE49-F238E27FC236}">
                <a16:creationId xmlns:a16="http://schemas.microsoft.com/office/drawing/2014/main" id="{8BA2B3D9-8B5E-77CF-317E-D6E8E5FCFCB4}"/>
              </a:ext>
            </a:extLst>
          </p:cNvPr>
          <p:cNvPicPr>
            <a:picLocks noChangeAspect="1"/>
          </p:cNvPicPr>
          <p:nvPr/>
        </p:nvPicPr>
        <p:blipFill>
          <a:blip r:embed="rId2"/>
          <a:stretch>
            <a:fillRect/>
          </a:stretch>
        </p:blipFill>
        <p:spPr>
          <a:xfrm>
            <a:off x="906350" y="2033319"/>
            <a:ext cx="6417359" cy="4351338"/>
          </a:xfrm>
          <a:prstGeom prst="rect">
            <a:avLst/>
          </a:prstGeom>
        </p:spPr>
      </p:pic>
      <p:sp>
        <p:nvSpPr>
          <p:cNvPr id="6" name="TextBox 5">
            <a:extLst>
              <a:ext uri="{FF2B5EF4-FFF2-40B4-BE49-F238E27FC236}">
                <a16:creationId xmlns:a16="http://schemas.microsoft.com/office/drawing/2014/main" id="{2289FCEE-2473-B25A-7DA7-F31211E5D1CD}"/>
              </a:ext>
            </a:extLst>
          </p:cNvPr>
          <p:cNvSpPr txBox="1"/>
          <p:nvPr/>
        </p:nvSpPr>
        <p:spPr>
          <a:xfrm>
            <a:off x="7726825" y="2673392"/>
            <a:ext cx="3850783" cy="2308324"/>
          </a:xfrm>
          <a:prstGeom prst="rect">
            <a:avLst/>
          </a:prstGeom>
          <a:noFill/>
        </p:spPr>
        <p:txBody>
          <a:bodyPr wrap="square" rtlCol="0">
            <a:spAutoFit/>
          </a:bodyPr>
          <a:lstStyle/>
          <a:p>
            <a:pPr algn="l"/>
            <a:r>
              <a:rPr lang="en-IN" sz="1800" b="0" i="0" u="none" strike="noStrike" baseline="0" dirty="0">
                <a:latin typeface="LiberationSans"/>
              </a:rPr>
              <a:t>An apical</a:t>
            </a:r>
            <a:r>
              <a:rPr lang="en-GB" sz="1800" b="0" i="0" u="none" strike="noStrike" baseline="0" dirty="0">
                <a:latin typeface="LiberationSans"/>
              </a:rPr>
              <a:t>four-chamber view is presented from which a section of the ventricular septum has been expanded (</a:t>
            </a:r>
            <a:r>
              <a:rPr lang="en-GB" sz="1800" b="0" i="1" u="none" strike="noStrike" baseline="0" dirty="0">
                <a:latin typeface="LiberationSans-Italic"/>
              </a:rPr>
              <a:t>bordered area</a:t>
            </a:r>
            <a:r>
              <a:rPr lang="en-GB" sz="1800" b="0" i="0" u="none" strike="noStrike" baseline="0" dirty="0">
                <a:latin typeface="LiberationSans"/>
              </a:rPr>
              <a:t>). Within the expanded area, two circular regions of interest are identified. </a:t>
            </a:r>
            <a:r>
              <a:rPr lang="en-GB" sz="1800" b="0" i="0" u="none" strike="noStrike" baseline="0" dirty="0">
                <a:solidFill>
                  <a:srgbClr val="FF0000"/>
                </a:solidFill>
                <a:latin typeface="LiberationSans"/>
              </a:rPr>
              <a:t>Note the distinctly different acoustic signature</a:t>
            </a:r>
          </a:p>
          <a:p>
            <a:pPr algn="l"/>
            <a:r>
              <a:rPr lang="en-IN" sz="1800" b="0" i="0" u="none" strike="noStrike" baseline="0" dirty="0">
                <a:solidFill>
                  <a:srgbClr val="FF0000"/>
                </a:solidFill>
                <a:latin typeface="LiberationSans"/>
              </a:rPr>
              <a:t>within these regions.</a:t>
            </a:r>
            <a:endParaRPr lang="en-IN" dirty="0">
              <a:solidFill>
                <a:srgbClr val="FF0000"/>
              </a:solidFill>
            </a:endParaRPr>
          </a:p>
        </p:txBody>
      </p:sp>
    </p:spTree>
    <p:extLst>
      <p:ext uri="{BB962C8B-B14F-4D97-AF65-F5344CB8AC3E}">
        <p14:creationId xmlns:p14="http://schemas.microsoft.com/office/powerpoint/2010/main" val="1585757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4B6CA4-E33B-F057-A3FB-BE031C52864D}"/>
              </a:ext>
            </a:extLst>
          </p:cNvPr>
          <p:cNvSpPr>
            <a:spLocks noGrp="1"/>
          </p:cNvSpPr>
          <p:nvPr>
            <p:ph idx="1"/>
          </p:nvPr>
        </p:nvSpPr>
        <p:spPr>
          <a:xfrm>
            <a:off x="838200" y="888643"/>
            <a:ext cx="10515600" cy="5301200"/>
          </a:xfrm>
        </p:spPr>
        <p:txBody>
          <a:bodyPr>
            <a:normAutofit fontScale="92500" lnSpcReduction="10000"/>
          </a:bodyPr>
          <a:lstStyle/>
          <a:p>
            <a:pPr algn="l"/>
            <a:r>
              <a:rPr lang="en-GB" b="0" i="0" u="none" strike="noStrike" baseline="0" dirty="0">
                <a:latin typeface="LiberationSerif"/>
              </a:rPr>
              <a:t>For patients with significant degradation of overall visual </a:t>
            </a:r>
            <a:r>
              <a:rPr lang="en-GB" b="0" i="0" u="none" strike="noStrike" baseline="0" dirty="0">
                <a:solidFill>
                  <a:srgbClr val="FF0000"/>
                </a:solidFill>
                <a:latin typeface="LiberationSerif"/>
              </a:rPr>
              <a:t>image quality </a:t>
            </a:r>
            <a:r>
              <a:rPr lang="en-GB" b="0" i="0" u="none" strike="noStrike" baseline="0" dirty="0">
                <a:latin typeface="LiberationSerif"/>
              </a:rPr>
              <a:t>automated edge detection systems may consistently fail and will provide erroneous information which should not be </a:t>
            </a:r>
            <a:r>
              <a:rPr lang="en-IN" b="0" i="0" u="none" strike="noStrike" baseline="0" dirty="0">
                <a:latin typeface="LiberationSerif"/>
              </a:rPr>
              <a:t>used.</a:t>
            </a:r>
          </a:p>
          <a:p>
            <a:pPr algn="l"/>
            <a:endParaRPr lang="en-IN" dirty="0">
              <a:latin typeface="LiberationSerif"/>
            </a:endParaRPr>
          </a:p>
          <a:p>
            <a:pPr algn="l"/>
            <a:r>
              <a:rPr lang="en-GB" b="0" i="0" u="none" strike="noStrike" baseline="0" dirty="0">
                <a:latin typeface="LiberationSerif"/>
              </a:rPr>
              <a:t>At all times the automatically detected border should be scrutinized for accuracy against the known location of the endocardial border when </a:t>
            </a:r>
            <a:r>
              <a:rPr lang="en-GB" b="0" i="0" u="none" strike="noStrike" baseline="0" dirty="0" err="1">
                <a:latin typeface="LiberationSerif"/>
              </a:rPr>
              <a:t>analyzed</a:t>
            </a:r>
            <a:r>
              <a:rPr lang="en-GB" b="0" i="0" u="none" strike="noStrike" baseline="0" dirty="0">
                <a:latin typeface="LiberationSerif"/>
              </a:rPr>
              <a:t> in real time and appropriately </a:t>
            </a:r>
            <a:r>
              <a:rPr lang="en-IN" b="0" i="0" u="none" strike="noStrike" baseline="0" dirty="0">
                <a:latin typeface="LiberationSerif"/>
              </a:rPr>
              <a:t>adjusted.</a:t>
            </a:r>
          </a:p>
          <a:p>
            <a:pPr algn="l"/>
            <a:endParaRPr lang="en-IN" b="0" i="0" u="none" strike="noStrike" baseline="0" dirty="0">
              <a:latin typeface="LiberationSerif"/>
            </a:endParaRPr>
          </a:p>
          <a:p>
            <a:pPr algn="l"/>
            <a:r>
              <a:rPr lang="en-GB" b="0" i="0" u="none" strike="noStrike" baseline="0" dirty="0">
                <a:latin typeface="LiberationSerif"/>
              </a:rPr>
              <a:t>Intravenous contrast for left ventricular opacification is also a valuable technique for enhancing endocardial border definition.</a:t>
            </a:r>
            <a:r>
              <a:rPr lang="en-IN" sz="1800" b="0" i="0" u="none" strike="noStrike" baseline="0" dirty="0">
                <a:latin typeface="LiberationSerif"/>
              </a:rPr>
              <a:t> </a:t>
            </a:r>
            <a:r>
              <a:rPr lang="en-IN" b="0" i="0" u="none" strike="noStrike" baseline="0" dirty="0">
                <a:latin typeface="LiberationSerif"/>
              </a:rPr>
              <a:t>It has been</a:t>
            </a:r>
            <a:r>
              <a:rPr lang="en-GB" b="0" i="0" u="none" strike="noStrike" baseline="0" dirty="0">
                <a:latin typeface="LiberationSerif"/>
              </a:rPr>
              <a:t> recommended that if two or more ventricular segments are poorly visualized , there is incremental yield of intravenous contrast for left ventricular opacification both for regional wall motion assessment and for </a:t>
            </a:r>
            <a:r>
              <a:rPr lang="en-IN" b="0" i="0" u="none" strike="noStrike" baseline="0" dirty="0">
                <a:latin typeface="LiberationSerif"/>
              </a:rPr>
              <a:t>reproducibility of volume determination.</a:t>
            </a:r>
            <a:endParaRPr lang="en-IN" dirty="0"/>
          </a:p>
        </p:txBody>
      </p:sp>
    </p:spTree>
    <p:extLst>
      <p:ext uri="{BB962C8B-B14F-4D97-AF65-F5344CB8AC3E}">
        <p14:creationId xmlns:p14="http://schemas.microsoft.com/office/powerpoint/2010/main" val="2610400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83510-59EF-5C69-2FF1-6EBA5C130648}"/>
              </a:ext>
            </a:extLst>
          </p:cNvPr>
          <p:cNvSpPr>
            <a:spLocks noGrp="1"/>
          </p:cNvSpPr>
          <p:nvPr>
            <p:ph type="title"/>
          </p:nvPr>
        </p:nvSpPr>
        <p:spPr>
          <a:xfrm>
            <a:off x="1095776" y="2766218"/>
            <a:ext cx="10515600" cy="1325563"/>
          </a:xfrm>
        </p:spPr>
        <p:txBody>
          <a:bodyPr>
            <a:normAutofit/>
          </a:bodyPr>
          <a:lstStyle/>
          <a:p>
            <a:r>
              <a:rPr lang="en-GB" sz="3200" b="1" i="0" u="sng" strike="noStrike" baseline="0" dirty="0">
                <a:solidFill>
                  <a:srgbClr val="FF0000"/>
                </a:solidFill>
                <a:latin typeface="LiberationSans-Bold"/>
              </a:rPr>
              <a:t>ASSESSMENT OF REGIONAL LEFT VENTRICULAR </a:t>
            </a:r>
            <a:r>
              <a:rPr lang="en-IN" sz="3200" b="1" i="0" u="sng" strike="noStrike" baseline="0" dirty="0">
                <a:solidFill>
                  <a:srgbClr val="FF0000"/>
                </a:solidFill>
                <a:latin typeface="LiberationSans-Bold"/>
              </a:rPr>
              <a:t>FUNCTION</a:t>
            </a:r>
            <a:endParaRPr lang="en-IN" sz="3200" u="sng" dirty="0">
              <a:solidFill>
                <a:srgbClr val="FF0000"/>
              </a:solidFill>
            </a:endParaRPr>
          </a:p>
        </p:txBody>
      </p:sp>
    </p:spTree>
    <p:extLst>
      <p:ext uri="{BB962C8B-B14F-4D97-AF65-F5344CB8AC3E}">
        <p14:creationId xmlns:p14="http://schemas.microsoft.com/office/powerpoint/2010/main" val="780811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C17BB-6E11-E0BE-ED4D-857733FD4C6D}"/>
              </a:ext>
            </a:extLst>
          </p:cNvPr>
          <p:cNvSpPr>
            <a:spLocks noGrp="1"/>
          </p:cNvSpPr>
          <p:nvPr>
            <p:ph idx="1"/>
          </p:nvPr>
        </p:nvSpPr>
        <p:spPr>
          <a:xfrm>
            <a:off x="838200" y="1253331"/>
            <a:ext cx="10515600" cy="4351338"/>
          </a:xfrm>
        </p:spPr>
        <p:txBody>
          <a:bodyPr>
            <a:normAutofit/>
          </a:bodyPr>
          <a:lstStyle/>
          <a:p>
            <a:pPr algn="l"/>
            <a:r>
              <a:rPr lang="en-GB" b="0" i="0" u="none" strike="noStrike" baseline="0" dirty="0">
                <a:latin typeface="LiberationSerif"/>
              </a:rPr>
              <a:t>Coronary artery disease, with its sequelae of myocardial ischemia, infarction, and chronic </a:t>
            </a:r>
            <a:r>
              <a:rPr lang="en-GB" b="0" i="0" u="none" strike="noStrike" baseline="0" dirty="0" err="1">
                <a:latin typeface="LiberationSerif"/>
              </a:rPr>
              <a:t>remodeling</a:t>
            </a:r>
            <a:r>
              <a:rPr lang="en-GB" b="0" i="0" u="none" strike="noStrike" baseline="0" dirty="0">
                <a:latin typeface="LiberationSerif"/>
              </a:rPr>
              <a:t> is the most common form of acquired heart disease </a:t>
            </a:r>
            <a:r>
              <a:rPr lang="en-IN" b="0" i="0" u="none" strike="noStrike" baseline="0" dirty="0">
                <a:latin typeface="LiberationSerif"/>
              </a:rPr>
              <a:t>encountered in adults.</a:t>
            </a:r>
          </a:p>
          <a:p>
            <a:pPr algn="l"/>
            <a:endParaRPr lang="en-IN" dirty="0">
              <a:latin typeface="LiberationSerif"/>
            </a:endParaRPr>
          </a:p>
          <a:p>
            <a:pPr algn="l"/>
            <a:endParaRPr lang="en-IN" b="0" i="0" u="none" strike="noStrike" baseline="0" dirty="0">
              <a:latin typeface="LiberationSerif"/>
            </a:endParaRPr>
          </a:p>
          <a:p>
            <a:pPr algn="l"/>
            <a:r>
              <a:rPr lang="en-GB" b="0" i="0" u="none" strike="noStrike" baseline="0" dirty="0">
                <a:latin typeface="LiberationSerif"/>
              </a:rPr>
              <a:t>Coronary artery disease typically results in regional rather than global abnormalities, which requires a different approach to analysis from that used for assessment of global function.</a:t>
            </a:r>
            <a:endParaRPr lang="en-IN" dirty="0"/>
          </a:p>
        </p:txBody>
      </p:sp>
    </p:spTree>
    <p:extLst>
      <p:ext uri="{BB962C8B-B14F-4D97-AF65-F5344CB8AC3E}">
        <p14:creationId xmlns:p14="http://schemas.microsoft.com/office/powerpoint/2010/main" val="1586722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1CBC-09FD-6905-86AD-50847ACFDE39}"/>
              </a:ext>
            </a:extLst>
          </p:cNvPr>
          <p:cNvSpPr>
            <a:spLocks noGrp="1"/>
          </p:cNvSpPr>
          <p:nvPr>
            <p:ph type="title"/>
          </p:nvPr>
        </p:nvSpPr>
        <p:spPr>
          <a:xfrm>
            <a:off x="838200" y="365125"/>
            <a:ext cx="3192887" cy="755337"/>
          </a:xfrm>
        </p:spPr>
        <p:txBody>
          <a:bodyPr>
            <a:normAutofit/>
          </a:bodyPr>
          <a:lstStyle/>
          <a:p>
            <a:r>
              <a:rPr lang="en-GB" sz="2800" u="sng" dirty="0">
                <a:solidFill>
                  <a:srgbClr val="FF0000"/>
                </a:solidFill>
              </a:rPr>
              <a:t>Contraction events</a:t>
            </a:r>
            <a:endParaRPr lang="en-IN" sz="2800" u="sng" dirty="0">
              <a:solidFill>
                <a:srgbClr val="FF0000"/>
              </a:solidFill>
            </a:endParaRPr>
          </a:p>
        </p:txBody>
      </p:sp>
      <p:sp>
        <p:nvSpPr>
          <p:cNvPr id="3" name="Content Placeholder 2">
            <a:extLst>
              <a:ext uri="{FF2B5EF4-FFF2-40B4-BE49-F238E27FC236}">
                <a16:creationId xmlns:a16="http://schemas.microsoft.com/office/drawing/2014/main" id="{B5ECC45F-FCC0-E869-A815-2610A43C32D4}"/>
              </a:ext>
            </a:extLst>
          </p:cNvPr>
          <p:cNvSpPr>
            <a:spLocks noGrp="1"/>
          </p:cNvSpPr>
          <p:nvPr>
            <p:ph idx="1"/>
          </p:nvPr>
        </p:nvSpPr>
        <p:spPr>
          <a:xfrm>
            <a:off x="838200" y="1253331"/>
            <a:ext cx="10515600" cy="5239544"/>
          </a:xfrm>
        </p:spPr>
        <p:txBody>
          <a:bodyPr>
            <a:noAutofit/>
          </a:bodyPr>
          <a:lstStyle/>
          <a:p>
            <a:r>
              <a:rPr lang="en-GB" sz="2400" b="0" i="0" u="none" strike="noStrike" baseline="0" dirty="0">
                <a:latin typeface="LiberationSerif"/>
              </a:rPr>
              <a:t>Myocardial </a:t>
            </a:r>
            <a:r>
              <a:rPr lang="en-GB" sz="2400" b="0" i="0" u="none" strike="noStrike" baseline="0" dirty="0" err="1">
                <a:latin typeface="LiberationSerif"/>
              </a:rPr>
              <a:t>fibers</a:t>
            </a:r>
            <a:r>
              <a:rPr lang="en-GB" sz="2400" b="0" i="0" u="none" strike="noStrike" baseline="0" dirty="0">
                <a:latin typeface="LiberationSerif"/>
              </a:rPr>
              <a:t> are oriented in a </a:t>
            </a:r>
            <a:r>
              <a:rPr lang="en-GB" sz="2400" b="0" i="0" u="none" strike="noStrike" baseline="0" dirty="0">
                <a:solidFill>
                  <a:srgbClr val="FF0000"/>
                </a:solidFill>
                <a:latin typeface="LiberationSerif"/>
              </a:rPr>
              <a:t>spiral fashion </a:t>
            </a:r>
            <a:r>
              <a:rPr lang="en-GB" sz="2400" b="0" i="0" u="none" strike="noStrike" baseline="0" dirty="0">
                <a:latin typeface="LiberationSerif"/>
              </a:rPr>
              <a:t>around the left ventricle. </a:t>
            </a:r>
          </a:p>
          <a:p>
            <a:pPr algn="l"/>
            <a:r>
              <a:rPr lang="en-GB" sz="2400" b="0" i="0" u="none" strike="noStrike" baseline="0" dirty="0">
                <a:latin typeface="LiberationSerif"/>
              </a:rPr>
              <a:t>Contraction results in </a:t>
            </a:r>
            <a:r>
              <a:rPr lang="en-GB" sz="2400" b="0" i="0" u="none" strike="noStrike" baseline="0" dirty="0">
                <a:solidFill>
                  <a:srgbClr val="FF0000"/>
                </a:solidFill>
                <a:latin typeface="LiberationSerif"/>
              </a:rPr>
              <a:t>myocardial thickening and excursion</a:t>
            </a:r>
            <a:r>
              <a:rPr lang="en-GB" sz="2400" b="0" i="0" u="none" strike="noStrike" baseline="0" dirty="0">
                <a:latin typeface="LiberationSerif"/>
              </a:rPr>
              <a:t> of the endocardium toward the </a:t>
            </a:r>
            <a:r>
              <a:rPr lang="en-GB" sz="2400" b="0" i="0" u="none" strike="noStrike" baseline="0" dirty="0" err="1">
                <a:latin typeface="LiberationSerif"/>
              </a:rPr>
              <a:t>center</a:t>
            </a:r>
            <a:r>
              <a:rPr lang="en-GB" sz="2400" b="0" i="0" u="none" strike="noStrike" baseline="0" dirty="0">
                <a:latin typeface="LiberationSerif"/>
              </a:rPr>
              <a:t> of the ventricle.</a:t>
            </a:r>
          </a:p>
          <a:p>
            <a:pPr algn="l"/>
            <a:r>
              <a:rPr lang="en-IN" sz="2400" b="0" i="0" u="none" strike="noStrike" baseline="0" dirty="0">
                <a:latin typeface="LiberationSerif"/>
              </a:rPr>
              <a:t>Simultaneous with this </a:t>
            </a:r>
            <a:r>
              <a:rPr lang="en-GB" sz="2400" b="0" i="0" u="none" strike="noStrike" baseline="0" dirty="0">
                <a:latin typeface="LiberationSerif"/>
              </a:rPr>
              <a:t>motion toward the </a:t>
            </a:r>
            <a:r>
              <a:rPr lang="en-GB" sz="2400" b="0" i="0" u="none" strike="noStrike" baseline="0" dirty="0" err="1">
                <a:latin typeface="LiberationSerif"/>
              </a:rPr>
              <a:t>center</a:t>
            </a:r>
            <a:r>
              <a:rPr lang="en-GB" sz="2400" b="0" i="0" u="none" strike="noStrike" baseline="0" dirty="0">
                <a:latin typeface="LiberationSerif"/>
              </a:rPr>
              <a:t> and cavity shrinkage is a twisting or </a:t>
            </a:r>
            <a:r>
              <a:rPr lang="en-GB" sz="2400" b="0" i="0" u="sng" strike="noStrike" baseline="0" dirty="0">
                <a:solidFill>
                  <a:srgbClr val="FF0000"/>
                </a:solidFill>
                <a:latin typeface="LiberationSerif"/>
              </a:rPr>
              <a:t>wringing motion </a:t>
            </a:r>
            <a:r>
              <a:rPr lang="en-GB" sz="2400" b="0" i="0" u="none" strike="noStrike" baseline="0" dirty="0">
                <a:latin typeface="LiberationSerif"/>
              </a:rPr>
              <a:t>of the left ventricle</a:t>
            </a:r>
          </a:p>
          <a:p>
            <a:pPr algn="l"/>
            <a:r>
              <a:rPr lang="en-GB" sz="2400" b="0" i="0" u="none" strike="noStrike" baseline="0" dirty="0">
                <a:solidFill>
                  <a:srgbClr val="0070C0"/>
                </a:solidFill>
                <a:latin typeface="LiberationSerif"/>
              </a:rPr>
              <a:t>When viewed from the apex, there is initially a slight clockwise rotation of the entire heart after which the base of the left ventricle continues to rotate in a clockwise fashion and the apex rotates in a </a:t>
            </a:r>
            <a:r>
              <a:rPr lang="en-IN" sz="2400" b="0" i="0" u="none" strike="noStrike" baseline="0" dirty="0">
                <a:solidFill>
                  <a:srgbClr val="0070C0"/>
                </a:solidFill>
                <a:latin typeface="LiberationSerif"/>
              </a:rPr>
              <a:t>counter clockwise fashion.</a:t>
            </a:r>
          </a:p>
          <a:p>
            <a:pPr algn="l"/>
            <a:r>
              <a:rPr lang="en-GB" sz="2400" b="0" i="0" u="none" strike="noStrike" baseline="0" dirty="0">
                <a:latin typeface="LiberationSerif"/>
              </a:rPr>
              <a:t>This systolic wringing motion of the left ventricle is an intrinsic component to myocardial contractility and efficiency.</a:t>
            </a:r>
          </a:p>
          <a:p>
            <a:pPr algn="l"/>
            <a:r>
              <a:rPr lang="en-IN" sz="2400" b="0" i="0" u="none" strike="noStrike" baseline="0" dirty="0">
                <a:latin typeface="LiberationSerif"/>
              </a:rPr>
              <a:t>In</a:t>
            </a:r>
            <a:r>
              <a:rPr lang="en-GB" sz="2400" b="0" i="0" u="none" strike="noStrike" baseline="0" dirty="0">
                <a:latin typeface="LiberationSerif"/>
              </a:rPr>
              <a:t>diastole, the twisting motion of the heart is reversed and the early </a:t>
            </a:r>
            <a:r>
              <a:rPr lang="en-GB" sz="2400" b="0" i="0" u="none" strike="noStrike" baseline="0" dirty="0" err="1">
                <a:latin typeface="LiberationSerif"/>
              </a:rPr>
              <a:t>untwistingis</a:t>
            </a:r>
            <a:r>
              <a:rPr lang="en-GB" sz="2400" b="0" i="0" u="none" strike="noStrike" baseline="0" dirty="0">
                <a:latin typeface="LiberationSerif"/>
              </a:rPr>
              <a:t> largely responsible for early diastolic suction.</a:t>
            </a:r>
            <a:endParaRPr lang="en-IN" sz="2400" dirty="0"/>
          </a:p>
        </p:txBody>
      </p:sp>
    </p:spTree>
    <p:extLst>
      <p:ext uri="{BB962C8B-B14F-4D97-AF65-F5344CB8AC3E}">
        <p14:creationId xmlns:p14="http://schemas.microsoft.com/office/powerpoint/2010/main" val="743438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2151B0-CA5C-2651-F02E-18CA898873E4}"/>
              </a:ext>
            </a:extLst>
          </p:cNvPr>
          <p:cNvSpPr>
            <a:spLocks noGrp="1"/>
          </p:cNvSpPr>
          <p:nvPr>
            <p:ph idx="1"/>
          </p:nvPr>
        </p:nvSpPr>
        <p:spPr>
          <a:xfrm>
            <a:off x="941231" y="1253331"/>
            <a:ext cx="10515600" cy="4351338"/>
          </a:xfrm>
        </p:spPr>
        <p:txBody>
          <a:bodyPr>
            <a:normAutofit/>
          </a:bodyPr>
          <a:lstStyle/>
          <a:p>
            <a:pPr algn="l"/>
            <a:r>
              <a:rPr lang="en-GB" b="0" i="0" u="none" strike="noStrike" baseline="0" dirty="0">
                <a:latin typeface="LiberationSerif"/>
              </a:rPr>
              <a:t>Using M-mode or standard two-or three-dimensional echocardiography, only myocardial thickening and endocardial motion toward the </a:t>
            </a:r>
            <a:r>
              <a:rPr lang="en-GB" b="0" i="0" u="none" strike="noStrike" baseline="0" dirty="0" err="1">
                <a:latin typeface="LiberationSerif"/>
              </a:rPr>
              <a:t>center</a:t>
            </a:r>
            <a:r>
              <a:rPr lang="en-GB" b="0" i="0" u="none" strike="noStrike" baseline="0" dirty="0">
                <a:latin typeface="LiberationSerif"/>
              </a:rPr>
              <a:t> of the </a:t>
            </a:r>
            <a:r>
              <a:rPr lang="en-IN" b="0" i="0" u="none" strike="noStrike" baseline="0" dirty="0">
                <a:latin typeface="LiberationSerif"/>
              </a:rPr>
              <a:t>ventricle are appreciated.</a:t>
            </a:r>
          </a:p>
          <a:p>
            <a:pPr algn="l"/>
            <a:r>
              <a:rPr lang="en-GB" b="0" i="0" u="none" strike="noStrike" baseline="0" dirty="0">
                <a:latin typeface="LiberationSerif"/>
              </a:rPr>
              <a:t>Abnormalities of thickening and endocardial motion are reliable indicators of myocardial ischemia or infarction and their detection remains the mainstay of diagnosis of ischemic syndromes.</a:t>
            </a:r>
          </a:p>
          <a:p>
            <a:pPr algn="l"/>
            <a:r>
              <a:rPr lang="en-GB" b="0" i="0" u="none" strike="noStrike" baseline="0" dirty="0">
                <a:latin typeface="LiberationSerif"/>
              </a:rPr>
              <a:t>Most commonly, abnormal regional wall motion is the result of coronary artery disease which interrupts perfusion to fairly well-defined territories and hence results in abnormal motion in those segments.</a:t>
            </a:r>
          </a:p>
          <a:p>
            <a:pPr algn="l"/>
            <a:endParaRPr lang="en-IN" dirty="0"/>
          </a:p>
        </p:txBody>
      </p:sp>
    </p:spTree>
    <p:extLst>
      <p:ext uri="{BB962C8B-B14F-4D97-AF65-F5344CB8AC3E}">
        <p14:creationId xmlns:p14="http://schemas.microsoft.com/office/powerpoint/2010/main" val="3924113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86D5-31E7-2D45-E8AC-95E7C3FF1407}"/>
              </a:ext>
            </a:extLst>
          </p:cNvPr>
          <p:cNvSpPr>
            <a:spLocks noGrp="1"/>
          </p:cNvSpPr>
          <p:nvPr>
            <p:ph type="title"/>
          </p:nvPr>
        </p:nvSpPr>
        <p:spPr/>
        <p:txBody>
          <a:bodyPr>
            <a:normAutofit/>
          </a:bodyPr>
          <a:lstStyle/>
          <a:p>
            <a:r>
              <a:rPr lang="en-IN" sz="3600" b="1" i="0" u="sng" strike="noStrike" baseline="0" dirty="0">
                <a:solidFill>
                  <a:srgbClr val="FF0000"/>
                </a:solidFill>
                <a:latin typeface="LiberationSans-Bold"/>
              </a:rPr>
              <a:t>Quantitative Techniques</a:t>
            </a:r>
            <a:endParaRPr lang="en-IN" sz="3600" u="sng" dirty="0">
              <a:solidFill>
                <a:srgbClr val="FF0000"/>
              </a:solidFill>
            </a:endParaRPr>
          </a:p>
        </p:txBody>
      </p:sp>
      <p:sp>
        <p:nvSpPr>
          <p:cNvPr id="3" name="Content Placeholder 2">
            <a:extLst>
              <a:ext uri="{FF2B5EF4-FFF2-40B4-BE49-F238E27FC236}">
                <a16:creationId xmlns:a16="http://schemas.microsoft.com/office/drawing/2014/main" id="{FE1A40E7-9463-CF5B-BCC6-ABE873815002}"/>
              </a:ext>
            </a:extLst>
          </p:cNvPr>
          <p:cNvSpPr>
            <a:spLocks noGrp="1"/>
          </p:cNvSpPr>
          <p:nvPr>
            <p:ph idx="1"/>
          </p:nvPr>
        </p:nvSpPr>
        <p:spPr/>
        <p:txBody>
          <a:bodyPr>
            <a:normAutofit/>
          </a:bodyPr>
          <a:lstStyle/>
          <a:p>
            <a:r>
              <a:rPr lang="en-GB" dirty="0">
                <a:latin typeface="LiberationSerif"/>
              </a:rPr>
              <a:t>R</a:t>
            </a:r>
            <a:r>
              <a:rPr lang="en-GB" b="0" i="0" u="none" strike="noStrike" baseline="0" dirty="0">
                <a:latin typeface="LiberationSerif"/>
              </a:rPr>
              <a:t>arely used in routine clinical practice</a:t>
            </a:r>
          </a:p>
          <a:p>
            <a:pPr algn="l"/>
            <a:r>
              <a:rPr lang="en-GB" b="0" i="0" u="none" strike="noStrike" baseline="0" dirty="0">
                <a:latin typeface="LiberationSerif"/>
              </a:rPr>
              <a:t>These include measurement </a:t>
            </a:r>
            <a:r>
              <a:rPr lang="en-GB" b="0" i="0" u="none" strike="noStrike" baseline="0" dirty="0">
                <a:solidFill>
                  <a:srgbClr val="FF0000"/>
                </a:solidFill>
                <a:latin typeface="LiberationSerif"/>
              </a:rPr>
              <a:t>of radian or area shrinkage </a:t>
            </a:r>
            <a:r>
              <a:rPr lang="en-GB" b="0" i="0" u="none" strike="noStrike" baseline="0" dirty="0">
                <a:latin typeface="LiberationSerif"/>
              </a:rPr>
              <a:t>in the short axis of the left ventricle.</a:t>
            </a:r>
          </a:p>
          <a:p>
            <a:pPr algn="l"/>
            <a:r>
              <a:rPr lang="en-IN" b="0" i="0" u="none" strike="noStrike" baseline="0" dirty="0">
                <a:latin typeface="LiberationSerif"/>
              </a:rPr>
              <a:t>This is accomplished by </a:t>
            </a:r>
            <a:r>
              <a:rPr lang="en-GB" b="0" i="0" u="none" strike="noStrike" baseline="0" dirty="0">
                <a:latin typeface="LiberationSerif"/>
              </a:rPr>
              <a:t>describing a series of radians from the </a:t>
            </a:r>
            <a:r>
              <a:rPr lang="en-GB" b="0" i="0" u="none" strike="noStrike" baseline="0" dirty="0" err="1">
                <a:latin typeface="LiberationSerif"/>
              </a:rPr>
              <a:t>center</a:t>
            </a:r>
            <a:r>
              <a:rPr lang="en-GB" b="0" i="0" u="none" strike="noStrike" baseline="0" dirty="0">
                <a:latin typeface="LiberationSerif"/>
              </a:rPr>
              <a:t> of mass of the ventricle.</a:t>
            </a:r>
          </a:p>
          <a:p>
            <a:pPr algn="l"/>
            <a:r>
              <a:rPr lang="en-IN" b="0" i="0" u="none" strike="noStrike" baseline="0" dirty="0">
                <a:latin typeface="LiberationSerif"/>
              </a:rPr>
              <a:t>The </a:t>
            </a:r>
            <a:r>
              <a:rPr lang="en-GB" b="0" i="0" u="none" strike="noStrike" baseline="0" dirty="0">
                <a:latin typeface="LiberationSerif"/>
              </a:rPr>
              <a:t>number of radians can range from 8 to 100, with each radian defined as the length from the </a:t>
            </a:r>
            <a:r>
              <a:rPr lang="en-GB" b="0" i="0" u="none" strike="noStrike" baseline="0" dirty="0" err="1">
                <a:latin typeface="LiberationSerif"/>
              </a:rPr>
              <a:t>center</a:t>
            </a:r>
            <a:r>
              <a:rPr lang="en-GB" b="0" i="0" u="none" strike="noStrike" baseline="0" dirty="0">
                <a:latin typeface="LiberationSerif"/>
              </a:rPr>
              <a:t> of mass to the endocardial border in diastole and </a:t>
            </a:r>
            <a:r>
              <a:rPr lang="en-IN" b="0" i="0" u="none" strike="noStrike" baseline="0" dirty="0">
                <a:latin typeface="LiberationSerif"/>
              </a:rPr>
              <a:t>subsequently in systole.</a:t>
            </a:r>
            <a:endParaRPr lang="en-IN" dirty="0"/>
          </a:p>
        </p:txBody>
      </p:sp>
    </p:spTree>
    <p:extLst>
      <p:ext uri="{BB962C8B-B14F-4D97-AF65-F5344CB8AC3E}">
        <p14:creationId xmlns:p14="http://schemas.microsoft.com/office/powerpoint/2010/main" val="2007385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B18F510-5F0C-B7F8-372A-015CBB384E67}"/>
              </a:ext>
            </a:extLst>
          </p:cNvPr>
          <p:cNvPicPr>
            <a:picLocks noGrp="1" noChangeAspect="1"/>
          </p:cNvPicPr>
          <p:nvPr>
            <p:ph idx="1"/>
          </p:nvPr>
        </p:nvPicPr>
        <p:blipFill>
          <a:blip r:embed="rId2"/>
          <a:stretch>
            <a:fillRect/>
          </a:stretch>
        </p:blipFill>
        <p:spPr>
          <a:xfrm>
            <a:off x="6451913" y="854086"/>
            <a:ext cx="5028028" cy="5340652"/>
          </a:xfrm>
        </p:spPr>
      </p:pic>
      <p:sp>
        <p:nvSpPr>
          <p:cNvPr id="7" name="TextBox 6">
            <a:extLst>
              <a:ext uri="{FF2B5EF4-FFF2-40B4-BE49-F238E27FC236}">
                <a16:creationId xmlns:a16="http://schemas.microsoft.com/office/drawing/2014/main" id="{830FC563-5663-9DD0-3700-A9A4E338F8D5}"/>
              </a:ext>
            </a:extLst>
          </p:cNvPr>
          <p:cNvSpPr txBox="1"/>
          <p:nvPr/>
        </p:nvSpPr>
        <p:spPr>
          <a:xfrm>
            <a:off x="589208" y="98375"/>
            <a:ext cx="6098146" cy="5909310"/>
          </a:xfrm>
          <a:prstGeom prst="rect">
            <a:avLst/>
          </a:prstGeom>
          <a:noFill/>
        </p:spPr>
        <p:txBody>
          <a:bodyPr wrap="square">
            <a:spAutoFit/>
          </a:bodyPr>
          <a:lstStyle/>
          <a:p>
            <a:pPr algn="l"/>
            <a:r>
              <a:rPr lang="en-GB" sz="1800" b="0" i="0" u="none" strike="noStrike" baseline="0" dirty="0">
                <a:latin typeface="LiberationSans"/>
              </a:rPr>
              <a:t>Schematic diagram of normal endocardial wall motion without</a:t>
            </a:r>
          </a:p>
          <a:p>
            <a:pPr algn="l"/>
            <a:r>
              <a:rPr lang="en-GB" sz="1800" b="0" i="0" u="none" strike="noStrike" baseline="0" dirty="0">
                <a:latin typeface="LiberationSans"/>
              </a:rPr>
              <a:t>translational motion.</a:t>
            </a:r>
          </a:p>
          <a:p>
            <a:pPr algn="l"/>
            <a:endParaRPr lang="en-GB" dirty="0">
              <a:latin typeface="LiberationSans"/>
            </a:endParaRPr>
          </a:p>
          <a:p>
            <a:pPr algn="l"/>
            <a:endParaRPr lang="en-GB" sz="1800" b="0" i="0" u="none" strike="noStrike" baseline="0" dirty="0">
              <a:latin typeface="LiberationSans"/>
            </a:endParaRPr>
          </a:p>
          <a:p>
            <a:pPr algn="l"/>
            <a:r>
              <a:rPr lang="en-GB" sz="1800" b="0" i="0" u="none" strike="noStrike" baseline="0" dirty="0">
                <a:latin typeface="LiberationSans"/>
              </a:rPr>
              <a:t>The </a:t>
            </a:r>
            <a:r>
              <a:rPr lang="en-GB" sz="1800" b="0" i="1" u="none" strike="noStrike" baseline="0" dirty="0">
                <a:latin typeface="LiberationSans-Italic"/>
              </a:rPr>
              <a:t>outer dark circle </a:t>
            </a:r>
            <a:r>
              <a:rPr lang="en-GB" sz="1800" b="0" i="0" u="none" strike="noStrike" baseline="0" dirty="0">
                <a:latin typeface="LiberationSans"/>
              </a:rPr>
              <a:t>represents the diastolic thickness</a:t>
            </a:r>
          </a:p>
          <a:p>
            <a:pPr algn="l"/>
            <a:r>
              <a:rPr lang="en-GB" sz="1800" b="0" i="0" u="none" strike="noStrike" baseline="0" dirty="0">
                <a:latin typeface="LiberationSans"/>
              </a:rPr>
              <a:t>of the left ventricle and the </a:t>
            </a:r>
            <a:r>
              <a:rPr lang="en-GB" sz="1800" b="0" i="1" u="none" strike="noStrike" baseline="0" dirty="0">
                <a:latin typeface="LiberationSans-Italic"/>
              </a:rPr>
              <a:t>inner lighter shaded circles </a:t>
            </a:r>
            <a:r>
              <a:rPr lang="en-GB" sz="1800" b="0" i="0" u="none" strike="noStrike" baseline="0" dirty="0">
                <a:latin typeface="LiberationSans"/>
              </a:rPr>
              <a:t>represent the extent of systolic contraction. Eight radians from the </a:t>
            </a:r>
            <a:r>
              <a:rPr lang="en-GB" sz="1800" b="0" i="0" u="none" strike="noStrike" baseline="0" dirty="0" err="1">
                <a:latin typeface="LiberationSans"/>
              </a:rPr>
              <a:t>center</a:t>
            </a:r>
            <a:r>
              <a:rPr lang="en-GB" sz="1800" b="0" i="0" u="none" strike="noStrike" baseline="0" dirty="0">
                <a:latin typeface="LiberationSans"/>
              </a:rPr>
              <a:t> of mass have been drawn for both the diastolic (</a:t>
            </a:r>
            <a:r>
              <a:rPr lang="en-GB" sz="1800" b="0" i="1" u="none" strike="noStrike" baseline="0" dirty="0">
                <a:latin typeface="LiberationSans-Italic"/>
              </a:rPr>
              <a:t>dotted line</a:t>
            </a:r>
            <a:r>
              <a:rPr lang="en-GB" sz="1800" b="0" i="0" u="none" strike="noStrike" baseline="0" dirty="0">
                <a:latin typeface="LiberationSans"/>
              </a:rPr>
              <a:t>) and systolic (</a:t>
            </a:r>
            <a:r>
              <a:rPr lang="en-GB" sz="1800" b="0" i="1" u="none" strike="noStrike" baseline="0" dirty="0">
                <a:latin typeface="LiberationSans-Italic"/>
              </a:rPr>
              <a:t>solid line</a:t>
            </a:r>
            <a:r>
              <a:rPr lang="en-GB" sz="1800" b="0" i="0" u="none" strike="noStrike" baseline="0" dirty="0">
                <a:latin typeface="LiberationSans"/>
              </a:rPr>
              <a:t>) endocardial boundaries.</a:t>
            </a:r>
          </a:p>
          <a:p>
            <a:pPr algn="l"/>
            <a:endParaRPr lang="en-GB" sz="1800" b="1" i="0" u="none" strike="noStrike" baseline="0" dirty="0">
              <a:latin typeface="LiberationSans-Bold"/>
            </a:endParaRPr>
          </a:p>
          <a:p>
            <a:pPr algn="l"/>
            <a:endParaRPr lang="en-GB" sz="1800" b="1" i="0" u="none" strike="noStrike" baseline="0" dirty="0">
              <a:latin typeface="LiberationSans-Bold"/>
            </a:endParaRPr>
          </a:p>
          <a:p>
            <a:pPr algn="l"/>
            <a:r>
              <a:rPr lang="en-GB" sz="1800" b="0" i="0" u="none" strike="noStrike" baseline="0" dirty="0">
                <a:latin typeface="LiberationSans"/>
              </a:rPr>
              <a:t>The percentage of change in length from diastole to systole is</a:t>
            </a:r>
          </a:p>
          <a:p>
            <a:pPr algn="l"/>
            <a:r>
              <a:rPr lang="en-GB" sz="1800" b="0" i="0" u="none" strike="noStrike" baseline="0" dirty="0">
                <a:latin typeface="LiberationSans"/>
              </a:rPr>
              <a:t>schematized. The </a:t>
            </a:r>
            <a:r>
              <a:rPr lang="en-GB" sz="1800" b="0" i="1" u="none" strike="noStrike" baseline="0" dirty="0">
                <a:latin typeface="LiberationSans-Italic"/>
              </a:rPr>
              <a:t>dotted line </a:t>
            </a:r>
            <a:r>
              <a:rPr lang="en-GB" sz="1800" b="0" i="0" u="none" strike="noStrike" baseline="0" dirty="0">
                <a:latin typeface="LiberationSans"/>
              </a:rPr>
              <a:t>represents zero change in length and the </a:t>
            </a:r>
            <a:r>
              <a:rPr lang="en-GB" sz="1800" b="0" i="1" u="none" strike="noStrike" baseline="0" dirty="0">
                <a:latin typeface="LiberationSans-Italic"/>
              </a:rPr>
              <a:t>solid line </a:t>
            </a:r>
            <a:r>
              <a:rPr lang="en-GB" sz="1800" b="0" i="0" u="none" strike="noStrike" baseline="0" dirty="0">
                <a:latin typeface="LiberationSans"/>
              </a:rPr>
              <a:t>represents the actual percentage of change in length for the normally contracting ventricle, which in this example is a 20% reduction in length. This diagram is</a:t>
            </a:r>
          </a:p>
          <a:p>
            <a:pPr algn="l"/>
            <a:r>
              <a:rPr lang="en-GB" sz="1800" b="0" i="0" u="none" strike="noStrike" baseline="0" dirty="0">
                <a:latin typeface="LiberationSans"/>
              </a:rPr>
              <a:t>subsequently repeated for demonstration of wall motion abnormalities and algorithms for correction of translation motion. In each subsequent similar figure, the </a:t>
            </a:r>
            <a:r>
              <a:rPr lang="en-GB" sz="1800" b="0" i="1" u="none" strike="noStrike" baseline="0" dirty="0">
                <a:latin typeface="LiberationSans-Italic"/>
              </a:rPr>
              <a:t>darker outer ring </a:t>
            </a:r>
            <a:r>
              <a:rPr lang="en-GB" sz="1800" b="0" i="0" u="none" strike="noStrike" baseline="0" dirty="0">
                <a:latin typeface="LiberationSans"/>
              </a:rPr>
              <a:t>represents the normal diastolic contour and the </a:t>
            </a:r>
            <a:r>
              <a:rPr lang="en-GB" sz="1800" b="0" i="1" u="none" strike="noStrike" baseline="0" dirty="0">
                <a:latin typeface="LiberationSans-Italic"/>
              </a:rPr>
              <a:t>solid line </a:t>
            </a:r>
            <a:r>
              <a:rPr lang="en-GB" sz="1800" b="0" i="0" u="none" strike="noStrike" baseline="0" dirty="0">
                <a:latin typeface="LiberationSans"/>
              </a:rPr>
              <a:t>represents the systolic endocardial contour.</a:t>
            </a:r>
            <a:endParaRPr lang="en-IN" dirty="0"/>
          </a:p>
        </p:txBody>
      </p:sp>
    </p:spTree>
    <p:extLst>
      <p:ext uri="{BB962C8B-B14F-4D97-AF65-F5344CB8AC3E}">
        <p14:creationId xmlns:p14="http://schemas.microsoft.com/office/powerpoint/2010/main" val="2189834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CDA9-0CE5-F884-E017-B4CAD666CAFB}"/>
              </a:ext>
            </a:extLst>
          </p:cNvPr>
          <p:cNvSpPr>
            <a:spLocks noGrp="1"/>
          </p:cNvSpPr>
          <p:nvPr>
            <p:ph type="title"/>
          </p:nvPr>
        </p:nvSpPr>
        <p:spPr/>
        <p:txBody>
          <a:bodyPr/>
          <a:lstStyle/>
          <a:p>
            <a:r>
              <a:rPr lang="en-IN" b="1" u="sng" dirty="0">
                <a:solidFill>
                  <a:srgbClr val="FF0000"/>
                </a:solidFill>
              </a:rPr>
              <a:t>M Mode</a:t>
            </a:r>
          </a:p>
        </p:txBody>
      </p:sp>
      <p:pic>
        <p:nvPicPr>
          <p:cNvPr id="5" name="Content Placeholder 4">
            <a:extLst>
              <a:ext uri="{FF2B5EF4-FFF2-40B4-BE49-F238E27FC236}">
                <a16:creationId xmlns:a16="http://schemas.microsoft.com/office/drawing/2014/main" id="{C8492D74-DEF2-8AED-12D5-96C32FED51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145" y="1785937"/>
            <a:ext cx="5416390" cy="4706938"/>
          </a:xfrm>
        </p:spPr>
      </p:pic>
      <p:sp>
        <p:nvSpPr>
          <p:cNvPr id="3" name="TextBox 2">
            <a:extLst>
              <a:ext uri="{FF2B5EF4-FFF2-40B4-BE49-F238E27FC236}">
                <a16:creationId xmlns:a16="http://schemas.microsoft.com/office/drawing/2014/main" id="{094E3441-C543-42E5-D6CF-FE7899023327}"/>
              </a:ext>
            </a:extLst>
          </p:cNvPr>
          <p:cNvSpPr txBox="1"/>
          <p:nvPr/>
        </p:nvSpPr>
        <p:spPr>
          <a:xfrm>
            <a:off x="6426558" y="2856072"/>
            <a:ext cx="5416390" cy="1477328"/>
          </a:xfrm>
          <a:prstGeom prst="rect">
            <a:avLst/>
          </a:prstGeom>
          <a:noFill/>
        </p:spPr>
        <p:txBody>
          <a:bodyPr wrap="square" rtlCol="0">
            <a:spAutoFit/>
          </a:bodyPr>
          <a:lstStyle/>
          <a:p>
            <a:pPr marL="285750" indent="-285750" algn="l">
              <a:buFont typeface="Arial" panose="020B0604020202020204" pitchFamily="34" charset="0"/>
              <a:buChar char="•"/>
            </a:pPr>
            <a:r>
              <a:rPr lang="en-GB" sz="1800" b="0" i="0" u="none" strike="noStrike" baseline="0" dirty="0">
                <a:latin typeface="LiberationSerif"/>
              </a:rPr>
              <a:t>The first attempts to quantify left ventricular function involved linear measurements of the minor-axis dimension from a dedicated M-mode </a:t>
            </a:r>
            <a:r>
              <a:rPr lang="en-IN" sz="1800" b="0" i="0" u="none" strike="noStrike" baseline="0" dirty="0">
                <a:latin typeface="LiberationSerif"/>
              </a:rPr>
              <a:t>echocardiogram.</a:t>
            </a:r>
          </a:p>
          <a:p>
            <a:pPr marL="285750" indent="-285750" algn="l">
              <a:buFont typeface="Arial" panose="020B0604020202020204" pitchFamily="34" charset="0"/>
              <a:buChar char="•"/>
            </a:pPr>
            <a:endParaRPr lang="en-IN" dirty="0"/>
          </a:p>
        </p:txBody>
      </p:sp>
    </p:spTree>
    <p:extLst>
      <p:ext uri="{BB962C8B-B14F-4D97-AF65-F5344CB8AC3E}">
        <p14:creationId xmlns:p14="http://schemas.microsoft.com/office/powerpoint/2010/main" val="1894529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A8325F-37FA-79B8-B30A-2877F1A2BAC9}"/>
              </a:ext>
            </a:extLst>
          </p:cNvPr>
          <p:cNvPicPr>
            <a:picLocks noChangeAspect="1"/>
          </p:cNvPicPr>
          <p:nvPr/>
        </p:nvPicPr>
        <p:blipFill>
          <a:blip r:embed="rId2"/>
          <a:stretch>
            <a:fillRect/>
          </a:stretch>
        </p:blipFill>
        <p:spPr>
          <a:xfrm>
            <a:off x="6380939" y="719474"/>
            <a:ext cx="5811061" cy="5753903"/>
          </a:xfrm>
          <a:prstGeom prst="rect">
            <a:avLst/>
          </a:prstGeom>
        </p:spPr>
      </p:pic>
      <p:sp>
        <p:nvSpPr>
          <p:cNvPr id="7" name="TextBox 6">
            <a:extLst>
              <a:ext uri="{FF2B5EF4-FFF2-40B4-BE49-F238E27FC236}">
                <a16:creationId xmlns:a16="http://schemas.microsoft.com/office/drawing/2014/main" id="{D441A559-972D-5A9F-6175-17EDBDEFDDC1}"/>
              </a:ext>
            </a:extLst>
          </p:cNvPr>
          <p:cNvSpPr txBox="1"/>
          <p:nvPr/>
        </p:nvSpPr>
        <p:spPr>
          <a:xfrm>
            <a:off x="537693" y="843677"/>
            <a:ext cx="6098146" cy="5078313"/>
          </a:xfrm>
          <a:prstGeom prst="rect">
            <a:avLst/>
          </a:prstGeom>
          <a:noFill/>
        </p:spPr>
        <p:txBody>
          <a:bodyPr wrap="square">
            <a:spAutoFit/>
          </a:bodyPr>
          <a:lstStyle/>
          <a:p>
            <a:pPr algn="l"/>
            <a:r>
              <a:rPr lang="en-GB" sz="1800" b="0" i="0" u="none" strike="noStrike" baseline="0" dirty="0">
                <a:latin typeface="LiberationSans"/>
              </a:rPr>
              <a:t>Schematic demonstration of posterior dyskinesis with no</a:t>
            </a:r>
          </a:p>
          <a:p>
            <a:pPr algn="l"/>
            <a:r>
              <a:rPr lang="en-GB" sz="1800" b="0" i="0" u="none" strike="noStrike" baseline="0" dirty="0">
                <a:latin typeface="LiberationSans"/>
              </a:rPr>
              <a:t>translational or rotational motion using the diastolic </a:t>
            </a:r>
            <a:r>
              <a:rPr lang="en-GB" sz="1800" b="0" i="0" u="none" strike="noStrike" baseline="0" dirty="0" err="1">
                <a:latin typeface="LiberationSans"/>
              </a:rPr>
              <a:t>center</a:t>
            </a:r>
            <a:r>
              <a:rPr lang="en-GB" sz="1800" b="0" i="0" u="none" strike="noStrike" baseline="0" dirty="0">
                <a:latin typeface="LiberationSans"/>
              </a:rPr>
              <a:t> of mass for both systole and diastole.</a:t>
            </a:r>
          </a:p>
          <a:p>
            <a:pPr algn="l"/>
            <a:endParaRPr lang="en-GB" dirty="0">
              <a:latin typeface="LiberationSans"/>
            </a:endParaRPr>
          </a:p>
          <a:p>
            <a:pPr algn="l"/>
            <a:endParaRPr lang="en-GB" dirty="0">
              <a:latin typeface="LiberationSans"/>
            </a:endParaRPr>
          </a:p>
          <a:p>
            <a:pPr algn="l"/>
            <a:r>
              <a:rPr lang="en-GB" sz="1800" b="0" i="0" u="none" strike="noStrike" baseline="0" dirty="0">
                <a:latin typeface="LiberationSans"/>
              </a:rPr>
              <a:t>The </a:t>
            </a:r>
            <a:r>
              <a:rPr lang="en-GB" sz="1800" b="0" i="1" u="none" strike="noStrike" baseline="0" dirty="0">
                <a:latin typeface="LiberationSans-Italic"/>
              </a:rPr>
              <a:t>dark outer ring </a:t>
            </a:r>
            <a:r>
              <a:rPr lang="en-GB" sz="1800" b="0" i="0" u="none" strike="noStrike" baseline="0" dirty="0">
                <a:latin typeface="LiberationSans"/>
              </a:rPr>
              <a:t>represents the contour of the ventricle in diastole and the </a:t>
            </a:r>
            <a:r>
              <a:rPr lang="en-GB" sz="1800" b="0" i="1" u="none" strike="noStrike" baseline="0" dirty="0">
                <a:latin typeface="LiberationSans-Italic"/>
              </a:rPr>
              <a:t>inner circle </a:t>
            </a:r>
            <a:r>
              <a:rPr lang="en-GB" sz="1800" b="0" i="0" u="none" strike="noStrike" baseline="0" dirty="0">
                <a:latin typeface="LiberationSans"/>
              </a:rPr>
              <a:t>represents the endocardial contour in systole. Note the maximal area of dyskinesis at segment five with less dyskinesis at segment four and akinesis at segment six. </a:t>
            </a:r>
          </a:p>
          <a:p>
            <a:pPr algn="l"/>
            <a:endParaRPr lang="en-GB" dirty="0">
              <a:latin typeface="LiberationSans"/>
            </a:endParaRPr>
          </a:p>
          <a:p>
            <a:pPr algn="l"/>
            <a:endParaRPr lang="en-GB" sz="1800" b="1" i="0" u="none" strike="noStrike" baseline="0" dirty="0">
              <a:latin typeface="LiberationSans"/>
            </a:endParaRPr>
          </a:p>
          <a:p>
            <a:pPr algn="l"/>
            <a:endParaRPr lang="en-GB" b="1" dirty="0">
              <a:latin typeface="LiberationSans"/>
            </a:endParaRPr>
          </a:p>
          <a:p>
            <a:pPr algn="l"/>
            <a:endParaRPr lang="en-GB" sz="1800" b="1" i="0" u="none" strike="noStrike" baseline="0" dirty="0">
              <a:latin typeface="LiberationSans"/>
            </a:endParaRPr>
          </a:p>
          <a:p>
            <a:pPr algn="l"/>
            <a:r>
              <a:rPr lang="en-GB" sz="1800" b="0" i="0" u="none" strike="noStrike" baseline="0" dirty="0">
                <a:latin typeface="LiberationSans"/>
              </a:rPr>
              <a:t>The change in </a:t>
            </a:r>
            <a:r>
              <a:rPr lang="en-GB" sz="1800" b="0" i="0" u="none" strike="noStrike" baseline="0" dirty="0" err="1">
                <a:latin typeface="LiberationSans"/>
              </a:rPr>
              <a:t>radianlength</a:t>
            </a:r>
            <a:r>
              <a:rPr lang="en-GB" sz="1800" b="0" i="0" u="none" strike="noStrike" baseline="0" dirty="0">
                <a:latin typeface="LiberationSans"/>
              </a:rPr>
              <a:t> from diastole to systole is graphed. Note the apparent hyperkinesis of the </a:t>
            </a:r>
            <a:r>
              <a:rPr lang="en-GB" sz="1800" b="0" i="0" u="none" strike="noStrike" baseline="0" dirty="0" err="1">
                <a:latin typeface="LiberationSans"/>
              </a:rPr>
              <a:t>noninvolved</a:t>
            </a:r>
            <a:r>
              <a:rPr lang="en-GB" sz="1800" b="0" i="0" u="none" strike="noStrike" baseline="0" dirty="0">
                <a:latin typeface="LiberationSans"/>
              </a:rPr>
              <a:t> segments with increased radian shortening compared with normal</a:t>
            </a:r>
          </a:p>
          <a:p>
            <a:pPr algn="l"/>
            <a:r>
              <a:rPr lang="en-IN" sz="1800" b="0" i="0" u="none" strike="noStrike" baseline="0" dirty="0">
                <a:latin typeface="LiberationSans"/>
              </a:rPr>
              <a:t>contraction</a:t>
            </a:r>
            <a:endParaRPr lang="en-IN" dirty="0"/>
          </a:p>
        </p:txBody>
      </p:sp>
    </p:spTree>
    <p:extLst>
      <p:ext uri="{BB962C8B-B14F-4D97-AF65-F5344CB8AC3E}">
        <p14:creationId xmlns:p14="http://schemas.microsoft.com/office/powerpoint/2010/main" val="4205527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83FBC3-E889-0A7A-0B69-7842AEB65904}"/>
              </a:ext>
            </a:extLst>
          </p:cNvPr>
          <p:cNvPicPr>
            <a:picLocks noChangeAspect="1"/>
          </p:cNvPicPr>
          <p:nvPr/>
        </p:nvPicPr>
        <p:blipFill>
          <a:blip r:embed="rId2"/>
          <a:stretch>
            <a:fillRect/>
          </a:stretch>
        </p:blipFill>
        <p:spPr>
          <a:xfrm>
            <a:off x="6709894" y="882813"/>
            <a:ext cx="4643580" cy="5501028"/>
          </a:xfrm>
          <a:prstGeom prst="rect">
            <a:avLst/>
          </a:prstGeom>
        </p:spPr>
      </p:pic>
      <p:sp>
        <p:nvSpPr>
          <p:cNvPr id="7" name="TextBox 6">
            <a:extLst>
              <a:ext uri="{FF2B5EF4-FFF2-40B4-BE49-F238E27FC236}">
                <a16:creationId xmlns:a16="http://schemas.microsoft.com/office/drawing/2014/main" id="{B5DB4A80-75DC-EBE8-DE8F-3FDADACBF37A}"/>
              </a:ext>
            </a:extLst>
          </p:cNvPr>
          <p:cNvSpPr txBox="1"/>
          <p:nvPr/>
        </p:nvSpPr>
        <p:spPr>
          <a:xfrm>
            <a:off x="611748" y="2832055"/>
            <a:ext cx="6098146" cy="923330"/>
          </a:xfrm>
          <a:prstGeom prst="rect">
            <a:avLst/>
          </a:prstGeom>
          <a:noFill/>
        </p:spPr>
        <p:txBody>
          <a:bodyPr wrap="square">
            <a:spAutoFit/>
          </a:bodyPr>
          <a:lstStyle/>
          <a:p>
            <a:pPr algn="l"/>
            <a:r>
              <a:rPr lang="en-GB" sz="1800" b="0" i="0" u="none" strike="noStrike" baseline="0" dirty="0">
                <a:latin typeface="LiberationSans"/>
              </a:rPr>
              <a:t>Schematic representation of posterior dyskinesis with</a:t>
            </a:r>
          </a:p>
          <a:p>
            <a:pPr algn="l"/>
            <a:r>
              <a:rPr lang="en-GB" sz="1800" b="0" i="0" u="none" strike="noStrike" baseline="0" dirty="0">
                <a:latin typeface="LiberationSans"/>
              </a:rPr>
              <a:t>posterolateral translation, using separate diastolic and systolic </a:t>
            </a:r>
            <a:r>
              <a:rPr lang="en-GB" sz="1800" b="0" i="0" u="none" strike="noStrike" baseline="0" dirty="0" err="1">
                <a:latin typeface="LiberationSans"/>
              </a:rPr>
              <a:t>centers</a:t>
            </a:r>
            <a:r>
              <a:rPr lang="en-GB" sz="1800" b="0" i="0" u="none" strike="noStrike" baseline="0" dirty="0">
                <a:latin typeface="LiberationSans"/>
              </a:rPr>
              <a:t> of mass for </a:t>
            </a:r>
            <a:r>
              <a:rPr lang="en-IN" sz="1800" b="0" i="0" u="none" strike="noStrike" baseline="0" dirty="0">
                <a:latin typeface="LiberationSans"/>
              </a:rPr>
              <a:t>determining radian length</a:t>
            </a:r>
            <a:endParaRPr lang="en-IN" dirty="0"/>
          </a:p>
        </p:txBody>
      </p:sp>
    </p:spTree>
    <p:extLst>
      <p:ext uri="{BB962C8B-B14F-4D97-AF65-F5344CB8AC3E}">
        <p14:creationId xmlns:p14="http://schemas.microsoft.com/office/powerpoint/2010/main" val="318096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FBA0-5A8E-322C-B235-DC92D5C05D0D}"/>
              </a:ext>
            </a:extLst>
          </p:cNvPr>
          <p:cNvSpPr>
            <a:spLocks noGrp="1"/>
          </p:cNvSpPr>
          <p:nvPr>
            <p:ph type="title"/>
          </p:nvPr>
        </p:nvSpPr>
        <p:spPr/>
        <p:txBody>
          <a:bodyPr>
            <a:normAutofit/>
          </a:bodyPr>
          <a:lstStyle/>
          <a:p>
            <a:r>
              <a:rPr lang="en-GB" sz="3200" b="1" i="0" u="sng" strike="noStrike" baseline="0" dirty="0">
                <a:solidFill>
                  <a:srgbClr val="FF0000"/>
                </a:solidFill>
                <a:latin typeface="LiberationSans-Bold"/>
              </a:rPr>
              <a:t>Determination of Left Ventricular Mass</a:t>
            </a:r>
            <a:endParaRPr lang="en-IN" sz="3200" u="sng" dirty="0">
              <a:solidFill>
                <a:srgbClr val="FF0000"/>
              </a:solidFill>
            </a:endParaRPr>
          </a:p>
        </p:txBody>
      </p:sp>
      <p:sp>
        <p:nvSpPr>
          <p:cNvPr id="3" name="Content Placeholder 2">
            <a:extLst>
              <a:ext uri="{FF2B5EF4-FFF2-40B4-BE49-F238E27FC236}">
                <a16:creationId xmlns:a16="http://schemas.microsoft.com/office/drawing/2014/main" id="{B864360B-B150-E63D-031E-87C4923BF2BD}"/>
              </a:ext>
            </a:extLst>
          </p:cNvPr>
          <p:cNvSpPr>
            <a:spLocks noGrp="1"/>
          </p:cNvSpPr>
          <p:nvPr>
            <p:ph idx="1"/>
          </p:nvPr>
        </p:nvSpPr>
        <p:spPr>
          <a:xfrm>
            <a:off x="838200" y="1555169"/>
            <a:ext cx="10515600" cy="4351338"/>
          </a:xfrm>
        </p:spPr>
        <p:txBody>
          <a:bodyPr>
            <a:noAutofit/>
          </a:bodyPr>
          <a:lstStyle/>
          <a:p>
            <a:pPr algn="l"/>
            <a:r>
              <a:rPr lang="en-GB" b="0" i="0" u="none" strike="noStrike" baseline="0" dirty="0">
                <a:latin typeface="LiberationSerif"/>
              </a:rPr>
              <a:t>Echocardiography was one of the first imaging modalities used clinically for determination of left ventricular mass.</a:t>
            </a:r>
          </a:p>
          <a:p>
            <a:pPr algn="l"/>
            <a:r>
              <a:rPr lang="en-GB" b="0" i="0" u="none" strike="noStrike" baseline="0" dirty="0">
                <a:latin typeface="LiberationSerif"/>
              </a:rPr>
              <a:t>It has seen widespread acceptance in epidemiologic studies of hypertension in which the presence of hypertrophy has been associated with worsened outcomes and its regression has been a</a:t>
            </a:r>
            <a:r>
              <a:rPr lang="en-IN" b="0" i="0" u="none" strike="noStrike" baseline="0" dirty="0">
                <a:latin typeface="LiberationSerif"/>
              </a:rPr>
              <a:t>goal of therapy.</a:t>
            </a:r>
          </a:p>
          <a:p>
            <a:pPr algn="l"/>
            <a:r>
              <a:rPr lang="en-GB" b="0" i="0" u="none" strike="noStrike" baseline="0" dirty="0">
                <a:latin typeface="LiberationSerif"/>
              </a:rPr>
              <a:t>The earliest methodology for determining left ventricular mass was based on M-mode measurement of septal and posterior wall thickness and the left</a:t>
            </a:r>
            <a:r>
              <a:rPr lang="en-IN" b="0" i="0" u="none" strike="noStrike" baseline="0" dirty="0">
                <a:latin typeface="LiberationSerif"/>
              </a:rPr>
              <a:t>ventricular internal dimension.</a:t>
            </a:r>
          </a:p>
          <a:p>
            <a:pPr algn="l"/>
            <a:r>
              <a:rPr lang="en-IN" b="0" i="0" u="none" strike="noStrike" baseline="0" dirty="0">
                <a:latin typeface="LiberationSerif"/>
              </a:rPr>
              <a:t>M-mode calculations assume a predefined </a:t>
            </a:r>
            <a:r>
              <a:rPr lang="en-GB" b="0" i="0" u="none" strike="noStrike" baseline="0" dirty="0">
                <a:latin typeface="LiberationSerif"/>
              </a:rPr>
              <a:t>ventricular geometry, and their accuracy will diminish in instances in which the left ventricular shape is abnormal.</a:t>
            </a:r>
            <a:endParaRPr lang="en-IN" dirty="0"/>
          </a:p>
        </p:txBody>
      </p:sp>
    </p:spTree>
    <p:extLst>
      <p:ext uri="{BB962C8B-B14F-4D97-AF65-F5344CB8AC3E}">
        <p14:creationId xmlns:p14="http://schemas.microsoft.com/office/powerpoint/2010/main" val="202647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9A461E-1786-094D-7574-30FD9253AF02}"/>
              </a:ext>
            </a:extLst>
          </p:cNvPr>
          <p:cNvSpPr>
            <a:spLocks noGrp="1"/>
          </p:cNvSpPr>
          <p:nvPr>
            <p:ph idx="1"/>
          </p:nvPr>
        </p:nvSpPr>
        <p:spPr>
          <a:xfrm>
            <a:off x="838200" y="1253331"/>
            <a:ext cx="10515600" cy="4351338"/>
          </a:xfrm>
        </p:spPr>
        <p:txBody>
          <a:bodyPr>
            <a:normAutofit/>
          </a:bodyPr>
          <a:lstStyle/>
          <a:p>
            <a:pPr algn="l"/>
            <a:r>
              <a:rPr lang="en-GB" b="0" i="0" u="none" strike="noStrike" baseline="0" dirty="0">
                <a:latin typeface="LiberationSerif"/>
              </a:rPr>
              <a:t>One of the methods for determining left ventricular mass is the cubed </a:t>
            </a:r>
            <a:r>
              <a:rPr lang="en-GB" b="0" i="0" u="none" strike="noStrike" baseline="0" dirty="0">
                <a:solidFill>
                  <a:srgbClr val="FF0000"/>
                </a:solidFill>
                <a:latin typeface="LiberationSerif"/>
              </a:rPr>
              <a:t>(</a:t>
            </a:r>
            <a:r>
              <a:rPr lang="en-GB" b="0" i="0" u="none" strike="noStrike" baseline="0" dirty="0" err="1">
                <a:solidFill>
                  <a:srgbClr val="FF0000"/>
                </a:solidFill>
                <a:latin typeface="LiberationSerif"/>
              </a:rPr>
              <a:t>Teichholz</a:t>
            </a:r>
            <a:r>
              <a:rPr lang="en-GB" b="0" i="0" u="none" strike="noStrike" baseline="0" dirty="0">
                <a:solidFill>
                  <a:srgbClr val="FF0000"/>
                </a:solidFill>
                <a:latin typeface="LiberationSerif"/>
              </a:rPr>
              <a:t>) </a:t>
            </a:r>
            <a:r>
              <a:rPr lang="en-GB" b="0" i="0" u="none" strike="noStrike" baseline="0" dirty="0">
                <a:latin typeface="LiberationSerif"/>
              </a:rPr>
              <a:t>formula, which assumes that the left ventricle is a sphere.</a:t>
            </a:r>
          </a:p>
          <a:p>
            <a:pPr algn="l"/>
            <a:r>
              <a:rPr lang="en-GB" b="0" i="0" u="none" strike="noStrike" baseline="0" dirty="0">
                <a:latin typeface="LiberationSerif"/>
              </a:rPr>
              <a:t>The diameter of this sphere is the interior dimension of the left ventricle and the sphere wall thickness is that of </a:t>
            </a:r>
            <a:r>
              <a:rPr lang="en-IN" b="0" i="0" u="none" strike="noStrike" baseline="0" dirty="0">
                <a:latin typeface="LiberationSerif"/>
              </a:rPr>
              <a:t>ventricular myocardium.</a:t>
            </a:r>
          </a:p>
          <a:p>
            <a:pPr algn="l"/>
            <a:r>
              <a:rPr lang="en-GB" b="0" i="0" u="none" strike="noStrike" baseline="0" dirty="0">
                <a:latin typeface="LiberationSerif"/>
              </a:rPr>
              <a:t>The formula calculates the outer dimensions of the sphere and then the inner dimension, the difference being the presumed left</a:t>
            </a:r>
            <a:r>
              <a:rPr lang="en-IN" b="0" i="0" u="none" strike="noStrike" baseline="0" dirty="0">
                <a:latin typeface="LiberationSerif"/>
              </a:rPr>
              <a:t>ventricular myocardial volume.</a:t>
            </a:r>
            <a:endParaRPr lang="en-IN" dirty="0"/>
          </a:p>
        </p:txBody>
      </p:sp>
    </p:spTree>
    <p:extLst>
      <p:ext uri="{BB962C8B-B14F-4D97-AF65-F5344CB8AC3E}">
        <p14:creationId xmlns:p14="http://schemas.microsoft.com/office/powerpoint/2010/main" val="1617801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AC260-022C-8B2A-BA1A-9B231C458237}"/>
              </a:ext>
            </a:extLst>
          </p:cNvPr>
          <p:cNvSpPr>
            <a:spLocks noGrp="1"/>
          </p:cNvSpPr>
          <p:nvPr>
            <p:ph idx="1"/>
          </p:nvPr>
        </p:nvSpPr>
        <p:spPr>
          <a:xfrm>
            <a:off x="245772" y="579549"/>
            <a:ext cx="11435366" cy="5262563"/>
          </a:xfrm>
        </p:spPr>
        <p:txBody>
          <a:bodyPr>
            <a:normAutofit/>
          </a:bodyPr>
          <a:lstStyle/>
          <a:p>
            <a:pPr algn="l"/>
            <a:r>
              <a:rPr lang="en-GB" b="0" i="0" u="none" strike="noStrike" baseline="0" dirty="0">
                <a:latin typeface="LiberationSerif"/>
              </a:rPr>
              <a:t>The cubed formula is expressed as </a:t>
            </a:r>
          </a:p>
          <a:p>
            <a:pPr algn="l"/>
            <a:endParaRPr lang="en-GB" sz="1800" dirty="0">
              <a:latin typeface="LiberationSerif"/>
            </a:endParaRPr>
          </a:p>
          <a:p>
            <a:pPr algn="l"/>
            <a:r>
              <a:rPr lang="en-GB" sz="3600" b="0" i="0" u="none" strike="noStrike" baseline="0" dirty="0">
                <a:solidFill>
                  <a:srgbClr val="FF0000"/>
                </a:solidFill>
                <a:latin typeface="LiberationSerif"/>
              </a:rPr>
              <a:t>left</a:t>
            </a:r>
            <a:r>
              <a:rPr lang="pt-BR" sz="3600" b="0" i="0" u="none" strike="noStrike" baseline="0" dirty="0">
                <a:solidFill>
                  <a:srgbClr val="FF0000"/>
                </a:solidFill>
                <a:latin typeface="LiberationSerif"/>
              </a:rPr>
              <a:t>ventricular mass = (interventricular septum + left ventricular interior</a:t>
            </a:r>
            <a:r>
              <a:rPr lang="en-IN" sz="3600" b="0" i="0" u="none" strike="noStrike" baseline="0" dirty="0">
                <a:solidFill>
                  <a:srgbClr val="FF0000"/>
                </a:solidFill>
                <a:latin typeface="LiberationSerif"/>
              </a:rPr>
              <a:t>dimension + posterior wall)3 – left ventricular interior dimension3</a:t>
            </a:r>
          </a:p>
          <a:p>
            <a:pPr algn="l"/>
            <a:endParaRPr lang="en-IN" sz="3600" b="0" i="0" u="none" strike="noStrike" baseline="0" dirty="0">
              <a:solidFill>
                <a:srgbClr val="FF0000"/>
              </a:solidFill>
              <a:latin typeface="LiberationSerif"/>
            </a:endParaRPr>
          </a:p>
          <a:p>
            <a:pPr algn="l"/>
            <a:r>
              <a:rPr lang="en-GB" b="0" i="0" u="none" strike="noStrike" baseline="0" dirty="0">
                <a:latin typeface="LiberationSerif"/>
              </a:rPr>
              <a:t>This then gives the volume of the stylized sphere of the myocardium, which, when multiplied by the specific gravity of muscle (1.05g/cm3), provides an estimate of left ventricular mass.</a:t>
            </a:r>
            <a:endParaRPr lang="en-IN" dirty="0">
              <a:solidFill>
                <a:srgbClr val="FF0000"/>
              </a:solidFill>
            </a:endParaRPr>
          </a:p>
        </p:txBody>
      </p:sp>
    </p:spTree>
    <p:extLst>
      <p:ext uri="{BB962C8B-B14F-4D97-AF65-F5344CB8AC3E}">
        <p14:creationId xmlns:p14="http://schemas.microsoft.com/office/powerpoint/2010/main" val="4028022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08FCFA-A467-9ABF-05EE-DAD2F4B12CCE}"/>
              </a:ext>
            </a:extLst>
          </p:cNvPr>
          <p:cNvPicPr>
            <a:picLocks noChangeAspect="1"/>
          </p:cNvPicPr>
          <p:nvPr/>
        </p:nvPicPr>
        <p:blipFill>
          <a:blip r:embed="rId2"/>
          <a:stretch>
            <a:fillRect/>
          </a:stretch>
        </p:blipFill>
        <p:spPr>
          <a:xfrm>
            <a:off x="832384" y="1325535"/>
            <a:ext cx="10028671" cy="4521473"/>
          </a:xfrm>
          <a:prstGeom prst="rect">
            <a:avLst/>
          </a:prstGeom>
        </p:spPr>
      </p:pic>
    </p:spTree>
    <p:extLst>
      <p:ext uri="{BB962C8B-B14F-4D97-AF65-F5344CB8AC3E}">
        <p14:creationId xmlns:p14="http://schemas.microsoft.com/office/powerpoint/2010/main" val="3587251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0CDF4E-05C5-ED57-313F-23A2FAB08E57}"/>
              </a:ext>
            </a:extLst>
          </p:cNvPr>
          <p:cNvSpPr>
            <a:spLocks noGrp="1"/>
          </p:cNvSpPr>
          <p:nvPr>
            <p:ph idx="1"/>
          </p:nvPr>
        </p:nvSpPr>
        <p:spPr>
          <a:xfrm>
            <a:off x="838200" y="808193"/>
            <a:ext cx="10515600" cy="5669879"/>
          </a:xfrm>
        </p:spPr>
        <p:txBody>
          <a:bodyPr>
            <a:noAutofit/>
          </a:bodyPr>
          <a:lstStyle/>
          <a:p>
            <a:pPr algn="l"/>
            <a:r>
              <a:rPr lang="en-IN" b="0" i="0" u="none" strike="noStrike" baseline="0" dirty="0">
                <a:latin typeface="LiberationSerif"/>
              </a:rPr>
              <a:t>The cubed </a:t>
            </a:r>
            <a:r>
              <a:rPr lang="en-GB" b="0" i="0" u="none" strike="noStrike" baseline="0" dirty="0">
                <a:latin typeface="LiberationSerif"/>
              </a:rPr>
              <a:t>volume approach has the obvious limitation of determining ventricle size and wall thickness only along a single line and incorrectly assuming spherical </a:t>
            </a:r>
            <a:r>
              <a:rPr lang="en-IN" b="0" i="0" u="none" strike="noStrike" baseline="0" dirty="0">
                <a:latin typeface="LiberationSerif"/>
              </a:rPr>
              <a:t>ventricular shape.</a:t>
            </a:r>
          </a:p>
          <a:p>
            <a:pPr algn="l"/>
            <a:r>
              <a:rPr lang="en-GB" b="0" i="0" u="none" strike="noStrike" baseline="0" dirty="0">
                <a:latin typeface="LiberationSerif"/>
              </a:rPr>
              <a:t>As it is common for the M-mode dimension to exceed the true minor-axis dimension, further error is introduced.</a:t>
            </a:r>
          </a:p>
          <a:p>
            <a:pPr algn="l"/>
            <a:r>
              <a:rPr lang="en-GB" b="0" i="0" u="none" strike="noStrike" baseline="0" dirty="0">
                <a:latin typeface="LiberationSerif"/>
              </a:rPr>
              <a:t>The cubed methodology has been widely used, especially in serial evaluations, because for any given patient, the magnitude and direction of the error is expected to remain constant </a:t>
            </a:r>
            <a:r>
              <a:rPr lang="en-GB" dirty="0">
                <a:latin typeface="LiberationSerif"/>
              </a:rPr>
              <a:t>.</a:t>
            </a:r>
          </a:p>
          <a:p>
            <a:pPr algn="l"/>
            <a:r>
              <a:rPr lang="en-GB" b="0" i="0" u="none" strike="noStrike" baseline="0" dirty="0">
                <a:latin typeface="LiberationSerif"/>
              </a:rPr>
              <a:t>In theory a more accurate determination of left ventricular mass can be </a:t>
            </a:r>
            <a:r>
              <a:rPr lang="en-IN" b="0" i="0" u="none" strike="noStrike" baseline="0" dirty="0">
                <a:latin typeface="LiberationSerif"/>
              </a:rPr>
              <a:t>obtained with two-dimensional echocardiography.</a:t>
            </a:r>
            <a:endParaRPr lang="en-IN" dirty="0"/>
          </a:p>
        </p:txBody>
      </p:sp>
    </p:spTree>
    <p:extLst>
      <p:ext uri="{BB962C8B-B14F-4D97-AF65-F5344CB8AC3E}">
        <p14:creationId xmlns:p14="http://schemas.microsoft.com/office/powerpoint/2010/main" val="309259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893D4-AEE5-5AD9-3587-C6A5C0B4C2B7}"/>
              </a:ext>
            </a:extLst>
          </p:cNvPr>
          <p:cNvSpPr>
            <a:spLocks noGrp="1"/>
          </p:cNvSpPr>
          <p:nvPr>
            <p:ph idx="1"/>
          </p:nvPr>
        </p:nvSpPr>
        <p:spPr>
          <a:xfrm>
            <a:off x="838200" y="1349107"/>
            <a:ext cx="10515600" cy="4351338"/>
          </a:xfrm>
        </p:spPr>
        <p:txBody>
          <a:bodyPr>
            <a:normAutofit/>
          </a:bodyPr>
          <a:lstStyle/>
          <a:p>
            <a:pPr algn="l"/>
            <a:r>
              <a:rPr lang="en-IN" b="0" i="0" u="none" strike="noStrike" baseline="0" dirty="0">
                <a:latin typeface="LiberationSerif"/>
              </a:rPr>
              <a:t>When using two dimensional</a:t>
            </a:r>
            <a:r>
              <a:rPr lang="en-GB" b="0" i="0" u="none" strike="noStrike" baseline="0" dirty="0">
                <a:latin typeface="LiberationSerif"/>
              </a:rPr>
              <a:t>echocardiography, geometric assumptions of the ventricular shape are typically still employed but the assumption is that of a bullet shaped ventricle rather than a sphere.</a:t>
            </a:r>
          </a:p>
          <a:p>
            <a:pPr algn="l"/>
            <a:r>
              <a:rPr lang="en-GB" b="0" i="0" u="none" strike="noStrike" baseline="0" dirty="0">
                <a:latin typeface="LiberationSerif"/>
              </a:rPr>
              <a:t>In addition, mean left ventricular wall thickness is determined rather than wall thickness at only one point on the </a:t>
            </a:r>
            <a:r>
              <a:rPr lang="en-IN" b="0" i="0" u="none" strike="noStrike" baseline="0" dirty="0">
                <a:latin typeface="LiberationSerif"/>
              </a:rPr>
              <a:t>septum and posterior wall.</a:t>
            </a:r>
          </a:p>
          <a:p>
            <a:pPr algn="l"/>
            <a:r>
              <a:rPr lang="en-GB" b="0" i="0" u="none" strike="noStrike" baseline="0" dirty="0">
                <a:latin typeface="LiberationSerif"/>
              </a:rPr>
              <a:t>Mean wall thickness can be calculated by determining the epicardial and endocardial areas of the short axis of the left ventricle at the </a:t>
            </a:r>
            <a:r>
              <a:rPr lang="en-GB" b="0" i="0" u="none" strike="noStrike" baseline="0" dirty="0" err="1">
                <a:latin typeface="LiberationSerif"/>
              </a:rPr>
              <a:t>midcavity</a:t>
            </a:r>
            <a:r>
              <a:rPr lang="en-GB" b="0" i="0" u="none" strike="noStrike" baseline="0" dirty="0">
                <a:latin typeface="LiberationSerif"/>
              </a:rPr>
              <a:t> level.</a:t>
            </a:r>
            <a:endParaRPr lang="en-IN" dirty="0"/>
          </a:p>
        </p:txBody>
      </p:sp>
    </p:spTree>
    <p:extLst>
      <p:ext uri="{BB962C8B-B14F-4D97-AF65-F5344CB8AC3E}">
        <p14:creationId xmlns:p14="http://schemas.microsoft.com/office/powerpoint/2010/main" val="4155828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4FDA2E-CD1D-5BD3-D688-91277F9DF7FA}"/>
              </a:ext>
            </a:extLst>
          </p:cNvPr>
          <p:cNvSpPr>
            <a:spLocks noGrp="1"/>
          </p:cNvSpPr>
          <p:nvPr>
            <p:ph idx="1"/>
          </p:nvPr>
        </p:nvSpPr>
        <p:spPr>
          <a:xfrm>
            <a:off x="838200" y="1619563"/>
            <a:ext cx="10515600" cy="4351338"/>
          </a:xfrm>
        </p:spPr>
        <p:txBody>
          <a:bodyPr>
            <a:normAutofit/>
          </a:bodyPr>
          <a:lstStyle/>
          <a:p>
            <a:pPr algn="l"/>
            <a:r>
              <a:rPr lang="en-GB" b="0" i="0" u="none" strike="noStrike" baseline="0" dirty="0">
                <a:latin typeface="LiberationSerif"/>
              </a:rPr>
              <a:t>The difference between these two areas then </a:t>
            </a:r>
            <a:r>
              <a:rPr lang="en-IN" b="0" i="0" u="none" strike="noStrike" baseline="0" dirty="0">
                <a:latin typeface="LiberationSerif"/>
              </a:rPr>
              <a:t>represents myocardial area.</a:t>
            </a:r>
          </a:p>
          <a:p>
            <a:pPr algn="l"/>
            <a:r>
              <a:rPr lang="en-GB" b="0" i="0" u="none" strike="noStrike" baseline="0" dirty="0">
                <a:latin typeface="LiberationSerif"/>
              </a:rPr>
              <a:t>Left ventricular mass can then be calculated either by an area length method or by assuming a truncated ellipse geometry</a:t>
            </a:r>
            <a:endParaRPr lang="en-IN" dirty="0"/>
          </a:p>
        </p:txBody>
      </p:sp>
    </p:spTree>
    <p:extLst>
      <p:ext uri="{BB962C8B-B14F-4D97-AF65-F5344CB8AC3E}">
        <p14:creationId xmlns:p14="http://schemas.microsoft.com/office/powerpoint/2010/main" val="2436727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60B33-41AD-3B55-1202-223813931FD3}"/>
              </a:ext>
            </a:extLst>
          </p:cNvPr>
          <p:cNvSpPr>
            <a:spLocks noGrp="1"/>
          </p:cNvSpPr>
          <p:nvPr>
            <p:ph type="title"/>
          </p:nvPr>
        </p:nvSpPr>
        <p:spPr/>
        <p:txBody>
          <a:bodyPr>
            <a:normAutofit/>
          </a:bodyPr>
          <a:lstStyle/>
          <a:p>
            <a:r>
              <a:rPr lang="en-IN" sz="3200" b="1" i="0" u="sng" strike="noStrike" baseline="0" dirty="0">
                <a:solidFill>
                  <a:srgbClr val="FF0000"/>
                </a:solidFill>
                <a:latin typeface="LiberationSans-Bold"/>
              </a:rPr>
              <a:t>Physiologic Versus Pathologic Hypertrophy</a:t>
            </a:r>
            <a:endParaRPr lang="en-IN" sz="3200" u="sng" dirty="0">
              <a:solidFill>
                <a:srgbClr val="FF0000"/>
              </a:solidFill>
            </a:endParaRPr>
          </a:p>
        </p:txBody>
      </p:sp>
      <p:sp>
        <p:nvSpPr>
          <p:cNvPr id="3" name="Content Placeholder 2">
            <a:extLst>
              <a:ext uri="{FF2B5EF4-FFF2-40B4-BE49-F238E27FC236}">
                <a16:creationId xmlns:a16="http://schemas.microsoft.com/office/drawing/2014/main" id="{C640F964-72C3-A4A1-F572-0AC5E8E7B5FB}"/>
              </a:ext>
            </a:extLst>
          </p:cNvPr>
          <p:cNvSpPr>
            <a:spLocks noGrp="1"/>
          </p:cNvSpPr>
          <p:nvPr>
            <p:ph idx="1"/>
          </p:nvPr>
        </p:nvSpPr>
        <p:spPr>
          <a:xfrm>
            <a:off x="838200" y="1825625"/>
            <a:ext cx="5257800" cy="4351338"/>
          </a:xfrm>
        </p:spPr>
        <p:txBody>
          <a:bodyPr>
            <a:normAutofit/>
          </a:bodyPr>
          <a:lstStyle/>
          <a:p>
            <a:pPr algn="l"/>
            <a:r>
              <a:rPr lang="en-GB" b="0" i="0" u="none" strike="noStrike" baseline="0" dirty="0">
                <a:latin typeface="LiberationSerif"/>
              </a:rPr>
              <a:t>Left ventricular hypertrophy can be characterized as concentric, eccentric, or </a:t>
            </a:r>
            <a:r>
              <a:rPr lang="en-IN" b="0" i="0" u="none" strike="noStrike" baseline="0" dirty="0">
                <a:latin typeface="LiberationSerif"/>
              </a:rPr>
              <a:t>physiologic</a:t>
            </a:r>
          </a:p>
          <a:p>
            <a:pPr algn="l"/>
            <a:r>
              <a:rPr lang="en-GB" b="0" i="0" u="none" strike="noStrike" baseline="0" dirty="0">
                <a:latin typeface="LiberationSerif"/>
              </a:rPr>
              <a:t>It should be emphasized that calculation of left ventricular mass is a determination of the mass of the left ventricular muscle and may not relate to overall cardiac enlargement.</a:t>
            </a:r>
            <a:endParaRPr lang="en-IN" dirty="0"/>
          </a:p>
        </p:txBody>
      </p:sp>
      <p:pic>
        <p:nvPicPr>
          <p:cNvPr id="5" name="Picture 4">
            <a:extLst>
              <a:ext uri="{FF2B5EF4-FFF2-40B4-BE49-F238E27FC236}">
                <a16:creationId xmlns:a16="http://schemas.microsoft.com/office/drawing/2014/main" id="{10495EB6-C4FA-1A54-2E04-33FE36BC025D}"/>
              </a:ext>
            </a:extLst>
          </p:cNvPr>
          <p:cNvPicPr>
            <a:picLocks noChangeAspect="1"/>
          </p:cNvPicPr>
          <p:nvPr/>
        </p:nvPicPr>
        <p:blipFill>
          <a:blip r:embed="rId2"/>
          <a:stretch>
            <a:fillRect/>
          </a:stretch>
        </p:blipFill>
        <p:spPr>
          <a:xfrm>
            <a:off x="6489761" y="1690688"/>
            <a:ext cx="5033727" cy="4725909"/>
          </a:xfrm>
          <a:prstGeom prst="rect">
            <a:avLst/>
          </a:prstGeom>
        </p:spPr>
      </p:pic>
    </p:spTree>
    <p:extLst>
      <p:ext uri="{BB962C8B-B14F-4D97-AF65-F5344CB8AC3E}">
        <p14:creationId xmlns:p14="http://schemas.microsoft.com/office/powerpoint/2010/main" val="1782211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948B5B6-7A40-84EB-21F6-2A04CA474279}"/>
              </a:ext>
            </a:extLst>
          </p:cNvPr>
          <p:cNvPicPr>
            <a:picLocks noGrp="1" noChangeAspect="1"/>
          </p:cNvPicPr>
          <p:nvPr>
            <p:ph idx="1"/>
          </p:nvPr>
        </p:nvPicPr>
        <p:blipFill>
          <a:blip r:embed="rId2"/>
          <a:stretch>
            <a:fillRect/>
          </a:stretch>
        </p:blipFill>
        <p:spPr>
          <a:xfrm>
            <a:off x="1" y="0"/>
            <a:ext cx="12192000" cy="6858000"/>
          </a:xfrm>
        </p:spPr>
      </p:pic>
    </p:spTree>
    <p:extLst>
      <p:ext uri="{BB962C8B-B14F-4D97-AF65-F5344CB8AC3E}">
        <p14:creationId xmlns:p14="http://schemas.microsoft.com/office/powerpoint/2010/main" val="3258980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C513E1-632C-D14E-97EF-72E975438CB3}"/>
              </a:ext>
            </a:extLst>
          </p:cNvPr>
          <p:cNvSpPr>
            <a:spLocks noGrp="1"/>
          </p:cNvSpPr>
          <p:nvPr>
            <p:ph idx="1"/>
          </p:nvPr>
        </p:nvSpPr>
        <p:spPr>
          <a:xfrm>
            <a:off x="632137" y="1253331"/>
            <a:ext cx="10515600" cy="4351338"/>
          </a:xfrm>
        </p:spPr>
        <p:txBody>
          <a:bodyPr>
            <a:normAutofit/>
          </a:bodyPr>
          <a:lstStyle/>
          <a:p>
            <a:pPr algn="l"/>
            <a:r>
              <a:rPr lang="en-IN" b="0" i="0" u="none" strike="noStrike" baseline="0" dirty="0">
                <a:latin typeface="LiberationSerif"/>
              </a:rPr>
              <a:t>Increases in left ventricular </a:t>
            </a:r>
            <a:r>
              <a:rPr lang="en-GB" b="0" i="0" u="none" strike="noStrike" baseline="0" dirty="0">
                <a:latin typeface="LiberationSerif"/>
              </a:rPr>
              <a:t>mass can occur with chamber enlargement and relatively normal wall thickness (eccentric hypertrophy), as is seen in regurgitant valvular lesions, or secondary to a predominant increase in wall thickness with normal chamber sizes, as is seen in the pressure overload of systemic hypertension.</a:t>
            </a:r>
          </a:p>
          <a:p>
            <a:pPr algn="l"/>
            <a:endParaRPr lang="en-GB" dirty="0">
              <a:latin typeface="LiberationSerif"/>
            </a:endParaRPr>
          </a:p>
          <a:p>
            <a:pPr algn="l"/>
            <a:r>
              <a:rPr lang="en-GB" b="0" i="0" u="none" strike="noStrike" baseline="0" dirty="0">
                <a:latin typeface="LiberationSerif"/>
              </a:rPr>
              <a:t>When evaluating patients for left ventricular hypertrophy, it is important to characterize the hypertrophy as being due to either chamber enlargement or </a:t>
            </a:r>
            <a:r>
              <a:rPr lang="en-IN" b="0" i="0" u="none" strike="noStrike" baseline="0" dirty="0">
                <a:latin typeface="LiberationSerif"/>
              </a:rPr>
              <a:t>increased wall thickness.</a:t>
            </a:r>
            <a:endParaRPr lang="en-IN" dirty="0"/>
          </a:p>
        </p:txBody>
      </p:sp>
    </p:spTree>
    <p:extLst>
      <p:ext uri="{BB962C8B-B14F-4D97-AF65-F5344CB8AC3E}">
        <p14:creationId xmlns:p14="http://schemas.microsoft.com/office/powerpoint/2010/main" val="647951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F62F2A-B823-DBEC-5BF4-CD10E8161FAA}"/>
              </a:ext>
            </a:extLst>
          </p:cNvPr>
          <p:cNvSpPr>
            <a:spLocks noGrp="1"/>
          </p:cNvSpPr>
          <p:nvPr>
            <p:ph idx="1"/>
          </p:nvPr>
        </p:nvSpPr>
        <p:spPr>
          <a:xfrm>
            <a:off x="529107" y="1146220"/>
            <a:ext cx="5566893" cy="5198168"/>
          </a:xfrm>
        </p:spPr>
        <p:txBody>
          <a:bodyPr>
            <a:normAutofit/>
          </a:bodyPr>
          <a:lstStyle/>
          <a:p>
            <a:pPr algn="l"/>
            <a:r>
              <a:rPr lang="en-GB" b="0" i="0" u="none" strike="noStrike" baseline="0" dirty="0">
                <a:latin typeface="LiberationSerif"/>
              </a:rPr>
              <a:t>One additional index of hypertrophy is relative wall thickness which is defined as (posterior wall thickness + interventricular septal thickness)/left ventricular internal dimension.</a:t>
            </a:r>
          </a:p>
          <a:p>
            <a:pPr algn="l"/>
            <a:r>
              <a:rPr lang="en-IN" b="0" i="0" u="none" strike="noStrike" baseline="0" dirty="0">
                <a:latin typeface="LiberationSerif"/>
              </a:rPr>
              <a:t>Relative wall thickness </a:t>
            </a:r>
            <a:r>
              <a:rPr lang="en-GB" b="0" i="0" u="none" strike="noStrike" baseline="0" dirty="0">
                <a:latin typeface="LiberationSerif"/>
              </a:rPr>
              <a:t>of ≥0.42 has been used as a threshold of pathologic left ventricular </a:t>
            </a:r>
            <a:r>
              <a:rPr lang="en-IN" b="0" i="0" u="none" strike="noStrike" baseline="0" dirty="0">
                <a:latin typeface="LiberationSerif"/>
              </a:rPr>
              <a:t>hypertrophy.</a:t>
            </a:r>
            <a:endParaRPr lang="en-IN" dirty="0"/>
          </a:p>
        </p:txBody>
      </p:sp>
      <p:pic>
        <p:nvPicPr>
          <p:cNvPr id="5" name="Picture 4">
            <a:extLst>
              <a:ext uri="{FF2B5EF4-FFF2-40B4-BE49-F238E27FC236}">
                <a16:creationId xmlns:a16="http://schemas.microsoft.com/office/drawing/2014/main" id="{A17FE7B7-4347-71B0-643B-345D3D59462C}"/>
              </a:ext>
            </a:extLst>
          </p:cNvPr>
          <p:cNvPicPr>
            <a:picLocks noChangeAspect="1"/>
          </p:cNvPicPr>
          <p:nvPr/>
        </p:nvPicPr>
        <p:blipFill>
          <a:blip r:embed="rId2"/>
          <a:stretch>
            <a:fillRect/>
          </a:stretch>
        </p:blipFill>
        <p:spPr>
          <a:xfrm>
            <a:off x="6438245" y="1066045"/>
            <a:ext cx="5033727" cy="4725909"/>
          </a:xfrm>
          <a:prstGeom prst="rect">
            <a:avLst/>
          </a:prstGeom>
        </p:spPr>
      </p:pic>
    </p:spTree>
    <p:extLst>
      <p:ext uri="{BB962C8B-B14F-4D97-AF65-F5344CB8AC3E}">
        <p14:creationId xmlns:p14="http://schemas.microsoft.com/office/powerpoint/2010/main" val="3974227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33326C-A656-134E-2D5E-85358F650DFE}"/>
              </a:ext>
            </a:extLst>
          </p:cNvPr>
          <p:cNvSpPr>
            <a:spLocks noGrp="1"/>
          </p:cNvSpPr>
          <p:nvPr>
            <p:ph idx="1"/>
          </p:nvPr>
        </p:nvSpPr>
        <p:spPr>
          <a:xfrm>
            <a:off x="838200" y="833951"/>
            <a:ext cx="10515600" cy="5605485"/>
          </a:xfrm>
        </p:spPr>
        <p:txBody>
          <a:bodyPr>
            <a:noAutofit/>
          </a:bodyPr>
          <a:lstStyle/>
          <a:p>
            <a:pPr algn="l"/>
            <a:r>
              <a:rPr lang="en-GB" b="0" i="0" u="none" strike="noStrike" baseline="0" dirty="0">
                <a:latin typeface="LiberationSerif"/>
              </a:rPr>
              <a:t>An additional form of hypertrophy is the physiologic hypertrophy seen in </a:t>
            </a:r>
            <a:r>
              <a:rPr lang="en-IN" b="0" i="0" u="none" strike="noStrike" baseline="0" dirty="0">
                <a:latin typeface="LiberationSerif"/>
              </a:rPr>
              <a:t>highly trained athletes.</a:t>
            </a:r>
          </a:p>
          <a:p>
            <a:pPr algn="l"/>
            <a:r>
              <a:rPr lang="en-GB" b="0" i="0" u="none" strike="noStrike" baseline="0" dirty="0">
                <a:latin typeface="LiberationSerif"/>
              </a:rPr>
              <a:t>this is a physiologic adaptation in which there is a slight increase in both wall thickness and chamber dimension</a:t>
            </a:r>
          </a:p>
          <a:p>
            <a:pPr algn="l"/>
            <a:r>
              <a:rPr lang="en-IN" b="0" i="0" u="none" strike="noStrike" baseline="0" dirty="0">
                <a:latin typeface="LiberationSerif"/>
              </a:rPr>
              <a:t>Wall</a:t>
            </a:r>
            <a:r>
              <a:rPr lang="en-GB" b="0" i="0" u="none" strike="noStrike" baseline="0" dirty="0">
                <a:latin typeface="LiberationSerif"/>
              </a:rPr>
              <a:t> thickness more than 13 mm is unusual in physiologic hypertrophy. Because the hypertrophy is a physiologic adaptation to physical training, wall stress</a:t>
            </a:r>
            <a:r>
              <a:rPr lang="en-IN" b="0" i="0" u="none" strike="noStrike" baseline="0" dirty="0">
                <a:latin typeface="LiberationSerif"/>
              </a:rPr>
              <a:t>tends to be normal.</a:t>
            </a:r>
          </a:p>
          <a:p>
            <a:pPr algn="l"/>
            <a:r>
              <a:rPr lang="en-GB" b="0" i="0" u="none" strike="noStrike" baseline="0" dirty="0">
                <a:latin typeface="LiberationSerif"/>
              </a:rPr>
              <a:t>Physiologic hypertrophy seen in athletes regresses relatively quickly after cessation of vigorous training and, as such, can be differentiated from pathologic hypertrophy seen in hypertrophic cardiomyopathy if imaging is repeated after a period of deconditioning.</a:t>
            </a:r>
            <a:endParaRPr lang="en-IN" dirty="0"/>
          </a:p>
        </p:txBody>
      </p:sp>
    </p:spTree>
    <p:extLst>
      <p:ext uri="{BB962C8B-B14F-4D97-AF65-F5344CB8AC3E}">
        <p14:creationId xmlns:p14="http://schemas.microsoft.com/office/powerpoint/2010/main" val="743434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6805-6CF5-A4CD-40C6-4B9552ED3919}"/>
              </a:ext>
            </a:extLst>
          </p:cNvPr>
          <p:cNvSpPr>
            <a:spLocks noGrp="1"/>
          </p:cNvSpPr>
          <p:nvPr>
            <p:ph type="title"/>
          </p:nvPr>
        </p:nvSpPr>
        <p:spPr/>
        <p:txBody>
          <a:bodyPr>
            <a:normAutofit/>
          </a:bodyPr>
          <a:lstStyle/>
          <a:p>
            <a:r>
              <a:rPr lang="en-IN" sz="3600" b="1" i="0" u="sng" strike="noStrike" baseline="0" dirty="0">
                <a:solidFill>
                  <a:srgbClr val="FF0000"/>
                </a:solidFill>
                <a:latin typeface="LiberationSans-Bold"/>
              </a:rPr>
              <a:t>Tissue Doppler </a:t>
            </a:r>
            <a:r>
              <a:rPr lang="en-IN" sz="3600" b="1" i="0" u="sng" strike="noStrike" baseline="0" dirty="0" err="1">
                <a:solidFill>
                  <a:srgbClr val="FF0000"/>
                </a:solidFill>
                <a:latin typeface="LiberationSans-Bold"/>
              </a:rPr>
              <a:t>Color</a:t>
            </a:r>
            <a:r>
              <a:rPr lang="en-IN" sz="3600" b="1" i="0" u="sng" strike="noStrike" baseline="0" dirty="0">
                <a:solidFill>
                  <a:srgbClr val="FF0000"/>
                </a:solidFill>
                <a:latin typeface="LiberationSans-Bold"/>
              </a:rPr>
              <a:t> M-Mode</a:t>
            </a:r>
            <a:endParaRPr lang="en-IN" sz="3600" u="sng" dirty="0">
              <a:solidFill>
                <a:srgbClr val="FF0000"/>
              </a:solidFill>
            </a:endParaRPr>
          </a:p>
        </p:txBody>
      </p:sp>
      <p:sp>
        <p:nvSpPr>
          <p:cNvPr id="3" name="Content Placeholder 2">
            <a:extLst>
              <a:ext uri="{FF2B5EF4-FFF2-40B4-BE49-F238E27FC236}">
                <a16:creationId xmlns:a16="http://schemas.microsoft.com/office/drawing/2014/main" id="{12EA1723-10BD-AEE9-F405-5C9442656063}"/>
              </a:ext>
            </a:extLst>
          </p:cNvPr>
          <p:cNvSpPr>
            <a:spLocks noGrp="1"/>
          </p:cNvSpPr>
          <p:nvPr>
            <p:ph idx="1"/>
          </p:nvPr>
        </p:nvSpPr>
        <p:spPr/>
        <p:txBody>
          <a:bodyPr>
            <a:normAutofit/>
          </a:bodyPr>
          <a:lstStyle/>
          <a:p>
            <a:pPr algn="l"/>
            <a:r>
              <a:rPr lang="en-GB" b="0" i="0" u="none" strike="noStrike" baseline="0" dirty="0">
                <a:latin typeface="LiberationSerif"/>
              </a:rPr>
              <a:t>Using colorized Doppler tissue imaging an M-mode line can be directed through the ventricle and a </a:t>
            </a:r>
            <a:r>
              <a:rPr lang="en-GB" b="0" i="0" u="none" strike="noStrike" baseline="0" dirty="0" err="1">
                <a:latin typeface="LiberationSerif"/>
              </a:rPr>
              <a:t>color</a:t>
            </a:r>
            <a:r>
              <a:rPr lang="en-GB" b="0" i="0" u="none" strike="noStrike" baseline="0" dirty="0">
                <a:latin typeface="LiberationSerif"/>
              </a:rPr>
              <a:t> Doppler M-mode of tissue motion acquired</a:t>
            </a:r>
          </a:p>
          <a:p>
            <a:pPr algn="l"/>
            <a:r>
              <a:rPr lang="en-GB" b="0" i="0" u="none" strike="noStrike" baseline="0" dirty="0">
                <a:latin typeface="LiberationSerif"/>
              </a:rPr>
              <a:t>This technique has shown utility in describing the timing of wall </a:t>
            </a:r>
            <a:r>
              <a:rPr lang="en-IN" b="0" i="0" u="none" strike="noStrike" baseline="0" dirty="0">
                <a:latin typeface="LiberationSerif"/>
              </a:rPr>
              <a:t>motion abnormalities.</a:t>
            </a:r>
          </a:p>
          <a:p>
            <a:pPr algn="l"/>
            <a:r>
              <a:rPr lang="en-GB" b="0" i="0" u="none" strike="noStrike" baseline="0" dirty="0">
                <a:latin typeface="LiberationSerif"/>
              </a:rPr>
              <a:t>In the presence of a left bundle branch block, clear alternation in blue-red colorization of the septum is seen in patients with multiphasic septal motion related to conduction disturbances</a:t>
            </a:r>
            <a:endParaRPr lang="en-IN" dirty="0"/>
          </a:p>
        </p:txBody>
      </p:sp>
    </p:spTree>
    <p:extLst>
      <p:ext uri="{BB962C8B-B14F-4D97-AF65-F5344CB8AC3E}">
        <p14:creationId xmlns:p14="http://schemas.microsoft.com/office/powerpoint/2010/main" val="1812660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4A05E4-2513-CCC6-A369-4DADA39FF849}"/>
              </a:ext>
            </a:extLst>
          </p:cNvPr>
          <p:cNvPicPr>
            <a:picLocks noChangeAspect="1"/>
          </p:cNvPicPr>
          <p:nvPr/>
        </p:nvPicPr>
        <p:blipFill>
          <a:blip r:embed="rId2"/>
          <a:stretch>
            <a:fillRect/>
          </a:stretch>
        </p:blipFill>
        <p:spPr>
          <a:xfrm>
            <a:off x="283335" y="229943"/>
            <a:ext cx="5812665" cy="6398113"/>
          </a:xfrm>
          <a:prstGeom prst="rect">
            <a:avLst/>
          </a:prstGeom>
        </p:spPr>
      </p:pic>
      <p:sp>
        <p:nvSpPr>
          <p:cNvPr id="7" name="TextBox 6">
            <a:extLst>
              <a:ext uri="{FF2B5EF4-FFF2-40B4-BE49-F238E27FC236}">
                <a16:creationId xmlns:a16="http://schemas.microsoft.com/office/drawing/2014/main" id="{3621B8FF-9998-C88A-ACE6-8A3D373CECD1}"/>
              </a:ext>
            </a:extLst>
          </p:cNvPr>
          <p:cNvSpPr txBox="1"/>
          <p:nvPr/>
        </p:nvSpPr>
        <p:spPr>
          <a:xfrm>
            <a:off x="6237667" y="1166841"/>
            <a:ext cx="6098146" cy="4524315"/>
          </a:xfrm>
          <a:prstGeom prst="rect">
            <a:avLst/>
          </a:prstGeom>
          <a:noFill/>
        </p:spPr>
        <p:txBody>
          <a:bodyPr wrap="square">
            <a:spAutoFit/>
          </a:bodyPr>
          <a:lstStyle/>
          <a:p>
            <a:pPr algn="l"/>
            <a:r>
              <a:rPr lang="en-GB" sz="1800" b="0" i="0" u="none" strike="noStrike" baseline="0" dirty="0" err="1">
                <a:latin typeface="LiberationSans"/>
              </a:rPr>
              <a:t>Color</a:t>
            </a:r>
            <a:r>
              <a:rPr lang="en-GB" sz="1800" b="0" i="0" u="none" strike="noStrike" baseline="0" dirty="0">
                <a:latin typeface="LiberationSans"/>
              </a:rPr>
              <a:t> tissue Doppler M-mode echocardiograms recorded in a</a:t>
            </a:r>
          </a:p>
          <a:p>
            <a:pPr algn="l"/>
            <a:r>
              <a:rPr lang="en-GB" sz="1800" b="0" i="0" u="none" strike="noStrike" baseline="0" dirty="0">
                <a:latin typeface="LiberationSans"/>
              </a:rPr>
              <a:t>normal patient in the upper panel and in a patient with anteroseptal dyskinesis </a:t>
            </a:r>
            <a:r>
              <a:rPr lang="en-GB" sz="1800" b="0" i="0" u="none" strike="noStrike" baseline="0" dirty="0" err="1">
                <a:latin typeface="LiberationSans"/>
              </a:rPr>
              <a:t>inthe</a:t>
            </a:r>
            <a:r>
              <a:rPr lang="en-GB" sz="1800" b="0" i="0" u="none" strike="noStrike" baseline="0" dirty="0">
                <a:latin typeface="LiberationSans"/>
              </a:rPr>
              <a:t> lower panel. Notice in the </a:t>
            </a:r>
            <a:r>
              <a:rPr lang="en-GB" sz="1800" b="0" i="0" u="none" strike="noStrike" baseline="0" dirty="0" err="1">
                <a:latin typeface="LiberationSans"/>
              </a:rPr>
              <a:t>upperpanel</a:t>
            </a:r>
            <a:r>
              <a:rPr lang="en-GB" sz="1800" b="0" i="0" u="none" strike="noStrike" baseline="0" dirty="0">
                <a:latin typeface="LiberationSans"/>
              </a:rPr>
              <a:t>, the abrupt blue colorization timed </a:t>
            </a:r>
            <a:r>
              <a:rPr lang="en-GB" sz="1800" b="0" i="0" u="none" strike="noStrike" baseline="0" dirty="0" err="1">
                <a:latin typeface="LiberationSans"/>
              </a:rPr>
              <a:t>withthe</a:t>
            </a:r>
            <a:r>
              <a:rPr lang="en-GB" sz="1800" b="0" i="0" u="none" strike="noStrike" baseline="0" dirty="0">
                <a:latin typeface="LiberationSans"/>
              </a:rPr>
              <a:t> QRS (</a:t>
            </a:r>
            <a:r>
              <a:rPr lang="en-GB" sz="1800" b="0" i="1" u="none" strike="noStrike" baseline="0" dirty="0">
                <a:latin typeface="LiberationSans-Italic"/>
              </a:rPr>
              <a:t>downward-pointing arrow</a:t>
            </a:r>
            <a:r>
              <a:rPr lang="en-GB" sz="1800" b="0" i="0" u="none" strike="noStrike" baseline="0" dirty="0">
                <a:latin typeface="LiberationSans"/>
              </a:rPr>
              <a:t>) of the ventricular septum as it </a:t>
            </a:r>
            <a:r>
              <a:rPr lang="en-GB" sz="1800" b="0" i="0" u="none" strike="noStrike" baseline="0" dirty="0" err="1">
                <a:latin typeface="LiberationSans"/>
              </a:rPr>
              <a:t>movesposteriorly</a:t>
            </a:r>
            <a:r>
              <a:rPr lang="en-GB" sz="1800" b="0" i="0" u="none" strike="noStrike" baseline="0" dirty="0">
                <a:latin typeface="LiberationSans"/>
              </a:rPr>
              <a:t> followed by an abrupt change to red colorization representing </a:t>
            </a:r>
            <a:r>
              <a:rPr lang="en-GB" sz="1800" b="0" i="0" u="none" strike="noStrike" baseline="0" dirty="0" err="1">
                <a:latin typeface="LiberationSans"/>
              </a:rPr>
              <a:t>anteriormotion</a:t>
            </a:r>
            <a:r>
              <a:rPr lang="en-GB" sz="1800" b="0" i="0" u="none" strike="noStrike" baseline="0" dirty="0">
                <a:latin typeface="LiberationSans"/>
              </a:rPr>
              <a:t> at the end of systole (</a:t>
            </a:r>
            <a:r>
              <a:rPr lang="en-GB" sz="1800" b="0" i="1" u="none" strike="noStrike" baseline="0" dirty="0">
                <a:latin typeface="LiberationSans-Italic"/>
              </a:rPr>
              <a:t>upward-pointing arrow</a:t>
            </a:r>
            <a:r>
              <a:rPr lang="en-GB" sz="1800" b="0" i="0" u="none" strike="noStrike" baseline="0" dirty="0">
                <a:latin typeface="LiberationSans"/>
              </a:rPr>
              <a:t>). Notice in the posterior wall</a:t>
            </a:r>
          </a:p>
          <a:p>
            <a:pPr algn="l"/>
            <a:r>
              <a:rPr lang="en-GB" sz="1800" b="0" i="0" u="none" strike="noStrike" baseline="0" dirty="0">
                <a:latin typeface="LiberationSans"/>
              </a:rPr>
              <a:t>the red colorization representing anterior motion of the normally moving </a:t>
            </a:r>
            <a:r>
              <a:rPr lang="en-GB" sz="1800" b="0" i="0" u="none" strike="noStrike" baseline="0" dirty="0" err="1">
                <a:latin typeface="LiberationSans"/>
              </a:rPr>
              <a:t>posteriorwall</a:t>
            </a:r>
            <a:r>
              <a:rPr lang="en-GB" sz="1800" b="0" i="0" u="none" strike="noStrike" baseline="0" dirty="0">
                <a:latin typeface="LiberationSans"/>
              </a:rPr>
              <a:t> (</a:t>
            </a:r>
            <a:r>
              <a:rPr lang="en-GB" sz="1800" b="0" i="1" u="none" strike="noStrike" baseline="0" dirty="0">
                <a:latin typeface="LiberationSans-Italic"/>
              </a:rPr>
              <a:t>double-headed arrow</a:t>
            </a:r>
            <a:r>
              <a:rPr lang="en-GB" sz="1800" b="0" i="0" u="none" strike="noStrike" baseline="0" dirty="0">
                <a:latin typeface="LiberationSans"/>
              </a:rPr>
              <a:t>). The lower panel was recorded in a patient with an</a:t>
            </a:r>
          </a:p>
          <a:p>
            <a:pPr algn="l"/>
            <a:r>
              <a:rPr lang="en-GB" sz="1800" b="0" i="0" u="none" strike="noStrike" baseline="0" dirty="0">
                <a:latin typeface="LiberationSans"/>
              </a:rPr>
              <a:t>anteroseptal infarct and septal dyskinesis. Notice the similar appearance of </a:t>
            </a:r>
            <a:r>
              <a:rPr lang="en-GB" sz="1800" b="0" i="0" u="none" strike="noStrike" baseline="0" dirty="0" err="1">
                <a:latin typeface="LiberationSans"/>
              </a:rPr>
              <a:t>theposterior</a:t>
            </a:r>
            <a:r>
              <a:rPr lang="en-GB" sz="1800" b="0" i="0" u="none" strike="noStrike" baseline="0" dirty="0">
                <a:latin typeface="LiberationSans"/>
              </a:rPr>
              <a:t> wall colorization with normal red </a:t>
            </a:r>
            <a:r>
              <a:rPr lang="en-GB" sz="1800" b="0" i="0" u="none" strike="noStrike" baseline="0" dirty="0" err="1">
                <a:latin typeface="LiberationSans"/>
              </a:rPr>
              <a:t>coloring</a:t>
            </a:r>
            <a:r>
              <a:rPr lang="en-GB" sz="1800" b="0" i="0" u="none" strike="noStrike" baseline="0" dirty="0">
                <a:latin typeface="LiberationSans"/>
              </a:rPr>
              <a:t> encoding in systole (</a:t>
            </a:r>
            <a:r>
              <a:rPr lang="en-GB" sz="1800" b="0" i="1" u="none" strike="noStrike" baseline="0" dirty="0" err="1">
                <a:latin typeface="LiberationSans-Italic"/>
              </a:rPr>
              <a:t>doubleheadedarrows</a:t>
            </a:r>
            <a:r>
              <a:rPr lang="en-GB" sz="1800" b="0" i="0" u="none" strike="noStrike" baseline="0" dirty="0">
                <a:latin typeface="LiberationSans"/>
              </a:rPr>
              <a:t>) but the similar red encoding for the ventricular septum</a:t>
            </a:r>
          </a:p>
          <a:p>
            <a:pPr algn="l"/>
            <a:r>
              <a:rPr lang="en-GB" sz="1800" b="0" i="0" u="none" strike="noStrike" baseline="0" dirty="0">
                <a:latin typeface="LiberationSans"/>
              </a:rPr>
              <a:t>representing dyskinesis (</a:t>
            </a:r>
            <a:r>
              <a:rPr lang="en-GB" sz="1800" b="0" i="1" u="none" strike="noStrike" baseline="0" dirty="0">
                <a:latin typeface="LiberationSans-Italic"/>
              </a:rPr>
              <a:t>small arrows</a:t>
            </a:r>
            <a:r>
              <a:rPr lang="en-GB" sz="1800" b="0" i="0" u="none" strike="noStrike" baseline="0" dirty="0">
                <a:latin typeface="LiberationSans"/>
              </a:rPr>
              <a:t>). PW, posterior wall.</a:t>
            </a:r>
            <a:endParaRPr lang="en-IN" dirty="0"/>
          </a:p>
        </p:txBody>
      </p:sp>
    </p:spTree>
    <p:extLst>
      <p:ext uri="{BB962C8B-B14F-4D97-AF65-F5344CB8AC3E}">
        <p14:creationId xmlns:p14="http://schemas.microsoft.com/office/powerpoint/2010/main" val="4228017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0BB87-2B2B-9E7F-B0CB-523B7B457748}"/>
              </a:ext>
            </a:extLst>
          </p:cNvPr>
          <p:cNvSpPr>
            <a:spLocks noGrp="1"/>
          </p:cNvSpPr>
          <p:nvPr>
            <p:ph type="title"/>
          </p:nvPr>
        </p:nvSpPr>
        <p:spPr/>
        <p:txBody>
          <a:bodyPr>
            <a:normAutofit/>
          </a:bodyPr>
          <a:lstStyle/>
          <a:p>
            <a:r>
              <a:rPr lang="en-IN" sz="3600" b="1" i="0" u="sng" strike="noStrike" baseline="0" dirty="0">
                <a:solidFill>
                  <a:srgbClr val="FF0000"/>
                </a:solidFill>
                <a:latin typeface="LiberationSans-Bold"/>
              </a:rPr>
              <a:t>Myocardial Performance Index /“</a:t>
            </a:r>
            <a:r>
              <a:rPr lang="en-IN" sz="3600" b="1" i="0" u="sng" strike="noStrike" baseline="0" dirty="0" err="1">
                <a:solidFill>
                  <a:srgbClr val="FF0000"/>
                </a:solidFill>
                <a:latin typeface="LiberationSans-Bold"/>
              </a:rPr>
              <a:t>Tei</a:t>
            </a:r>
            <a:r>
              <a:rPr lang="en-IN" sz="3600" b="1" i="0" u="sng" strike="noStrike" baseline="0" dirty="0">
                <a:solidFill>
                  <a:srgbClr val="FF0000"/>
                </a:solidFill>
                <a:latin typeface="LiberationSans-Bold"/>
              </a:rPr>
              <a:t> index”</a:t>
            </a:r>
            <a:endParaRPr lang="en-IN" sz="3600" u="sng" dirty="0">
              <a:solidFill>
                <a:srgbClr val="FF0000"/>
              </a:solidFill>
            </a:endParaRPr>
          </a:p>
        </p:txBody>
      </p:sp>
      <p:sp>
        <p:nvSpPr>
          <p:cNvPr id="3" name="Content Placeholder 2">
            <a:extLst>
              <a:ext uri="{FF2B5EF4-FFF2-40B4-BE49-F238E27FC236}">
                <a16:creationId xmlns:a16="http://schemas.microsoft.com/office/drawing/2014/main" id="{3F3E0FF5-4782-C0AA-1895-807940AD0668}"/>
              </a:ext>
            </a:extLst>
          </p:cNvPr>
          <p:cNvSpPr>
            <a:spLocks noGrp="1"/>
          </p:cNvSpPr>
          <p:nvPr>
            <p:ph idx="1"/>
          </p:nvPr>
        </p:nvSpPr>
        <p:spPr/>
        <p:txBody>
          <a:bodyPr>
            <a:normAutofit/>
          </a:bodyPr>
          <a:lstStyle/>
          <a:p>
            <a:pPr algn="l"/>
            <a:r>
              <a:rPr lang="en-GB" b="0" i="0" u="none" strike="noStrike" baseline="0" dirty="0">
                <a:latin typeface="LiberationSerif"/>
              </a:rPr>
              <a:t>A rapidly determined index of ventricular function has been derived by </a:t>
            </a:r>
            <a:r>
              <a:rPr lang="en-GB" b="0" i="0" u="none" strike="noStrike" baseline="0" dirty="0">
                <a:solidFill>
                  <a:srgbClr val="FF0000"/>
                </a:solidFill>
                <a:latin typeface="LiberationSerif"/>
              </a:rPr>
              <a:t>comparing the total systolic time from mitral valve closure to mitral valve opening with the systolic time involved in actual aortic flow (ejection time).</a:t>
            </a:r>
            <a:endParaRPr lang="en-IN" dirty="0">
              <a:solidFill>
                <a:srgbClr val="FF0000"/>
              </a:solidFill>
            </a:endParaRPr>
          </a:p>
        </p:txBody>
      </p:sp>
      <p:pic>
        <p:nvPicPr>
          <p:cNvPr id="5" name="Picture 4">
            <a:extLst>
              <a:ext uri="{FF2B5EF4-FFF2-40B4-BE49-F238E27FC236}">
                <a16:creationId xmlns:a16="http://schemas.microsoft.com/office/drawing/2014/main" id="{A0D8FC41-E9EB-A457-813A-635B253ABC87}"/>
              </a:ext>
            </a:extLst>
          </p:cNvPr>
          <p:cNvPicPr>
            <a:picLocks noChangeAspect="1"/>
          </p:cNvPicPr>
          <p:nvPr/>
        </p:nvPicPr>
        <p:blipFill rotWithShape="1">
          <a:blip r:embed="rId2">
            <a:extLst>
              <a:ext uri="{28A0092B-C50C-407E-A947-70E740481C1C}">
                <a14:useLocalDpi xmlns:a14="http://schemas.microsoft.com/office/drawing/2010/main" val="0"/>
              </a:ext>
            </a:extLst>
          </a:blip>
          <a:srcRect t="15211" b="25259"/>
          <a:stretch/>
        </p:blipFill>
        <p:spPr>
          <a:xfrm rot="16200000">
            <a:off x="4437633" y="2909116"/>
            <a:ext cx="3084913" cy="4082604"/>
          </a:xfrm>
          <a:prstGeom prst="rect">
            <a:avLst/>
          </a:prstGeom>
        </p:spPr>
      </p:pic>
    </p:spTree>
    <p:extLst>
      <p:ext uri="{BB962C8B-B14F-4D97-AF65-F5344CB8AC3E}">
        <p14:creationId xmlns:p14="http://schemas.microsoft.com/office/powerpoint/2010/main" val="285489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4F19B0-6074-CAF4-602A-F073E5B46276}"/>
              </a:ext>
            </a:extLst>
          </p:cNvPr>
          <p:cNvPicPr>
            <a:picLocks noChangeAspect="1"/>
          </p:cNvPicPr>
          <p:nvPr/>
        </p:nvPicPr>
        <p:blipFill>
          <a:blip r:embed="rId2"/>
          <a:stretch>
            <a:fillRect/>
          </a:stretch>
        </p:blipFill>
        <p:spPr>
          <a:xfrm>
            <a:off x="542528" y="1011644"/>
            <a:ext cx="6526259" cy="4834711"/>
          </a:xfrm>
          <a:prstGeom prst="rect">
            <a:avLst/>
          </a:prstGeom>
        </p:spPr>
      </p:pic>
      <p:pic>
        <p:nvPicPr>
          <p:cNvPr id="7" name="Picture 6">
            <a:extLst>
              <a:ext uri="{FF2B5EF4-FFF2-40B4-BE49-F238E27FC236}">
                <a16:creationId xmlns:a16="http://schemas.microsoft.com/office/drawing/2014/main" id="{F7BCEAEF-FFE7-A725-B3D9-D198F37AE2EC}"/>
              </a:ext>
            </a:extLst>
          </p:cNvPr>
          <p:cNvPicPr>
            <a:picLocks noChangeAspect="1"/>
          </p:cNvPicPr>
          <p:nvPr/>
        </p:nvPicPr>
        <p:blipFill>
          <a:blip r:embed="rId3"/>
          <a:stretch>
            <a:fillRect/>
          </a:stretch>
        </p:blipFill>
        <p:spPr>
          <a:xfrm>
            <a:off x="6731135" y="2238208"/>
            <a:ext cx="5130308" cy="1190791"/>
          </a:xfrm>
          <a:prstGeom prst="rect">
            <a:avLst/>
          </a:prstGeom>
        </p:spPr>
      </p:pic>
    </p:spTree>
    <p:extLst>
      <p:ext uri="{BB962C8B-B14F-4D97-AF65-F5344CB8AC3E}">
        <p14:creationId xmlns:p14="http://schemas.microsoft.com/office/powerpoint/2010/main" val="278610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87164-FC87-6E69-E3C1-1D375C96E2CD}"/>
              </a:ext>
            </a:extLst>
          </p:cNvPr>
          <p:cNvSpPr>
            <a:spLocks noGrp="1"/>
          </p:cNvSpPr>
          <p:nvPr>
            <p:ph idx="1"/>
          </p:nvPr>
        </p:nvSpPr>
        <p:spPr>
          <a:xfrm>
            <a:off x="928352" y="1503653"/>
            <a:ext cx="10515600" cy="4351338"/>
          </a:xfrm>
        </p:spPr>
        <p:txBody>
          <a:bodyPr>
            <a:normAutofit/>
          </a:bodyPr>
          <a:lstStyle/>
          <a:p>
            <a:pPr algn="l"/>
            <a:r>
              <a:rPr lang="en-IN" b="0" i="0" u="none" strike="noStrike" baseline="0" dirty="0">
                <a:latin typeface="LiberationSerif"/>
              </a:rPr>
              <a:t>The total systolic </a:t>
            </a:r>
            <a:r>
              <a:rPr lang="en-GB" b="0" i="0" u="none" strike="noStrike" baseline="0" dirty="0">
                <a:latin typeface="LiberationSerif"/>
              </a:rPr>
              <a:t>time is defined as isovolumic contraction time (IVCT) ± ejection time +</a:t>
            </a:r>
            <a:r>
              <a:rPr lang="en-IN" b="0" i="0" u="none" strike="noStrike" baseline="0" dirty="0">
                <a:latin typeface="LiberationSerif"/>
              </a:rPr>
              <a:t>isovolumic relaxation time (IVRT).</a:t>
            </a:r>
          </a:p>
          <a:p>
            <a:pPr algn="l"/>
            <a:r>
              <a:rPr lang="en-IN" b="0" i="0" u="none" strike="noStrike" baseline="0" dirty="0">
                <a:latin typeface="LiberationSerif"/>
              </a:rPr>
              <a:t>The myocardial performance index </a:t>
            </a:r>
            <a:r>
              <a:rPr lang="en-GB" b="0" i="0" u="none" strike="noStrike" baseline="0" dirty="0">
                <a:latin typeface="LiberationSerif"/>
              </a:rPr>
              <a:t>(MPI) essentially divides the total isovolumic times (IVCT + IVRT) by the </a:t>
            </a:r>
            <a:r>
              <a:rPr lang="en-IN" b="0" i="0" u="none" strike="noStrike" baseline="0" dirty="0">
                <a:latin typeface="LiberationSerif"/>
              </a:rPr>
              <a:t>ejection time.</a:t>
            </a:r>
          </a:p>
          <a:p>
            <a:pPr algn="l"/>
            <a:r>
              <a:rPr lang="en-GB" b="0" i="0" u="none" strike="noStrike" baseline="0" dirty="0">
                <a:latin typeface="LiberationSerif"/>
              </a:rPr>
              <a:t>This index, referred to as the MPI or “</a:t>
            </a:r>
            <a:r>
              <a:rPr lang="en-GB" b="0" i="0" u="none" strike="noStrike" baseline="0" dirty="0" err="1">
                <a:latin typeface="LiberationSerif"/>
              </a:rPr>
              <a:t>Tei</a:t>
            </a:r>
            <a:r>
              <a:rPr lang="en-GB" b="0" i="0" u="none" strike="noStrike" baseline="0" dirty="0">
                <a:latin typeface="LiberationSerif"/>
              </a:rPr>
              <a:t> index,” combines features of both systolic and diastolic function and has been shown to correlate with outcome in ischemic and </a:t>
            </a:r>
            <a:r>
              <a:rPr lang="en-GB" b="0" i="0" u="none" strike="noStrike" baseline="0" dirty="0" err="1">
                <a:latin typeface="LiberationSerif"/>
              </a:rPr>
              <a:t>nonischemic</a:t>
            </a:r>
            <a:r>
              <a:rPr lang="en-GB" b="0" i="0" u="none" strike="noStrike" baseline="0" dirty="0">
                <a:latin typeface="LiberationSerif"/>
              </a:rPr>
              <a:t> disease states.</a:t>
            </a:r>
          </a:p>
          <a:p>
            <a:pPr algn="l"/>
            <a:r>
              <a:rPr lang="en-IN" b="0" i="0" u="none" strike="noStrike" baseline="0" dirty="0">
                <a:latin typeface="LiberationSerif"/>
              </a:rPr>
              <a:t>Normal </a:t>
            </a:r>
            <a:r>
              <a:rPr lang="en-GB" b="0" i="0" u="none" strike="noStrike" baseline="0" dirty="0">
                <a:latin typeface="LiberationSerif"/>
              </a:rPr>
              <a:t>MPI is less than 0.40 with progressively greater values implying </a:t>
            </a:r>
            <a:r>
              <a:rPr lang="en-IN" b="0" i="0" u="none" strike="noStrike" baseline="0" dirty="0">
                <a:latin typeface="LiberationSerif"/>
              </a:rPr>
              <a:t>progressively worse ventricular function.</a:t>
            </a:r>
            <a:endParaRPr lang="en-IN" dirty="0"/>
          </a:p>
        </p:txBody>
      </p:sp>
    </p:spTree>
    <p:extLst>
      <p:ext uri="{BB962C8B-B14F-4D97-AF65-F5344CB8AC3E}">
        <p14:creationId xmlns:p14="http://schemas.microsoft.com/office/powerpoint/2010/main" val="2968922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72E71-7F3D-7B13-401E-C93F977C5DEE}"/>
              </a:ext>
            </a:extLst>
          </p:cNvPr>
          <p:cNvSpPr>
            <a:spLocks noGrp="1"/>
          </p:cNvSpPr>
          <p:nvPr>
            <p:ph type="title"/>
          </p:nvPr>
        </p:nvSpPr>
        <p:spPr/>
        <p:txBody>
          <a:bodyPr>
            <a:normAutofit/>
          </a:bodyPr>
          <a:lstStyle/>
          <a:p>
            <a:r>
              <a:rPr lang="en-GB" sz="3200" b="1" i="0" u="sng" strike="noStrike" baseline="0" dirty="0">
                <a:solidFill>
                  <a:srgbClr val="FF0000"/>
                </a:solidFill>
                <a:latin typeface="LiberationSans-Bold"/>
              </a:rPr>
              <a:t>Determination of Left Ventricular </a:t>
            </a:r>
            <a:r>
              <a:rPr lang="en-GB" sz="3200" b="1" i="0" u="sng" strike="noStrike" baseline="0" dirty="0" err="1">
                <a:solidFill>
                  <a:srgbClr val="FF0000"/>
                </a:solidFill>
                <a:latin typeface="LiberationSans-Bold"/>
              </a:rPr>
              <a:t>d</a:t>
            </a:r>
            <a:r>
              <a:rPr lang="en-GB" sz="3200" b="1" i="1" u="sng" strike="noStrike" baseline="0" dirty="0" err="1">
                <a:solidFill>
                  <a:srgbClr val="FF0000"/>
                </a:solidFill>
                <a:latin typeface="LiberationSans-BoldItalic"/>
              </a:rPr>
              <a:t>P</a:t>
            </a:r>
            <a:r>
              <a:rPr lang="en-GB" sz="3200" b="1" i="0" u="sng" strike="noStrike" baseline="0" dirty="0">
                <a:solidFill>
                  <a:srgbClr val="FF0000"/>
                </a:solidFill>
                <a:latin typeface="LiberationSans-Bold"/>
              </a:rPr>
              <a:t>/d</a:t>
            </a:r>
            <a:r>
              <a:rPr lang="en-GB" sz="3200" b="1" i="1" u="sng" strike="noStrike" baseline="0" dirty="0">
                <a:solidFill>
                  <a:srgbClr val="FF0000"/>
                </a:solidFill>
                <a:latin typeface="LiberationSans-BoldItalic"/>
              </a:rPr>
              <a:t>t</a:t>
            </a:r>
            <a:endParaRPr lang="en-IN" sz="3200" u="sng" dirty="0">
              <a:solidFill>
                <a:srgbClr val="FF0000"/>
              </a:solidFill>
            </a:endParaRPr>
          </a:p>
        </p:txBody>
      </p:sp>
      <p:sp>
        <p:nvSpPr>
          <p:cNvPr id="3" name="Content Placeholder 2">
            <a:extLst>
              <a:ext uri="{FF2B5EF4-FFF2-40B4-BE49-F238E27FC236}">
                <a16:creationId xmlns:a16="http://schemas.microsoft.com/office/drawing/2014/main" id="{0215ABE7-B5BA-B454-572A-0706166B29FA}"/>
              </a:ext>
            </a:extLst>
          </p:cNvPr>
          <p:cNvSpPr>
            <a:spLocks noGrp="1"/>
          </p:cNvSpPr>
          <p:nvPr>
            <p:ph idx="1"/>
          </p:nvPr>
        </p:nvSpPr>
        <p:spPr/>
        <p:txBody>
          <a:bodyPr>
            <a:normAutofit/>
          </a:bodyPr>
          <a:lstStyle/>
          <a:p>
            <a:pPr algn="l"/>
            <a:r>
              <a:rPr lang="en-GB" b="0" i="0" u="none" strike="noStrike" baseline="0" dirty="0" err="1">
                <a:latin typeface="LiberationSerif"/>
              </a:rPr>
              <a:t>d</a:t>
            </a:r>
            <a:r>
              <a:rPr lang="en-GB" b="0" i="1" u="none" strike="noStrike" baseline="0" dirty="0" err="1">
                <a:latin typeface="LiberationSerif-Italic"/>
              </a:rPr>
              <a:t>P</a:t>
            </a:r>
            <a:r>
              <a:rPr lang="en-GB" b="0" i="0" u="none" strike="noStrike" baseline="0" dirty="0">
                <a:latin typeface="LiberationSerif"/>
              </a:rPr>
              <a:t>/d</a:t>
            </a:r>
            <a:r>
              <a:rPr lang="en-GB" b="0" i="1" u="none" strike="noStrike" baseline="0" dirty="0">
                <a:latin typeface="LiberationSerif-Italic"/>
              </a:rPr>
              <a:t>t </a:t>
            </a:r>
            <a:r>
              <a:rPr lang="en-GB" b="0" i="0" u="none" strike="noStrike" baseline="0" dirty="0">
                <a:latin typeface="LiberationSerif"/>
              </a:rPr>
              <a:t>represents the rate of increase in pressure within the left ventricle.</a:t>
            </a:r>
          </a:p>
          <a:p>
            <a:pPr algn="l"/>
            <a:r>
              <a:rPr lang="en-GB" b="0" i="0" u="none" strike="noStrike" baseline="0" dirty="0">
                <a:latin typeface="LiberationSerif"/>
              </a:rPr>
              <a:t>If confined to early systole, during isovolumic contraction, it is a relatively </a:t>
            </a:r>
            <a:r>
              <a:rPr lang="en-GB" b="0" i="0" u="none" strike="noStrike" baseline="0" dirty="0">
                <a:solidFill>
                  <a:srgbClr val="FF0000"/>
                </a:solidFill>
                <a:latin typeface="LiberationSerif"/>
              </a:rPr>
              <a:t>load-independent measure </a:t>
            </a:r>
            <a:r>
              <a:rPr lang="en-GB" b="0" i="0" u="none" strike="noStrike" baseline="0" dirty="0">
                <a:latin typeface="LiberationSerif"/>
              </a:rPr>
              <a:t>of</a:t>
            </a:r>
            <a:r>
              <a:rPr lang="en-IN" b="0" i="0" u="none" strike="noStrike" baseline="0" dirty="0">
                <a:latin typeface="LiberationSerif"/>
              </a:rPr>
              <a:t>ventricular contractility.</a:t>
            </a:r>
          </a:p>
          <a:p>
            <a:pPr algn="l"/>
            <a:r>
              <a:rPr lang="en-GB" b="0" i="0" u="none" strike="noStrike" baseline="0" dirty="0">
                <a:latin typeface="LiberationSerif"/>
              </a:rPr>
              <a:t>Using the spectral display of a mitral regurgitation jet, it is possible to derive similar information regarding the rate of pressure development within </a:t>
            </a:r>
            <a:r>
              <a:rPr lang="en-IN" b="0" i="0" u="none" strike="noStrike" baseline="0" dirty="0">
                <a:latin typeface="LiberationSerif"/>
              </a:rPr>
              <a:t>the left ventricle.</a:t>
            </a:r>
            <a:endParaRPr lang="en-IN" dirty="0"/>
          </a:p>
        </p:txBody>
      </p:sp>
    </p:spTree>
    <p:extLst>
      <p:ext uri="{BB962C8B-B14F-4D97-AF65-F5344CB8AC3E}">
        <p14:creationId xmlns:p14="http://schemas.microsoft.com/office/powerpoint/2010/main" val="1997865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733687-7E9B-1E65-30E6-6F671D36B80B}"/>
              </a:ext>
            </a:extLst>
          </p:cNvPr>
          <p:cNvSpPr>
            <a:spLocks noGrp="1"/>
          </p:cNvSpPr>
          <p:nvPr>
            <p:ph idx="1"/>
          </p:nvPr>
        </p:nvSpPr>
        <p:spPr>
          <a:xfrm>
            <a:off x="838200" y="486221"/>
            <a:ext cx="10515600" cy="5811547"/>
          </a:xfrm>
        </p:spPr>
        <p:txBody>
          <a:bodyPr>
            <a:noAutofit/>
          </a:bodyPr>
          <a:lstStyle/>
          <a:p>
            <a:pPr algn="l"/>
            <a:r>
              <a:rPr lang="en-GB" b="0" i="0" u="none" strike="noStrike" baseline="0" dirty="0">
                <a:latin typeface="LiberationSerif"/>
              </a:rPr>
              <a:t>If this measurement is undertaken in early systole while the increasing ventricular pressure is less than the aortic pressure, it is relatively </a:t>
            </a:r>
            <a:r>
              <a:rPr lang="en-IN" b="0" i="0" u="none" strike="noStrike" baseline="0" dirty="0">
                <a:solidFill>
                  <a:srgbClr val="FF0000"/>
                </a:solidFill>
                <a:latin typeface="LiberationSerif"/>
              </a:rPr>
              <a:t>load independent</a:t>
            </a:r>
            <a:r>
              <a:rPr lang="en-IN" b="0" i="0" u="none" strike="noStrike" baseline="0" dirty="0">
                <a:latin typeface="LiberationSerif"/>
              </a:rPr>
              <a:t>.</a:t>
            </a:r>
          </a:p>
          <a:p>
            <a:pPr algn="l"/>
            <a:r>
              <a:rPr lang="en-GB" b="0" i="0" u="none" strike="noStrike" baseline="0" dirty="0">
                <a:latin typeface="LiberationSerif"/>
              </a:rPr>
              <a:t>The method by which this is performed is to record the mitral regurgitation spectral profile at a </a:t>
            </a:r>
            <a:r>
              <a:rPr lang="en-GB" b="0" i="0" u="none" strike="noStrike" baseline="0" dirty="0">
                <a:solidFill>
                  <a:srgbClr val="FF0000"/>
                </a:solidFill>
                <a:latin typeface="LiberationSerif"/>
              </a:rPr>
              <a:t>high sweep speed</a:t>
            </a:r>
            <a:r>
              <a:rPr lang="en-GB" b="0" i="0" u="none" strike="noStrike" baseline="0" dirty="0">
                <a:latin typeface="LiberationSerif"/>
              </a:rPr>
              <a:t> (typically 100</a:t>
            </a:r>
            <a:r>
              <a:rPr lang="en-IN" b="0" i="0" u="none" strike="noStrike" baseline="0" dirty="0">
                <a:latin typeface="LiberationSerif"/>
              </a:rPr>
              <a:t>mm/s)</a:t>
            </a:r>
          </a:p>
          <a:p>
            <a:pPr algn="l"/>
            <a:r>
              <a:rPr lang="en-IN" b="0" i="0" u="none" strike="noStrike" baseline="0" dirty="0">
                <a:latin typeface="LiberationSerif"/>
              </a:rPr>
              <a:t>To </a:t>
            </a:r>
            <a:r>
              <a:rPr lang="en-GB" b="0" i="0" u="none" strike="noStrike" baseline="0" dirty="0">
                <a:latin typeface="LiberationSerif"/>
              </a:rPr>
              <a:t>determine the </a:t>
            </a:r>
            <a:r>
              <a:rPr lang="en-GB" b="0" i="0" u="none" strike="noStrike" baseline="0" dirty="0" err="1">
                <a:latin typeface="LiberationSerif"/>
              </a:rPr>
              <a:t>d</a:t>
            </a:r>
            <a:r>
              <a:rPr lang="en-GB" b="0" i="1" u="none" strike="noStrike" baseline="0" dirty="0" err="1">
                <a:latin typeface="LiberationSerif-Italic"/>
              </a:rPr>
              <a:t>P</a:t>
            </a:r>
            <a:r>
              <a:rPr lang="en-GB" b="0" i="0" u="none" strike="noStrike" baseline="0" dirty="0">
                <a:latin typeface="LiberationSerif"/>
              </a:rPr>
              <a:t>/d</a:t>
            </a:r>
            <a:r>
              <a:rPr lang="en-GB" b="0" i="1" u="none" strike="noStrike" baseline="0" dirty="0">
                <a:latin typeface="LiberationSerif-Italic"/>
              </a:rPr>
              <a:t>t</a:t>
            </a:r>
            <a:r>
              <a:rPr lang="en-GB" b="0" i="0" u="none" strike="noStrike" baseline="0" dirty="0">
                <a:latin typeface="LiberationSerif"/>
              </a:rPr>
              <a:t>, one calculates the time difference in milliseconds from the point at which the velocity is at 1 m/s and at 3 m/s.</a:t>
            </a:r>
          </a:p>
          <a:p>
            <a:pPr algn="l"/>
            <a:r>
              <a:rPr lang="en-IN" b="0" i="0" u="none" strike="noStrike" baseline="0" dirty="0">
                <a:latin typeface="LiberationSerif"/>
              </a:rPr>
              <a:t>The time between </a:t>
            </a:r>
            <a:r>
              <a:rPr lang="en-GB" b="0" i="0" u="none" strike="noStrike" baseline="0" dirty="0">
                <a:latin typeface="LiberationSerif"/>
              </a:rPr>
              <a:t>these two points represents the time that it takes for a pressure change of 32mm Hg to occur in the left ventricular cavity.</a:t>
            </a:r>
            <a:endParaRPr lang="en-IN" dirty="0"/>
          </a:p>
        </p:txBody>
      </p:sp>
    </p:spTree>
    <p:extLst>
      <p:ext uri="{BB962C8B-B14F-4D97-AF65-F5344CB8AC3E}">
        <p14:creationId xmlns:p14="http://schemas.microsoft.com/office/powerpoint/2010/main" val="2152912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3AD141-5BA2-32E1-D200-61CEB94FE198}"/>
              </a:ext>
            </a:extLst>
          </p:cNvPr>
          <p:cNvSpPr>
            <a:spLocks noGrp="1"/>
          </p:cNvSpPr>
          <p:nvPr>
            <p:ph idx="1"/>
          </p:nvPr>
        </p:nvSpPr>
        <p:spPr>
          <a:xfrm>
            <a:off x="838200" y="849442"/>
            <a:ext cx="5257800" cy="6008558"/>
          </a:xfrm>
        </p:spPr>
        <p:txBody>
          <a:bodyPr/>
          <a:lstStyle/>
          <a:p>
            <a:pPr algn="l"/>
            <a:r>
              <a:rPr lang="en-GB" sz="2000" dirty="0">
                <a:latin typeface="LiberationSerif"/>
              </a:rPr>
              <a:t>T</a:t>
            </a:r>
            <a:r>
              <a:rPr lang="en-GB" sz="2000" b="0" i="0" u="none" strike="noStrike" baseline="0" dirty="0">
                <a:latin typeface="LiberationSerif"/>
              </a:rPr>
              <a:t>he temporal resolution of a dedicated M-mode beam is superior to that of two-dimensional echocardiography.</a:t>
            </a:r>
          </a:p>
          <a:p>
            <a:pPr algn="l"/>
            <a:endParaRPr lang="en-IN" sz="2000" b="0" i="0" u="none" strike="noStrike" baseline="0" dirty="0">
              <a:latin typeface="LiberationSerif"/>
            </a:endParaRPr>
          </a:p>
          <a:p>
            <a:r>
              <a:rPr lang="en-IN" sz="2000" b="0" i="0" u="none" strike="noStrike" baseline="0" dirty="0">
                <a:latin typeface="LiberationSerif"/>
              </a:rPr>
              <a:t> Provides information regarding </a:t>
            </a:r>
            <a:r>
              <a:rPr lang="en-GB" sz="2000" b="0" i="0" u="none" strike="noStrike" baseline="0" dirty="0">
                <a:latin typeface="LiberationSerif"/>
              </a:rPr>
              <a:t>dimension and contractility only along a single line. This may either underestimate or overestimate the abnormality.</a:t>
            </a:r>
          </a:p>
          <a:p>
            <a:endParaRPr lang="en-GB" sz="2000" b="0" i="0" u="none" strike="noStrike" baseline="0" dirty="0">
              <a:latin typeface="LiberationSerif"/>
            </a:endParaRPr>
          </a:p>
          <a:p>
            <a:pPr algn="l"/>
            <a:r>
              <a:rPr lang="fr-FR" sz="2000" b="0" i="0" u="none" strike="noStrike" baseline="0" dirty="0">
                <a:latin typeface="LiberationSerif"/>
              </a:rPr>
              <a:t>If M-mode </a:t>
            </a:r>
            <a:r>
              <a:rPr lang="fr-FR" sz="2000" b="0" i="0" u="none" strike="noStrike" baseline="0" dirty="0" err="1">
                <a:latin typeface="LiberationSerif"/>
              </a:rPr>
              <a:t>beam</a:t>
            </a:r>
            <a:r>
              <a:rPr lang="fr-FR" sz="2000" b="0" i="0" u="none" strike="noStrike" baseline="0" dirty="0">
                <a:latin typeface="LiberationSerif"/>
              </a:rPr>
              <a:t> traverses the </a:t>
            </a:r>
            <a:r>
              <a:rPr lang="fr-FR" sz="2000" b="0" i="0" u="none" strike="noStrike" baseline="0" dirty="0" err="1">
                <a:latin typeface="LiberationSerif"/>
              </a:rPr>
              <a:t>ventricle</a:t>
            </a:r>
            <a:r>
              <a:rPr lang="fr-FR" sz="2000" dirty="0">
                <a:latin typeface="LiberationSerif"/>
              </a:rPr>
              <a:t> </a:t>
            </a:r>
            <a:r>
              <a:rPr lang="en-GB" sz="2000" b="0" i="0" u="none" strike="noStrike" baseline="0" dirty="0">
                <a:latin typeface="LiberationSerif"/>
              </a:rPr>
              <a:t>in a tangential manner it overestimates the true internal dimension</a:t>
            </a:r>
          </a:p>
          <a:p>
            <a:pPr algn="l"/>
            <a:endParaRPr lang="en-GB" sz="2000" b="0" i="0" u="none" strike="noStrike" baseline="0" dirty="0">
              <a:latin typeface="LiberationSerif"/>
            </a:endParaRPr>
          </a:p>
          <a:p>
            <a:pPr algn="l"/>
            <a:r>
              <a:rPr lang="en-GB" sz="2000" b="0" i="0" u="none" strike="noStrike" baseline="0" dirty="0">
                <a:latin typeface="LiberationSerif"/>
              </a:rPr>
              <a:t>M-mode echocardiography provides a slight advantage for timing of events but confers no real advantage over direct  two-dimensional </a:t>
            </a:r>
            <a:r>
              <a:rPr lang="en-IN" sz="2000" b="0" i="0" u="none" strike="noStrike" baseline="0" dirty="0">
                <a:latin typeface="LiberationSerif"/>
              </a:rPr>
              <a:t>measurements for chamber dimensions.</a:t>
            </a:r>
            <a:endParaRPr lang="en-GB" sz="2000" b="0" i="0" u="none" strike="noStrike" baseline="0" dirty="0">
              <a:latin typeface="LiberationSerif"/>
            </a:endParaRPr>
          </a:p>
          <a:p>
            <a:endParaRPr lang="en-IN" dirty="0"/>
          </a:p>
        </p:txBody>
      </p:sp>
      <p:pic>
        <p:nvPicPr>
          <p:cNvPr id="4" name="Picture 3">
            <a:extLst>
              <a:ext uri="{FF2B5EF4-FFF2-40B4-BE49-F238E27FC236}">
                <a16:creationId xmlns:a16="http://schemas.microsoft.com/office/drawing/2014/main" id="{932545AC-190D-CED7-262A-E9521F39D268}"/>
              </a:ext>
            </a:extLst>
          </p:cNvPr>
          <p:cNvPicPr>
            <a:picLocks noChangeAspect="1"/>
          </p:cNvPicPr>
          <p:nvPr/>
        </p:nvPicPr>
        <p:blipFill>
          <a:blip r:embed="rId2"/>
          <a:stretch>
            <a:fillRect/>
          </a:stretch>
        </p:blipFill>
        <p:spPr>
          <a:xfrm>
            <a:off x="6457263" y="0"/>
            <a:ext cx="5734737" cy="6858000"/>
          </a:xfrm>
          <a:prstGeom prst="rect">
            <a:avLst/>
          </a:prstGeom>
        </p:spPr>
      </p:pic>
    </p:spTree>
    <p:extLst>
      <p:ext uri="{BB962C8B-B14F-4D97-AF65-F5344CB8AC3E}">
        <p14:creationId xmlns:p14="http://schemas.microsoft.com/office/powerpoint/2010/main" val="2409161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8F313-4BEA-542B-9345-8F690A7F01EF}"/>
              </a:ext>
            </a:extLst>
          </p:cNvPr>
          <p:cNvSpPr>
            <a:spLocks noGrp="1"/>
          </p:cNvSpPr>
          <p:nvPr>
            <p:ph type="title"/>
          </p:nvPr>
        </p:nvSpPr>
        <p:spPr/>
        <p:txBody>
          <a:bodyPr>
            <a:normAutofit/>
          </a:bodyPr>
          <a:lstStyle/>
          <a:p>
            <a:r>
              <a:rPr lang="en-IN" sz="3600" b="1" i="0" u="sng" strike="noStrike" baseline="0" dirty="0">
                <a:solidFill>
                  <a:srgbClr val="FF0000"/>
                </a:solidFill>
                <a:latin typeface="LiberationSans-Bold"/>
              </a:rPr>
              <a:t>Left Ventricular Wall Stress</a:t>
            </a:r>
            <a:endParaRPr lang="en-IN" sz="3600" u="sng" dirty="0">
              <a:solidFill>
                <a:srgbClr val="FF0000"/>
              </a:solidFill>
            </a:endParaRPr>
          </a:p>
        </p:txBody>
      </p:sp>
      <p:sp>
        <p:nvSpPr>
          <p:cNvPr id="3" name="Content Placeholder 2">
            <a:extLst>
              <a:ext uri="{FF2B5EF4-FFF2-40B4-BE49-F238E27FC236}">
                <a16:creationId xmlns:a16="http://schemas.microsoft.com/office/drawing/2014/main" id="{017B055E-60F4-F39F-0392-F15327493112}"/>
              </a:ext>
            </a:extLst>
          </p:cNvPr>
          <p:cNvSpPr>
            <a:spLocks noGrp="1"/>
          </p:cNvSpPr>
          <p:nvPr>
            <p:ph idx="1"/>
          </p:nvPr>
        </p:nvSpPr>
        <p:spPr/>
        <p:txBody>
          <a:bodyPr>
            <a:normAutofit/>
          </a:bodyPr>
          <a:lstStyle/>
          <a:p>
            <a:pPr algn="l"/>
            <a:r>
              <a:rPr lang="en-GB" b="0" i="0" u="none" strike="noStrike" baseline="0" dirty="0">
                <a:latin typeface="LiberationSerif"/>
              </a:rPr>
              <a:t>Most clinically used parameters of ventricular function including stroke volume and ejection fraction are </a:t>
            </a:r>
            <a:r>
              <a:rPr lang="en-GB" b="0" i="0" u="none" strike="noStrike" baseline="0" dirty="0">
                <a:solidFill>
                  <a:srgbClr val="FF0000"/>
                </a:solidFill>
                <a:latin typeface="LiberationSerif"/>
              </a:rPr>
              <a:t>afterload dependent</a:t>
            </a:r>
            <a:r>
              <a:rPr lang="en-GB" b="0" i="0" u="none" strike="noStrike" baseline="0" dirty="0">
                <a:latin typeface="LiberationSerif"/>
              </a:rPr>
              <a:t>, that is, they are dependent on the pressure developed and impedance against which the left </a:t>
            </a:r>
            <a:r>
              <a:rPr lang="en-IN" b="0" i="0" u="none" strike="noStrike" baseline="0" dirty="0">
                <a:latin typeface="LiberationSerif"/>
              </a:rPr>
              <a:t>ventricle must contract.</a:t>
            </a:r>
          </a:p>
          <a:p>
            <a:pPr algn="l"/>
            <a:r>
              <a:rPr lang="en-GB" b="0" i="0" u="none" strike="noStrike" baseline="0" dirty="0">
                <a:latin typeface="LiberationSerif"/>
              </a:rPr>
              <a:t>Several methods have been proposed for correcting afterload or creating </a:t>
            </a:r>
            <a:r>
              <a:rPr lang="en-GB" b="0" i="0" u="none" strike="noStrike" baseline="0" dirty="0">
                <a:solidFill>
                  <a:srgbClr val="FF0000"/>
                </a:solidFill>
                <a:latin typeface="LiberationSerif"/>
              </a:rPr>
              <a:t>afterload-independent indices </a:t>
            </a:r>
            <a:r>
              <a:rPr lang="en-GB" b="0" i="0" u="none" strike="noStrike" baseline="0" dirty="0">
                <a:latin typeface="LiberationSerif"/>
              </a:rPr>
              <a:t>of left ventricular performance, including calculating ventricular wall stress and creation of </a:t>
            </a:r>
            <a:r>
              <a:rPr lang="en-IN" b="0" i="0" u="none" strike="noStrike" baseline="0" dirty="0">
                <a:latin typeface="LiberationSerif"/>
              </a:rPr>
              <a:t>pressure volume loops.</a:t>
            </a:r>
            <a:endParaRPr lang="en-IN" dirty="0"/>
          </a:p>
        </p:txBody>
      </p:sp>
    </p:spTree>
    <p:extLst>
      <p:ext uri="{BB962C8B-B14F-4D97-AF65-F5344CB8AC3E}">
        <p14:creationId xmlns:p14="http://schemas.microsoft.com/office/powerpoint/2010/main" val="1556884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0857-5CBA-E61D-4CC5-20228BFD958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1E2B48B-E8CC-3A73-3ABF-778699E454D4}"/>
              </a:ext>
            </a:extLst>
          </p:cNvPr>
          <p:cNvSpPr>
            <a:spLocks noGrp="1"/>
          </p:cNvSpPr>
          <p:nvPr>
            <p:ph idx="1"/>
          </p:nvPr>
        </p:nvSpPr>
        <p:spPr/>
        <p:txBody>
          <a:bodyPr>
            <a:normAutofit/>
          </a:bodyPr>
          <a:lstStyle/>
          <a:p>
            <a:pPr algn="l"/>
            <a:r>
              <a:rPr lang="en-GB" b="0" i="0" u="none" strike="noStrike" baseline="0" dirty="0">
                <a:latin typeface="LiberationSerif"/>
              </a:rPr>
              <a:t>These calculations have been used as a measure of myocardial contractility in the investigation of cardiomyopathy and valvular heart disease. Because </a:t>
            </a:r>
            <a:r>
              <a:rPr lang="en-GB" b="0" i="0" u="none" strike="noStrike" baseline="0" dirty="0">
                <a:solidFill>
                  <a:srgbClr val="FF0000"/>
                </a:solidFill>
                <a:latin typeface="LiberationSerif"/>
              </a:rPr>
              <a:t>it accounts for wall thickness and pressure generation, wall stress is more afterload-independent than parameters such as fractional </a:t>
            </a:r>
            <a:r>
              <a:rPr lang="en-IN" b="0" i="0" u="none" strike="noStrike" baseline="0" dirty="0">
                <a:solidFill>
                  <a:srgbClr val="FF0000"/>
                </a:solidFill>
                <a:latin typeface="LiberationSerif"/>
              </a:rPr>
              <a:t>shortening or ejection fra</a:t>
            </a:r>
            <a:r>
              <a:rPr lang="en-IN" b="0" i="0" u="none" strike="noStrike" baseline="0" dirty="0">
                <a:latin typeface="LiberationSerif"/>
              </a:rPr>
              <a:t>ction.</a:t>
            </a:r>
          </a:p>
          <a:p>
            <a:pPr algn="l"/>
            <a:r>
              <a:rPr lang="en-GB" b="0" i="0" u="none" strike="noStrike" baseline="0" dirty="0">
                <a:latin typeface="LiberationSerif"/>
              </a:rPr>
              <a:t>Left ventricular stress can be calculated either </a:t>
            </a:r>
            <a:r>
              <a:rPr lang="en-IN" b="0" i="0" u="none" strike="noStrike" baseline="0" dirty="0">
                <a:latin typeface="LiberationSerif"/>
              </a:rPr>
              <a:t>globally or regionally.</a:t>
            </a:r>
            <a:r>
              <a:rPr lang="en-GB" b="0" i="0" u="none" strike="noStrike" baseline="0" dirty="0">
                <a:latin typeface="LiberationSerif"/>
              </a:rPr>
              <a:t>There are three different regional stress calculations : </a:t>
            </a:r>
            <a:r>
              <a:rPr lang="en-GB" b="0" i="0" u="none" strike="noStrike" baseline="0" dirty="0">
                <a:solidFill>
                  <a:srgbClr val="FF0000"/>
                </a:solidFill>
                <a:latin typeface="LiberationSerif"/>
              </a:rPr>
              <a:t>radial, circumferential, and meridional</a:t>
            </a:r>
            <a:r>
              <a:rPr lang="en-GB" b="0" i="0" u="none" strike="noStrike" baseline="0" dirty="0">
                <a:latin typeface="LiberationSerif"/>
              </a:rPr>
              <a:t>, each of which is mutually orthogonal.</a:t>
            </a:r>
            <a:endParaRPr lang="en-IN" dirty="0"/>
          </a:p>
        </p:txBody>
      </p:sp>
    </p:spTree>
    <p:extLst>
      <p:ext uri="{BB962C8B-B14F-4D97-AF65-F5344CB8AC3E}">
        <p14:creationId xmlns:p14="http://schemas.microsoft.com/office/powerpoint/2010/main" val="24187753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DC0E74-42F1-5F46-CBC0-623C569E2121}"/>
              </a:ext>
            </a:extLst>
          </p:cNvPr>
          <p:cNvSpPr>
            <a:spLocks noGrp="1"/>
          </p:cNvSpPr>
          <p:nvPr>
            <p:ph idx="1"/>
          </p:nvPr>
        </p:nvSpPr>
        <p:spPr/>
        <p:txBody>
          <a:bodyPr>
            <a:normAutofit/>
          </a:bodyPr>
          <a:lstStyle/>
          <a:p>
            <a:pPr algn="l"/>
            <a:r>
              <a:rPr lang="en-GB" b="0" i="0" u="none" strike="noStrike" baseline="0" dirty="0">
                <a:latin typeface="LiberationSerif"/>
              </a:rPr>
              <a:t>In its simplest form, meridional stress is defined by the formula:</a:t>
            </a:r>
          </a:p>
          <a:p>
            <a:pPr marL="0" indent="0" algn="l">
              <a:buNone/>
            </a:pPr>
            <a:r>
              <a:rPr lang="en-GB" b="0" i="0" u="none" strike="noStrike" baseline="0" dirty="0">
                <a:latin typeface="LiberationSerif"/>
              </a:rPr>
              <a:t>     </a:t>
            </a:r>
            <a:r>
              <a:rPr lang="en-GB" b="1" i="0" u="none" strike="noStrike" baseline="0" dirty="0">
                <a:solidFill>
                  <a:srgbClr val="FF0000"/>
                </a:solidFill>
                <a:latin typeface="LiberationSerif"/>
              </a:rPr>
              <a:t>stress =(pressure × radius) ÷ h</a:t>
            </a:r>
            <a:r>
              <a:rPr lang="en-GB" b="0" i="0" u="none" strike="noStrike" baseline="0" dirty="0">
                <a:latin typeface="LiberationSerif"/>
              </a:rPr>
              <a:t> (where h = wall thickness)</a:t>
            </a:r>
          </a:p>
          <a:p>
            <a:pPr algn="l"/>
            <a:r>
              <a:rPr lang="en-IN" b="0" i="0" u="none" strike="noStrike" baseline="0" dirty="0">
                <a:latin typeface="LiberationSerif"/>
              </a:rPr>
              <a:t>This formula </a:t>
            </a:r>
            <a:r>
              <a:rPr lang="en-GB" b="0" i="0" u="none" strike="noStrike" baseline="0" dirty="0">
                <a:latin typeface="LiberationSerif"/>
              </a:rPr>
              <a:t>assumes spherical geometry, which obviously is not the case in the left</a:t>
            </a:r>
            <a:r>
              <a:rPr lang="en-IN" b="0" i="0" u="none" strike="noStrike" baseline="0" dirty="0">
                <a:latin typeface="LiberationSerif"/>
              </a:rPr>
              <a:t>ventricle.</a:t>
            </a:r>
          </a:p>
          <a:p>
            <a:pPr algn="l"/>
            <a:r>
              <a:rPr lang="en-GB" b="0" i="0" u="none" strike="noStrike" baseline="0" dirty="0">
                <a:latin typeface="LiberationSerif"/>
              </a:rPr>
              <a:t>As such, while correlating with other measures of left ventricular stress, it may not truly represent the actual </a:t>
            </a:r>
            <a:r>
              <a:rPr lang="en-GB" b="0" i="0" u="none" strike="noStrike" baseline="0" dirty="0" err="1">
                <a:latin typeface="LiberationSerif"/>
              </a:rPr>
              <a:t>va</a:t>
            </a:r>
            <a:r>
              <a:rPr lang="en-IN" dirty="0" err="1">
                <a:latin typeface="LiberationSerif"/>
              </a:rPr>
              <a:t>lue</a:t>
            </a:r>
            <a:endParaRPr lang="en-IN" dirty="0"/>
          </a:p>
        </p:txBody>
      </p:sp>
    </p:spTree>
    <p:extLst>
      <p:ext uri="{BB962C8B-B14F-4D97-AF65-F5344CB8AC3E}">
        <p14:creationId xmlns:p14="http://schemas.microsoft.com/office/powerpoint/2010/main" val="944752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73D962-AAAB-E667-AC25-10BDD5C74975}"/>
              </a:ext>
            </a:extLst>
          </p:cNvPr>
          <p:cNvSpPr>
            <a:spLocks noGrp="1"/>
          </p:cNvSpPr>
          <p:nvPr>
            <p:ph idx="1"/>
          </p:nvPr>
        </p:nvSpPr>
        <p:spPr/>
        <p:txBody>
          <a:bodyPr>
            <a:normAutofit/>
          </a:bodyPr>
          <a:lstStyle/>
          <a:p>
            <a:pPr algn="l"/>
            <a:r>
              <a:rPr lang="en-GB" b="0" i="0" u="none" strike="noStrike" baseline="0" dirty="0">
                <a:latin typeface="LiberationSerif"/>
              </a:rPr>
              <a:t>Because of left ventricular–right ventricular interaction and changes in the radius of curvature of the ventricle, regional stress varies from apex to base and around the circumference of the </a:t>
            </a:r>
            <a:r>
              <a:rPr lang="en-IN" b="0" i="0" u="none" strike="noStrike" baseline="0" dirty="0">
                <a:latin typeface="LiberationSerif"/>
              </a:rPr>
              <a:t>left ventricle.</a:t>
            </a:r>
          </a:p>
          <a:p>
            <a:pPr algn="l"/>
            <a:r>
              <a:rPr lang="en-GB" b="0" i="0" u="none" strike="noStrike" baseline="0" dirty="0">
                <a:latin typeface="LiberationSerif"/>
              </a:rPr>
              <a:t>Calculation of stress indexed to ventricular volume has been used as an index of ventricular performance in valvular heart disease and </a:t>
            </a:r>
            <a:r>
              <a:rPr lang="en-IN" b="0" i="0" u="none" strike="noStrike" baseline="0" dirty="0">
                <a:latin typeface="LiberationSerif"/>
              </a:rPr>
              <a:t>cardiomyopathy.</a:t>
            </a:r>
            <a:endParaRPr lang="en-IN" dirty="0"/>
          </a:p>
        </p:txBody>
      </p:sp>
    </p:spTree>
    <p:extLst>
      <p:ext uri="{BB962C8B-B14F-4D97-AF65-F5344CB8AC3E}">
        <p14:creationId xmlns:p14="http://schemas.microsoft.com/office/powerpoint/2010/main" val="28076811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455D-EBEB-919C-29DF-41557AD3CBA9}"/>
              </a:ext>
            </a:extLst>
          </p:cNvPr>
          <p:cNvSpPr>
            <a:spLocks noGrp="1"/>
          </p:cNvSpPr>
          <p:nvPr>
            <p:ph type="title"/>
          </p:nvPr>
        </p:nvSpPr>
        <p:spPr/>
        <p:txBody>
          <a:bodyPr>
            <a:normAutofit/>
          </a:bodyPr>
          <a:lstStyle/>
          <a:p>
            <a:r>
              <a:rPr lang="en-GB" sz="3200" b="1" i="0" u="sng" strike="noStrike" baseline="0" dirty="0">
                <a:solidFill>
                  <a:srgbClr val="FF0000"/>
                </a:solidFill>
                <a:latin typeface="LiberationSans-Bold"/>
              </a:rPr>
              <a:t>Doppler Evaluation of Global Left Ventricular Function</a:t>
            </a:r>
            <a:endParaRPr lang="en-IN" sz="3200" u="sng" dirty="0">
              <a:solidFill>
                <a:srgbClr val="FF0000"/>
              </a:solidFill>
            </a:endParaRPr>
          </a:p>
        </p:txBody>
      </p:sp>
      <p:sp>
        <p:nvSpPr>
          <p:cNvPr id="3" name="Content Placeholder 2">
            <a:extLst>
              <a:ext uri="{FF2B5EF4-FFF2-40B4-BE49-F238E27FC236}">
                <a16:creationId xmlns:a16="http://schemas.microsoft.com/office/drawing/2014/main" id="{72D6CB76-2B08-5811-CBDC-408021B01806}"/>
              </a:ext>
            </a:extLst>
          </p:cNvPr>
          <p:cNvSpPr>
            <a:spLocks noGrp="1"/>
          </p:cNvSpPr>
          <p:nvPr>
            <p:ph idx="1"/>
          </p:nvPr>
        </p:nvSpPr>
        <p:spPr/>
        <p:txBody>
          <a:bodyPr>
            <a:normAutofit/>
          </a:bodyPr>
          <a:lstStyle/>
          <a:p>
            <a:pPr algn="l"/>
            <a:r>
              <a:rPr lang="en-IN" b="0" i="0" u="none" strike="noStrike" baseline="0" dirty="0">
                <a:latin typeface="LiberationSerif"/>
              </a:rPr>
              <a:t>The earliest, conceptually simplest, </a:t>
            </a:r>
            <a:r>
              <a:rPr lang="en-GB" b="0" i="0" u="none" strike="noStrike" baseline="0" dirty="0">
                <a:latin typeface="LiberationSerif"/>
              </a:rPr>
              <a:t>and still probably one of the more clinically useful methods for following left ventricular function with Doppler is to evaluate the time velocity integral(TVI) of the left ventricular outflow tract or ascending aorta.</a:t>
            </a:r>
          </a:p>
          <a:p>
            <a:pPr algn="l"/>
            <a:endParaRPr lang="en-GB" b="0" i="0" u="none" strike="noStrike" baseline="0" dirty="0">
              <a:latin typeface="LiberationSerif"/>
            </a:endParaRPr>
          </a:p>
          <a:p>
            <a:pPr algn="l"/>
            <a:r>
              <a:rPr lang="en-IN" b="0" i="0" u="none" strike="noStrike" baseline="0" dirty="0">
                <a:latin typeface="LiberationSerif"/>
              </a:rPr>
              <a:t>Basically, the </a:t>
            </a:r>
            <a:r>
              <a:rPr lang="en-GB" b="0" i="0" u="none" strike="noStrike" baseline="0" dirty="0">
                <a:latin typeface="LiberationSerif"/>
              </a:rPr>
              <a:t>principle is that if the cross-sectional area of flow is known, then the product of that cross-sectional area and the mean velocity of flow equals the</a:t>
            </a:r>
            <a:r>
              <a:rPr lang="en-IN" b="0" i="0" u="none" strike="noStrike" baseline="0" dirty="0">
                <a:latin typeface="LiberationSerif"/>
              </a:rPr>
              <a:t>volumetric flow</a:t>
            </a:r>
            <a:endParaRPr lang="en-IN" dirty="0"/>
          </a:p>
        </p:txBody>
      </p:sp>
    </p:spTree>
    <p:extLst>
      <p:ext uri="{BB962C8B-B14F-4D97-AF65-F5344CB8AC3E}">
        <p14:creationId xmlns:p14="http://schemas.microsoft.com/office/powerpoint/2010/main" val="15506671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758D9A-404D-C47F-C675-FF63172A2814}"/>
              </a:ext>
            </a:extLst>
          </p:cNvPr>
          <p:cNvSpPr>
            <a:spLocks noGrp="1"/>
          </p:cNvSpPr>
          <p:nvPr>
            <p:ph idx="1"/>
          </p:nvPr>
        </p:nvSpPr>
        <p:spPr>
          <a:xfrm>
            <a:off x="928352" y="1253331"/>
            <a:ext cx="10515600" cy="4351338"/>
          </a:xfrm>
        </p:spPr>
        <p:txBody>
          <a:bodyPr>
            <a:normAutofit/>
          </a:bodyPr>
          <a:lstStyle/>
          <a:p>
            <a:pPr algn="l"/>
            <a:r>
              <a:rPr lang="en-GB" b="0" i="0" u="none" strike="noStrike" baseline="0" dirty="0">
                <a:latin typeface="LiberationSerif"/>
              </a:rPr>
              <a:t>Typically, the area evaluated for determination of systolic flow, and hence global left ventricular performance, has been the </a:t>
            </a:r>
            <a:r>
              <a:rPr lang="en-IN" b="0" i="0" u="none" strike="noStrike" baseline="0" dirty="0">
                <a:latin typeface="LiberationSerif"/>
              </a:rPr>
              <a:t>left ventricular outflow tract.</a:t>
            </a:r>
          </a:p>
          <a:p>
            <a:pPr algn="l"/>
            <a:r>
              <a:rPr lang="en-GB" b="0" i="0" u="none" strike="noStrike" baseline="0" dirty="0">
                <a:latin typeface="LiberationSerif"/>
              </a:rPr>
              <a:t>The calculated stroke volume can be multiplied by the heart rate to obtain cardiac output</a:t>
            </a:r>
            <a:endParaRPr lang="en-IN" dirty="0"/>
          </a:p>
        </p:txBody>
      </p:sp>
      <p:pic>
        <p:nvPicPr>
          <p:cNvPr id="5" name="Picture 4">
            <a:extLst>
              <a:ext uri="{FF2B5EF4-FFF2-40B4-BE49-F238E27FC236}">
                <a16:creationId xmlns:a16="http://schemas.microsoft.com/office/drawing/2014/main" id="{5861DDB5-6562-B62B-2E77-6FF18ED2D9F3}"/>
              </a:ext>
            </a:extLst>
          </p:cNvPr>
          <p:cNvPicPr>
            <a:picLocks noChangeAspect="1"/>
          </p:cNvPicPr>
          <p:nvPr/>
        </p:nvPicPr>
        <p:blipFill>
          <a:blip r:embed="rId2"/>
          <a:stretch>
            <a:fillRect/>
          </a:stretch>
        </p:blipFill>
        <p:spPr>
          <a:xfrm>
            <a:off x="4609447" y="3897973"/>
            <a:ext cx="5033727" cy="2697933"/>
          </a:xfrm>
          <a:prstGeom prst="rect">
            <a:avLst/>
          </a:prstGeom>
        </p:spPr>
      </p:pic>
    </p:spTree>
    <p:extLst>
      <p:ext uri="{BB962C8B-B14F-4D97-AF65-F5344CB8AC3E}">
        <p14:creationId xmlns:p14="http://schemas.microsoft.com/office/powerpoint/2010/main" val="23079739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FDDE90-3CDF-B0F8-1903-6B5A568DAB23}"/>
              </a:ext>
            </a:extLst>
          </p:cNvPr>
          <p:cNvSpPr>
            <a:spLocks noGrp="1"/>
          </p:cNvSpPr>
          <p:nvPr>
            <p:ph idx="1"/>
          </p:nvPr>
        </p:nvSpPr>
        <p:spPr>
          <a:xfrm>
            <a:off x="838200" y="1253331"/>
            <a:ext cx="10515600" cy="4954286"/>
          </a:xfrm>
        </p:spPr>
        <p:txBody>
          <a:bodyPr>
            <a:normAutofit/>
          </a:bodyPr>
          <a:lstStyle/>
          <a:p>
            <a:pPr algn="l"/>
            <a:r>
              <a:rPr lang="en-GB" b="0" i="0" u="none" strike="noStrike" baseline="0" dirty="0">
                <a:latin typeface="LiberationSerif"/>
              </a:rPr>
              <a:t>Although measurement of the actual outflow tract area may be subject to significant error, there are no commonly encountered disease states in which the area of the outflow tract would be expected to change over a short period</a:t>
            </a:r>
          </a:p>
          <a:p>
            <a:pPr algn="l"/>
            <a:r>
              <a:rPr lang="en-GB" b="0" i="0" u="none" strike="noStrike" baseline="0" dirty="0">
                <a:latin typeface="LiberationSerif"/>
              </a:rPr>
              <a:t>With this in mind, the outflow tract area can be considered a constant over </a:t>
            </a:r>
            <a:r>
              <a:rPr lang="en-IN" b="0" i="0" u="none" strike="noStrike" baseline="0" dirty="0">
                <a:latin typeface="LiberationSerif"/>
              </a:rPr>
              <a:t>time in most patients.</a:t>
            </a:r>
          </a:p>
          <a:p>
            <a:pPr algn="l"/>
            <a:r>
              <a:rPr lang="en-GB" b="0" i="0" u="none" strike="noStrike" baseline="0" dirty="0">
                <a:latin typeface="LiberationSerif"/>
              </a:rPr>
              <a:t>In theory, these same principles can be applied to any of the four cardiac valves or outflow or inflow tract dimensions</a:t>
            </a:r>
          </a:p>
          <a:p>
            <a:pPr algn="l"/>
            <a:r>
              <a:rPr lang="en-IN" b="0" i="0" u="none" strike="noStrike" baseline="0" dirty="0">
                <a:latin typeface="LiberationSerif"/>
              </a:rPr>
              <a:t>The right ventricular outflow</a:t>
            </a:r>
            <a:r>
              <a:rPr lang="en-GB" b="0" i="0" u="none" strike="noStrike" baseline="0" dirty="0">
                <a:latin typeface="LiberationSerif"/>
              </a:rPr>
              <a:t>tract, just below the pulmonic valve, provides information analogous to </a:t>
            </a:r>
            <a:r>
              <a:rPr lang="en-GB" b="0" i="0" u="none" strike="noStrike" baseline="0" dirty="0" err="1">
                <a:latin typeface="LiberationSerif"/>
              </a:rPr>
              <a:t>thatfor</a:t>
            </a:r>
            <a:r>
              <a:rPr lang="en-GB" b="0" i="0" u="none" strike="noStrike" baseline="0" dirty="0">
                <a:latin typeface="LiberationSerif"/>
              </a:rPr>
              <a:t> the left ventricular outflow tract</a:t>
            </a:r>
            <a:endParaRPr lang="en-IN" dirty="0"/>
          </a:p>
        </p:txBody>
      </p:sp>
    </p:spTree>
    <p:extLst>
      <p:ext uri="{BB962C8B-B14F-4D97-AF65-F5344CB8AC3E}">
        <p14:creationId xmlns:p14="http://schemas.microsoft.com/office/powerpoint/2010/main" val="38508113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0BDA76-AD8C-65CD-F4C7-2CE59F755ECC}"/>
              </a:ext>
            </a:extLst>
          </p:cNvPr>
          <p:cNvSpPr>
            <a:spLocks noGrp="1"/>
          </p:cNvSpPr>
          <p:nvPr>
            <p:ph idx="1"/>
          </p:nvPr>
        </p:nvSpPr>
        <p:spPr>
          <a:xfrm>
            <a:off x="838200" y="2379417"/>
            <a:ext cx="10515600" cy="4351338"/>
          </a:xfrm>
        </p:spPr>
        <p:txBody>
          <a:bodyPr>
            <a:normAutofit/>
          </a:bodyPr>
          <a:lstStyle/>
          <a:p>
            <a:pPr algn="l"/>
            <a:r>
              <a:rPr lang="en-GB" b="0" i="0" u="none" strike="noStrike" baseline="0" dirty="0">
                <a:latin typeface="LiberationSerif"/>
              </a:rPr>
              <a:t>Comparison of the TVI-outflow tract area product at these two sites has been successfully used in congenital heart disease to compare right and left ventricular stroke volume and hence determine shunt ratios in patients with intracardiac shunts.</a:t>
            </a:r>
          </a:p>
          <a:p>
            <a:pPr algn="l"/>
            <a:endParaRPr lang="en-IN" dirty="0"/>
          </a:p>
        </p:txBody>
      </p:sp>
    </p:spTree>
    <p:extLst>
      <p:ext uri="{BB962C8B-B14F-4D97-AF65-F5344CB8AC3E}">
        <p14:creationId xmlns:p14="http://schemas.microsoft.com/office/powerpoint/2010/main" val="7944681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BE55D-067E-3A86-991B-262C3681E6A5}"/>
              </a:ext>
            </a:extLst>
          </p:cNvPr>
          <p:cNvSpPr>
            <a:spLocks noGrp="1"/>
          </p:cNvSpPr>
          <p:nvPr>
            <p:ph type="title"/>
          </p:nvPr>
        </p:nvSpPr>
        <p:spPr>
          <a:xfrm>
            <a:off x="3893344" y="2262188"/>
            <a:ext cx="7055644" cy="2155031"/>
          </a:xfrm>
        </p:spPr>
        <p:txBody>
          <a:bodyPr/>
          <a:lstStyle/>
          <a:p>
            <a:r>
              <a:rPr lang="en-GB" dirty="0"/>
              <a:t>MCQ’S</a:t>
            </a:r>
            <a:endParaRPr lang="en-US" dirty="0"/>
          </a:p>
        </p:txBody>
      </p:sp>
      <p:sp>
        <p:nvSpPr>
          <p:cNvPr id="3" name="Content Placeholder 2">
            <a:extLst>
              <a:ext uri="{FF2B5EF4-FFF2-40B4-BE49-F238E27FC236}">
                <a16:creationId xmlns:a16="http://schemas.microsoft.com/office/drawing/2014/main" id="{AC877410-7AC8-B3C4-6484-35DA66C838CC}"/>
              </a:ext>
            </a:extLst>
          </p:cNvPr>
          <p:cNvSpPr>
            <a:spLocks noGrp="1"/>
          </p:cNvSpPr>
          <p:nvPr>
            <p:ph idx="1"/>
          </p:nvPr>
        </p:nvSpPr>
        <p:spPr>
          <a:xfrm>
            <a:off x="4701779" y="-5466953"/>
            <a:ext cx="10515600" cy="4351338"/>
          </a:xfrm>
        </p:spPr>
        <p:txBody>
          <a:bodyPr/>
          <a:lstStyle/>
          <a:p>
            <a:endParaRPr lang="en-US" dirty="0"/>
          </a:p>
        </p:txBody>
      </p:sp>
    </p:spTree>
    <p:extLst>
      <p:ext uri="{BB962C8B-B14F-4D97-AF65-F5344CB8AC3E}">
        <p14:creationId xmlns:p14="http://schemas.microsoft.com/office/powerpoint/2010/main" val="5246898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D2BE7-2C86-1224-A7C9-721B8AC882B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968715F-A442-B9D4-862B-C475337D026B}"/>
              </a:ext>
            </a:extLst>
          </p:cNvPr>
          <p:cNvSpPr>
            <a:spLocks noGrp="1"/>
          </p:cNvSpPr>
          <p:nvPr>
            <p:ph idx="1"/>
          </p:nvPr>
        </p:nvSpPr>
        <p:spPr/>
        <p:txBody>
          <a:bodyPr>
            <a:normAutofit/>
          </a:bodyPr>
          <a:lstStyle/>
          <a:p>
            <a:pPr marL="0" indent="0">
              <a:buNone/>
            </a:pPr>
            <a:r>
              <a:rPr lang="en-GB" dirty="0"/>
              <a:t>1. What is the most commonly used echocardiographic method for calculating left ventricular volumes and ejection fraction?
A. </a:t>
            </a:r>
            <a:r>
              <a:rPr lang="en-GB" dirty="0" err="1"/>
              <a:t>Teichholz</a:t>
            </a:r>
            <a:r>
              <a:rPr lang="en-GB" dirty="0"/>
              <a:t> method
B. M-mode
C. Simpson’s rule
D. Speckle tracking</a:t>
            </a:r>
            <a:endParaRPr lang="en-US" dirty="0"/>
          </a:p>
        </p:txBody>
      </p:sp>
    </p:spTree>
    <p:extLst>
      <p:ext uri="{BB962C8B-B14F-4D97-AF65-F5344CB8AC3E}">
        <p14:creationId xmlns:p14="http://schemas.microsoft.com/office/powerpoint/2010/main" val="2287459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FD95-7302-DF51-4F96-EAE32450E6DB}"/>
              </a:ext>
            </a:extLst>
          </p:cNvPr>
          <p:cNvSpPr>
            <a:spLocks noGrp="1"/>
          </p:cNvSpPr>
          <p:nvPr>
            <p:ph type="title"/>
          </p:nvPr>
        </p:nvSpPr>
        <p:spPr/>
        <p:txBody>
          <a:bodyPr>
            <a:normAutofit/>
          </a:bodyPr>
          <a:lstStyle/>
          <a:p>
            <a:r>
              <a:rPr lang="en-GB" sz="3600" b="1" i="0" u="sng" strike="noStrike" baseline="0" dirty="0">
                <a:solidFill>
                  <a:srgbClr val="008C6B"/>
                </a:solidFill>
                <a:latin typeface="LiberationSans-Bold"/>
              </a:rPr>
              <a:t>Indirect M-Mode Markers of Left Ventricular Function</a:t>
            </a:r>
            <a:endParaRPr lang="en-IN" sz="3600" u="sng" dirty="0"/>
          </a:p>
        </p:txBody>
      </p:sp>
      <p:sp>
        <p:nvSpPr>
          <p:cNvPr id="3" name="Content Placeholder 2">
            <a:extLst>
              <a:ext uri="{FF2B5EF4-FFF2-40B4-BE49-F238E27FC236}">
                <a16:creationId xmlns:a16="http://schemas.microsoft.com/office/drawing/2014/main" id="{D6C6C1C4-7E42-B486-7327-19A52180751D}"/>
              </a:ext>
            </a:extLst>
          </p:cNvPr>
          <p:cNvSpPr>
            <a:spLocks noGrp="1"/>
          </p:cNvSpPr>
          <p:nvPr>
            <p:ph idx="1"/>
          </p:nvPr>
        </p:nvSpPr>
        <p:spPr>
          <a:xfrm>
            <a:off x="1031383" y="2506662"/>
            <a:ext cx="10515600" cy="4351338"/>
          </a:xfrm>
        </p:spPr>
        <p:txBody>
          <a:bodyPr/>
          <a:lstStyle/>
          <a:p>
            <a:pPr>
              <a:buFont typeface="Wingdings" panose="05000000000000000000" pitchFamily="2" charset="2"/>
              <a:buChar char="Ø"/>
            </a:pPr>
            <a:r>
              <a:rPr lang="en-IN" dirty="0"/>
              <a:t> Descent of the base</a:t>
            </a:r>
          </a:p>
          <a:p>
            <a:pPr>
              <a:buFont typeface="Wingdings" panose="05000000000000000000" pitchFamily="2" charset="2"/>
              <a:buChar char="Ø"/>
            </a:pPr>
            <a:r>
              <a:rPr lang="en-IN" dirty="0"/>
              <a:t> EPSS</a:t>
            </a:r>
          </a:p>
          <a:p>
            <a:pPr>
              <a:buFont typeface="Wingdings" panose="05000000000000000000" pitchFamily="2" charset="2"/>
              <a:buChar char="Ø"/>
            </a:pPr>
            <a:r>
              <a:rPr lang="en-IN" dirty="0"/>
              <a:t> Aortic valve opening pattern</a:t>
            </a:r>
          </a:p>
          <a:p>
            <a:endParaRPr lang="en-IN" dirty="0"/>
          </a:p>
        </p:txBody>
      </p:sp>
    </p:spTree>
    <p:extLst>
      <p:ext uri="{BB962C8B-B14F-4D97-AF65-F5344CB8AC3E}">
        <p14:creationId xmlns:p14="http://schemas.microsoft.com/office/powerpoint/2010/main" val="2079558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DBAD-B1B8-0916-D6F1-A078ACB30E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4FD4AE-8EE3-0E6D-3A1C-A2B87E4D92A1}"/>
              </a:ext>
            </a:extLst>
          </p:cNvPr>
          <p:cNvSpPr>
            <a:spLocks noGrp="1"/>
          </p:cNvSpPr>
          <p:nvPr>
            <p:ph idx="1"/>
          </p:nvPr>
        </p:nvSpPr>
        <p:spPr/>
        <p:txBody>
          <a:bodyPr/>
          <a:lstStyle/>
          <a:p>
            <a:r>
              <a:rPr lang="en-GB" dirty="0"/>
              <a:t>Answer: C. Simpson’s rule</a:t>
            </a:r>
            <a:endParaRPr lang="en-US" dirty="0"/>
          </a:p>
        </p:txBody>
      </p:sp>
    </p:spTree>
    <p:extLst>
      <p:ext uri="{BB962C8B-B14F-4D97-AF65-F5344CB8AC3E}">
        <p14:creationId xmlns:p14="http://schemas.microsoft.com/office/powerpoint/2010/main" val="2275058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5E8B-1B13-917C-6BC6-F1C0DC8815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062E5E-1F53-CE15-2C0D-0AE18993B5B9}"/>
              </a:ext>
            </a:extLst>
          </p:cNvPr>
          <p:cNvSpPr>
            <a:spLocks noGrp="1"/>
          </p:cNvSpPr>
          <p:nvPr>
            <p:ph idx="1"/>
          </p:nvPr>
        </p:nvSpPr>
        <p:spPr/>
        <p:txBody>
          <a:bodyPr>
            <a:normAutofit/>
          </a:bodyPr>
          <a:lstStyle/>
          <a:p>
            <a:pPr marL="0" indent="0">
              <a:buNone/>
            </a:pPr>
            <a:r>
              <a:rPr lang="en-GB" dirty="0"/>
              <a:t>2. What is considered a normal annular systolic velocity on tissue Doppler imaging?
A. 3 cm/s
B. 5 cm/s
C. 9 cm/s
D. 12 cm/s</a:t>
            </a:r>
            <a:endParaRPr lang="en-US" dirty="0"/>
          </a:p>
        </p:txBody>
      </p:sp>
    </p:spTree>
    <p:extLst>
      <p:ext uri="{BB962C8B-B14F-4D97-AF65-F5344CB8AC3E}">
        <p14:creationId xmlns:p14="http://schemas.microsoft.com/office/powerpoint/2010/main" val="14651207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BD0E3-8779-DA33-C7F5-777769D532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344591-0AAE-F273-3578-6527F00EFAB1}"/>
              </a:ext>
            </a:extLst>
          </p:cNvPr>
          <p:cNvSpPr>
            <a:spLocks noGrp="1"/>
          </p:cNvSpPr>
          <p:nvPr>
            <p:ph idx="1"/>
          </p:nvPr>
        </p:nvSpPr>
        <p:spPr/>
        <p:txBody>
          <a:bodyPr/>
          <a:lstStyle/>
          <a:p>
            <a:pPr marL="0" indent="0">
              <a:buNone/>
            </a:pPr>
            <a:r>
              <a:rPr lang="en-GB" dirty="0"/>
              <a:t>Answer: 9 cm/s</a:t>
            </a:r>
            <a:endParaRPr lang="en-US" dirty="0"/>
          </a:p>
        </p:txBody>
      </p:sp>
    </p:spTree>
    <p:extLst>
      <p:ext uri="{BB962C8B-B14F-4D97-AF65-F5344CB8AC3E}">
        <p14:creationId xmlns:p14="http://schemas.microsoft.com/office/powerpoint/2010/main" val="11343339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743C-6F6D-5603-7DB8-F632952226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9EE9CF-7130-4CE9-788F-277520153759}"/>
              </a:ext>
            </a:extLst>
          </p:cNvPr>
          <p:cNvSpPr>
            <a:spLocks noGrp="1"/>
          </p:cNvSpPr>
          <p:nvPr>
            <p:ph idx="1"/>
          </p:nvPr>
        </p:nvSpPr>
        <p:spPr/>
        <p:txBody>
          <a:bodyPr>
            <a:normAutofit/>
          </a:bodyPr>
          <a:lstStyle/>
          <a:p>
            <a:pPr marL="0" indent="0">
              <a:buNone/>
            </a:pPr>
            <a:r>
              <a:rPr lang="en-GB" dirty="0"/>
              <a:t>3.What value of relative wall thickness suggests pathological LV hypertrophy?
A. ≥0.30
B. ≥0.35
C. ≥0.40
D. ≥0.42</a:t>
            </a:r>
            <a:endParaRPr lang="en-US" dirty="0"/>
          </a:p>
        </p:txBody>
      </p:sp>
    </p:spTree>
    <p:extLst>
      <p:ext uri="{BB962C8B-B14F-4D97-AF65-F5344CB8AC3E}">
        <p14:creationId xmlns:p14="http://schemas.microsoft.com/office/powerpoint/2010/main" val="8099117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0D64A-15CF-C418-DD26-0C4CC20B62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B312AC5-0509-7B5D-E225-3BB471D3333E}"/>
              </a:ext>
            </a:extLst>
          </p:cNvPr>
          <p:cNvSpPr>
            <a:spLocks noGrp="1"/>
          </p:cNvSpPr>
          <p:nvPr>
            <p:ph idx="1"/>
          </p:nvPr>
        </p:nvSpPr>
        <p:spPr/>
        <p:txBody>
          <a:bodyPr/>
          <a:lstStyle/>
          <a:p>
            <a:pPr marL="0" indent="0">
              <a:buNone/>
            </a:pPr>
            <a:r>
              <a:rPr lang="en-GB" dirty="0"/>
              <a:t>Answer: D. ≥0.42</a:t>
            </a:r>
            <a:endParaRPr lang="en-US" dirty="0"/>
          </a:p>
        </p:txBody>
      </p:sp>
    </p:spTree>
    <p:extLst>
      <p:ext uri="{BB962C8B-B14F-4D97-AF65-F5344CB8AC3E}">
        <p14:creationId xmlns:p14="http://schemas.microsoft.com/office/powerpoint/2010/main" val="19766046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FD1E6A-FD5B-322A-25AB-385F78B4D203}"/>
              </a:ext>
            </a:extLst>
          </p:cNvPr>
          <p:cNvSpPr>
            <a:spLocks noGrp="1"/>
          </p:cNvSpPr>
          <p:nvPr>
            <p:ph idx="1"/>
          </p:nvPr>
        </p:nvSpPr>
        <p:spPr>
          <a:xfrm>
            <a:off x="606380" y="3429000"/>
            <a:ext cx="10515600" cy="4351338"/>
          </a:xfrm>
        </p:spPr>
        <p:txBody>
          <a:bodyPr/>
          <a:lstStyle/>
          <a:p>
            <a:pPr marL="0" indent="0" algn="ctr">
              <a:buNone/>
            </a:pPr>
            <a:r>
              <a:rPr lang="en-GB" dirty="0"/>
              <a:t>THANK YOU</a:t>
            </a:r>
            <a:endParaRPr lang="en-IN" dirty="0"/>
          </a:p>
        </p:txBody>
      </p:sp>
    </p:spTree>
    <p:extLst>
      <p:ext uri="{BB962C8B-B14F-4D97-AF65-F5344CB8AC3E}">
        <p14:creationId xmlns:p14="http://schemas.microsoft.com/office/powerpoint/2010/main" val="116681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DFA468-E9F3-D26F-C815-503A896F1065}"/>
              </a:ext>
            </a:extLst>
          </p:cNvPr>
          <p:cNvSpPr>
            <a:spLocks noGrp="1"/>
          </p:cNvSpPr>
          <p:nvPr>
            <p:ph idx="1"/>
          </p:nvPr>
        </p:nvSpPr>
        <p:spPr>
          <a:xfrm>
            <a:off x="838200" y="790832"/>
            <a:ext cx="4561703" cy="5386131"/>
          </a:xfrm>
        </p:spPr>
        <p:txBody>
          <a:bodyPr/>
          <a:lstStyle/>
          <a:p>
            <a:pPr marL="0" indent="0">
              <a:buNone/>
            </a:pPr>
            <a:r>
              <a:rPr lang="en-IN" i="1" u="sng" dirty="0">
                <a:solidFill>
                  <a:srgbClr val="FF0000"/>
                </a:solidFill>
              </a:rPr>
              <a:t>Descent of the base</a:t>
            </a:r>
          </a:p>
          <a:p>
            <a:pPr marL="0" indent="0">
              <a:buNone/>
            </a:pPr>
            <a:endParaRPr lang="en-IN" i="1" u="sng" dirty="0">
              <a:solidFill>
                <a:srgbClr val="FF0000"/>
              </a:solidFill>
            </a:endParaRPr>
          </a:p>
          <a:p>
            <a:pPr algn="l"/>
            <a:r>
              <a:rPr lang="en-GB" sz="1800" b="0" i="0" u="none" strike="noStrike" baseline="0" dirty="0">
                <a:latin typeface="LiberationSerif"/>
              </a:rPr>
              <a:t>During ventricular contraction, the base (annulus) of the heart moves toward the apex.</a:t>
            </a:r>
          </a:p>
          <a:p>
            <a:pPr algn="l"/>
            <a:endParaRPr lang="en-GB" sz="1800" dirty="0">
              <a:solidFill>
                <a:srgbClr val="FF0000"/>
              </a:solidFill>
              <a:latin typeface="LiberationSerif"/>
            </a:endParaRPr>
          </a:p>
          <a:p>
            <a:pPr algn="l"/>
            <a:r>
              <a:rPr lang="en-GB" sz="1800" b="0" i="0" u="none" strike="noStrike" baseline="0" dirty="0">
                <a:latin typeface="LiberationSerif"/>
              </a:rPr>
              <a:t>In the presence of global left ventricular dysfunction, the magnitude of this motion is directly proportional to systolic </a:t>
            </a:r>
            <a:r>
              <a:rPr lang="en-IN" sz="1800" b="0" i="0" u="none" strike="noStrike" baseline="0" dirty="0">
                <a:latin typeface="LiberationSerif"/>
              </a:rPr>
              <a:t>function.</a:t>
            </a:r>
          </a:p>
          <a:p>
            <a:pPr algn="l"/>
            <a:endParaRPr lang="en-IN" sz="1800" dirty="0">
              <a:solidFill>
                <a:srgbClr val="FF0000"/>
              </a:solidFill>
              <a:latin typeface="LiberationSerif"/>
            </a:endParaRPr>
          </a:p>
          <a:p>
            <a:pPr algn="l"/>
            <a:r>
              <a:rPr lang="en-GB" sz="1800" b="0" i="0" u="none" strike="noStrike" baseline="0" dirty="0">
                <a:latin typeface="LiberationSerif"/>
              </a:rPr>
              <a:t>This technique is rarely used today, having given way to direct measures of ventricular volume and </a:t>
            </a:r>
            <a:r>
              <a:rPr lang="en-IN" sz="1800" b="0" i="0" u="none" strike="noStrike" baseline="0" dirty="0">
                <a:latin typeface="LiberationSerif"/>
              </a:rPr>
              <a:t>ejection fraction.</a:t>
            </a:r>
            <a:endParaRPr lang="en-IN" i="1" u="sng" dirty="0">
              <a:solidFill>
                <a:srgbClr val="FF0000"/>
              </a:solidFill>
            </a:endParaRPr>
          </a:p>
        </p:txBody>
      </p:sp>
      <p:pic>
        <p:nvPicPr>
          <p:cNvPr id="5" name="Picture 4">
            <a:extLst>
              <a:ext uri="{FF2B5EF4-FFF2-40B4-BE49-F238E27FC236}">
                <a16:creationId xmlns:a16="http://schemas.microsoft.com/office/drawing/2014/main" id="{1F9915D3-6881-EE06-E984-6F13589CC335}"/>
              </a:ext>
            </a:extLst>
          </p:cNvPr>
          <p:cNvPicPr>
            <a:picLocks noChangeAspect="1"/>
          </p:cNvPicPr>
          <p:nvPr/>
        </p:nvPicPr>
        <p:blipFill>
          <a:blip r:embed="rId2"/>
          <a:stretch>
            <a:fillRect/>
          </a:stretch>
        </p:blipFill>
        <p:spPr>
          <a:xfrm>
            <a:off x="6095998" y="193183"/>
            <a:ext cx="5927125" cy="6478073"/>
          </a:xfrm>
          <a:prstGeom prst="rect">
            <a:avLst/>
          </a:prstGeom>
        </p:spPr>
      </p:pic>
    </p:spTree>
    <p:extLst>
      <p:ext uri="{BB962C8B-B14F-4D97-AF65-F5344CB8AC3E}">
        <p14:creationId xmlns:p14="http://schemas.microsoft.com/office/powerpoint/2010/main" val="2216859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8F5443-BC2B-93E4-3BC9-0610A87B5499}"/>
              </a:ext>
            </a:extLst>
          </p:cNvPr>
          <p:cNvSpPr>
            <a:spLocks noGrp="1"/>
          </p:cNvSpPr>
          <p:nvPr>
            <p:ph idx="1"/>
          </p:nvPr>
        </p:nvSpPr>
        <p:spPr>
          <a:xfrm>
            <a:off x="393355" y="308919"/>
            <a:ext cx="11571117" cy="4250724"/>
          </a:xfrm>
        </p:spPr>
        <p:txBody>
          <a:bodyPr/>
          <a:lstStyle/>
          <a:p>
            <a:pPr marL="0" indent="0">
              <a:buNone/>
            </a:pPr>
            <a:r>
              <a:rPr lang="en-IN" b="1" i="1" u="sng" dirty="0">
                <a:solidFill>
                  <a:srgbClr val="FF0000"/>
                </a:solidFill>
              </a:rPr>
              <a:t>EPSS</a:t>
            </a:r>
          </a:p>
          <a:p>
            <a:pPr marL="0" indent="0">
              <a:buNone/>
            </a:pPr>
            <a:endParaRPr lang="en-IN" b="1" i="1" u="sng" dirty="0">
              <a:solidFill>
                <a:srgbClr val="FF0000"/>
              </a:solidFill>
            </a:endParaRPr>
          </a:p>
          <a:p>
            <a:pPr algn="l"/>
            <a:r>
              <a:rPr lang="en-IN" b="0" i="0" u="none" strike="noStrike" baseline="0" dirty="0">
                <a:latin typeface="LiberationSerif"/>
              </a:rPr>
              <a:t>E-point to septal separation</a:t>
            </a:r>
          </a:p>
          <a:p>
            <a:pPr algn="l"/>
            <a:r>
              <a:rPr lang="en-IN" b="0" i="0" u="none" strike="noStrike" baseline="0" dirty="0">
                <a:latin typeface="LiberationSerif"/>
              </a:rPr>
              <a:t>The </a:t>
            </a:r>
            <a:r>
              <a:rPr lang="en-GB" b="0" i="0" u="none" strike="noStrike" baseline="0" dirty="0">
                <a:latin typeface="LiberationSerif"/>
              </a:rPr>
              <a:t>magnitude of opening of the mitral valve, is reflected by E-wave height, correlates with the volume of </a:t>
            </a:r>
            <a:r>
              <a:rPr lang="en-GB" b="0" i="0" u="none" strike="noStrike" baseline="0" dirty="0" err="1">
                <a:latin typeface="LiberationSerif"/>
              </a:rPr>
              <a:t>transmitral</a:t>
            </a:r>
            <a:r>
              <a:rPr lang="en-GB" b="0" i="0" u="none" strike="noStrike" baseline="0" dirty="0">
                <a:latin typeface="LiberationSerif"/>
              </a:rPr>
              <a:t> flow and, in the </a:t>
            </a:r>
            <a:r>
              <a:rPr lang="en-GB" b="0" i="0" u="none" strike="noStrike" baseline="0" dirty="0">
                <a:solidFill>
                  <a:srgbClr val="FF0000"/>
                </a:solidFill>
                <a:latin typeface="LiberationSerif"/>
              </a:rPr>
              <a:t>absence of significant mitral regurgitation</a:t>
            </a:r>
            <a:r>
              <a:rPr lang="en-GB" b="0" i="0" u="none" strike="noStrike" baseline="0" dirty="0">
                <a:latin typeface="LiberationSerif"/>
              </a:rPr>
              <a:t>, with left ventricular stroke volume.</a:t>
            </a:r>
            <a:endParaRPr lang="en-GB" dirty="0">
              <a:latin typeface="LiberationSerif"/>
            </a:endParaRPr>
          </a:p>
          <a:p>
            <a:pPr algn="l"/>
            <a:r>
              <a:rPr lang="en-IN" b="0" i="0" u="none" strike="noStrike" baseline="0" dirty="0">
                <a:latin typeface="LiberationSerif"/>
              </a:rPr>
              <a:t>The </a:t>
            </a:r>
            <a:r>
              <a:rPr lang="en-GB" b="0" i="0" u="none" strike="noStrike" baseline="0" dirty="0">
                <a:latin typeface="LiberationSerif"/>
              </a:rPr>
              <a:t>internal dimension of the left ventricle correlates with diastolic volume.</a:t>
            </a:r>
            <a:endParaRPr lang="en-IN" b="1" i="1" u="sng" dirty="0"/>
          </a:p>
        </p:txBody>
      </p:sp>
      <p:pic>
        <p:nvPicPr>
          <p:cNvPr id="5" name="Picture 4">
            <a:extLst>
              <a:ext uri="{FF2B5EF4-FFF2-40B4-BE49-F238E27FC236}">
                <a16:creationId xmlns:a16="http://schemas.microsoft.com/office/drawing/2014/main" id="{BD1F9E68-1CBC-A9D1-B47C-8A3499989B25}"/>
              </a:ext>
            </a:extLst>
          </p:cNvPr>
          <p:cNvPicPr>
            <a:picLocks noChangeAspect="1"/>
          </p:cNvPicPr>
          <p:nvPr/>
        </p:nvPicPr>
        <p:blipFill>
          <a:blip r:embed="rId2"/>
          <a:stretch>
            <a:fillRect/>
          </a:stretch>
        </p:blipFill>
        <p:spPr>
          <a:xfrm>
            <a:off x="1768964" y="3842214"/>
            <a:ext cx="8654072" cy="2884691"/>
          </a:xfrm>
          <a:prstGeom prst="rect">
            <a:avLst/>
          </a:prstGeom>
        </p:spPr>
      </p:pic>
    </p:spTree>
    <p:extLst>
      <p:ext uri="{BB962C8B-B14F-4D97-AF65-F5344CB8AC3E}">
        <p14:creationId xmlns:p14="http://schemas.microsoft.com/office/powerpoint/2010/main" val="811006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DF687-6D69-279B-FF73-8AE47869728A}"/>
              </a:ext>
            </a:extLst>
          </p:cNvPr>
          <p:cNvSpPr>
            <a:spLocks noGrp="1"/>
          </p:cNvSpPr>
          <p:nvPr>
            <p:ph type="title"/>
          </p:nvPr>
        </p:nvSpPr>
        <p:spPr/>
        <p:txBody>
          <a:bodyPr>
            <a:normAutofit/>
          </a:bodyPr>
          <a:lstStyle/>
          <a:p>
            <a:r>
              <a:rPr lang="en-IN" sz="3200" b="1" i="1" u="sng" dirty="0">
                <a:solidFill>
                  <a:srgbClr val="FF0000"/>
                </a:solidFill>
                <a:latin typeface="LiberationSerif"/>
              </a:rPr>
              <a:t>A</a:t>
            </a:r>
            <a:r>
              <a:rPr lang="en-IN" sz="3200" b="1" i="1" u="sng" strike="noStrike" baseline="0" dirty="0">
                <a:solidFill>
                  <a:srgbClr val="FF0000"/>
                </a:solidFill>
                <a:latin typeface="LiberationSerif"/>
              </a:rPr>
              <a:t>ortic valve opening pattern</a:t>
            </a:r>
            <a:endParaRPr lang="en-IN" sz="3200" b="1" i="1" u="sng" dirty="0">
              <a:solidFill>
                <a:srgbClr val="FF0000"/>
              </a:solidFill>
            </a:endParaRPr>
          </a:p>
        </p:txBody>
      </p:sp>
      <p:pic>
        <p:nvPicPr>
          <p:cNvPr id="5" name="Content Placeholder 4">
            <a:extLst>
              <a:ext uri="{FF2B5EF4-FFF2-40B4-BE49-F238E27FC236}">
                <a16:creationId xmlns:a16="http://schemas.microsoft.com/office/drawing/2014/main" id="{864AB062-1F99-0C2D-1B5A-41796E4C78DF}"/>
              </a:ext>
            </a:extLst>
          </p:cNvPr>
          <p:cNvPicPr>
            <a:picLocks noGrp="1" noChangeAspect="1"/>
          </p:cNvPicPr>
          <p:nvPr>
            <p:ph idx="1"/>
          </p:nvPr>
        </p:nvPicPr>
        <p:blipFill>
          <a:blip r:embed="rId2"/>
          <a:stretch>
            <a:fillRect/>
          </a:stretch>
        </p:blipFill>
        <p:spPr>
          <a:xfrm>
            <a:off x="6890747" y="2146435"/>
            <a:ext cx="5033727" cy="3413156"/>
          </a:xfrm>
        </p:spPr>
      </p:pic>
      <p:sp>
        <p:nvSpPr>
          <p:cNvPr id="6" name="TextBox 5">
            <a:extLst>
              <a:ext uri="{FF2B5EF4-FFF2-40B4-BE49-F238E27FC236}">
                <a16:creationId xmlns:a16="http://schemas.microsoft.com/office/drawing/2014/main" id="{AA70F950-79EE-2AFF-3F21-70DBD893E6A2}"/>
              </a:ext>
            </a:extLst>
          </p:cNvPr>
          <p:cNvSpPr txBox="1"/>
          <p:nvPr/>
        </p:nvSpPr>
        <p:spPr>
          <a:xfrm>
            <a:off x="556054" y="2026508"/>
            <a:ext cx="5745892" cy="3539430"/>
          </a:xfrm>
          <a:prstGeom prst="rect">
            <a:avLst/>
          </a:prstGeom>
          <a:noFill/>
        </p:spPr>
        <p:txBody>
          <a:bodyPr wrap="square" rtlCol="0">
            <a:spAutoFit/>
          </a:bodyPr>
          <a:lstStyle/>
          <a:p>
            <a:pPr marL="285750" indent="-285750" algn="l">
              <a:buFont typeface="Arial" panose="020B0604020202020204" pitchFamily="34" charset="0"/>
              <a:buChar char="•"/>
            </a:pPr>
            <a:r>
              <a:rPr lang="en-IN" sz="2800" b="0" i="0" u="none" strike="noStrike" baseline="0" dirty="0">
                <a:latin typeface="LiberationSerif"/>
              </a:rPr>
              <a:t>If left ventricular </a:t>
            </a:r>
            <a:r>
              <a:rPr lang="en-GB" sz="2800" b="0" i="0" u="none" strike="noStrike" baseline="0" dirty="0">
                <a:latin typeface="LiberationSerif"/>
              </a:rPr>
              <a:t>forward stroke volume is decreased, there may be a gradual reduction in forward flow in late systole.</a:t>
            </a:r>
          </a:p>
          <a:p>
            <a:pPr marL="285750" indent="-285750" algn="l">
              <a:buFont typeface="Arial" panose="020B0604020202020204" pitchFamily="34" charset="0"/>
              <a:buChar char="•"/>
            </a:pPr>
            <a:endParaRPr lang="en-GB" sz="2800" dirty="0">
              <a:latin typeface="LiberationSerif"/>
            </a:endParaRPr>
          </a:p>
          <a:p>
            <a:pPr marL="285750" indent="-285750" algn="l">
              <a:buFont typeface="Arial" panose="020B0604020202020204" pitchFamily="34" charset="0"/>
              <a:buChar char="•"/>
            </a:pPr>
            <a:r>
              <a:rPr lang="en-GB" sz="2800" b="0" i="0" u="none" strike="noStrike" baseline="0" dirty="0">
                <a:latin typeface="LiberationSerif"/>
              </a:rPr>
              <a:t>This results in a rounded appearance of aortic</a:t>
            </a:r>
          </a:p>
          <a:p>
            <a:pPr algn="l"/>
            <a:r>
              <a:rPr lang="en-GB" sz="2800" dirty="0">
                <a:latin typeface="LiberationSerif"/>
              </a:rPr>
              <a:t>   </a:t>
            </a:r>
            <a:r>
              <a:rPr lang="en-GB" sz="2800" b="0" i="0" u="none" strike="noStrike" baseline="0" dirty="0">
                <a:latin typeface="LiberationSerif"/>
              </a:rPr>
              <a:t>valve closure in late systole</a:t>
            </a:r>
            <a:endParaRPr lang="en-IN" sz="2800" dirty="0"/>
          </a:p>
        </p:txBody>
      </p:sp>
    </p:spTree>
    <p:extLst>
      <p:ext uri="{BB962C8B-B14F-4D97-AF65-F5344CB8AC3E}">
        <p14:creationId xmlns:p14="http://schemas.microsoft.com/office/powerpoint/2010/main" val="1976016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4317</Words>
  <Application>Microsoft Office PowerPoint</Application>
  <PresentationFormat>Widescreen</PresentationFormat>
  <Paragraphs>241</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Echocardiographic Evaluation of Systolic Function of the Left Ventricle</vt:lpstr>
      <vt:lpstr>INTRODUCTION</vt:lpstr>
      <vt:lpstr>M Mode</vt:lpstr>
      <vt:lpstr>PowerPoint Presentation</vt:lpstr>
      <vt:lpstr>PowerPoint Presentation</vt:lpstr>
      <vt:lpstr>Indirect M-Mode Markers of Left Ventricular Function</vt:lpstr>
      <vt:lpstr>PowerPoint Presentation</vt:lpstr>
      <vt:lpstr>PowerPoint Presentation</vt:lpstr>
      <vt:lpstr>Aortic valve opening pattern</vt:lpstr>
      <vt:lpstr>PowerPoint Presentation</vt:lpstr>
      <vt:lpstr>PowerPoint Presentation</vt:lpstr>
      <vt:lpstr>MEASUREMENTS FROM STANDARD TWO DIMENSIONAL IMAGING</vt:lpstr>
      <vt:lpstr>Simpsons rule (“rule of discs”)</vt:lpstr>
      <vt:lpstr>PowerPoint Presentation</vt:lpstr>
      <vt:lpstr>PowerPoint Presentation</vt:lpstr>
      <vt:lpstr>PowerPoint Presentation</vt:lpstr>
      <vt:lpstr>PowerPoint Presentation</vt:lpstr>
      <vt:lpstr>Automated Edge Detection</vt:lpstr>
      <vt:lpstr>PowerPoint Presentation</vt:lpstr>
      <vt:lpstr>PowerPoint Presentation</vt:lpstr>
      <vt:lpstr>PowerPoint Presentation</vt:lpstr>
      <vt:lpstr>PowerPoint Presentation</vt:lpstr>
      <vt:lpstr>PowerPoint Presentation</vt:lpstr>
      <vt:lpstr>ASSESSMENT OF REGIONAL LEFT VENTRICULAR FUNCTION</vt:lpstr>
      <vt:lpstr>PowerPoint Presentation</vt:lpstr>
      <vt:lpstr>Contraction events</vt:lpstr>
      <vt:lpstr>PowerPoint Presentation</vt:lpstr>
      <vt:lpstr>Quantitative Techniques</vt:lpstr>
      <vt:lpstr>PowerPoint Presentation</vt:lpstr>
      <vt:lpstr>PowerPoint Presentation</vt:lpstr>
      <vt:lpstr>PowerPoint Presentation</vt:lpstr>
      <vt:lpstr>Determination of Left Ventricular Mass</vt:lpstr>
      <vt:lpstr>PowerPoint Presentation</vt:lpstr>
      <vt:lpstr>PowerPoint Presentation</vt:lpstr>
      <vt:lpstr>PowerPoint Presentation</vt:lpstr>
      <vt:lpstr>PowerPoint Presentation</vt:lpstr>
      <vt:lpstr>PowerPoint Presentation</vt:lpstr>
      <vt:lpstr>PowerPoint Presentation</vt:lpstr>
      <vt:lpstr>Physiologic Versus Pathologic Hypertrophy</vt:lpstr>
      <vt:lpstr>PowerPoint Presentation</vt:lpstr>
      <vt:lpstr>PowerPoint Presentation</vt:lpstr>
      <vt:lpstr>PowerPoint Presentation</vt:lpstr>
      <vt:lpstr>Tissue Doppler Color M-Mode</vt:lpstr>
      <vt:lpstr>PowerPoint Presentation</vt:lpstr>
      <vt:lpstr>Myocardial Performance Index /“Tei index”</vt:lpstr>
      <vt:lpstr>PowerPoint Presentation</vt:lpstr>
      <vt:lpstr>PowerPoint Presentation</vt:lpstr>
      <vt:lpstr>Determination of Left Ventricular dP/dt</vt:lpstr>
      <vt:lpstr>PowerPoint Presentation</vt:lpstr>
      <vt:lpstr>Left Ventricular Wall Stress</vt:lpstr>
      <vt:lpstr>PowerPoint Presentation</vt:lpstr>
      <vt:lpstr>PowerPoint Presentation</vt:lpstr>
      <vt:lpstr>PowerPoint Presentation</vt:lpstr>
      <vt:lpstr>Doppler Evaluation of Global Left Ventricular Function</vt:lpstr>
      <vt:lpstr>PowerPoint Presentation</vt:lpstr>
      <vt:lpstr>PowerPoint Presentation</vt:lpstr>
      <vt:lpstr>PowerPoint Presentation</vt:lpstr>
      <vt:lpstr>MCQ’S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Systolic Function of the Left Ventricle</dc:title>
  <dc:creator>manikandan p</dc:creator>
  <cp:lastModifiedBy>navinravi164@gmail.com</cp:lastModifiedBy>
  <cp:revision>17</cp:revision>
  <dcterms:created xsi:type="dcterms:W3CDTF">2022-08-10T19:30:13Z</dcterms:created>
  <dcterms:modified xsi:type="dcterms:W3CDTF">2025-08-05T02:27:33Z</dcterms:modified>
</cp:coreProperties>
</file>