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5143500" type="screen16x9"/>
  <p:notesSz cx="6858000" cy="9144000"/>
  <p:embeddedFontLst>
    <p:embeddedFont>
      <p:font typeface="Caveat" panose="020B0604020202020204" charset="0"/>
      <p:regular r:id="rId78"/>
      <p:bold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62b471b658ac0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62b471b658ac0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d58588d7d2525f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d58588d7d2525f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d58588d7d2525f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d58588d7d2525f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d58588d7d2525f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d58588d7d2525f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d58588d7d2525f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d58588d7d2525f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d58588d7d2525f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d58588d7d2525f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58588d7d2525f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d58588d7d2525f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d58588d7d2525f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d58588d7d2525f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d58588d7d2525f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d58588d7d2525f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d58588d7d2525f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d58588d7d2525f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76c5e9a7dd7e304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76c5e9a7dd7e304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58588d7d2525f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58588d7d2525f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d58588d7d2525f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d58588d7d2525f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d58588d7d2525f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d58588d7d2525f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d58588d7d2525f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d58588d7d2525f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d58588d7d2525f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d58588d7d2525f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09b3044610ceaa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09b3044610ceaa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58588d7d2525f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58588d7d2525f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d58588d7d2525f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d58588d7d2525f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d58588d7d2525f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d58588d7d2525f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d58588d7d2525f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d58588d7d2525f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76c5e9a7dd7e304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76c5e9a7dd7e304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d58588d7d2525f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d58588d7d2525f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d58588d7d2525f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d58588d7d2525f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d58588d7d2525f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d58588d7d2525f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d58588d7d2525f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d58588d7d2525f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d58588d7d2525f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d58588d7d2525f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d58588d7d2525f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d58588d7d2525f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d58588d7d2525f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d58588d7d2525f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d58588d7d2525f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d58588d7d2525f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d58588d7d2525f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d58588d7d2525f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d58588d7d2525f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d58588d7d2525f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76c5e9a7dd7e304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76c5e9a7dd7e304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d58588d7d2525f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d58588d7d2525f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d58588d7d2525f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d58588d7d2525f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d58588d7d2525f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d58588d7d2525f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d58588d7d2525f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d58588d7d2525f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d58588d7d2525f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d58588d7d2525f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d58588d7d2525f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d58588d7d2525f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d58588d7d2525f1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d58588d7d2525f1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d58588d7d2525f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d58588d7d2525f1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d58588d7d2525f1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d58588d7d2525f1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d58588d7d2525f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d58588d7d2525f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76c5e9a7dd7e30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76c5e9a7dd7e304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d58588d7d2525f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d58588d7d2525f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d58588d7d2525f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d58588d7d2525f1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d58588d7d2525f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d58588d7d2525f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d58588d7d2525f1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d58588d7d2525f1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d58588d7d2525f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d58588d7d2525f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d58588d7d2525f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d58588d7d2525f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d58588d7d2525f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d58588d7d2525f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d58588d7d2525f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d58588d7d2525f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d58588d7d2525f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d58588d7d2525f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d58588d7d2525f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d58588d7d2525f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76c5e9a7dd7e304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76c5e9a7dd7e304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09b3044610ceaa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509b3044610ceaa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09b3044610ceaa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09b3044610ceaa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509b3044610ceaa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509b3044610ceaa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09b3044610ceaa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09b3044610ceaa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09b3044610ceaa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509b3044610ceaa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509b3044610ceaa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509b3044610ceaa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09b3044610ceaa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09b3044610ceaa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09b3044610ceaa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09b3044610ceaa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09b3044610ceaa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09b3044610ceaa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76c5e9a7dd7e30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76c5e9a7dd7e304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76c5e9a7dd7e30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76c5e9a7dd7e30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476c5e9a7dd7e304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476c5e9a7dd7e304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76c5e9a7dd7e304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76c5e9a7dd7e304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476c5e9a7dd7e304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476c5e9a7dd7e304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476c5e9a7dd7e304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476c5e9a7dd7e304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76c5e9a7dd7e304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476c5e9a7dd7e304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76c5e9a7dd7e304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76c5e9a7dd7e304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62b471b658ac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62b471b658ac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58588d7d2525f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d58588d7d2525f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Hepatic Vein Doppler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Dr. Aiswarya Ravikrishnan 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471900" y="1810025"/>
            <a:ext cx="8222100" cy="28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respiration: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HV Doppler waveforms also show respiratory variations in RA pressure.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Superiority</a:t>
            </a:r>
            <a:r>
              <a:rPr lang="en"/>
              <a:t> over SVC study: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Compared to the superior vena cava, HV Doppler more clearly reflects RA pressure dynamics.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5149" y="93000"/>
            <a:ext cx="5205900" cy="49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Record Hepatic Vein Doppler (from Subcostal Long-Axis View)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471900" y="1703050"/>
            <a:ext cx="8222100" cy="36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</a:t>
            </a:r>
            <a:r>
              <a:rPr lang="en" b="1"/>
              <a:t>IVC long axis: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From the subcostal long-axis view, first visualize the IVC.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Identify</a:t>
            </a:r>
            <a:r>
              <a:rPr lang="en"/>
              <a:t> hepatic veins: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With small probe adjustments, visualize hepatic veins draining into the IVC (most often middle and/or left HV).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Select</a:t>
            </a:r>
            <a:r>
              <a:rPr lang="en"/>
              <a:t> the best HV: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Choose the HV that runs </a:t>
            </a:r>
            <a:r>
              <a:rPr lang="en" b="1"/>
              <a:t>parallel</a:t>
            </a:r>
            <a:r>
              <a:rPr lang="en"/>
              <a:t> to the ultrasound beam → this ensures accurate Doppler sampling.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4294967295"/>
          </p:nvPr>
        </p:nvSpPr>
        <p:spPr>
          <a:xfrm>
            <a:off x="471900" y="781325"/>
            <a:ext cx="8222100" cy="4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Optimize </a:t>
            </a:r>
            <a:r>
              <a:rPr lang="en" b="1"/>
              <a:t>alignment: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Slight angulation of the transducer improves alignment with the vein’s long axis.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Sample volume</a:t>
            </a:r>
            <a:r>
              <a:rPr lang="en"/>
              <a:t> placement: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Use a small sample volume (≈2 mm).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Place it inside the HV, away from the IVC junction to avoid contamination from IVC flow.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Avoid pitfalls: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If sample is </a:t>
            </a:r>
            <a:r>
              <a:rPr lang="en" b="1"/>
              <a:t>too close</a:t>
            </a:r>
            <a:r>
              <a:rPr lang="en"/>
              <a:t> to IVC → waveforms get distorted by IVC flow and can shift with respiration.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Excessive respiratory movement may also displace the sample volume out of the HV, giving poor signals.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4294967295"/>
          </p:nvPr>
        </p:nvSpPr>
        <p:spPr>
          <a:xfrm>
            <a:off x="471900" y="619050"/>
            <a:ext cx="8222100" cy="47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apnea (no breathing movement):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Waveforms are cleaner and more stable.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Avoids respiratory artifacts and sample volume displacement.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Sweep speed</a:t>
            </a:r>
            <a:r>
              <a:rPr lang="en"/>
              <a:t>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50–100 mm/s:</a:t>
            </a:r>
            <a:r>
              <a:rPr lang="en"/>
              <a:t> Best for analyzing waveform </a:t>
            </a:r>
            <a:r>
              <a:rPr lang="en" b="1"/>
              <a:t>morphology</a:t>
            </a:r>
            <a:r>
              <a:rPr lang="en"/>
              <a:t> (S, D, A reversal waves).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25 mm/s: </a:t>
            </a:r>
            <a:r>
              <a:rPr lang="en"/>
              <a:t>Best for analyzing respiratory variation (because you capture more cardiac &amp; respiratory cycles in one frame).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Apnea + fast sweep (50–100 mm/s) → fine detail of the wave.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 breathing + slow sweep (25 mm/s) → effect of respiration.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75000" y="0"/>
            <a:ext cx="5913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700" y="78900"/>
            <a:ext cx="8676600" cy="49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4294967295"/>
          </p:nvPr>
        </p:nvSpPr>
        <p:spPr>
          <a:xfrm>
            <a:off x="471900" y="885100"/>
            <a:ext cx="8222100" cy="4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Doppler beam should be </a:t>
            </a:r>
            <a:r>
              <a:rPr lang="en" b="1"/>
              <a:t>parallel</a:t>
            </a:r>
            <a:r>
              <a:rPr lang="en"/>
              <a:t> to hepatic vein (HV) flow for accurate waveform.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Step 1: Start with </a:t>
            </a:r>
            <a:r>
              <a:rPr lang="en" b="1"/>
              <a:t>subcostal (</a:t>
            </a:r>
            <a:r>
              <a:rPr lang="en"/>
              <a:t>subxiphoid) view → usually shows middle/left HV.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Step 2: If alignment poor → move probe from subxiphoid toward </a:t>
            </a:r>
            <a:r>
              <a:rPr lang="en" b="1"/>
              <a:t>right</a:t>
            </a:r>
            <a:r>
              <a:rPr lang="en"/>
              <a:t> </a:t>
            </a:r>
            <a:r>
              <a:rPr lang="en" b="1"/>
              <a:t>midclavicular line</a:t>
            </a:r>
            <a:r>
              <a:rPr lang="en"/>
              <a:t> → may improve middle HV alignment.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Step 3: If still poor → turn patient to </a:t>
            </a:r>
            <a:r>
              <a:rPr lang="en" b="1"/>
              <a:t>left lateral position</a:t>
            </a:r>
            <a:r>
              <a:rPr lang="en"/>
              <a:t> and repeat subxiphoid → right midclavicular approach.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Step 4: In obese patients → HVs may not be visible in subxiphoid or midclavicular windows.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Step 5: Try </a:t>
            </a:r>
            <a:r>
              <a:rPr lang="en" b="1"/>
              <a:t>right axillary view</a:t>
            </a:r>
            <a:r>
              <a:rPr lang="en"/>
              <a:t> (patient in left lateral position, probe marker toward feet) → may reveal right HV better aligned.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Hepatic vein in Left Lateral Position in Axillary Line</a:t>
            </a:r>
            <a:endParaRPr/>
          </a:p>
        </p:txBody>
      </p:sp>
      <p:pic>
        <p:nvPicPr>
          <p:cNvPr id="166" name="Google Shape;166;p3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53025" y="708075"/>
            <a:ext cx="5508600" cy="44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Hepatic vein in  Right Midclavicular line</a:t>
            </a:r>
            <a:endParaRPr/>
          </a:p>
        </p:txBody>
      </p:sp>
      <p:pic>
        <p:nvPicPr>
          <p:cNvPr id="172" name="Google Shape;172;p3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83901" y="619050"/>
            <a:ext cx="5863800" cy="45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a Normal Multiphasic Spectral Doppler of Hepatic Veins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471900" y="1733925"/>
            <a:ext cx="8222100" cy="3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waveform is triphasic / multiphasic, reflecting pressure changes in the right atrium (RA) transmitted to the hepatic veins.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S wave (systolic forward flow):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Blood flows from hepatic veins to RA during atrial relaxation + tricuspid descent in ventricular systole.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Normally dominant wave.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V trough: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Small dip after S wave; corresponds to end-systole/atrial overfilling.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4294967295"/>
          </p:nvPr>
        </p:nvSpPr>
        <p:spPr>
          <a:xfrm>
            <a:off x="471900" y="793550"/>
            <a:ext cx="8222100" cy="4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From right midclavicular or right axillary views, </a:t>
            </a:r>
            <a:r>
              <a:rPr lang="en" b="1"/>
              <a:t>the HV–IVC continuity</a:t>
            </a:r>
            <a:r>
              <a:rPr lang="en"/>
              <a:t> may not be clear.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Solution: Differentiate HV from hepatic artery (HA) and portal vein (PV) using </a:t>
            </a:r>
            <a:r>
              <a:rPr lang="en" b="1"/>
              <a:t>Doppler flow patterns: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Hepatic vein (HV): Flow </a:t>
            </a:r>
            <a:r>
              <a:rPr lang="en" b="1"/>
              <a:t>away</a:t>
            </a:r>
            <a:r>
              <a:rPr lang="en"/>
              <a:t> from transducer → shown </a:t>
            </a:r>
            <a:r>
              <a:rPr lang="en" b="1"/>
              <a:t>below</a:t>
            </a:r>
            <a:r>
              <a:rPr lang="en"/>
              <a:t> baseline (blue), </a:t>
            </a:r>
            <a:r>
              <a:rPr lang="en" b="1"/>
              <a:t>multiphasic</a:t>
            </a:r>
            <a:r>
              <a:rPr lang="en"/>
              <a:t>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Portal vein (PV): Flow </a:t>
            </a:r>
            <a:r>
              <a:rPr lang="en" b="1"/>
              <a:t>toward</a:t>
            </a:r>
            <a:r>
              <a:rPr lang="en"/>
              <a:t> transducer → </a:t>
            </a:r>
            <a:r>
              <a:rPr lang="en" b="1"/>
              <a:t>above</a:t>
            </a:r>
            <a:r>
              <a:rPr lang="en"/>
              <a:t> baseline (red), </a:t>
            </a:r>
            <a:r>
              <a:rPr lang="en" b="1"/>
              <a:t>monophasic</a:t>
            </a:r>
            <a:r>
              <a:rPr lang="en"/>
              <a:t>, low velocity.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Hepatic artery (HA): Flow </a:t>
            </a:r>
            <a:r>
              <a:rPr lang="en" b="1"/>
              <a:t>toward</a:t>
            </a:r>
            <a:r>
              <a:rPr lang="en"/>
              <a:t> transducer → </a:t>
            </a:r>
            <a:r>
              <a:rPr lang="en" b="1"/>
              <a:t>above</a:t>
            </a:r>
            <a:r>
              <a:rPr lang="en"/>
              <a:t> baseline (red), pulsatile (high in systole, lower in diastole).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 of Normal Hepatic Vein Doppler Waveform</a:t>
            </a:r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471900" y="1751900"/>
            <a:ext cx="8222100" cy="32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Systolic Forward Flow (S):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Flow </a:t>
            </a:r>
            <a:r>
              <a:rPr lang="en" b="1"/>
              <a:t>towards</a:t>
            </a:r>
            <a:r>
              <a:rPr lang="en"/>
              <a:t> RA during ventricular systole (because RA pressure falls as the atrium relaxes and empties into RV).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Usually a big single wave.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Sometimes split into </a:t>
            </a:r>
            <a:r>
              <a:rPr lang="en" b="1"/>
              <a:t>S1</a:t>
            </a:r>
            <a:r>
              <a:rPr lang="en"/>
              <a:t> (early systolic descent of atrial base) and </a:t>
            </a:r>
            <a:r>
              <a:rPr lang="en" b="1"/>
              <a:t>S2</a:t>
            </a:r>
            <a:r>
              <a:rPr lang="en"/>
              <a:t> (later systolic filling).</a:t>
            </a:r>
            <a:endParaRPr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b="1"/>
              <a:t>Systolic Reversal (SR):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Small reversal wave (above baseline) at the end of systole.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Caused by </a:t>
            </a:r>
            <a:r>
              <a:rPr lang="en" b="1"/>
              <a:t>brief rise</a:t>
            </a:r>
            <a:r>
              <a:rPr lang="en"/>
              <a:t> in RA pressure when tricuspid valve closes/ventricle contracts.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body" idx="4294967295"/>
          </p:nvPr>
        </p:nvSpPr>
        <p:spPr>
          <a:xfrm>
            <a:off x="471900" y="857750"/>
            <a:ext cx="8222100" cy="4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Diastolic Forward Flow (D):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Forward flow into RA during ventricular diastole (when tricuspid valve opens and RA empties).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Usually </a:t>
            </a:r>
            <a:r>
              <a:rPr lang="en" b="1"/>
              <a:t>second positive</a:t>
            </a:r>
            <a:r>
              <a:rPr lang="en"/>
              <a:t> wave after S.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Diastolic Reversal (DR):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Small reversal after D-wave.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Due to transient rise in RA pressure at the end of rapid filling.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Atrial Reversal (AR):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Reversal wave during atrial contraction (end-diastole).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RA contraction pushes a little blood back into hepatic veins.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Hepatic vein Doppler waveforms</a:t>
            </a:r>
            <a:endParaRPr/>
          </a:p>
        </p:txBody>
      </p:sp>
      <p:pic>
        <p:nvPicPr>
          <p:cNvPr id="196" name="Google Shape;196;p3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24500" y="710100"/>
            <a:ext cx="6271200" cy="44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Hepatic vein Doppler waveforms</a:t>
            </a:r>
            <a:endParaRPr/>
          </a:p>
        </p:txBody>
      </p:sp>
      <p:pic>
        <p:nvPicPr>
          <p:cNvPr id="202" name="Google Shape;202;p3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48104" y="619049"/>
            <a:ext cx="6056100" cy="45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712" y="0"/>
            <a:ext cx="6096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Hepatic Vein Doppler Physiology</a:t>
            </a:r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body" idx="1"/>
          </p:nvPr>
        </p:nvSpPr>
        <p:spPr>
          <a:xfrm>
            <a:off x="471900" y="1709100"/>
            <a:ext cx="8222100" cy="3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Systolic vs Diastolic Forward Flow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 wave (systolic forward flow) is slightly </a:t>
            </a:r>
            <a:r>
              <a:rPr lang="en" b="1"/>
              <a:t>larger</a:t>
            </a:r>
            <a:r>
              <a:rPr lang="en"/>
              <a:t> than D wave under normal conditions.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Diastolic Reversal (DR)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Usually </a:t>
            </a:r>
            <a:r>
              <a:rPr lang="en" b="1"/>
              <a:t>not</a:t>
            </a:r>
            <a:r>
              <a:rPr lang="en"/>
              <a:t> prominent at normal HR.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Becomes more </a:t>
            </a:r>
            <a:r>
              <a:rPr lang="en" b="1"/>
              <a:t>visible</a:t>
            </a:r>
            <a:r>
              <a:rPr lang="en"/>
              <a:t> at </a:t>
            </a:r>
            <a:r>
              <a:rPr lang="en" b="1"/>
              <a:t>slow heart rates</a:t>
            </a:r>
            <a:r>
              <a:rPr lang="en"/>
              <a:t> (because filling phases are prolonged).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Effect of Respiration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Inspiration → forward flows (S &amp; D) become stronger.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Expiration → reversal waves (SR, DR, AR) become more prominent.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Hepatic vein Doppler waveforms</a:t>
            </a:r>
            <a:endParaRPr/>
          </a:p>
        </p:txBody>
      </p:sp>
      <p:pic>
        <p:nvPicPr>
          <p:cNvPr id="219" name="Google Shape;219;p3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3088" y="619051"/>
            <a:ext cx="6308700" cy="45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Hepatic Vein Doppler Waves &amp; Corresponding Events</a:t>
            </a:r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body" idx="1"/>
          </p:nvPr>
        </p:nvSpPr>
        <p:spPr>
          <a:xfrm>
            <a:off x="471900" y="1666425"/>
            <a:ext cx="8222100" cy="3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Atrial Contraction → AR (Atrial Reversal Wave)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the RA contracts at end-diastole, blood is pushed backward briefly → small retrograde flow into IVC &amp; hepatic vein.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RA Relaxation → S1 Wave (Forward Flow)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As the RA relaxes, pressure drops in RA → blood from hepatic vein flows forward into RA.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produces the early systolic forward wave (S1).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body" idx="1"/>
          </p:nvPr>
        </p:nvSpPr>
        <p:spPr>
          <a:xfrm>
            <a:off x="471900" y="1703050"/>
            <a:ext cx="8222100" cy="3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Tricuspid Valve Closure → Small Backflow Notch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When the tricuspid valve snaps shut, there is a brief rebound backflow into hepatic vein.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separates S1 from S2.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Ventricular Systole (Tricuspid Annular Descent) → S2 Wave (Forward Flow)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During RV systole, the tricuspid valve ring is pulled downward toward the apex → enlarges RA cavity.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creates suction and enhances forward flow from hepatic vein to RA → S2 wave.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 wave (diastolic forward flow):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Blood flows into RA during early ventricular diastole (tricuspid opening, RA emptying).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 wave (atrial reversal):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Retrograde flow into hepatic veins during atrial contraction.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24" y="976425"/>
            <a:ext cx="3916475" cy="28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0675" y="976425"/>
            <a:ext cx="4157310" cy="2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57325"/>
            <a:ext cx="8839199" cy="4386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708" y="571509"/>
            <a:ext cx="4582550" cy="34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4832" y="753950"/>
            <a:ext cx="4309175" cy="306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0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Systolic reversal (SR):</a:t>
            </a:r>
            <a:r>
              <a:rPr lang="en"/>
              <a:t> Right atrial filling → backflow into hepatic vein.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Diastolic forward flow (D):</a:t>
            </a:r>
            <a:r>
              <a:rPr lang="en"/>
              <a:t> Ventricular relaxation + tricuspid valve opening → right atrium empties into right ventricle → forward flow in hepatic vein.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Diastolic reversal wave:</a:t>
            </a:r>
            <a:r>
              <a:rPr lang="en"/>
              <a:t> Right ventricle filling + tricuspid valve closure → transient backflow into hepatic vein.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827" y="451452"/>
            <a:ext cx="4450175" cy="348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6"/>
          <p:cNvPicPr preferRelativeResize="0"/>
          <p:nvPr/>
        </p:nvPicPr>
        <p:blipFill rotWithShape="1">
          <a:blip r:embed="rId4">
            <a:alphaModFix/>
          </a:blip>
          <a:srcRect r="6985"/>
          <a:stretch/>
        </p:blipFill>
        <p:spPr>
          <a:xfrm>
            <a:off x="4572000" y="451450"/>
            <a:ext cx="4242375" cy="366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975" y="1004800"/>
            <a:ext cx="4044900" cy="27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0265" y="1004805"/>
            <a:ext cx="3938418" cy="27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4" y="897295"/>
            <a:ext cx="4175225" cy="30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97300"/>
            <a:ext cx="4087657" cy="30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53" y="867448"/>
            <a:ext cx="4466250" cy="291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9"/>
          <p:cNvPicPr preferRelativeResize="0"/>
          <p:nvPr/>
        </p:nvPicPr>
        <p:blipFill rotWithShape="1">
          <a:blip r:embed="rId4">
            <a:alphaModFix/>
          </a:blip>
          <a:srcRect r="3166"/>
          <a:stretch/>
        </p:blipFill>
        <p:spPr>
          <a:xfrm>
            <a:off x="4572000" y="971225"/>
            <a:ext cx="4120250" cy="281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9275" y="0"/>
            <a:ext cx="5085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RESPIRATION</a:t>
            </a:r>
            <a:endParaRPr/>
          </a:p>
        </p:txBody>
      </p:sp>
      <p:pic>
        <p:nvPicPr>
          <p:cNvPr id="289" name="Google Shape;289;p5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8725" y="619050"/>
            <a:ext cx="4521300" cy="45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Physiologic Factors Causing Artifacts in Hepatic Vein Doppler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471900" y="1678650"/>
            <a:ext cx="8222100" cy="3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Respiration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Inspiration → Increased forward flow (S, D waves more prominent).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Expiration → Reduced flow, more phasicity loss.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Patient </a:t>
            </a:r>
            <a:r>
              <a:rPr lang="en" b="1"/>
              <a:t>position</a:t>
            </a:r>
            <a:r>
              <a:rPr lang="en"/>
              <a:t> (supine vs. sitting).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Transducer </a:t>
            </a:r>
            <a:r>
              <a:rPr lang="en" b="1"/>
              <a:t>angle</a:t>
            </a:r>
            <a:r>
              <a:rPr lang="en"/>
              <a:t> / Doppler </a:t>
            </a:r>
            <a:r>
              <a:rPr lang="en" b="1"/>
              <a:t>gain</a:t>
            </a:r>
            <a:r>
              <a:rPr lang="en"/>
              <a:t> setting.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Valsalva</a:t>
            </a:r>
            <a:r>
              <a:rPr lang="en"/>
              <a:t> maneuver → reduces venous return → dampens S &amp; 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Cardiac </a:t>
            </a:r>
            <a:r>
              <a:rPr lang="en" b="1"/>
              <a:t>arrhythmias</a:t>
            </a:r>
            <a:r>
              <a:rPr lang="en"/>
              <a:t> (e.g., AF) → irregular waveforms.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Normal </a:t>
            </a:r>
            <a:r>
              <a:rPr lang="en" b="1"/>
              <a:t>anatomic</a:t>
            </a:r>
            <a:r>
              <a:rPr lang="en"/>
              <a:t> variants (different vein orientation, smaller tributaries).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Inspiration </a:t>
            </a:r>
            <a:endParaRPr/>
          </a:p>
        </p:txBody>
      </p:sp>
      <p:sp>
        <p:nvSpPr>
          <p:cNvPr id="295" name="Google Shape;295;p52"/>
          <p:cNvSpPr txBox="1">
            <a:spLocks noGrp="1"/>
          </p:cNvSpPr>
          <p:nvPr>
            <p:ph type="body" idx="1"/>
          </p:nvPr>
        </p:nvSpPr>
        <p:spPr>
          <a:xfrm>
            <a:off x="471900" y="1678650"/>
            <a:ext cx="8222100" cy="3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Inspiration → </a:t>
            </a:r>
            <a:r>
              <a:rPr lang="en" b="1"/>
              <a:t>fall</a:t>
            </a:r>
            <a:r>
              <a:rPr lang="en"/>
              <a:t> in intrathoracic pressure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a normal pericardium, this pressure drop is </a:t>
            </a:r>
            <a:r>
              <a:rPr lang="en" b="1"/>
              <a:t>transmitted</a:t>
            </a:r>
            <a:r>
              <a:rPr lang="en"/>
              <a:t> to intrapericardial chambers.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Right atrial &amp; right ventricular pressures fall.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Fall in RA pressure → increased venous return from IVC to RA.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Blood flow from hepatic vein (HV) to IVC </a:t>
            </a:r>
            <a:r>
              <a:rPr lang="en" b="1"/>
              <a:t>increases.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Net effect: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Forward flow velocities ↑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Retrograde flow velocities ↓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Expiration </a:t>
            </a:r>
            <a:endParaRPr/>
          </a:p>
        </p:txBody>
      </p:sp>
      <p:sp>
        <p:nvSpPr>
          <p:cNvPr id="301" name="Google Shape;301;p5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1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Expiration → </a:t>
            </a:r>
            <a:r>
              <a:rPr lang="en" b="1"/>
              <a:t>rise</a:t>
            </a:r>
            <a:r>
              <a:rPr lang="en"/>
              <a:t> in intrathoracic pressure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Right atrial pressure increases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Flow from IVC to RA </a:t>
            </a:r>
            <a:r>
              <a:rPr lang="en" b="1"/>
              <a:t>decreases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Forward flow in hepatic vein decreases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Slight increase in reversal velocities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750" y="0"/>
            <a:ext cx="75164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763" y="0"/>
            <a:ext cx="70924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6"/>
          <p:cNvSpPr txBox="1">
            <a:spLocks noGrp="1"/>
          </p:cNvSpPr>
          <p:nvPr>
            <p:ph type="body" idx="1"/>
          </p:nvPr>
        </p:nvSpPr>
        <p:spPr>
          <a:xfrm>
            <a:off x="471900" y="1703050"/>
            <a:ext cx="8222100" cy="3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IVC obstruction (above HV junction):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Prevents</a:t>
            </a:r>
            <a:r>
              <a:rPr lang="en"/>
              <a:t> normal inspiratory increase in blood flow to RA.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Hepatic vein obstruction: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Prevents inspiratory augmentation of flow from HV.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Reduced hepatic vein compliance (due to liver disease):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Seen in fatty infiltration, fibrosis (cirrhosis), tumors.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Leads to </a:t>
            </a:r>
            <a:r>
              <a:rPr lang="en" b="1"/>
              <a:t>blunted flow variations</a:t>
            </a:r>
            <a:r>
              <a:rPr lang="en"/>
              <a:t> and abnormal Doppler patterns.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Obstruction </a:t>
            </a:r>
            <a:endParaRPr/>
          </a:p>
        </p:txBody>
      </p:sp>
      <p:pic>
        <p:nvPicPr>
          <p:cNvPr id="323" name="Google Shape;323;p5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9292" y="734403"/>
            <a:ext cx="2955900" cy="4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4700" y="1006038"/>
            <a:ext cx="4990149" cy="37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 wave abnormalities: </a:t>
            </a:r>
            <a:endParaRPr/>
          </a:p>
        </p:txBody>
      </p:sp>
      <p:pic>
        <p:nvPicPr>
          <p:cNvPr id="330" name="Google Shape;330;p5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97532" y="1160009"/>
            <a:ext cx="5294100" cy="3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8"/>
          <p:cNvSpPr txBox="1"/>
          <p:nvPr/>
        </p:nvSpPr>
        <p:spPr>
          <a:xfrm>
            <a:off x="1197525" y="619050"/>
            <a:ext cx="539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solidFill>
                  <a:srgbClr val="ED7D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Atrial fibrillation- absent AR wave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Tricuspid atresia - prominent AR</a:t>
            </a:r>
            <a:endParaRPr dirty="0"/>
          </a:p>
        </p:txBody>
      </p:sp>
      <p:pic>
        <p:nvPicPr>
          <p:cNvPr id="337" name="Google Shape;33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323" y="741175"/>
            <a:ext cx="6400395" cy="440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Tricuspid Stenosis</a:t>
            </a:r>
            <a:endParaRPr/>
          </a:p>
        </p:txBody>
      </p:sp>
      <p:pic>
        <p:nvPicPr>
          <p:cNvPr id="343" name="Google Shape;343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875" y="619050"/>
            <a:ext cx="6204918" cy="45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Factors affecting Systolic Foreward Flow</a:t>
            </a:r>
            <a:endParaRPr/>
          </a:p>
        </p:txBody>
      </p:sp>
      <p:pic>
        <p:nvPicPr>
          <p:cNvPr id="349" name="Google Shape;349;p6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8700" y="619049"/>
            <a:ext cx="6009900" cy="45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Hepatic Vein Anatomy </a:t>
            </a: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1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major hepatic veins: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Right hepatic vein → drains right lobe.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Middle hepatic vein → drains medial segments (separates right &amp; left lobes).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Left hepatic vein → drains left lobe.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→ Together, they divide the liver along cranio-caudal planes.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62"/>
          <p:cNvSpPr txBox="1">
            <a:spLocks noGrp="1"/>
          </p:cNvSpPr>
          <p:nvPr>
            <p:ph type="body" idx="4294967295"/>
          </p:nvPr>
        </p:nvSpPr>
        <p:spPr>
          <a:xfrm>
            <a:off x="471900" y="866750"/>
            <a:ext cx="8222100" cy="4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Atrial fibrillation </a:t>
            </a:r>
            <a:r>
              <a:rPr lang="en"/>
              <a:t>→ no effective atrial contraction/relaxation → the atrial (AR) wave is lost on hepatic venous Doppler.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Right ventricular systolic dysfunction</a:t>
            </a:r>
            <a:r>
              <a:rPr lang="en"/>
              <a:t> (from RV infarction, massive PE, or dilated RV cardiomyopathy) → the systolic forward wave (S wave) is reduced because the normal “downward pull” of the tricuspid annulus during RV contraction is weak.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Tricuspid regurgitation (TR) </a:t>
            </a:r>
            <a:r>
              <a:rPr lang="en"/>
              <a:t>→ during RV systole, blood leaks back into RA → extra volume in RA during systole → produces a large systolic reversal wave (SR) in hepatic vein Doppler.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SYSTOLIC REVERSAL</a:t>
            </a:r>
            <a:endParaRPr/>
          </a:p>
        </p:txBody>
      </p:sp>
      <p:pic>
        <p:nvPicPr>
          <p:cNvPr id="361" name="Google Shape;3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676" y="728725"/>
            <a:ext cx="3637862" cy="44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798" y="771450"/>
            <a:ext cx="3495237" cy="43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6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SYSTOLIC REVERSAL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DIASTOLIC FORWARD FLOW</a:t>
            </a:r>
            <a:endParaRPr/>
          </a:p>
        </p:txBody>
      </p:sp>
      <p:pic>
        <p:nvPicPr>
          <p:cNvPr id="373" name="Google Shape;3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89" y="777554"/>
            <a:ext cx="4991109" cy="42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1626" y="1885840"/>
            <a:ext cx="252476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CONSTRICTVE PERICARDITIS</a:t>
            </a:r>
            <a:endParaRPr/>
          </a:p>
        </p:txBody>
      </p:sp>
      <p:pic>
        <p:nvPicPr>
          <p:cNvPr id="380" name="Google Shape;38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190" y="771450"/>
            <a:ext cx="6966124" cy="43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7"/>
          <p:cNvSpPr txBox="1">
            <a:spLocks noGrp="1"/>
          </p:cNvSpPr>
          <p:nvPr>
            <p:ph type="body" idx="4294967295"/>
          </p:nvPr>
        </p:nvSpPr>
        <p:spPr>
          <a:xfrm>
            <a:off x="471900" y="708025"/>
            <a:ext cx="8222100" cy="44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Normal: Inspiratory fall in intrathoracic pressure → transmitted to RV → RV accepts more venous return.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Constrictive pericarditis: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Inspiratory fall in pressure </a:t>
            </a:r>
            <a:r>
              <a:rPr lang="en" b="1"/>
              <a:t>not transmitted</a:t>
            </a:r>
            <a:r>
              <a:rPr lang="en"/>
              <a:t> to RV.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Inspiration:</a:t>
            </a:r>
            <a:r>
              <a:rPr lang="en"/>
              <a:t> RV accommodates venous return by </a:t>
            </a:r>
            <a:r>
              <a:rPr lang="en" b="1"/>
              <a:t>leftward shift</a:t>
            </a:r>
            <a:r>
              <a:rPr lang="en"/>
              <a:t> of interventricular septum (IVS).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Expiration:</a:t>
            </a:r>
            <a:r>
              <a:rPr lang="en"/>
              <a:t> IVS shifts </a:t>
            </a:r>
            <a:r>
              <a:rPr lang="en" b="1"/>
              <a:t>right</a:t>
            </a:r>
            <a:r>
              <a:rPr lang="en"/>
              <a:t> → RV filling restricted.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Venous blood backs up → </a:t>
            </a:r>
            <a:r>
              <a:rPr lang="en" b="1"/>
              <a:t>expiratory diastolic flow reversal</a:t>
            </a:r>
            <a:r>
              <a:rPr lang="en"/>
              <a:t> in IVC &amp; hepatic veins.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46400" y="0"/>
            <a:ext cx="46512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RCM</a:t>
            </a:r>
            <a:endParaRPr/>
          </a:p>
        </p:txBody>
      </p:sp>
      <p:pic>
        <p:nvPicPr>
          <p:cNvPr id="397" name="Google Shape;397;p69"/>
          <p:cNvPicPr preferRelativeResize="0"/>
          <p:nvPr/>
        </p:nvPicPr>
        <p:blipFill rotWithShape="1">
          <a:blip r:embed="rId3">
            <a:alphaModFix/>
          </a:blip>
          <a:srcRect b="2037"/>
          <a:stretch/>
        </p:blipFill>
        <p:spPr>
          <a:xfrm>
            <a:off x="591950" y="771450"/>
            <a:ext cx="6742649" cy="428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9150" y="0"/>
            <a:ext cx="6377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COPD</a:t>
            </a:r>
            <a:endParaRPr/>
          </a:p>
        </p:txBody>
      </p:sp>
      <p:pic>
        <p:nvPicPr>
          <p:cNvPr id="408" name="Google Shape;40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68" y="619050"/>
            <a:ext cx="6957346" cy="452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471900" y="1745625"/>
            <a:ext cx="8222100" cy="3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inferior hepatic vein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Present in 30–60% of people.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Acts as an additional drainage channel for the right lobe.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Venous confluence pattern: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Left &amp; middle hepatic veins often </a:t>
            </a:r>
            <a:r>
              <a:rPr lang="en" b="1"/>
              <a:t>merge</a:t>
            </a:r>
            <a:r>
              <a:rPr lang="en"/>
              <a:t> before entering the IVC.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This confluence is seen in 60–85% of individuals.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Pressure Ventilation </a:t>
            </a:r>
            <a:endParaRPr/>
          </a:p>
        </p:txBody>
      </p:sp>
      <p:sp>
        <p:nvSpPr>
          <p:cNvPr id="414" name="Google Shape;414;p7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Positive pressure ventilation → </a:t>
            </a:r>
            <a:r>
              <a:rPr lang="en" b="1"/>
              <a:t>raises</a:t>
            </a:r>
            <a:r>
              <a:rPr lang="en"/>
              <a:t> intrathoracic pressure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↑ Pressure on RA + intrathoracic IVC → ↑ back pressure on abdominal IVC &amp; hepatic veins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Result: reduced forward flow in hepatic veins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Doppler changes: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Systolic &amp; diastolic forward flow velocities ↓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Reversal waves mildly ↑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188" y="0"/>
            <a:ext cx="65096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true about Physiologic Factors Causing Artifacts in Hepatic Vein Doppler</a:t>
            </a:r>
            <a:endParaRPr/>
          </a:p>
        </p:txBody>
      </p:sp>
      <p:sp>
        <p:nvSpPr>
          <p:cNvPr id="425" name="Google Shape;425;p7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Inspiration → decreases forward flow (S, D waves less prominent).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Patient position (supine vs. sitting) plays a role.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Transducer angle / Doppler gain setting can alter assessment.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Valsalva maneuver → reduces venous return → dampens S &amp; D.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true about Physiologic Factors Causing Artifacts in Hepatic Vein Doppler</a:t>
            </a:r>
            <a:endParaRPr/>
          </a:p>
        </p:txBody>
      </p:sp>
      <p:sp>
        <p:nvSpPr>
          <p:cNvPr id="431" name="Google Shape;431;p7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Inspiration → decreases forward flow (S, D waves less prominent).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Patient position (supine vs. sitting) plays a role.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Transducer angle / Doppler gain setting can alter assessment.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Valsalva maneuver → reduces venous return → dampens S &amp; D.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true regarding recording hepatic vein Doppler </a:t>
            </a:r>
            <a:endParaRPr/>
          </a:p>
        </p:txBody>
      </p:sp>
      <p:sp>
        <p:nvSpPr>
          <p:cNvPr id="437" name="Google Shape;437;p7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Slight angulation of the transducer improves alignment with the vein’s long axis.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a small sample volume (≈2 mm). Place it inside the HV, away from the IVC junction.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During apnea: Waveforms are cleaner and more stable.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Sweep speed: 25 mm/s: Best for analyzing waveform morphology (S, D, A reversal waves).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true regarding recording hepatic vein Doppler </a:t>
            </a:r>
            <a:endParaRPr/>
          </a:p>
        </p:txBody>
      </p:sp>
      <p:sp>
        <p:nvSpPr>
          <p:cNvPr id="443" name="Google Shape;443;p7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Slight angulation of the transducer improves alignment with the vein’s long axis.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Use a small sample volume (≈2 mm). Place it inside the HV, away from the IVC junction.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During apnea: Waveforms are cleaner and more stable.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Sweep speed: 25 mm/s: Best for analyzing waveform morphology (S, D, A reversal waves).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False about Differentiating HV from hepatic artery (HA) and portal vein (PV) using Doppler flow patterns:</a:t>
            </a:r>
            <a:endParaRPr/>
          </a:p>
        </p:txBody>
      </p:sp>
      <p:sp>
        <p:nvSpPr>
          <p:cNvPr id="449" name="Google Shape;449;p7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Hepatic vein (HV): Flow away from transducer → shown below baseline (blue), multiphasic.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Portal vein (PV): Flow toward transducer → above baseline (red), monophasic, low velocity.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Hepatic artery (HA): Flow away from transducer → below baseline (blue), pulsatile (high in systole, lower in diastole).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False about Differentiating HV from hepatic artery (HA) and portal vein (PV) using Doppler flow patterns:</a:t>
            </a:r>
            <a:endParaRPr/>
          </a:p>
        </p:txBody>
      </p:sp>
      <p:sp>
        <p:nvSpPr>
          <p:cNvPr id="455" name="Google Shape;455;p7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Hepatic vein (HV): Flow away from transducer → shown below baseline (blue), multiphasic.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Portal vein (PV): Flow toward transducer → above baseline (red), monophasic, low velocity.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Hepatic artery (HA): Flow away from transducer → below baseline (blue), pulsatile (high in systole, lower in diastole).</a:t>
            </a:r>
            <a:endParaRPr b="1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4167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1. Basics</a:t>
            </a:r>
            <a:endParaRPr/>
          </a:p>
        </p:txBody>
      </p:sp>
      <p:sp>
        <p:nvSpPr>
          <p:cNvPr id="466" name="Google Shape;466;p8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6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**Technique:** Duplex Doppler US (intercostal / subcostal / transabdominal).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**Normal anatomy:** Right, middle, and left hepatic veins → drain into retrohepatic IVC.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**Display:** B‑mode + color Doppler + spectral tracing.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---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0535" y="53856"/>
            <a:ext cx="6526800" cy="50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8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2. Normal Hepatic Vein Waveform</a:t>
            </a:r>
            <a:endParaRPr/>
          </a:p>
        </p:txBody>
      </p:sp>
      <p:sp>
        <p:nvSpPr>
          <p:cNvPr id="472" name="Google Shape;472;p8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Although often described as *triphasic*, there are **four waves**: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**A wave (retrograde):** atrial contraction → small reversal toward liver.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**S wave (antegrade):** ventricular systole + tricuspid annular descent → dominant forward flow.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**V wave (transitional):** atrial filling → may be antegrade, retrograde, or neutral.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**D wave (antegrade):** passive flow during diastole (tricuspid opening).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👉 **Normal:** Multiphasic, with **S ≥ D**.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3. Factors Affecting Waveform</a:t>
            </a:r>
            <a:endParaRPr/>
          </a:p>
        </p:txBody>
      </p:sp>
      <p:sp>
        <p:nvSpPr>
          <p:cNvPr id="478" name="Google Shape;478;p8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1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**Respiration:**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Quiet inspiration / end inspiration → triphasic.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Valsalva / end expiration → blunted or monophasic.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**Other influences:** ascites, pregnancy, peritonitis, mechanical ventilation.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 Exercise ↑ velocities but morphology preserved.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4. Systematic Analysis (Algorithm)</a:t>
            </a:r>
            <a:endParaRPr/>
          </a:p>
        </p:txBody>
      </p:sp>
      <p:sp>
        <p:nvSpPr>
          <p:cNvPr id="484" name="Google Shape;484;p8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four questions: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1. **Direction of flow?** Normal = hepatofugal. Reversal = obstruction (Budd–Chiari, compression).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2. **Regular or irregular?** Irregular → arrhythmia, turbulence, ventilation.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3. **Phasicity?** Multiphasic (normal) vs dampened/monophasic (cirrhosis, fatty liver, metastases, ↑ IAP).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4. **S vs D ratio?** Normally S ≥ D. If reversed (S &lt; D) → right heart pathology.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8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5. Abnormal Patterns in Disease</a:t>
            </a:r>
            <a:endParaRPr/>
          </a:p>
        </p:txBody>
      </p:sp>
      <p:sp>
        <p:nvSpPr>
          <p:cNvPr id="490" name="Google Shape;490;p85"/>
          <p:cNvSpPr txBox="1">
            <a:spLocks noGrp="1"/>
          </p:cNvSpPr>
          <p:nvPr>
            <p:ph type="body" idx="1"/>
          </p:nvPr>
        </p:nvSpPr>
        <p:spPr>
          <a:xfrm>
            <a:off x="471900" y="1696875"/>
            <a:ext cx="8222100" cy="36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**Tricuspid Regurgitation:**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Mild: S &lt; D, still antegrade.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Severe: S absent or reversed → retrograde.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Often biphasic pattern (retrograde A/S/V vs antegrade D).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**Right Heart Failure:** Similar to TR; S wave blunted, S/D reversed.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**Constrictive Pericarditis:** Extra retrograde wave between D and A.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**Cirrhosis / Fatty Liver / Metastases:** Dampened or monophasic.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 **Budd–Chiari / Obstruction:** Reversed or absent flow.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6. Special Situations</a:t>
            </a:r>
            <a:endParaRPr/>
          </a:p>
        </p:txBody>
      </p:sp>
      <p:sp>
        <p:nvSpPr>
          <p:cNvPr id="496" name="Google Shape;496;p86"/>
          <p:cNvSpPr txBox="1">
            <a:spLocks noGrp="1"/>
          </p:cNvSpPr>
          <p:nvPr>
            <p:ph type="body" idx="1"/>
          </p:nvPr>
        </p:nvSpPr>
        <p:spPr>
          <a:xfrm>
            <a:off x="471900" y="1703050"/>
            <a:ext cx="8222100" cy="3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**Liver Transplant:**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Triphasic waveform → rules out stenosis/rejection (high negative predictive value).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* Blunted waveform → nonspecific (may be edema, rejection, cholangitis, fibrosis).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**Pregnancy:** Temporary blunting; usually normalizes postpartum.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## 7. Key Take‑Home</a:t>
            </a:r>
            <a:endParaRPr/>
          </a:p>
        </p:txBody>
      </p:sp>
      <p:sp>
        <p:nvSpPr>
          <p:cNvPr id="502" name="Google Shape;502;p8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 Normal HV Doppler is multiphasic with dominant S wave.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Waveform = interplay of cardiac physiology + hepatic compliance + intra‑abdominal pressure.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Abnormal patterns help differentiate **cardiac vs hepatic vs obstructive causes**.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 Use a **systematic algorithm**: Direction → Regularity → Phasicity → S/D ratio.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Hemodynamics of Hepatic Vein Flow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Drainage: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Hepatic veins (HVs) drain into the right atrium (RA) via the inferior vena cava (IVC).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Correlation with RA pressure: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HV pressure and flow patterns </a:t>
            </a:r>
            <a:r>
              <a:rPr lang="en" b="1"/>
              <a:t>mirror</a:t>
            </a:r>
            <a:r>
              <a:rPr lang="en"/>
              <a:t> RA pressure changes.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This happens because pressure changes in the RA are </a:t>
            </a:r>
            <a:r>
              <a:rPr lang="en" b="1"/>
              <a:t>transmitted directly</a:t>
            </a:r>
            <a:r>
              <a:rPr lang="en"/>
              <a:t> to the HVs.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Transmission characteristics: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Even with a well-developed Eustachian valve, RA pressure changes still pass clearly into the IVC and HVs.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close proximity of HVs to the RA means pressure changes are transmitted </a:t>
            </a:r>
            <a:r>
              <a:rPr lang="en" b="1"/>
              <a:t>without</a:t>
            </a:r>
            <a:r>
              <a:rPr lang="en"/>
              <a:t> time delay.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2791</Words>
  <Application>Microsoft Office PowerPoint</Application>
  <PresentationFormat>On-screen Show (16:9)</PresentationFormat>
  <Paragraphs>259</Paragraphs>
  <Slides>75</Slides>
  <Notes>75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Times New Roman</vt:lpstr>
      <vt:lpstr>Caveat</vt:lpstr>
      <vt:lpstr>Arial</vt:lpstr>
      <vt:lpstr>Roboto</vt:lpstr>
      <vt:lpstr>Material</vt:lpstr>
      <vt:lpstr>Hepatic Vein Doppler </vt:lpstr>
      <vt:lpstr>Components of a Normal Multiphasic Spectral Doppler of Hepatic Veins</vt:lpstr>
      <vt:lpstr>PowerPoint Presentation</vt:lpstr>
      <vt:lpstr>Physiologic Factors Causing Artifacts in Hepatic Vein Doppler</vt:lpstr>
      <vt:lpstr>Hepatic Vein Anatomy </vt:lpstr>
      <vt:lpstr>PowerPoint Presentation</vt:lpstr>
      <vt:lpstr>PowerPoint Presentation</vt:lpstr>
      <vt:lpstr>Hemodynamics of Hepatic Vein Flow</vt:lpstr>
      <vt:lpstr>PowerPoint Presentation</vt:lpstr>
      <vt:lpstr>PowerPoint Presentation</vt:lpstr>
      <vt:lpstr>PowerPoint Presentation</vt:lpstr>
      <vt:lpstr>How to Record Hepatic Vein Doppler (from Subcostal Long-Axis View)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Hepatic vein in Left Lateral Position in Axillary Line</vt:lpstr>
      <vt:lpstr>Hepatic vein in  Right Midclavicular line</vt:lpstr>
      <vt:lpstr>PowerPoint Presentation</vt:lpstr>
      <vt:lpstr>Components of Normal Hepatic Vein Doppler Waveform</vt:lpstr>
      <vt:lpstr>PowerPoint Presentation</vt:lpstr>
      <vt:lpstr>Normal Hepatic vein Doppler waveforms</vt:lpstr>
      <vt:lpstr>Normal Hepatic vein Doppler waveforms</vt:lpstr>
      <vt:lpstr>PowerPoint Presentation</vt:lpstr>
      <vt:lpstr>Normal Hepatic Vein Doppler Physiology</vt:lpstr>
      <vt:lpstr>Normal Hepatic vein Doppler waveforms</vt:lpstr>
      <vt:lpstr>Hepatic Vein Doppler Waves &amp; Corresponding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RESPIRATION</vt:lpstr>
      <vt:lpstr>Inspiration </vt:lpstr>
      <vt:lpstr>Expiration </vt:lpstr>
      <vt:lpstr>PowerPoint Presentation</vt:lpstr>
      <vt:lpstr>PowerPoint Presentation</vt:lpstr>
      <vt:lpstr>PowerPoint Presentation</vt:lpstr>
      <vt:lpstr>Obstruction </vt:lpstr>
      <vt:lpstr>AR wave abnormalities: </vt:lpstr>
      <vt:lpstr>Tricuspid atresia - prominent AR</vt:lpstr>
      <vt:lpstr>Tricuspid Stenosis</vt:lpstr>
      <vt:lpstr>Factors affecting Systolic Foreward Flow</vt:lpstr>
      <vt:lpstr>PowerPoint Presentation</vt:lpstr>
      <vt:lpstr>SYSTOLIC REVERSAL</vt:lpstr>
      <vt:lpstr>SYSTOLIC REVERSAL</vt:lpstr>
      <vt:lpstr>DIASTOLIC FORWARD FLOW</vt:lpstr>
      <vt:lpstr>CONSTRICTVE PERICARDITIS</vt:lpstr>
      <vt:lpstr>PowerPoint Presentation</vt:lpstr>
      <vt:lpstr>PowerPoint Presentation</vt:lpstr>
      <vt:lpstr>RCM</vt:lpstr>
      <vt:lpstr>PowerPoint Presentation</vt:lpstr>
      <vt:lpstr>COPD</vt:lpstr>
      <vt:lpstr>Positive Pressure Ventilation </vt:lpstr>
      <vt:lpstr>PowerPoint Presentation</vt:lpstr>
      <vt:lpstr>Not true about Physiologic Factors Causing Artifacts in Hepatic Vein Doppler</vt:lpstr>
      <vt:lpstr>Not true about Physiologic Factors Causing Artifacts in Hepatic Vein Doppler</vt:lpstr>
      <vt:lpstr>Not true regarding recording hepatic vein Doppler </vt:lpstr>
      <vt:lpstr>Not true regarding recording hepatic vein Doppler </vt:lpstr>
      <vt:lpstr>False about Differentiating HV from hepatic artery (HA) and portal vein (PV) using Doppler flow patterns:</vt:lpstr>
      <vt:lpstr>False about Differentiating HV from hepatic artery (HA) and portal vein (PV) using Doppler flow patterns:</vt:lpstr>
      <vt:lpstr>PowerPoint Presentation</vt:lpstr>
      <vt:lpstr>## 1. Basics</vt:lpstr>
      <vt:lpstr> ## 2. Normal Hepatic Vein Waveform</vt:lpstr>
      <vt:lpstr>## 3. Factors Affecting Waveform</vt:lpstr>
      <vt:lpstr>## 4. Systematic Analysis (Algorithm)</vt:lpstr>
      <vt:lpstr>## 5. Abnormal Patterns in Disease</vt:lpstr>
      <vt:lpstr>## 6. Special Situations</vt:lpstr>
      <vt:lpstr>## 7. Key Take‑Home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</cp:lastModifiedBy>
  <cp:revision>1</cp:revision>
  <dcterms:modified xsi:type="dcterms:W3CDTF">2025-09-17T04:38:35Z</dcterms:modified>
</cp:coreProperties>
</file>