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83" r:id="rId4"/>
    <p:sldId id="284" r:id="rId5"/>
    <p:sldId id="280" r:id="rId6"/>
    <p:sldId id="281" r:id="rId7"/>
    <p:sldId id="282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1" r:id="rId22"/>
    <p:sldId id="285" r:id="rId23"/>
    <p:sldId id="272" r:id="rId24"/>
    <p:sldId id="273" r:id="rId25"/>
    <p:sldId id="274" r:id="rId26"/>
    <p:sldId id="275" r:id="rId27"/>
    <p:sldId id="286" r:id="rId28"/>
    <p:sldId id="287" r:id="rId29"/>
    <p:sldId id="288" r:id="rId30"/>
    <p:sldId id="28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2" autoAdjust="0"/>
    <p:restoredTop sz="94660"/>
  </p:normalViewPr>
  <p:slideViewPr>
    <p:cSldViewPr snapToGrid="0">
      <p:cViewPr varScale="1">
        <p:scale>
          <a:sx n="80" d="100"/>
          <a:sy n="80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9932E-7FE5-DC99-736D-86C103968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D53E0-1ECE-BEA2-B91D-3DB2F955C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775B9-26DF-2CEC-C680-1E05DF673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F77F8-B710-2C9C-0019-C1DCA8D21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0BD90-B687-FE3D-C9B2-FCD184766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1B862-BA43-2EA2-E9B9-27E10FC2A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C5E5CE-7622-22CD-3356-41366CA2A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49C50-C5CB-13A5-3EFB-C4E07AFFA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3DD02-8B96-5972-074A-646F1295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3FC03-7E39-0118-4AC2-4E9C5167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48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83C038-D35C-5CDF-8A29-6B44FD63C3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BB9B0-AE94-6243-DAC3-179F6C741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7C174-9E30-AD18-6839-4828A3E0C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8C1DD-DE6B-2881-01CA-57360EFA9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695B1-1FB9-02B1-2708-F8F39D471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075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0D686-38B5-20AD-5F8D-968E50F56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06581-459E-2632-EF90-DBCC40E00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F4AB-02E9-3DB8-B0E6-4E7759D32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2F746-4B11-9E6E-21A0-0F277CA04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C4B04-0275-EFF8-8BBC-9B018BA20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681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E9E5B-745D-D7D8-3288-0A268B32B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10D3E-D470-48F8-679F-AA6DBF86C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A77A3-82C6-909E-7833-69993D066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1CA33-57A4-8FB6-2F6B-4B80E8F78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EEAE5-3E69-C810-8A61-8400A07A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60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741B3-2328-37BD-9A4C-12269FE5A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10414-9023-34B6-B63E-FD350C437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7E28E-2B81-1C8B-C017-00559B248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58ADD-8480-F32A-0EE8-FC500DDD7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EE68C-BAB6-8436-3F2A-A0419ABB7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C4687-0B3E-CB3C-90F2-6B2A7593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42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343A0-0227-DDC9-E8F6-D4272D853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DCBCE-67EB-CE9F-A1D6-FC1A12949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B14281-AE72-E745-EBD1-B0CAE94CF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52980E-A8C9-0021-86EE-AA4527A68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E095CF-5750-E7DC-62A2-3EE2C5DB8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CCC23-7AF4-E4A9-25C3-7D287C7C1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119061-4685-2313-DC86-6B832FB3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E839B5-0618-01E7-6A62-56F2D6BC5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686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1A489-A1BE-FC44-26BF-B4056C529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A5A907-D0CA-2C2F-A086-3A4D91717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F3B860-DB2F-3668-5C6D-AF5907DC6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17DCBA-420F-DA78-ED60-5C241C12E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32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6A6EC4-6854-08E1-114D-4A7A85E1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C12B00-6C6C-F24B-4F69-865B513F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FFB653-A98D-EB8B-2458-021E1A04A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67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EE5B1-F4EB-4F8E-6F62-8F2809CD1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F3D4B-86DF-E02F-D232-8780D50A9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7BCEB4-90BE-5D13-3A38-E6FB83110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CFAD76-F294-4071-6F8E-B00444B51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0630A-53B3-8CCC-76EB-99F83E6AC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C3567-CA10-38C9-B964-352223108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1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5EF1C-01C8-3D8E-469C-240B57E7E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8A6A28-BB99-FC72-B723-EEE13F1D78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5747D1-BEC6-0899-582F-7CDD219FB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53215E-C612-D679-8068-0690C078E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26EDF-0E86-F232-30E3-FE0EDA461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81F20-1210-7BB7-9C63-5C0F65471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46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BCD40A-6EBB-1541-3CDC-ADC36F956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08731-198D-6CFD-32F7-85E9D7EE5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51C9A-B758-FA08-4A4E-2E46551B6D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CF1E6-466D-FB4E-96CF-5A08EBDABF85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84AA-3C53-0FDC-4B89-FCB35D11CB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D2D98-4232-8689-4229-A371E0573B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5C3B6B-776C-D045-BF4E-DB7D5CE6E4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49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F89C9-AF16-9A4C-894E-EA4EC24CA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84256" y="1497949"/>
            <a:ext cx="12960512" cy="2279487"/>
          </a:xfrm>
        </p:spPr>
        <p:txBody>
          <a:bodyPr>
            <a:normAutofit/>
          </a:bodyPr>
          <a:lstStyle/>
          <a:p>
            <a:r>
              <a:rPr lang="en-IN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LEFT BUNDLE BRANCH BLOCK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36A75E-F11A-602E-3EB9-EC8CA379CFA1}"/>
              </a:ext>
            </a:extLst>
          </p:cNvPr>
          <p:cNvSpPr txBox="1"/>
          <p:nvPr/>
        </p:nvSpPr>
        <p:spPr>
          <a:xfrm>
            <a:off x="9343464" y="4131189"/>
            <a:ext cx="3847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anose="02050806060905020404" pitchFamily="18" charset="0"/>
              </a:rPr>
              <a:t>MINHA AYISHA </a:t>
            </a:r>
            <a:endParaRPr lang="en-IN" sz="2800" dirty="0">
              <a:solidFill>
                <a:schemeClr val="accent1">
                  <a:lumMod val="60000"/>
                  <a:lumOff val="40000"/>
                </a:schemeClr>
              </a:solidFill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020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C226C-2D16-25E8-A4C0-AC610E6BA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24930" y="941115"/>
            <a:ext cx="10515600" cy="483803"/>
          </a:xfrm>
        </p:spPr>
        <p:txBody>
          <a:bodyPr>
            <a:normAutofit fontScale="90000"/>
          </a:bodyPr>
          <a:lstStyle/>
          <a:p>
            <a:r>
              <a:rPr lang="en-IN" dirty="0">
                <a:solidFill>
                  <a:schemeClr val="accent1">
                    <a:lumMod val="60000"/>
                    <a:lumOff val="40000"/>
                  </a:schemeClr>
                </a:solidFill>
                <a:latin typeface="Boucherie Block" panose="02000506000000020004" pitchFamily="2" charset="77"/>
              </a:rPr>
              <a:t>                            </a:t>
            </a:r>
            <a:r>
              <a:rPr lang="en-IN" sz="31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Complete LBBB</a:t>
            </a:r>
            <a:endParaRPr lang="en-US" sz="31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A9FFA7-10BB-0860-0EF6-9664B8288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995" y="1875220"/>
            <a:ext cx="10515600" cy="3910974"/>
          </a:xfrm>
        </p:spPr>
        <p:txBody>
          <a:bodyPr>
            <a:normAutofit lnSpcReduction="10000"/>
          </a:bodyPr>
          <a:lstStyle/>
          <a:p>
            <a:r>
              <a:rPr lang="en-IN" dirty="0">
                <a:latin typeface="Baskerville Old Face" panose="02020602080505020303" pitchFamily="18" charset="0"/>
              </a:rPr>
              <a:t>Mechanism of ventricular activation in complete LBBB follows :</a:t>
            </a: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</a:t>
            </a: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     1) Right septal activation</a:t>
            </a: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</a:t>
            </a: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     2) Delayed and anomalous left septal activation</a:t>
            </a:r>
          </a:p>
          <a:p>
            <a:endParaRPr lang="en-IN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     3) Delayed and anomalous activation of the left free     </a:t>
            </a: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          ventricular wall</a:t>
            </a:r>
          </a:p>
          <a:p>
            <a:endParaRPr lang="en-US" dirty="0">
              <a:latin typeface="Cochin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457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1932F3-298B-6586-303D-5F2D0BB53F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6" t="-8288" r="-1936" b="4241"/>
          <a:stretch/>
        </p:blipFill>
        <p:spPr>
          <a:xfrm>
            <a:off x="7636017" y="3290202"/>
            <a:ext cx="4702964" cy="356779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65F00C0-C9A8-C9A0-2C8A-82E00D13D120}"/>
              </a:ext>
            </a:extLst>
          </p:cNvPr>
          <p:cNvSpPr txBox="1"/>
          <p:nvPr/>
        </p:nvSpPr>
        <p:spPr>
          <a:xfrm>
            <a:off x="510251" y="496371"/>
            <a:ext cx="581162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6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Right septal activation </a:t>
            </a:r>
            <a:endParaRPr lang="en-US" sz="26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36AE378-9F6A-CB67-46EF-806C1A289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973" y="750286"/>
            <a:ext cx="11153599" cy="417243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IN" b="1" i="1" u="sng" dirty="0">
              <a:latin typeface="Cochin" panose="02000603020000020003" pitchFamily="2" charset="0"/>
            </a:endParaRPr>
          </a:p>
          <a:p>
            <a:endParaRPr lang="en-IN" dirty="0">
              <a:latin typeface="Baskerville Old Face" panose="02020602080505020303" pitchFamily="18" charset="0"/>
            </a:endParaRPr>
          </a:p>
          <a:p>
            <a:r>
              <a:rPr lang="en-IN" sz="9600" dirty="0">
                <a:latin typeface="Baskerville Old Face" panose="02020602080505020303" pitchFamily="18" charset="0"/>
              </a:rPr>
              <a:t>This results in a small right to left vector  (1a)</a:t>
            </a:r>
          </a:p>
          <a:p>
            <a:endParaRPr lang="en-IN" sz="9600" dirty="0">
              <a:latin typeface="Baskerville Old Face" panose="02020602080505020303" pitchFamily="18" charset="0"/>
            </a:endParaRPr>
          </a:p>
          <a:p>
            <a:r>
              <a:rPr lang="en-IN" sz="9600" dirty="0">
                <a:latin typeface="Baskerville Old Face" panose="02020602080505020303" pitchFamily="18" charset="0"/>
              </a:rPr>
              <a:t>This vector is not opposed by a greater L–&gt;R force of the left septal mass like normal  intraventricular conduction</a:t>
            </a:r>
          </a:p>
          <a:p>
            <a:endParaRPr lang="en-IN" sz="9600" dirty="0">
              <a:latin typeface="Baskerville Old Face" panose="02020602080505020303" pitchFamily="18" charset="0"/>
            </a:endParaRPr>
          </a:p>
          <a:p>
            <a:r>
              <a:rPr lang="en-IN" sz="9600" dirty="0">
                <a:latin typeface="Baskerville Old Face" panose="02020602080505020303" pitchFamily="18" charset="0"/>
              </a:rPr>
              <a:t>This unopposed vector will manifest as: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IN" sz="9200" dirty="0" err="1">
                <a:latin typeface="Baskerville Old Face" panose="02020602080505020303" pitchFamily="18" charset="0"/>
              </a:rPr>
              <a:t>i</a:t>
            </a:r>
            <a:r>
              <a:rPr lang="en-IN" sz="9200" dirty="0">
                <a:latin typeface="Baskerville Old Face" panose="02020602080505020303" pitchFamily="18" charset="0"/>
              </a:rPr>
              <a:t>)  a small initial +ve deflection in leads oriented to the left side of the IVS ( eg.V6)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IN" sz="9600" dirty="0">
                <a:latin typeface="Baskerville Old Face" panose="02020602080505020303" pitchFamily="18" charset="0"/>
              </a:rPr>
              <a:t>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IN" sz="9600" dirty="0">
                <a:latin typeface="Baskerville Old Face" panose="02020602080505020303" pitchFamily="18" charset="0"/>
              </a:rPr>
              <a:t>     ii) a small –ve deflection in leads oriented to the right side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IN" sz="9600" dirty="0">
                <a:latin typeface="Baskerville Old Face" panose="02020602080505020303" pitchFamily="18" charset="0"/>
              </a:rPr>
              <a:t>          of the IVS (eg. V1)</a:t>
            </a:r>
          </a:p>
          <a:p>
            <a:pPr marL="0" indent="0">
              <a:buNone/>
            </a:pPr>
            <a:endParaRPr lang="en-US" sz="3600" dirty="0">
              <a:latin typeface="Baskerville Old Face" panose="02020602080505020303" pitchFamily="18" charset="0"/>
            </a:endParaRPr>
          </a:p>
          <a:p>
            <a:endParaRPr lang="en-US" dirty="0">
              <a:latin typeface="Cochin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772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6D2D5-5194-B33E-B51A-0D947B151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23" y="159302"/>
            <a:ext cx="10515600" cy="1043470"/>
          </a:xfrm>
        </p:spPr>
        <p:txBody>
          <a:bodyPr>
            <a:normAutofit/>
          </a:bodyPr>
          <a:lstStyle/>
          <a:p>
            <a:r>
              <a:rPr lang="en-IN" sz="27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Delayed &amp; anomalous left septal activation</a:t>
            </a:r>
            <a:endParaRPr lang="en-US" sz="27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C09E6-8274-26D1-721D-99424B890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173" y="1412633"/>
            <a:ext cx="10046212" cy="5445367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Baskerville Old Face" panose="02020602080505020303" pitchFamily="18" charset="0"/>
              </a:rPr>
              <a:t>Followed by  the rt septal activation, the left side of the septum is activated in a delayed and anomalous manner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As a result vectors of large magnitude are produced that are directed to the left and posteriorly ( 2a and 2b)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This is reflected by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i) a tall R wave in leads oriented to the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left side of the septum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ii) a deep S wave in leads oriented to the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right side of the septum.</a:t>
            </a:r>
            <a:endParaRPr lang="en-US" sz="2400" dirty="0">
              <a:latin typeface="Baskerville Old Face" panose="020206020805050203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831881-0EAC-9629-08AC-B66BBC8F8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338" y="2959636"/>
            <a:ext cx="4706489" cy="345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42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FE1A5-3FEB-63E3-92F4-3CB58F1BF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2996"/>
            <a:ext cx="12320337" cy="1307265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anose="02050806060905020404" pitchFamily="18" charset="0"/>
              </a:rPr>
              <a:t> </a:t>
            </a:r>
            <a:r>
              <a:rPr lang="en-IN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Delayed and anomalous activation of the  lv free wall                   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43DFD-3EE1-4242-C175-FFFB795DC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968" y="1777499"/>
            <a:ext cx="10515600" cy="4351338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Baskerville Old Face" panose="02020602080505020303" pitchFamily="18" charset="0"/>
              </a:rPr>
              <a:t>Septal activation is followed by delayed and anomalous activation of the LV free wall 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This results in a vector of large magnitude which is directed to left and posteriorly as well as somewhat superiorly ( vector 3)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This will be reflected by  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i) a tall R’ wave deflection in left oriented leads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ii) a deep secondary S wave in right oriented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leads</a:t>
            </a:r>
            <a:endParaRPr lang="en-US" sz="2400" dirty="0">
              <a:latin typeface="Baskerville Old Face" panose="020206020805050203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33CF56-1522-77E6-ABE7-B73DE3300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182" y="3644984"/>
            <a:ext cx="3935850" cy="287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854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6E95F-3A56-2FFC-5925-0891959D3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442" y="141022"/>
            <a:ext cx="10515600" cy="1325563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ECG manifestation of complete LBBB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A790D-B622-5478-CC67-FE6A6D7F8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241" y="1236077"/>
            <a:ext cx="9285624" cy="5032375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Baskerville Old Face" panose="02020602080505020303" pitchFamily="18" charset="0"/>
              </a:rPr>
              <a:t>QRS complex is prolonged to 120 ms or more, and may be as long as 200 ms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In Left oriented leads (I, V5 &amp; V6 ),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•  3 +ve deflections ( first deflection is rarely seen)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•  A tall notched R wave ( RR or M shaped complex )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•  No initial Q wave or terminal S wave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• In Right oriented leads( V1&amp; V2),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•  Wide and notched QS complex or a </a:t>
            </a:r>
            <a:r>
              <a:rPr lang="en-IN" sz="2400" dirty="0" err="1">
                <a:latin typeface="Baskerville Old Face" panose="02020602080505020303" pitchFamily="18" charset="0"/>
              </a:rPr>
              <a:t>rS</a:t>
            </a:r>
            <a:r>
              <a:rPr lang="en-IN" sz="2400" dirty="0">
                <a:latin typeface="Baskerville Old Face" panose="02020602080505020303" pitchFamily="18" charset="0"/>
              </a:rPr>
              <a:t> complex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•  a small initial r wave followed by a deep wide and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     notched S wave ( r wave is more prominent in V2)</a:t>
            </a:r>
            <a:endParaRPr lang="en-US" sz="2400" dirty="0">
              <a:latin typeface="Baskerville Old Face" panose="020206020805050203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F3E730-BD5A-4090-F0E8-2AD4AD5DED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2134" y="1217841"/>
            <a:ext cx="1970424" cy="25344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0B66A9-5B54-3CAA-0531-D9AD470A53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192" y="3914503"/>
            <a:ext cx="2054216" cy="2534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809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4F626-7D39-35E0-380E-C72B33E13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495" y="0"/>
            <a:ext cx="10515600" cy="1325563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Secondary ST segment and T wave changes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00A28-2C91-2469-B6EA-89994491F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76137"/>
            <a:ext cx="10896600" cy="4600826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Baskerville Old Face" panose="02020602080505020303" pitchFamily="18" charset="0"/>
              </a:rPr>
              <a:t>ST segment and T wave are opposite in direction to the QRS deflection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In Left oriented leads,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  •  ST segment  - depressed and minimally convex upwards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  •  T wave  -  inverted  with a blunt nadir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In Right oriented leads,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  •  ST  segment – Elevated, minimally concave upwards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  •  T wave  -  upright, asymmetrical with blunt apex</a:t>
            </a:r>
            <a:endParaRPr lang="en-US" sz="24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11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2491-6FA4-8079-5018-7BD582C58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79" y="141559"/>
            <a:ext cx="11045921" cy="1222712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INCOMPLETE LEFT BUNDLE BRANCH BLOCK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356CF-0C57-40C4-2E88-59314F204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224" y="1244878"/>
            <a:ext cx="10515600" cy="4351338"/>
          </a:xfrm>
        </p:spPr>
        <p:txBody>
          <a:bodyPr/>
          <a:lstStyle/>
          <a:p>
            <a:r>
              <a:rPr lang="en-IN" sz="2400" dirty="0">
                <a:latin typeface="Baskerville Old Face" panose="02020602080505020303" pitchFamily="18" charset="0"/>
              </a:rPr>
              <a:t>Conduction through LBB is still possible but will be delayed.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Progressively increasing delay of conduction will result in a progressive sequence of ECG manifestations</a:t>
            </a:r>
            <a:r>
              <a:rPr lang="en-IN" dirty="0"/>
              <a:t>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6FC2DD-B1A5-9FD3-6649-1125887EF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030" y="2896031"/>
            <a:ext cx="6329988" cy="3278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106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5168F-8B19-D2CC-1F56-56467AAFD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96683"/>
            <a:ext cx="10515600" cy="1325563"/>
          </a:xfrm>
        </p:spPr>
        <p:txBody>
          <a:bodyPr>
            <a:normAutofit/>
          </a:bodyPr>
          <a:lstStyle/>
          <a:p>
            <a:r>
              <a:rPr lang="en-IN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ECG manifestation of incomplete LBBB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4C7E3-20F1-1D38-5D1D-CB99FA92A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10" y="1609056"/>
            <a:ext cx="11726779" cy="515269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IN" sz="2400" dirty="0">
                <a:latin typeface="Baskerville Old Face" panose="02020602080505020303" pitchFamily="18" charset="0"/>
              </a:rPr>
              <a:t>The small initial </a:t>
            </a:r>
            <a:r>
              <a:rPr lang="en-IN" sz="2400" b="1" dirty="0">
                <a:latin typeface="Baskerville Old Face" panose="02020602080505020303" pitchFamily="18" charset="0"/>
              </a:rPr>
              <a:t>q </a:t>
            </a:r>
            <a:r>
              <a:rPr lang="en-IN" sz="2400" dirty="0">
                <a:latin typeface="Baskerville Old Face" panose="02020602080505020303" pitchFamily="18" charset="0"/>
              </a:rPr>
              <a:t>wave of the normal </a:t>
            </a:r>
            <a:r>
              <a:rPr lang="en-IN" sz="2400" b="1" dirty="0">
                <a:latin typeface="Baskerville Old Face" panose="02020602080505020303" pitchFamily="18" charset="0"/>
              </a:rPr>
              <a:t>qR </a:t>
            </a:r>
            <a:r>
              <a:rPr lang="en-IN" sz="2400" dirty="0">
                <a:latin typeface="Baskerville Old Face" panose="02020602080505020303" pitchFamily="18" charset="0"/>
              </a:rPr>
              <a:t>complex in left oriented leads disappears  -  result in a single tall R wave</a:t>
            </a:r>
          </a:p>
          <a:p>
            <a:pPr>
              <a:lnSpc>
                <a:spcPct val="100000"/>
              </a:lnSpc>
            </a:pPr>
            <a:r>
              <a:rPr lang="en-IN" sz="2400" dirty="0">
                <a:latin typeface="Baskerville Old Face" panose="02020602080505020303" pitchFamily="18" charset="0"/>
              </a:rPr>
              <a:t>The small initial r wave of the normal </a:t>
            </a:r>
            <a:r>
              <a:rPr lang="en-IN" sz="2400" b="1" dirty="0">
                <a:latin typeface="Baskerville Old Face" panose="02020602080505020303" pitchFamily="18" charset="0"/>
              </a:rPr>
              <a:t>rS   </a:t>
            </a:r>
            <a:r>
              <a:rPr lang="en-IN" sz="2400" dirty="0">
                <a:latin typeface="Baskerville Old Face" panose="02020602080505020303" pitchFamily="18" charset="0"/>
              </a:rPr>
              <a:t>complex in V1 disappears  - result in a </a:t>
            </a:r>
            <a:r>
              <a:rPr lang="en-IN" sz="2400" b="1" dirty="0">
                <a:latin typeface="Baskerville Old Face" panose="02020602080505020303" pitchFamily="18" charset="0"/>
              </a:rPr>
              <a:t>QS </a:t>
            </a:r>
            <a:r>
              <a:rPr lang="en-IN" sz="2400" dirty="0">
                <a:latin typeface="Baskerville Old Face" panose="02020602080505020303" pitchFamily="18" charset="0"/>
              </a:rPr>
              <a:t>complex</a:t>
            </a:r>
          </a:p>
          <a:p>
            <a:pPr>
              <a:lnSpc>
                <a:spcPct val="100000"/>
              </a:lnSpc>
            </a:pPr>
            <a:r>
              <a:rPr lang="en-IN" sz="2400" dirty="0">
                <a:latin typeface="Baskerville Old Face" panose="02020602080505020303" pitchFamily="18" charset="0"/>
              </a:rPr>
              <a:t>With further progression of incomplete LBB, a slur appears on the upstroke of the QRS complex</a:t>
            </a:r>
          </a:p>
          <a:p>
            <a:pPr>
              <a:lnSpc>
                <a:spcPct val="100000"/>
              </a:lnSpc>
            </a:pPr>
            <a:r>
              <a:rPr lang="en-IN" sz="2400" dirty="0">
                <a:latin typeface="Baskerville Old Face" panose="02020602080505020303" pitchFamily="18" charset="0"/>
              </a:rPr>
              <a:t>This slur becomes increasingly prominent and is accompanied by widening and eventual notching of the QRS complex until the fully developed manifestation of complete LBBB is attained.</a:t>
            </a:r>
            <a:endParaRPr lang="en-US" sz="24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953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58A51-8D29-4150-7D38-A50AC4260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Causes of  LBBB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A0722-870F-2F5D-3A80-8BC383635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Baskerville Old Face" panose="02020602080505020303" pitchFamily="18" charset="0"/>
              </a:rPr>
              <a:t>Ischemic heart disease </a:t>
            </a:r>
          </a:p>
          <a:p>
            <a:r>
              <a:rPr lang="en-IN" dirty="0">
                <a:latin typeface="Baskerville Old Face" panose="02020602080505020303" pitchFamily="18" charset="0"/>
              </a:rPr>
              <a:t>Cardiomyopathy</a:t>
            </a:r>
          </a:p>
          <a:p>
            <a:r>
              <a:rPr lang="en-IN" dirty="0">
                <a:latin typeface="Baskerville Old Face" panose="02020602080505020303" pitchFamily="18" charset="0"/>
              </a:rPr>
              <a:t>LVH</a:t>
            </a:r>
          </a:p>
          <a:p>
            <a:r>
              <a:rPr lang="en-IN" dirty="0">
                <a:latin typeface="Baskerville Old Face" panose="02020602080505020303" pitchFamily="18" charset="0"/>
              </a:rPr>
              <a:t>Hypertension </a:t>
            </a:r>
          </a:p>
          <a:p>
            <a:r>
              <a:rPr lang="en-IN" dirty="0">
                <a:latin typeface="Baskerville Old Face" panose="02020602080505020303" pitchFamily="18" charset="0"/>
              </a:rPr>
              <a:t>Fibrosis of the conduction system</a:t>
            </a:r>
            <a:endParaRPr lang="en-US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744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37FAF-0DD1-6505-667F-6DFD0968F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021" y="91224"/>
            <a:ext cx="10515600" cy="1325563"/>
          </a:xfrm>
        </p:spPr>
        <p:txBody>
          <a:bodyPr>
            <a:normAutofit/>
          </a:bodyPr>
          <a:lstStyle/>
          <a:p>
            <a:r>
              <a:rPr lang="en-IN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MI with LBBB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C7CD6-99C1-B379-2FED-E9294BDAA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263" y="1334128"/>
            <a:ext cx="9090053" cy="513886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sz="2400" dirty="0">
                <a:latin typeface="Baskerville Old Face" panose="02020602080505020303" pitchFamily="18" charset="0"/>
              </a:rPr>
              <a:t>It is difficult to diagnose MI in patients with LBBB</a:t>
            </a:r>
          </a:p>
          <a:p>
            <a:pPr marL="0" indent="0">
              <a:buNone/>
            </a:pPr>
            <a:r>
              <a:rPr lang="en-IN" sz="2400" b="1" u="sng" dirty="0">
                <a:latin typeface="Baskerville Old Face" panose="02020602080505020303" pitchFamily="18" charset="0"/>
              </a:rPr>
              <a:t>SGARBOSSA CRITERIA :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Scoring system for identifying acute MI in presence of LBBB on ECG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ST elevation </a:t>
            </a:r>
            <a:r>
              <a:rPr lang="en-IN" sz="2400" dirty="0">
                <a:latin typeface="Baskerville Old Face" panose="02020602080505020303" pitchFamily="18" charset="0"/>
                <a:cs typeface="Palanquin SemiBold" panose="020B0004020203020204" pitchFamily="34" charset="0"/>
              </a:rPr>
              <a:t>≥</a:t>
            </a:r>
            <a:r>
              <a:rPr lang="en-IN" sz="2400" dirty="0">
                <a:latin typeface="Baskerville Old Face" panose="02020602080505020303" pitchFamily="18" charset="0"/>
              </a:rPr>
              <a:t> 1 mm concordant to +ve QRS complex (</a:t>
            </a:r>
            <a:r>
              <a:rPr lang="en-IN" sz="2400" b="1" dirty="0">
                <a:latin typeface="Baskerville Old Face" panose="02020602080505020303" pitchFamily="18" charset="0"/>
              </a:rPr>
              <a:t>5 points)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ST depression </a:t>
            </a:r>
            <a:r>
              <a:rPr lang="en-IN" sz="2400" dirty="0">
                <a:latin typeface="Palanquin SemiBold" panose="020B0004020203020204" pitchFamily="34" charset="0"/>
                <a:cs typeface="Palanquin SemiBold" panose="020B0004020203020204" pitchFamily="34" charset="0"/>
              </a:rPr>
              <a:t>≥ </a:t>
            </a:r>
            <a:r>
              <a:rPr lang="en-IN" sz="2400" dirty="0">
                <a:latin typeface="Baskerville Old Face" panose="02020602080505020303" pitchFamily="18" charset="0"/>
              </a:rPr>
              <a:t>1 mm  in V1- V3 (</a:t>
            </a:r>
            <a:r>
              <a:rPr lang="en-IN" sz="2400" b="1" dirty="0">
                <a:latin typeface="Baskerville Old Face" panose="02020602080505020303" pitchFamily="18" charset="0"/>
              </a:rPr>
              <a:t>3 points)</a:t>
            </a:r>
          </a:p>
          <a:p>
            <a:r>
              <a:rPr lang="en-IN" sz="2400" dirty="0">
                <a:latin typeface="Baskerville Old Face" panose="02020602080505020303" pitchFamily="18" charset="0"/>
              </a:rPr>
              <a:t>ST elevation </a:t>
            </a:r>
            <a:r>
              <a:rPr lang="en-IN" sz="2400" dirty="0">
                <a:latin typeface="Palanquin SemiBold" panose="020B0004020203020204" pitchFamily="34" charset="0"/>
                <a:cs typeface="Palanquin SemiBold" panose="020B0004020203020204" pitchFamily="34" charset="0"/>
              </a:rPr>
              <a:t>≥</a:t>
            </a:r>
            <a:r>
              <a:rPr lang="en-IN" sz="2400" dirty="0">
                <a:latin typeface="Baskerville Old Face" panose="02020602080505020303" pitchFamily="18" charset="0"/>
              </a:rPr>
              <a:t>  5 mm  discordant with- ve QRS complex (</a:t>
            </a:r>
            <a:r>
              <a:rPr lang="en-IN" sz="2400" b="1" dirty="0">
                <a:latin typeface="Baskerville Old Face" panose="02020602080505020303" pitchFamily="18" charset="0"/>
              </a:rPr>
              <a:t>2 points)</a:t>
            </a:r>
          </a:p>
          <a:p>
            <a:pPr marL="0" indent="0">
              <a:buNone/>
            </a:pPr>
            <a:r>
              <a:rPr lang="en-IN" sz="2400" b="1" dirty="0">
                <a:latin typeface="Baskerville Old Face" panose="02020602080505020303" pitchFamily="18" charset="0"/>
              </a:rPr>
              <a:t>   </a:t>
            </a:r>
            <a:r>
              <a:rPr lang="en-IN" sz="2400" dirty="0">
                <a:latin typeface="Baskerville Old Face" panose="02020602080505020303" pitchFamily="18" charset="0"/>
              </a:rPr>
              <a:t>=&gt; A score of </a:t>
            </a:r>
            <a:r>
              <a:rPr lang="en-IN" sz="2400" dirty="0">
                <a:latin typeface="Baskerville Old Face" panose="02020602080505020303" pitchFamily="18" charset="0"/>
                <a:cs typeface="Palanquin SemiBold" panose="020B0004020203020204" pitchFamily="34" charset="0"/>
              </a:rPr>
              <a:t>≥</a:t>
            </a:r>
            <a:r>
              <a:rPr lang="en-IN" sz="2400" dirty="0">
                <a:latin typeface="Baskerville Old Face" panose="02020602080505020303" pitchFamily="18" charset="0"/>
              </a:rPr>
              <a:t> 3 points has a high specificity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for acute MI  in LBBB</a:t>
            </a:r>
            <a:endParaRPr lang="en-US" sz="2400" dirty="0">
              <a:latin typeface="Baskerville Old Face" panose="020206020805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E94C89-16D4-E1F5-A8FB-5A0E373DDA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756" y="4054642"/>
            <a:ext cx="4518244" cy="280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28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053FD-28C8-91AE-8B47-91D7B2247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3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IN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Normal cardiac conduction </a:t>
            </a:r>
            <a:endParaRPr lang="en-US" sz="36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19F8D-7B86-1B7A-04BE-C1FE53A2B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321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IN" dirty="0">
                <a:latin typeface="Californian FB" panose="020F0502020204030204" pitchFamily="34" charset="0"/>
                <a:ea typeface="Baskerville" panose="02020502070401020303" pitchFamily="18" charset="0"/>
                <a:cs typeface="Aptos Serif" panose="020B0604020202020204" pitchFamily="34" charset="0"/>
              </a:rPr>
              <a:t>Electrical impulse travels through the heart via specific conduction pathway</a:t>
            </a:r>
          </a:p>
          <a:p>
            <a:r>
              <a:rPr lang="en-IN" dirty="0">
                <a:latin typeface="Californian FB" panose="020F0502020204030204" pitchFamily="34" charset="0"/>
                <a:ea typeface="Baskerville" panose="02020502070401020303" pitchFamily="18" charset="0"/>
                <a:cs typeface="Aptos Serif" panose="020B0604020202020204" pitchFamily="34" charset="0"/>
              </a:rPr>
              <a:t>SA node : acts as the initial pacemaker </a:t>
            </a:r>
          </a:p>
          <a:p>
            <a:r>
              <a:rPr lang="en-IN" dirty="0">
                <a:latin typeface="Californian FB" panose="020F0502020204030204" pitchFamily="34" charset="0"/>
                <a:ea typeface="Baskerville" panose="02020502070401020303" pitchFamily="18" charset="0"/>
                <a:cs typeface="Aptos Serif" panose="020B0604020202020204" pitchFamily="34" charset="0"/>
              </a:rPr>
              <a:t>Impulse spreads throughout the atria and and reaches AV node</a:t>
            </a:r>
          </a:p>
          <a:p>
            <a:r>
              <a:rPr lang="en-IN" dirty="0">
                <a:latin typeface="Californian FB" panose="020F0502020204030204" pitchFamily="34" charset="0"/>
                <a:ea typeface="Baskerville" panose="02020502070401020303" pitchFamily="18" charset="0"/>
                <a:cs typeface="Aptos Serif" panose="020B0604020202020204" pitchFamily="34" charset="0"/>
              </a:rPr>
              <a:t>Depolarisation wave travels through the hearts septum via bundle of  his  and purkinje fibres</a:t>
            </a:r>
          </a:p>
          <a:p>
            <a:r>
              <a:rPr lang="en-IN" dirty="0">
                <a:latin typeface="Californian FB" panose="020F0502020204030204" pitchFamily="34" charset="0"/>
                <a:ea typeface="Baskerville" panose="02020502070401020303" pitchFamily="18" charset="0"/>
                <a:cs typeface="Aptos Serif" panose="020B0604020202020204" pitchFamily="34" charset="0"/>
              </a:rPr>
              <a:t>These are organised into right bundle branch (RBB) and left bundle branch (LBB)</a:t>
            </a:r>
          </a:p>
          <a:p>
            <a:r>
              <a:rPr lang="en-IN" dirty="0">
                <a:latin typeface="Californian FB" panose="020F0502020204030204" pitchFamily="34" charset="0"/>
                <a:ea typeface="Baskerville" panose="02020502070401020303" pitchFamily="18" charset="0"/>
                <a:cs typeface="Aptos Serif" panose="020B0604020202020204" pitchFamily="34" charset="0"/>
              </a:rPr>
              <a:t>RV is depolarised by RBB and LV is depolarised by LBB</a:t>
            </a:r>
          </a:p>
          <a:p>
            <a:r>
              <a:rPr lang="en-IN" dirty="0">
                <a:latin typeface="Californian FB" panose="020F0502020204030204" pitchFamily="34" charset="0"/>
                <a:ea typeface="Baskerville" panose="02020502070401020303" pitchFamily="18" charset="0"/>
                <a:cs typeface="Aptos Serif" panose="020B0604020202020204" pitchFamily="34" charset="0"/>
              </a:rPr>
              <a:t>The septum is depolarised by LBB the depolarisation spreads from L–&gt; R</a:t>
            </a:r>
          </a:p>
          <a:p>
            <a:endParaRPr lang="en-US" dirty="0">
              <a:latin typeface="Californian FB" panose="020F0502020204030204" pitchFamily="34" charset="0"/>
              <a:ea typeface="Baskerville" panose="02020502070401020303" pitchFamily="18" charset="0"/>
              <a:cs typeface="Apto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512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DD7F9-586D-6FD0-A352-804339D83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779" y="586821"/>
            <a:ext cx="10515600" cy="5684357"/>
          </a:xfrm>
        </p:spPr>
        <p:txBody>
          <a:bodyPr/>
          <a:lstStyle/>
          <a:p>
            <a:endParaRPr lang="en-IN" i="1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>
                <a:latin typeface="Baskerville Old Face" panose="02020602080505020303" pitchFamily="18" charset="0"/>
              </a:rPr>
              <a:t>To identity previous MI in patients with pre existing LBBB, we use </a:t>
            </a:r>
            <a:r>
              <a:rPr lang="en-IN" b="1" u="sng" dirty="0">
                <a:latin typeface="Baskerville Old Face" panose="02020602080505020303" pitchFamily="18" charset="0"/>
              </a:rPr>
              <a:t>Cabrera sign </a:t>
            </a:r>
            <a:r>
              <a:rPr lang="en-IN" dirty="0">
                <a:latin typeface="Baskerville Old Face" panose="02020602080505020303" pitchFamily="18" charset="0"/>
              </a:rPr>
              <a:t> and </a:t>
            </a:r>
            <a:r>
              <a:rPr lang="en-IN" b="1" u="sng" dirty="0">
                <a:latin typeface="Baskerville Old Face" panose="02020602080505020303" pitchFamily="18" charset="0"/>
              </a:rPr>
              <a:t>Chapman’s sign</a:t>
            </a:r>
          </a:p>
          <a:p>
            <a:endParaRPr lang="en-IN" i="1" u="sng" dirty="0"/>
          </a:p>
          <a:p>
            <a:pPr marL="0" indent="0">
              <a:buNone/>
            </a:pPr>
            <a:r>
              <a:rPr lang="en-IN" u="sng" dirty="0">
                <a:latin typeface="Bernard MT Condensed" panose="02050806060905020404" pitchFamily="18" charset="0"/>
              </a:rPr>
              <a:t>CABRERA SIGN</a:t>
            </a:r>
            <a:endParaRPr lang="en-IN" dirty="0">
              <a:latin typeface="Bernard MT Condensed" panose="02050806060905020404" pitchFamily="18" charset="0"/>
            </a:endParaRPr>
          </a:p>
          <a:p>
            <a:r>
              <a:rPr lang="en-IN" sz="2400" dirty="0">
                <a:latin typeface="Baskerville Old Face" panose="02020602080505020303" pitchFamily="18" charset="0"/>
              </a:rPr>
              <a:t>Presence of a notch of 40ms in the ascending portion of the S wave </a:t>
            </a:r>
            <a:r>
              <a:rPr lang="en-IN" sz="2400">
                <a:latin typeface="Baskerville Old Face" panose="02020602080505020303" pitchFamily="18" charset="0"/>
              </a:rPr>
              <a:t>in V3 or V4 </a:t>
            </a:r>
            <a:endParaRPr lang="en-IN" sz="2400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9A5CE8-C0B8-AA7A-E1BD-D0A289F36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053" y="3867385"/>
            <a:ext cx="4925051" cy="252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0525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8F0E6-F912-2BD7-4315-AFE6112FE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3768"/>
            <a:ext cx="10515600" cy="5503195"/>
          </a:xfrm>
        </p:spPr>
        <p:txBody>
          <a:bodyPr/>
          <a:lstStyle/>
          <a:p>
            <a:pPr marL="0" indent="0">
              <a:buNone/>
            </a:pPr>
            <a:r>
              <a:rPr lang="en-IN" u="sng" dirty="0">
                <a:latin typeface="Bernard MT Condensed" panose="02050806060905020404" pitchFamily="18" charset="0"/>
              </a:rPr>
              <a:t>CHAPMAN’S SIGN</a:t>
            </a:r>
          </a:p>
          <a:p>
            <a:endParaRPr lang="en-IN" i="1" u="sng" dirty="0"/>
          </a:p>
          <a:p>
            <a:r>
              <a:rPr lang="en-IN" dirty="0">
                <a:latin typeface="Baskerville Old Face" panose="02020602080505020303" pitchFamily="18" charset="0"/>
              </a:rPr>
              <a:t>Notching in the upstroke of R wave in I, aVL or V6</a:t>
            </a:r>
            <a:endParaRPr lang="en-US" dirty="0">
              <a:latin typeface="Baskerville Old Face" panose="020206020805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45CE4F-6982-08AC-EB25-899F93B7E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542" y="2731774"/>
            <a:ext cx="4752975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239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1A404-A880-A6F0-4537-1F474429F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23686-6C06-DB06-F901-892846EB5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IN" dirty="0"/>
          </a:p>
          <a:p>
            <a:endParaRPr lang="en-IN" dirty="0"/>
          </a:p>
          <a:p>
            <a:pPr marL="0" indent="0">
              <a:buNone/>
            </a:pPr>
            <a:r>
              <a:rPr lang="en-IN" dirty="0"/>
              <a:t>                                                            </a:t>
            </a:r>
            <a:r>
              <a:rPr lang="en-IN" dirty="0">
                <a:latin typeface="Elephant" panose="02020904090505020303" pitchFamily="18" charset="0"/>
              </a:rPr>
              <a:t>MCQs</a:t>
            </a:r>
          </a:p>
          <a:p>
            <a:pPr marL="0" indent="0">
              <a:buNone/>
            </a:pPr>
            <a:r>
              <a:rPr lang="en-IN" dirty="0"/>
              <a:t>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443668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E4C60-4FB9-4022-F3E9-D9D1ED1F0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6508" y="365125"/>
            <a:ext cx="6957291" cy="159298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70A4C-AD24-6AD1-7A99-4727B4061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IN" sz="2400" dirty="0">
                <a:latin typeface="Baskerville Old Face" panose="02020602080505020303" pitchFamily="18" charset="0"/>
              </a:rPr>
              <a:t>Pick the odd one out</a:t>
            </a:r>
          </a:p>
          <a:p>
            <a:pPr marL="0" indent="0">
              <a:buNone/>
            </a:pPr>
            <a:endParaRPr lang="en-IN" sz="2400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a) Sgarbosa criteria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b) Cabrera sign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c) Sokolow </a:t>
            </a:r>
            <a:r>
              <a:rPr lang="en-IN" sz="2400" dirty="0" err="1">
                <a:latin typeface="Baskerville Old Face" panose="02020602080505020303" pitchFamily="18" charset="0"/>
              </a:rPr>
              <a:t>lyon</a:t>
            </a:r>
            <a:r>
              <a:rPr lang="en-IN" sz="2400" dirty="0">
                <a:latin typeface="Baskerville Old Face" panose="02020602080505020303" pitchFamily="18" charset="0"/>
              </a:rPr>
              <a:t> criteria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d) Chapman’s sign</a:t>
            </a: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50799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3415E-AD94-9A30-8196-66988A57F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08B20-4723-B4E6-4D51-295DEA256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878" y="3337405"/>
            <a:ext cx="9013921" cy="2839557"/>
          </a:xfrm>
        </p:spPr>
        <p:txBody>
          <a:bodyPr/>
          <a:lstStyle/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Ans: c) Sokolow Lyon criteria</a:t>
            </a:r>
            <a:endParaRPr lang="en-US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5354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28B58-C18D-CE6B-9CF4-AED5AF43D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BBD77-0083-2883-342D-805B32DD8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2)  QRS duration of complete LBBB</a:t>
            </a:r>
          </a:p>
          <a:p>
            <a:endParaRPr lang="en-IN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 a) 100 ms</a:t>
            </a: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 b) &gt;120 ms</a:t>
            </a: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 c) &gt;200 ms</a:t>
            </a: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  d) &lt;120 ms</a:t>
            </a:r>
            <a:endParaRPr lang="en-US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2443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EC8A6-B5B3-F396-51FC-1A8B35AF4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18" y="2499977"/>
            <a:ext cx="7843982" cy="3676986"/>
          </a:xfrm>
        </p:spPr>
        <p:txBody>
          <a:bodyPr/>
          <a:lstStyle/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</a:t>
            </a:r>
          </a:p>
          <a:p>
            <a:pPr marL="0" indent="0">
              <a:buNone/>
            </a:pPr>
            <a:endParaRPr lang="en-IN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      Ans: B) &gt;120ms</a:t>
            </a:r>
            <a:endParaRPr lang="en-US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54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8C833-A0DC-EB3B-0710-27E2874F2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7122E-4F19-1572-B176-3BC8DDD0C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032"/>
            <a:ext cx="10515600" cy="5021931"/>
          </a:xfrm>
        </p:spPr>
        <p:txBody>
          <a:bodyPr/>
          <a:lstStyle/>
          <a:p>
            <a:endParaRPr lang="en-US" dirty="0"/>
          </a:p>
          <a:p>
            <a:endParaRPr lang="en-IN" dirty="0"/>
          </a:p>
          <a:p>
            <a:pPr marL="0" indent="0">
              <a:buNone/>
            </a:pPr>
            <a:r>
              <a:rPr lang="en-IN" dirty="0">
                <a:latin typeface="Baskerville Old Face" panose="02020602080505020303" pitchFamily="18" charset="0"/>
              </a:rPr>
              <a:t>3.</a:t>
            </a:r>
            <a:r>
              <a:rPr lang="en-IN" sz="2400" dirty="0">
                <a:latin typeface="Baskerville Old Face" panose="02020602080505020303" pitchFamily="18" charset="0"/>
              </a:rPr>
              <a:t>Chapman’s sign signifies: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a. Presence of notch 40ms in the ascending portion of the s 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 wave in V3 and V4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b. Presence of notch 40ms in the ascending portion of the s  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    wave in I, aVL , or V6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c. Presence of notching in the upstroke of R wave in I , aVL or V6</a:t>
            </a:r>
          </a:p>
          <a:p>
            <a:pPr marL="0" indent="0">
              <a:buNone/>
            </a:pPr>
            <a:r>
              <a:rPr lang="en-IN" sz="2400" dirty="0">
                <a:latin typeface="Baskerville Old Face" panose="02020602080505020303" pitchFamily="18" charset="0"/>
              </a:rPr>
              <a:t>         d. Presence of notching in the upstroke of R wave in V3 and V4</a:t>
            </a:r>
          </a:p>
          <a:p>
            <a:pPr marL="0" indent="0">
              <a:buNone/>
            </a:pPr>
            <a:endParaRPr lang="en-IN" sz="2400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55438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AC8C8-D1D7-231C-5B21-F233A59B5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4360A-C974-25A7-6742-E65E285C4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pPr marL="0" indent="0">
              <a:buNone/>
            </a:pPr>
            <a:r>
              <a:rPr lang="en-IN" dirty="0"/>
              <a:t>                                                </a:t>
            </a:r>
            <a:r>
              <a:rPr lang="en-IN" dirty="0">
                <a:latin typeface="Bernard MT Condensed" panose="02050806060905020404" pitchFamily="18" charset="0"/>
              </a:rPr>
              <a:t>Ans: C </a:t>
            </a:r>
          </a:p>
        </p:txBody>
      </p:sp>
    </p:spTree>
    <p:extLst>
      <p:ext uri="{BB962C8B-B14F-4D97-AF65-F5344CB8AC3E}">
        <p14:creationId xmlns:p14="http://schemas.microsoft.com/office/powerpoint/2010/main" val="26713899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73173-3DB8-547F-8F36-1C8EFD44E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33E91-2AF6-446E-FC8A-FB9AD6A1F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                                                </a:t>
            </a:r>
            <a:r>
              <a:rPr lang="en-IN" sz="5400" dirty="0">
                <a:solidFill>
                  <a:schemeClr val="tx2">
                    <a:lumMod val="50000"/>
                    <a:lumOff val="50000"/>
                  </a:schemeClr>
                </a:solidFill>
                <a:latin typeface="Boucherie Block" panose="02000506000000020004" pitchFamily="2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58466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A02E633-D640-C7BA-01AF-78CF6CBB51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178" y="828512"/>
            <a:ext cx="5200976" cy="5200976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169FDF-C740-1F6D-D8F9-58C646F351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03" r="-12610" b="1"/>
          <a:stretch>
            <a:fillRect/>
          </a:stretch>
        </p:blipFill>
        <p:spPr>
          <a:xfrm>
            <a:off x="6821125" y="292372"/>
            <a:ext cx="4532675" cy="5737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2136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0478C-6C68-B192-2BBB-E4A2988F7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12ED0-F138-E0ED-16EA-6EB8E34B7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REFERENCE:</a:t>
            </a:r>
          </a:p>
          <a:p>
            <a:pPr marL="457200" lvl="1" indent="0">
              <a:buNone/>
            </a:pPr>
            <a:r>
              <a:rPr lang="en-US" dirty="0"/>
              <a:t> Leo </a:t>
            </a:r>
            <a:r>
              <a:rPr lang="en-US" dirty="0" err="1"/>
              <a:t>Schamroth</a:t>
            </a:r>
            <a:r>
              <a:rPr lang="en-US" dirty="0"/>
              <a:t> : An introduction to Electrocardiography</a:t>
            </a:r>
          </a:p>
        </p:txBody>
      </p:sp>
    </p:spTree>
    <p:extLst>
      <p:ext uri="{BB962C8B-B14F-4D97-AF65-F5344CB8AC3E}">
        <p14:creationId xmlns:p14="http://schemas.microsoft.com/office/powerpoint/2010/main" val="633299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5B3C5-5C7E-EFBA-E6D9-FD8CCC285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Bundle branch block</a:t>
            </a:r>
            <a:endParaRPr lang="en-US" sz="36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DBAFD-F4CC-E22A-8E62-6765DCB09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Californian FB" panose="0207040306080B030204" pitchFamily="18" charset="77"/>
              </a:rPr>
              <a:t>Condition in which there is a delay or blockage along the conducting pathway </a:t>
            </a:r>
          </a:p>
          <a:p>
            <a:r>
              <a:rPr lang="en-IN" dirty="0">
                <a:latin typeface="Californian FB" panose="0207040306080B030204" pitchFamily="18" charset="77"/>
              </a:rPr>
              <a:t>These may be :</a:t>
            </a:r>
          </a:p>
          <a:p>
            <a:pPr lvl="1"/>
            <a:r>
              <a:rPr lang="en-IN" sz="3000" dirty="0">
                <a:latin typeface="Californian FB" panose="0207040306080B030204" pitchFamily="18" charset="77"/>
              </a:rPr>
              <a:t>Right bundle branch block ( RBBB )</a:t>
            </a:r>
          </a:p>
          <a:p>
            <a:pPr lvl="1"/>
            <a:r>
              <a:rPr lang="en-IN" sz="3000" dirty="0">
                <a:latin typeface="Californian FB" panose="0207040306080B030204" pitchFamily="18" charset="77"/>
              </a:rPr>
              <a:t>Left bundle branch block ( LBBB )</a:t>
            </a:r>
          </a:p>
          <a:p>
            <a:pPr lvl="1"/>
            <a:r>
              <a:rPr lang="en-IN" sz="3000" dirty="0">
                <a:latin typeface="Californian FB" panose="0207040306080B030204" pitchFamily="18" charset="77"/>
              </a:rPr>
              <a:t>Fascicular blocks</a:t>
            </a:r>
            <a:endParaRPr lang="en-US" sz="3000" dirty="0">
              <a:latin typeface="Californian FB" panose="0207040306080B030204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30459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CDA00E-A783-995F-5332-803FA1233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146" y="1961549"/>
            <a:ext cx="11353800" cy="4351338"/>
          </a:xfrm>
        </p:spPr>
        <p:txBody>
          <a:bodyPr/>
          <a:lstStyle/>
          <a:p>
            <a:r>
              <a:rPr lang="en-IN" dirty="0">
                <a:latin typeface="Baskerville Old Face" panose="02020602080505020303" pitchFamily="18" charset="0"/>
              </a:rPr>
              <a:t>Ventricular depolarisation using normal pathway is complete within 120 ms</a:t>
            </a:r>
          </a:p>
          <a:p>
            <a:r>
              <a:rPr lang="en-IN" dirty="0">
                <a:latin typeface="Baskerville Old Face" panose="02020602080505020303" pitchFamily="18" charset="0"/>
              </a:rPr>
              <a:t>Depolarisation takes longer when these pathways are disrupted or changed in anyway, causing broad QRS complex</a:t>
            </a:r>
          </a:p>
          <a:p>
            <a:r>
              <a:rPr lang="en-IN" dirty="0">
                <a:latin typeface="Baskerville Old Face" panose="02020602080505020303" pitchFamily="18" charset="0"/>
              </a:rPr>
              <a:t>A broad QRS complex always indicate abnormal ventricular depolarisation </a:t>
            </a:r>
          </a:p>
          <a:p>
            <a:r>
              <a:rPr lang="en-IN" dirty="0">
                <a:latin typeface="Baskerville Old Face" panose="02020602080505020303" pitchFamily="18" charset="0"/>
              </a:rPr>
              <a:t>Normal QRS duration: 80 - 100 ms</a:t>
            </a:r>
          </a:p>
        </p:txBody>
      </p:sp>
    </p:spTree>
    <p:extLst>
      <p:ext uri="{BB962C8B-B14F-4D97-AF65-F5344CB8AC3E}">
        <p14:creationId xmlns:p14="http://schemas.microsoft.com/office/powerpoint/2010/main" val="189983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D22FE-6228-B5E2-F7A9-1D3866B23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080" y="618716"/>
            <a:ext cx="9313333" cy="911795"/>
          </a:xfrm>
        </p:spPr>
        <p:txBody>
          <a:bodyPr>
            <a:normAutofit/>
          </a:bodyPr>
          <a:lstStyle/>
          <a:p>
            <a:r>
              <a:rPr lang="en-IN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Genesis of normal QRS complex</a:t>
            </a:r>
            <a:endParaRPr lang="en-US" sz="32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E29E40-E46D-0AFB-EFF9-8D6F6F075364}"/>
              </a:ext>
            </a:extLst>
          </p:cNvPr>
          <p:cNvSpPr txBox="1"/>
          <p:nvPr/>
        </p:nvSpPr>
        <p:spPr>
          <a:xfrm>
            <a:off x="0" y="1990859"/>
            <a:ext cx="674076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500" dirty="0">
                <a:latin typeface="Californian FB" panose="0207040306080B030204" pitchFamily="18" charset="77"/>
              </a:rPr>
              <a:t>Activation of ventricles begins in the lower 3</a:t>
            </a:r>
            <a:r>
              <a:rPr lang="en-IN" sz="2500" baseline="30000" dirty="0">
                <a:latin typeface="Californian FB" panose="0207040306080B030204" pitchFamily="18" charset="77"/>
              </a:rPr>
              <a:t>rd</a:t>
            </a:r>
            <a:r>
              <a:rPr lang="en-IN" sz="2500" dirty="0">
                <a:latin typeface="Californian FB" panose="0207040306080B030204" pitchFamily="18" charset="77"/>
              </a:rPr>
              <a:t> of IVS from L–&gt; R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IN" sz="2500" dirty="0">
              <a:latin typeface="Californian FB" panose="0207040306080B030204" pitchFamily="18" charset="77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500" dirty="0">
                <a:latin typeface="Californian FB" panose="0207040306080B030204" pitchFamily="18" charset="77"/>
              </a:rPr>
              <a:t>It’s opposed by smaller activation force which arises in rt subendocardial region of IVS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IN" sz="2500" dirty="0">
              <a:latin typeface="Californian FB" panose="0207040306080B030204" pitchFamily="18" charset="77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500" dirty="0">
                <a:latin typeface="Californian FB" panose="0207040306080B030204" pitchFamily="18" charset="77"/>
              </a:rPr>
              <a:t>The large L –&gt; R force dominates – results in effective vector directed  L–&gt; R through the IVS</a:t>
            </a:r>
            <a:endParaRPr lang="en-US" sz="2500" dirty="0">
              <a:latin typeface="Californian FB" panose="0207040306080B030204" pitchFamily="18" charset="77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527516C-1F28-B426-6F60-4C741CBC9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1716" y="2095995"/>
            <a:ext cx="4305561" cy="3492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26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7EC14-79DC-56AB-FFAF-6EE8914D5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175" y="351337"/>
            <a:ext cx="10515600" cy="1325563"/>
          </a:xfrm>
        </p:spPr>
        <p:txBody>
          <a:bodyPr>
            <a:normAutofit/>
          </a:bodyPr>
          <a:lstStyle/>
          <a:p>
            <a:r>
              <a:rPr lang="en-IN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Genesis of normal QRS complex</a:t>
            </a:r>
            <a:endParaRPr lang="en-US" sz="36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61353D-0EA5-46E7-9F18-E857A0F49B6C}"/>
              </a:ext>
            </a:extLst>
          </p:cNvPr>
          <p:cNvSpPr txBox="1"/>
          <p:nvPr/>
        </p:nvSpPr>
        <p:spPr>
          <a:xfrm flipH="1">
            <a:off x="317175" y="1929404"/>
            <a:ext cx="71532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400" dirty="0">
                <a:latin typeface="Baskerville Old Face" panose="02020602080505020303" pitchFamily="18" charset="0"/>
              </a:rPr>
              <a:t>Next , activation of free wall of both ventricles   (subendocardial to subepicardial 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IN" sz="2400" dirty="0">
              <a:latin typeface="Baskerville Old Face" panose="02020602080505020303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400" dirty="0">
                <a:latin typeface="Baskerville Old Face" panose="02020602080505020303" pitchFamily="18" charset="0"/>
              </a:rPr>
              <a:t>The larges R–&gt; L force of  left free wall dominates and counteracts the smaller L–&gt; R of right free wall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IN" sz="2400" dirty="0">
              <a:latin typeface="Baskerville Old Face" panose="02020602080505020303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400" dirty="0">
                <a:latin typeface="Baskerville Old Face" panose="02020602080505020303" pitchFamily="18" charset="0"/>
              </a:rPr>
              <a:t>This results in net vector directed from R -&gt; 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IN" sz="2400" dirty="0">
              <a:latin typeface="Baskerville Old Face" panose="02020602080505020303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400" dirty="0">
                <a:latin typeface="Baskerville Old Face" panose="02020602080505020303" pitchFamily="18" charset="0"/>
              </a:rPr>
              <a:t>Small initial vector first from L–&gt; R followed by large vector from R -&gt; 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802193B-FB96-D0BB-4DF9-31705BCE7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0396" y="2075999"/>
            <a:ext cx="4305561" cy="3492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16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5B63A-888B-B3AF-849F-022943428695}"/>
              </a:ext>
            </a:extLst>
          </p:cNvPr>
          <p:cNvSpPr txBox="1"/>
          <p:nvPr/>
        </p:nvSpPr>
        <p:spPr>
          <a:xfrm>
            <a:off x="230555" y="748975"/>
            <a:ext cx="10515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LEFT BUNDLE BRANCH BLOCK</a:t>
            </a:r>
            <a:endParaRPr lang="en-US" sz="36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77B8AC-C46E-BC89-B578-3515BEF6F0DF}"/>
              </a:ext>
            </a:extLst>
          </p:cNvPr>
          <p:cNvSpPr txBox="1"/>
          <p:nvPr/>
        </p:nvSpPr>
        <p:spPr>
          <a:xfrm>
            <a:off x="230555" y="2099659"/>
            <a:ext cx="10135904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400" dirty="0">
                <a:latin typeface="Baskerville Old Face" panose="02020602080505020303" pitchFamily="18" charset="0"/>
              </a:rPr>
              <a:t>Left bundle branch block ( LBBB ) is the result of a delay or blockage of conduction within the left bundle branch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IN" sz="2400" dirty="0">
              <a:latin typeface="Baskerville Old Face" panose="02020602080505020303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400" dirty="0">
                <a:latin typeface="Baskerville Old Face" panose="02020602080505020303" pitchFamily="18" charset="0"/>
              </a:rPr>
              <a:t>It can be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IN" sz="2400" dirty="0">
                <a:latin typeface="Baskerville Old Face" panose="02020602080505020303" pitchFamily="18" charset="0"/>
              </a:rPr>
              <a:t>Complete LBB ( QRS duration &gt;120 ms 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IN" sz="2400" dirty="0">
                <a:latin typeface="Baskerville Old Face" panose="02020602080505020303" pitchFamily="18" charset="0"/>
              </a:rPr>
              <a:t>Incomplete LBB ( QRS duration: 100-120 ms </a:t>
            </a:r>
            <a:r>
              <a:rPr lang="en-IN" sz="2900" dirty="0">
                <a:latin typeface="Baskerville Old Face" panose="020206020805050203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79068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A3DA4-7DE8-E8C0-785D-A96E71C99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72" y="681037"/>
            <a:ext cx="8213436" cy="692631"/>
          </a:xfrm>
        </p:spPr>
        <p:txBody>
          <a:bodyPr>
            <a:normAutofit/>
          </a:bodyPr>
          <a:lstStyle/>
          <a:p>
            <a:r>
              <a:rPr lang="en-IN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pperplate Gothic Bold" panose="020E0705020206020404" pitchFamily="34" charset="0"/>
              </a:rPr>
              <a:t>COMPLETE LBBB</a:t>
            </a:r>
            <a:endParaRPr lang="en-US" sz="3200" dirty="0">
              <a:solidFill>
                <a:schemeClr val="accent1">
                  <a:lumMod val="60000"/>
                  <a:lumOff val="4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74704E2-433C-052D-30FC-FEE354152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5806"/>
            <a:ext cx="10515600" cy="3787824"/>
          </a:xfrm>
        </p:spPr>
        <p:txBody>
          <a:bodyPr/>
          <a:lstStyle/>
          <a:p>
            <a:r>
              <a:rPr lang="en-IN" sz="2400" dirty="0">
                <a:latin typeface="Baskerville Old Face" panose="02020602080505020303" pitchFamily="18" charset="0"/>
              </a:rPr>
              <a:t>With complete LBBB, activation of the left side of the IVS and the left free wall is delayed and anomalous in character.</a:t>
            </a:r>
          </a:p>
          <a:p>
            <a:pPr marL="0" indent="0">
              <a:buNone/>
            </a:pPr>
            <a:endParaRPr lang="en-IN" sz="2400" dirty="0">
              <a:latin typeface="Baskerville Old Face" panose="02020602080505020303" pitchFamily="18" charset="0"/>
            </a:endParaRPr>
          </a:p>
          <a:p>
            <a:r>
              <a:rPr lang="en-IN" sz="2400" dirty="0">
                <a:latin typeface="Baskerville Old Face" panose="02020602080505020303" pitchFamily="18" charset="0"/>
              </a:rPr>
              <a:t>QRS duration   is   &gt;120 ms</a:t>
            </a:r>
          </a:p>
          <a:p>
            <a:endParaRPr lang="en-US" dirty="0">
              <a:latin typeface="Cochin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852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1315</Words>
  <Application>Microsoft Office PowerPoint</Application>
  <PresentationFormat>Widescreen</PresentationFormat>
  <Paragraphs>171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3" baseType="lpstr">
      <vt:lpstr>Aptos</vt:lpstr>
      <vt:lpstr>Aptos Display</vt:lpstr>
      <vt:lpstr>Arial</vt:lpstr>
      <vt:lpstr>Baskerville Old Face</vt:lpstr>
      <vt:lpstr>Bernard MT Condensed</vt:lpstr>
      <vt:lpstr>Boucherie Block</vt:lpstr>
      <vt:lpstr>Californian FB</vt:lpstr>
      <vt:lpstr>Cochin</vt:lpstr>
      <vt:lpstr>Copperplate Gothic Bold</vt:lpstr>
      <vt:lpstr>Elephant</vt:lpstr>
      <vt:lpstr>Palanquin SemiBold</vt:lpstr>
      <vt:lpstr>Wingdings</vt:lpstr>
      <vt:lpstr>Office Theme</vt:lpstr>
      <vt:lpstr>LEFT BUNDLE BRANCH BLOCK</vt:lpstr>
      <vt:lpstr>Normal cardiac conduction </vt:lpstr>
      <vt:lpstr>PowerPoint Presentation</vt:lpstr>
      <vt:lpstr>Bundle branch block</vt:lpstr>
      <vt:lpstr>PowerPoint Presentation</vt:lpstr>
      <vt:lpstr>Genesis of normal QRS complex</vt:lpstr>
      <vt:lpstr>Genesis of normal QRS complex</vt:lpstr>
      <vt:lpstr>PowerPoint Presentation</vt:lpstr>
      <vt:lpstr>COMPLETE LBBB</vt:lpstr>
      <vt:lpstr>                            Complete LBBB</vt:lpstr>
      <vt:lpstr>PowerPoint Presentation</vt:lpstr>
      <vt:lpstr>Delayed &amp; anomalous left septal activation</vt:lpstr>
      <vt:lpstr> Delayed and anomalous activation of the  lv free wall                    </vt:lpstr>
      <vt:lpstr>ECG manifestation of complete LBBB</vt:lpstr>
      <vt:lpstr>Secondary ST segment and T wave changes</vt:lpstr>
      <vt:lpstr>INCOMPLETE LEFT BUNDLE BRANCH BLOCK</vt:lpstr>
      <vt:lpstr>ECG manifestation of incomplete LBBB</vt:lpstr>
      <vt:lpstr>Causes of  LBBB</vt:lpstr>
      <vt:lpstr>MI with LBBB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LEFT BUNDLE BRANCH BLOCK</dc:title>
  <dc:creator>918089905638</dc:creator>
  <cp:lastModifiedBy>ADMIN</cp:lastModifiedBy>
  <cp:revision>51</cp:revision>
  <dcterms:created xsi:type="dcterms:W3CDTF">2024-05-17T07:14:50Z</dcterms:created>
  <dcterms:modified xsi:type="dcterms:W3CDTF">2025-05-23T03:09:55Z</dcterms:modified>
</cp:coreProperties>
</file>