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3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9F7D-BC94-3D06-4A7E-CB61B6114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436B8A-06A4-F480-4A9D-3C7153965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A3EB5-B430-ED1C-B65E-F40E32DD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A7EF6-748F-9BD2-F929-D2BC14A20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97F27-BA68-1383-8908-1DB9E2AF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886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19C62-3E0B-B57F-AA61-79500E8C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DC648-1696-4F9B-B435-5AABCB25B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ACD4C-1175-C28E-FF9B-F863CF90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DFFD9-9D7D-F349-FE9A-B0847173A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BD583-FD94-5FF9-AEED-4DFE240EC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509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EE28D4-0EF4-BAE2-7892-EAF0985A6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78AA8-F9D7-5AF2-610D-6C5784BB3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0DE2B-270D-FD45-169C-63BE4403B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5DED5-9E9E-CB92-572C-C6F86CFCF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38303-554D-AB8C-49B9-3E758F1C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5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4468-ACDD-BFE2-9C11-14879472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0B8B2-AAF4-B19C-FA07-E94716606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B633-299B-2C78-B661-F351BF6BF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A194F-81EC-6833-71AA-44D31523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D2CE8-93A9-12F8-136E-4F0C920DA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436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1AEDB-DCCD-7D05-536D-9F425D3D4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AF169-5F98-883F-CF7E-CB7CB8A7D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4A7C7-EC61-635D-2E27-2F05166EB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1ADCB-33E7-1492-77BF-3CCE3265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844B6-16A3-A2D9-6060-32B37B4D5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256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1386B-4EA9-57F2-2997-3F49E06D3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1CAED-B69E-67E7-19AF-F2FA42307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08C497-2F43-B557-9011-5FFDDE077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8B359F-91CE-9CB7-8BAF-4D1989B35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376FA-3A8F-A9C7-EFB8-2B5425042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48F50-5B90-50B4-B6E4-0DC2F2DD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26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84157-AE82-2C80-0BF7-28D805935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32C11-D4F3-A266-3987-654CC24F8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4E3436-E882-440A-CDD2-4F2CE0A84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37BCE-2405-01DC-69DA-3E66D0769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752472-4163-56FE-49EE-2DAA84DFE9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7EC95-3844-E293-05AE-1E6A9306C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548204-462C-AA6D-2F07-D6C622B1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664EBE-F79F-EA51-B76E-37559204B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710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40912-3454-BD8C-A2FB-0E37A36C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DE22BD-F885-F31D-0E96-68700E3D9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554175-02C7-D502-80AE-4AC343A9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BD3FBC-8A6D-07D2-0836-12F0B3BB7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007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85A1F-88B0-CFC1-A3BC-94568F88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6CADE7-F665-BFE0-08CB-1567CC73F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235591-2BF0-3928-87D2-1E51CFFC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318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8295F-5E50-3798-410D-CDC010E1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55086-7E04-F137-0A77-5045BFFD2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29BE45-C2F2-EF45-60A5-7D5A67248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4AF8F-C7C6-7E3A-875A-D31FDC76E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B6F8E-CBB9-CA0F-C3F9-D0AD42596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983FA-1E39-E023-470F-0A901379D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940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E9E2F-9129-391F-4AE5-8FE3F97A6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4941DF-5FEB-EE3D-F57B-FF21F8917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2CDD7-781F-67A4-447F-943738974A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E21AF-0EF0-271C-5DFA-65E8B153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C5677-0A52-E281-4D28-A77F1CA2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66ADA-BAC0-96F7-C888-277024E7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509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52B79D-CA10-BBFE-8545-5FFA408E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C008B-5EB8-9385-6230-4B394269A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985AB-2EFD-D7ED-1C3C-8268AECEA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8958A-D713-4108-BC13-5B43F27537E0}" type="datetimeFigureOut">
              <a:rPr lang="en-IN" smtClean="0"/>
              <a:t>26-07-2025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DFC72-24C2-0F56-FCAD-479D1B30C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F7D52-44C6-87C7-B322-A9FEE9F40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E7A19-FA55-4942-9B8A-028CBF0006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100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FDBDC-8D45-2C7E-77D7-41481E12C6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POSTURAL ORTHOSTATIC TACHYCARDIA SYNDROME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A1E45-6761-33DD-3BEF-5C095094F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RESHMA TANIA NOUSHAD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042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D4509-BA35-EA3A-3D5F-5BD97F27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9240A-BF83-8338-C201-FC20FB126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 PHARMACOLOGICAL : Avoid precipitating factors like </a:t>
            </a:r>
            <a:r>
              <a:rPr lang="en-US" dirty="0" err="1"/>
              <a:t>dehydration,post</a:t>
            </a:r>
            <a:r>
              <a:rPr lang="en-US" dirty="0"/>
              <a:t> prandial state and alcohol intake</a:t>
            </a:r>
          </a:p>
          <a:p>
            <a:r>
              <a:rPr lang="en-US" dirty="0"/>
              <a:t>Adequate fluid intake (2-3L/day)</a:t>
            </a:r>
          </a:p>
          <a:p>
            <a:r>
              <a:rPr lang="en-US" dirty="0"/>
              <a:t>Sodium intake increased upto3-10gram daily using salt tablets or electrolyte solutions </a:t>
            </a:r>
          </a:p>
          <a:p>
            <a:r>
              <a:rPr lang="en-US" dirty="0"/>
              <a:t>Use of compression garments to provide pressure of 20-40mm of Hg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447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C2CE3-0032-D1F6-7CB4-A7503FA3C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PHARMACOLOGICAL MANAGEMENT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036C3-9542-48C4-4885-E87133FD6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Blood volume expanders: </a:t>
            </a:r>
            <a:r>
              <a:rPr lang="en-US" dirty="0" err="1"/>
              <a:t>Fludricortisone</a:t>
            </a:r>
            <a:r>
              <a:rPr lang="en-US" dirty="0"/>
              <a:t> 0.1-0.2mg daily</a:t>
            </a:r>
          </a:p>
          <a:p>
            <a:pPr marL="0" indent="0">
              <a:buNone/>
            </a:pPr>
            <a:r>
              <a:rPr lang="en-US" dirty="0"/>
              <a:t>                                                 IV Saline</a:t>
            </a:r>
          </a:p>
          <a:p>
            <a:r>
              <a:rPr lang="en-US" dirty="0"/>
              <a:t>Heart Rate lowering agents: Propranolol :10-20mg orally OD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Ivabradine 2.5-7.5mg orally BD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Pyridostigmine 30-60mg orally TID</a:t>
            </a:r>
          </a:p>
          <a:p>
            <a:r>
              <a:rPr lang="en-US" dirty="0"/>
              <a:t>Vasoconstrictors: Midodrine 2.5-15mg orally TID</a:t>
            </a:r>
          </a:p>
          <a:p>
            <a:pPr marL="0" indent="0">
              <a:buNone/>
            </a:pPr>
            <a:r>
              <a:rPr lang="en-US" dirty="0"/>
              <a:t>                                   Octreotide 10-30mcg long acting intramuscular injection</a:t>
            </a:r>
          </a:p>
          <a:p>
            <a:pPr marL="0" indent="0">
              <a:buNone/>
            </a:pPr>
            <a:r>
              <a:rPr lang="en-US" dirty="0"/>
              <a:t>                                   Methylphenidate :10mg 2-3 times orally a day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8190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810A7-A459-E71B-8C66-BA9884669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6197"/>
            <a:ext cx="10515600" cy="5600766"/>
          </a:xfrm>
        </p:spPr>
        <p:txBody>
          <a:bodyPr/>
          <a:lstStyle/>
          <a:p>
            <a:r>
              <a:rPr lang="en-US" dirty="0"/>
              <a:t>Sympatholytic Drugs : Clonidine 0.1-0.2mg orally </a:t>
            </a:r>
            <a:r>
              <a:rPr lang="en-US"/>
              <a:t>bd or TID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5984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20249-8121-18BF-0508-87566E61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D3B44-C2BA-3670-FFF7-A3907009B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sustained increase in heart rate of more than 30 beats/min within 10minutes of standing or head tilt up.</a:t>
            </a:r>
          </a:p>
          <a:p>
            <a:r>
              <a:rPr lang="en-US" dirty="0"/>
              <a:t>For the age group of 12-19years,the required HR increment is at least40beats/min</a:t>
            </a:r>
          </a:p>
          <a:p>
            <a:r>
              <a:rPr lang="en-US" dirty="0"/>
              <a:t>An absence of orthostatic hypotension(no sustained systolic blood pressure drop of 20mm of Hg or more)</a:t>
            </a:r>
          </a:p>
          <a:p>
            <a:r>
              <a:rPr lang="en-US" dirty="0"/>
              <a:t>Symptoms for a duration of 3 months</a:t>
            </a:r>
          </a:p>
          <a:p>
            <a:r>
              <a:rPr lang="en-US" dirty="0"/>
              <a:t>Frequent symptoms of orthostatic intolerance during standing with rapid improvement upon return to supine position.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730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BD3A9-1CAC-7129-F6B6-EBB29489D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6301"/>
            <a:ext cx="10515600" cy="5550662"/>
          </a:xfrm>
        </p:spPr>
        <p:txBody>
          <a:bodyPr/>
          <a:lstStyle/>
          <a:p>
            <a:r>
              <a:rPr lang="en-US" dirty="0"/>
              <a:t>Symptoms include light </a:t>
            </a:r>
            <a:r>
              <a:rPr lang="en-US" dirty="0" err="1"/>
              <a:t>headedness,palpitation,tremulousness,generalized</a:t>
            </a:r>
            <a:r>
              <a:rPr lang="en-US" dirty="0"/>
              <a:t> </a:t>
            </a:r>
            <a:r>
              <a:rPr lang="en-US" dirty="0" err="1"/>
              <a:t>weakness,blurred</a:t>
            </a:r>
            <a:r>
              <a:rPr lang="en-US" dirty="0"/>
              <a:t> vision and fatigue</a:t>
            </a:r>
          </a:p>
          <a:p>
            <a:r>
              <a:rPr lang="en-US" dirty="0"/>
              <a:t>Ruling out other causes of sinus tachycardia such as anxiety </a:t>
            </a:r>
            <a:r>
              <a:rPr lang="en-US" dirty="0" err="1"/>
              <a:t>disorder,hyperventilation,anorexia</a:t>
            </a:r>
            <a:r>
              <a:rPr lang="en-US" dirty="0"/>
              <a:t> </a:t>
            </a:r>
            <a:r>
              <a:rPr lang="en-US" dirty="0" err="1"/>
              <a:t>nervosa,anemia,fever,pain</a:t>
            </a:r>
            <a:r>
              <a:rPr lang="en-US" dirty="0"/>
              <a:t> </a:t>
            </a:r>
            <a:r>
              <a:rPr lang="en-US" dirty="0" err="1"/>
              <a:t>dehydration,infection</a:t>
            </a:r>
            <a:r>
              <a:rPr lang="en-US" dirty="0"/>
              <a:t> or severe </a:t>
            </a:r>
            <a:r>
              <a:rPr lang="en-US" dirty="0" err="1"/>
              <a:t>deconditiong</a:t>
            </a:r>
            <a:r>
              <a:rPr lang="en-US" dirty="0"/>
              <a:t> due to prolonged bed rest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2436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29205-261D-4BCD-E1AC-74E579746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POTS PLUS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6E595-6F78-2A4A-100E-A70B5C7BC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criteria of POTS +Non cardiovascular symptoms</a:t>
            </a:r>
          </a:p>
          <a:p>
            <a:r>
              <a:rPr lang="en-US" dirty="0"/>
              <a:t>Nausea, vomiting, food </a:t>
            </a:r>
            <a:r>
              <a:rPr lang="en-US" dirty="0" err="1"/>
              <a:t>intolerance,gastric</a:t>
            </a:r>
            <a:r>
              <a:rPr lang="en-US" dirty="0"/>
              <a:t> hypomobility</a:t>
            </a:r>
          </a:p>
          <a:p>
            <a:r>
              <a:rPr lang="en-US" dirty="0" err="1"/>
              <a:t>Headache,paresthesia,numbness</a:t>
            </a:r>
            <a:r>
              <a:rPr lang="en-US" dirty="0"/>
              <a:t>, neuropathic pain</a:t>
            </a:r>
          </a:p>
          <a:p>
            <a:r>
              <a:rPr lang="en-US" dirty="0"/>
              <a:t>Severe chronic pain</a:t>
            </a:r>
          </a:p>
          <a:p>
            <a:r>
              <a:rPr lang="en-US" dirty="0"/>
              <a:t>Joint hypermobility</a:t>
            </a:r>
          </a:p>
          <a:p>
            <a:r>
              <a:rPr lang="en-US" dirty="0"/>
              <a:t>Flushing/anaphylaxis symptoms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4111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0F90D-810D-AC5E-271B-8CF0EE665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15A7F-1EA2-0D2E-E7D8-D08E2D474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PERIPHERAL AUTONOMIC DENERVATION</a:t>
            </a:r>
          </a:p>
          <a:p>
            <a:pPr marL="0" indent="0">
              <a:buNone/>
            </a:pPr>
            <a:r>
              <a:rPr lang="en-US" dirty="0" err="1"/>
              <a:t>Retricted</a:t>
            </a:r>
            <a:r>
              <a:rPr lang="en-US" dirty="0"/>
              <a:t> autonomic neuropathy of small and distal postganglionic </a:t>
            </a:r>
            <a:r>
              <a:rPr lang="en-US" dirty="0" err="1"/>
              <a:t>automonic</a:t>
            </a:r>
            <a:r>
              <a:rPr lang="en-US" dirty="0"/>
              <a:t> fibers</a:t>
            </a:r>
          </a:p>
          <a:p>
            <a:pPr>
              <a:buFontTx/>
              <a:buChar char="-"/>
            </a:pPr>
            <a:r>
              <a:rPr lang="en-US" dirty="0"/>
              <a:t>Sympathetic tone impairment</a:t>
            </a:r>
          </a:p>
          <a:p>
            <a:pPr>
              <a:buFontTx/>
              <a:buChar char="-"/>
            </a:pPr>
            <a:r>
              <a:rPr lang="en-US" dirty="0"/>
              <a:t>Reduce vasoconstriction</a:t>
            </a:r>
          </a:p>
          <a:p>
            <a:pPr>
              <a:buFontTx/>
              <a:buChar char="-"/>
            </a:pPr>
            <a:r>
              <a:rPr lang="en-US" dirty="0"/>
              <a:t>Compensatory tachycardia</a:t>
            </a:r>
          </a:p>
          <a:p>
            <a:pPr>
              <a:buFontTx/>
              <a:buChar char="-"/>
            </a:pPr>
            <a:r>
              <a:rPr lang="en-IN" dirty="0"/>
              <a:t>Clinical finding: autonomic dysfunction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83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B6C9B-4753-0E37-300D-588C5D32F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1978"/>
            <a:ext cx="10515600" cy="5224985"/>
          </a:xfrm>
        </p:spPr>
        <p:txBody>
          <a:bodyPr/>
          <a:lstStyle/>
          <a:p>
            <a:r>
              <a:rPr lang="en-US" dirty="0"/>
              <a:t>HYPOVOLEMIA : Reduced plasma volume and red blood cell volume</a:t>
            </a:r>
          </a:p>
          <a:p>
            <a:r>
              <a:rPr lang="en-US" dirty="0" err="1"/>
              <a:t>Decresed</a:t>
            </a:r>
            <a:r>
              <a:rPr lang="en-US" dirty="0"/>
              <a:t> </a:t>
            </a:r>
            <a:r>
              <a:rPr lang="en-US" dirty="0" err="1"/>
              <a:t>plamsa</a:t>
            </a:r>
            <a:r>
              <a:rPr lang="en-US" dirty="0"/>
              <a:t> renin activity and aldosterone levels</a:t>
            </a:r>
          </a:p>
          <a:p>
            <a:endParaRPr lang="en-US" dirty="0"/>
          </a:p>
          <a:p>
            <a:r>
              <a:rPr lang="en-US" dirty="0"/>
              <a:t>Clinical: 24 hour urine sodium&lt;170mmol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DECONDITIONING: Reduced LV </a:t>
            </a:r>
            <a:r>
              <a:rPr lang="en-US" dirty="0" err="1"/>
              <a:t>mass,stroke</a:t>
            </a:r>
            <a:r>
              <a:rPr lang="en-US" dirty="0"/>
              <a:t> volume and blood volume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4576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0C7A5-4659-5683-0B94-F742A6076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6510"/>
            <a:ext cx="10515600" cy="5450453"/>
          </a:xfrm>
        </p:spPr>
        <p:txBody>
          <a:bodyPr/>
          <a:lstStyle/>
          <a:p>
            <a:r>
              <a:rPr lang="en-US" dirty="0"/>
              <a:t>HYPERADRENERGIC: Norepinephrine receptor deficiency</a:t>
            </a:r>
          </a:p>
          <a:p>
            <a:r>
              <a:rPr lang="en-US" dirty="0"/>
              <a:t>ANTIBODIES AND IMMUNOLOGY: </a:t>
            </a:r>
          </a:p>
          <a:p>
            <a:r>
              <a:rPr lang="en-US" dirty="0"/>
              <a:t>Post infectious- Epstein Barr viruses,SARS-COV2,Mycoplasma</a:t>
            </a:r>
          </a:p>
          <a:p>
            <a:r>
              <a:rPr lang="en-US" dirty="0"/>
              <a:t>, Autoimmune-</a:t>
            </a:r>
            <a:r>
              <a:rPr lang="en-US" dirty="0" err="1"/>
              <a:t>Hashimotos</a:t>
            </a:r>
            <a:r>
              <a:rPr lang="en-US" dirty="0"/>
              <a:t> disease, </a:t>
            </a:r>
            <a:r>
              <a:rPr lang="en-US" dirty="0" err="1"/>
              <a:t>Sjogrens</a:t>
            </a:r>
            <a:r>
              <a:rPr lang="en-US" dirty="0"/>
              <a:t> syndrome, SLE, coeliac</a:t>
            </a:r>
          </a:p>
          <a:p>
            <a:r>
              <a:rPr lang="en-US" dirty="0"/>
              <a:t>The incidence of POTS in survivors of COVID is around 2-14% and 60</a:t>
            </a:r>
            <a:r>
              <a:rPr lang="en-IN" dirty="0"/>
              <a:t>% experience POTS like symptoms such as tachycardia, palpitation within 6-8 months </a:t>
            </a:r>
          </a:p>
          <a:p>
            <a:r>
              <a:rPr lang="en-IN" dirty="0"/>
              <a:t>LONG COVID POTS: That occur 12 weeks post </a:t>
            </a:r>
            <a:r>
              <a:rPr lang="en-IN" dirty="0" err="1"/>
              <a:t>sars-cov</a:t>
            </a:r>
            <a:r>
              <a:rPr lang="en-IN" dirty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02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0ED0F-FDA1-4A4E-E757-47713ADA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MEDICATIONS MIMICKING SYMPTOMS OF POTS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8EC13-973F-16FB-96AD-82EFEEAC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Beta blockers</a:t>
            </a:r>
          </a:p>
          <a:p>
            <a:r>
              <a:rPr lang="en-US" dirty="0"/>
              <a:t>Calcium channel blockers</a:t>
            </a:r>
          </a:p>
          <a:p>
            <a:r>
              <a:rPr lang="en-US" dirty="0"/>
              <a:t>Alpha blockers</a:t>
            </a:r>
          </a:p>
          <a:p>
            <a:r>
              <a:rPr lang="en-US" dirty="0"/>
              <a:t>Serotonin and norepinephrine reuptake inhibitors</a:t>
            </a:r>
          </a:p>
          <a:p>
            <a:r>
              <a:rPr lang="en-US" dirty="0"/>
              <a:t>Tricyclic antidepressant</a:t>
            </a:r>
          </a:p>
          <a:p>
            <a:r>
              <a:rPr lang="en-US" dirty="0" err="1"/>
              <a:t>ACEi</a:t>
            </a:r>
            <a:r>
              <a:rPr lang="en-US" dirty="0"/>
              <a:t>/ARB08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0947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C8EA1-1168-21FF-4773-57663171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746CB-1A66-CB16-887F-4F474E580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Clinical : orthostatic measurement of vital signs (heart </a:t>
            </a:r>
            <a:r>
              <a:rPr lang="en-US" dirty="0" err="1"/>
              <a:t>rate,blood</a:t>
            </a:r>
            <a:r>
              <a:rPr lang="en-US" dirty="0"/>
              <a:t> pressure ) for 10 mins</a:t>
            </a:r>
          </a:p>
          <a:p>
            <a:r>
              <a:rPr lang="en-US" dirty="0"/>
              <a:t>Hematological </a:t>
            </a:r>
            <a:r>
              <a:rPr lang="en-US" dirty="0" err="1"/>
              <a:t>changes:Complete</a:t>
            </a:r>
            <a:r>
              <a:rPr lang="en-US" dirty="0"/>
              <a:t> blood count, Renal function, </a:t>
            </a:r>
            <a:r>
              <a:rPr lang="en-US" dirty="0" err="1"/>
              <a:t>Electrolytes,Thyroid</a:t>
            </a:r>
            <a:r>
              <a:rPr lang="en-US" dirty="0"/>
              <a:t> function test, Cortisol</a:t>
            </a:r>
          </a:p>
          <a:p>
            <a:r>
              <a:rPr lang="en-US" dirty="0"/>
              <a:t>Cardiovascular: ECG, ECHO, </a:t>
            </a:r>
            <a:r>
              <a:rPr lang="en-US" dirty="0" err="1"/>
              <a:t>Holter,Exercise</a:t>
            </a:r>
            <a:r>
              <a:rPr lang="en-US" dirty="0"/>
              <a:t> testing</a:t>
            </a:r>
          </a:p>
          <a:p>
            <a:r>
              <a:rPr lang="en-US" dirty="0"/>
              <a:t>Autonomic</a:t>
            </a:r>
            <a:r>
              <a:rPr lang="en-US" dirty="0">
                <a:sym typeface="Wingdings" panose="05000000000000000000" pitchFamily="2" charset="2"/>
              </a:rPr>
              <a:t>* Valsalva</a:t>
            </a:r>
            <a:r>
              <a:rPr lang="en-IN" dirty="0">
                <a:sym typeface="Wingdings" panose="05000000000000000000" pitchFamily="2" charset="2"/>
              </a:rPr>
              <a:t>, Tilt table test</a:t>
            </a:r>
          </a:p>
          <a:p>
            <a:r>
              <a:rPr lang="en-IN" dirty="0">
                <a:sym typeface="Wingdings" panose="05000000000000000000" pitchFamily="2" charset="2"/>
              </a:rPr>
              <a:t>QSART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99186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488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POSTURAL ORTHOSTATIC TACHYCARDIA SYNDROME</vt:lpstr>
      <vt:lpstr>DEFINITION</vt:lpstr>
      <vt:lpstr>PowerPoint Presentation</vt:lpstr>
      <vt:lpstr>POTS PLUS</vt:lpstr>
      <vt:lpstr>PATHOPHYSIOLOGY </vt:lpstr>
      <vt:lpstr>PowerPoint Presentation</vt:lpstr>
      <vt:lpstr>PowerPoint Presentation</vt:lpstr>
      <vt:lpstr>MEDICATIONS MIMICKING SYMPTOMS OF POTS</vt:lpstr>
      <vt:lpstr>INVESTIGATIONS</vt:lpstr>
      <vt:lpstr>MANAGEMENT </vt:lpstr>
      <vt:lpstr>PHARMACOLOGICAL MANAGEMENT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2025-07-25T20:17:29Z</dcterms:created>
  <dcterms:modified xsi:type="dcterms:W3CDTF">2025-07-25T20:39:35Z</dcterms:modified>
</cp:coreProperties>
</file>