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0"/>
  </p:notesMasterIdLst>
  <p:sldIdLst>
    <p:sldId id="256" r:id="rId2"/>
    <p:sldId id="257" r:id="rId3"/>
    <p:sldId id="529" r:id="rId4"/>
    <p:sldId id="528" r:id="rId5"/>
    <p:sldId id="275" r:id="rId6"/>
    <p:sldId id="461" r:id="rId7"/>
    <p:sldId id="274" r:id="rId8"/>
    <p:sldId id="388" r:id="rId9"/>
    <p:sldId id="477" r:id="rId10"/>
    <p:sldId id="475" r:id="rId11"/>
    <p:sldId id="462" r:id="rId12"/>
    <p:sldId id="478" r:id="rId13"/>
    <p:sldId id="476" r:id="rId14"/>
    <p:sldId id="480" r:id="rId15"/>
    <p:sldId id="481" r:id="rId16"/>
    <p:sldId id="482" r:id="rId17"/>
    <p:sldId id="483" r:id="rId18"/>
    <p:sldId id="484" r:id="rId19"/>
    <p:sldId id="485" r:id="rId20"/>
    <p:sldId id="487" r:id="rId21"/>
    <p:sldId id="488" r:id="rId22"/>
    <p:sldId id="259" r:id="rId23"/>
    <p:sldId id="486" r:id="rId24"/>
    <p:sldId id="489" r:id="rId25"/>
    <p:sldId id="490" r:id="rId26"/>
    <p:sldId id="491" r:id="rId27"/>
    <p:sldId id="493" r:id="rId28"/>
    <p:sldId id="492" r:id="rId29"/>
    <p:sldId id="494" r:id="rId30"/>
    <p:sldId id="495" r:id="rId31"/>
    <p:sldId id="496" r:id="rId32"/>
    <p:sldId id="500" r:id="rId33"/>
    <p:sldId id="262" r:id="rId34"/>
    <p:sldId id="297" r:id="rId35"/>
    <p:sldId id="298" r:id="rId36"/>
    <p:sldId id="300" r:id="rId37"/>
    <p:sldId id="321" r:id="rId38"/>
    <p:sldId id="301" r:id="rId39"/>
    <p:sldId id="501" r:id="rId40"/>
    <p:sldId id="499" r:id="rId41"/>
    <p:sldId id="498" r:id="rId42"/>
    <p:sldId id="497" r:id="rId43"/>
    <p:sldId id="502" r:id="rId44"/>
    <p:sldId id="527" r:id="rId45"/>
    <p:sldId id="504" r:id="rId46"/>
    <p:sldId id="505" r:id="rId47"/>
    <p:sldId id="506" r:id="rId48"/>
    <p:sldId id="518" r:id="rId49"/>
    <p:sldId id="507" r:id="rId50"/>
    <p:sldId id="260" r:id="rId51"/>
    <p:sldId id="261" r:id="rId52"/>
    <p:sldId id="511" r:id="rId53"/>
    <p:sldId id="510" r:id="rId54"/>
    <p:sldId id="516" r:id="rId55"/>
    <p:sldId id="509" r:id="rId56"/>
    <p:sldId id="514" r:id="rId57"/>
    <p:sldId id="508" r:id="rId58"/>
    <p:sldId id="513" r:id="rId59"/>
    <p:sldId id="269" r:id="rId60"/>
    <p:sldId id="517" r:id="rId61"/>
    <p:sldId id="519" r:id="rId62"/>
    <p:sldId id="520" r:id="rId63"/>
    <p:sldId id="521" r:id="rId64"/>
    <p:sldId id="522" r:id="rId65"/>
    <p:sldId id="523" r:id="rId66"/>
    <p:sldId id="524" r:id="rId67"/>
    <p:sldId id="525" r:id="rId68"/>
    <p:sldId id="526" r:id="rId6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816" autoAdjust="0"/>
  </p:normalViewPr>
  <p:slideViewPr>
    <p:cSldViewPr snapToGrid="0" snapToObjects="1">
      <p:cViewPr varScale="1">
        <p:scale>
          <a:sx n="50" d="100"/>
          <a:sy n="50" d="100"/>
        </p:scale>
        <p:origin x="1740"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ZIL KT" userId="e78c93089f646298" providerId="LiveId" clId="{9F3A2520-8307-42CD-B3F4-3CB49E3F1DE7}"/>
    <pc:docChg chg="undo redo custSel addSld delSld modSld sldOrd">
      <pc:chgData name="FAZIL KT" userId="e78c93089f646298" providerId="LiveId" clId="{9F3A2520-8307-42CD-B3F4-3CB49E3F1DE7}" dt="2025-09-16T01:08:38.073" v="713" actId="20577"/>
      <pc:docMkLst>
        <pc:docMk/>
      </pc:docMkLst>
      <pc:sldChg chg="modSp mod">
        <pc:chgData name="FAZIL KT" userId="e78c93089f646298" providerId="LiveId" clId="{9F3A2520-8307-42CD-B3F4-3CB49E3F1DE7}" dt="2025-09-14T15:49:25.490" v="343" actId="113"/>
        <pc:sldMkLst>
          <pc:docMk/>
          <pc:sldMk cId="0" sldId="256"/>
        </pc:sldMkLst>
        <pc:spChg chg="mod">
          <ac:chgData name="FAZIL KT" userId="e78c93089f646298" providerId="LiveId" clId="{9F3A2520-8307-42CD-B3F4-3CB49E3F1DE7}" dt="2025-09-14T15:49:25.490" v="343" actId="113"/>
          <ac:spMkLst>
            <pc:docMk/>
            <pc:sldMk cId="0" sldId="256"/>
            <ac:spMk id="2" creationId="{00000000-0000-0000-0000-000000000000}"/>
          </ac:spMkLst>
        </pc:spChg>
      </pc:sldChg>
      <pc:sldChg chg="modSp mod">
        <pc:chgData name="FAZIL KT" userId="e78c93089f646298" providerId="LiveId" clId="{9F3A2520-8307-42CD-B3F4-3CB49E3F1DE7}" dt="2025-09-15T19:04:31.724" v="681" actId="5793"/>
        <pc:sldMkLst>
          <pc:docMk/>
          <pc:sldMk cId="0" sldId="257"/>
        </pc:sldMkLst>
        <pc:spChg chg="mod">
          <ac:chgData name="FAZIL KT" userId="e78c93089f646298" providerId="LiveId" clId="{9F3A2520-8307-42CD-B3F4-3CB49E3F1DE7}" dt="2025-09-14T17:09:40.012" v="504" actId="207"/>
          <ac:spMkLst>
            <pc:docMk/>
            <pc:sldMk cId="0" sldId="257"/>
            <ac:spMk id="2" creationId="{00000000-0000-0000-0000-000000000000}"/>
          </ac:spMkLst>
        </pc:spChg>
        <pc:spChg chg="mod">
          <ac:chgData name="FAZIL KT" userId="e78c93089f646298" providerId="LiveId" clId="{9F3A2520-8307-42CD-B3F4-3CB49E3F1DE7}" dt="2025-09-15T19:04:31.724" v="681" actId="5793"/>
          <ac:spMkLst>
            <pc:docMk/>
            <pc:sldMk cId="0" sldId="257"/>
            <ac:spMk id="3" creationId="{00000000-0000-0000-0000-000000000000}"/>
          </ac:spMkLst>
        </pc:spChg>
      </pc:sldChg>
      <pc:sldChg chg="del">
        <pc:chgData name="FAZIL KT" userId="e78c93089f646298" providerId="LiveId" clId="{9F3A2520-8307-42CD-B3F4-3CB49E3F1DE7}" dt="2025-09-14T05:34:35.980" v="0" actId="2696"/>
        <pc:sldMkLst>
          <pc:docMk/>
          <pc:sldMk cId="0" sldId="258"/>
        </pc:sldMkLst>
      </pc:sldChg>
      <pc:sldChg chg="modSp mod">
        <pc:chgData name="FAZIL KT" userId="e78c93089f646298" providerId="LiveId" clId="{9F3A2520-8307-42CD-B3F4-3CB49E3F1DE7}" dt="2025-09-14T17:12:00.677" v="515" actId="1076"/>
        <pc:sldMkLst>
          <pc:docMk/>
          <pc:sldMk cId="0" sldId="259"/>
        </pc:sldMkLst>
        <pc:spChg chg="mod">
          <ac:chgData name="FAZIL KT" userId="e78c93089f646298" providerId="LiveId" clId="{9F3A2520-8307-42CD-B3F4-3CB49E3F1DE7}" dt="2025-09-14T17:12:00.677" v="515" actId="1076"/>
          <ac:spMkLst>
            <pc:docMk/>
            <pc:sldMk cId="0" sldId="259"/>
            <ac:spMk id="3" creationId="{00000000-0000-0000-0000-000000000000}"/>
          </ac:spMkLst>
        </pc:spChg>
      </pc:sldChg>
      <pc:sldChg chg="modSp mod">
        <pc:chgData name="FAZIL KT" userId="e78c93089f646298" providerId="LiveId" clId="{9F3A2520-8307-42CD-B3F4-3CB49E3F1DE7}" dt="2025-09-14T15:06:07.490" v="257" actId="20577"/>
        <pc:sldMkLst>
          <pc:docMk/>
          <pc:sldMk cId="0" sldId="260"/>
        </pc:sldMkLst>
        <pc:spChg chg="mod">
          <ac:chgData name="FAZIL KT" userId="e78c93089f646298" providerId="LiveId" clId="{9F3A2520-8307-42CD-B3F4-3CB49E3F1DE7}" dt="2025-09-14T14:23:04.884" v="134" actId="20577"/>
          <ac:spMkLst>
            <pc:docMk/>
            <pc:sldMk cId="0" sldId="260"/>
            <ac:spMk id="2" creationId="{00000000-0000-0000-0000-000000000000}"/>
          </ac:spMkLst>
        </pc:spChg>
        <pc:spChg chg="mod">
          <ac:chgData name="FAZIL KT" userId="e78c93089f646298" providerId="LiveId" clId="{9F3A2520-8307-42CD-B3F4-3CB49E3F1DE7}" dt="2025-09-14T15:06:07.490" v="257" actId="20577"/>
          <ac:spMkLst>
            <pc:docMk/>
            <pc:sldMk cId="0" sldId="260"/>
            <ac:spMk id="3" creationId="{00000000-0000-0000-0000-000000000000}"/>
          </ac:spMkLst>
        </pc:spChg>
      </pc:sldChg>
      <pc:sldChg chg="modSp mod">
        <pc:chgData name="FAZIL KT" userId="e78c93089f646298" providerId="LiveId" clId="{9F3A2520-8307-42CD-B3F4-3CB49E3F1DE7}" dt="2025-09-16T01:00:26.180" v="685" actId="27636"/>
        <pc:sldMkLst>
          <pc:docMk/>
          <pc:sldMk cId="0" sldId="261"/>
        </pc:sldMkLst>
        <pc:spChg chg="mod">
          <ac:chgData name="FAZIL KT" userId="e78c93089f646298" providerId="LiveId" clId="{9F3A2520-8307-42CD-B3F4-3CB49E3F1DE7}" dt="2025-09-14T14:30:42.825" v="181" actId="20577"/>
          <ac:spMkLst>
            <pc:docMk/>
            <pc:sldMk cId="0" sldId="261"/>
            <ac:spMk id="2" creationId="{00000000-0000-0000-0000-000000000000}"/>
          </ac:spMkLst>
        </pc:spChg>
        <pc:spChg chg="mod">
          <ac:chgData name="FAZIL KT" userId="e78c93089f646298" providerId="LiveId" clId="{9F3A2520-8307-42CD-B3F4-3CB49E3F1DE7}" dt="2025-09-16T01:00:26.180" v="685" actId="27636"/>
          <ac:spMkLst>
            <pc:docMk/>
            <pc:sldMk cId="0" sldId="261"/>
            <ac:spMk id="3" creationId="{00000000-0000-0000-0000-000000000000}"/>
          </ac:spMkLst>
        </pc:spChg>
      </pc:sldChg>
      <pc:sldChg chg="modSp del mod">
        <pc:chgData name="FAZIL KT" userId="e78c93089f646298" providerId="LiveId" clId="{9F3A2520-8307-42CD-B3F4-3CB49E3F1DE7}" dt="2025-09-14T15:32:43.026" v="283" actId="2696"/>
        <pc:sldMkLst>
          <pc:docMk/>
          <pc:sldMk cId="0" sldId="263"/>
        </pc:sldMkLst>
      </pc:sldChg>
      <pc:sldChg chg="del">
        <pc:chgData name="FAZIL KT" userId="e78c93089f646298" providerId="LiveId" clId="{9F3A2520-8307-42CD-B3F4-3CB49E3F1DE7}" dt="2025-09-14T15:32:47.668" v="284" actId="2696"/>
        <pc:sldMkLst>
          <pc:docMk/>
          <pc:sldMk cId="0" sldId="264"/>
        </pc:sldMkLst>
      </pc:sldChg>
      <pc:sldChg chg="del">
        <pc:chgData name="FAZIL KT" userId="e78c93089f646298" providerId="LiveId" clId="{9F3A2520-8307-42CD-B3F4-3CB49E3F1DE7}" dt="2025-09-14T15:37:24.925" v="311" actId="2696"/>
        <pc:sldMkLst>
          <pc:docMk/>
          <pc:sldMk cId="0" sldId="266"/>
        </pc:sldMkLst>
      </pc:sldChg>
      <pc:sldChg chg="del">
        <pc:chgData name="FAZIL KT" userId="e78c93089f646298" providerId="LiveId" clId="{9F3A2520-8307-42CD-B3F4-3CB49E3F1DE7}" dt="2025-09-14T15:37:30.719" v="312" actId="2696"/>
        <pc:sldMkLst>
          <pc:docMk/>
          <pc:sldMk cId="0" sldId="267"/>
        </pc:sldMkLst>
      </pc:sldChg>
      <pc:sldChg chg="del">
        <pc:chgData name="FAZIL KT" userId="e78c93089f646298" providerId="LiveId" clId="{9F3A2520-8307-42CD-B3F4-3CB49E3F1DE7}" dt="2025-09-14T15:37:35.456" v="313" actId="2696"/>
        <pc:sldMkLst>
          <pc:docMk/>
          <pc:sldMk cId="0" sldId="268"/>
        </pc:sldMkLst>
      </pc:sldChg>
      <pc:sldChg chg="modSp add del mod">
        <pc:chgData name="FAZIL KT" userId="e78c93089f646298" providerId="LiveId" clId="{9F3A2520-8307-42CD-B3F4-3CB49E3F1DE7}" dt="2025-09-14T17:15:00.413" v="533" actId="20577"/>
        <pc:sldMkLst>
          <pc:docMk/>
          <pc:sldMk cId="0" sldId="269"/>
        </pc:sldMkLst>
        <pc:spChg chg="mod">
          <ac:chgData name="FAZIL KT" userId="e78c93089f646298" providerId="LiveId" clId="{9F3A2520-8307-42CD-B3F4-3CB49E3F1DE7}" dt="2025-09-14T16:31:30.364" v="461" actId="113"/>
          <ac:spMkLst>
            <pc:docMk/>
            <pc:sldMk cId="0" sldId="269"/>
            <ac:spMk id="2" creationId="{00000000-0000-0000-0000-000000000000}"/>
          </ac:spMkLst>
        </pc:spChg>
        <pc:spChg chg="mod">
          <ac:chgData name="FAZIL KT" userId="e78c93089f646298" providerId="LiveId" clId="{9F3A2520-8307-42CD-B3F4-3CB49E3F1DE7}" dt="2025-09-14T17:15:00.413" v="533" actId="20577"/>
          <ac:spMkLst>
            <pc:docMk/>
            <pc:sldMk cId="0" sldId="269"/>
            <ac:spMk id="3" creationId="{00000000-0000-0000-0000-000000000000}"/>
          </ac:spMkLst>
        </pc:spChg>
      </pc:sldChg>
      <pc:sldChg chg="del">
        <pc:chgData name="FAZIL KT" userId="e78c93089f646298" providerId="LiveId" clId="{9F3A2520-8307-42CD-B3F4-3CB49E3F1DE7}" dt="2025-09-14T15:48:08.762" v="333" actId="2696"/>
        <pc:sldMkLst>
          <pc:docMk/>
          <pc:sldMk cId="0" sldId="270"/>
        </pc:sldMkLst>
      </pc:sldChg>
      <pc:sldChg chg="del">
        <pc:chgData name="FAZIL KT" userId="e78c93089f646298" providerId="LiveId" clId="{9F3A2520-8307-42CD-B3F4-3CB49E3F1DE7}" dt="2025-09-14T15:48:12.242" v="334" actId="2696"/>
        <pc:sldMkLst>
          <pc:docMk/>
          <pc:sldMk cId="0" sldId="271"/>
        </pc:sldMkLst>
      </pc:sldChg>
      <pc:sldChg chg="del">
        <pc:chgData name="FAZIL KT" userId="e78c93089f646298" providerId="LiveId" clId="{9F3A2520-8307-42CD-B3F4-3CB49E3F1DE7}" dt="2025-09-14T15:48:31.999" v="337" actId="2696"/>
        <pc:sldMkLst>
          <pc:docMk/>
          <pc:sldMk cId="0" sldId="272"/>
        </pc:sldMkLst>
      </pc:sldChg>
      <pc:sldChg chg="modSp del mod">
        <pc:chgData name="FAZIL KT" userId="e78c93089f646298" providerId="LiveId" clId="{9F3A2520-8307-42CD-B3F4-3CB49E3F1DE7}" dt="2025-09-15T19:04:00.496" v="679" actId="2696"/>
        <pc:sldMkLst>
          <pc:docMk/>
          <pc:sldMk cId="2080197011" sldId="273"/>
        </pc:sldMkLst>
      </pc:sldChg>
      <pc:sldChg chg="addSp delSp modSp mod">
        <pc:chgData name="FAZIL KT" userId="e78c93089f646298" providerId="LiveId" clId="{9F3A2520-8307-42CD-B3F4-3CB49E3F1DE7}" dt="2025-09-15T18:11:51.325" v="603" actId="21"/>
        <pc:sldMkLst>
          <pc:docMk/>
          <pc:sldMk cId="0" sldId="462"/>
        </pc:sldMkLst>
        <pc:spChg chg="add mod">
          <ac:chgData name="FAZIL KT" userId="e78c93089f646298" providerId="LiveId" clId="{9F3A2520-8307-42CD-B3F4-3CB49E3F1DE7}" dt="2025-09-15T18:11:29.607" v="599" actId="1076"/>
          <ac:spMkLst>
            <pc:docMk/>
            <pc:sldMk cId="0" sldId="462"/>
            <ac:spMk id="3" creationId="{64E4DA90-474B-C79B-DDB5-EC0E87D381C9}"/>
          </ac:spMkLst>
        </pc:spChg>
        <pc:spChg chg="del mod">
          <ac:chgData name="FAZIL KT" userId="e78c93089f646298" providerId="LiveId" clId="{9F3A2520-8307-42CD-B3F4-3CB49E3F1DE7}" dt="2025-09-15T18:10:45.569" v="578" actId="478"/>
          <ac:spMkLst>
            <pc:docMk/>
            <pc:sldMk cId="0" sldId="462"/>
            <ac:spMk id="5" creationId="{00000000-0000-0000-0000-000000000000}"/>
          </ac:spMkLst>
        </pc:spChg>
        <pc:spChg chg="add del mod">
          <ac:chgData name="FAZIL KT" userId="e78c93089f646298" providerId="LiveId" clId="{9F3A2520-8307-42CD-B3F4-3CB49E3F1DE7}" dt="2025-09-15T18:11:51.325" v="603" actId="21"/>
          <ac:spMkLst>
            <pc:docMk/>
            <pc:sldMk cId="0" sldId="462"/>
            <ac:spMk id="7" creationId="{83D05204-AD7C-2062-0D28-3FAC1557FEA8}"/>
          </ac:spMkLst>
        </pc:spChg>
        <pc:picChg chg="mod">
          <ac:chgData name="FAZIL KT" userId="e78c93089f646298" providerId="LiveId" clId="{9F3A2520-8307-42CD-B3F4-3CB49E3F1DE7}" dt="2025-09-15T18:11:25.940" v="598" actId="14100"/>
          <ac:picMkLst>
            <pc:docMk/>
            <pc:sldMk cId="0" sldId="462"/>
            <ac:picMk id="4" creationId="{00000000-0000-0000-0000-000000000000}"/>
          </ac:picMkLst>
        </pc:picChg>
      </pc:sldChg>
      <pc:sldChg chg="modSp mod">
        <pc:chgData name="FAZIL KT" userId="e78c93089f646298" providerId="LiveId" clId="{9F3A2520-8307-42CD-B3F4-3CB49E3F1DE7}" dt="2025-09-15T18:09:38.809" v="573" actId="1038"/>
        <pc:sldMkLst>
          <pc:docMk/>
          <pc:sldMk cId="0" sldId="475"/>
        </pc:sldMkLst>
        <pc:spChg chg="mod">
          <ac:chgData name="FAZIL KT" userId="e78c93089f646298" providerId="LiveId" clId="{9F3A2520-8307-42CD-B3F4-3CB49E3F1DE7}" dt="2025-09-15T18:09:38.809" v="573" actId="1038"/>
          <ac:spMkLst>
            <pc:docMk/>
            <pc:sldMk cId="0" sldId="475"/>
            <ac:spMk id="2" creationId="{00000000-0000-0000-0000-000000000000}"/>
          </ac:spMkLst>
        </pc:spChg>
        <pc:picChg chg="mod">
          <ac:chgData name="FAZIL KT" userId="e78c93089f646298" providerId="LiveId" clId="{9F3A2520-8307-42CD-B3F4-3CB49E3F1DE7}" dt="2025-09-15T18:08:46.366" v="537" actId="14100"/>
          <ac:picMkLst>
            <pc:docMk/>
            <pc:sldMk cId="0" sldId="475"/>
            <ac:picMk id="4" creationId="{00000000-0000-0000-0000-000000000000}"/>
          </ac:picMkLst>
        </pc:picChg>
      </pc:sldChg>
      <pc:sldChg chg="del">
        <pc:chgData name="FAZIL KT" userId="e78c93089f646298" providerId="LiveId" clId="{9F3A2520-8307-42CD-B3F4-3CB49E3F1DE7}" dt="2025-09-15T18:56:04.042" v="631" actId="2696"/>
        <pc:sldMkLst>
          <pc:docMk/>
          <pc:sldMk cId="0" sldId="479"/>
        </pc:sldMkLst>
      </pc:sldChg>
      <pc:sldChg chg="modSp mod">
        <pc:chgData name="FAZIL KT" userId="e78c93089f646298" providerId="LiveId" clId="{9F3A2520-8307-42CD-B3F4-3CB49E3F1DE7}" dt="2025-09-16T00:44:05.248" v="683" actId="5793"/>
        <pc:sldMkLst>
          <pc:docMk/>
          <pc:sldMk cId="521081253" sldId="490"/>
        </pc:sldMkLst>
        <pc:spChg chg="mod">
          <ac:chgData name="FAZIL KT" userId="e78c93089f646298" providerId="LiveId" clId="{9F3A2520-8307-42CD-B3F4-3CB49E3F1DE7}" dt="2025-09-16T00:44:05.248" v="683" actId="5793"/>
          <ac:spMkLst>
            <pc:docMk/>
            <pc:sldMk cId="521081253" sldId="490"/>
            <ac:spMk id="3" creationId="{E7973578-CA3D-B3F4-6E1A-72469956DF38}"/>
          </ac:spMkLst>
        </pc:spChg>
      </pc:sldChg>
      <pc:sldChg chg="modSp mod">
        <pc:chgData name="FAZIL KT" userId="e78c93089f646298" providerId="LiveId" clId="{9F3A2520-8307-42CD-B3F4-3CB49E3F1DE7}" dt="2025-09-15T18:26:45.037" v="605" actId="20577"/>
        <pc:sldMkLst>
          <pc:docMk/>
          <pc:sldMk cId="922495694" sldId="492"/>
        </pc:sldMkLst>
        <pc:spChg chg="mod">
          <ac:chgData name="FAZIL KT" userId="e78c93089f646298" providerId="LiveId" clId="{9F3A2520-8307-42CD-B3F4-3CB49E3F1DE7}" dt="2025-09-15T18:26:45.037" v="605" actId="20577"/>
          <ac:spMkLst>
            <pc:docMk/>
            <pc:sldMk cId="922495694" sldId="492"/>
            <ac:spMk id="21" creationId="{9FEF248E-894C-39F6-F761-B92A853A5FF8}"/>
          </ac:spMkLst>
        </pc:spChg>
      </pc:sldChg>
      <pc:sldChg chg="modSp new mod">
        <pc:chgData name="FAZIL KT" userId="e78c93089f646298" providerId="LiveId" clId="{9F3A2520-8307-42CD-B3F4-3CB49E3F1DE7}" dt="2025-09-14T15:49:07.970" v="341" actId="1076"/>
        <pc:sldMkLst>
          <pc:docMk/>
          <pc:sldMk cId="620389070" sldId="502"/>
        </pc:sldMkLst>
        <pc:spChg chg="mod">
          <ac:chgData name="FAZIL KT" userId="e78c93089f646298" providerId="LiveId" clId="{9F3A2520-8307-42CD-B3F4-3CB49E3F1DE7}" dt="2025-09-14T15:49:07.970" v="341" actId="1076"/>
          <ac:spMkLst>
            <pc:docMk/>
            <pc:sldMk cId="620389070" sldId="502"/>
            <ac:spMk id="2" creationId="{5FCA78B8-1895-C90E-B2F9-9BDA5B9A4B82}"/>
          </ac:spMkLst>
        </pc:spChg>
        <pc:spChg chg="mod">
          <ac:chgData name="FAZIL KT" userId="e78c93089f646298" providerId="LiveId" clId="{9F3A2520-8307-42CD-B3F4-3CB49E3F1DE7}" dt="2025-09-14T15:48:58.583" v="338" actId="1076"/>
          <ac:spMkLst>
            <pc:docMk/>
            <pc:sldMk cId="620389070" sldId="502"/>
            <ac:spMk id="3" creationId="{BD46A8BD-5D7D-C753-C8FD-D7CB685D2547}"/>
          </ac:spMkLst>
        </pc:spChg>
      </pc:sldChg>
      <pc:sldChg chg="modSp add del mod">
        <pc:chgData name="FAZIL KT" userId="e78c93089f646298" providerId="LiveId" clId="{9F3A2520-8307-42CD-B3F4-3CB49E3F1DE7}" dt="2025-09-14T17:13:03.561" v="516" actId="2696"/>
        <pc:sldMkLst>
          <pc:docMk/>
          <pc:sldMk cId="0" sldId="503"/>
        </pc:sldMkLst>
      </pc:sldChg>
      <pc:sldChg chg="modSp new mod">
        <pc:chgData name="FAZIL KT" userId="e78c93089f646298" providerId="LiveId" clId="{9F3A2520-8307-42CD-B3F4-3CB49E3F1DE7}" dt="2025-09-14T14:37:00.780" v="244" actId="20577"/>
        <pc:sldMkLst>
          <pc:docMk/>
          <pc:sldMk cId="3741285880" sldId="504"/>
        </pc:sldMkLst>
        <pc:spChg chg="mod">
          <ac:chgData name="FAZIL KT" userId="e78c93089f646298" providerId="LiveId" clId="{9F3A2520-8307-42CD-B3F4-3CB49E3F1DE7}" dt="2025-09-14T14:37:00.780" v="244" actId="20577"/>
          <ac:spMkLst>
            <pc:docMk/>
            <pc:sldMk cId="3741285880" sldId="504"/>
            <ac:spMk id="2" creationId="{620D9C93-8372-E7CA-D2C7-2A104A3A6969}"/>
          </ac:spMkLst>
        </pc:spChg>
        <pc:spChg chg="mod">
          <ac:chgData name="FAZIL KT" userId="e78c93089f646298" providerId="LiveId" clId="{9F3A2520-8307-42CD-B3F4-3CB49E3F1DE7}" dt="2025-09-14T14:19:07.610" v="116" actId="20577"/>
          <ac:spMkLst>
            <pc:docMk/>
            <pc:sldMk cId="3741285880" sldId="504"/>
            <ac:spMk id="3" creationId="{3CBEB504-416E-D998-59B1-AD3187E8FAEF}"/>
          </ac:spMkLst>
        </pc:spChg>
      </pc:sldChg>
      <pc:sldChg chg="delSp modSp new mod">
        <pc:chgData name="FAZIL KT" userId="e78c93089f646298" providerId="LiveId" clId="{9F3A2520-8307-42CD-B3F4-3CB49E3F1DE7}" dt="2025-09-14T17:13:43.980" v="523" actId="27636"/>
        <pc:sldMkLst>
          <pc:docMk/>
          <pc:sldMk cId="2213215381" sldId="505"/>
        </pc:sldMkLst>
        <pc:spChg chg="mod">
          <ac:chgData name="FAZIL KT" userId="e78c93089f646298" providerId="LiveId" clId="{9F3A2520-8307-42CD-B3F4-3CB49E3F1DE7}" dt="2025-09-14T17:13:43.980" v="523" actId="27636"/>
          <ac:spMkLst>
            <pc:docMk/>
            <pc:sldMk cId="2213215381" sldId="505"/>
            <ac:spMk id="3" creationId="{E4B9327C-290B-789E-9710-FD7453614EEE}"/>
          </ac:spMkLst>
        </pc:spChg>
      </pc:sldChg>
      <pc:sldChg chg="modSp new mod">
        <pc:chgData name="FAZIL KT" userId="e78c93089f646298" providerId="LiveId" clId="{9F3A2520-8307-42CD-B3F4-3CB49E3F1DE7}" dt="2025-09-14T14:37:24.493" v="246" actId="27636"/>
        <pc:sldMkLst>
          <pc:docMk/>
          <pc:sldMk cId="1786714475" sldId="506"/>
        </pc:sldMkLst>
        <pc:spChg chg="mod">
          <ac:chgData name="FAZIL KT" userId="e78c93089f646298" providerId="LiveId" clId="{9F3A2520-8307-42CD-B3F4-3CB49E3F1DE7}" dt="2025-09-14T14:37:24.493" v="246" actId="27636"/>
          <ac:spMkLst>
            <pc:docMk/>
            <pc:sldMk cId="1786714475" sldId="506"/>
            <ac:spMk id="3" creationId="{4CAE48A3-EC82-8E6B-1541-63C8294094DE}"/>
          </ac:spMkLst>
        </pc:spChg>
      </pc:sldChg>
      <pc:sldChg chg="addSp delSp modSp new mod">
        <pc:chgData name="FAZIL KT" userId="e78c93089f646298" providerId="LiveId" clId="{9F3A2520-8307-42CD-B3F4-3CB49E3F1DE7}" dt="2025-09-14T14:25:31.759" v="164" actId="1076"/>
        <pc:sldMkLst>
          <pc:docMk/>
          <pc:sldMk cId="4276393702" sldId="507"/>
        </pc:sldMkLst>
        <pc:spChg chg="add mod">
          <ac:chgData name="FAZIL KT" userId="e78c93089f646298" providerId="LiveId" clId="{9F3A2520-8307-42CD-B3F4-3CB49E3F1DE7}" dt="2025-09-14T14:25:31.759" v="164" actId="1076"/>
          <ac:spMkLst>
            <pc:docMk/>
            <pc:sldMk cId="4276393702" sldId="507"/>
            <ac:spMk id="4" creationId="{A9034151-1A46-77C0-BD06-67AE29A93656}"/>
          </ac:spMkLst>
        </pc:spChg>
      </pc:sldChg>
      <pc:sldChg chg="delSp modSp new mod">
        <pc:chgData name="FAZIL KT" userId="e78c93089f646298" providerId="LiveId" clId="{9F3A2520-8307-42CD-B3F4-3CB49E3F1DE7}" dt="2025-09-14T14:36:38.858" v="238" actId="1076"/>
        <pc:sldMkLst>
          <pc:docMk/>
          <pc:sldMk cId="2282652024" sldId="508"/>
        </pc:sldMkLst>
        <pc:spChg chg="mod">
          <ac:chgData name="FAZIL KT" userId="e78c93089f646298" providerId="LiveId" clId="{9F3A2520-8307-42CD-B3F4-3CB49E3F1DE7}" dt="2025-09-14T14:36:38.858" v="238" actId="1076"/>
          <ac:spMkLst>
            <pc:docMk/>
            <pc:sldMk cId="2282652024" sldId="508"/>
            <ac:spMk id="3" creationId="{DF461783-7DF2-ADF5-01F1-BDC4006A59BF}"/>
          </ac:spMkLst>
        </pc:spChg>
      </pc:sldChg>
      <pc:sldChg chg="delSp modSp new mod">
        <pc:chgData name="FAZIL KT" userId="e78c93089f646298" providerId="LiveId" clId="{9F3A2520-8307-42CD-B3F4-3CB49E3F1DE7}" dt="2025-09-14T15:33:25.400" v="286" actId="27636"/>
        <pc:sldMkLst>
          <pc:docMk/>
          <pc:sldMk cId="4156789632" sldId="509"/>
        </pc:sldMkLst>
        <pc:spChg chg="mod">
          <ac:chgData name="FAZIL KT" userId="e78c93089f646298" providerId="LiveId" clId="{9F3A2520-8307-42CD-B3F4-3CB49E3F1DE7}" dt="2025-09-14T15:33:25.400" v="286" actId="27636"/>
          <ac:spMkLst>
            <pc:docMk/>
            <pc:sldMk cId="4156789632" sldId="509"/>
            <ac:spMk id="3" creationId="{6B7398D6-0635-6976-91F8-A0FC35201FBC}"/>
          </ac:spMkLst>
        </pc:spChg>
      </pc:sldChg>
      <pc:sldChg chg="modSp new mod">
        <pc:chgData name="FAZIL KT" userId="e78c93089f646298" providerId="LiveId" clId="{9F3A2520-8307-42CD-B3F4-3CB49E3F1DE7}" dt="2025-09-16T01:08:38.073" v="713" actId="20577"/>
        <pc:sldMkLst>
          <pc:docMk/>
          <pc:sldMk cId="2897865567" sldId="510"/>
        </pc:sldMkLst>
        <pc:spChg chg="mod">
          <ac:chgData name="FAZIL KT" userId="e78c93089f646298" providerId="LiveId" clId="{9F3A2520-8307-42CD-B3F4-3CB49E3F1DE7}" dt="2025-09-16T01:08:38.073" v="713" actId="20577"/>
          <ac:spMkLst>
            <pc:docMk/>
            <pc:sldMk cId="2897865567" sldId="510"/>
            <ac:spMk id="3" creationId="{454467CA-D6C4-69C0-0345-609691477306}"/>
          </ac:spMkLst>
        </pc:spChg>
      </pc:sldChg>
      <pc:sldChg chg="addSp modSp new mod ord">
        <pc:chgData name="FAZIL KT" userId="e78c93089f646298" providerId="LiveId" clId="{9F3A2520-8307-42CD-B3F4-3CB49E3F1DE7}" dt="2025-09-16T01:06:17.868" v="688" actId="14100"/>
        <pc:sldMkLst>
          <pc:docMk/>
          <pc:sldMk cId="3006579247" sldId="511"/>
        </pc:sldMkLst>
        <pc:spChg chg="mod">
          <ac:chgData name="FAZIL KT" userId="e78c93089f646298" providerId="LiveId" clId="{9F3A2520-8307-42CD-B3F4-3CB49E3F1DE7}" dt="2025-09-14T15:09:01.953" v="264" actId="207"/>
          <ac:spMkLst>
            <pc:docMk/>
            <pc:sldMk cId="3006579247" sldId="511"/>
            <ac:spMk id="3" creationId="{000628F2-69EC-E288-AF3C-80E3EC5CC69A}"/>
          </ac:spMkLst>
        </pc:spChg>
        <pc:picChg chg="add mod">
          <ac:chgData name="FAZIL KT" userId="e78c93089f646298" providerId="LiveId" clId="{9F3A2520-8307-42CD-B3F4-3CB49E3F1DE7}" dt="2025-09-16T01:06:17.868" v="688" actId="14100"/>
          <ac:picMkLst>
            <pc:docMk/>
            <pc:sldMk cId="3006579247" sldId="511"/>
            <ac:picMk id="4" creationId="{1C9245F6-19E2-B8EA-2147-20ADC33FED11}"/>
          </ac:picMkLst>
        </pc:picChg>
      </pc:sldChg>
      <pc:sldChg chg="addSp delSp modSp new del mod">
        <pc:chgData name="FAZIL KT" userId="e78c93089f646298" providerId="LiveId" clId="{9F3A2520-8307-42CD-B3F4-3CB49E3F1DE7}" dt="2025-09-14T16:07:28.972" v="357" actId="2696"/>
        <pc:sldMkLst>
          <pc:docMk/>
          <pc:sldMk cId="2174857141" sldId="512"/>
        </pc:sldMkLst>
      </pc:sldChg>
      <pc:sldChg chg="addSp delSp modSp new mod">
        <pc:chgData name="FAZIL KT" userId="e78c93089f646298" providerId="LiveId" clId="{9F3A2520-8307-42CD-B3F4-3CB49E3F1DE7}" dt="2025-09-14T15:32:25.911" v="282" actId="14100"/>
        <pc:sldMkLst>
          <pc:docMk/>
          <pc:sldMk cId="1884195176" sldId="513"/>
        </pc:sldMkLst>
        <pc:picChg chg="add mod">
          <ac:chgData name="FAZIL KT" userId="e78c93089f646298" providerId="LiveId" clId="{9F3A2520-8307-42CD-B3F4-3CB49E3F1DE7}" dt="2025-09-14T15:32:25.911" v="282" actId="14100"/>
          <ac:picMkLst>
            <pc:docMk/>
            <pc:sldMk cId="1884195176" sldId="513"/>
            <ac:picMk id="9" creationId="{C1CB7279-C05A-CDD0-B256-B8A0A4EFB371}"/>
          </ac:picMkLst>
        </pc:picChg>
      </pc:sldChg>
      <pc:sldChg chg="modSp new mod">
        <pc:chgData name="FAZIL KT" userId="e78c93089f646298" providerId="LiveId" clId="{9F3A2520-8307-42CD-B3F4-3CB49E3F1DE7}" dt="2025-09-15T18:51:44.483" v="622" actId="27636"/>
        <pc:sldMkLst>
          <pc:docMk/>
          <pc:sldMk cId="2344647746" sldId="514"/>
        </pc:sldMkLst>
        <pc:spChg chg="mod">
          <ac:chgData name="FAZIL KT" userId="e78c93089f646298" providerId="LiveId" clId="{9F3A2520-8307-42CD-B3F4-3CB49E3F1DE7}" dt="2025-09-15T18:51:44.483" v="622" actId="27636"/>
          <ac:spMkLst>
            <pc:docMk/>
            <pc:sldMk cId="2344647746" sldId="514"/>
            <ac:spMk id="3" creationId="{AD42EFE8-FD8F-3009-6A9A-41BD6670EF39}"/>
          </ac:spMkLst>
        </pc:spChg>
      </pc:sldChg>
      <pc:sldChg chg="addSp delSp modSp new del mod ord">
        <pc:chgData name="FAZIL KT" userId="e78c93089f646298" providerId="LiveId" clId="{9F3A2520-8307-42CD-B3F4-3CB49E3F1DE7}" dt="2025-09-14T16:09:44.120" v="386" actId="2696"/>
        <pc:sldMkLst>
          <pc:docMk/>
          <pc:sldMk cId="3127502167" sldId="515"/>
        </pc:sldMkLst>
      </pc:sldChg>
      <pc:sldChg chg="addSp delSp modSp new mod">
        <pc:chgData name="FAZIL KT" userId="e78c93089f646298" providerId="LiveId" clId="{9F3A2520-8307-42CD-B3F4-3CB49E3F1DE7}" dt="2025-09-14T15:46:42.334" v="332" actId="14100"/>
        <pc:sldMkLst>
          <pc:docMk/>
          <pc:sldMk cId="1768818046" sldId="516"/>
        </pc:sldMkLst>
        <pc:picChg chg="add mod">
          <ac:chgData name="FAZIL KT" userId="e78c93089f646298" providerId="LiveId" clId="{9F3A2520-8307-42CD-B3F4-3CB49E3F1DE7}" dt="2025-09-14T15:46:42.334" v="332" actId="14100"/>
          <ac:picMkLst>
            <pc:docMk/>
            <pc:sldMk cId="1768818046" sldId="516"/>
            <ac:picMk id="5" creationId="{A4F95610-9B85-4B09-9B77-F37EF010F83E}"/>
          </ac:picMkLst>
        </pc:picChg>
      </pc:sldChg>
      <pc:sldChg chg="delSp modSp new mod">
        <pc:chgData name="FAZIL KT" userId="e78c93089f646298" providerId="LiveId" clId="{9F3A2520-8307-42CD-B3F4-3CB49E3F1DE7}" dt="2025-09-14T16:23:20.316" v="415" actId="27636"/>
        <pc:sldMkLst>
          <pc:docMk/>
          <pc:sldMk cId="3390898442" sldId="517"/>
        </pc:sldMkLst>
        <pc:spChg chg="mod">
          <ac:chgData name="FAZIL KT" userId="e78c93089f646298" providerId="LiveId" clId="{9F3A2520-8307-42CD-B3F4-3CB49E3F1DE7}" dt="2025-09-14T16:23:20.316" v="415" actId="27636"/>
          <ac:spMkLst>
            <pc:docMk/>
            <pc:sldMk cId="3390898442" sldId="517"/>
            <ac:spMk id="3" creationId="{FCFD8125-3ABF-A934-BF4D-BDC7C0E84D75}"/>
          </ac:spMkLst>
        </pc:spChg>
      </pc:sldChg>
      <pc:sldChg chg="addSp delSp modSp new mod">
        <pc:chgData name="FAZIL KT" userId="e78c93089f646298" providerId="LiveId" clId="{9F3A2520-8307-42CD-B3F4-3CB49E3F1DE7}" dt="2025-09-14T16:10:27.087" v="396" actId="14100"/>
        <pc:sldMkLst>
          <pc:docMk/>
          <pc:sldMk cId="3932134788" sldId="518"/>
        </pc:sldMkLst>
        <pc:picChg chg="add mod">
          <ac:chgData name="FAZIL KT" userId="e78c93089f646298" providerId="LiveId" clId="{9F3A2520-8307-42CD-B3F4-3CB49E3F1DE7}" dt="2025-09-14T16:10:27.087" v="396" actId="14100"/>
          <ac:picMkLst>
            <pc:docMk/>
            <pc:sldMk cId="3932134788" sldId="518"/>
            <ac:picMk id="5" creationId="{BE3752E8-F7A2-DC3A-D153-3F073BFB5C05}"/>
          </ac:picMkLst>
        </pc:picChg>
      </pc:sldChg>
      <pc:sldChg chg="modSp new mod">
        <pc:chgData name="FAZIL KT" userId="e78c93089f646298" providerId="LiveId" clId="{9F3A2520-8307-42CD-B3F4-3CB49E3F1DE7}" dt="2025-09-14T16:24:23.111" v="432" actId="20577"/>
        <pc:sldMkLst>
          <pc:docMk/>
          <pc:sldMk cId="4072203937" sldId="519"/>
        </pc:sldMkLst>
        <pc:spChg chg="mod">
          <ac:chgData name="FAZIL KT" userId="e78c93089f646298" providerId="LiveId" clId="{9F3A2520-8307-42CD-B3F4-3CB49E3F1DE7}" dt="2025-09-14T16:24:23.111" v="432" actId="20577"/>
          <ac:spMkLst>
            <pc:docMk/>
            <pc:sldMk cId="4072203937" sldId="519"/>
            <ac:spMk id="3" creationId="{C94D071F-039B-F81F-55FA-32CDA5D94DCB}"/>
          </ac:spMkLst>
        </pc:spChg>
      </pc:sldChg>
      <pc:sldChg chg="modSp new mod">
        <pc:chgData name="FAZIL KT" userId="e78c93089f646298" providerId="LiveId" clId="{9F3A2520-8307-42CD-B3F4-3CB49E3F1DE7}" dt="2025-09-14T16:27:29.083" v="451" actId="27636"/>
        <pc:sldMkLst>
          <pc:docMk/>
          <pc:sldMk cId="1372728753" sldId="520"/>
        </pc:sldMkLst>
        <pc:spChg chg="mod">
          <ac:chgData name="FAZIL KT" userId="e78c93089f646298" providerId="LiveId" clId="{9F3A2520-8307-42CD-B3F4-3CB49E3F1DE7}" dt="2025-09-14T16:27:29.083" v="451" actId="27636"/>
          <ac:spMkLst>
            <pc:docMk/>
            <pc:sldMk cId="1372728753" sldId="520"/>
            <ac:spMk id="3" creationId="{F6B7434E-D148-3BBD-CC1A-71440435F671}"/>
          </ac:spMkLst>
        </pc:spChg>
      </pc:sldChg>
      <pc:sldChg chg="modSp new">
        <pc:chgData name="FAZIL KT" userId="e78c93089f646298" providerId="LiveId" clId="{9F3A2520-8307-42CD-B3F4-3CB49E3F1DE7}" dt="2025-09-14T16:27:18.015" v="447"/>
        <pc:sldMkLst>
          <pc:docMk/>
          <pc:sldMk cId="217000776" sldId="521"/>
        </pc:sldMkLst>
        <pc:spChg chg="mod">
          <ac:chgData name="FAZIL KT" userId="e78c93089f646298" providerId="LiveId" clId="{9F3A2520-8307-42CD-B3F4-3CB49E3F1DE7}" dt="2025-09-14T16:27:18.015" v="447"/>
          <ac:spMkLst>
            <pc:docMk/>
            <pc:sldMk cId="217000776" sldId="521"/>
            <ac:spMk id="3" creationId="{B1F715FA-9EDB-3B1F-148E-AAF93DC8E5D0}"/>
          </ac:spMkLst>
        </pc:spChg>
      </pc:sldChg>
      <pc:sldChg chg="modSp new mod">
        <pc:chgData name="FAZIL KT" userId="e78c93089f646298" providerId="LiveId" clId="{9F3A2520-8307-42CD-B3F4-3CB49E3F1DE7}" dt="2025-09-14T16:32:11.495" v="471" actId="113"/>
        <pc:sldMkLst>
          <pc:docMk/>
          <pc:sldMk cId="1870878289" sldId="522"/>
        </pc:sldMkLst>
        <pc:spChg chg="mod">
          <ac:chgData name="FAZIL KT" userId="e78c93089f646298" providerId="LiveId" clId="{9F3A2520-8307-42CD-B3F4-3CB49E3F1DE7}" dt="2025-09-14T16:32:11.495" v="471" actId="113"/>
          <ac:spMkLst>
            <pc:docMk/>
            <pc:sldMk cId="1870878289" sldId="522"/>
            <ac:spMk id="3" creationId="{ADB1B634-CD77-C34F-40E2-A4B3A8CC48F2}"/>
          </ac:spMkLst>
        </pc:spChg>
      </pc:sldChg>
      <pc:sldChg chg="modSp new">
        <pc:chgData name="FAZIL KT" userId="e78c93089f646298" providerId="LiveId" clId="{9F3A2520-8307-42CD-B3F4-3CB49E3F1DE7}" dt="2025-09-14T16:30:56.395" v="456"/>
        <pc:sldMkLst>
          <pc:docMk/>
          <pc:sldMk cId="2402212674" sldId="523"/>
        </pc:sldMkLst>
        <pc:spChg chg="mod">
          <ac:chgData name="FAZIL KT" userId="e78c93089f646298" providerId="LiveId" clId="{9F3A2520-8307-42CD-B3F4-3CB49E3F1DE7}" dt="2025-09-14T16:30:56.395" v="456"/>
          <ac:spMkLst>
            <pc:docMk/>
            <pc:sldMk cId="2402212674" sldId="523"/>
            <ac:spMk id="3" creationId="{CB1E39A0-7928-82B4-B479-81CC77626285}"/>
          </ac:spMkLst>
        </pc:spChg>
      </pc:sldChg>
      <pc:sldChg chg="modSp new mod">
        <pc:chgData name="FAZIL KT" userId="e78c93089f646298" providerId="LiveId" clId="{9F3A2520-8307-42CD-B3F4-3CB49E3F1DE7}" dt="2025-09-14T16:33:52.593" v="488" actId="5793"/>
        <pc:sldMkLst>
          <pc:docMk/>
          <pc:sldMk cId="2414775627" sldId="524"/>
        </pc:sldMkLst>
        <pc:spChg chg="mod">
          <ac:chgData name="FAZIL KT" userId="e78c93089f646298" providerId="LiveId" clId="{9F3A2520-8307-42CD-B3F4-3CB49E3F1DE7}" dt="2025-09-14T16:33:52.593" v="488" actId="5793"/>
          <ac:spMkLst>
            <pc:docMk/>
            <pc:sldMk cId="2414775627" sldId="524"/>
            <ac:spMk id="3" creationId="{7A5FBBD4-4703-2BBF-2425-8FB6E2C63EE0}"/>
          </ac:spMkLst>
        </pc:spChg>
      </pc:sldChg>
      <pc:sldChg chg="modSp new">
        <pc:chgData name="FAZIL KT" userId="e78c93089f646298" providerId="LiveId" clId="{9F3A2520-8307-42CD-B3F4-3CB49E3F1DE7}" dt="2025-09-14T16:33:20.900" v="478"/>
        <pc:sldMkLst>
          <pc:docMk/>
          <pc:sldMk cId="3351756334" sldId="525"/>
        </pc:sldMkLst>
        <pc:spChg chg="mod">
          <ac:chgData name="FAZIL KT" userId="e78c93089f646298" providerId="LiveId" clId="{9F3A2520-8307-42CD-B3F4-3CB49E3F1DE7}" dt="2025-09-14T16:33:20.900" v="478"/>
          <ac:spMkLst>
            <pc:docMk/>
            <pc:sldMk cId="3351756334" sldId="525"/>
            <ac:spMk id="3" creationId="{B88CA067-FDA7-D6A7-D1C0-5696E07390BC}"/>
          </ac:spMkLst>
        </pc:spChg>
      </pc:sldChg>
      <pc:sldChg chg="delSp modSp new mod">
        <pc:chgData name="FAZIL KT" userId="e78c93089f646298" providerId="LiveId" clId="{9F3A2520-8307-42CD-B3F4-3CB49E3F1DE7}" dt="2025-09-14T16:34:22.562" v="500" actId="21"/>
        <pc:sldMkLst>
          <pc:docMk/>
          <pc:sldMk cId="3548045235" sldId="526"/>
        </pc:sldMkLst>
        <pc:spChg chg="mod">
          <ac:chgData name="FAZIL KT" userId="e78c93089f646298" providerId="LiveId" clId="{9F3A2520-8307-42CD-B3F4-3CB49E3F1DE7}" dt="2025-09-14T16:34:19.614" v="499" actId="1076"/>
          <ac:spMkLst>
            <pc:docMk/>
            <pc:sldMk cId="3548045235" sldId="526"/>
            <ac:spMk id="2" creationId="{7CA26E8A-5F47-87D2-CECF-63E37E9C83D9}"/>
          </ac:spMkLst>
        </pc:spChg>
      </pc:sldChg>
      <pc:sldChg chg="addSp delSp modSp new mod">
        <pc:chgData name="FAZIL KT" userId="e78c93089f646298" providerId="LiveId" clId="{9F3A2520-8307-42CD-B3F4-3CB49E3F1DE7}" dt="2025-09-15T18:55:08.566" v="630" actId="14100"/>
        <pc:sldMkLst>
          <pc:docMk/>
          <pc:sldMk cId="1226758866" sldId="527"/>
        </pc:sldMkLst>
        <pc:spChg chg="del">
          <ac:chgData name="FAZIL KT" userId="e78c93089f646298" providerId="LiveId" clId="{9F3A2520-8307-42CD-B3F4-3CB49E3F1DE7}" dt="2025-09-15T18:54:51.405" v="624" actId="931"/>
          <ac:spMkLst>
            <pc:docMk/>
            <pc:sldMk cId="1226758866" sldId="527"/>
            <ac:spMk id="3" creationId="{F550017D-1C21-03F3-0CAA-1CA31845791C}"/>
          </ac:spMkLst>
        </pc:spChg>
        <pc:picChg chg="add mod">
          <ac:chgData name="FAZIL KT" userId="e78c93089f646298" providerId="LiveId" clId="{9F3A2520-8307-42CD-B3F4-3CB49E3F1DE7}" dt="2025-09-15T18:55:08.566" v="630" actId="14100"/>
          <ac:picMkLst>
            <pc:docMk/>
            <pc:sldMk cId="1226758866" sldId="527"/>
            <ac:picMk id="5" creationId="{66401032-16A2-4535-DE31-491528874313}"/>
          </ac:picMkLst>
        </pc:picChg>
      </pc:sldChg>
      <pc:sldChg chg="modSp new del mod">
        <pc:chgData name="FAZIL KT" userId="e78c93089f646298" providerId="LiveId" clId="{9F3A2520-8307-42CD-B3F4-3CB49E3F1DE7}" dt="2025-09-15T18:13:04.158" v="604" actId="2696"/>
        <pc:sldMkLst>
          <pc:docMk/>
          <pc:sldMk cId="1940805164" sldId="527"/>
        </pc:sldMkLst>
        <pc:spChg chg="mod">
          <ac:chgData name="FAZIL KT" userId="e78c93089f646298" providerId="LiveId" clId="{9F3A2520-8307-42CD-B3F4-3CB49E3F1DE7}" dt="2025-09-15T18:08:39.804" v="536" actId="20577"/>
          <ac:spMkLst>
            <pc:docMk/>
            <pc:sldMk cId="1940805164" sldId="527"/>
            <ac:spMk id="2" creationId="{625422AF-263C-9006-BE85-6E83E577E6CF}"/>
          </ac:spMkLst>
        </pc:spChg>
      </pc:sldChg>
      <pc:sldChg chg="modSp new mod">
        <pc:chgData name="FAZIL KT" userId="e78c93089f646298" providerId="LiveId" clId="{9F3A2520-8307-42CD-B3F4-3CB49E3F1DE7}" dt="2025-09-15T19:03:47.960" v="678" actId="2710"/>
        <pc:sldMkLst>
          <pc:docMk/>
          <pc:sldMk cId="1888401492" sldId="528"/>
        </pc:sldMkLst>
        <pc:spChg chg="mod">
          <ac:chgData name="FAZIL KT" userId="e78c93089f646298" providerId="LiveId" clId="{9F3A2520-8307-42CD-B3F4-3CB49E3F1DE7}" dt="2025-09-15T19:03:47.960" v="678" actId="2710"/>
          <ac:spMkLst>
            <pc:docMk/>
            <pc:sldMk cId="1888401492" sldId="528"/>
            <ac:spMk id="3" creationId="{4115856B-8884-071F-9D42-D8DB62251806}"/>
          </ac:spMkLst>
        </pc:spChg>
      </pc:sldChg>
      <pc:sldChg chg="modSp new mod">
        <pc:chgData name="FAZIL KT" userId="e78c93089f646298" providerId="LiveId" clId="{9F3A2520-8307-42CD-B3F4-3CB49E3F1DE7}" dt="2025-09-15T19:03:31.145" v="677" actId="27636"/>
        <pc:sldMkLst>
          <pc:docMk/>
          <pc:sldMk cId="9941446" sldId="529"/>
        </pc:sldMkLst>
        <pc:spChg chg="mod">
          <ac:chgData name="FAZIL KT" userId="e78c93089f646298" providerId="LiveId" clId="{9F3A2520-8307-42CD-B3F4-3CB49E3F1DE7}" dt="2025-09-15T19:03:31.145" v="677" actId="27636"/>
          <ac:spMkLst>
            <pc:docMk/>
            <pc:sldMk cId="9941446" sldId="529"/>
            <ac:spMk id="3" creationId="{8B7AA78D-C20B-2A4B-F649-307501069B4D}"/>
          </ac:spMkLst>
        </pc:spChg>
      </pc:sldChg>
    </pc:docChg>
  </pc:docChgLst>
  <pc:docChgLst>
    <pc:chgData name="FAZIL KT" userId="e78c93089f646298" providerId="LiveId" clId="{6AA40BCB-4A6C-4B8C-B8EF-D36F125024A7}"/>
    <pc:docChg chg="undo redo custSel addSld delSld modSld sldOrd addSection delSection">
      <pc:chgData name="FAZIL KT" userId="e78c93089f646298" providerId="LiveId" clId="{6AA40BCB-4A6C-4B8C-B8EF-D36F125024A7}" dt="2025-09-12T19:57:43.937" v="806" actId="20577"/>
      <pc:docMkLst>
        <pc:docMk/>
      </pc:docMkLst>
      <pc:sldChg chg="modSp mod">
        <pc:chgData name="FAZIL KT" userId="e78c93089f646298" providerId="LiveId" clId="{6AA40BCB-4A6C-4B8C-B8EF-D36F125024A7}" dt="2025-09-12T16:44:32.283" v="105" actId="21"/>
        <pc:sldMkLst>
          <pc:docMk/>
          <pc:sldMk cId="0" sldId="258"/>
        </pc:sldMkLst>
      </pc:sldChg>
      <pc:sldChg chg="modSp mod">
        <pc:chgData name="FAZIL KT" userId="e78c93089f646298" providerId="LiveId" clId="{6AA40BCB-4A6C-4B8C-B8EF-D36F125024A7}" dt="2025-09-12T17:04:10.138" v="209" actId="207"/>
        <pc:sldMkLst>
          <pc:docMk/>
          <pc:sldMk cId="0" sldId="259"/>
        </pc:sldMkLst>
        <pc:spChg chg="mod">
          <ac:chgData name="FAZIL KT" userId="e78c93089f646298" providerId="LiveId" clId="{6AA40BCB-4A6C-4B8C-B8EF-D36F125024A7}" dt="2025-09-12T17:04:05.432" v="208" actId="207"/>
          <ac:spMkLst>
            <pc:docMk/>
            <pc:sldMk cId="0" sldId="259"/>
            <ac:spMk id="2" creationId="{00000000-0000-0000-0000-000000000000}"/>
          </ac:spMkLst>
        </pc:spChg>
        <pc:spChg chg="mod">
          <ac:chgData name="FAZIL KT" userId="e78c93089f646298" providerId="LiveId" clId="{6AA40BCB-4A6C-4B8C-B8EF-D36F125024A7}" dt="2025-09-12T17:04:10.138" v="209" actId="207"/>
          <ac:spMkLst>
            <pc:docMk/>
            <pc:sldMk cId="0" sldId="259"/>
            <ac:spMk id="3" creationId="{00000000-0000-0000-0000-000000000000}"/>
          </ac:spMkLst>
        </pc:spChg>
      </pc:sldChg>
      <pc:sldChg chg="ord">
        <pc:chgData name="FAZIL KT" userId="e78c93089f646298" providerId="LiveId" clId="{6AA40BCB-4A6C-4B8C-B8EF-D36F125024A7}" dt="2025-09-12T18:22:15.003" v="473"/>
        <pc:sldMkLst>
          <pc:docMk/>
          <pc:sldMk cId="0" sldId="260"/>
        </pc:sldMkLst>
      </pc:sldChg>
      <pc:sldChg chg="ord">
        <pc:chgData name="FAZIL KT" userId="e78c93089f646298" providerId="LiveId" clId="{6AA40BCB-4A6C-4B8C-B8EF-D36F125024A7}" dt="2025-09-12T18:22:18.611" v="475"/>
        <pc:sldMkLst>
          <pc:docMk/>
          <pc:sldMk cId="0" sldId="261"/>
        </pc:sldMkLst>
      </pc:sldChg>
      <pc:sldChg chg="addSp delSp modSp mod">
        <pc:chgData name="FAZIL KT" userId="e78c93089f646298" providerId="LiveId" clId="{6AA40BCB-4A6C-4B8C-B8EF-D36F125024A7}" dt="2025-09-12T19:22:53.477" v="715"/>
        <pc:sldMkLst>
          <pc:docMk/>
          <pc:sldMk cId="0" sldId="262"/>
        </pc:sldMkLst>
        <pc:spChg chg="mod">
          <ac:chgData name="FAZIL KT" userId="e78c93089f646298" providerId="LiveId" clId="{6AA40BCB-4A6C-4B8C-B8EF-D36F125024A7}" dt="2025-09-12T19:22:53.477" v="715"/>
          <ac:spMkLst>
            <pc:docMk/>
            <pc:sldMk cId="0" sldId="262"/>
            <ac:spMk id="2" creationId="{00000000-0000-0000-0000-000000000000}"/>
          </ac:spMkLst>
        </pc:spChg>
        <pc:graphicFrameChg chg="add mod modGraphic">
          <ac:chgData name="FAZIL KT" userId="e78c93089f646298" providerId="LiveId" clId="{6AA40BCB-4A6C-4B8C-B8EF-D36F125024A7}" dt="2025-09-12T19:21:44.957" v="709" actId="14100"/>
          <ac:graphicFrameMkLst>
            <pc:docMk/>
            <pc:sldMk cId="0" sldId="262"/>
            <ac:graphicFrameMk id="4" creationId="{77C979DE-00F9-F08E-FADE-B0BD0C9B9C7D}"/>
          </ac:graphicFrameMkLst>
        </pc:graphicFrameChg>
      </pc:sldChg>
      <pc:sldChg chg="del">
        <pc:chgData name="FAZIL KT" userId="e78c93089f646298" providerId="LiveId" clId="{6AA40BCB-4A6C-4B8C-B8EF-D36F125024A7}" dt="2025-09-12T18:21:29.697" v="471" actId="2696"/>
        <pc:sldMkLst>
          <pc:docMk/>
          <pc:sldMk cId="0" sldId="265"/>
        </pc:sldMkLst>
      </pc:sldChg>
      <pc:sldChg chg="modSp add mod">
        <pc:chgData name="FAZIL KT" userId="e78c93089f646298" providerId="LiveId" clId="{6AA40BCB-4A6C-4B8C-B8EF-D36F125024A7}" dt="2025-09-12T19:16:25.071" v="690" actId="20577"/>
        <pc:sldMkLst>
          <pc:docMk/>
          <pc:sldMk cId="0" sldId="297"/>
        </pc:sldMkLst>
        <pc:spChg chg="mod">
          <ac:chgData name="FAZIL KT" userId="e78c93089f646298" providerId="LiveId" clId="{6AA40BCB-4A6C-4B8C-B8EF-D36F125024A7}" dt="2025-09-12T19:16:25.071" v="690" actId="20577"/>
          <ac:spMkLst>
            <pc:docMk/>
            <pc:sldMk cId="0" sldId="297"/>
            <ac:spMk id="41986" creationId="{00000000-0000-0000-0000-000000000000}"/>
          </ac:spMkLst>
        </pc:spChg>
        <pc:spChg chg="mod">
          <ac:chgData name="FAZIL KT" userId="e78c93089f646298" providerId="LiveId" clId="{6AA40BCB-4A6C-4B8C-B8EF-D36F125024A7}" dt="2025-09-12T19:16:22.257" v="688" actId="1076"/>
          <ac:spMkLst>
            <pc:docMk/>
            <pc:sldMk cId="0" sldId="297"/>
            <ac:spMk id="42011" creationId="{00000000-0000-0000-0000-000000000000}"/>
          </ac:spMkLst>
        </pc:spChg>
        <pc:spChg chg="mod">
          <ac:chgData name="FAZIL KT" userId="e78c93089f646298" providerId="LiveId" clId="{6AA40BCB-4A6C-4B8C-B8EF-D36F125024A7}" dt="2025-09-12T18:27:49.067" v="504" actId="20577"/>
          <ac:spMkLst>
            <pc:docMk/>
            <pc:sldMk cId="0" sldId="297"/>
            <ac:spMk id="1359898" creationId="{00000000-0000-0000-0000-000000000000}"/>
          </ac:spMkLst>
        </pc:spChg>
      </pc:sldChg>
      <pc:sldChg chg="modSp add mod">
        <pc:chgData name="FAZIL KT" userId="e78c93089f646298" providerId="LiveId" clId="{6AA40BCB-4A6C-4B8C-B8EF-D36F125024A7}" dt="2025-09-12T18:32:57.428" v="566" actId="1076"/>
        <pc:sldMkLst>
          <pc:docMk/>
          <pc:sldMk cId="0" sldId="298"/>
        </pc:sldMkLst>
        <pc:spChg chg="mod">
          <ac:chgData name="FAZIL KT" userId="e78c93089f646298" providerId="LiveId" clId="{6AA40BCB-4A6C-4B8C-B8EF-D36F125024A7}" dt="2025-09-12T18:32:35.097" v="564"/>
          <ac:spMkLst>
            <pc:docMk/>
            <pc:sldMk cId="0" sldId="298"/>
            <ac:spMk id="46098" creationId="{00000000-0000-0000-0000-000000000000}"/>
          </ac:spMkLst>
        </pc:spChg>
        <pc:spChg chg="mod">
          <ac:chgData name="FAZIL KT" userId="e78c93089f646298" providerId="LiveId" clId="{6AA40BCB-4A6C-4B8C-B8EF-D36F125024A7}" dt="2025-09-12T18:32:57.428" v="566" actId="1076"/>
          <ac:spMkLst>
            <pc:docMk/>
            <pc:sldMk cId="0" sldId="298"/>
            <ac:spMk id="46107" creationId="{00000000-0000-0000-0000-000000000000}"/>
          </ac:spMkLst>
        </pc:spChg>
      </pc:sldChg>
      <pc:sldChg chg="modSp add mod">
        <pc:chgData name="FAZIL KT" userId="e78c93089f646298" providerId="LiveId" clId="{6AA40BCB-4A6C-4B8C-B8EF-D36F125024A7}" dt="2025-09-12T19:17:10.024" v="691" actId="207"/>
        <pc:sldMkLst>
          <pc:docMk/>
          <pc:sldMk cId="0" sldId="300"/>
        </pc:sldMkLst>
        <pc:spChg chg="mod">
          <ac:chgData name="FAZIL KT" userId="e78c93089f646298" providerId="LiveId" clId="{6AA40BCB-4A6C-4B8C-B8EF-D36F125024A7}" dt="2025-09-12T19:17:10.024" v="691" actId="207"/>
          <ac:spMkLst>
            <pc:docMk/>
            <pc:sldMk cId="0" sldId="300"/>
            <ac:spMk id="50178" creationId="{00000000-0000-0000-0000-000000000000}"/>
          </ac:spMkLst>
        </pc:spChg>
        <pc:spChg chg="mod">
          <ac:chgData name="FAZIL KT" userId="e78c93089f646298" providerId="LiveId" clId="{6AA40BCB-4A6C-4B8C-B8EF-D36F125024A7}" dt="2025-09-12T18:31:43.972" v="551" actId="20577"/>
          <ac:spMkLst>
            <pc:docMk/>
            <pc:sldMk cId="0" sldId="300"/>
            <ac:spMk id="50221" creationId="{00000000-0000-0000-0000-000000000000}"/>
          </ac:spMkLst>
        </pc:spChg>
      </pc:sldChg>
      <pc:sldChg chg="modSp add mod">
        <pc:chgData name="FAZIL KT" userId="e78c93089f646298" providerId="LiveId" clId="{6AA40BCB-4A6C-4B8C-B8EF-D36F125024A7}" dt="2025-09-12T18:39:14.961" v="584" actId="20577"/>
        <pc:sldMkLst>
          <pc:docMk/>
          <pc:sldMk cId="0" sldId="301"/>
        </pc:sldMkLst>
        <pc:spChg chg="mod">
          <ac:chgData name="FAZIL KT" userId="e78c93089f646298" providerId="LiveId" clId="{6AA40BCB-4A6C-4B8C-B8EF-D36F125024A7}" dt="2025-09-12T18:39:14.961" v="584" actId="20577"/>
          <ac:spMkLst>
            <pc:docMk/>
            <pc:sldMk cId="0" sldId="301"/>
            <ac:spMk id="174100" creationId="{00000000-0000-0000-0000-000000000000}"/>
          </ac:spMkLst>
        </pc:spChg>
      </pc:sldChg>
      <pc:sldChg chg="modSp add mod">
        <pc:chgData name="FAZIL KT" userId="e78c93089f646298" providerId="LiveId" clId="{6AA40BCB-4A6C-4B8C-B8EF-D36F125024A7}" dt="2025-09-12T19:19:44.347" v="694" actId="1076"/>
        <pc:sldMkLst>
          <pc:docMk/>
          <pc:sldMk cId="0" sldId="321"/>
        </pc:sldMkLst>
        <pc:spChg chg="mod">
          <ac:chgData name="FAZIL KT" userId="e78c93089f646298" providerId="LiveId" clId="{6AA40BCB-4A6C-4B8C-B8EF-D36F125024A7}" dt="2025-09-12T18:35:25.284" v="577" actId="20577"/>
          <ac:spMkLst>
            <pc:docMk/>
            <pc:sldMk cId="0" sldId="321"/>
            <ac:spMk id="56322" creationId="{00000000-0000-0000-0000-000000000000}"/>
          </ac:spMkLst>
        </pc:spChg>
        <pc:spChg chg="mod">
          <ac:chgData name="FAZIL KT" userId="e78c93089f646298" providerId="LiveId" clId="{6AA40BCB-4A6C-4B8C-B8EF-D36F125024A7}" dt="2025-09-12T19:19:27.738" v="693"/>
          <ac:spMkLst>
            <pc:docMk/>
            <pc:sldMk cId="0" sldId="321"/>
            <ac:spMk id="56323" creationId="{00000000-0000-0000-0000-000000000000}"/>
          </ac:spMkLst>
        </pc:spChg>
        <pc:spChg chg="mod">
          <ac:chgData name="FAZIL KT" userId="e78c93089f646298" providerId="LiveId" clId="{6AA40BCB-4A6C-4B8C-B8EF-D36F125024A7}" dt="2025-09-12T19:19:44.347" v="694" actId="1076"/>
          <ac:spMkLst>
            <pc:docMk/>
            <pc:sldMk cId="0" sldId="321"/>
            <ac:spMk id="56356" creationId="{00000000-0000-0000-0000-000000000000}"/>
          </ac:spMkLst>
        </pc:spChg>
      </pc:sldChg>
      <pc:sldChg chg="addSp delSp mod">
        <pc:chgData name="FAZIL KT" userId="e78c93089f646298" providerId="LiveId" clId="{6AA40BCB-4A6C-4B8C-B8EF-D36F125024A7}" dt="2025-09-12T14:57:59.979" v="1" actId="22"/>
        <pc:sldMkLst>
          <pc:docMk/>
          <pc:sldMk cId="0" sldId="462"/>
        </pc:sldMkLst>
      </pc:sldChg>
      <pc:sldChg chg="addSp delSp modSp mod">
        <pc:chgData name="FAZIL KT" userId="e78c93089f646298" providerId="LiveId" clId="{6AA40BCB-4A6C-4B8C-B8EF-D36F125024A7}" dt="2025-09-12T16:22:20.295" v="9" actId="14100"/>
        <pc:sldMkLst>
          <pc:docMk/>
          <pc:sldMk cId="2499318519" sldId="476"/>
        </pc:sldMkLst>
        <pc:picChg chg="add mod">
          <ac:chgData name="FAZIL KT" userId="e78c93089f646298" providerId="LiveId" clId="{6AA40BCB-4A6C-4B8C-B8EF-D36F125024A7}" dt="2025-09-12T16:22:20.295" v="9" actId="14100"/>
          <ac:picMkLst>
            <pc:docMk/>
            <pc:sldMk cId="2499318519" sldId="476"/>
            <ac:picMk id="5" creationId="{FBBCCB1D-4AE0-3871-C9B6-5E516CA485F9}"/>
          </ac:picMkLst>
        </pc:picChg>
      </pc:sldChg>
      <pc:sldChg chg="add ord">
        <pc:chgData name="FAZIL KT" userId="e78c93089f646298" providerId="LiveId" clId="{6AA40BCB-4A6C-4B8C-B8EF-D36F125024A7}" dt="2025-09-12T14:58:16.196" v="4"/>
        <pc:sldMkLst>
          <pc:docMk/>
          <pc:sldMk cId="0" sldId="478"/>
        </pc:sldMkLst>
      </pc:sldChg>
      <pc:sldChg chg="add del">
        <pc:chgData name="FAZIL KT" userId="e78c93089f646298" providerId="LiveId" clId="{6AA40BCB-4A6C-4B8C-B8EF-D36F125024A7}" dt="2025-09-12T16:25:08.492" v="12"/>
        <pc:sldMkLst>
          <pc:docMk/>
          <pc:sldMk cId="0" sldId="479"/>
        </pc:sldMkLst>
      </pc:sldChg>
      <pc:sldChg chg="addSp delSp modSp new mod modClrScheme chgLayout">
        <pc:chgData name="FAZIL KT" userId="e78c93089f646298" providerId="LiveId" clId="{6AA40BCB-4A6C-4B8C-B8EF-D36F125024A7}" dt="2025-09-12T16:37:54.967" v="72" actId="20577"/>
        <pc:sldMkLst>
          <pc:docMk/>
          <pc:sldMk cId="108321535" sldId="480"/>
        </pc:sldMkLst>
        <pc:spChg chg="add mod">
          <ac:chgData name="FAZIL KT" userId="e78c93089f646298" providerId="LiveId" clId="{6AA40BCB-4A6C-4B8C-B8EF-D36F125024A7}" dt="2025-09-12T16:33:09.448" v="41" actId="20577"/>
          <ac:spMkLst>
            <pc:docMk/>
            <pc:sldMk cId="108321535" sldId="480"/>
            <ac:spMk id="8" creationId="{D308DC90-20A9-9B9D-4AEF-D0AC09080812}"/>
          </ac:spMkLst>
        </pc:spChg>
        <pc:spChg chg="add mod">
          <ac:chgData name="FAZIL KT" userId="e78c93089f646298" providerId="LiveId" clId="{6AA40BCB-4A6C-4B8C-B8EF-D36F125024A7}" dt="2025-09-12T16:37:54.967" v="72" actId="20577"/>
          <ac:spMkLst>
            <pc:docMk/>
            <pc:sldMk cId="108321535" sldId="480"/>
            <ac:spMk id="9" creationId="{8754301B-B0E4-DA60-98A6-B26A56CED6AE}"/>
          </ac:spMkLst>
        </pc:spChg>
      </pc:sldChg>
      <pc:sldChg chg="modSp new mod ord">
        <pc:chgData name="FAZIL KT" userId="e78c93089f646298" providerId="LiveId" clId="{6AA40BCB-4A6C-4B8C-B8EF-D36F125024A7}" dt="2025-09-12T16:43:58.009" v="100" actId="20577"/>
        <pc:sldMkLst>
          <pc:docMk/>
          <pc:sldMk cId="1283280676" sldId="481"/>
        </pc:sldMkLst>
        <pc:spChg chg="mod">
          <ac:chgData name="FAZIL KT" userId="e78c93089f646298" providerId="LiveId" clId="{6AA40BCB-4A6C-4B8C-B8EF-D36F125024A7}" dt="2025-09-12T16:43:58.009" v="100" actId="20577"/>
          <ac:spMkLst>
            <pc:docMk/>
            <pc:sldMk cId="1283280676" sldId="481"/>
            <ac:spMk id="3" creationId="{E30A3844-8B09-1AD4-E51E-63661F84D2AF}"/>
          </ac:spMkLst>
        </pc:spChg>
      </pc:sldChg>
      <pc:sldChg chg="addSp delSp modSp add mod ord">
        <pc:chgData name="FAZIL KT" userId="e78c93089f646298" providerId="LiveId" clId="{6AA40BCB-4A6C-4B8C-B8EF-D36F125024A7}" dt="2025-09-12T16:45:40.686" v="116" actId="20577"/>
        <pc:sldMkLst>
          <pc:docMk/>
          <pc:sldMk cId="0" sldId="482"/>
        </pc:sldMkLst>
        <pc:spChg chg="add mod">
          <ac:chgData name="FAZIL KT" userId="e78c93089f646298" providerId="LiveId" clId="{6AA40BCB-4A6C-4B8C-B8EF-D36F125024A7}" dt="2025-09-12T16:45:40.686" v="116" actId="20577"/>
          <ac:spMkLst>
            <pc:docMk/>
            <pc:sldMk cId="0" sldId="482"/>
            <ac:spMk id="5" creationId="{86F807E6-53B8-0C1E-6F57-AB8B0DDC52B8}"/>
          </ac:spMkLst>
        </pc:spChg>
        <pc:cxnChg chg="mod">
          <ac:chgData name="FAZIL KT" userId="e78c93089f646298" providerId="LiveId" clId="{6AA40BCB-4A6C-4B8C-B8EF-D36F125024A7}" dt="2025-09-12T16:40:34.749" v="78" actId="1076"/>
          <ac:cxnSpMkLst>
            <pc:docMk/>
            <pc:sldMk cId="0" sldId="482"/>
            <ac:cxnSpMk id="31779" creationId="{00000000-0000-0000-0000-000000000000}"/>
          </ac:cxnSpMkLst>
        </pc:cxnChg>
      </pc:sldChg>
      <pc:sldChg chg="add">
        <pc:chgData name="FAZIL KT" userId="e78c93089f646298" providerId="LiveId" clId="{6AA40BCB-4A6C-4B8C-B8EF-D36F125024A7}" dt="2025-09-12T16:41:29.628" v="79"/>
        <pc:sldMkLst>
          <pc:docMk/>
          <pc:sldMk cId="0" sldId="483"/>
        </pc:sldMkLst>
      </pc:sldChg>
      <pc:sldChg chg="addSp modSp new mod modClrScheme chgLayout">
        <pc:chgData name="FAZIL KT" userId="e78c93089f646298" providerId="LiveId" clId="{6AA40BCB-4A6C-4B8C-B8EF-D36F125024A7}" dt="2025-09-12T16:54:09.990" v="163" actId="27636"/>
        <pc:sldMkLst>
          <pc:docMk/>
          <pc:sldMk cId="1077938462" sldId="484"/>
        </pc:sldMkLst>
        <pc:spChg chg="add mod">
          <ac:chgData name="FAZIL KT" userId="e78c93089f646298" providerId="LiveId" clId="{6AA40BCB-4A6C-4B8C-B8EF-D36F125024A7}" dt="2025-09-12T16:52:32.544" v="142" actId="113"/>
          <ac:spMkLst>
            <pc:docMk/>
            <pc:sldMk cId="1077938462" sldId="484"/>
            <ac:spMk id="2" creationId="{D4863E4E-E0F5-4A3C-E0BD-A2A1A817B88C}"/>
          </ac:spMkLst>
        </pc:spChg>
        <pc:spChg chg="add mod">
          <ac:chgData name="FAZIL KT" userId="e78c93089f646298" providerId="LiveId" clId="{6AA40BCB-4A6C-4B8C-B8EF-D36F125024A7}" dt="2025-09-12T16:54:09.990" v="163" actId="27636"/>
          <ac:spMkLst>
            <pc:docMk/>
            <pc:sldMk cId="1077938462" sldId="484"/>
            <ac:spMk id="3" creationId="{FA170BDF-7535-B496-C2D8-47509BC6F121}"/>
          </ac:spMkLst>
        </pc:spChg>
      </pc:sldChg>
      <pc:sldChg chg="modSp new mod">
        <pc:chgData name="FAZIL KT" userId="e78c93089f646298" providerId="LiveId" clId="{6AA40BCB-4A6C-4B8C-B8EF-D36F125024A7}" dt="2025-09-12T16:57:19.079" v="191" actId="20577"/>
        <pc:sldMkLst>
          <pc:docMk/>
          <pc:sldMk cId="2946264119" sldId="485"/>
        </pc:sldMkLst>
        <pc:spChg chg="mod">
          <ac:chgData name="FAZIL KT" userId="e78c93089f646298" providerId="LiveId" clId="{6AA40BCB-4A6C-4B8C-B8EF-D36F125024A7}" dt="2025-09-12T16:57:19.079" v="191" actId="20577"/>
          <ac:spMkLst>
            <pc:docMk/>
            <pc:sldMk cId="2946264119" sldId="485"/>
            <ac:spMk id="3" creationId="{3E50319F-894C-0F53-A9E3-F9ACC43DA214}"/>
          </ac:spMkLst>
        </pc:spChg>
      </pc:sldChg>
      <pc:sldChg chg="addSp delSp modSp new mod">
        <pc:chgData name="FAZIL KT" userId="e78c93089f646298" providerId="LiveId" clId="{6AA40BCB-4A6C-4B8C-B8EF-D36F125024A7}" dt="2025-09-12T17:03:21.177" v="207" actId="207"/>
        <pc:sldMkLst>
          <pc:docMk/>
          <pc:sldMk cId="2152133662" sldId="486"/>
        </pc:sldMkLst>
        <pc:graphicFrameChg chg="add mod modGraphic">
          <ac:chgData name="FAZIL KT" userId="e78c93089f646298" providerId="LiveId" clId="{6AA40BCB-4A6C-4B8C-B8EF-D36F125024A7}" dt="2025-09-12T17:03:21.177" v="207" actId="207"/>
          <ac:graphicFrameMkLst>
            <pc:docMk/>
            <pc:sldMk cId="2152133662" sldId="486"/>
            <ac:graphicFrameMk id="4" creationId="{B6393180-C33A-73B1-3880-B433FE3DF90C}"/>
          </ac:graphicFrameMkLst>
        </pc:graphicFrameChg>
        <pc:cxnChg chg="add mod">
          <ac:chgData name="FAZIL KT" userId="e78c93089f646298" providerId="LiveId" clId="{6AA40BCB-4A6C-4B8C-B8EF-D36F125024A7}" dt="2025-09-12T17:02:41.369" v="206" actId="13822"/>
          <ac:cxnSpMkLst>
            <pc:docMk/>
            <pc:sldMk cId="2152133662" sldId="486"/>
            <ac:cxnSpMk id="7" creationId="{1633F5AF-1B85-3017-D7BB-6012D223B440}"/>
          </ac:cxnSpMkLst>
        </pc:cxnChg>
      </pc:sldChg>
      <pc:sldChg chg="modSp new mod ord">
        <pc:chgData name="FAZIL KT" userId="e78c93089f646298" providerId="LiveId" clId="{6AA40BCB-4A6C-4B8C-B8EF-D36F125024A7}" dt="2025-09-12T17:12:37.558" v="249" actId="2710"/>
        <pc:sldMkLst>
          <pc:docMk/>
          <pc:sldMk cId="268632447" sldId="487"/>
        </pc:sldMkLst>
        <pc:spChg chg="mod">
          <ac:chgData name="FAZIL KT" userId="e78c93089f646298" providerId="LiveId" clId="{6AA40BCB-4A6C-4B8C-B8EF-D36F125024A7}" dt="2025-09-12T17:05:16.098" v="219" actId="27636"/>
          <ac:spMkLst>
            <pc:docMk/>
            <pc:sldMk cId="268632447" sldId="487"/>
            <ac:spMk id="2" creationId="{65CCF320-E1D5-5B7C-61A7-3BECF2C36B2B}"/>
          </ac:spMkLst>
        </pc:spChg>
        <pc:spChg chg="mod">
          <ac:chgData name="FAZIL KT" userId="e78c93089f646298" providerId="LiveId" clId="{6AA40BCB-4A6C-4B8C-B8EF-D36F125024A7}" dt="2025-09-12T17:12:37.558" v="249" actId="2710"/>
          <ac:spMkLst>
            <pc:docMk/>
            <pc:sldMk cId="268632447" sldId="487"/>
            <ac:spMk id="3" creationId="{CC1756E5-9DFB-4A9B-73AE-2F954901E40C}"/>
          </ac:spMkLst>
        </pc:spChg>
      </pc:sldChg>
      <pc:sldChg chg="modSp new mod">
        <pc:chgData name="FAZIL KT" userId="e78c93089f646298" providerId="LiveId" clId="{6AA40BCB-4A6C-4B8C-B8EF-D36F125024A7}" dt="2025-09-12T17:12:47.986" v="252" actId="1076"/>
        <pc:sldMkLst>
          <pc:docMk/>
          <pc:sldMk cId="595175010" sldId="488"/>
        </pc:sldMkLst>
        <pc:spChg chg="mod">
          <ac:chgData name="FAZIL KT" userId="e78c93089f646298" providerId="LiveId" clId="{6AA40BCB-4A6C-4B8C-B8EF-D36F125024A7}" dt="2025-09-12T17:12:47.986" v="252" actId="1076"/>
          <ac:spMkLst>
            <pc:docMk/>
            <pc:sldMk cId="595175010" sldId="488"/>
            <ac:spMk id="3" creationId="{83DC89CC-D66C-EE6B-129D-AAE1CED28D73}"/>
          </ac:spMkLst>
        </pc:spChg>
      </pc:sldChg>
      <pc:sldChg chg="addSp delSp modSp new mod">
        <pc:chgData name="FAZIL KT" userId="e78c93089f646298" providerId="LiveId" clId="{6AA40BCB-4A6C-4B8C-B8EF-D36F125024A7}" dt="2025-09-12T18:04:06.530" v="343" actId="21"/>
        <pc:sldMkLst>
          <pc:docMk/>
          <pc:sldMk cId="692016589" sldId="489"/>
        </pc:sldMkLst>
        <pc:graphicFrameChg chg="add mod ord modGraphic">
          <ac:chgData name="FAZIL KT" userId="e78c93089f646298" providerId="LiveId" clId="{6AA40BCB-4A6C-4B8C-B8EF-D36F125024A7}" dt="2025-09-12T17:21:42.882" v="271" actId="1076"/>
          <ac:graphicFrameMkLst>
            <pc:docMk/>
            <pc:sldMk cId="692016589" sldId="489"/>
            <ac:graphicFrameMk id="7" creationId="{4936E64C-B42A-B91A-D3EE-EA8955C0BE67}"/>
          </ac:graphicFrameMkLst>
        </pc:graphicFrameChg>
      </pc:sldChg>
      <pc:sldChg chg="modSp new mod ord">
        <pc:chgData name="FAZIL KT" userId="e78c93089f646298" providerId="LiveId" clId="{6AA40BCB-4A6C-4B8C-B8EF-D36F125024A7}" dt="2025-09-12T18:04:24.861" v="345"/>
        <pc:sldMkLst>
          <pc:docMk/>
          <pc:sldMk cId="521081253" sldId="490"/>
        </pc:sldMkLst>
        <pc:spChg chg="mod">
          <ac:chgData name="FAZIL KT" userId="e78c93089f646298" providerId="LiveId" clId="{6AA40BCB-4A6C-4B8C-B8EF-D36F125024A7}" dt="2025-09-12T17:25:01.606" v="285"/>
          <ac:spMkLst>
            <pc:docMk/>
            <pc:sldMk cId="521081253" sldId="490"/>
            <ac:spMk id="2" creationId="{7E9465B5-602A-1310-C5A2-77DE477D4B97}"/>
          </ac:spMkLst>
        </pc:spChg>
        <pc:spChg chg="mod">
          <ac:chgData name="FAZIL KT" userId="e78c93089f646298" providerId="LiveId" clId="{6AA40BCB-4A6C-4B8C-B8EF-D36F125024A7}" dt="2025-09-12T17:38:32.157" v="321" actId="207"/>
          <ac:spMkLst>
            <pc:docMk/>
            <pc:sldMk cId="521081253" sldId="490"/>
            <ac:spMk id="3" creationId="{E7973578-CA3D-B3F4-6E1A-72469956DF38}"/>
          </ac:spMkLst>
        </pc:spChg>
      </pc:sldChg>
      <pc:sldChg chg="addSp delSp modSp new mod ord">
        <pc:chgData name="FAZIL KT" userId="e78c93089f646298" providerId="LiveId" clId="{6AA40BCB-4A6C-4B8C-B8EF-D36F125024A7}" dt="2025-09-12T18:04:33.906" v="347"/>
        <pc:sldMkLst>
          <pc:docMk/>
          <pc:sldMk cId="938483142" sldId="491"/>
        </pc:sldMkLst>
        <pc:graphicFrameChg chg="add mod modGraphic">
          <ac:chgData name="FAZIL KT" userId="e78c93089f646298" providerId="LiveId" clId="{6AA40BCB-4A6C-4B8C-B8EF-D36F125024A7}" dt="2025-09-12T17:53:52.261" v="341" actId="207"/>
          <ac:graphicFrameMkLst>
            <pc:docMk/>
            <pc:sldMk cId="938483142" sldId="491"/>
            <ac:graphicFrameMk id="4" creationId="{9180EDB0-2F1A-CD72-F7AC-7C3F04EBF4D6}"/>
          </ac:graphicFrameMkLst>
        </pc:graphicFrameChg>
      </pc:sldChg>
      <pc:sldChg chg="addSp delSp modSp new mod">
        <pc:chgData name="FAZIL KT" userId="e78c93089f646298" providerId="LiveId" clId="{6AA40BCB-4A6C-4B8C-B8EF-D36F125024A7}" dt="2025-09-12T18:11:47.661" v="430" actId="207"/>
        <pc:sldMkLst>
          <pc:docMk/>
          <pc:sldMk cId="922495694" sldId="492"/>
        </pc:sldMkLst>
        <pc:spChg chg="add mod">
          <ac:chgData name="FAZIL KT" userId="e78c93089f646298" providerId="LiveId" clId="{6AA40BCB-4A6C-4B8C-B8EF-D36F125024A7}" dt="2025-09-12T18:07:10.920" v="391" actId="21"/>
          <ac:spMkLst>
            <pc:docMk/>
            <pc:sldMk cId="922495694" sldId="492"/>
            <ac:spMk id="19" creationId="{7B5A3165-4A68-D3A7-0F79-619C901DE960}"/>
          </ac:spMkLst>
        </pc:spChg>
        <pc:spChg chg="add mod">
          <ac:chgData name="FAZIL KT" userId="e78c93089f646298" providerId="LiveId" clId="{6AA40BCB-4A6C-4B8C-B8EF-D36F125024A7}" dt="2025-09-12T18:09:51.872" v="422" actId="20577"/>
          <ac:spMkLst>
            <pc:docMk/>
            <pc:sldMk cId="922495694" sldId="492"/>
            <ac:spMk id="21" creationId="{9FEF248E-894C-39F6-F761-B92A853A5FF8}"/>
          </ac:spMkLst>
        </pc:spChg>
        <pc:graphicFrameChg chg="add mod modGraphic">
          <ac:chgData name="FAZIL KT" userId="e78c93089f646298" providerId="LiveId" clId="{6AA40BCB-4A6C-4B8C-B8EF-D36F125024A7}" dt="2025-09-12T18:11:47.661" v="430" actId="207"/>
          <ac:graphicFrameMkLst>
            <pc:docMk/>
            <pc:sldMk cId="922495694" sldId="492"/>
            <ac:graphicFrameMk id="20" creationId="{9C69536B-DCDB-ACC8-6D37-DA3C4DB687DA}"/>
          </ac:graphicFrameMkLst>
        </pc:graphicFrameChg>
        <pc:cxnChg chg="add">
          <ac:chgData name="FAZIL KT" userId="e78c93089f646298" providerId="LiveId" clId="{6AA40BCB-4A6C-4B8C-B8EF-D36F125024A7}" dt="2025-09-12T18:11:27.626" v="428" actId="11529"/>
          <ac:cxnSpMkLst>
            <pc:docMk/>
            <pc:sldMk cId="922495694" sldId="492"/>
            <ac:cxnSpMk id="25" creationId="{3ADFA959-B3CF-CAB9-C5FA-51D19111560C}"/>
          </ac:cxnSpMkLst>
        </pc:cxnChg>
      </pc:sldChg>
      <pc:sldChg chg="addSp delSp modSp new mod">
        <pc:chgData name="FAZIL KT" userId="e78c93089f646298" providerId="LiveId" clId="{6AA40BCB-4A6C-4B8C-B8EF-D36F125024A7}" dt="2025-09-12T18:08:30.330" v="399" actId="21"/>
        <pc:sldMkLst>
          <pc:docMk/>
          <pc:sldMk cId="66440150" sldId="493"/>
        </pc:sldMkLst>
        <pc:spChg chg="add mod">
          <ac:chgData name="FAZIL KT" userId="e78c93089f646298" providerId="LiveId" clId="{6AA40BCB-4A6C-4B8C-B8EF-D36F125024A7}" dt="2025-09-12T18:08:25.622" v="398" actId="1076"/>
          <ac:spMkLst>
            <pc:docMk/>
            <pc:sldMk cId="66440150" sldId="493"/>
            <ac:spMk id="4" creationId="{7A561949-35E8-BB67-AF68-0B66A91A7DB9}"/>
          </ac:spMkLst>
        </pc:spChg>
      </pc:sldChg>
      <pc:sldChg chg="addSp delSp modSp new mod">
        <pc:chgData name="FAZIL KT" userId="e78c93089f646298" providerId="LiveId" clId="{6AA40BCB-4A6C-4B8C-B8EF-D36F125024A7}" dt="2025-09-12T18:14:55.701" v="441" actId="207"/>
        <pc:sldMkLst>
          <pc:docMk/>
          <pc:sldMk cId="2420087331" sldId="494"/>
        </pc:sldMkLst>
        <pc:spChg chg="add mod">
          <ac:chgData name="FAZIL KT" userId="e78c93089f646298" providerId="LiveId" clId="{6AA40BCB-4A6C-4B8C-B8EF-D36F125024A7}" dt="2025-09-12T18:14:25.556" v="438" actId="14100"/>
          <ac:spMkLst>
            <pc:docMk/>
            <pc:sldMk cId="2420087331" sldId="494"/>
            <ac:spMk id="5" creationId="{70405444-68D8-1012-3742-56D3B1093698}"/>
          </ac:spMkLst>
        </pc:spChg>
        <pc:graphicFrameChg chg="add mod modGraphic">
          <ac:chgData name="FAZIL KT" userId="e78c93089f646298" providerId="LiveId" clId="{6AA40BCB-4A6C-4B8C-B8EF-D36F125024A7}" dt="2025-09-12T18:14:55.701" v="441" actId="207"/>
          <ac:graphicFrameMkLst>
            <pc:docMk/>
            <pc:sldMk cId="2420087331" sldId="494"/>
            <ac:graphicFrameMk id="4" creationId="{A9A3E4F3-C669-B92B-542E-CCAF368A5A6F}"/>
          </ac:graphicFrameMkLst>
        </pc:graphicFrameChg>
      </pc:sldChg>
      <pc:sldChg chg="addSp delSp modSp new mod">
        <pc:chgData name="FAZIL KT" userId="e78c93089f646298" providerId="LiveId" clId="{6AA40BCB-4A6C-4B8C-B8EF-D36F125024A7}" dt="2025-09-12T18:17:20.103" v="449" actId="207"/>
        <pc:sldMkLst>
          <pc:docMk/>
          <pc:sldMk cId="3309831490" sldId="495"/>
        </pc:sldMkLst>
        <pc:spChg chg="add mod">
          <ac:chgData name="FAZIL KT" userId="e78c93089f646298" providerId="LiveId" clId="{6AA40BCB-4A6C-4B8C-B8EF-D36F125024A7}" dt="2025-09-12T18:15:42.070" v="446" actId="255"/>
          <ac:spMkLst>
            <pc:docMk/>
            <pc:sldMk cId="3309831490" sldId="495"/>
            <ac:spMk id="5" creationId="{D77D9DBD-FB53-E796-2AD8-5CBBE94847A5}"/>
          </ac:spMkLst>
        </pc:spChg>
        <pc:graphicFrameChg chg="add mod modGraphic">
          <ac:chgData name="FAZIL KT" userId="e78c93089f646298" providerId="LiveId" clId="{6AA40BCB-4A6C-4B8C-B8EF-D36F125024A7}" dt="2025-09-12T18:17:20.103" v="449" actId="207"/>
          <ac:graphicFrameMkLst>
            <pc:docMk/>
            <pc:sldMk cId="3309831490" sldId="495"/>
            <ac:graphicFrameMk id="4" creationId="{CBE6913A-5CF6-6538-B824-C12C7A1BD1D8}"/>
          </ac:graphicFrameMkLst>
        </pc:graphicFrameChg>
      </pc:sldChg>
      <pc:sldChg chg="addSp delSp modSp new mod">
        <pc:chgData name="FAZIL KT" userId="e78c93089f646298" providerId="LiveId" clId="{6AA40BCB-4A6C-4B8C-B8EF-D36F125024A7}" dt="2025-09-12T18:19:54.249" v="470" actId="20577"/>
        <pc:sldMkLst>
          <pc:docMk/>
          <pc:sldMk cId="458674706" sldId="496"/>
        </pc:sldMkLst>
        <pc:spChg chg="add mod">
          <ac:chgData name="FAZIL KT" userId="e78c93089f646298" providerId="LiveId" clId="{6AA40BCB-4A6C-4B8C-B8EF-D36F125024A7}" dt="2025-09-12T18:19:23.777" v="465" actId="207"/>
          <ac:spMkLst>
            <pc:docMk/>
            <pc:sldMk cId="458674706" sldId="496"/>
            <ac:spMk id="7" creationId="{6872E754-CDF1-EC63-2E3E-4356CE5198F9}"/>
          </ac:spMkLst>
        </pc:spChg>
        <pc:graphicFrameChg chg="add mod modGraphic">
          <ac:chgData name="FAZIL KT" userId="e78c93089f646298" providerId="LiveId" clId="{6AA40BCB-4A6C-4B8C-B8EF-D36F125024A7}" dt="2025-09-12T18:19:54.249" v="470" actId="20577"/>
          <ac:graphicFrameMkLst>
            <pc:docMk/>
            <pc:sldMk cId="458674706" sldId="496"/>
            <ac:graphicFrameMk id="6" creationId="{93DC7B50-CE1B-A309-9F49-D312449A733D}"/>
          </ac:graphicFrameMkLst>
        </pc:graphicFrameChg>
      </pc:sldChg>
      <pc:sldChg chg="new">
        <pc:chgData name="FAZIL KT" userId="e78c93089f646298" providerId="LiveId" clId="{6AA40BCB-4A6C-4B8C-B8EF-D36F125024A7}" dt="2025-09-12T18:26:55.175" v="478" actId="680"/>
        <pc:sldMkLst>
          <pc:docMk/>
          <pc:sldMk cId="4047171510" sldId="497"/>
        </pc:sldMkLst>
      </pc:sldChg>
      <pc:sldChg chg="addSp modSp new mod">
        <pc:chgData name="FAZIL KT" userId="e78c93089f646298" providerId="LiveId" clId="{6AA40BCB-4A6C-4B8C-B8EF-D36F125024A7}" dt="2025-09-12T19:57:43.937" v="806" actId="20577"/>
        <pc:sldMkLst>
          <pc:docMk/>
          <pc:sldMk cId="637469174" sldId="498"/>
        </pc:sldMkLst>
        <pc:graphicFrameChg chg="add mod modGraphic">
          <ac:chgData name="FAZIL KT" userId="e78c93089f646298" providerId="LiveId" clId="{6AA40BCB-4A6C-4B8C-B8EF-D36F125024A7}" dt="2025-09-12T19:57:43.937" v="806" actId="20577"/>
          <ac:graphicFrameMkLst>
            <pc:docMk/>
            <pc:sldMk cId="637469174" sldId="498"/>
            <ac:graphicFrameMk id="2" creationId="{E9FC9A7E-C0AB-9D1A-38F4-C2AFFB63FD48}"/>
          </ac:graphicFrameMkLst>
        </pc:graphicFrameChg>
        <pc:graphicFrameChg chg="add mod modGraphic">
          <ac:chgData name="FAZIL KT" userId="e78c93089f646298" providerId="LiveId" clId="{6AA40BCB-4A6C-4B8C-B8EF-D36F125024A7}" dt="2025-09-12T19:47:42.886" v="779" actId="14100"/>
          <ac:graphicFrameMkLst>
            <pc:docMk/>
            <pc:sldMk cId="637469174" sldId="498"/>
            <ac:graphicFrameMk id="3" creationId="{4BFD38DE-E47A-601D-A94A-D7E5B507E7AE}"/>
          </ac:graphicFrameMkLst>
        </pc:graphicFrameChg>
      </pc:sldChg>
      <pc:sldChg chg="add del">
        <pc:chgData name="FAZIL KT" userId="e78c93089f646298" providerId="LiveId" clId="{6AA40BCB-4A6C-4B8C-B8EF-D36F125024A7}" dt="2025-09-12T18:39:38.745" v="586"/>
        <pc:sldMkLst>
          <pc:docMk/>
          <pc:sldMk cId="0" sldId="499"/>
        </pc:sldMkLst>
      </pc:sldChg>
      <pc:sldChg chg="addSp delSp modSp new mod">
        <pc:chgData name="FAZIL KT" userId="e78c93089f646298" providerId="LiveId" clId="{6AA40BCB-4A6C-4B8C-B8EF-D36F125024A7}" dt="2025-09-12T19:52:05.327" v="789" actId="20577"/>
        <pc:sldMkLst>
          <pc:docMk/>
          <pc:sldMk cId="1381522297" sldId="499"/>
        </pc:sldMkLst>
        <pc:graphicFrameChg chg="add mod modGraphic">
          <ac:chgData name="FAZIL KT" userId="e78c93089f646298" providerId="LiveId" clId="{6AA40BCB-4A6C-4B8C-B8EF-D36F125024A7}" dt="2025-09-12T19:52:05.327" v="789" actId="20577"/>
          <ac:graphicFrameMkLst>
            <pc:docMk/>
            <pc:sldMk cId="1381522297" sldId="499"/>
            <ac:graphicFrameMk id="7" creationId="{DAB937C8-7F7F-974A-F6BF-DC07BE3CDB94}"/>
          </ac:graphicFrameMkLst>
        </pc:graphicFrameChg>
      </pc:sldChg>
      <pc:sldChg chg="addSp delSp modSp new del mod modClrScheme chgLayout">
        <pc:chgData name="FAZIL KT" userId="e78c93089f646298" providerId="LiveId" clId="{6AA40BCB-4A6C-4B8C-B8EF-D36F125024A7}" dt="2025-09-12T18:57:48.167" v="667" actId="2696"/>
        <pc:sldMkLst>
          <pc:docMk/>
          <pc:sldMk cId="2143579880" sldId="499"/>
        </pc:sldMkLst>
      </pc:sldChg>
      <pc:sldChg chg="delSp modSp new mod">
        <pc:chgData name="FAZIL KT" userId="e78c93089f646298" providerId="LiveId" clId="{6AA40BCB-4A6C-4B8C-B8EF-D36F125024A7}" dt="2025-09-12T19:22:14.753" v="714" actId="21"/>
        <pc:sldMkLst>
          <pc:docMk/>
          <pc:sldMk cId="301545151" sldId="500"/>
        </pc:sldMkLst>
        <pc:spChg chg="mod">
          <ac:chgData name="FAZIL KT" userId="e78c93089f646298" providerId="LiveId" clId="{6AA40BCB-4A6C-4B8C-B8EF-D36F125024A7}" dt="2025-09-12T19:22:11.532" v="713" actId="1076"/>
          <ac:spMkLst>
            <pc:docMk/>
            <pc:sldMk cId="301545151" sldId="500"/>
            <ac:spMk id="2" creationId="{CFF9506D-5B50-5CF1-9BAC-693087E9B5E4}"/>
          </ac:spMkLst>
        </pc:spChg>
      </pc:sldChg>
      <pc:sldChg chg="addSp delSp modSp new del mod">
        <pc:chgData name="FAZIL KT" userId="e78c93089f646298" providerId="LiveId" clId="{6AA40BCB-4A6C-4B8C-B8EF-D36F125024A7}" dt="2025-09-12T19:03:09.437" v="673" actId="2696"/>
        <pc:sldMkLst>
          <pc:docMk/>
          <pc:sldMk cId="369463954" sldId="500"/>
        </pc:sldMkLst>
      </pc:sldChg>
      <pc:sldChg chg="addSp modSp new del mod">
        <pc:chgData name="FAZIL KT" userId="e78c93089f646298" providerId="LiveId" clId="{6AA40BCB-4A6C-4B8C-B8EF-D36F125024A7}" dt="2025-09-12T18:54:56.135" v="647" actId="680"/>
        <pc:sldMkLst>
          <pc:docMk/>
          <pc:sldMk cId="3423585012" sldId="500"/>
        </pc:sldMkLst>
      </pc:sldChg>
      <pc:sldChg chg="addSp modSp new mod">
        <pc:chgData name="FAZIL KT" userId="e78c93089f646298" providerId="LiveId" clId="{6AA40BCB-4A6C-4B8C-B8EF-D36F125024A7}" dt="2025-09-12T19:42:07.317" v="753" actId="14100"/>
        <pc:sldMkLst>
          <pc:docMk/>
          <pc:sldMk cId="42803396" sldId="501"/>
        </pc:sldMkLst>
        <pc:spChg chg="add mod">
          <ac:chgData name="FAZIL KT" userId="e78c93089f646298" providerId="LiveId" clId="{6AA40BCB-4A6C-4B8C-B8EF-D36F125024A7}" dt="2025-09-12T19:25:07.652" v="728" actId="122"/>
          <ac:spMkLst>
            <pc:docMk/>
            <pc:sldMk cId="42803396" sldId="501"/>
            <ac:spMk id="4" creationId="{0188C772-A950-3689-4A5F-C0836DA886E5}"/>
          </ac:spMkLst>
        </pc:spChg>
        <pc:graphicFrameChg chg="add mod modGraphic">
          <ac:chgData name="FAZIL KT" userId="e78c93089f646298" providerId="LiveId" clId="{6AA40BCB-4A6C-4B8C-B8EF-D36F125024A7}" dt="2025-09-12T19:42:07.317" v="753" actId="14100"/>
          <ac:graphicFrameMkLst>
            <pc:docMk/>
            <pc:sldMk cId="42803396" sldId="501"/>
            <ac:graphicFrameMk id="2" creationId="{A7D48B93-8983-FEE7-F856-AC3B4384B14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5C58DD-BBA5-4B4B-9D15-8A36825CDAC5}" type="datetimeFigureOut">
              <a:rPr lang="en-IN" smtClean="0"/>
              <a:t>16-09-2025</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79CEB-93CD-48BD-8D5D-0D0B54482B8C}" type="slidenum">
              <a:rPr lang="en-IN" smtClean="0"/>
              <a:t>‹#›</a:t>
            </a:fld>
            <a:endParaRPr lang="en-IN"/>
          </a:p>
        </p:txBody>
      </p:sp>
    </p:spTree>
    <p:extLst>
      <p:ext uri="{BB962C8B-B14F-4D97-AF65-F5344CB8AC3E}">
        <p14:creationId xmlns:p14="http://schemas.microsoft.com/office/powerpoint/2010/main" val="2123133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3252C4D8-4F3D-480E-A526-7C2FE3A6A9E5}" type="slidenum">
              <a:rPr lang="en-US"/>
              <a:t>5</a:t>
            </a:fld>
            <a:endParaRPr lang="en-US"/>
          </a:p>
        </p:txBody>
      </p:sp>
      <p:sp>
        <p:nvSpPr>
          <p:cNvPr id="24579" name="Rectangle 2"/>
          <p:cNvSpPr>
            <a:spLocks noGrp="1" noRot="1" noChangeAspect="1" noChangeArrowheads="1" noTextEdit="1"/>
          </p:cNvSpPr>
          <p:nvPr>
            <p:ph type="sldImg"/>
          </p:nvPr>
        </p:nvSpPr>
        <p:spPr>
          <a:xfrm>
            <a:off x="1143000" y="684213"/>
            <a:ext cx="4572000" cy="3429000"/>
          </a:xfrm>
        </p:spPr>
      </p:sp>
      <p:sp>
        <p:nvSpPr>
          <p:cNvPr id="24580" name="Rectangle 3"/>
          <p:cNvSpPr>
            <a:spLocks noGrp="1" noChangeArrowheads="1"/>
          </p:cNvSpPr>
          <p:nvPr>
            <p:ph type="body" idx="1"/>
          </p:nvPr>
        </p:nvSpPr>
        <p:spPr>
          <a:xfrm>
            <a:off x="685800" y="4343400"/>
            <a:ext cx="5486400" cy="4116388"/>
          </a:xfrm>
          <a:noFill/>
        </p:spPr>
        <p:txBody>
          <a:bodyPr/>
          <a:lstStyle/>
          <a:p>
            <a:pPr eaLnBrk="1" hangingPunct="1"/>
            <a:r>
              <a:rPr lang="en-US">
                <a:latin typeface="Arial" panose="020B0604020202020204" pitchFamily="34" charset="0"/>
                <a:ea typeface="MS PGothic" panose="020B0600070205080204" pitchFamily="34" charset="-128"/>
              </a:rPr>
              <a:t>In this study of 15,152 patients, lipids had the highest population attributable risk for a first myocardial infarction among 9 risk factors for cardiovascular disease.  </a:t>
            </a:r>
          </a:p>
          <a:p>
            <a:pPr eaLnBrk="1" hangingPunct="1"/>
            <a:endParaRPr 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7979CEB-93CD-48BD-8D5D-0D0B54482B8C}" type="slidenum">
              <a:rPr lang="en-IN" smtClean="0"/>
              <a:t>39</a:t>
            </a:fld>
            <a:endParaRPr lang="en-IN"/>
          </a:p>
        </p:txBody>
      </p:sp>
    </p:spTree>
    <p:extLst>
      <p:ext uri="{BB962C8B-B14F-4D97-AF65-F5344CB8AC3E}">
        <p14:creationId xmlns:p14="http://schemas.microsoft.com/office/powerpoint/2010/main" val="227509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7979CEB-93CD-48BD-8D5D-0D0B54482B8C}" type="slidenum">
              <a:rPr lang="en-IN" smtClean="0"/>
              <a:t>41</a:t>
            </a:fld>
            <a:endParaRPr lang="en-IN"/>
          </a:p>
        </p:txBody>
      </p:sp>
    </p:spTree>
    <p:extLst>
      <p:ext uri="{BB962C8B-B14F-4D97-AF65-F5344CB8AC3E}">
        <p14:creationId xmlns:p14="http://schemas.microsoft.com/office/powerpoint/2010/main" val="3961973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6D66C3CC-77D3-42DC-945C-8CE217376723}" type="slidenum">
              <a:rPr lang="en-US"/>
              <a:t>12</a:t>
            </a:fld>
            <a:endParaRPr lang="en-US"/>
          </a:p>
        </p:txBody>
      </p:sp>
      <p:sp>
        <p:nvSpPr>
          <p:cNvPr id="22531" name="Rectangle 7"/>
          <p:cNvSpPr txBox="1">
            <a:spLocks noGrp="1" noChangeArrowheads="1"/>
          </p:cNvSpPr>
          <p:nvPr/>
        </p:nvSpPr>
        <p:spPr bwMode="auto">
          <a:xfrm>
            <a:off x="3883025" y="8683625"/>
            <a:ext cx="2973388" cy="458788"/>
          </a:xfrm>
          <a:prstGeom prst="rect">
            <a:avLst/>
          </a:prstGeom>
          <a:noFill/>
          <a:ln w="9525">
            <a:noFill/>
            <a:miter lim="800000"/>
          </a:ln>
        </p:spPr>
        <p:txBody>
          <a:bodyPr lIns="91428" tIns="45714" rIns="91428" bIns="45714" anchor="b"/>
          <a:lstStyle/>
          <a:p>
            <a:pPr algn="r" eaLnBrk="0" hangingPunct="0"/>
            <a:fld id="{AD2502FD-AC07-4E08-9035-E6FBA99A79E5}" type="slidenum">
              <a:rPr lang="en-US" sz="1200"/>
              <a:t>12</a:t>
            </a:fld>
            <a:endParaRPr lang="en-US" sz="1200"/>
          </a:p>
        </p:txBody>
      </p:sp>
      <p:sp>
        <p:nvSpPr>
          <p:cNvPr id="22532" name="Rectangle 2"/>
          <p:cNvSpPr>
            <a:spLocks noGrp="1" noRot="1" noChangeAspect="1" noChangeArrowheads="1" noTextEdit="1"/>
          </p:cNvSpPr>
          <p:nvPr>
            <p:ph type="sldImg"/>
          </p:nvPr>
        </p:nvSpPr>
        <p:spPr>
          <a:xfrm>
            <a:off x="1143000" y="684213"/>
            <a:ext cx="4572000" cy="3429000"/>
          </a:xfrm>
        </p:spPr>
      </p:sp>
      <p:sp>
        <p:nvSpPr>
          <p:cNvPr id="22533" name="Rectangle 3"/>
          <p:cNvSpPr>
            <a:spLocks noGrp="1" noChangeArrowheads="1"/>
          </p:cNvSpPr>
          <p:nvPr>
            <p:ph type="body" idx="1"/>
          </p:nvPr>
        </p:nvSpPr>
        <p:spPr>
          <a:xfrm>
            <a:off x="685800" y="4343400"/>
            <a:ext cx="5486400" cy="4116388"/>
          </a:xfrm>
          <a:noFill/>
        </p:spPr>
        <p:txBody>
          <a:bodyPr lIns="91428" tIns="45714" rIns="91428" bIns="45714"/>
          <a:lstStyle/>
          <a:p>
            <a:pPr eaLnBrk="1" hangingPunct="1"/>
            <a:r>
              <a:rPr lang="en-US" dirty="0">
                <a:latin typeface="Arial" panose="020B0604020202020204" pitchFamily="34" charset="0"/>
                <a:ea typeface="MS PGothic" panose="020B0600070205080204" pitchFamily="34" charset="-128"/>
              </a:rPr>
              <a:t>Pro-atherogenic lipoprotein particles such as LDL-C infiltrate the intima of the arterial wall and undergo oxidative changes.  Accumulation of these atherogenic particles attract macrophages that engulf cholesterol, causing formation of foam cells and subsequent fatty streaks.  This process injures the endothelium of the arterial wall, promoting adherence of platelets, release of PDGF, and development of an advanced fibrocalcific lesion.  Anti-atherogenic particles such as HDL-C and apo-A1 promote reverse cholesterol transport and cholesterol efflux from foam cells.  They also help to prevent oxidation of LDL-C and other atherogenic particles.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9FE40E0-2654-40E1-8DC8-B8A219843DDA}" type="slidenum">
              <a:rPr lang="en-US"/>
              <a:t>16</a:t>
            </a:fld>
            <a:endParaRPr lang="en-US"/>
          </a:p>
        </p:txBody>
      </p:sp>
      <p:sp>
        <p:nvSpPr>
          <p:cNvPr id="32771" name="Rectangle 7"/>
          <p:cNvSpPr txBox="1">
            <a:spLocks noGrp="1" noChangeArrowheads="1"/>
          </p:cNvSpPr>
          <p:nvPr/>
        </p:nvSpPr>
        <p:spPr bwMode="auto">
          <a:xfrm>
            <a:off x="3883025" y="8683625"/>
            <a:ext cx="2973388" cy="458788"/>
          </a:xfrm>
          <a:prstGeom prst="rect">
            <a:avLst/>
          </a:prstGeom>
          <a:noFill/>
          <a:ln w="9525">
            <a:noFill/>
            <a:miter lim="800000"/>
          </a:ln>
        </p:spPr>
        <p:txBody>
          <a:bodyPr lIns="91428" tIns="45714" rIns="91428" bIns="45714" anchor="b"/>
          <a:lstStyle/>
          <a:p>
            <a:pPr algn="r" eaLnBrk="0" hangingPunct="0"/>
            <a:fld id="{3FAD2C8F-82E5-46E1-83FB-C268D67318C7}" type="slidenum">
              <a:rPr lang="en-US" sz="1200"/>
              <a:t>16</a:t>
            </a:fld>
            <a:endParaRPr lang="en-US" sz="1200"/>
          </a:p>
        </p:txBody>
      </p:sp>
      <p:sp>
        <p:nvSpPr>
          <p:cNvPr id="32772" name="Rectangle 2"/>
          <p:cNvSpPr>
            <a:spLocks noGrp="1" noRot="1" noChangeAspect="1" noChangeArrowheads="1" noTextEdit="1"/>
          </p:cNvSpPr>
          <p:nvPr>
            <p:ph type="sldImg"/>
          </p:nvPr>
        </p:nvSpPr>
        <p:spPr>
          <a:xfrm>
            <a:off x="1143000" y="684213"/>
            <a:ext cx="4572000" cy="3429000"/>
          </a:xfrm>
        </p:spPr>
      </p:sp>
      <p:sp>
        <p:nvSpPr>
          <p:cNvPr id="32773" name="Rectangle 3"/>
          <p:cNvSpPr>
            <a:spLocks noGrp="1" noChangeArrowheads="1"/>
          </p:cNvSpPr>
          <p:nvPr>
            <p:ph type="body" idx="1"/>
          </p:nvPr>
        </p:nvSpPr>
        <p:spPr>
          <a:xfrm>
            <a:off x="685800" y="4343400"/>
            <a:ext cx="5486400" cy="4116388"/>
          </a:xfrm>
          <a:noFill/>
        </p:spPr>
        <p:txBody>
          <a:bodyPr lIns="91428" tIns="45714" rIns="91428" bIns="45714"/>
          <a:lstStyle/>
          <a:p>
            <a:pPr eaLnBrk="1" hangingPunct="1"/>
            <a:r>
              <a:rPr lang="en-US" dirty="0">
                <a:latin typeface="Arial" panose="020B0604020202020204" pitchFamily="34" charset="0"/>
                <a:ea typeface="MS PGothic" panose="020B0600070205080204" pitchFamily="34" charset="-128"/>
              </a:rPr>
              <a:t>Statins inhibit the HMG-CoA reductase enzyme, leading to reduced hepatic intracellular cholesterol production.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0B923D9B-CC6F-4CFA-8C81-09848EADC4BA}" type="slidenum">
              <a:rPr lang="en-US"/>
              <a:t>17</a:t>
            </a:fld>
            <a:endParaRPr lang="en-US"/>
          </a:p>
        </p:txBody>
      </p:sp>
      <p:sp>
        <p:nvSpPr>
          <p:cNvPr id="34819" name="Rectangle 7"/>
          <p:cNvSpPr txBox="1">
            <a:spLocks noGrp="1" noChangeArrowheads="1"/>
          </p:cNvSpPr>
          <p:nvPr/>
        </p:nvSpPr>
        <p:spPr bwMode="auto">
          <a:xfrm>
            <a:off x="3883025" y="8683625"/>
            <a:ext cx="2973388" cy="458788"/>
          </a:xfrm>
          <a:prstGeom prst="rect">
            <a:avLst/>
          </a:prstGeom>
          <a:noFill/>
          <a:ln w="9525">
            <a:noFill/>
            <a:miter lim="800000"/>
          </a:ln>
        </p:spPr>
        <p:txBody>
          <a:bodyPr lIns="91428" tIns="45714" rIns="91428" bIns="45714" anchor="b"/>
          <a:lstStyle/>
          <a:p>
            <a:pPr algn="r" eaLnBrk="0" hangingPunct="0"/>
            <a:fld id="{043C892E-AFC2-4ED0-A935-4E39814E6B6B}" type="slidenum">
              <a:rPr lang="en-US" sz="1200"/>
              <a:t>17</a:t>
            </a:fld>
            <a:endParaRPr lang="en-US" sz="1200"/>
          </a:p>
        </p:txBody>
      </p:sp>
      <p:sp>
        <p:nvSpPr>
          <p:cNvPr id="34820" name="Rectangle 2"/>
          <p:cNvSpPr>
            <a:spLocks noGrp="1" noRot="1" noChangeAspect="1" noChangeArrowheads="1" noTextEdit="1"/>
          </p:cNvSpPr>
          <p:nvPr>
            <p:ph type="sldImg"/>
          </p:nvPr>
        </p:nvSpPr>
        <p:spPr>
          <a:xfrm>
            <a:off x="1143000" y="684213"/>
            <a:ext cx="4572000" cy="3429000"/>
          </a:xfrm>
        </p:spPr>
      </p:sp>
      <p:sp>
        <p:nvSpPr>
          <p:cNvPr id="34821" name="Rectangle 3"/>
          <p:cNvSpPr>
            <a:spLocks noGrp="1" noChangeArrowheads="1"/>
          </p:cNvSpPr>
          <p:nvPr>
            <p:ph type="body" idx="1"/>
          </p:nvPr>
        </p:nvSpPr>
        <p:spPr>
          <a:xfrm>
            <a:off x="685800" y="4343400"/>
            <a:ext cx="5486400" cy="4116388"/>
          </a:xfrm>
          <a:noFill/>
        </p:spPr>
        <p:txBody>
          <a:bodyPr lIns="91428" tIns="45714" rIns="91428" bIns="45714"/>
          <a:lstStyle/>
          <a:p>
            <a:pPr eaLnBrk="1" hangingPunct="1"/>
            <a:r>
              <a:rPr lang="en-US">
                <a:latin typeface="Arial" panose="020B0604020202020204" pitchFamily="34" charset="0"/>
                <a:ea typeface="MS PGothic" panose="020B0600070205080204" pitchFamily="34" charset="-128"/>
              </a:rPr>
              <a:t>Statins decrease hepatic cholesterol synthesis, leading to an upregulation of LDL-C receptors on the surface of hepatocytes.  This results in increased clearance of LDL-C particles from the serum.</a:t>
            </a:r>
          </a:p>
          <a:p>
            <a:pPr eaLnBrk="1" hangingPunct="1"/>
            <a:endParaRPr 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3DC6735E-BB24-480B-AED8-13E29BDBEF3D}" type="slidenum">
              <a:rPr lang="en-US"/>
              <a:t>34</a:t>
            </a:fld>
            <a:endParaRPr lang="en-US"/>
          </a:p>
        </p:txBody>
      </p:sp>
      <p:sp>
        <p:nvSpPr>
          <p:cNvPr id="43011" name="Rectangle 7"/>
          <p:cNvSpPr txBox="1">
            <a:spLocks noGrp="1" noChangeArrowheads="1"/>
          </p:cNvSpPr>
          <p:nvPr/>
        </p:nvSpPr>
        <p:spPr bwMode="auto">
          <a:xfrm>
            <a:off x="3883025" y="8683625"/>
            <a:ext cx="2973388" cy="458788"/>
          </a:xfrm>
          <a:prstGeom prst="rect">
            <a:avLst/>
          </a:prstGeom>
          <a:noFill/>
          <a:ln w="9525">
            <a:noFill/>
            <a:miter lim="800000"/>
          </a:ln>
        </p:spPr>
        <p:txBody>
          <a:bodyPr lIns="91428" tIns="45714" rIns="91428" bIns="45714" anchor="b"/>
          <a:lstStyle/>
          <a:p>
            <a:pPr algn="r" eaLnBrk="0" hangingPunct="0"/>
            <a:fld id="{5FA13C14-F273-4C66-B4EB-D883DD3E630E}" type="slidenum">
              <a:rPr lang="en-US" sz="1200"/>
              <a:t>34</a:t>
            </a:fld>
            <a:endParaRPr lang="en-US" sz="1200"/>
          </a:p>
        </p:txBody>
      </p:sp>
      <p:sp>
        <p:nvSpPr>
          <p:cNvPr id="43012" name="Rectangle 2"/>
          <p:cNvSpPr>
            <a:spLocks noGrp="1" noRot="1" noChangeAspect="1" noChangeArrowheads="1" noTextEdit="1"/>
          </p:cNvSpPr>
          <p:nvPr>
            <p:ph type="sldImg"/>
          </p:nvPr>
        </p:nvSpPr>
        <p:spPr>
          <a:xfrm>
            <a:off x="1143000" y="684213"/>
            <a:ext cx="4572000" cy="3429000"/>
          </a:xfrm>
        </p:spPr>
      </p:sp>
      <p:sp>
        <p:nvSpPr>
          <p:cNvPr id="43013" name="Rectangle 3"/>
          <p:cNvSpPr>
            <a:spLocks noGrp="1" noChangeArrowheads="1"/>
          </p:cNvSpPr>
          <p:nvPr>
            <p:ph type="body" idx="1"/>
          </p:nvPr>
        </p:nvSpPr>
        <p:spPr>
          <a:xfrm>
            <a:off x="685800" y="4343400"/>
            <a:ext cx="5486400" cy="4116388"/>
          </a:xfrm>
          <a:noFill/>
        </p:spPr>
        <p:txBody>
          <a:bodyPr lIns="91428" tIns="45714" rIns="91428" bIns="45714"/>
          <a:lstStyle/>
          <a:p>
            <a:pPr eaLnBrk="1" hangingPunct="1"/>
            <a:r>
              <a:rPr lang="en-US" dirty="0">
                <a:latin typeface="Arial" panose="020B0604020202020204" pitchFamily="34" charset="0"/>
                <a:ea typeface="MS PGothic" panose="020B0600070205080204" pitchFamily="34" charset="-128"/>
              </a:rPr>
              <a:t>The WOSCOPS trial was one of the first trials to examine the effect of statins on cardiovascular events in individuals with hypercholesterolemia. This trial specifically randomized men (45-65 years old) with moderate hypercholesterolemia (total cholesterol of 272 ± 23 mg/dL) and no history of myocardial infarction to pravastatin (40 mg) or placebo.  Pravastatin resulted in a 31% relative risk reduction in the rate of coronary heart disease death or nonfatal myocardial infarction, with no effect on the risk of death from non-cardiovascular causes.</a:t>
            </a:r>
          </a:p>
          <a:p>
            <a:pPr eaLnBrk="1" hangingPunct="1"/>
            <a:endParaRPr lang="en-US" dirty="0">
              <a:latin typeface="Arial" panose="020B0604020202020204" pitchFamily="34" charset="0"/>
              <a:ea typeface="MS PGothic"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E831F33-21F7-4480-8A60-8AA959035304}" type="slidenum">
              <a:rPr lang="en-US"/>
              <a:t>35</a:t>
            </a:fld>
            <a:endParaRPr lang="en-US"/>
          </a:p>
        </p:txBody>
      </p:sp>
      <p:sp>
        <p:nvSpPr>
          <p:cNvPr id="47107" name="Rectangle 7"/>
          <p:cNvSpPr txBox="1">
            <a:spLocks noGrp="1" noChangeArrowheads="1"/>
          </p:cNvSpPr>
          <p:nvPr/>
        </p:nvSpPr>
        <p:spPr bwMode="auto">
          <a:xfrm>
            <a:off x="3883025" y="8683625"/>
            <a:ext cx="2973388" cy="458788"/>
          </a:xfrm>
          <a:prstGeom prst="rect">
            <a:avLst/>
          </a:prstGeom>
          <a:noFill/>
          <a:ln w="9525">
            <a:noFill/>
            <a:miter lim="800000"/>
          </a:ln>
        </p:spPr>
        <p:txBody>
          <a:bodyPr lIns="91428" tIns="45714" rIns="91428" bIns="45714" anchor="b"/>
          <a:lstStyle/>
          <a:p>
            <a:pPr algn="r" eaLnBrk="0" hangingPunct="0"/>
            <a:fld id="{BAB50E62-8059-4DA8-8EDF-49F8FAE57B4A}" type="slidenum">
              <a:rPr lang="en-US" sz="1200"/>
              <a:t>35</a:t>
            </a:fld>
            <a:endParaRPr lang="en-US" sz="1200"/>
          </a:p>
        </p:txBody>
      </p:sp>
      <p:sp>
        <p:nvSpPr>
          <p:cNvPr id="47108" name="Rectangle 2"/>
          <p:cNvSpPr>
            <a:spLocks noGrp="1" noRot="1" noChangeAspect="1" noChangeArrowheads="1" noTextEdit="1"/>
          </p:cNvSpPr>
          <p:nvPr>
            <p:ph type="sldImg"/>
          </p:nvPr>
        </p:nvSpPr>
        <p:spPr>
          <a:xfrm>
            <a:off x="1143000" y="684213"/>
            <a:ext cx="4572000" cy="3429000"/>
          </a:xfrm>
        </p:spPr>
      </p:sp>
      <p:sp>
        <p:nvSpPr>
          <p:cNvPr id="47109" name="Rectangle 3"/>
          <p:cNvSpPr>
            <a:spLocks noGrp="1" noChangeArrowheads="1"/>
          </p:cNvSpPr>
          <p:nvPr>
            <p:ph type="body" idx="1"/>
          </p:nvPr>
        </p:nvSpPr>
        <p:spPr>
          <a:xfrm>
            <a:off x="685800" y="4343400"/>
            <a:ext cx="5486400" cy="4116388"/>
          </a:xfrm>
          <a:noFill/>
        </p:spPr>
        <p:txBody>
          <a:bodyPr lIns="91428" tIns="45714" rIns="91428" bIns="45714"/>
          <a:lstStyle/>
          <a:p>
            <a:pPr eaLnBrk="1" hangingPunct="1"/>
            <a:r>
              <a:rPr lang="en-US">
                <a:latin typeface="Arial" panose="020B0604020202020204" pitchFamily="34" charset="0"/>
                <a:ea typeface="MS PGothic" panose="020B0600070205080204" pitchFamily="34" charset="-128"/>
              </a:rPr>
              <a:t>The AFCAPS/TEXCAPS trial randomized 6605 men and women with average levels of total cholesterol (221 mg/dl) and LDL-C (150 mg/dl) and below average levels of HDL-C (36mg/dl) to lovastatin (20-40 mg) or placebo, along with dietary modification.  Over a 5 year follow-up, there was a significant 37% relative risk reduction in the rate of myocardial infarction, unstable angina, or sudden cardiac death in those receiving lovastatin.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EC7F7D6B-1BAA-4639-BFD2-B95E8AC1CDFF}" type="slidenum">
              <a:rPr lang="en-US"/>
              <a:t>36</a:t>
            </a:fld>
            <a:endParaRPr lang="en-US"/>
          </a:p>
        </p:txBody>
      </p:sp>
      <p:sp>
        <p:nvSpPr>
          <p:cNvPr id="51203" name="Rectangle 7"/>
          <p:cNvSpPr txBox="1">
            <a:spLocks noGrp="1" noChangeArrowheads="1"/>
          </p:cNvSpPr>
          <p:nvPr/>
        </p:nvSpPr>
        <p:spPr bwMode="auto">
          <a:xfrm>
            <a:off x="3883025" y="8683625"/>
            <a:ext cx="2973388" cy="458788"/>
          </a:xfrm>
          <a:prstGeom prst="rect">
            <a:avLst/>
          </a:prstGeom>
          <a:noFill/>
          <a:ln w="9525">
            <a:noFill/>
            <a:miter lim="800000"/>
          </a:ln>
        </p:spPr>
        <p:txBody>
          <a:bodyPr lIns="91428" tIns="45714" rIns="91428" bIns="45714" anchor="b"/>
          <a:lstStyle/>
          <a:p>
            <a:pPr algn="r" eaLnBrk="0" hangingPunct="0"/>
            <a:fld id="{173C26EB-D514-4347-8EE3-0215DE97E703}" type="slidenum">
              <a:rPr lang="en-US" sz="1200"/>
              <a:t>36</a:t>
            </a:fld>
            <a:endParaRPr lang="en-US" sz="1200"/>
          </a:p>
        </p:txBody>
      </p:sp>
      <p:sp>
        <p:nvSpPr>
          <p:cNvPr id="51204" name="Rectangle 2"/>
          <p:cNvSpPr>
            <a:spLocks noGrp="1" noRot="1" noChangeAspect="1" noChangeArrowheads="1" noTextEdit="1"/>
          </p:cNvSpPr>
          <p:nvPr>
            <p:ph type="sldImg"/>
          </p:nvPr>
        </p:nvSpPr>
        <p:spPr>
          <a:xfrm>
            <a:off x="1143000" y="684213"/>
            <a:ext cx="4572000" cy="3429000"/>
          </a:xfrm>
        </p:spPr>
      </p:sp>
      <p:sp>
        <p:nvSpPr>
          <p:cNvPr id="51205" name="Rectangle 3"/>
          <p:cNvSpPr>
            <a:spLocks noGrp="1" noChangeArrowheads="1"/>
          </p:cNvSpPr>
          <p:nvPr>
            <p:ph type="body" idx="1"/>
          </p:nvPr>
        </p:nvSpPr>
        <p:spPr>
          <a:xfrm>
            <a:off x="685800" y="4343400"/>
            <a:ext cx="5486400" cy="4116388"/>
          </a:xfrm>
          <a:noFill/>
        </p:spPr>
        <p:txBody>
          <a:bodyPr lIns="91428" tIns="45714" rIns="91428" bIns="45714"/>
          <a:lstStyle/>
          <a:p>
            <a:pPr eaLnBrk="1" hangingPunct="1"/>
            <a:r>
              <a:rPr lang="en-US">
                <a:latin typeface="Arial" panose="020B0604020202020204" pitchFamily="34" charset="0"/>
                <a:ea typeface="MS PGothic" panose="020B0600070205080204" pitchFamily="34" charset="-128"/>
              </a:rPr>
              <a:t>The ACSCOT-LLA trial (a substudy of the larger ASCOT trial) sought to assess the benefit of cholesterol reduction in hypertensive patients not deemed hypercholesterolemic (total non-fasting cholesterol &lt;250mg/dl) by conventional means, but with at least three other cardiovascular risk factors.  Patients were randomized to treatment with atorvastatin (10 mg) or placebo and the primary endpoint was non-fatal MI and fatal CHD by an intention to treat analysis.  The study was stopped after 3.3 years due to a significant reduction in the primary endpoint in the atorvastatin arm compared to placebo (HR=0.64 [95% CI 0.50-0.83], p=0.0005).  Importantly, while benefit was noted in the first year of treatment, there was no significant difference in death between the two arms.  </a:t>
            </a:r>
          </a:p>
          <a:p>
            <a:pPr eaLnBrk="1" hangingPunct="1"/>
            <a:r>
              <a:rPr lang="en-US">
                <a:latin typeface="Arial" panose="020B0604020202020204" pitchFamily="34" charset="0"/>
                <a:ea typeface="MS PGothic" panose="020B0600070205080204" pitchFamily="34" charset="-128"/>
              </a:rPr>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EBE0799-771A-486A-94B1-5C861D998661}" type="slidenum">
              <a:rPr lang="en-US"/>
              <a:t>37</a:t>
            </a:fld>
            <a:endParaRPr lang="en-US"/>
          </a:p>
        </p:txBody>
      </p:sp>
      <p:sp>
        <p:nvSpPr>
          <p:cNvPr id="57347" name="Rectangle 2"/>
          <p:cNvSpPr>
            <a:spLocks noGrp="1" noRot="1" noChangeAspect="1" noChangeArrowheads="1" noTextEdit="1"/>
          </p:cNvSpPr>
          <p:nvPr>
            <p:ph type="sldImg"/>
          </p:nvPr>
        </p:nvSpPr>
        <p:spPr>
          <a:xfrm>
            <a:off x="1143000" y="684213"/>
            <a:ext cx="4572000" cy="3429000"/>
          </a:xfrm>
        </p:spPr>
      </p:sp>
      <p:sp>
        <p:nvSpPr>
          <p:cNvPr id="57348" name="Rectangle 3"/>
          <p:cNvSpPr>
            <a:spLocks noGrp="1" noChangeArrowheads="1"/>
          </p:cNvSpPr>
          <p:nvPr>
            <p:ph type="body" idx="1"/>
          </p:nvPr>
        </p:nvSpPr>
        <p:spPr>
          <a:xfrm>
            <a:off x="685800" y="4343400"/>
            <a:ext cx="5486400" cy="4116388"/>
          </a:xfrm>
          <a:noFill/>
        </p:spPr>
        <p:txBody>
          <a:bodyPr lIns="91428" tIns="45714" rIns="91428" bIns="45714"/>
          <a:lstStyle/>
          <a:p>
            <a:pPr eaLnBrk="1" hangingPunct="1"/>
            <a:r>
              <a:rPr lang="en-US">
                <a:latin typeface="Arial" panose="020B0604020202020204" pitchFamily="34" charset="0"/>
                <a:ea typeface="MS PGothic" panose="020B0600070205080204" pitchFamily="34" charset="-128"/>
              </a:rPr>
              <a:t>The JUPITER trial sought to evaluate the effect of rosuvastatin (as compared to placebo) in a primary prevention population with a baseline LDL-C level &lt;130 mg/dL that was screened to identify patients with a baseline hs-CRP level &gt;2 mg/dL.  Treatment with rosuvastatin was associated with an ~44% relative risk reduction in a composite CV end point. The number needed to treat (NNT) to reduce 1 event was 25 for the primary endpoint.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37366CF1-7A66-4CA8-AE29-660189A627A3}" type="slidenum">
              <a:rPr lang="en-US"/>
              <a:t>38</a:t>
            </a:fld>
            <a:endParaRPr lang="en-US"/>
          </a:p>
        </p:txBody>
      </p:sp>
      <p:sp>
        <p:nvSpPr>
          <p:cNvPr id="55299" name="Rectangle 2"/>
          <p:cNvSpPr>
            <a:spLocks noGrp="1" noRot="1" noChangeAspect="1" noChangeArrowheads="1" noTextEdit="1"/>
          </p:cNvSpPr>
          <p:nvPr>
            <p:ph type="sldImg"/>
          </p:nvPr>
        </p:nvSpPr>
        <p:spPr>
          <a:xfrm>
            <a:off x="1143000" y="684213"/>
            <a:ext cx="4572000" cy="3429000"/>
          </a:xfrm>
        </p:spPr>
      </p:sp>
      <p:sp>
        <p:nvSpPr>
          <p:cNvPr id="55300" name="Rectangle 3"/>
          <p:cNvSpPr>
            <a:spLocks noGrp="1" noChangeArrowheads="1"/>
          </p:cNvSpPr>
          <p:nvPr>
            <p:ph type="body" idx="1"/>
          </p:nvPr>
        </p:nvSpPr>
        <p:spPr>
          <a:xfrm>
            <a:off x="685800" y="4343400"/>
            <a:ext cx="5486400" cy="4116388"/>
          </a:xfrm>
          <a:noFill/>
        </p:spPr>
        <p:txBody>
          <a:bodyPr lIns="91428" tIns="45714" rIns="91428" bIns="45714"/>
          <a:lstStyle/>
          <a:p>
            <a:pPr eaLnBrk="1" hangingPunct="1"/>
            <a:r>
              <a:rPr lang="en-US">
                <a:latin typeface="Arial" panose="020B0604020202020204" pitchFamily="34" charset="0"/>
                <a:ea typeface="MS PGothic" panose="020B0600070205080204" pitchFamily="34" charset="-128"/>
              </a:rPr>
              <a:t>The MEGA trial sought to evaluate the effect of low dose pravastatin as compared to placebo in a heterogeneous primary prevention population in Japan.  Pravasatin was shown to have a significant reduction in a composite of adverse CV events.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9/16/2025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9/16/2025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9/16/2025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9/16/2025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sz="3600" b="1" dirty="0">
                <a:solidFill>
                  <a:srgbClr val="006699"/>
                </a:solidFill>
                <a:latin typeface="Segoe UI"/>
              </a:rPr>
              <a:t>Statins in ASCVD</a:t>
            </a:r>
          </a:p>
        </p:txBody>
      </p:sp>
      <p:sp>
        <p:nvSpPr>
          <p:cNvPr id="3" name="Subtitle 2"/>
          <p:cNvSpPr>
            <a:spLocks noGrp="1"/>
          </p:cNvSpPr>
          <p:nvPr>
            <p:ph type="subTitle" idx="1"/>
          </p:nvPr>
        </p:nvSpPr>
        <p:spPr/>
        <p:txBody>
          <a:bodyPr/>
          <a:lstStyle/>
          <a:p>
            <a:r>
              <a:rPr lang="en-IN" sz="2000" dirty="0">
                <a:solidFill>
                  <a:srgbClr val="00467F"/>
                </a:solidFill>
                <a:latin typeface="Segoe UI"/>
              </a:rPr>
              <a:t>Dr FAZIL KT</a:t>
            </a:r>
            <a:endParaRPr sz="2000" dirty="0">
              <a:solidFill>
                <a:srgbClr val="00467F"/>
              </a:solidFill>
              <a:latin typeface="Segoe U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106362"/>
            <a:ext cx="8229600" cy="1143000"/>
          </a:xfrm>
        </p:spPr>
        <p:txBody>
          <a:bodyPr>
            <a:normAutofit/>
          </a:bodyPr>
          <a:lstStyle/>
          <a:p>
            <a:r>
              <a:rPr lang="en-US" sz="2800" dirty="0"/>
              <a:t>The normal Lipid Physiology</a:t>
            </a:r>
          </a:p>
        </p:txBody>
      </p:sp>
      <p:pic>
        <p:nvPicPr>
          <p:cNvPr id="4" name="Picture 2"/>
          <p:cNvPicPr>
            <a:picLocks noGrp="1" noChangeAspect="1" noChangeArrowheads="1"/>
          </p:cNvPicPr>
          <p:nvPr>
            <p:ph idx="1"/>
          </p:nvPr>
        </p:nvPicPr>
        <p:blipFill>
          <a:blip r:embed="rId2"/>
          <a:srcRect l="21088" t="15153" r="44321" b="22529"/>
          <a:stretch>
            <a:fillRect/>
          </a:stretch>
        </p:blipFill>
        <p:spPr bwMode="auto">
          <a:xfrm>
            <a:off x="1854200" y="871793"/>
            <a:ext cx="5918200" cy="5994564"/>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srcRect l="33400" t="29463" r="13976" b="24237"/>
          <a:stretch>
            <a:fillRect/>
          </a:stretch>
        </p:blipFill>
        <p:spPr bwMode="auto">
          <a:xfrm>
            <a:off x="165100" y="605606"/>
            <a:ext cx="8877300" cy="5840329"/>
          </a:xfrm>
          <a:prstGeom prst="rect">
            <a:avLst/>
          </a:prstGeom>
          <a:noFill/>
          <a:ln w="9525">
            <a:noFill/>
            <a:miter lim="800000"/>
            <a:headEnd/>
            <a:tailEnd/>
          </a:ln>
        </p:spPr>
      </p:pic>
      <p:sp>
        <p:nvSpPr>
          <p:cNvPr id="3" name="Title 2">
            <a:extLst>
              <a:ext uri="{FF2B5EF4-FFF2-40B4-BE49-F238E27FC236}">
                <a16:creationId xmlns:a16="http://schemas.microsoft.com/office/drawing/2014/main" id="{64E4DA90-474B-C79B-DDB5-EC0E87D381C9}"/>
              </a:ext>
            </a:extLst>
          </p:cNvPr>
          <p:cNvSpPr>
            <a:spLocks noGrp="1"/>
          </p:cNvSpPr>
          <p:nvPr>
            <p:ph type="title"/>
          </p:nvPr>
        </p:nvSpPr>
        <p:spPr>
          <a:xfrm>
            <a:off x="457200" y="175200"/>
            <a:ext cx="8229600" cy="652462"/>
          </a:xfrm>
        </p:spPr>
        <p:txBody>
          <a:bodyPr>
            <a:noAutofit/>
          </a:bodyPr>
          <a:lstStyle/>
          <a:p>
            <a:r>
              <a:rPr lang="en-US" sz="2400" b="1" dirty="0"/>
              <a:t>Reverse cholesterol transport by HDL</a:t>
            </a:r>
            <a:br>
              <a:rPr lang="en-US" sz="2400" b="1" dirty="0"/>
            </a:br>
            <a:endParaRPr lang="en-IN"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6868" name="Text Box 4"/>
          <p:cNvSpPr txBox="1">
            <a:spLocks noChangeArrowheads="1"/>
          </p:cNvSpPr>
          <p:nvPr/>
        </p:nvSpPr>
        <p:spPr bwMode="auto">
          <a:xfrm>
            <a:off x="473075" y="1143000"/>
            <a:ext cx="1447800" cy="396875"/>
          </a:xfrm>
          <a:prstGeom prst="rect">
            <a:avLst/>
          </a:prstGeom>
          <a:noFill/>
          <a:ln w="9525">
            <a:noFill/>
            <a:miter lim="800000"/>
          </a:ln>
        </p:spPr>
        <p:txBody>
          <a:bodyPr>
            <a:spAutoFit/>
          </a:bodyPr>
          <a:lstStyle/>
          <a:p>
            <a:pPr algn="ctr">
              <a:spcBef>
                <a:spcPct val="50000"/>
              </a:spcBef>
            </a:pPr>
            <a:r>
              <a:rPr lang="en-US" sz="2000" dirty="0">
                <a:latin typeface="Franklin Gothic Demi" panose="020B0703020102020204" pitchFamily="34" charset="0"/>
              </a:rPr>
              <a:t> HDL</a:t>
            </a:r>
            <a:endParaRPr lang="en-US" sz="2400" dirty="0">
              <a:latin typeface="Franklin Gothic Demi" panose="020B0703020102020204" pitchFamily="34" charset="0"/>
            </a:endParaRPr>
          </a:p>
        </p:txBody>
      </p:sp>
      <p:sp>
        <p:nvSpPr>
          <p:cNvPr id="1316869" name="Text Box 5"/>
          <p:cNvSpPr txBox="1">
            <a:spLocks noChangeArrowheads="1"/>
          </p:cNvSpPr>
          <p:nvPr/>
        </p:nvSpPr>
        <p:spPr bwMode="auto">
          <a:xfrm>
            <a:off x="533400" y="3565525"/>
            <a:ext cx="1447800" cy="396875"/>
          </a:xfrm>
          <a:prstGeom prst="rect">
            <a:avLst/>
          </a:prstGeom>
          <a:solidFill>
            <a:srgbClr val="FF9218"/>
          </a:solidFill>
          <a:ln w="9525">
            <a:noFill/>
            <a:miter lim="800000"/>
          </a:ln>
        </p:spPr>
        <p:txBody>
          <a:bodyPr>
            <a:spAutoFit/>
          </a:bodyPr>
          <a:lstStyle/>
          <a:p>
            <a:pPr algn="ctr">
              <a:spcBef>
                <a:spcPct val="50000"/>
              </a:spcBef>
            </a:pPr>
            <a:r>
              <a:rPr lang="en-US" sz="2000">
                <a:latin typeface="Franklin Gothic Demi" panose="020B0703020102020204" pitchFamily="34" charset="0"/>
              </a:rPr>
              <a:t>Liver</a:t>
            </a:r>
            <a:endParaRPr lang="en-US" sz="2400">
              <a:latin typeface="Franklin Gothic Demi" panose="020B0703020102020204" pitchFamily="34" charset="0"/>
            </a:endParaRPr>
          </a:p>
        </p:txBody>
      </p:sp>
      <p:sp>
        <p:nvSpPr>
          <p:cNvPr id="21508" name="Text Box 6"/>
          <p:cNvSpPr txBox="1">
            <a:spLocks noChangeArrowheads="1"/>
          </p:cNvSpPr>
          <p:nvPr/>
        </p:nvSpPr>
        <p:spPr bwMode="auto">
          <a:xfrm>
            <a:off x="3505200" y="3429000"/>
            <a:ext cx="2133600" cy="825500"/>
          </a:xfrm>
          <a:prstGeom prst="rect">
            <a:avLst/>
          </a:prstGeom>
          <a:solidFill>
            <a:srgbClr val="FF9218"/>
          </a:solidFill>
          <a:ln w="9525">
            <a:noFill/>
            <a:miter lim="800000"/>
          </a:ln>
        </p:spPr>
        <p:txBody>
          <a:bodyPr>
            <a:spAutoFit/>
          </a:bodyPr>
          <a:lstStyle/>
          <a:p>
            <a:pPr algn="ctr">
              <a:lnSpc>
                <a:spcPct val="80000"/>
              </a:lnSpc>
            </a:pPr>
            <a:r>
              <a:rPr lang="en-US" sz="2000" dirty="0">
                <a:latin typeface="Franklin Gothic Demi" panose="020B0703020102020204" pitchFamily="34" charset="0"/>
              </a:rPr>
              <a:t>Oxidative</a:t>
            </a:r>
            <a:br>
              <a:rPr lang="en-US" sz="2000" dirty="0">
                <a:latin typeface="Franklin Gothic Demi" panose="020B0703020102020204" pitchFamily="34" charset="0"/>
              </a:rPr>
            </a:br>
            <a:r>
              <a:rPr lang="en-US" sz="2000" dirty="0">
                <a:latin typeface="Franklin Gothic Demi" panose="020B0703020102020204" pitchFamily="34" charset="0"/>
              </a:rPr>
              <a:t>modification</a:t>
            </a:r>
            <a:br>
              <a:rPr lang="en-US" sz="2000" dirty="0">
                <a:latin typeface="Franklin Gothic Demi" panose="020B0703020102020204" pitchFamily="34" charset="0"/>
              </a:rPr>
            </a:br>
            <a:r>
              <a:rPr lang="en-US" sz="2000" dirty="0">
                <a:latin typeface="Franklin Gothic Demi" panose="020B0703020102020204" pitchFamily="34" charset="0"/>
              </a:rPr>
              <a:t>of LDL</a:t>
            </a:r>
            <a:endParaRPr lang="en-US" sz="2400" dirty="0">
              <a:latin typeface="Franklin Gothic Demi" panose="020B0703020102020204" pitchFamily="34" charset="0"/>
            </a:endParaRPr>
          </a:p>
        </p:txBody>
      </p:sp>
      <p:sp>
        <p:nvSpPr>
          <p:cNvPr id="1316871" name="Text Box 7"/>
          <p:cNvSpPr txBox="1">
            <a:spLocks noChangeArrowheads="1"/>
          </p:cNvSpPr>
          <p:nvPr/>
        </p:nvSpPr>
        <p:spPr bwMode="auto">
          <a:xfrm>
            <a:off x="685800" y="2117725"/>
            <a:ext cx="1082675" cy="786113"/>
          </a:xfrm>
          <a:prstGeom prst="rect">
            <a:avLst/>
          </a:prstGeom>
          <a:noFill/>
          <a:ln w="9525">
            <a:noFill/>
            <a:miter lim="800000"/>
          </a:ln>
        </p:spPr>
        <p:txBody>
          <a:bodyPr>
            <a:spAutoFit/>
          </a:bodyPr>
          <a:lstStyle/>
          <a:p>
            <a:pPr algn="ctr">
              <a:lnSpc>
                <a:spcPct val="75000"/>
              </a:lnSpc>
            </a:pPr>
            <a:r>
              <a:rPr lang="en-US" sz="2000" dirty="0">
                <a:latin typeface="Franklin Gothic Demi" panose="020B0703020102020204" pitchFamily="34" charset="0"/>
              </a:rPr>
              <a:t>LDL</a:t>
            </a:r>
            <a:br>
              <a:rPr lang="en-US" sz="2000" dirty="0">
                <a:latin typeface="Franklin Gothic Demi" panose="020B0703020102020204" pitchFamily="34" charset="0"/>
              </a:rPr>
            </a:br>
            <a:r>
              <a:rPr lang="en-US" sz="2000" dirty="0">
                <a:latin typeface="Franklin Gothic Demi" panose="020B0703020102020204" pitchFamily="34" charset="0"/>
              </a:rPr>
              <a:t>+</a:t>
            </a:r>
            <a:br>
              <a:rPr lang="en-US" sz="2000" dirty="0">
                <a:latin typeface="Franklin Gothic Demi" panose="020B0703020102020204" pitchFamily="34" charset="0"/>
              </a:rPr>
            </a:br>
            <a:r>
              <a:rPr lang="en-US" sz="2000" dirty="0">
                <a:latin typeface="Franklin Gothic Demi" panose="020B0703020102020204" pitchFamily="34" charset="0"/>
              </a:rPr>
              <a:t>VLDL</a:t>
            </a:r>
            <a:endParaRPr lang="en-US" sz="2400" dirty="0">
              <a:latin typeface="Franklin Gothic Demi" panose="020B0703020102020204" pitchFamily="34" charset="0"/>
            </a:endParaRPr>
          </a:p>
        </p:txBody>
      </p:sp>
      <p:sp>
        <p:nvSpPr>
          <p:cNvPr id="1316872" name="Text Box 8"/>
          <p:cNvSpPr txBox="1">
            <a:spLocks noChangeArrowheads="1"/>
          </p:cNvSpPr>
          <p:nvPr/>
        </p:nvSpPr>
        <p:spPr bwMode="auto">
          <a:xfrm>
            <a:off x="152400" y="4556125"/>
            <a:ext cx="2133600" cy="701675"/>
          </a:xfrm>
          <a:prstGeom prst="rect">
            <a:avLst/>
          </a:prstGeom>
          <a:noFill/>
          <a:ln w="9525">
            <a:noFill/>
            <a:miter lim="800000"/>
          </a:ln>
        </p:spPr>
        <p:txBody>
          <a:bodyPr>
            <a:spAutoFit/>
          </a:bodyPr>
          <a:lstStyle/>
          <a:p>
            <a:pPr algn="ctr"/>
            <a:r>
              <a:rPr lang="en-US" sz="2000" dirty="0">
                <a:latin typeface="Franklin Gothic Demi" panose="020B0703020102020204" pitchFamily="34" charset="0"/>
              </a:rPr>
              <a:t>Cholesterol</a:t>
            </a:r>
            <a:br>
              <a:rPr lang="en-US" sz="2000" dirty="0">
                <a:latin typeface="Franklin Gothic Demi" panose="020B0703020102020204" pitchFamily="34" charset="0"/>
              </a:rPr>
            </a:br>
            <a:r>
              <a:rPr lang="en-US" sz="2000" dirty="0">
                <a:latin typeface="Franklin Gothic Demi" panose="020B0703020102020204" pitchFamily="34" charset="0"/>
              </a:rPr>
              <a:t>excreted</a:t>
            </a:r>
            <a:endParaRPr lang="en-US" sz="2400" dirty="0">
              <a:latin typeface="Franklin Gothic Demi" panose="020B0703020102020204" pitchFamily="34" charset="0"/>
            </a:endParaRPr>
          </a:p>
        </p:txBody>
      </p:sp>
      <p:sp>
        <p:nvSpPr>
          <p:cNvPr id="1316873" name="AutoShape 9"/>
          <p:cNvSpPr>
            <a:spLocks noChangeArrowheads="1"/>
          </p:cNvSpPr>
          <p:nvPr/>
        </p:nvSpPr>
        <p:spPr bwMode="auto">
          <a:xfrm>
            <a:off x="1082675" y="1600200"/>
            <a:ext cx="304800" cy="457200"/>
          </a:xfrm>
          <a:prstGeom prst="downArrow">
            <a:avLst>
              <a:gd name="adj1" fmla="val 50000"/>
              <a:gd name="adj2" fmla="val 37500"/>
            </a:avLst>
          </a:prstGeom>
          <a:solidFill>
            <a:schemeClr val="accent2"/>
          </a:solidFill>
          <a:ln w="9525">
            <a:solidFill>
              <a:schemeClr val="accent2"/>
            </a:solidFill>
            <a:miter lim="800000"/>
          </a:ln>
        </p:spPr>
        <p:txBody>
          <a:bodyPr wrap="none" anchor="ctr"/>
          <a:lstStyle/>
          <a:p>
            <a:pPr algn="ctr"/>
            <a:endParaRPr lang="en-US" sz="2400">
              <a:solidFill>
                <a:schemeClr val="bg1"/>
              </a:solidFill>
              <a:latin typeface="Franklin Gothic Demi" panose="020B0703020102020204" pitchFamily="34" charset="0"/>
            </a:endParaRPr>
          </a:p>
        </p:txBody>
      </p:sp>
      <p:sp>
        <p:nvSpPr>
          <p:cNvPr id="1316874" name="AutoShape 10"/>
          <p:cNvSpPr>
            <a:spLocks noChangeArrowheads="1"/>
          </p:cNvSpPr>
          <p:nvPr/>
        </p:nvSpPr>
        <p:spPr bwMode="auto">
          <a:xfrm>
            <a:off x="1082675" y="2971800"/>
            <a:ext cx="304800" cy="457200"/>
          </a:xfrm>
          <a:prstGeom prst="downArrow">
            <a:avLst>
              <a:gd name="adj1" fmla="val 50000"/>
              <a:gd name="adj2" fmla="val 37500"/>
            </a:avLst>
          </a:prstGeom>
          <a:solidFill>
            <a:schemeClr val="accent2"/>
          </a:solidFill>
          <a:ln w="9525">
            <a:solidFill>
              <a:schemeClr val="accent2"/>
            </a:solidFill>
            <a:miter lim="800000"/>
          </a:ln>
        </p:spPr>
        <p:txBody>
          <a:bodyPr wrap="none" anchor="ctr"/>
          <a:lstStyle/>
          <a:p>
            <a:pPr algn="ctr"/>
            <a:endParaRPr lang="en-US" sz="2400">
              <a:latin typeface="Franklin Gothic Demi" panose="020B0703020102020204" pitchFamily="34" charset="0"/>
            </a:endParaRPr>
          </a:p>
        </p:txBody>
      </p:sp>
      <p:sp>
        <p:nvSpPr>
          <p:cNvPr id="1316875" name="AutoShape 11"/>
          <p:cNvSpPr>
            <a:spLocks noChangeArrowheads="1"/>
          </p:cNvSpPr>
          <p:nvPr/>
        </p:nvSpPr>
        <p:spPr bwMode="auto">
          <a:xfrm>
            <a:off x="1082675" y="4114800"/>
            <a:ext cx="304800" cy="457200"/>
          </a:xfrm>
          <a:prstGeom prst="downArrow">
            <a:avLst>
              <a:gd name="adj1" fmla="val 50000"/>
              <a:gd name="adj2" fmla="val 37500"/>
            </a:avLst>
          </a:prstGeom>
          <a:solidFill>
            <a:schemeClr val="accent2"/>
          </a:solidFill>
          <a:ln w="9525">
            <a:solidFill>
              <a:schemeClr val="accent2"/>
            </a:solidFill>
            <a:miter lim="800000"/>
          </a:ln>
        </p:spPr>
        <p:txBody>
          <a:bodyPr wrap="none" anchor="ctr"/>
          <a:lstStyle/>
          <a:p>
            <a:pPr algn="ctr"/>
            <a:endParaRPr lang="en-US" sz="2400">
              <a:solidFill>
                <a:schemeClr val="bg1"/>
              </a:solidFill>
              <a:latin typeface="Franklin Gothic Demi" panose="020B0703020102020204" pitchFamily="34" charset="0"/>
            </a:endParaRPr>
          </a:p>
        </p:txBody>
      </p:sp>
      <p:sp>
        <p:nvSpPr>
          <p:cNvPr id="21514" name="Text Box 12"/>
          <p:cNvSpPr txBox="1">
            <a:spLocks noChangeArrowheads="1"/>
          </p:cNvSpPr>
          <p:nvPr/>
        </p:nvSpPr>
        <p:spPr bwMode="auto">
          <a:xfrm>
            <a:off x="3521075" y="1066800"/>
            <a:ext cx="2073275" cy="701675"/>
          </a:xfrm>
          <a:prstGeom prst="rect">
            <a:avLst/>
          </a:prstGeom>
          <a:noFill/>
          <a:ln w="9525">
            <a:noFill/>
            <a:miter lim="800000"/>
          </a:ln>
        </p:spPr>
        <p:txBody>
          <a:bodyPr>
            <a:spAutoFit/>
          </a:bodyPr>
          <a:lstStyle/>
          <a:p>
            <a:pPr algn="ctr"/>
            <a:r>
              <a:rPr lang="en-US" sz="2000">
                <a:latin typeface="Franklin Gothic Demi" panose="020B0703020102020204" pitchFamily="34" charset="0"/>
              </a:rPr>
              <a:t>High plasma</a:t>
            </a:r>
            <a:br>
              <a:rPr lang="en-US" sz="2000">
                <a:latin typeface="Franklin Gothic Demi" panose="020B0703020102020204" pitchFamily="34" charset="0"/>
              </a:rPr>
            </a:br>
            <a:r>
              <a:rPr lang="en-US" sz="2000">
                <a:latin typeface="Franklin Gothic Demi" panose="020B0703020102020204" pitchFamily="34" charset="0"/>
              </a:rPr>
              <a:t>LDL</a:t>
            </a:r>
            <a:endParaRPr lang="en-US" sz="2400">
              <a:latin typeface="Franklin Gothic Demi" panose="020B0703020102020204" pitchFamily="34" charset="0"/>
            </a:endParaRPr>
          </a:p>
        </p:txBody>
      </p:sp>
      <p:sp>
        <p:nvSpPr>
          <p:cNvPr id="21515" name="Text Box 13"/>
          <p:cNvSpPr txBox="1">
            <a:spLocks noChangeArrowheads="1"/>
          </p:cNvSpPr>
          <p:nvPr/>
        </p:nvSpPr>
        <p:spPr bwMode="auto">
          <a:xfrm>
            <a:off x="3505200" y="2193925"/>
            <a:ext cx="2073275" cy="701675"/>
          </a:xfrm>
          <a:prstGeom prst="rect">
            <a:avLst/>
          </a:prstGeom>
          <a:noFill/>
          <a:ln w="9525">
            <a:noFill/>
            <a:miter lim="800000"/>
          </a:ln>
        </p:spPr>
        <p:txBody>
          <a:bodyPr>
            <a:spAutoFit/>
          </a:bodyPr>
          <a:lstStyle/>
          <a:p>
            <a:pPr algn="ctr"/>
            <a:r>
              <a:rPr lang="en-US" sz="2000">
                <a:latin typeface="Franklin Gothic Demi" panose="020B0703020102020204" pitchFamily="34" charset="0"/>
              </a:rPr>
              <a:t>LDL infiltration</a:t>
            </a:r>
            <a:br>
              <a:rPr lang="en-US" sz="2000">
                <a:latin typeface="Franklin Gothic Demi" panose="020B0703020102020204" pitchFamily="34" charset="0"/>
              </a:rPr>
            </a:br>
            <a:r>
              <a:rPr lang="en-US" sz="2000">
                <a:latin typeface="Franklin Gothic Demi" panose="020B0703020102020204" pitchFamily="34" charset="0"/>
              </a:rPr>
              <a:t>into intima</a:t>
            </a:r>
            <a:endParaRPr lang="en-US" sz="2400">
              <a:latin typeface="Franklin Gothic Demi" panose="020B0703020102020204" pitchFamily="34" charset="0"/>
            </a:endParaRPr>
          </a:p>
        </p:txBody>
      </p:sp>
      <p:sp>
        <p:nvSpPr>
          <p:cNvPr id="21516" name="AutoShape 14"/>
          <p:cNvSpPr>
            <a:spLocks noChangeArrowheads="1"/>
          </p:cNvSpPr>
          <p:nvPr/>
        </p:nvSpPr>
        <p:spPr bwMode="auto">
          <a:xfrm>
            <a:off x="4419600" y="1752600"/>
            <a:ext cx="304800" cy="457200"/>
          </a:xfrm>
          <a:prstGeom prst="downArrow">
            <a:avLst>
              <a:gd name="adj1" fmla="val 50000"/>
              <a:gd name="adj2" fmla="val 37500"/>
            </a:avLst>
          </a:prstGeom>
          <a:solidFill>
            <a:schemeClr val="accent2"/>
          </a:solidFill>
          <a:ln w="9525">
            <a:solidFill>
              <a:schemeClr val="accent2"/>
            </a:solidFill>
            <a:miter lim="800000"/>
          </a:ln>
        </p:spPr>
        <p:txBody>
          <a:bodyPr wrap="none" anchor="ctr"/>
          <a:lstStyle/>
          <a:p>
            <a:pPr algn="ctr"/>
            <a:endParaRPr lang="en-US" sz="2400">
              <a:latin typeface="Franklin Gothic Demi" panose="020B0703020102020204" pitchFamily="34" charset="0"/>
            </a:endParaRPr>
          </a:p>
        </p:txBody>
      </p:sp>
      <p:sp>
        <p:nvSpPr>
          <p:cNvPr id="21517" name="AutoShape 15"/>
          <p:cNvSpPr>
            <a:spLocks noChangeArrowheads="1"/>
          </p:cNvSpPr>
          <p:nvPr/>
        </p:nvSpPr>
        <p:spPr bwMode="auto">
          <a:xfrm>
            <a:off x="4419600" y="2895600"/>
            <a:ext cx="304800" cy="457200"/>
          </a:xfrm>
          <a:prstGeom prst="downArrow">
            <a:avLst>
              <a:gd name="adj1" fmla="val 50000"/>
              <a:gd name="adj2" fmla="val 37500"/>
            </a:avLst>
          </a:prstGeom>
          <a:solidFill>
            <a:schemeClr val="accent2"/>
          </a:solidFill>
          <a:ln w="9525">
            <a:solidFill>
              <a:schemeClr val="accent2"/>
            </a:solidFill>
            <a:miter lim="800000"/>
          </a:ln>
        </p:spPr>
        <p:txBody>
          <a:bodyPr wrap="none" anchor="ctr"/>
          <a:lstStyle/>
          <a:p>
            <a:pPr algn="ctr"/>
            <a:endParaRPr lang="en-US" sz="2400">
              <a:latin typeface="Franklin Gothic Demi" panose="020B0703020102020204" pitchFamily="34" charset="0"/>
            </a:endParaRPr>
          </a:p>
        </p:txBody>
      </p:sp>
      <p:sp>
        <p:nvSpPr>
          <p:cNvPr id="21518" name="Text Box 16"/>
          <p:cNvSpPr txBox="1">
            <a:spLocks noChangeArrowheads="1"/>
          </p:cNvSpPr>
          <p:nvPr/>
        </p:nvSpPr>
        <p:spPr bwMode="auto">
          <a:xfrm>
            <a:off x="3581400" y="4267200"/>
            <a:ext cx="2073275" cy="1616075"/>
          </a:xfrm>
          <a:prstGeom prst="rect">
            <a:avLst/>
          </a:prstGeom>
          <a:noFill/>
          <a:ln w="9525">
            <a:noFill/>
            <a:miter lim="800000"/>
          </a:ln>
        </p:spPr>
        <p:txBody>
          <a:bodyPr>
            <a:spAutoFit/>
          </a:bodyPr>
          <a:lstStyle/>
          <a:p>
            <a:pPr algn="ctr">
              <a:lnSpc>
                <a:spcPct val="85000"/>
              </a:lnSpc>
              <a:spcBef>
                <a:spcPct val="80000"/>
              </a:spcBef>
            </a:pPr>
            <a:r>
              <a:rPr lang="en-US" sz="2000">
                <a:latin typeface="Franklin Gothic Demi" panose="020B0703020102020204" pitchFamily="34" charset="0"/>
              </a:rPr>
              <a:t>+</a:t>
            </a:r>
            <a:br>
              <a:rPr lang="en-US" sz="2000">
                <a:latin typeface="Franklin Gothic Demi" panose="020B0703020102020204" pitchFamily="34" charset="0"/>
              </a:rPr>
            </a:br>
            <a:r>
              <a:rPr lang="en-US" sz="2000">
                <a:latin typeface="Franklin Gothic Demi" panose="020B0703020102020204" pitchFamily="34" charset="0"/>
              </a:rPr>
              <a:t>Macrophages</a:t>
            </a:r>
          </a:p>
          <a:p>
            <a:pPr algn="ctr">
              <a:lnSpc>
                <a:spcPct val="85000"/>
              </a:lnSpc>
              <a:spcBef>
                <a:spcPct val="80000"/>
              </a:spcBef>
            </a:pPr>
            <a:r>
              <a:rPr lang="en-US" sz="2000">
                <a:latin typeface="Franklin Gothic Demi" panose="020B0703020102020204" pitchFamily="34" charset="0"/>
              </a:rPr>
              <a:t>Foam cells</a:t>
            </a:r>
          </a:p>
          <a:p>
            <a:pPr algn="ctr">
              <a:lnSpc>
                <a:spcPct val="85000"/>
              </a:lnSpc>
              <a:spcBef>
                <a:spcPct val="80000"/>
              </a:spcBef>
            </a:pPr>
            <a:r>
              <a:rPr lang="en-US" sz="2000">
                <a:latin typeface="Franklin Gothic Demi" panose="020B0703020102020204" pitchFamily="34" charset="0"/>
              </a:rPr>
              <a:t>Fatty streak</a:t>
            </a:r>
            <a:endParaRPr lang="en-US" sz="2400">
              <a:latin typeface="Franklin Gothic Demi" panose="020B0703020102020204" pitchFamily="34" charset="0"/>
            </a:endParaRPr>
          </a:p>
        </p:txBody>
      </p:sp>
      <p:sp>
        <p:nvSpPr>
          <p:cNvPr id="21519" name="AutoShape 17"/>
          <p:cNvSpPr>
            <a:spLocks noChangeArrowheads="1"/>
          </p:cNvSpPr>
          <p:nvPr/>
        </p:nvSpPr>
        <p:spPr bwMode="auto">
          <a:xfrm>
            <a:off x="4495800" y="4876800"/>
            <a:ext cx="228600" cy="228600"/>
          </a:xfrm>
          <a:prstGeom prst="downArrow">
            <a:avLst>
              <a:gd name="adj1" fmla="val 50000"/>
              <a:gd name="adj2" fmla="val 25000"/>
            </a:avLst>
          </a:prstGeom>
          <a:solidFill>
            <a:schemeClr val="accent2"/>
          </a:solidFill>
          <a:ln w="9525">
            <a:solidFill>
              <a:schemeClr val="accent2"/>
            </a:solidFill>
            <a:miter lim="800000"/>
          </a:ln>
        </p:spPr>
        <p:txBody>
          <a:bodyPr wrap="none" anchor="ctr"/>
          <a:lstStyle/>
          <a:p>
            <a:pPr algn="ctr"/>
            <a:endParaRPr lang="en-US" sz="2400">
              <a:latin typeface="Franklin Gothic Demi" panose="020B0703020102020204" pitchFamily="34" charset="0"/>
            </a:endParaRPr>
          </a:p>
        </p:txBody>
      </p:sp>
      <p:sp>
        <p:nvSpPr>
          <p:cNvPr id="21520" name="AutoShape 18"/>
          <p:cNvSpPr>
            <a:spLocks noChangeArrowheads="1"/>
          </p:cNvSpPr>
          <p:nvPr/>
        </p:nvSpPr>
        <p:spPr bwMode="auto">
          <a:xfrm>
            <a:off x="4495800" y="5334000"/>
            <a:ext cx="228600" cy="228600"/>
          </a:xfrm>
          <a:prstGeom prst="downArrow">
            <a:avLst>
              <a:gd name="adj1" fmla="val 50000"/>
              <a:gd name="adj2" fmla="val 25000"/>
            </a:avLst>
          </a:prstGeom>
          <a:solidFill>
            <a:schemeClr val="accent2"/>
          </a:solidFill>
          <a:ln w="9525">
            <a:solidFill>
              <a:schemeClr val="accent2"/>
            </a:solidFill>
            <a:miter lim="800000"/>
          </a:ln>
        </p:spPr>
        <p:txBody>
          <a:bodyPr wrap="none" anchor="ctr"/>
          <a:lstStyle/>
          <a:p>
            <a:pPr algn="ctr"/>
            <a:endParaRPr lang="en-US" sz="2400">
              <a:latin typeface="Franklin Gothic Demi" panose="020B0703020102020204" pitchFamily="34" charset="0"/>
            </a:endParaRPr>
          </a:p>
        </p:txBody>
      </p:sp>
      <p:sp>
        <p:nvSpPr>
          <p:cNvPr id="1316883" name="AutoShape 19"/>
          <p:cNvSpPr>
            <a:spLocks noChangeArrowheads="1"/>
          </p:cNvSpPr>
          <p:nvPr/>
        </p:nvSpPr>
        <p:spPr bwMode="auto">
          <a:xfrm rot="3732361">
            <a:off x="2170113" y="4222750"/>
            <a:ext cx="2209800" cy="228600"/>
          </a:xfrm>
          <a:prstGeom prst="leftArrow">
            <a:avLst>
              <a:gd name="adj1" fmla="val 50000"/>
              <a:gd name="adj2" fmla="val 241667"/>
            </a:avLst>
          </a:prstGeom>
          <a:solidFill>
            <a:schemeClr val="accent2"/>
          </a:solidFill>
          <a:ln w="9525">
            <a:solidFill>
              <a:schemeClr val="accent2"/>
            </a:solidFill>
            <a:miter lim="800000"/>
          </a:ln>
        </p:spPr>
        <p:txBody>
          <a:bodyPr rot="10800000" vert="eaVert" wrap="none" anchor="ctr"/>
          <a:lstStyle/>
          <a:p>
            <a:pPr algn="ctr"/>
            <a:endParaRPr lang="en-US" sz="1600">
              <a:latin typeface="Franklin Gothic Demi" panose="020B0703020102020204" pitchFamily="34" charset="0"/>
            </a:endParaRPr>
          </a:p>
        </p:txBody>
      </p:sp>
      <p:sp>
        <p:nvSpPr>
          <p:cNvPr id="1316884" name="Line 20"/>
          <p:cNvSpPr>
            <a:spLocks noChangeShapeType="1"/>
          </p:cNvSpPr>
          <p:nvPr/>
        </p:nvSpPr>
        <p:spPr bwMode="auto">
          <a:xfrm flipV="1">
            <a:off x="5349875" y="1219200"/>
            <a:ext cx="1752600" cy="4495800"/>
          </a:xfrm>
          <a:prstGeom prst="line">
            <a:avLst/>
          </a:prstGeom>
          <a:noFill/>
          <a:ln w="57150">
            <a:solidFill>
              <a:schemeClr val="accent2"/>
            </a:solidFill>
            <a:round/>
            <a:tailEnd type="triangle" w="sm" len="lg"/>
          </a:ln>
        </p:spPr>
        <p:txBody>
          <a:bodyPr/>
          <a:lstStyle/>
          <a:p>
            <a:pPr algn="ctr"/>
            <a:endParaRPr lang="en-US"/>
          </a:p>
        </p:txBody>
      </p:sp>
      <p:sp>
        <p:nvSpPr>
          <p:cNvPr id="1316885" name="Text Box 21"/>
          <p:cNvSpPr txBox="1">
            <a:spLocks noChangeArrowheads="1"/>
          </p:cNvSpPr>
          <p:nvPr/>
        </p:nvSpPr>
        <p:spPr bwMode="auto">
          <a:xfrm>
            <a:off x="6873875" y="5041900"/>
            <a:ext cx="1828800" cy="825500"/>
          </a:xfrm>
          <a:prstGeom prst="rect">
            <a:avLst/>
          </a:prstGeom>
          <a:solidFill>
            <a:srgbClr val="FF9218"/>
          </a:solidFill>
          <a:ln w="9525">
            <a:noFill/>
            <a:miter lim="800000"/>
          </a:ln>
        </p:spPr>
        <p:txBody>
          <a:bodyPr>
            <a:spAutoFit/>
          </a:bodyPr>
          <a:lstStyle/>
          <a:p>
            <a:pPr algn="ctr">
              <a:lnSpc>
                <a:spcPct val="80000"/>
              </a:lnSpc>
              <a:spcBef>
                <a:spcPct val="50000"/>
              </a:spcBef>
            </a:pPr>
            <a:r>
              <a:rPr lang="en-US" sz="2000">
                <a:latin typeface="Franklin Gothic Demi" panose="020B0703020102020204" pitchFamily="34" charset="0"/>
              </a:rPr>
              <a:t>Advanced</a:t>
            </a:r>
            <a:br>
              <a:rPr lang="en-US" sz="2000">
                <a:latin typeface="Franklin Gothic Demi" panose="020B0703020102020204" pitchFamily="34" charset="0"/>
              </a:rPr>
            </a:br>
            <a:r>
              <a:rPr lang="en-US" sz="2000">
                <a:latin typeface="Franklin Gothic Demi" panose="020B0703020102020204" pitchFamily="34" charset="0"/>
              </a:rPr>
              <a:t>fibrocalcific</a:t>
            </a:r>
            <a:br>
              <a:rPr lang="en-US" sz="2000">
                <a:latin typeface="Franklin Gothic Demi" panose="020B0703020102020204" pitchFamily="34" charset="0"/>
              </a:rPr>
            </a:br>
            <a:r>
              <a:rPr lang="en-US" sz="2000">
                <a:latin typeface="Franklin Gothic Demi" panose="020B0703020102020204" pitchFamily="34" charset="0"/>
              </a:rPr>
              <a:t>lesion</a:t>
            </a:r>
          </a:p>
        </p:txBody>
      </p:sp>
      <p:sp>
        <p:nvSpPr>
          <p:cNvPr id="1316886" name="Text Box 22"/>
          <p:cNvSpPr txBox="1">
            <a:spLocks noChangeArrowheads="1"/>
          </p:cNvSpPr>
          <p:nvPr/>
        </p:nvSpPr>
        <p:spPr bwMode="auto">
          <a:xfrm>
            <a:off x="6858000" y="1066800"/>
            <a:ext cx="1905000" cy="701675"/>
          </a:xfrm>
          <a:prstGeom prst="rect">
            <a:avLst/>
          </a:prstGeom>
          <a:noFill/>
          <a:ln w="9525">
            <a:noFill/>
            <a:miter lim="800000"/>
          </a:ln>
        </p:spPr>
        <p:txBody>
          <a:bodyPr>
            <a:spAutoFit/>
          </a:bodyPr>
          <a:lstStyle/>
          <a:p>
            <a:pPr algn="ctr"/>
            <a:r>
              <a:rPr lang="en-US" sz="2000">
                <a:latin typeface="Franklin Gothic Demi" panose="020B0703020102020204" pitchFamily="34" charset="0"/>
              </a:rPr>
              <a:t>Endothelial</a:t>
            </a:r>
            <a:br>
              <a:rPr lang="en-US" sz="2000">
                <a:latin typeface="Franklin Gothic Demi" panose="020B0703020102020204" pitchFamily="34" charset="0"/>
              </a:rPr>
            </a:br>
            <a:r>
              <a:rPr lang="en-US" sz="2000">
                <a:latin typeface="Franklin Gothic Demi" panose="020B0703020102020204" pitchFamily="34" charset="0"/>
              </a:rPr>
              <a:t>injury</a:t>
            </a:r>
            <a:endParaRPr lang="en-US" sz="2400">
              <a:latin typeface="Franklin Gothic Demi" panose="020B0703020102020204" pitchFamily="34" charset="0"/>
            </a:endParaRPr>
          </a:p>
        </p:txBody>
      </p:sp>
      <p:sp>
        <p:nvSpPr>
          <p:cNvPr id="1316887" name="Text Box 23"/>
          <p:cNvSpPr txBox="1">
            <a:spLocks noChangeArrowheads="1"/>
          </p:cNvSpPr>
          <p:nvPr/>
        </p:nvSpPr>
        <p:spPr bwMode="auto">
          <a:xfrm>
            <a:off x="6858000" y="2209800"/>
            <a:ext cx="1828800" cy="701675"/>
          </a:xfrm>
          <a:prstGeom prst="rect">
            <a:avLst/>
          </a:prstGeom>
          <a:noFill/>
          <a:ln w="9525">
            <a:noFill/>
            <a:miter lim="800000"/>
          </a:ln>
        </p:spPr>
        <p:txBody>
          <a:bodyPr>
            <a:spAutoFit/>
          </a:bodyPr>
          <a:lstStyle/>
          <a:p>
            <a:pPr algn="ctr"/>
            <a:r>
              <a:rPr lang="en-US" sz="2000">
                <a:latin typeface="Franklin Gothic Demi" panose="020B0703020102020204" pitchFamily="34" charset="0"/>
              </a:rPr>
              <a:t>Adherence</a:t>
            </a:r>
            <a:br>
              <a:rPr lang="en-US" sz="2000">
                <a:latin typeface="Franklin Gothic Demi" panose="020B0703020102020204" pitchFamily="34" charset="0"/>
              </a:rPr>
            </a:br>
            <a:r>
              <a:rPr lang="en-US" sz="2000">
                <a:latin typeface="Franklin Gothic Demi" panose="020B0703020102020204" pitchFamily="34" charset="0"/>
              </a:rPr>
              <a:t>of platelets</a:t>
            </a:r>
            <a:endParaRPr lang="en-US" sz="2400">
              <a:latin typeface="Franklin Gothic Demi" panose="020B0703020102020204" pitchFamily="34" charset="0"/>
            </a:endParaRPr>
          </a:p>
        </p:txBody>
      </p:sp>
      <p:sp>
        <p:nvSpPr>
          <p:cNvPr id="1316888" name="Text Box 24"/>
          <p:cNvSpPr txBox="1">
            <a:spLocks noChangeArrowheads="1"/>
          </p:cNvSpPr>
          <p:nvPr/>
        </p:nvSpPr>
        <p:spPr bwMode="auto">
          <a:xfrm>
            <a:off x="6858000" y="3413125"/>
            <a:ext cx="1905000" cy="701675"/>
          </a:xfrm>
          <a:prstGeom prst="rect">
            <a:avLst/>
          </a:prstGeom>
          <a:noFill/>
          <a:ln w="9525">
            <a:noFill/>
            <a:miter lim="800000"/>
          </a:ln>
        </p:spPr>
        <p:txBody>
          <a:bodyPr>
            <a:spAutoFit/>
          </a:bodyPr>
          <a:lstStyle/>
          <a:p>
            <a:pPr algn="ctr"/>
            <a:r>
              <a:rPr lang="en-US" sz="2000">
                <a:latin typeface="Franklin Gothic Demi" panose="020B0703020102020204" pitchFamily="34" charset="0"/>
              </a:rPr>
              <a:t>Release</a:t>
            </a:r>
            <a:br>
              <a:rPr lang="en-US" sz="2000">
                <a:latin typeface="Franklin Gothic Demi" panose="020B0703020102020204" pitchFamily="34" charset="0"/>
              </a:rPr>
            </a:br>
            <a:r>
              <a:rPr lang="en-US" sz="2000">
                <a:latin typeface="Franklin Gothic Demi" panose="020B0703020102020204" pitchFamily="34" charset="0"/>
              </a:rPr>
              <a:t>of PDGF</a:t>
            </a:r>
            <a:endParaRPr lang="en-US" sz="2400">
              <a:latin typeface="Franklin Gothic Demi" panose="020B0703020102020204" pitchFamily="34" charset="0"/>
            </a:endParaRPr>
          </a:p>
        </p:txBody>
      </p:sp>
      <p:sp>
        <p:nvSpPr>
          <p:cNvPr id="1316889" name="AutoShape 25"/>
          <p:cNvSpPr>
            <a:spLocks noChangeArrowheads="1"/>
          </p:cNvSpPr>
          <p:nvPr/>
        </p:nvSpPr>
        <p:spPr bwMode="auto">
          <a:xfrm>
            <a:off x="7635875" y="1828800"/>
            <a:ext cx="304800" cy="457200"/>
          </a:xfrm>
          <a:prstGeom prst="downArrow">
            <a:avLst>
              <a:gd name="adj1" fmla="val 50000"/>
              <a:gd name="adj2" fmla="val 37500"/>
            </a:avLst>
          </a:prstGeom>
          <a:solidFill>
            <a:schemeClr val="accent2"/>
          </a:solidFill>
          <a:ln w="9525">
            <a:solidFill>
              <a:schemeClr val="accent2"/>
            </a:solidFill>
            <a:miter lim="800000"/>
          </a:ln>
        </p:spPr>
        <p:txBody>
          <a:bodyPr wrap="none" anchor="ctr"/>
          <a:lstStyle/>
          <a:p>
            <a:pPr algn="ctr"/>
            <a:endParaRPr lang="en-US" sz="2400">
              <a:latin typeface="Franklin Gothic Demi" panose="020B0703020102020204" pitchFamily="34" charset="0"/>
            </a:endParaRPr>
          </a:p>
        </p:txBody>
      </p:sp>
      <p:sp>
        <p:nvSpPr>
          <p:cNvPr id="1316890" name="AutoShape 26"/>
          <p:cNvSpPr>
            <a:spLocks noChangeArrowheads="1"/>
          </p:cNvSpPr>
          <p:nvPr/>
        </p:nvSpPr>
        <p:spPr bwMode="auto">
          <a:xfrm>
            <a:off x="7635875" y="2971800"/>
            <a:ext cx="304800" cy="457200"/>
          </a:xfrm>
          <a:prstGeom prst="downArrow">
            <a:avLst>
              <a:gd name="adj1" fmla="val 50000"/>
              <a:gd name="adj2" fmla="val 37500"/>
            </a:avLst>
          </a:prstGeom>
          <a:solidFill>
            <a:schemeClr val="accent2"/>
          </a:solidFill>
          <a:ln w="9525">
            <a:solidFill>
              <a:schemeClr val="accent2"/>
            </a:solidFill>
            <a:miter lim="800000"/>
          </a:ln>
        </p:spPr>
        <p:txBody>
          <a:bodyPr wrap="none" anchor="ctr"/>
          <a:lstStyle/>
          <a:p>
            <a:pPr algn="ctr"/>
            <a:endParaRPr lang="en-US" sz="2400">
              <a:latin typeface="Franklin Gothic Demi" panose="020B0703020102020204" pitchFamily="34" charset="0"/>
            </a:endParaRPr>
          </a:p>
        </p:txBody>
      </p:sp>
      <p:sp>
        <p:nvSpPr>
          <p:cNvPr id="1316891" name="AutoShape 27"/>
          <p:cNvSpPr>
            <a:spLocks noChangeArrowheads="1"/>
          </p:cNvSpPr>
          <p:nvPr/>
        </p:nvSpPr>
        <p:spPr bwMode="auto">
          <a:xfrm>
            <a:off x="7635875" y="4191000"/>
            <a:ext cx="304800" cy="762000"/>
          </a:xfrm>
          <a:prstGeom prst="downArrow">
            <a:avLst>
              <a:gd name="adj1" fmla="val 50000"/>
              <a:gd name="adj2" fmla="val 62500"/>
            </a:avLst>
          </a:prstGeom>
          <a:solidFill>
            <a:schemeClr val="accent2"/>
          </a:solidFill>
          <a:ln w="9525">
            <a:solidFill>
              <a:schemeClr val="accent2"/>
            </a:solidFill>
            <a:miter lim="800000"/>
          </a:ln>
        </p:spPr>
        <p:txBody>
          <a:bodyPr wrap="none" anchor="ctr"/>
          <a:lstStyle/>
          <a:p>
            <a:pPr algn="ctr"/>
            <a:endParaRPr lang="en-US" sz="2400">
              <a:solidFill>
                <a:schemeClr val="bg1"/>
              </a:solidFill>
              <a:latin typeface="Franklin Gothic Demi" panose="020B0703020102020204" pitchFamily="34" charset="0"/>
            </a:endParaRPr>
          </a:p>
        </p:txBody>
      </p:sp>
      <p:sp>
        <p:nvSpPr>
          <p:cNvPr id="1316892" name="Text Box 28"/>
          <p:cNvSpPr txBox="1">
            <a:spLocks noChangeArrowheads="1"/>
          </p:cNvSpPr>
          <p:nvPr/>
        </p:nvSpPr>
        <p:spPr bwMode="auto">
          <a:xfrm>
            <a:off x="5883275" y="3810000"/>
            <a:ext cx="1371600" cy="1006475"/>
          </a:xfrm>
          <a:prstGeom prst="rect">
            <a:avLst/>
          </a:prstGeom>
          <a:noFill/>
          <a:ln w="9525">
            <a:noFill/>
            <a:miter lim="800000"/>
          </a:ln>
        </p:spPr>
        <p:txBody>
          <a:bodyPr>
            <a:spAutoFit/>
          </a:bodyPr>
          <a:lstStyle/>
          <a:p>
            <a:pPr algn="ctr"/>
            <a:r>
              <a:rPr lang="en-US" sz="2000">
                <a:latin typeface="Franklin Gothic Demi" panose="020B0703020102020204" pitchFamily="34" charset="0"/>
              </a:rPr>
              <a:t>Other</a:t>
            </a:r>
            <a:br>
              <a:rPr lang="en-US" sz="2000">
                <a:latin typeface="Franklin Gothic Demi" panose="020B0703020102020204" pitchFamily="34" charset="0"/>
              </a:rPr>
            </a:br>
            <a:r>
              <a:rPr lang="en-US" sz="2000">
                <a:latin typeface="Franklin Gothic Demi" panose="020B0703020102020204" pitchFamily="34" charset="0"/>
              </a:rPr>
              <a:t>growth</a:t>
            </a:r>
            <a:br>
              <a:rPr lang="en-US" sz="2000">
                <a:latin typeface="Franklin Gothic Demi" panose="020B0703020102020204" pitchFamily="34" charset="0"/>
              </a:rPr>
            </a:br>
            <a:r>
              <a:rPr lang="en-US" sz="2000">
                <a:latin typeface="Franklin Gothic Demi" panose="020B0703020102020204" pitchFamily="34" charset="0"/>
              </a:rPr>
              <a:t>factors</a:t>
            </a:r>
            <a:endParaRPr lang="en-US" sz="2400">
              <a:latin typeface="Franklin Gothic Demi" panose="020B0703020102020204" pitchFamily="34" charset="0"/>
            </a:endParaRPr>
          </a:p>
        </p:txBody>
      </p:sp>
      <p:sp>
        <p:nvSpPr>
          <p:cNvPr id="1316893" name="AutoShape 29"/>
          <p:cNvSpPr>
            <a:spLocks noChangeArrowheads="1"/>
          </p:cNvSpPr>
          <p:nvPr/>
        </p:nvSpPr>
        <p:spPr bwMode="auto">
          <a:xfrm rot="1512741" flipH="1">
            <a:off x="7029450" y="4400550"/>
            <a:ext cx="598488" cy="130175"/>
          </a:xfrm>
          <a:prstGeom prst="leftArrow">
            <a:avLst>
              <a:gd name="adj1" fmla="val 50000"/>
              <a:gd name="adj2" fmla="val 126263"/>
            </a:avLst>
          </a:prstGeom>
          <a:solidFill>
            <a:schemeClr val="accent2"/>
          </a:solidFill>
          <a:ln w="9525">
            <a:solidFill>
              <a:schemeClr val="accent2"/>
            </a:solidFill>
            <a:miter lim="800000"/>
          </a:ln>
        </p:spPr>
        <p:txBody>
          <a:bodyPr wrap="none" anchor="ctr"/>
          <a:lstStyle/>
          <a:p>
            <a:pPr algn="ctr"/>
            <a:endParaRPr lang="en-US" sz="1600">
              <a:latin typeface="Franklin Gothic Demi" panose="020B0703020102020204" pitchFamily="34" charset="0"/>
            </a:endParaRPr>
          </a:p>
        </p:txBody>
      </p:sp>
      <p:sp>
        <p:nvSpPr>
          <p:cNvPr id="1316894" name="Line 30"/>
          <p:cNvSpPr>
            <a:spLocks noChangeShapeType="1"/>
          </p:cNvSpPr>
          <p:nvPr/>
        </p:nvSpPr>
        <p:spPr bwMode="auto">
          <a:xfrm>
            <a:off x="5654675" y="3810000"/>
            <a:ext cx="381000" cy="152400"/>
          </a:xfrm>
          <a:prstGeom prst="line">
            <a:avLst/>
          </a:prstGeom>
          <a:noFill/>
          <a:ln w="57150">
            <a:solidFill>
              <a:schemeClr val="accent2"/>
            </a:solidFill>
            <a:round/>
          </a:ln>
        </p:spPr>
        <p:txBody>
          <a:bodyPr/>
          <a:lstStyle/>
          <a:p>
            <a:pPr algn="ctr"/>
            <a:endParaRPr lang="en-US"/>
          </a:p>
        </p:txBody>
      </p:sp>
      <p:sp>
        <p:nvSpPr>
          <p:cNvPr id="1316895" name="Text Box 31"/>
          <p:cNvSpPr txBox="1">
            <a:spLocks noChangeArrowheads="1"/>
          </p:cNvSpPr>
          <p:nvPr/>
        </p:nvSpPr>
        <p:spPr bwMode="auto">
          <a:xfrm>
            <a:off x="1905000" y="2667000"/>
            <a:ext cx="1371600" cy="701675"/>
          </a:xfrm>
          <a:prstGeom prst="rect">
            <a:avLst/>
          </a:prstGeom>
          <a:noFill/>
          <a:ln w="9525">
            <a:noFill/>
            <a:miter lim="800000"/>
          </a:ln>
        </p:spPr>
        <p:txBody>
          <a:bodyPr>
            <a:spAutoFit/>
          </a:bodyPr>
          <a:lstStyle/>
          <a:p>
            <a:pPr algn="ctr"/>
            <a:r>
              <a:rPr lang="en-US" sz="2000">
                <a:latin typeface="Franklin Gothic Demi" panose="020B0703020102020204" pitchFamily="34" charset="0"/>
              </a:rPr>
              <a:t>LCAT</a:t>
            </a:r>
            <a:br>
              <a:rPr lang="en-US" sz="2000">
                <a:latin typeface="Franklin Gothic Demi" panose="020B0703020102020204" pitchFamily="34" charset="0"/>
              </a:rPr>
            </a:br>
            <a:r>
              <a:rPr lang="en-US" sz="2000">
                <a:latin typeface="Franklin Gothic Demi" panose="020B0703020102020204" pitchFamily="34" charset="0"/>
              </a:rPr>
              <a:t>APO-A1</a:t>
            </a:r>
            <a:endParaRPr lang="en-US" sz="2400">
              <a:latin typeface="Franklin Gothic Demi" panose="020B0703020102020204" pitchFamily="34" charset="0"/>
            </a:endParaRPr>
          </a:p>
        </p:txBody>
      </p:sp>
      <p:sp>
        <p:nvSpPr>
          <p:cNvPr id="1316896" name="AutoShape 32"/>
          <p:cNvSpPr>
            <a:spLocks noChangeArrowheads="1"/>
          </p:cNvSpPr>
          <p:nvPr/>
        </p:nvSpPr>
        <p:spPr bwMode="auto">
          <a:xfrm rot="3732361">
            <a:off x="1342232" y="2012156"/>
            <a:ext cx="1314450" cy="147637"/>
          </a:xfrm>
          <a:prstGeom prst="leftArrow">
            <a:avLst>
              <a:gd name="adj1" fmla="val 50000"/>
              <a:gd name="adj2" fmla="val 222581"/>
            </a:avLst>
          </a:prstGeom>
          <a:solidFill>
            <a:schemeClr val="accent2"/>
          </a:solidFill>
          <a:ln w="9525">
            <a:solidFill>
              <a:schemeClr val="accent2"/>
            </a:solidFill>
            <a:miter lim="800000"/>
          </a:ln>
        </p:spPr>
        <p:txBody>
          <a:bodyPr rot="10800000" vert="eaVert" wrap="none" anchor="ctr"/>
          <a:lstStyle/>
          <a:p>
            <a:pPr algn="ctr"/>
            <a:endParaRPr lang="en-US" sz="1600">
              <a:latin typeface="Franklin Gothic Demi" panose="020B0703020102020204" pitchFamily="34" charset="0"/>
            </a:endParaRPr>
          </a:p>
        </p:txBody>
      </p:sp>
      <p:grpSp>
        <p:nvGrpSpPr>
          <p:cNvPr id="2" name="Group 34"/>
          <p:cNvGrpSpPr/>
          <p:nvPr/>
        </p:nvGrpSpPr>
        <p:grpSpPr bwMode="auto">
          <a:xfrm>
            <a:off x="1905000" y="1295400"/>
            <a:ext cx="1997075" cy="1981200"/>
            <a:chOff x="-1632" y="701"/>
            <a:chExt cx="1296" cy="1315"/>
          </a:xfrm>
        </p:grpSpPr>
        <p:grpSp>
          <p:nvGrpSpPr>
            <p:cNvPr id="3" name="Group 35"/>
            <p:cNvGrpSpPr/>
            <p:nvPr/>
          </p:nvGrpSpPr>
          <p:grpSpPr bwMode="auto">
            <a:xfrm>
              <a:off x="-1632" y="701"/>
              <a:ext cx="1296" cy="1315"/>
              <a:chOff x="-2112" y="701"/>
              <a:chExt cx="1296" cy="1315"/>
            </a:xfrm>
          </p:grpSpPr>
          <p:cxnSp>
            <p:nvCxnSpPr>
              <p:cNvPr id="21541" name="AutoShape 36"/>
              <p:cNvCxnSpPr>
                <a:cxnSpLocks noChangeShapeType="1"/>
              </p:cNvCxnSpPr>
              <p:nvPr/>
            </p:nvCxnSpPr>
            <p:spPr bwMode="auto">
              <a:xfrm>
                <a:off x="-2112" y="701"/>
                <a:ext cx="1200" cy="1315"/>
              </a:xfrm>
              <a:prstGeom prst="curvedConnector2">
                <a:avLst/>
              </a:prstGeom>
              <a:noFill/>
              <a:ln w="66675">
                <a:solidFill>
                  <a:schemeClr val="accent2"/>
                </a:solidFill>
                <a:round/>
              </a:ln>
            </p:spPr>
          </p:cxnSp>
          <p:sp>
            <p:nvSpPr>
              <p:cNvPr id="21542" name="Line 37"/>
              <p:cNvSpPr>
                <a:spLocks noChangeShapeType="1"/>
              </p:cNvSpPr>
              <p:nvPr/>
            </p:nvSpPr>
            <p:spPr bwMode="auto">
              <a:xfrm>
                <a:off x="-1008" y="2016"/>
                <a:ext cx="192" cy="0"/>
              </a:xfrm>
              <a:prstGeom prst="line">
                <a:avLst/>
              </a:prstGeom>
              <a:noFill/>
              <a:ln w="66675">
                <a:solidFill>
                  <a:schemeClr val="accent2"/>
                </a:solidFill>
                <a:round/>
              </a:ln>
            </p:spPr>
            <p:txBody>
              <a:bodyPr wrap="none" anchor="ctr"/>
              <a:lstStyle/>
              <a:p>
                <a:pPr algn="ctr"/>
                <a:endParaRPr lang="en-US"/>
              </a:p>
            </p:txBody>
          </p:sp>
        </p:grpSp>
        <p:sp>
          <p:nvSpPr>
            <p:cNvPr id="21540" name="Text Box 38"/>
            <p:cNvSpPr txBox="1">
              <a:spLocks noChangeArrowheads="1"/>
            </p:cNvSpPr>
            <p:nvPr/>
          </p:nvSpPr>
          <p:spPr bwMode="auto">
            <a:xfrm rot="2947958">
              <a:off x="-821" y="919"/>
              <a:ext cx="298" cy="240"/>
            </a:xfrm>
            <a:prstGeom prst="rect">
              <a:avLst/>
            </a:prstGeom>
            <a:noFill/>
            <a:ln w="9525">
              <a:noFill/>
              <a:miter lim="800000"/>
            </a:ln>
          </p:spPr>
          <p:txBody>
            <a:bodyPr>
              <a:spAutoFit/>
            </a:bodyPr>
            <a:lstStyle/>
            <a:p>
              <a:pPr algn="ctr"/>
              <a:r>
                <a:rPr lang="en-US">
                  <a:latin typeface="Franklin Gothic Demi" panose="020B0703020102020204" pitchFamily="34" charset="0"/>
                </a:rPr>
                <a:t>(-)</a:t>
              </a:r>
              <a:endParaRPr lang="en-US" sz="1600">
                <a:latin typeface="Franklin Gothic Demi" panose="020B0703020102020204" pitchFamily="34" charset="0"/>
              </a:endParaRPr>
            </a:p>
          </p:txBody>
        </p:sp>
      </p:grpSp>
      <p:sp>
        <p:nvSpPr>
          <p:cNvPr id="1341442" name="Rectangle 2"/>
          <p:cNvSpPr>
            <a:spLocks noChangeArrowheads="1"/>
          </p:cNvSpPr>
          <p:nvPr/>
        </p:nvSpPr>
        <p:spPr bwMode="auto">
          <a:xfrm>
            <a:off x="152400" y="361950"/>
            <a:ext cx="7620000" cy="476250"/>
          </a:xfrm>
          <a:prstGeom prst="rect">
            <a:avLst/>
          </a:prstGeom>
          <a:noFill/>
          <a:ln w="9525">
            <a:noFill/>
            <a:miter lim="800000"/>
          </a:ln>
          <a:effectLst/>
        </p:spPr>
        <p:txBody>
          <a:bodyPr>
            <a:spAutoFit/>
          </a:bodyPr>
          <a:lstStyle/>
          <a:p>
            <a:pPr>
              <a:lnSpc>
                <a:spcPct val="90000"/>
              </a:lnSpc>
              <a:defRPr/>
            </a:pPr>
            <a:r>
              <a:rPr lang="en-US" sz="2800" dirty="0">
                <a:latin typeface="+mj-lt"/>
                <a:ea typeface="+mn-ea"/>
              </a:rPr>
              <a:t>Role of Lipoproteins in </a:t>
            </a:r>
            <a:r>
              <a:rPr lang="en-US" sz="2800" dirty="0" err="1">
                <a:latin typeface="+mj-lt"/>
                <a:ea typeface="+mn-ea"/>
              </a:rPr>
              <a:t>Atherogenesis</a:t>
            </a:r>
            <a:endParaRPr lang="en-US" sz="2800" dirty="0">
              <a:latin typeface="+mj-lt"/>
              <a:ea typeface="+mn-ea"/>
            </a:endParaRPr>
          </a:p>
        </p:txBody>
      </p:sp>
      <p:cxnSp>
        <p:nvCxnSpPr>
          <p:cNvPr id="21538" name="Straight Connector 4"/>
          <p:cNvCxnSpPr>
            <a:cxnSpLocks noChangeShapeType="1"/>
          </p:cNvCxnSpPr>
          <p:nvPr/>
        </p:nvCxnSpPr>
        <p:spPr bwMode="auto">
          <a:xfrm>
            <a:off x="0" y="838200"/>
            <a:ext cx="9144000" cy="1588"/>
          </a:xfrm>
          <a:prstGeom prst="line">
            <a:avLst/>
          </a:prstGeom>
          <a:noFill/>
          <a:ln w="31750">
            <a:solidFill>
              <a:schemeClr val="tx1"/>
            </a:solidFill>
            <a:rou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16894"/>
                                        </p:tgtEl>
                                        <p:attrNameLst>
                                          <p:attrName>style.visibility</p:attrName>
                                        </p:attrNameLst>
                                      </p:cBhvr>
                                      <p:to>
                                        <p:strVal val="visible"/>
                                      </p:to>
                                    </p:set>
                                    <p:anim calcmode="lin" valueType="num">
                                      <p:cBhvr additive="base">
                                        <p:cTn id="7" dur="500" fill="hold"/>
                                        <p:tgtEl>
                                          <p:spTgt spid="1316894"/>
                                        </p:tgtEl>
                                        <p:attrNameLst>
                                          <p:attrName>ppt_x</p:attrName>
                                        </p:attrNameLst>
                                      </p:cBhvr>
                                      <p:tavLst>
                                        <p:tav tm="0">
                                          <p:val>
                                            <p:strVal val="#ppt_x"/>
                                          </p:val>
                                        </p:tav>
                                        <p:tav tm="100000">
                                          <p:val>
                                            <p:strVal val="#ppt_x"/>
                                          </p:val>
                                        </p:tav>
                                      </p:tavLst>
                                    </p:anim>
                                    <p:anim calcmode="lin" valueType="num">
                                      <p:cBhvr additive="base">
                                        <p:cTn id="8" dur="500" fill="hold"/>
                                        <p:tgtEl>
                                          <p:spTgt spid="131689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16884"/>
                                        </p:tgtEl>
                                        <p:attrNameLst>
                                          <p:attrName>style.visibility</p:attrName>
                                        </p:attrNameLst>
                                      </p:cBhvr>
                                      <p:to>
                                        <p:strVal val="visible"/>
                                      </p:to>
                                    </p:set>
                                    <p:anim calcmode="lin" valueType="num">
                                      <p:cBhvr additive="base">
                                        <p:cTn id="12" dur="500" fill="hold"/>
                                        <p:tgtEl>
                                          <p:spTgt spid="1316884"/>
                                        </p:tgtEl>
                                        <p:attrNameLst>
                                          <p:attrName>ppt_x</p:attrName>
                                        </p:attrNameLst>
                                      </p:cBhvr>
                                      <p:tavLst>
                                        <p:tav tm="0">
                                          <p:val>
                                            <p:strVal val="#ppt_x"/>
                                          </p:val>
                                        </p:tav>
                                        <p:tav tm="100000">
                                          <p:val>
                                            <p:strVal val="#ppt_x"/>
                                          </p:val>
                                        </p:tav>
                                      </p:tavLst>
                                    </p:anim>
                                    <p:anim calcmode="lin" valueType="num">
                                      <p:cBhvr additive="base">
                                        <p:cTn id="13" dur="500" fill="hold"/>
                                        <p:tgtEl>
                                          <p:spTgt spid="131688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316886"/>
                                        </p:tgtEl>
                                        <p:attrNameLst>
                                          <p:attrName>style.visibility</p:attrName>
                                        </p:attrNameLst>
                                      </p:cBhvr>
                                      <p:to>
                                        <p:strVal val="visible"/>
                                      </p:to>
                                    </p:set>
                                    <p:anim calcmode="lin" valueType="num">
                                      <p:cBhvr additive="base">
                                        <p:cTn id="17" dur="500" fill="hold"/>
                                        <p:tgtEl>
                                          <p:spTgt spid="1316886"/>
                                        </p:tgtEl>
                                        <p:attrNameLst>
                                          <p:attrName>ppt_x</p:attrName>
                                        </p:attrNameLst>
                                      </p:cBhvr>
                                      <p:tavLst>
                                        <p:tav tm="0">
                                          <p:val>
                                            <p:strVal val="#ppt_x"/>
                                          </p:val>
                                        </p:tav>
                                        <p:tav tm="100000">
                                          <p:val>
                                            <p:strVal val="#ppt_x"/>
                                          </p:val>
                                        </p:tav>
                                      </p:tavLst>
                                    </p:anim>
                                    <p:anim calcmode="lin" valueType="num">
                                      <p:cBhvr additive="base">
                                        <p:cTn id="18" dur="500" fill="hold"/>
                                        <p:tgtEl>
                                          <p:spTgt spid="131688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316889"/>
                                        </p:tgtEl>
                                        <p:attrNameLst>
                                          <p:attrName>style.visibility</p:attrName>
                                        </p:attrNameLst>
                                      </p:cBhvr>
                                      <p:to>
                                        <p:strVal val="visible"/>
                                      </p:to>
                                    </p:set>
                                    <p:anim calcmode="lin" valueType="num">
                                      <p:cBhvr additive="base">
                                        <p:cTn id="22" dur="500" fill="hold"/>
                                        <p:tgtEl>
                                          <p:spTgt spid="1316889"/>
                                        </p:tgtEl>
                                        <p:attrNameLst>
                                          <p:attrName>ppt_x</p:attrName>
                                        </p:attrNameLst>
                                      </p:cBhvr>
                                      <p:tavLst>
                                        <p:tav tm="0">
                                          <p:val>
                                            <p:strVal val="#ppt_x"/>
                                          </p:val>
                                        </p:tav>
                                        <p:tav tm="100000">
                                          <p:val>
                                            <p:strVal val="#ppt_x"/>
                                          </p:val>
                                        </p:tav>
                                      </p:tavLst>
                                    </p:anim>
                                    <p:anim calcmode="lin" valueType="num">
                                      <p:cBhvr additive="base">
                                        <p:cTn id="23" dur="500" fill="hold"/>
                                        <p:tgtEl>
                                          <p:spTgt spid="131688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316887"/>
                                        </p:tgtEl>
                                        <p:attrNameLst>
                                          <p:attrName>style.visibility</p:attrName>
                                        </p:attrNameLst>
                                      </p:cBhvr>
                                      <p:to>
                                        <p:strVal val="visible"/>
                                      </p:to>
                                    </p:set>
                                    <p:anim calcmode="lin" valueType="num">
                                      <p:cBhvr additive="base">
                                        <p:cTn id="27" dur="500" fill="hold"/>
                                        <p:tgtEl>
                                          <p:spTgt spid="1316887"/>
                                        </p:tgtEl>
                                        <p:attrNameLst>
                                          <p:attrName>ppt_x</p:attrName>
                                        </p:attrNameLst>
                                      </p:cBhvr>
                                      <p:tavLst>
                                        <p:tav tm="0">
                                          <p:val>
                                            <p:strVal val="#ppt_x"/>
                                          </p:val>
                                        </p:tav>
                                        <p:tav tm="100000">
                                          <p:val>
                                            <p:strVal val="#ppt_x"/>
                                          </p:val>
                                        </p:tav>
                                      </p:tavLst>
                                    </p:anim>
                                    <p:anim calcmode="lin" valueType="num">
                                      <p:cBhvr additive="base">
                                        <p:cTn id="28" dur="500" fill="hold"/>
                                        <p:tgtEl>
                                          <p:spTgt spid="131688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316890"/>
                                        </p:tgtEl>
                                        <p:attrNameLst>
                                          <p:attrName>style.visibility</p:attrName>
                                        </p:attrNameLst>
                                      </p:cBhvr>
                                      <p:to>
                                        <p:strVal val="visible"/>
                                      </p:to>
                                    </p:set>
                                    <p:anim calcmode="lin" valueType="num">
                                      <p:cBhvr additive="base">
                                        <p:cTn id="32" dur="500" fill="hold"/>
                                        <p:tgtEl>
                                          <p:spTgt spid="1316890"/>
                                        </p:tgtEl>
                                        <p:attrNameLst>
                                          <p:attrName>ppt_x</p:attrName>
                                        </p:attrNameLst>
                                      </p:cBhvr>
                                      <p:tavLst>
                                        <p:tav tm="0">
                                          <p:val>
                                            <p:strVal val="#ppt_x"/>
                                          </p:val>
                                        </p:tav>
                                        <p:tav tm="100000">
                                          <p:val>
                                            <p:strVal val="#ppt_x"/>
                                          </p:val>
                                        </p:tav>
                                      </p:tavLst>
                                    </p:anim>
                                    <p:anim calcmode="lin" valueType="num">
                                      <p:cBhvr additive="base">
                                        <p:cTn id="33" dur="500" fill="hold"/>
                                        <p:tgtEl>
                                          <p:spTgt spid="1316890"/>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316888"/>
                                        </p:tgtEl>
                                        <p:attrNameLst>
                                          <p:attrName>style.visibility</p:attrName>
                                        </p:attrNameLst>
                                      </p:cBhvr>
                                      <p:to>
                                        <p:strVal val="visible"/>
                                      </p:to>
                                    </p:set>
                                    <p:anim calcmode="lin" valueType="num">
                                      <p:cBhvr additive="base">
                                        <p:cTn id="37" dur="500" fill="hold"/>
                                        <p:tgtEl>
                                          <p:spTgt spid="1316888"/>
                                        </p:tgtEl>
                                        <p:attrNameLst>
                                          <p:attrName>ppt_x</p:attrName>
                                        </p:attrNameLst>
                                      </p:cBhvr>
                                      <p:tavLst>
                                        <p:tav tm="0">
                                          <p:val>
                                            <p:strVal val="#ppt_x"/>
                                          </p:val>
                                        </p:tav>
                                        <p:tav tm="100000">
                                          <p:val>
                                            <p:strVal val="#ppt_x"/>
                                          </p:val>
                                        </p:tav>
                                      </p:tavLst>
                                    </p:anim>
                                    <p:anim calcmode="lin" valueType="num">
                                      <p:cBhvr additive="base">
                                        <p:cTn id="38" dur="500" fill="hold"/>
                                        <p:tgtEl>
                                          <p:spTgt spid="1316888"/>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316892"/>
                                        </p:tgtEl>
                                        <p:attrNameLst>
                                          <p:attrName>style.visibility</p:attrName>
                                        </p:attrNameLst>
                                      </p:cBhvr>
                                      <p:to>
                                        <p:strVal val="visible"/>
                                      </p:to>
                                    </p:set>
                                    <p:anim calcmode="lin" valueType="num">
                                      <p:cBhvr additive="base">
                                        <p:cTn id="42" dur="500" fill="hold"/>
                                        <p:tgtEl>
                                          <p:spTgt spid="1316892"/>
                                        </p:tgtEl>
                                        <p:attrNameLst>
                                          <p:attrName>ppt_x</p:attrName>
                                        </p:attrNameLst>
                                      </p:cBhvr>
                                      <p:tavLst>
                                        <p:tav tm="0">
                                          <p:val>
                                            <p:strVal val="#ppt_x"/>
                                          </p:val>
                                        </p:tav>
                                        <p:tav tm="100000">
                                          <p:val>
                                            <p:strVal val="#ppt_x"/>
                                          </p:val>
                                        </p:tav>
                                      </p:tavLst>
                                    </p:anim>
                                    <p:anim calcmode="lin" valueType="num">
                                      <p:cBhvr additive="base">
                                        <p:cTn id="43" dur="500" fill="hold"/>
                                        <p:tgtEl>
                                          <p:spTgt spid="1316892"/>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316893"/>
                                        </p:tgtEl>
                                        <p:attrNameLst>
                                          <p:attrName>style.visibility</p:attrName>
                                        </p:attrNameLst>
                                      </p:cBhvr>
                                      <p:to>
                                        <p:strVal val="visible"/>
                                      </p:to>
                                    </p:set>
                                    <p:anim calcmode="lin" valueType="num">
                                      <p:cBhvr additive="base">
                                        <p:cTn id="47" dur="500" fill="hold"/>
                                        <p:tgtEl>
                                          <p:spTgt spid="1316893"/>
                                        </p:tgtEl>
                                        <p:attrNameLst>
                                          <p:attrName>ppt_x</p:attrName>
                                        </p:attrNameLst>
                                      </p:cBhvr>
                                      <p:tavLst>
                                        <p:tav tm="0">
                                          <p:val>
                                            <p:strVal val="#ppt_x"/>
                                          </p:val>
                                        </p:tav>
                                        <p:tav tm="100000">
                                          <p:val>
                                            <p:strVal val="#ppt_x"/>
                                          </p:val>
                                        </p:tav>
                                      </p:tavLst>
                                    </p:anim>
                                    <p:anim calcmode="lin" valueType="num">
                                      <p:cBhvr additive="base">
                                        <p:cTn id="48" dur="500" fill="hold"/>
                                        <p:tgtEl>
                                          <p:spTgt spid="1316893"/>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316891"/>
                                        </p:tgtEl>
                                        <p:attrNameLst>
                                          <p:attrName>style.visibility</p:attrName>
                                        </p:attrNameLst>
                                      </p:cBhvr>
                                      <p:to>
                                        <p:strVal val="visible"/>
                                      </p:to>
                                    </p:set>
                                    <p:anim calcmode="lin" valueType="num">
                                      <p:cBhvr additive="base">
                                        <p:cTn id="52" dur="500" fill="hold"/>
                                        <p:tgtEl>
                                          <p:spTgt spid="1316891"/>
                                        </p:tgtEl>
                                        <p:attrNameLst>
                                          <p:attrName>ppt_x</p:attrName>
                                        </p:attrNameLst>
                                      </p:cBhvr>
                                      <p:tavLst>
                                        <p:tav tm="0">
                                          <p:val>
                                            <p:strVal val="#ppt_x"/>
                                          </p:val>
                                        </p:tav>
                                        <p:tav tm="100000">
                                          <p:val>
                                            <p:strVal val="#ppt_x"/>
                                          </p:val>
                                        </p:tav>
                                      </p:tavLst>
                                    </p:anim>
                                    <p:anim calcmode="lin" valueType="num">
                                      <p:cBhvr additive="base">
                                        <p:cTn id="53" dur="500" fill="hold"/>
                                        <p:tgtEl>
                                          <p:spTgt spid="1316891"/>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316885"/>
                                        </p:tgtEl>
                                        <p:attrNameLst>
                                          <p:attrName>style.visibility</p:attrName>
                                        </p:attrNameLst>
                                      </p:cBhvr>
                                      <p:to>
                                        <p:strVal val="visible"/>
                                      </p:to>
                                    </p:set>
                                    <p:anim calcmode="lin" valueType="num">
                                      <p:cBhvr additive="base">
                                        <p:cTn id="57" dur="500" fill="hold"/>
                                        <p:tgtEl>
                                          <p:spTgt spid="1316885"/>
                                        </p:tgtEl>
                                        <p:attrNameLst>
                                          <p:attrName>ppt_x</p:attrName>
                                        </p:attrNameLst>
                                      </p:cBhvr>
                                      <p:tavLst>
                                        <p:tav tm="0">
                                          <p:val>
                                            <p:strVal val="#ppt_x"/>
                                          </p:val>
                                        </p:tav>
                                        <p:tav tm="100000">
                                          <p:val>
                                            <p:strVal val="#ppt_x"/>
                                          </p:val>
                                        </p:tav>
                                      </p:tavLst>
                                    </p:anim>
                                    <p:anim calcmode="lin" valueType="num">
                                      <p:cBhvr additive="base">
                                        <p:cTn id="58" dur="500" fill="hold"/>
                                        <p:tgtEl>
                                          <p:spTgt spid="1316885"/>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316883"/>
                                        </p:tgtEl>
                                        <p:attrNameLst>
                                          <p:attrName>style.visibility</p:attrName>
                                        </p:attrNameLst>
                                      </p:cBhvr>
                                      <p:to>
                                        <p:strVal val="visible"/>
                                      </p:to>
                                    </p:set>
                                    <p:anim calcmode="lin" valueType="num">
                                      <p:cBhvr additive="base">
                                        <p:cTn id="63" dur="500" fill="hold"/>
                                        <p:tgtEl>
                                          <p:spTgt spid="1316883"/>
                                        </p:tgtEl>
                                        <p:attrNameLst>
                                          <p:attrName>ppt_x</p:attrName>
                                        </p:attrNameLst>
                                      </p:cBhvr>
                                      <p:tavLst>
                                        <p:tav tm="0">
                                          <p:val>
                                            <p:strVal val="#ppt_x"/>
                                          </p:val>
                                        </p:tav>
                                        <p:tav tm="100000">
                                          <p:val>
                                            <p:strVal val="#ppt_x"/>
                                          </p:val>
                                        </p:tav>
                                      </p:tavLst>
                                    </p:anim>
                                    <p:anim calcmode="lin" valueType="num">
                                      <p:cBhvr additive="base">
                                        <p:cTn id="64" dur="500" fill="hold"/>
                                        <p:tgtEl>
                                          <p:spTgt spid="1316883"/>
                                        </p:tgtEl>
                                        <p:attrNameLst>
                                          <p:attrName>ppt_y</p:attrName>
                                        </p:attrNameLst>
                                      </p:cBhvr>
                                      <p:tavLst>
                                        <p:tav tm="0">
                                          <p:val>
                                            <p:strVal val="1+#ppt_h/2"/>
                                          </p:val>
                                        </p:tav>
                                        <p:tav tm="100000">
                                          <p:val>
                                            <p:strVal val="#ppt_y"/>
                                          </p:val>
                                        </p:tav>
                                      </p:tavLst>
                                    </p:anim>
                                  </p:childTnLst>
                                </p:cTn>
                              </p:par>
                            </p:childTnLst>
                          </p:cTn>
                        </p:par>
                        <p:par>
                          <p:cTn id="65" fill="hold">
                            <p:stCondLst>
                              <p:cond delay="500"/>
                            </p:stCondLst>
                            <p:childTnLst>
                              <p:par>
                                <p:cTn id="66" presetID="2" presetClass="entr" presetSubtype="4" fill="hold" grpId="0" nodeType="afterEffect">
                                  <p:stCondLst>
                                    <p:cond delay="0"/>
                                  </p:stCondLst>
                                  <p:childTnLst>
                                    <p:set>
                                      <p:cBhvr>
                                        <p:cTn id="67" dur="1" fill="hold">
                                          <p:stCondLst>
                                            <p:cond delay="0"/>
                                          </p:stCondLst>
                                        </p:cTn>
                                        <p:tgtEl>
                                          <p:spTgt spid="1316895"/>
                                        </p:tgtEl>
                                        <p:attrNameLst>
                                          <p:attrName>style.visibility</p:attrName>
                                        </p:attrNameLst>
                                      </p:cBhvr>
                                      <p:to>
                                        <p:strVal val="visible"/>
                                      </p:to>
                                    </p:set>
                                    <p:anim calcmode="lin" valueType="num">
                                      <p:cBhvr additive="base">
                                        <p:cTn id="68" dur="500" fill="hold"/>
                                        <p:tgtEl>
                                          <p:spTgt spid="1316895"/>
                                        </p:tgtEl>
                                        <p:attrNameLst>
                                          <p:attrName>ppt_x</p:attrName>
                                        </p:attrNameLst>
                                      </p:cBhvr>
                                      <p:tavLst>
                                        <p:tav tm="0">
                                          <p:val>
                                            <p:strVal val="#ppt_x"/>
                                          </p:val>
                                        </p:tav>
                                        <p:tav tm="100000">
                                          <p:val>
                                            <p:strVal val="#ppt_x"/>
                                          </p:val>
                                        </p:tav>
                                      </p:tavLst>
                                    </p:anim>
                                    <p:anim calcmode="lin" valueType="num">
                                      <p:cBhvr additive="base">
                                        <p:cTn id="69" dur="500" fill="hold"/>
                                        <p:tgtEl>
                                          <p:spTgt spid="1316895"/>
                                        </p:tgtEl>
                                        <p:attrNameLst>
                                          <p:attrName>ppt_y</p:attrName>
                                        </p:attrNameLst>
                                      </p:cBhvr>
                                      <p:tavLst>
                                        <p:tav tm="0">
                                          <p:val>
                                            <p:strVal val="1+#ppt_h/2"/>
                                          </p:val>
                                        </p:tav>
                                        <p:tav tm="100000">
                                          <p:val>
                                            <p:strVal val="#ppt_y"/>
                                          </p:val>
                                        </p:tav>
                                      </p:tavLst>
                                    </p:anim>
                                  </p:childTnLst>
                                </p:cTn>
                              </p:par>
                            </p:childTnLst>
                          </p:cTn>
                        </p:par>
                        <p:par>
                          <p:cTn id="70" fill="hold">
                            <p:stCondLst>
                              <p:cond delay="1000"/>
                            </p:stCondLst>
                            <p:childTnLst>
                              <p:par>
                                <p:cTn id="71" presetID="2" presetClass="entr" presetSubtype="4" fill="hold" grpId="0" nodeType="afterEffect">
                                  <p:stCondLst>
                                    <p:cond delay="0"/>
                                  </p:stCondLst>
                                  <p:childTnLst>
                                    <p:set>
                                      <p:cBhvr>
                                        <p:cTn id="72" dur="1" fill="hold">
                                          <p:stCondLst>
                                            <p:cond delay="0"/>
                                          </p:stCondLst>
                                        </p:cTn>
                                        <p:tgtEl>
                                          <p:spTgt spid="1316896"/>
                                        </p:tgtEl>
                                        <p:attrNameLst>
                                          <p:attrName>style.visibility</p:attrName>
                                        </p:attrNameLst>
                                      </p:cBhvr>
                                      <p:to>
                                        <p:strVal val="visible"/>
                                      </p:to>
                                    </p:set>
                                    <p:anim calcmode="lin" valueType="num">
                                      <p:cBhvr additive="base">
                                        <p:cTn id="73" dur="500" fill="hold"/>
                                        <p:tgtEl>
                                          <p:spTgt spid="1316896"/>
                                        </p:tgtEl>
                                        <p:attrNameLst>
                                          <p:attrName>ppt_x</p:attrName>
                                        </p:attrNameLst>
                                      </p:cBhvr>
                                      <p:tavLst>
                                        <p:tav tm="0">
                                          <p:val>
                                            <p:strVal val="#ppt_x"/>
                                          </p:val>
                                        </p:tav>
                                        <p:tav tm="100000">
                                          <p:val>
                                            <p:strVal val="#ppt_x"/>
                                          </p:val>
                                        </p:tav>
                                      </p:tavLst>
                                    </p:anim>
                                    <p:anim calcmode="lin" valueType="num">
                                      <p:cBhvr additive="base">
                                        <p:cTn id="74" dur="500" fill="hold"/>
                                        <p:tgtEl>
                                          <p:spTgt spid="1316896"/>
                                        </p:tgtEl>
                                        <p:attrNameLst>
                                          <p:attrName>ppt_y</p:attrName>
                                        </p:attrNameLst>
                                      </p:cBhvr>
                                      <p:tavLst>
                                        <p:tav tm="0">
                                          <p:val>
                                            <p:strVal val="1+#ppt_h/2"/>
                                          </p:val>
                                        </p:tav>
                                        <p:tav tm="100000">
                                          <p:val>
                                            <p:strVal val="#ppt_y"/>
                                          </p:val>
                                        </p:tav>
                                      </p:tavLst>
                                    </p:anim>
                                  </p:childTnLst>
                                </p:cTn>
                              </p:par>
                            </p:childTnLst>
                          </p:cTn>
                        </p:par>
                        <p:par>
                          <p:cTn id="75" fill="hold">
                            <p:stCondLst>
                              <p:cond delay="1500"/>
                            </p:stCondLst>
                            <p:childTnLst>
                              <p:par>
                                <p:cTn id="76" presetID="2" presetClass="entr" presetSubtype="4" fill="hold" grpId="0" nodeType="afterEffect">
                                  <p:stCondLst>
                                    <p:cond delay="0"/>
                                  </p:stCondLst>
                                  <p:childTnLst>
                                    <p:set>
                                      <p:cBhvr>
                                        <p:cTn id="77" dur="1" fill="hold">
                                          <p:stCondLst>
                                            <p:cond delay="0"/>
                                          </p:stCondLst>
                                        </p:cTn>
                                        <p:tgtEl>
                                          <p:spTgt spid="1316868"/>
                                        </p:tgtEl>
                                        <p:attrNameLst>
                                          <p:attrName>style.visibility</p:attrName>
                                        </p:attrNameLst>
                                      </p:cBhvr>
                                      <p:to>
                                        <p:strVal val="visible"/>
                                      </p:to>
                                    </p:set>
                                    <p:anim calcmode="lin" valueType="num">
                                      <p:cBhvr additive="base">
                                        <p:cTn id="78" dur="500" fill="hold"/>
                                        <p:tgtEl>
                                          <p:spTgt spid="1316868"/>
                                        </p:tgtEl>
                                        <p:attrNameLst>
                                          <p:attrName>ppt_x</p:attrName>
                                        </p:attrNameLst>
                                      </p:cBhvr>
                                      <p:tavLst>
                                        <p:tav tm="0">
                                          <p:val>
                                            <p:strVal val="#ppt_x"/>
                                          </p:val>
                                        </p:tav>
                                        <p:tav tm="100000">
                                          <p:val>
                                            <p:strVal val="#ppt_x"/>
                                          </p:val>
                                        </p:tav>
                                      </p:tavLst>
                                    </p:anim>
                                    <p:anim calcmode="lin" valueType="num">
                                      <p:cBhvr additive="base">
                                        <p:cTn id="79" dur="500" fill="hold"/>
                                        <p:tgtEl>
                                          <p:spTgt spid="1316868"/>
                                        </p:tgtEl>
                                        <p:attrNameLst>
                                          <p:attrName>ppt_y</p:attrName>
                                        </p:attrNameLst>
                                      </p:cBhvr>
                                      <p:tavLst>
                                        <p:tav tm="0">
                                          <p:val>
                                            <p:strVal val="1+#ppt_h/2"/>
                                          </p:val>
                                        </p:tav>
                                        <p:tav tm="100000">
                                          <p:val>
                                            <p:strVal val="#ppt_y"/>
                                          </p:val>
                                        </p:tav>
                                      </p:tavLst>
                                    </p:anim>
                                  </p:childTnLst>
                                </p:cTn>
                              </p:par>
                            </p:childTnLst>
                          </p:cTn>
                        </p:par>
                        <p:par>
                          <p:cTn id="80" fill="hold">
                            <p:stCondLst>
                              <p:cond delay="2000"/>
                            </p:stCondLst>
                            <p:childTnLst>
                              <p:par>
                                <p:cTn id="81" presetID="2" presetClass="entr" presetSubtype="4" fill="hold" grpId="0" nodeType="afterEffect">
                                  <p:stCondLst>
                                    <p:cond delay="0"/>
                                  </p:stCondLst>
                                  <p:childTnLst>
                                    <p:set>
                                      <p:cBhvr>
                                        <p:cTn id="82" dur="1" fill="hold">
                                          <p:stCondLst>
                                            <p:cond delay="0"/>
                                          </p:stCondLst>
                                        </p:cTn>
                                        <p:tgtEl>
                                          <p:spTgt spid="1316873"/>
                                        </p:tgtEl>
                                        <p:attrNameLst>
                                          <p:attrName>style.visibility</p:attrName>
                                        </p:attrNameLst>
                                      </p:cBhvr>
                                      <p:to>
                                        <p:strVal val="visible"/>
                                      </p:to>
                                    </p:set>
                                    <p:anim calcmode="lin" valueType="num">
                                      <p:cBhvr additive="base">
                                        <p:cTn id="83" dur="500" fill="hold"/>
                                        <p:tgtEl>
                                          <p:spTgt spid="1316873"/>
                                        </p:tgtEl>
                                        <p:attrNameLst>
                                          <p:attrName>ppt_x</p:attrName>
                                        </p:attrNameLst>
                                      </p:cBhvr>
                                      <p:tavLst>
                                        <p:tav tm="0">
                                          <p:val>
                                            <p:strVal val="#ppt_x"/>
                                          </p:val>
                                        </p:tav>
                                        <p:tav tm="100000">
                                          <p:val>
                                            <p:strVal val="#ppt_x"/>
                                          </p:val>
                                        </p:tav>
                                      </p:tavLst>
                                    </p:anim>
                                    <p:anim calcmode="lin" valueType="num">
                                      <p:cBhvr additive="base">
                                        <p:cTn id="84" dur="500" fill="hold"/>
                                        <p:tgtEl>
                                          <p:spTgt spid="1316873"/>
                                        </p:tgtEl>
                                        <p:attrNameLst>
                                          <p:attrName>ppt_y</p:attrName>
                                        </p:attrNameLst>
                                      </p:cBhvr>
                                      <p:tavLst>
                                        <p:tav tm="0">
                                          <p:val>
                                            <p:strVal val="1+#ppt_h/2"/>
                                          </p:val>
                                        </p:tav>
                                        <p:tav tm="100000">
                                          <p:val>
                                            <p:strVal val="#ppt_y"/>
                                          </p:val>
                                        </p:tav>
                                      </p:tavLst>
                                    </p:anim>
                                  </p:childTnLst>
                                </p:cTn>
                              </p:par>
                            </p:childTnLst>
                          </p:cTn>
                        </p:par>
                        <p:par>
                          <p:cTn id="85" fill="hold">
                            <p:stCondLst>
                              <p:cond delay="2500"/>
                            </p:stCondLst>
                            <p:childTnLst>
                              <p:par>
                                <p:cTn id="86" presetID="2" presetClass="entr" presetSubtype="4" fill="hold" grpId="0" nodeType="afterEffect">
                                  <p:stCondLst>
                                    <p:cond delay="0"/>
                                  </p:stCondLst>
                                  <p:childTnLst>
                                    <p:set>
                                      <p:cBhvr>
                                        <p:cTn id="87" dur="1" fill="hold">
                                          <p:stCondLst>
                                            <p:cond delay="0"/>
                                          </p:stCondLst>
                                        </p:cTn>
                                        <p:tgtEl>
                                          <p:spTgt spid="1316871"/>
                                        </p:tgtEl>
                                        <p:attrNameLst>
                                          <p:attrName>style.visibility</p:attrName>
                                        </p:attrNameLst>
                                      </p:cBhvr>
                                      <p:to>
                                        <p:strVal val="visible"/>
                                      </p:to>
                                    </p:set>
                                    <p:anim calcmode="lin" valueType="num">
                                      <p:cBhvr additive="base">
                                        <p:cTn id="88" dur="500" fill="hold"/>
                                        <p:tgtEl>
                                          <p:spTgt spid="1316871"/>
                                        </p:tgtEl>
                                        <p:attrNameLst>
                                          <p:attrName>ppt_x</p:attrName>
                                        </p:attrNameLst>
                                      </p:cBhvr>
                                      <p:tavLst>
                                        <p:tav tm="0">
                                          <p:val>
                                            <p:strVal val="#ppt_x"/>
                                          </p:val>
                                        </p:tav>
                                        <p:tav tm="100000">
                                          <p:val>
                                            <p:strVal val="#ppt_x"/>
                                          </p:val>
                                        </p:tav>
                                      </p:tavLst>
                                    </p:anim>
                                    <p:anim calcmode="lin" valueType="num">
                                      <p:cBhvr additive="base">
                                        <p:cTn id="89" dur="500" fill="hold"/>
                                        <p:tgtEl>
                                          <p:spTgt spid="1316871"/>
                                        </p:tgtEl>
                                        <p:attrNameLst>
                                          <p:attrName>ppt_y</p:attrName>
                                        </p:attrNameLst>
                                      </p:cBhvr>
                                      <p:tavLst>
                                        <p:tav tm="0">
                                          <p:val>
                                            <p:strVal val="1+#ppt_h/2"/>
                                          </p:val>
                                        </p:tav>
                                        <p:tav tm="100000">
                                          <p:val>
                                            <p:strVal val="#ppt_y"/>
                                          </p:val>
                                        </p:tav>
                                      </p:tavLst>
                                    </p:anim>
                                  </p:childTnLst>
                                </p:cTn>
                              </p:par>
                            </p:childTnLst>
                          </p:cTn>
                        </p:par>
                        <p:par>
                          <p:cTn id="90" fill="hold">
                            <p:stCondLst>
                              <p:cond delay="3000"/>
                            </p:stCondLst>
                            <p:childTnLst>
                              <p:par>
                                <p:cTn id="91" presetID="2" presetClass="entr" presetSubtype="4" fill="hold" grpId="0" nodeType="afterEffect">
                                  <p:stCondLst>
                                    <p:cond delay="0"/>
                                  </p:stCondLst>
                                  <p:childTnLst>
                                    <p:set>
                                      <p:cBhvr>
                                        <p:cTn id="92" dur="1" fill="hold">
                                          <p:stCondLst>
                                            <p:cond delay="0"/>
                                          </p:stCondLst>
                                        </p:cTn>
                                        <p:tgtEl>
                                          <p:spTgt spid="1316874"/>
                                        </p:tgtEl>
                                        <p:attrNameLst>
                                          <p:attrName>style.visibility</p:attrName>
                                        </p:attrNameLst>
                                      </p:cBhvr>
                                      <p:to>
                                        <p:strVal val="visible"/>
                                      </p:to>
                                    </p:set>
                                    <p:anim calcmode="lin" valueType="num">
                                      <p:cBhvr additive="base">
                                        <p:cTn id="93" dur="500" fill="hold"/>
                                        <p:tgtEl>
                                          <p:spTgt spid="1316874"/>
                                        </p:tgtEl>
                                        <p:attrNameLst>
                                          <p:attrName>ppt_x</p:attrName>
                                        </p:attrNameLst>
                                      </p:cBhvr>
                                      <p:tavLst>
                                        <p:tav tm="0">
                                          <p:val>
                                            <p:strVal val="#ppt_x"/>
                                          </p:val>
                                        </p:tav>
                                        <p:tav tm="100000">
                                          <p:val>
                                            <p:strVal val="#ppt_x"/>
                                          </p:val>
                                        </p:tav>
                                      </p:tavLst>
                                    </p:anim>
                                    <p:anim calcmode="lin" valueType="num">
                                      <p:cBhvr additive="base">
                                        <p:cTn id="94" dur="500" fill="hold"/>
                                        <p:tgtEl>
                                          <p:spTgt spid="1316874"/>
                                        </p:tgtEl>
                                        <p:attrNameLst>
                                          <p:attrName>ppt_y</p:attrName>
                                        </p:attrNameLst>
                                      </p:cBhvr>
                                      <p:tavLst>
                                        <p:tav tm="0">
                                          <p:val>
                                            <p:strVal val="1+#ppt_h/2"/>
                                          </p:val>
                                        </p:tav>
                                        <p:tav tm="100000">
                                          <p:val>
                                            <p:strVal val="#ppt_y"/>
                                          </p:val>
                                        </p:tav>
                                      </p:tavLst>
                                    </p:anim>
                                  </p:childTnLst>
                                </p:cTn>
                              </p:par>
                            </p:childTnLst>
                          </p:cTn>
                        </p:par>
                        <p:par>
                          <p:cTn id="95" fill="hold">
                            <p:stCondLst>
                              <p:cond delay="3500"/>
                            </p:stCondLst>
                            <p:childTnLst>
                              <p:par>
                                <p:cTn id="96" presetID="2" presetClass="entr" presetSubtype="4" fill="hold" grpId="0" nodeType="afterEffect">
                                  <p:stCondLst>
                                    <p:cond delay="0"/>
                                  </p:stCondLst>
                                  <p:childTnLst>
                                    <p:set>
                                      <p:cBhvr>
                                        <p:cTn id="97" dur="1" fill="hold">
                                          <p:stCondLst>
                                            <p:cond delay="0"/>
                                          </p:stCondLst>
                                        </p:cTn>
                                        <p:tgtEl>
                                          <p:spTgt spid="1316869"/>
                                        </p:tgtEl>
                                        <p:attrNameLst>
                                          <p:attrName>style.visibility</p:attrName>
                                        </p:attrNameLst>
                                      </p:cBhvr>
                                      <p:to>
                                        <p:strVal val="visible"/>
                                      </p:to>
                                    </p:set>
                                    <p:anim calcmode="lin" valueType="num">
                                      <p:cBhvr additive="base">
                                        <p:cTn id="98" dur="500" fill="hold"/>
                                        <p:tgtEl>
                                          <p:spTgt spid="1316869"/>
                                        </p:tgtEl>
                                        <p:attrNameLst>
                                          <p:attrName>ppt_x</p:attrName>
                                        </p:attrNameLst>
                                      </p:cBhvr>
                                      <p:tavLst>
                                        <p:tav tm="0">
                                          <p:val>
                                            <p:strVal val="#ppt_x"/>
                                          </p:val>
                                        </p:tav>
                                        <p:tav tm="100000">
                                          <p:val>
                                            <p:strVal val="#ppt_x"/>
                                          </p:val>
                                        </p:tav>
                                      </p:tavLst>
                                    </p:anim>
                                    <p:anim calcmode="lin" valueType="num">
                                      <p:cBhvr additive="base">
                                        <p:cTn id="99" dur="500" fill="hold"/>
                                        <p:tgtEl>
                                          <p:spTgt spid="1316869"/>
                                        </p:tgtEl>
                                        <p:attrNameLst>
                                          <p:attrName>ppt_y</p:attrName>
                                        </p:attrNameLst>
                                      </p:cBhvr>
                                      <p:tavLst>
                                        <p:tav tm="0">
                                          <p:val>
                                            <p:strVal val="1+#ppt_h/2"/>
                                          </p:val>
                                        </p:tav>
                                        <p:tav tm="100000">
                                          <p:val>
                                            <p:strVal val="#ppt_y"/>
                                          </p:val>
                                        </p:tav>
                                      </p:tavLst>
                                    </p:anim>
                                  </p:childTnLst>
                                </p:cTn>
                              </p:par>
                            </p:childTnLst>
                          </p:cTn>
                        </p:par>
                        <p:par>
                          <p:cTn id="100" fill="hold">
                            <p:stCondLst>
                              <p:cond delay="4000"/>
                            </p:stCondLst>
                            <p:childTnLst>
                              <p:par>
                                <p:cTn id="101" presetID="2" presetClass="entr" presetSubtype="4" fill="hold" grpId="0" nodeType="afterEffect">
                                  <p:stCondLst>
                                    <p:cond delay="0"/>
                                  </p:stCondLst>
                                  <p:childTnLst>
                                    <p:set>
                                      <p:cBhvr>
                                        <p:cTn id="102" dur="1" fill="hold">
                                          <p:stCondLst>
                                            <p:cond delay="0"/>
                                          </p:stCondLst>
                                        </p:cTn>
                                        <p:tgtEl>
                                          <p:spTgt spid="1316875"/>
                                        </p:tgtEl>
                                        <p:attrNameLst>
                                          <p:attrName>style.visibility</p:attrName>
                                        </p:attrNameLst>
                                      </p:cBhvr>
                                      <p:to>
                                        <p:strVal val="visible"/>
                                      </p:to>
                                    </p:set>
                                    <p:anim calcmode="lin" valueType="num">
                                      <p:cBhvr additive="base">
                                        <p:cTn id="103" dur="500" fill="hold"/>
                                        <p:tgtEl>
                                          <p:spTgt spid="1316875"/>
                                        </p:tgtEl>
                                        <p:attrNameLst>
                                          <p:attrName>ppt_x</p:attrName>
                                        </p:attrNameLst>
                                      </p:cBhvr>
                                      <p:tavLst>
                                        <p:tav tm="0">
                                          <p:val>
                                            <p:strVal val="#ppt_x"/>
                                          </p:val>
                                        </p:tav>
                                        <p:tav tm="100000">
                                          <p:val>
                                            <p:strVal val="#ppt_x"/>
                                          </p:val>
                                        </p:tav>
                                      </p:tavLst>
                                    </p:anim>
                                    <p:anim calcmode="lin" valueType="num">
                                      <p:cBhvr additive="base">
                                        <p:cTn id="104" dur="500" fill="hold"/>
                                        <p:tgtEl>
                                          <p:spTgt spid="1316875"/>
                                        </p:tgtEl>
                                        <p:attrNameLst>
                                          <p:attrName>ppt_y</p:attrName>
                                        </p:attrNameLst>
                                      </p:cBhvr>
                                      <p:tavLst>
                                        <p:tav tm="0">
                                          <p:val>
                                            <p:strVal val="1+#ppt_h/2"/>
                                          </p:val>
                                        </p:tav>
                                        <p:tav tm="100000">
                                          <p:val>
                                            <p:strVal val="#ppt_y"/>
                                          </p:val>
                                        </p:tav>
                                      </p:tavLst>
                                    </p:anim>
                                  </p:childTnLst>
                                </p:cTn>
                              </p:par>
                            </p:childTnLst>
                          </p:cTn>
                        </p:par>
                        <p:par>
                          <p:cTn id="105" fill="hold">
                            <p:stCondLst>
                              <p:cond delay="4500"/>
                            </p:stCondLst>
                            <p:childTnLst>
                              <p:par>
                                <p:cTn id="106" presetID="2" presetClass="entr" presetSubtype="4" fill="hold" grpId="0" nodeType="afterEffect">
                                  <p:stCondLst>
                                    <p:cond delay="0"/>
                                  </p:stCondLst>
                                  <p:childTnLst>
                                    <p:set>
                                      <p:cBhvr>
                                        <p:cTn id="107" dur="1" fill="hold">
                                          <p:stCondLst>
                                            <p:cond delay="0"/>
                                          </p:stCondLst>
                                        </p:cTn>
                                        <p:tgtEl>
                                          <p:spTgt spid="1316872"/>
                                        </p:tgtEl>
                                        <p:attrNameLst>
                                          <p:attrName>style.visibility</p:attrName>
                                        </p:attrNameLst>
                                      </p:cBhvr>
                                      <p:to>
                                        <p:strVal val="visible"/>
                                      </p:to>
                                    </p:set>
                                    <p:anim calcmode="lin" valueType="num">
                                      <p:cBhvr additive="base">
                                        <p:cTn id="108" dur="500" fill="hold"/>
                                        <p:tgtEl>
                                          <p:spTgt spid="1316872"/>
                                        </p:tgtEl>
                                        <p:attrNameLst>
                                          <p:attrName>ppt_x</p:attrName>
                                        </p:attrNameLst>
                                      </p:cBhvr>
                                      <p:tavLst>
                                        <p:tav tm="0">
                                          <p:val>
                                            <p:strVal val="#ppt_x"/>
                                          </p:val>
                                        </p:tav>
                                        <p:tav tm="100000">
                                          <p:val>
                                            <p:strVal val="#ppt_x"/>
                                          </p:val>
                                        </p:tav>
                                      </p:tavLst>
                                    </p:anim>
                                    <p:anim calcmode="lin" valueType="num">
                                      <p:cBhvr additive="base">
                                        <p:cTn id="109" dur="500" fill="hold"/>
                                        <p:tgtEl>
                                          <p:spTgt spid="1316872"/>
                                        </p:tgtEl>
                                        <p:attrNameLst>
                                          <p:attrName>ppt_y</p:attrName>
                                        </p:attrNameLst>
                                      </p:cBhvr>
                                      <p:tavLst>
                                        <p:tav tm="0">
                                          <p:val>
                                            <p:strVal val="1+#ppt_h/2"/>
                                          </p:val>
                                        </p:tav>
                                        <p:tav tm="100000">
                                          <p:val>
                                            <p:strVal val="#ppt_y"/>
                                          </p:val>
                                        </p:tav>
                                      </p:tavLst>
                                    </p:anim>
                                  </p:childTnLst>
                                </p:cTn>
                              </p:par>
                            </p:childTnLst>
                          </p:cTn>
                        </p:par>
                        <p:par>
                          <p:cTn id="110" fill="hold">
                            <p:stCondLst>
                              <p:cond delay="5000"/>
                            </p:stCondLst>
                            <p:childTnLst>
                              <p:par>
                                <p:cTn id="111" presetID="2" presetClass="entr" presetSubtype="4" fill="hold" nodeType="afterEffect">
                                  <p:stCondLst>
                                    <p:cond delay="0"/>
                                  </p:stCondLst>
                                  <p:childTnLst>
                                    <p:set>
                                      <p:cBhvr>
                                        <p:cTn id="112" dur="1" fill="hold">
                                          <p:stCondLst>
                                            <p:cond delay="0"/>
                                          </p:stCondLst>
                                        </p:cTn>
                                        <p:tgtEl>
                                          <p:spTgt spid="2"/>
                                        </p:tgtEl>
                                        <p:attrNameLst>
                                          <p:attrName>style.visibility</p:attrName>
                                        </p:attrNameLst>
                                      </p:cBhvr>
                                      <p:to>
                                        <p:strVal val="visible"/>
                                      </p:to>
                                    </p:set>
                                    <p:anim calcmode="lin" valueType="num">
                                      <p:cBhvr additive="base">
                                        <p:cTn id="113" dur="500" fill="hold"/>
                                        <p:tgtEl>
                                          <p:spTgt spid="2"/>
                                        </p:tgtEl>
                                        <p:attrNameLst>
                                          <p:attrName>ppt_x</p:attrName>
                                        </p:attrNameLst>
                                      </p:cBhvr>
                                      <p:tavLst>
                                        <p:tav tm="0">
                                          <p:val>
                                            <p:strVal val="#ppt_x"/>
                                          </p:val>
                                        </p:tav>
                                        <p:tav tm="100000">
                                          <p:val>
                                            <p:strVal val="#ppt_x"/>
                                          </p:val>
                                        </p:tav>
                                      </p:tavLst>
                                    </p:anim>
                                    <p:anim calcmode="lin" valueType="num">
                                      <p:cBhvr additive="base">
                                        <p:cTn id="1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6868" grpId="0"/>
      <p:bldP spid="1316869" grpId="0" animBg="1" autoUpdateAnimBg="0"/>
      <p:bldP spid="1316871" grpId="0" autoUpdateAnimBg="0"/>
      <p:bldP spid="1316872" grpId="0" autoUpdateAnimBg="0"/>
      <p:bldP spid="1316873" grpId="0" animBg="1" autoUpdateAnimBg="0"/>
      <p:bldP spid="1316874" grpId="0" animBg="1" autoUpdateAnimBg="0"/>
      <p:bldP spid="1316875" grpId="0" animBg="1" autoUpdateAnimBg="0"/>
      <p:bldP spid="1316883" grpId="0" animBg="1"/>
      <p:bldP spid="1316884" grpId="0" animBg="1"/>
      <p:bldP spid="1316885" grpId="0" animBg="1" autoUpdateAnimBg="0"/>
      <p:bldP spid="1316886" grpId="0" autoUpdateAnimBg="0"/>
      <p:bldP spid="1316887" grpId="0" autoUpdateAnimBg="0"/>
      <p:bldP spid="1316888" grpId="0" autoUpdateAnimBg="0"/>
      <p:bldP spid="1316889" grpId="0" animBg="1" autoUpdateAnimBg="0"/>
      <p:bldP spid="1316890" grpId="0" animBg="1" autoUpdateAnimBg="0"/>
      <p:bldP spid="1316891" grpId="0" animBg="1" autoUpdateAnimBg="0"/>
      <p:bldP spid="1316892" grpId="0" autoUpdateAnimBg="0"/>
      <p:bldP spid="1316893" grpId="0" animBg="1"/>
      <p:bldP spid="1316894" grpId="0" animBg="1"/>
      <p:bldP spid="1316895" grpId="0" autoUpdateAnimBg="0"/>
      <p:bldP spid="131689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2E003-4561-76A6-CBF0-096DE6DF0566}"/>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FBBCCB1D-4AE0-3871-C9B6-5E516CA485F9}"/>
              </a:ext>
            </a:extLst>
          </p:cNvPr>
          <p:cNvPicPr>
            <a:picLocks noGrp="1" noChangeAspect="1"/>
          </p:cNvPicPr>
          <p:nvPr>
            <p:ph idx="1"/>
          </p:nvPr>
        </p:nvPicPr>
        <p:blipFill>
          <a:blip r:embed="rId2"/>
          <a:stretch>
            <a:fillRect/>
          </a:stretch>
        </p:blipFill>
        <p:spPr>
          <a:xfrm>
            <a:off x="195209" y="292618"/>
            <a:ext cx="8876872" cy="6290744"/>
          </a:xfrm>
        </p:spPr>
      </p:pic>
    </p:spTree>
    <p:extLst>
      <p:ext uri="{BB962C8B-B14F-4D97-AF65-F5344CB8AC3E}">
        <p14:creationId xmlns:p14="http://schemas.microsoft.com/office/powerpoint/2010/main" val="2499318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308DC90-20A9-9B9D-4AEF-D0AC09080812}"/>
              </a:ext>
            </a:extLst>
          </p:cNvPr>
          <p:cNvSpPr>
            <a:spLocks noGrp="1"/>
          </p:cNvSpPr>
          <p:nvPr>
            <p:ph type="title"/>
          </p:nvPr>
        </p:nvSpPr>
        <p:spPr/>
        <p:txBody>
          <a:bodyPr/>
          <a:lstStyle/>
          <a:p>
            <a:r>
              <a:rPr lang="en-IN" dirty="0"/>
              <a:t>STATINS</a:t>
            </a:r>
          </a:p>
        </p:txBody>
      </p:sp>
      <p:sp>
        <p:nvSpPr>
          <p:cNvPr id="9" name="Content Placeholder 8">
            <a:extLst>
              <a:ext uri="{FF2B5EF4-FFF2-40B4-BE49-F238E27FC236}">
                <a16:creationId xmlns:a16="http://schemas.microsoft.com/office/drawing/2014/main" id="{8754301B-B0E4-DA60-98A6-B26A56CED6AE}"/>
              </a:ext>
            </a:extLst>
          </p:cNvPr>
          <p:cNvSpPr>
            <a:spLocks noGrp="1"/>
          </p:cNvSpPr>
          <p:nvPr>
            <p:ph idx="1"/>
          </p:nvPr>
        </p:nvSpPr>
        <p:spPr/>
        <p:txBody>
          <a:bodyPr>
            <a:normAutofit/>
          </a:bodyPr>
          <a:lstStyle/>
          <a:p>
            <a:r>
              <a:rPr lang="en-US" sz="2800" u="sng" dirty="0">
                <a:solidFill>
                  <a:srgbClr val="000000"/>
                </a:solidFill>
              </a:rPr>
              <a:t>COMPACTIN </a:t>
            </a:r>
            <a:r>
              <a:rPr lang="en-US" sz="2800" dirty="0">
                <a:solidFill>
                  <a:srgbClr val="000000"/>
                </a:solidFill>
              </a:rPr>
              <a:t>(</a:t>
            </a:r>
            <a:r>
              <a:rPr lang="en-US" sz="2800" dirty="0" err="1">
                <a:solidFill>
                  <a:srgbClr val="000000"/>
                </a:solidFill>
              </a:rPr>
              <a:t>mevastatin</a:t>
            </a:r>
            <a:r>
              <a:rPr lang="en-US" sz="2800" dirty="0">
                <a:solidFill>
                  <a:srgbClr val="000000"/>
                </a:solidFill>
              </a:rPr>
              <a:t>)-</a:t>
            </a:r>
            <a:r>
              <a:rPr lang="en-US" sz="2800" dirty="0"/>
              <a:t>It was the first statin discovered from </a:t>
            </a:r>
            <a:r>
              <a:rPr lang="en-US" sz="2800" i="1" dirty="0"/>
              <a:t>Penicillium </a:t>
            </a:r>
            <a:r>
              <a:rPr lang="en-US" sz="2800" i="1" dirty="0" err="1"/>
              <a:t>citrinum</a:t>
            </a:r>
            <a:r>
              <a:rPr lang="en-US" sz="2800" i="1" dirty="0"/>
              <a:t>.</a:t>
            </a:r>
          </a:p>
          <a:p>
            <a:endParaRPr lang="en-US" sz="2800" i="1" dirty="0"/>
          </a:p>
          <a:p>
            <a:r>
              <a:rPr lang="en-US" sz="2800" dirty="0"/>
              <a:t>but it is not widely used clinically today because other statins are safer and more effective.</a:t>
            </a:r>
          </a:p>
          <a:p>
            <a:endParaRPr lang="en-US" sz="2800" i="1" dirty="0">
              <a:solidFill>
                <a:srgbClr val="000000"/>
              </a:solidFill>
              <a:cs typeface="Times New Roman" panose="02020603050405020304" pitchFamily="18" charset="0"/>
            </a:endParaRPr>
          </a:p>
          <a:p>
            <a:r>
              <a:rPr lang="en-US" sz="2800" dirty="0">
                <a:solidFill>
                  <a:srgbClr val="000000"/>
                </a:solidFill>
              </a:rPr>
              <a:t>A related fungal metabolite called </a:t>
            </a:r>
            <a:r>
              <a:rPr lang="en-US" sz="2800" u="sng" dirty="0">
                <a:solidFill>
                  <a:srgbClr val="000000"/>
                </a:solidFill>
              </a:rPr>
              <a:t>LOVSTATIN </a:t>
            </a:r>
            <a:r>
              <a:rPr lang="en-US" sz="2800" dirty="0">
                <a:solidFill>
                  <a:srgbClr val="000000"/>
                </a:solidFill>
              </a:rPr>
              <a:t>(mevinolin)  isolated from </a:t>
            </a:r>
            <a:r>
              <a:rPr lang="en-US" sz="2800" i="1" dirty="0"/>
              <a:t>Aspergillus </a:t>
            </a:r>
            <a:r>
              <a:rPr lang="en-US" sz="2800" i="1" dirty="0" err="1"/>
              <a:t>terreus</a:t>
            </a:r>
            <a:r>
              <a:rPr lang="en-US" sz="2400" dirty="0">
                <a:latin typeface="Tahoma" panose="020B0604030504040204" pitchFamily="34" charset="0"/>
              </a:rPr>
              <a:t>. </a:t>
            </a:r>
            <a:endParaRPr lang="en-US" sz="2400" dirty="0">
              <a:solidFill>
                <a:srgbClr val="000000"/>
              </a:solidFill>
              <a:latin typeface="Tahoma" panose="020B0604030504040204" pitchFamily="34" charset="0"/>
            </a:endParaRPr>
          </a:p>
          <a:p>
            <a:endParaRPr lang="en-US" sz="2400" dirty="0">
              <a:solidFill>
                <a:srgbClr val="000000"/>
              </a:solidFill>
              <a:latin typeface="Tahoma" panose="020B0604030504040204" pitchFamily="34" charset="0"/>
            </a:endParaRPr>
          </a:p>
          <a:p>
            <a:endParaRPr lang="en-IN" dirty="0"/>
          </a:p>
        </p:txBody>
      </p:sp>
    </p:spTree>
    <p:extLst>
      <p:ext uri="{BB962C8B-B14F-4D97-AF65-F5344CB8AC3E}">
        <p14:creationId xmlns:p14="http://schemas.microsoft.com/office/powerpoint/2010/main" val="108321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566DE-1089-CE55-466F-78FB98ACD15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E30A3844-8B09-1AD4-E51E-63661F84D2AF}"/>
              </a:ext>
            </a:extLst>
          </p:cNvPr>
          <p:cNvSpPr>
            <a:spLocks noGrp="1"/>
          </p:cNvSpPr>
          <p:nvPr>
            <p:ph idx="1"/>
          </p:nvPr>
        </p:nvSpPr>
        <p:spPr/>
        <p:txBody>
          <a:bodyPr/>
          <a:lstStyle/>
          <a:p>
            <a:r>
              <a:rPr lang="en-US" sz="2800" dirty="0"/>
              <a:t>Today, there are two classes of statins:</a:t>
            </a:r>
          </a:p>
          <a:p>
            <a:pPr lvl="1"/>
            <a:r>
              <a:rPr lang="en-US" dirty="0"/>
              <a:t>Natural Statins:</a:t>
            </a:r>
          </a:p>
          <a:p>
            <a:pPr marL="457200" lvl="1" indent="0">
              <a:buNone/>
            </a:pPr>
            <a:r>
              <a:rPr lang="en-US" dirty="0"/>
              <a:t> Lovastatin</a:t>
            </a:r>
            <a:r>
              <a:rPr lang="en-US" sz="2400" dirty="0"/>
              <a:t>, </a:t>
            </a:r>
            <a:r>
              <a:rPr lang="en-US" dirty="0" err="1"/>
              <a:t>Compactin</a:t>
            </a:r>
            <a:r>
              <a:rPr lang="en-US" dirty="0"/>
              <a:t>, Pravastatin , Simvastatin </a:t>
            </a:r>
          </a:p>
          <a:p>
            <a:pPr marL="457200" lvl="1" indent="0">
              <a:buNone/>
            </a:pPr>
            <a:endParaRPr lang="en-US" dirty="0"/>
          </a:p>
          <a:p>
            <a:pPr lvl="1"/>
            <a:r>
              <a:rPr lang="en-US" dirty="0"/>
              <a:t>Synthetic Statins: </a:t>
            </a:r>
            <a:r>
              <a:rPr lang="en-US" dirty="0" err="1"/>
              <a:t>Atorvastatin,Fluvastatin,Rosuvastatin</a:t>
            </a:r>
            <a:r>
              <a:rPr lang="en-US" dirty="0"/>
              <a:t>  ,</a:t>
            </a:r>
            <a:r>
              <a:rPr lang="en-US" dirty="0" err="1"/>
              <a:t>Pitavastatin</a:t>
            </a:r>
            <a:endParaRPr lang="en-US" dirty="0"/>
          </a:p>
          <a:p>
            <a:pPr marL="457200" lvl="1" indent="0">
              <a:buNone/>
            </a:pPr>
            <a:endParaRPr lang="en-US" dirty="0"/>
          </a:p>
          <a:p>
            <a:endParaRPr lang="en-IN" dirty="0"/>
          </a:p>
        </p:txBody>
      </p:sp>
    </p:spTree>
    <p:extLst>
      <p:ext uri="{BB962C8B-B14F-4D97-AF65-F5344CB8AC3E}">
        <p14:creationId xmlns:p14="http://schemas.microsoft.com/office/powerpoint/2010/main" val="1283280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228600" y="2514600"/>
            <a:ext cx="831850" cy="581025"/>
          </a:xfrm>
          <a:prstGeom prst="rect">
            <a:avLst/>
          </a:prstGeom>
          <a:noFill/>
          <a:ln w="9525">
            <a:noFill/>
            <a:miter lim="800000"/>
          </a:ln>
        </p:spPr>
        <p:txBody>
          <a:bodyPr>
            <a:spAutoFit/>
          </a:bodyPr>
          <a:lstStyle/>
          <a:p>
            <a:pPr algn="ctr" eaLnBrk="0" hangingPunct="0"/>
            <a:r>
              <a:rPr lang="en-US" sz="1600">
                <a:latin typeface="Franklin Gothic Demi" panose="020B0703020102020204" pitchFamily="34" charset="0"/>
              </a:rPr>
              <a:t>Acetyl</a:t>
            </a:r>
          </a:p>
          <a:p>
            <a:pPr algn="ctr" eaLnBrk="0" hangingPunct="0"/>
            <a:r>
              <a:rPr lang="en-US" sz="1600">
                <a:latin typeface="Franklin Gothic Demi" panose="020B0703020102020204" pitchFamily="34" charset="0"/>
              </a:rPr>
              <a:t>CoA</a:t>
            </a:r>
          </a:p>
        </p:txBody>
      </p:sp>
      <p:sp>
        <p:nvSpPr>
          <p:cNvPr id="31747" name="Rectangle 5"/>
          <p:cNvSpPr>
            <a:spLocks noChangeArrowheads="1"/>
          </p:cNvSpPr>
          <p:nvPr/>
        </p:nvSpPr>
        <p:spPr bwMode="auto">
          <a:xfrm>
            <a:off x="1295400" y="2514600"/>
            <a:ext cx="831850" cy="581025"/>
          </a:xfrm>
          <a:prstGeom prst="rect">
            <a:avLst/>
          </a:prstGeom>
          <a:noFill/>
          <a:ln w="9525">
            <a:noFill/>
            <a:miter lim="800000"/>
          </a:ln>
        </p:spPr>
        <p:txBody>
          <a:bodyPr>
            <a:spAutoFit/>
          </a:bodyPr>
          <a:lstStyle/>
          <a:p>
            <a:pPr algn="ctr" eaLnBrk="0" hangingPunct="0"/>
            <a:r>
              <a:rPr lang="en-US" sz="1600" dirty="0">
                <a:latin typeface="Franklin Gothic Demi" panose="020B0703020102020204" pitchFamily="34" charset="0"/>
              </a:rPr>
              <a:t>HMG-</a:t>
            </a:r>
          </a:p>
          <a:p>
            <a:pPr algn="ctr" eaLnBrk="0" hangingPunct="0"/>
            <a:r>
              <a:rPr lang="en-US" sz="1600" dirty="0" err="1">
                <a:latin typeface="Franklin Gothic Demi" panose="020B0703020102020204" pitchFamily="34" charset="0"/>
              </a:rPr>
              <a:t>CoA</a:t>
            </a:r>
            <a:endParaRPr lang="en-US" sz="1600" dirty="0">
              <a:latin typeface="Franklin Gothic Demi" panose="020B0703020102020204" pitchFamily="34" charset="0"/>
            </a:endParaRPr>
          </a:p>
        </p:txBody>
      </p:sp>
      <p:sp>
        <p:nvSpPr>
          <p:cNvPr id="31748" name="Rectangle 6"/>
          <p:cNvSpPr>
            <a:spLocks noChangeArrowheads="1"/>
          </p:cNvSpPr>
          <p:nvPr/>
        </p:nvSpPr>
        <p:spPr bwMode="auto">
          <a:xfrm>
            <a:off x="2590800" y="2590800"/>
            <a:ext cx="1358900" cy="336550"/>
          </a:xfrm>
          <a:prstGeom prst="rect">
            <a:avLst/>
          </a:prstGeom>
          <a:noFill/>
          <a:ln w="9525">
            <a:noFill/>
            <a:miter lim="800000"/>
          </a:ln>
        </p:spPr>
        <p:txBody>
          <a:bodyPr>
            <a:spAutoFit/>
          </a:bodyPr>
          <a:lstStyle/>
          <a:p>
            <a:pPr algn="ctr" eaLnBrk="0" hangingPunct="0"/>
            <a:r>
              <a:rPr lang="en-US" sz="1600">
                <a:latin typeface="Franklin Gothic Demi" panose="020B0703020102020204" pitchFamily="34" charset="0"/>
              </a:rPr>
              <a:t>Mevalonate</a:t>
            </a:r>
          </a:p>
        </p:txBody>
      </p:sp>
      <p:sp>
        <p:nvSpPr>
          <p:cNvPr id="31749" name="Rectangle 7"/>
          <p:cNvSpPr>
            <a:spLocks noChangeArrowheads="1"/>
          </p:cNvSpPr>
          <p:nvPr/>
        </p:nvSpPr>
        <p:spPr bwMode="auto">
          <a:xfrm>
            <a:off x="4191000" y="2514600"/>
            <a:ext cx="1773238" cy="581025"/>
          </a:xfrm>
          <a:prstGeom prst="rect">
            <a:avLst/>
          </a:prstGeom>
          <a:noFill/>
          <a:ln w="9525">
            <a:noFill/>
            <a:miter lim="800000"/>
          </a:ln>
        </p:spPr>
        <p:txBody>
          <a:bodyPr>
            <a:spAutoFit/>
          </a:bodyPr>
          <a:lstStyle/>
          <a:p>
            <a:pPr algn="ctr" eaLnBrk="0" hangingPunct="0"/>
            <a:r>
              <a:rPr lang="en-US" sz="1600">
                <a:latin typeface="Franklin Gothic Demi" panose="020B0703020102020204" pitchFamily="34" charset="0"/>
              </a:rPr>
              <a:t>Farnesyl</a:t>
            </a:r>
          </a:p>
          <a:p>
            <a:pPr algn="ctr" eaLnBrk="0" hangingPunct="0"/>
            <a:r>
              <a:rPr lang="en-US" sz="1600">
                <a:latin typeface="Franklin Gothic Demi" panose="020B0703020102020204" pitchFamily="34" charset="0"/>
              </a:rPr>
              <a:t>pyrophosphate</a:t>
            </a:r>
          </a:p>
        </p:txBody>
      </p:sp>
      <p:sp>
        <p:nvSpPr>
          <p:cNvPr id="31750" name="Rectangle 8"/>
          <p:cNvSpPr>
            <a:spLocks noChangeArrowheads="1"/>
          </p:cNvSpPr>
          <p:nvPr/>
        </p:nvSpPr>
        <p:spPr bwMode="auto">
          <a:xfrm>
            <a:off x="5867400" y="2590800"/>
            <a:ext cx="1360488" cy="336550"/>
          </a:xfrm>
          <a:prstGeom prst="rect">
            <a:avLst/>
          </a:prstGeom>
          <a:noFill/>
          <a:ln w="9525">
            <a:noFill/>
            <a:miter lim="800000"/>
          </a:ln>
        </p:spPr>
        <p:txBody>
          <a:bodyPr>
            <a:spAutoFit/>
          </a:bodyPr>
          <a:lstStyle/>
          <a:p>
            <a:pPr algn="ctr" eaLnBrk="0" hangingPunct="0"/>
            <a:r>
              <a:rPr lang="en-US" sz="1600">
                <a:latin typeface="Franklin Gothic Demi" panose="020B0703020102020204" pitchFamily="34" charset="0"/>
              </a:rPr>
              <a:t>Squalene</a:t>
            </a:r>
          </a:p>
        </p:txBody>
      </p:sp>
      <p:sp>
        <p:nvSpPr>
          <p:cNvPr id="31751" name="Rectangle 9"/>
          <p:cNvSpPr>
            <a:spLocks noChangeArrowheads="1"/>
          </p:cNvSpPr>
          <p:nvPr/>
        </p:nvSpPr>
        <p:spPr bwMode="auto">
          <a:xfrm>
            <a:off x="7620000" y="2590800"/>
            <a:ext cx="1360488" cy="336550"/>
          </a:xfrm>
          <a:prstGeom prst="rect">
            <a:avLst/>
          </a:prstGeom>
          <a:noFill/>
          <a:ln w="9525">
            <a:noFill/>
            <a:miter lim="800000"/>
          </a:ln>
        </p:spPr>
        <p:txBody>
          <a:bodyPr>
            <a:spAutoFit/>
          </a:bodyPr>
          <a:lstStyle/>
          <a:p>
            <a:pPr algn="ctr" eaLnBrk="0" hangingPunct="0"/>
            <a:r>
              <a:rPr lang="en-US" sz="1600">
                <a:latin typeface="Franklin Gothic Demi" panose="020B0703020102020204" pitchFamily="34" charset="0"/>
              </a:rPr>
              <a:t>Cholesterol</a:t>
            </a:r>
          </a:p>
        </p:txBody>
      </p:sp>
      <p:sp>
        <p:nvSpPr>
          <p:cNvPr id="31752" name="Rectangle 10"/>
          <p:cNvSpPr>
            <a:spLocks noChangeArrowheads="1"/>
          </p:cNvSpPr>
          <p:nvPr/>
        </p:nvSpPr>
        <p:spPr bwMode="auto">
          <a:xfrm>
            <a:off x="4495800" y="1676400"/>
            <a:ext cx="1638300" cy="641350"/>
          </a:xfrm>
          <a:prstGeom prst="rect">
            <a:avLst/>
          </a:prstGeom>
          <a:noFill/>
          <a:ln w="9525">
            <a:noFill/>
            <a:miter lim="800000"/>
          </a:ln>
        </p:spPr>
        <p:txBody>
          <a:bodyPr>
            <a:spAutoFit/>
          </a:bodyPr>
          <a:lstStyle/>
          <a:p>
            <a:pPr algn="ctr" eaLnBrk="0" hangingPunct="0"/>
            <a:r>
              <a:rPr lang="en-US">
                <a:latin typeface="Franklin Gothic Demi" panose="020B0703020102020204" pitchFamily="34" charset="0"/>
              </a:rPr>
              <a:t>Squalene</a:t>
            </a:r>
          </a:p>
          <a:p>
            <a:pPr algn="ctr" eaLnBrk="0" hangingPunct="0"/>
            <a:r>
              <a:rPr lang="en-US">
                <a:latin typeface="Franklin Gothic Demi" panose="020B0703020102020204" pitchFamily="34" charset="0"/>
              </a:rPr>
              <a:t>synthase</a:t>
            </a:r>
          </a:p>
        </p:txBody>
      </p:sp>
      <p:sp>
        <p:nvSpPr>
          <p:cNvPr id="31753" name="Rectangle 11"/>
          <p:cNvSpPr>
            <a:spLocks noChangeArrowheads="1"/>
          </p:cNvSpPr>
          <p:nvPr/>
        </p:nvSpPr>
        <p:spPr bwMode="auto">
          <a:xfrm>
            <a:off x="6346825" y="1752600"/>
            <a:ext cx="1284288" cy="336550"/>
          </a:xfrm>
          <a:prstGeom prst="rect">
            <a:avLst/>
          </a:prstGeom>
          <a:noFill/>
          <a:ln w="9525">
            <a:noFill/>
            <a:miter lim="800000"/>
          </a:ln>
        </p:spPr>
        <p:txBody>
          <a:bodyPr>
            <a:spAutoFit/>
          </a:bodyPr>
          <a:lstStyle/>
          <a:p>
            <a:pPr algn="ctr" eaLnBrk="0" hangingPunct="0"/>
            <a:r>
              <a:rPr lang="en-US" sz="1600">
                <a:latin typeface="Franklin Gothic Demi" panose="020B0703020102020204" pitchFamily="34" charset="0"/>
              </a:rPr>
              <a:t>Dolichol</a:t>
            </a:r>
          </a:p>
        </p:txBody>
      </p:sp>
      <p:sp>
        <p:nvSpPr>
          <p:cNvPr id="31754" name="Rectangle 12"/>
          <p:cNvSpPr>
            <a:spLocks noChangeArrowheads="1"/>
          </p:cNvSpPr>
          <p:nvPr/>
        </p:nvSpPr>
        <p:spPr bwMode="auto">
          <a:xfrm>
            <a:off x="3505200" y="3352800"/>
            <a:ext cx="1492250" cy="641350"/>
          </a:xfrm>
          <a:prstGeom prst="rect">
            <a:avLst/>
          </a:prstGeom>
          <a:noFill/>
          <a:ln w="9525">
            <a:noFill/>
            <a:miter lim="800000"/>
          </a:ln>
        </p:spPr>
        <p:txBody>
          <a:bodyPr>
            <a:spAutoFit/>
          </a:bodyPr>
          <a:lstStyle/>
          <a:p>
            <a:pPr algn="ctr" eaLnBrk="0" hangingPunct="0"/>
            <a:r>
              <a:rPr lang="en-US">
                <a:latin typeface="Franklin Gothic Demi" panose="020B0703020102020204" pitchFamily="34" charset="0"/>
              </a:rPr>
              <a:t>Farnesyl-</a:t>
            </a:r>
          </a:p>
          <a:p>
            <a:pPr algn="ctr" eaLnBrk="0" hangingPunct="0"/>
            <a:r>
              <a:rPr lang="en-US">
                <a:latin typeface="Franklin Gothic Demi" panose="020B0703020102020204" pitchFamily="34" charset="0"/>
              </a:rPr>
              <a:t>transferase</a:t>
            </a:r>
            <a:endParaRPr lang="en-US" sz="1600">
              <a:latin typeface="Franklin Gothic Demi" panose="020B0703020102020204" pitchFamily="34" charset="0"/>
            </a:endParaRPr>
          </a:p>
        </p:txBody>
      </p:sp>
      <p:sp>
        <p:nvSpPr>
          <p:cNvPr id="31755" name="Rectangle 13"/>
          <p:cNvSpPr>
            <a:spLocks noChangeArrowheads="1"/>
          </p:cNvSpPr>
          <p:nvPr/>
        </p:nvSpPr>
        <p:spPr bwMode="auto">
          <a:xfrm>
            <a:off x="4267200" y="4419600"/>
            <a:ext cx="1476375" cy="581025"/>
          </a:xfrm>
          <a:prstGeom prst="rect">
            <a:avLst/>
          </a:prstGeom>
          <a:noFill/>
          <a:ln w="9525">
            <a:noFill/>
            <a:miter lim="800000"/>
          </a:ln>
        </p:spPr>
        <p:txBody>
          <a:bodyPr>
            <a:spAutoFit/>
          </a:bodyPr>
          <a:lstStyle/>
          <a:p>
            <a:pPr algn="ctr" eaLnBrk="0" hangingPunct="0"/>
            <a:r>
              <a:rPr lang="en-US" sz="1600">
                <a:latin typeface="Franklin Gothic Demi" panose="020B0703020102020204" pitchFamily="34" charset="0"/>
              </a:rPr>
              <a:t>Farnesylated</a:t>
            </a:r>
          </a:p>
          <a:p>
            <a:pPr algn="ctr" eaLnBrk="0" hangingPunct="0"/>
            <a:r>
              <a:rPr lang="en-US" sz="1600">
                <a:latin typeface="Franklin Gothic Demi" panose="020B0703020102020204" pitchFamily="34" charset="0"/>
              </a:rPr>
              <a:t>proteins</a:t>
            </a:r>
          </a:p>
        </p:txBody>
      </p:sp>
      <p:sp>
        <p:nvSpPr>
          <p:cNvPr id="31756" name="Rectangle 14"/>
          <p:cNvSpPr>
            <a:spLocks noChangeArrowheads="1"/>
          </p:cNvSpPr>
          <p:nvPr/>
        </p:nvSpPr>
        <p:spPr bwMode="auto">
          <a:xfrm>
            <a:off x="6248400" y="3886200"/>
            <a:ext cx="2039938" cy="581025"/>
          </a:xfrm>
          <a:prstGeom prst="rect">
            <a:avLst/>
          </a:prstGeom>
          <a:noFill/>
          <a:ln w="9525">
            <a:noFill/>
            <a:miter lim="800000"/>
          </a:ln>
        </p:spPr>
        <p:txBody>
          <a:bodyPr>
            <a:spAutoFit/>
          </a:bodyPr>
          <a:lstStyle/>
          <a:p>
            <a:pPr algn="ctr" eaLnBrk="0" hangingPunct="0"/>
            <a:r>
              <a:rPr lang="en-US" sz="1600">
                <a:latin typeface="Franklin Gothic Demi" panose="020B0703020102020204" pitchFamily="34" charset="0"/>
              </a:rPr>
              <a:t>E,E,E-Geranylgeranyl</a:t>
            </a:r>
          </a:p>
          <a:p>
            <a:pPr algn="ctr" eaLnBrk="0" hangingPunct="0"/>
            <a:r>
              <a:rPr lang="en-US" sz="1600">
                <a:latin typeface="Franklin Gothic Demi" panose="020B0703020102020204" pitchFamily="34" charset="0"/>
              </a:rPr>
              <a:t>pyrophosphate</a:t>
            </a:r>
          </a:p>
        </p:txBody>
      </p:sp>
      <p:sp>
        <p:nvSpPr>
          <p:cNvPr id="31757" name="Rectangle 15"/>
          <p:cNvSpPr>
            <a:spLocks noChangeArrowheads="1"/>
          </p:cNvSpPr>
          <p:nvPr/>
        </p:nvSpPr>
        <p:spPr bwMode="auto">
          <a:xfrm>
            <a:off x="5410200" y="5181600"/>
            <a:ext cx="2146300" cy="581025"/>
          </a:xfrm>
          <a:prstGeom prst="rect">
            <a:avLst/>
          </a:prstGeom>
          <a:noFill/>
          <a:ln w="9525">
            <a:noFill/>
            <a:miter lim="800000"/>
          </a:ln>
        </p:spPr>
        <p:txBody>
          <a:bodyPr>
            <a:spAutoFit/>
          </a:bodyPr>
          <a:lstStyle/>
          <a:p>
            <a:pPr algn="ctr" eaLnBrk="0" hangingPunct="0"/>
            <a:r>
              <a:rPr lang="en-US" sz="1600">
                <a:latin typeface="Franklin Gothic Demi" panose="020B0703020102020204" pitchFamily="34" charset="0"/>
              </a:rPr>
              <a:t>Geranylgeranylated</a:t>
            </a:r>
          </a:p>
          <a:p>
            <a:pPr algn="ctr" eaLnBrk="0" hangingPunct="0"/>
            <a:r>
              <a:rPr lang="en-US" sz="1600">
                <a:latin typeface="Franklin Gothic Demi" panose="020B0703020102020204" pitchFamily="34" charset="0"/>
              </a:rPr>
              <a:t>proteins</a:t>
            </a:r>
          </a:p>
        </p:txBody>
      </p:sp>
      <p:sp>
        <p:nvSpPr>
          <p:cNvPr id="31758" name="Rectangle 16"/>
          <p:cNvSpPr>
            <a:spLocks noChangeArrowheads="1"/>
          </p:cNvSpPr>
          <p:nvPr/>
        </p:nvSpPr>
        <p:spPr bwMode="auto">
          <a:xfrm>
            <a:off x="7480300" y="5181600"/>
            <a:ext cx="1511300" cy="336550"/>
          </a:xfrm>
          <a:prstGeom prst="rect">
            <a:avLst/>
          </a:prstGeom>
          <a:noFill/>
          <a:ln w="9525">
            <a:noFill/>
            <a:miter lim="800000"/>
          </a:ln>
        </p:spPr>
        <p:txBody>
          <a:bodyPr>
            <a:spAutoFit/>
          </a:bodyPr>
          <a:lstStyle/>
          <a:p>
            <a:pPr algn="ctr" eaLnBrk="0" hangingPunct="0"/>
            <a:r>
              <a:rPr lang="en-US" sz="1600">
                <a:latin typeface="Franklin Gothic Demi" panose="020B0703020102020204" pitchFamily="34" charset="0"/>
              </a:rPr>
              <a:t>Ubiquinones</a:t>
            </a:r>
          </a:p>
        </p:txBody>
      </p:sp>
      <p:sp>
        <p:nvSpPr>
          <p:cNvPr id="31759" name="Line 17"/>
          <p:cNvSpPr>
            <a:spLocks noChangeShapeType="1"/>
          </p:cNvSpPr>
          <p:nvPr/>
        </p:nvSpPr>
        <p:spPr bwMode="auto">
          <a:xfrm>
            <a:off x="990600" y="2743200"/>
            <a:ext cx="379413" cy="0"/>
          </a:xfrm>
          <a:prstGeom prst="line">
            <a:avLst/>
          </a:prstGeom>
          <a:noFill/>
          <a:ln w="38100">
            <a:solidFill>
              <a:srgbClr val="FECF08"/>
            </a:solidFill>
            <a:round/>
            <a:tailEnd type="triangle" w="med" len="med"/>
          </a:ln>
        </p:spPr>
        <p:txBody>
          <a:bodyPr wrap="none" anchor="ctr"/>
          <a:lstStyle/>
          <a:p>
            <a:pPr algn="ctr"/>
            <a:endParaRPr lang="en-US"/>
          </a:p>
        </p:txBody>
      </p:sp>
      <p:sp>
        <p:nvSpPr>
          <p:cNvPr id="31760" name="Line 18"/>
          <p:cNvSpPr>
            <a:spLocks noChangeShapeType="1"/>
          </p:cNvSpPr>
          <p:nvPr/>
        </p:nvSpPr>
        <p:spPr bwMode="auto">
          <a:xfrm>
            <a:off x="2057400" y="2743200"/>
            <a:ext cx="304800" cy="0"/>
          </a:xfrm>
          <a:prstGeom prst="line">
            <a:avLst/>
          </a:prstGeom>
          <a:noFill/>
          <a:ln w="38100">
            <a:solidFill>
              <a:srgbClr val="FECF08"/>
            </a:solidFill>
            <a:round/>
            <a:tailEnd type="triangle" w="med" len="med"/>
          </a:ln>
        </p:spPr>
        <p:txBody>
          <a:bodyPr wrap="none" anchor="ctr"/>
          <a:lstStyle/>
          <a:p>
            <a:pPr algn="ctr"/>
            <a:endParaRPr lang="en-US"/>
          </a:p>
        </p:txBody>
      </p:sp>
      <p:sp>
        <p:nvSpPr>
          <p:cNvPr id="31761" name="Line 19"/>
          <p:cNvSpPr>
            <a:spLocks noChangeShapeType="1"/>
          </p:cNvSpPr>
          <p:nvPr/>
        </p:nvSpPr>
        <p:spPr bwMode="auto">
          <a:xfrm>
            <a:off x="2362200" y="2743200"/>
            <a:ext cx="303213" cy="0"/>
          </a:xfrm>
          <a:prstGeom prst="line">
            <a:avLst/>
          </a:prstGeom>
          <a:noFill/>
          <a:ln w="38100">
            <a:solidFill>
              <a:srgbClr val="FECF08"/>
            </a:solidFill>
            <a:round/>
            <a:tailEnd type="triangle" w="med" len="med"/>
          </a:ln>
        </p:spPr>
        <p:txBody>
          <a:bodyPr wrap="none" anchor="ctr"/>
          <a:lstStyle/>
          <a:p>
            <a:pPr algn="ctr"/>
            <a:endParaRPr lang="en-US"/>
          </a:p>
        </p:txBody>
      </p:sp>
      <p:sp>
        <p:nvSpPr>
          <p:cNvPr id="31762" name="Line 20"/>
          <p:cNvSpPr>
            <a:spLocks noChangeShapeType="1"/>
          </p:cNvSpPr>
          <p:nvPr/>
        </p:nvSpPr>
        <p:spPr bwMode="auto">
          <a:xfrm>
            <a:off x="3886200" y="2743200"/>
            <a:ext cx="301625" cy="0"/>
          </a:xfrm>
          <a:prstGeom prst="line">
            <a:avLst/>
          </a:prstGeom>
          <a:noFill/>
          <a:ln w="38100">
            <a:solidFill>
              <a:srgbClr val="FECF08"/>
            </a:solidFill>
            <a:round/>
            <a:tailEnd type="triangle" w="med" len="med"/>
          </a:ln>
        </p:spPr>
        <p:txBody>
          <a:bodyPr wrap="none" anchor="ctr"/>
          <a:lstStyle/>
          <a:p>
            <a:pPr algn="ctr"/>
            <a:endParaRPr lang="en-US"/>
          </a:p>
        </p:txBody>
      </p:sp>
      <p:sp>
        <p:nvSpPr>
          <p:cNvPr id="31763" name="Line 21"/>
          <p:cNvSpPr>
            <a:spLocks noChangeShapeType="1"/>
          </p:cNvSpPr>
          <p:nvPr/>
        </p:nvSpPr>
        <p:spPr bwMode="auto">
          <a:xfrm>
            <a:off x="4191000" y="2743200"/>
            <a:ext cx="303213" cy="0"/>
          </a:xfrm>
          <a:prstGeom prst="line">
            <a:avLst/>
          </a:prstGeom>
          <a:noFill/>
          <a:ln w="38100">
            <a:solidFill>
              <a:srgbClr val="FECF08"/>
            </a:solidFill>
            <a:round/>
            <a:tailEnd type="triangle" w="med" len="med"/>
          </a:ln>
        </p:spPr>
        <p:txBody>
          <a:bodyPr wrap="none" anchor="ctr"/>
          <a:lstStyle/>
          <a:p>
            <a:pPr algn="ctr"/>
            <a:endParaRPr lang="en-US"/>
          </a:p>
        </p:txBody>
      </p:sp>
      <p:sp>
        <p:nvSpPr>
          <p:cNvPr id="31764" name="Line 22"/>
          <p:cNvSpPr>
            <a:spLocks noChangeShapeType="1"/>
          </p:cNvSpPr>
          <p:nvPr/>
        </p:nvSpPr>
        <p:spPr bwMode="auto">
          <a:xfrm>
            <a:off x="7391400" y="2743200"/>
            <a:ext cx="301625" cy="0"/>
          </a:xfrm>
          <a:prstGeom prst="line">
            <a:avLst/>
          </a:prstGeom>
          <a:noFill/>
          <a:ln w="38100">
            <a:solidFill>
              <a:srgbClr val="FECF08"/>
            </a:solidFill>
            <a:round/>
            <a:tailEnd type="triangle" w="med" len="med"/>
          </a:ln>
        </p:spPr>
        <p:txBody>
          <a:bodyPr wrap="none" anchor="ctr"/>
          <a:lstStyle/>
          <a:p>
            <a:pPr algn="ctr"/>
            <a:endParaRPr lang="en-US"/>
          </a:p>
        </p:txBody>
      </p:sp>
      <p:sp>
        <p:nvSpPr>
          <p:cNvPr id="31765" name="Line 23"/>
          <p:cNvSpPr>
            <a:spLocks noChangeShapeType="1"/>
          </p:cNvSpPr>
          <p:nvPr/>
        </p:nvSpPr>
        <p:spPr bwMode="auto">
          <a:xfrm>
            <a:off x="7086600" y="2743200"/>
            <a:ext cx="301625" cy="0"/>
          </a:xfrm>
          <a:prstGeom prst="line">
            <a:avLst/>
          </a:prstGeom>
          <a:noFill/>
          <a:ln w="38100">
            <a:solidFill>
              <a:srgbClr val="FECF08"/>
            </a:solidFill>
            <a:round/>
            <a:tailEnd type="triangle" w="med" len="med"/>
          </a:ln>
        </p:spPr>
        <p:txBody>
          <a:bodyPr wrap="none" anchor="ctr"/>
          <a:lstStyle/>
          <a:p>
            <a:pPr algn="ctr"/>
            <a:endParaRPr lang="en-US"/>
          </a:p>
        </p:txBody>
      </p:sp>
      <p:sp>
        <p:nvSpPr>
          <p:cNvPr id="31766" name="Line 24"/>
          <p:cNvSpPr>
            <a:spLocks noChangeShapeType="1"/>
          </p:cNvSpPr>
          <p:nvPr/>
        </p:nvSpPr>
        <p:spPr bwMode="auto">
          <a:xfrm>
            <a:off x="5562600" y="2743200"/>
            <a:ext cx="452438" cy="0"/>
          </a:xfrm>
          <a:prstGeom prst="line">
            <a:avLst/>
          </a:prstGeom>
          <a:noFill/>
          <a:ln w="38100">
            <a:solidFill>
              <a:srgbClr val="FECF08"/>
            </a:solidFill>
            <a:round/>
            <a:tailEnd type="triangle" w="med" len="med"/>
          </a:ln>
        </p:spPr>
        <p:txBody>
          <a:bodyPr wrap="none" anchor="ctr"/>
          <a:lstStyle/>
          <a:p>
            <a:pPr algn="ctr"/>
            <a:endParaRPr lang="en-US"/>
          </a:p>
        </p:txBody>
      </p:sp>
      <p:sp>
        <p:nvSpPr>
          <p:cNvPr id="31767" name="Line 25"/>
          <p:cNvSpPr>
            <a:spLocks noChangeShapeType="1"/>
          </p:cNvSpPr>
          <p:nvPr/>
        </p:nvSpPr>
        <p:spPr bwMode="auto">
          <a:xfrm flipV="1">
            <a:off x="5562600" y="1981200"/>
            <a:ext cx="935038" cy="533400"/>
          </a:xfrm>
          <a:prstGeom prst="line">
            <a:avLst/>
          </a:prstGeom>
          <a:noFill/>
          <a:ln w="38100">
            <a:solidFill>
              <a:srgbClr val="FECF08"/>
            </a:solidFill>
            <a:round/>
            <a:tailEnd type="triangle" w="med" len="med"/>
          </a:ln>
        </p:spPr>
        <p:txBody>
          <a:bodyPr wrap="none" anchor="ctr"/>
          <a:lstStyle/>
          <a:p>
            <a:pPr algn="ctr"/>
            <a:endParaRPr lang="en-US"/>
          </a:p>
        </p:txBody>
      </p:sp>
      <p:sp>
        <p:nvSpPr>
          <p:cNvPr id="31768" name="Line 26"/>
          <p:cNvSpPr>
            <a:spLocks noChangeShapeType="1"/>
          </p:cNvSpPr>
          <p:nvPr/>
        </p:nvSpPr>
        <p:spPr bwMode="auto">
          <a:xfrm>
            <a:off x="5591175" y="3124200"/>
            <a:ext cx="1360488" cy="762000"/>
          </a:xfrm>
          <a:prstGeom prst="line">
            <a:avLst/>
          </a:prstGeom>
          <a:noFill/>
          <a:ln w="38100">
            <a:solidFill>
              <a:srgbClr val="FECF08"/>
            </a:solidFill>
            <a:round/>
            <a:tailEnd type="triangle" w="med" len="med"/>
          </a:ln>
        </p:spPr>
        <p:txBody>
          <a:bodyPr wrap="none" anchor="ctr"/>
          <a:lstStyle/>
          <a:p>
            <a:pPr algn="ctr"/>
            <a:endParaRPr lang="en-US"/>
          </a:p>
        </p:txBody>
      </p:sp>
      <p:sp>
        <p:nvSpPr>
          <p:cNvPr id="31769" name="Line 27"/>
          <p:cNvSpPr>
            <a:spLocks noChangeShapeType="1"/>
          </p:cNvSpPr>
          <p:nvPr/>
        </p:nvSpPr>
        <p:spPr bwMode="auto">
          <a:xfrm>
            <a:off x="4987925" y="3124200"/>
            <a:ext cx="0" cy="1295400"/>
          </a:xfrm>
          <a:prstGeom prst="line">
            <a:avLst/>
          </a:prstGeom>
          <a:noFill/>
          <a:ln w="38100">
            <a:solidFill>
              <a:srgbClr val="FECF08"/>
            </a:solidFill>
            <a:round/>
            <a:tailEnd type="triangle" w="med" len="med"/>
          </a:ln>
        </p:spPr>
        <p:txBody>
          <a:bodyPr wrap="none" anchor="ctr"/>
          <a:lstStyle/>
          <a:p>
            <a:pPr algn="ctr"/>
            <a:endParaRPr lang="en-US"/>
          </a:p>
        </p:txBody>
      </p:sp>
      <p:sp>
        <p:nvSpPr>
          <p:cNvPr id="31770" name="Line 28"/>
          <p:cNvSpPr>
            <a:spLocks noChangeShapeType="1"/>
          </p:cNvSpPr>
          <p:nvPr/>
        </p:nvSpPr>
        <p:spPr bwMode="auto">
          <a:xfrm>
            <a:off x="7391400" y="4800600"/>
            <a:ext cx="679450" cy="381000"/>
          </a:xfrm>
          <a:prstGeom prst="line">
            <a:avLst/>
          </a:prstGeom>
          <a:noFill/>
          <a:ln w="38100">
            <a:solidFill>
              <a:srgbClr val="FECF08"/>
            </a:solidFill>
            <a:round/>
            <a:tailEnd type="triangle" w="med" len="med"/>
          </a:ln>
        </p:spPr>
        <p:txBody>
          <a:bodyPr wrap="none" anchor="ctr"/>
          <a:lstStyle/>
          <a:p>
            <a:pPr algn="ctr"/>
            <a:endParaRPr lang="en-US"/>
          </a:p>
        </p:txBody>
      </p:sp>
      <p:sp>
        <p:nvSpPr>
          <p:cNvPr id="31771" name="Line 29"/>
          <p:cNvSpPr>
            <a:spLocks noChangeShapeType="1"/>
          </p:cNvSpPr>
          <p:nvPr/>
        </p:nvSpPr>
        <p:spPr bwMode="auto">
          <a:xfrm flipH="1">
            <a:off x="6553200" y="4800600"/>
            <a:ext cx="604838" cy="381000"/>
          </a:xfrm>
          <a:prstGeom prst="line">
            <a:avLst/>
          </a:prstGeom>
          <a:noFill/>
          <a:ln w="38100">
            <a:solidFill>
              <a:srgbClr val="FECF08"/>
            </a:solidFill>
            <a:round/>
            <a:tailEnd type="triangle" w="med" len="med"/>
          </a:ln>
        </p:spPr>
        <p:txBody>
          <a:bodyPr wrap="none" anchor="ctr"/>
          <a:lstStyle/>
          <a:p>
            <a:pPr algn="ctr"/>
            <a:endParaRPr lang="en-US"/>
          </a:p>
        </p:txBody>
      </p:sp>
      <p:sp>
        <p:nvSpPr>
          <p:cNvPr id="31772" name="Rectangle 30"/>
          <p:cNvSpPr>
            <a:spLocks noChangeArrowheads="1"/>
          </p:cNvSpPr>
          <p:nvPr/>
        </p:nvSpPr>
        <p:spPr bwMode="auto">
          <a:xfrm>
            <a:off x="1524000" y="1905000"/>
            <a:ext cx="1638300" cy="641350"/>
          </a:xfrm>
          <a:prstGeom prst="rect">
            <a:avLst/>
          </a:prstGeom>
          <a:noFill/>
          <a:ln w="9525">
            <a:noFill/>
            <a:miter lim="800000"/>
          </a:ln>
        </p:spPr>
        <p:txBody>
          <a:bodyPr>
            <a:spAutoFit/>
          </a:bodyPr>
          <a:lstStyle/>
          <a:p>
            <a:pPr algn="ctr" eaLnBrk="0" hangingPunct="0"/>
            <a:r>
              <a:rPr lang="en-US" dirty="0">
                <a:latin typeface="Franklin Gothic Demi" panose="020B0703020102020204" pitchFamily="34" charset="0"/>
              </a:rPr>
              <a:t>HMG-CoA Reductase</a:t>
            </a:r>
          </a:p>
        </p:txBody>
      </p:sp>
      <p:sp>
        <p:nvSpPr>
          <p:cNvPr id="688159" name="Line 31"/>
          <p:cNvSpPr>
            <a:spLocks noChangeShapeType="1"/>
          </p:cNvSpPr>
          <p:nvPr/>
        </p:nvSpPr>
        <p:spPr bwMode="auto">
          <a:xfrm>
            <a:off x="2209800" y="2590800"/>
            <a:ext cx="228600" cy="304800"/>
          </a:xfrm>
          <a:prstGeom prst="line">
            <a:avLst/>
          </a:prstGeom>
          <a:noFill/>
          <a:ln w="28575">
            <a:solidFill>
              <a:srgbClr val="FF0000"/>
            </a:solidFill>
            <a:round/>
          </a:ln>
        </p:spPr>
        <p:txBody>
          <a:bodyPr/>
          <a:lstStyle/>
          <a:p>
            <a:pPr algn="ctr"/>
            <a:endParaRPr lang="en-US"/>
          </a:p>
        </p:txBody>
      </p:sp>
      <p:sp>
        <p:nvSpPr>
          <p:cNvPr id="688160" name="Line 32"/>
          <p:cNvSpPr>
            <a:spLocks noChangeShapeType="1"/>
          </p:cNvSpPr>
          <p:nvPr/>
        </p:nvSpPr>
        <p:spPr bwMode="auto">
          <a:xfrm flipH="1">
            <a:off x="2209800" y="2590800"/>
            <a:ext cx="228600" cy="304800"/>
          </a:xfrm>
          <a:prstGeom prst="line">
            <a:avLst/>
          </a:prstGeom>
          <a:noFill/>
          <a:ln w="28575">
            <a:solidFill>
              <a:srgbClr val="FF0000"/>
            </a:solidFill>
            <a:round/>
          </a:ln>
        </p:spPr>
        <p:txBody>
          <a:bodyPr/>
          <a:lstStyle/>
          <a:p>
            <a:pPr algn="ctr"/>
            <a:endParaRPr lang="en-US"/>
          </a:p>
        </p:txBody>
      </p:sp>
      <p:sp>
        <p:nvSpPr>
          <p:cNvPr id="688161" name="Line 33"/>
          <p:cNvSpPr>
            <a:spLocks noChangeShapeType="1"/>
          </p:cNvSpPr>
          <p:nvPr/>
        </p:nvSpPr>
        <p:spPr bwMode="auto">
          <a:xfrm>
            <a:off x="8153400" y="2638425"/>
            <a:ext cx="228600" cy="304800"/>
          </a:xfrm>
          <a:prstGeom prst="line">
            <a:avLst/>
          </a:prstGeom>
          <a:noFill/>
          <a:ln w="28575">
            <a:solidFill>
              <a:srgbClr val="FF0000"/>
            </a:solidFill>
            <a:round/>
          </a:ln>
        </p:spPr>
        <p:txBody>
          <a:bodyPr/>
          <a:lstStyle/>
          <a:p>
            <a:pPr algn="ctr"/>
            <a:endParaRPr lang="en-US"/>
          </a:p>
        </p:txBody>
      </p:sp>
      <p:sp>
        <p:nvSpPr>
          <p:cNvPr id="688162" name="Line 34"/>
          <p:cNvSpPr>
            <a:spLocks noChangeShapeType="1"/>
          </p:cNvSpPr>
          <p:nvPr/>
        </p:nvSpPr>
        <p:spPr bwMode="auto">
          <a:xfrm flipH="1">
            <a:off x="8153400" y="2638425"/>
            <a:ext cx="228600" cy="304800"/>
          </a:xfrm>
          <a:prstGeom prst="line">
            <a:avLst/>
          </a:prstGeom>
          <a:noFill/>
          <a:ln w="28575">
            <a:solidFill>
              <a:srgbClr val="FF0000"/>
            </a:solidFill>
            <a:round/>
          </a:ln>
        </p:spPr>
        <p:txBody>
          <a:bodyPr/>
          <a:lstStyle/>
          <a:p>
            <a:pPr algn="ctr"/>
            <a:endParaRPr lang="en-US"/>
          </a:p>
        </p:txBody>
      </p:sp>
      <p:sp>
        <p:nvSpPr>
          <p:cNvPr id="31777" name="Rectangle 35"/>
          <p:cNvSpPr>
            <a:spLocks noChangeArrowheads="1"/>
          </p:cNvSpPr>
          <p:nvPr/>
        </p:nvSpPr>
        <p:spPr bwMode="auto">
          <a:xfrm>
            <a:off x="228600" y="971550"/>
            <a:ext cx="8686800" cy="400050"/>
          </a:xfrm>
          <a:prstGeom prst="rect">
            <a:avLst/>
          </a:prstGeom>
          <a:noFill/>
          <a:ln w="9525">
            <a:noFill/>
            <a:miter lim="800000"/>
          </a:ln>
        </p:spPr>
        <p:txBody>
          <a:bodyPr>
            <a:spAutoFit/>
          </a:bodyPr>
          <a:lstStyle/>
          <a:p>
            <a:pPr algn="ctr"/>
            <a:r>
              <a:rPr lang="en-US" sz="2000" dirty="0">
                <a:latin typeface="Franklin Gothic Demi" panose="020B0703020102020204" pitchFamily="34" charset="0"/>
              </a:rPr>
              <a:t>Inhibition of the cholesterol biosynthetic pathway</a:t>
            </a:r>
          </a:p>
        </p:txBody>
      </p:sp>
      <p:cxnSp>
        <p:nvCxnSpPr>
          <p:cNvPr id="31779" name="Straight Connector 4"/>
          <p:cNvCxnSpPr>
            <a:cxnSpLocks noChangeShapeType="1"/>
          </p:cNvCxnSpPr>
          <p:nvPr/>
        </p:nvCxnSpPr>
        <p:spPr bwMode="auto">
          <a:xfrm>
            <a:off x="24829" y="851693"/>
            <a:ext cx="9144000" cy="1588"/>
          </a:xfrm>
          <a:prstGeom prst="line">
            <a:avLst/>
          </a:prstGeom>
          <a:noFill/>
          <a:ln w="31750">
            <a:solidFill>
              <a:schemeClr val="tx1"/>
            </a:solidFill>
            <a:round/>
          </a:ln>
        </p:spPr>
      </p:cxnSp>
      <p:sp>
        <p:nvSpPr>
          <p:cNvPr id="5" name="TextBox 4">
            <a:extLst>
              <a:ext uri="{FF2B5EF4-FFF2-40B4-BE49-F238E27FC236}">
                <a16:creationId xmlns:a16="http://schemas.microsoft.com/office/drawing/2014/main" id="{86F807E6-53B8-0C1E-6F57-AB8B0DDC52B8}"/>
              </a:ext>
            </a:extLst>
          </p:cNvPr>
          <p:cNvSpPr txBox="1"/>
          <p:nvPr/>
        </p:nvSpPr>
        <p:spPr>
          <a:xfrm>
            <a:off x="2798852" y="242093"/>
            <a:ext cx="5271998" cy="400110"/>
          </a:xfrm>
          <a:prstGeom prst="rect">
            <a:avLst/>
          </a:prstGeom>
          <a:noFill/>
        </p:spPr>
        <p:txBody>
          <a:bodyPr wrap="square">
            <a:spAutoFit/>
          </a:bodyPr>
          <a:lstStyle/>
          <a:p>
            <a:r>
              <a:rPr lang="en-IN" sz="2000" b="1" dirty="0">
                <a:solidFill>
                  <a:srgbClr val="006699"/>
                </a:solidFill>
                <a:latin typeface="Segoe UI"/>
              </a:rPr>
              <a:t>  Mechanism of Action</a:t>
            </a:r>
            <a:endParaRPr lang="en-IN"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8159"/>
                                        </p:tgtEl>
                                        <p:attrNameLst>
                                          <p:attrName>style.visibility</p:attrName>
                                        </p:attrNameLst>
                                      </p:cBhvr>
                                      <p:to>
                                        <p:strVal val="visible"/>
                                      </p:to>
                                    </p:set>
                                    <p:anim calcmode="lin" valueType="num">
                                      <p:cBhvr additive="base">
                                        <p:cTn id="7" dur="500" fill="hold"/>
                                        <p:tgtEl>
                                          <p:spTgt spid="688159"/>
                                        </p:tgtEl>
                                        <p:attrNameLst>
                                          <p:attrName>ppt_x</p:attrName>
                                        </p:attrNameLst>
                                      </p:cBhvr>
                                      <p:tavLst>
                                        <p:tav tm="0">
                                          <p:val>
                                            <p:strVal val="#ppt_x"/>
                                          </p:val>
                                        </p:tav>
                                        <p:tav tm="100000">
                                          <p:val>
                                            <p:strVal val="#ppt_x"/>
                                          </p:val>
                                        </p:tav>
                                      </p:tavLst>
                                    </p:anim>
                                    <p:anim calcmode="lin" valueType="num">
                                      <p:cBhvr additive="base">
                                        <p:cTn id="8" dur="500" fill="hold"/>
                                        <p:tgtEl>
                                          <p:spTgt spid="68815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88160"/>
                                        </p:tgtEl>
                                        <p:attrNameLst>
                                          <p:attrName>style.visibility</p:attrName>
                                        </p:attrNameLst>
                                      </p:cBhvr>
                                      <p:to>
                                        <p:strVal val="visible"/>
                                      </p:to>
                                    </p:set>
                                    <p:anim calcmode="lin" valueType="num">
                                      <p:cBhvr additive="base">
                                        <p:cTn id="11" dur="500" fill="hold"/>
                                        <p:tgtEl>
                                          <p:spTgt spid="688160"/>
                                        </p:tgtEl>
                                        <p:attrNameLst>
                                          <p:attrName>ppt_x</p:attrName>
                                        </p:attrNameLst>
                                      </p:cBhvr>
                                      <p:tavLst>
                                        <p:tav tm="0">
                                          <p:val>
                                            <p:strVal val="#ppt_x"/>
                                          </p:val>
                                        </p:tav>
                                        <p:tav tm="100000">
                                          <p:val>
                                            <p:strVal val="#ppt_x"/>
                                          </p:val>
                                        </p:tav>
                                      </p:tavLst>
                                    </p:anim>
                                    <p:anim calcmode="lin" valueType="num">
                                      <p:cBhvr additive="base">
                                        <p:cTn id="12" dur="500" fill="hold"/>
                                        <p:tgtEl>
                                          <p:spTgt spid="68816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88161"/>
                                        </p:tgtEl>
                                        <p:attrNameLst>
                                          <p:attrName>style.visibility</p:attrName>
                                        </p:attrNameLst>
                                      </p:cBhvr>
                                      <p:to>
                                        <p:strVal val="visible"/>
                                      </p:to>
                                    </p:set>
                                    <p:anim calcmode="lin" valueType="num">
                                      <p:cBhvr additive="base">
                                        <p:cTn id="17" dur="500" fill="hold"/>
                                        <p:tgtEl>
                                          <p:spTgt spid="688161"/>
                                        </p:tgtEl>
                                        <p:attrNameLst>
                                          <p:attrName>ppt_x</p:attrName>
                                        </p:attrNameLst>
                                      </p:cBhvr>
                                      <p:tavLst>
                                        <p:tav tm="0">
                                          <p:val>
                                            <p:strVal val="#ppt_x"/>
                                          </p:val>
                                        </p:tav>
                                        <p:tav tm="100000">
                                          <p:val>
                                            <p:strVal val="#ppt_x"/>
                                          </p:val>
                                        </p:tav>
                                      </p:tavLst>
                                    </p:anim>
                                    <p:anim calcmode="lin" valueType="num">
                                      <p:cBhvr additive="base">
                                        <p:cTn id="18" dur="500" fill="hold"/>
                                        <p:tgtEl>
                                          <p:spTgt spid="68816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88162"/>
                                        </p:tgtEl>
                                        <p:attrNameLst>
                                          <p:attrName>style.visibility</p:attrName>
                                        </p:attrNameLst>
                                      </p:cBhvr>
                                      <p:to>
                                        <p:strVal val="visible"/>
                                      </p:to>
                                    </p:set>
                                    <p:anim calcmode="lin" valueType="num">
                                      <p:cBhvr additive="base">
                                        <p:cTn id="21" dur="500" fill="hold"/>
                                        <p:tgtEl>
                                          <p:spTgt spid="688162"/>
                                        </p:tgtEl>
                                        <p:attrNameLst>
                                          <p:attrName>ppt_x</p:attrName>
                                        </p:attrNameLst>
                                      </p:cBhvr>
                                      <p:tavLst>
                                        <p:tav tm="0">
                                          <p:val>
                                            <p:strVal val="#ppt_x"/>
                                          </p:val>
                                        </p:tav>
                                        <p:tav tm="100000">
                                          <p:val>
                                            <p:strVal val="#ppt_x"/>
                                          </p:val>
                                        </p:tav>
                                      </p:tavLst>
                                    </p:anim>
                                    <p:anim calcmode="lin" valueType="num">
                                      <p:cBhvr additive="base">
                                        <p:cTn id="22" dur="500" fill="hold"/>
                                        <p:tgtEl>
                                          <p:spTgt spid="688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8159" grpId="0" animBg="1"/>
      <p:bldP spid="688160" grpId="0" animBg="1"/>
      <p:bldP spid="688161" grpId="0" animBg="1"/>
      <p:bldP spid="68816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1026"/>
          <p:cNvSpPr>
            <a:spLocks noChangeArrowheads="1"/>
          </p:cNvSpPr>
          <p:nvPr/>
        </p:nvSpPr>
        <p:spPr bwMode="invGray">
          <a:xfrm>
            <a:off x="4400550" y="990600"/>
            <a:ext cx="4616450" cy="3394075"/>
          </a:xfrm>
          <a:prstGeom prst="roundRect">
            <a:avLst>
              <a:gd name="adj" fmla="val 16667"/>
            </a:avLst>
          </a:prstGeom>
          <a:solidFill>
            <a:srgbClr val="000066"/>
          </a:solidFill>
          <a:ln w="9525">
            <a:noFill/>
            <a:round/>
          </a:ln>
        </p:spPr>
        <p:txBody>
          <a:bodyPr wrap="none" anchor="ctr"/>
          <a:lstStyle/>
          <a:p>
            <a:pPr algn="l"/>
            <a:endParaRPr lang="en-US" sz="1600">
              <a:latin typeface="Franklin Gothic Demi" panose="020B0703020102020204" pitchFamily="34" charset="0"/>
            </a:endParaRPr>
          </a:p>
        </p:txBody>
      </p:sp>
      <p:sp>
        <p:nvSpPr>
          <p:cNvPr id="33795" name="AutoShape 1027"/>
          <p:cNvSpPr>
            <a:spLocks noChangeArrowheads="1"/>
          </p:cNvSpPr>
          <p:nvPr/>
        </p:nvSpPr>
        <p:spPr bwMode="invGray">
          <a:xfrm>
            <a:off x="184150" y="990600"/>
            <a:ext cx="4421188" cy="3394075"/>
          </a:xfrm>
          <a:prstGeom prst="roundRect">
            <a:avLst>
              <a:gd name="adj" fmla="val 16667"/>
            </a:avLst>
          </a:prstGeom>
          <a:solidFill>
            <a:srgbClr val="000066"/>
          </a:solidFill>
          <a:ln w="9525">
            <a:noFill/>
            <a:round/>
          </a:ln>
        </p:spPr>
        <p:txBody>
          <a:bodyPr wrap="none" anchor="ctr"/>
          <a:lstStyle/>
          <a:p>
            <a:pPr algn="l"/>
            <a:endParaRPr lang="en-US" sz="1600">
              <a:latin typeface="Franklin Gothic Demi" panose="020B0703020102020204" pitchFamily="34" charset="0"/>
            </a:endParaRPr>
          </a:p>
        </p:txBody>
      </p:sp>
      <p:sp>
        <p:nvSpPr>
          <p:cNvPr id="699396" name="AutoShape 1028"/>
          <p:cNvSpPr>
            <a:spLocks noChangeArrowheads="1"/>
          </p:cNvSpPr>
          <p:nvPr/>
        </p:nvSpPr>
        <p:spPr bwMode="invGray">
          <a:xfrm>
            <a:off x="4495800" y="1087438"/>
            <a:ext cx="4445000" cy="3200400"/>
          </a:xfrm>
          <a:prstGeom prst="roundRect">
            <a:avLst>
              <a:gd name="adj" fmla="val 16667"/>
            </a:avLst>
          </a:prstGeom>
          <a:gradFill rotWithShape="0">
            <a:gsLst>
              <a:gs pos="0">
                <a:schemeClr val="hlink">
                  <a:gamma/>
                  <a:tint val="51373"/>
                  <a:invGamma/>
                </a:schemeClr>
              </a:gs>
              <a:gs pos="100000">
                <a:schemeClr val="hlink"/>
              </a:gs>
            </a:gsLst>
            <a:lin ang="0" scaled="1"/>
          </a:gradFill>
          <a:ln w="9525">
            <a:noFill/>
            <a:round/>
          </a:ln>
          <a:effectLst/>
        </p:spPr>
        <p:txBody>
          <a:bodyPr wrap="none" anchor="ctr"/>
          <a:lstStyle/>
          <a:p>
            <a:pPr algn="l">
              <a:defRPr/>
            </a:pPr>
            <a:endParaRPr lang="en-US" sz="1600">
              <a:latin typeface="Franklin Gothic Demi" panose="020B0703020102020204" pitchFamily="34" charset="0"/>
              <a:ea typeface="Geneva" charset="0"/>
              <a:cs typeface="Geneva" charset="0"/>
            </a:endParaRPr>
          </a:p>
        </p:txBody>
      </p:sp>
      <p:sp>
        <p:nvSpPr>
          <p:cNvPr id="33797" name="AutoShape 1029"/>
          <p:cNvSpPr>
            <a:spLocks noChangeArrowheads="1"/>
          </p:cNvSpPr>
          <p:nvPr/>
        </p:nvSpPr>
        <p:spPr bwMode="invGray">
          <a:xfrm>
            <a:off x="260350" y="1087438"/>
            <a:ext cx="4248150" cy="3200400"/>
          </a:xfrm>
          <a:prstGeom prst="roundRect">
            <a:avLst>
              <a:gd name="adj" fmla="val 16667"/>
            </a:avLst>
          </a:prstGeom>
          <a:gradFill rotWithShape="1">
            <a:gsLst>
              <a:gs pos="0">
                <a:srgbClr val="008000"/>
              </a:gs>
              <a:gs pos="100000">
                <a:srgbClr val="5FAF5F"/>
              </a:gs>
            </a:gsLst>
            <a:lin ang="0" scaled="1"/>
          </a:gradFill>
          <a:ln w="9525">
            <a:noFill/>
            <a:round/>
          </a:ln>
        </p:spPr>
        <p:txBody>
          <a:bodyPr wrap="none" anchor="ctr"/>
          <a:lstStyle/>
          <a:p>
            <a:pPr algn="l"/>
            <a:endParaRPr lang="en-US" sz="1600">
              <a:latin typeface="Franklin Gothic Demi" panose="020B0703020102020204" pitchFamily="34" charset="0"/>
            </a:endParaRPr>
          </a:p>
        </p:txBody>
      </p:sp>
      <p:sp>
        <p:nvSpPr>
          <p:cNvPr id="33798" name="Text Box 1030"/>
          <p:cNvSpPr txBox="1">
            <a:spLocks noChangeArrowheads="1"/>
          </p:cNvSpPr>
          <p:nvPr/>
        </p:nvSpPr>
        <p:spPr bwMode="auto">
          <a:xfrm>
            <a:off x="6267450" y="2192338"/>
            <a:ext cx="2603500" cy="825500"/>
          </a:xfrm>
          <a:prstGeom prst="rect">
            <a:avLst/>
          </a:prstGeom>
          <a:noFill/>
          <a:ln w="9525">
            <a:noFill/>
            <a:miter lim="800000"/>
          </a:ln>
        </p:spPr>
        <p:txBody>
          <a:bodyPr>
            <a:spAutoFit/>
          </a:bodyPr>
          <a:lstStyle/>
          <a:p>
            <a:pPr algn="l" eaLnBrk="0" hangingPunct="0">
              <a:spcBef>
                <a:spcPct val="50000"/>
              </a:spcBef>
            </a:pPr>
            <a:r>
              <a:rPr lang="en-US" sz="1600">
                <a:latin typeface="Franklin Gothic Demi" panose="020B0703020102020204" pitchFamily="34" charset="0"/>
              </a:rPr>
              <a:t>LDL-R</a:t>
            </a:r>
            <a:r>
              <a:rPr lang="en-US" sz="1600">
                <a:latin typeface="Franklin Gothic Demi" panose="020B0703020102020204" pitchFamily="34" charset="0"/>
                <a:cs typeface="Arial" panose="020B0604020202020204" pitchFamily="34" charset="0"/>
              </a:rPr>
              <a:t>–</a:t>
            </a:r>
            <a:r>
              <a:rPr lang="en-US" sz="1600">
                <a:latin typeface="Franklin Gothic Demi" panose="020B0703020102020204" pitchFamily="34" charset="0"/>
              </a:rPr>
              <a:t>mediated hepatic uptake of LDL and VLDL remnants</a:t>
            </a:r>
          </a:p>
        </p:txBody>
      </p:sp>
      <p:sp>
        <p:nvSpPr>
          <p:cNvPr id="33799" name="Text Box 1031"/>
          <p:cNvSpPr txBox="1">
            <a:spLocks noChangeArrowheads="1"/>
          </p:cNvSpPr>
          <p:nvPr/>
        </p:nvSpPr>
        <p:spPr bwMode="auto">
          <a:xfrm>
            <a:off x="6273800" y="3538538"/>
            <a:ext cx="3141663" cy="336550"/>
          </a:xfrm>
          <a:prstGeom prst="rect">
            <a:avLst/>
          </a:prstGeom>
          <a:noFill/>
          <a:ln w="9525">
            <a:noFill/>
            <a:miter lim="800000"/>
          </a:ln>
        </p:spPr>
        <p:txBody>
          <a:bodyPr>
            <a:spAutoFit/>
          </a:bodyPr>
          <a:lstStyle/>
          <a:p>
            <a:pPr algn="l" eaLnBrk="0" hangingPunct="0">
              <a:spcBef>
                <a:spcPct val="50000"/>
              </a:spcBef>
            </a:pPr>
            <a:r>
              <a:rPr lang="en-US" sz="1600">
                <a:latin typeface="Franklin Gothic Demi" panose="020B0703020102020204" pitchFamily="34" charset="0"/>
                <a:sym typeface="Symbol" panose="05050102010706020507" pitchFamily="18" charset="2"/>
              </a:rPr>
              <a:t>Serum VLDL remnants</a:t>
            </a:r>
            <a:endParaRPr lang="en-US" sz="1600">
              <a:latin typeface="Franklin Gothic Demi" panose="020B0703020102020204" pitchFamily="34" charset="0"/>
            </a:endParaRPr>
          </a:p>
        </p:txBody>
      </p:sp>
      <p:sp>
        <p:nvSpPr>
          <p:cNvPr id="33800" name="Text Box 1032"/>
          <p:cNvSpPr txBox="1">
            <a:spLocks noChangeArrowheads="1"/>
          </p:cNvSpPr>
          <p:nvPr/>
        </p:nvSpPr>
        <p:spPr bwMode="auto">
          <a:xfrm>
            <a:off x="6267450" y="3106738"/>
            <a:ext cx="1795463" cy="336550"/>
          </a:xfrm>
          <a:prstGeom prst="rect">
            <a:avLst/>
          </a:prstGeom>
          <a:noFill/>
          <a:ln w="9525">
            <a:noFill/>
            <a:miter lim="800000"/>
          </a:ln>
        </p:spPr>
        <p:txBody>
          <a:bodyPr>
            <a:spAutoFit/>
          </a:bodyPr>
          <a:lstStyle/>
          <a:p>
            <a:pPr algn="l" eaLnBrk="0" hangingPunct="0">
              <a:spcBef>
                <a:spcPct val="50000"/>
              </a:spcBef>
            </a:pPr>
            <a:r>
              <a:rPr lang="en-US" sz="1600">
                <a:latin typeface="Franklin Gothic Demi" panose="020B0703020102020204" pitchFamily="34" charset="0"/>
                <a:sym typeface="Symbol" panose="05050102010706020507" pitchFamily="18" charset="2"/>
              </a:rPr>
              <a:t>Serum LDL-C</a:t>
            </a:r>
            <a:endParaRPr lang="en-US" sz="1600">
              <a:latin typeface="Franklin Gothic Demi" panose="020B0703020102020204" pitchFamily="34" charset="0"/>
            </a:endParaRPr>
          </a:p>
        </p:txBody>
      </p:sp>
      <p:sp>
        <p:nvSpPr>
          <p:cNvPr id="33801" name="Text Box 1033"/>
          <p:cNvSpPr txBox="1">
            <a:spLocks noChangeArrowheads="1"/>
          </p:cNvSpPr>
          <p:nvPr/>
        </p:nvSpPr>
        <p:spPr bwMode="auto">
          <a:xfrm>
            <a:off x="717550" y="1600200"/>
            <a:ext cx="1741488" cy="581025"/>
          </a:xfrm>
          <a:prstGeom prst="rect">
            <a:avLst/>
          </a:prstGeom>
          <a:noFill/>
          <a:ln w="9525">
            <a:noFill/>
            <a:miter lim="800000"/>
          </a:ln>
        </p:spPr>
        <p:txBody>
          <a:bodyPr>
            <a:spAutoFit/>
          </a:bodyPr>
          <a:lstStyle/>
          <a:p>
            <a:pPr eaLnBrk="0" hangingPunct="0">
              <a:spcBef>
                <a:spcPct val="50000"/>
              </a:spcBef>
            </a:pPr>
            <a:r>
              <a:rPr lang="en-US" sz="1600">
                <a:latin typeface="Franklin Gothic Demi" panose="020B0703020102020204" pitchFamily="34" charset="0"/>
                <a:sym typeface="Symbol" panose="05050102010706020507" pitchFamily="18" charset="2"/>
              </a:rPr>
              <a:t>Cholesterol synthesis</a:t>
            </a:r>
            <a:endParaRPr lang="en-US" sz="1600">
              <a:latin typeface="Franklin Gothic Demi" panose="020B0703020102020204" pitchFamily="34" charset="0"/>
            </a:endParaRPr>
          </a:p>
        </p:txBody>
      </p:sp>
      <p:sp>
        <p:nvSpPr>
          <p:cNvPr id="33802" name="Text Box 1034"/>
          <p:cNvSpPr txBox="1">
            <a:spLocks noChangeArrowheads="1"/>
          </p:cNvSpPr>
          <p:nvPr/>
        </p:nvSpPr>
        <p:spPr bwMode="auto">
          <a:xfrm>
            <a:off x="2619375" y="2116138"/>
            <a:ext cx="1795463" cy="825500"/>
          </a:xfrm>
          <a:prstGeom prst="rect">
            <a:avLst/>
          </a:prstGeom>
          <a:noFill/>
          <a:ln w="9525">
            <a:noFill/>
            <a:miter lim="800000"/>
          </a:ln>
        </p:spPr>
        <p:txBody>
          <a:bodyPr>
            <a:spAutoFit/>
          </a:bodyPr>
          <a:lstStyle/>
          <a:p>
            <a:pPr algn="l" eaLnBrk="0" hangingPunct="0"/>
            <a:r>
              <a:rPr lang="en-US" sz="1600">
                <a:latin typeface="Franklin Gothic Demi" panose="020B0703020102020204" pitchFamily="34" charset="0"/>
              </a:rPr>
              <a:t>LDL receptor </a:t>
            </a:r>
          </a:p>
          <a:p>
            <a:pPr algn="l" eaLnBrk="0" hangingPunct="0"/>
            <a:r>
              <a:rPr lang="en-US" sz="1600">
                <a:latin typeface="Franklin Gothic Demi" panose="020B0703020102020204" pitchFamily="34" charset="0"/>
              </a:rPr>
              <a:t>(B</a:t>
            </a:r>
            <a:r>
              <a:rPr lang="en-US" sz="1600">
                <a:latin typeface="Franklin Gothic Demi" panose="020B0703020102020204" pitchFamily="34" charset="0"/>
                <a:cs typeface="Arial" panose="020B0604020202020204" pitchFamily="34" charset="0"/>
              </a:rPr>
              <a:t>–</a:t>
            </a:r>
            <a:r>
              <a:rPr lang="en-US" sz="1600">
                <a:latin typeface="Franklin Gothic Demi" panose="020B0703020102020204" pitchFamily="34" charset="0"/>
              </a:rPr>
              <a:t>E receptor) </a:t>
            </a:r>
          </a:p>
          <a:p>
            <a:pPr algn="l" eaLnBrk="0" hangingPunct="0"/>
            <a:r>
              <a:rPr lang="en-US" sz="1600">
                <a:latin typeface="Franklin Gothic Demi" panose="020B0703020102020204" pitchFamily="34" charset="0"/>
              </a:rPr>
              <a:t>synthesis</a:t>
            </a:r>
          </a:p>
        </p:txBody>
      </p:sp>
      <p:sp>
        <p:nvSpPr>
          <p:cNvPr id="33803" name="Text Box 1035"/>
          <p:cNvSpPr txBox="1">
            <a:spLocks noChangeArrowheads="1"/>
          </p:cNvSpPr>
          <p:nvPr/>
        </p:nvSpPr>
        <p:spPr bwMode="auto">
          <a:xfrm>
            <a:off x="793750" y="3124200"/>
            <a:ext cx="1741488" cy="581025"/>
          </a:xfrm>
          <a:prstGeom prst="rect">
            <a:avLst/>
          </a:prstGeom>
          <a:noFill/>
          <a:ln w="9525">
            <a:noFill/>
            <a:miter lim="800000"/>
          </a:ln>
        </p:spPr>
        <p:txBody>
          <a:bodyPr>
            <a:spAutoFit/>
          </a:bodyPr>
          <a:lstStyle/>
          <a:p>
            <a:pPr eaLnBrk="0" hangingPunct="0">
              <a:spcBef>
                <a:spcPct val="50000"/>
              </a:spcBef>
            </a:pPr>
            <a:r>
              <a:rPr lang="en-US" sz="1600" dirty="0">
                <a:latin typeface="Franklin Gothic Demi" panose="020B0703020102020204" pitchFamily="34" charset="0"/>
                <a:sym typeface="Symbol" panose="05050102010706020507" pitchFamily="18" charset="2"/>
              </a:rPr>
              <a:t>Intracellular Cholesterol</a:t>
            </a:r>
            <a:endParaRPr lang="en-US" sz="1600" dirty="0">
              <a:latin typeface="Franklin Gothic Demi" panose="020B0703020102020204" pitchFamily="34" charset="0"/>
            </a:endParaRPr>
          </a:p>
        </p:txBody>
      </p:sp>
      <p:sp>
        <p:nvSpPr>
          <p:cNvPr id="33804" name="Text Box 1036"/>
          <p:cNvSpPr txBox="1">
            <a:spLocks noChangeArrowheads="1"/>
          </p:cNvSpPr>
          <p:nvPr/>
        </p:nvSpPr>
        <p:spPr bwMode="auto">
          <a:xfrm>
            <a:off x="4978400" y="2089150"/>
            <a:ext cx="709613" cy="336550"/>
          </a:xfrm>
          <a:prstGeom prst="rect">
            <a:avLst/>
          </a:prstGeom>
          <a:noFill/>
          <a:ln w="9525">
            <a:noFill/>
            <a:miter lim="800000"/>
          </a:ln>
        </p:spPr>
        <p:txBody>
          <a:bodyPr wrap="none">
            <a:spAutoFit/>
          </a:bodyPr>
          <a:lstStyle/>
          <a:p>
            <a:pPr algn="l" eaLnBrk="0" hangingPunct="0"/>
            <a:r>
              <a:rPr lang="en-US" sz="1600">
                <a:latin typeface="Franklin Gothic Demi" panose="020B0703020102020204" pitchFamily="34" charset="0"/>
              </a:rPr>
              <a:t>Apo B</a:t>
            </a:r>
          </a:p>
        </p:txBody>
      </p:sp>
      <p:sp>
        <p:nvSpPr>
          <p:cNvPr id="33805" name="Text Box 1037"/>
          <p:cNvSpPr txBox="1">
            <a:spLocks noChangeArrowheads="1"/>
          </p:cNvSpPr>
          <p:nvPr/>
        </p:nvSpPr>
        <p:spPr bwMode="auto">
          <a:xfrm>
            <a:off x="4978400" y="2622550"/>
            <a:ext cx="693738" cy="336550"/>
          </a:xfrm>
          <a:prstGeom prst="rect">
            <a:avLst/>
          </a:prstGeom>
          <a:noFill/>
          <a:ln w="9525">
            <a:noFill/>
            <a:miter lim="800000"/>
          </a:ln>
        </p:spPr>
        <p:txBody>
          <a:bodyPr wrap="none">
            <a:spAutoFit/>
          </a:bodyPr>
          <a:lstStyle/>
          <a:p>
            <a:pPr algn="l" eaLnBrk="0" hangingPunct="0"/>
            <a:r>
              <a:rPr lang="en-US" sz="1600">
                <a:latin typeface="Franklin Gothic Demi" panose="020B0703020102020204" pitchFamily="34" charset="0"/>
              </a:rPr>
              <a:t>Apo E</a:t>
            </a:r>
          </a:p>
        </p:txBody>
      </p:sp>
      <p:sp>
        <p:nvSpPr>
          <p:cNvPr id="33806" name="Text Box 1038"/>
          <p:cNvSpPr txBox="1">
            <a:spLocks noChangeArrowheads="1"/>
          </p:cNvSpPr>
          <p:nvPr/>
        </p:nvSpPr>
        <p:spPr bwMode="auto">
          <a:xfrm>
            <a:off x="4978400" y="3460750"/>
            <a:ext cx="709613" cy="336550"/>
          </a:xfrm>
          <a:prstGeom prst="rect">
            <a:avLst/>
          </a:prstGeom>
          <a:noFill/>
          <a:ln w="9525">
            <a:noFill/>
            <a:miter lim="800000"/>
          </a:ln>
        </p:spPr>
        <p:txBody>
          <a:bodyPr wrap="none">
            <a:spAutoFit/>
          </a:bodyPr>
          <a:lstStyle/>
          <a:p>
            <a:pPr algn="l" eaLnBrk="0" hangingPunct="0"/>
            <a:r>
              <a:rPr lang="en-US" sz="1600">
                <a:latin typeface="Franklin Gothic Demi" panose="020B0703020102020204" pitchFamily="34" charset="0"/>
              </a:rPr>
              <a:t>Apo B</a:t>
            </a:r>
          </a:p>
        </p:txBody>
      </p:sp>
      <p:sp>
        <p:nvSpPr>
          <p:cNvPr id="33807" name="Text Box 1039"/>
          <p:cNvSpPr txBox="1">
            <a:spLocks noChangeArrowheads="1"/>
          </p:cNvSpPr>
          <p:nvPr/>
        </p:nvSpPr>
        <p:spPr bwMode="auto">
          <a:xfrm>
            <a:off x="4584700" y="4343400"/>
            <a:ext cx="4343400" cy="400050"/>
          </a:xfrm>
          <a:prstGeom prst="rect">
            <a:avLst/>
          </a:prstGeom>
          <a:noFill/>
          <a:ln w="25400">
            <a:noFill/>
            <a:miter lim="800000"/>
          </a:ln>
        </p:spPr>
        <p:txBody>
          <a:bodyPr>
            <a:spAutoFit/>
          </a:bodyPr>
          <a:lstStyle/>
          <a:p>
            <a:pPr eaLnBrk="0" hangingPunct="0"/>
            <a:r>
              <a:rPr lang="en-US" sz="2000">
                <a:solidFill>
                  <a:schemeClr val="tx2"/>
                </a:solidFill>
                <a:latin typeface="Franklin Gothic Demi" panose="020B0703020102020204" pitchFamily="34" charset="0"/>
              </a:rPr>
              <a:t>Systemic Circulation</a:t>
            </a:r>
          </a:p>
        </p:txBody>
      </p:sp>
      <p:sp>
        <p:nvSpPr>
          <p:cNvPr id="33808" name="Text Box 1040"/>
          <p:cNvSpPr txBox="1">
            <a:spLocks noChangeArrowheads="1"/>
          </p:cNvSpPr>
          <p:nvPr/>
        </p:nvSpPr>
        <p:spPr bwMode="auto">
          <a:xfrm>
            <a:off x="317500" y="4343400"/>
            <a:ext cx="4191000" cy="400050"/>
          </a:xfrm>
          <a:prstGeom prst="rect">
            <a:avLst/>
          </a:prstGeom>
          <a:noFill/>
          <a:ln w="25400">
            <a:noFill/>
            <a:miter lim="800000"/>
          </a:ln>
        </p:spPr>
        <p:txBody>
          <a:bodyPr>
            <a:spAutoFit/>
          </a:bodyPr>
          <a:lstStyle/>
          <a:p>
            <a:pPr eaLnBrk="0" hangingPunct="0"/>
            <a:r>
              <a:rPr lang="en-US" sz="2000">
                <a:solidFill>
                  <a:schemeClr val="tx2"/>
                </a:solidFill>
                <a:latin typeface="Franklin Gothic Demi" panose="020B0703020102020204" pitchFamily="34" charset="0"/>
              </a:rPr>
              <a:t>Hepatocyte</a:t>
            </a:r>
          </a:p>
        </p:txBody>
      </p:sp>
      <p:sp>
        <p:nvSpPr>
          <p:cNvPr id="33809" name="Text Box 1041"/>
          <p:cNvSpPr txBox="1">
            <a:spLocks noChangeArrowheads="1"/>
          </p:cNvSpPr>
          <p:nvPr/>
        </p:nvSpPr>
        <p:spPr bwMode="auto">
          <a:xfrm>
            <a:off x="228600" y="4724400"/>
            <a:ext cx="8763000" cy="1058863"/>
          </a:xfrm>
          <a:prstGeom prst="rect">
            <a:avLst/>
          </a:prstGeom>
          <a:noFill/>
          <a:ln w="9525">
            <a:noFill/>
            <a:miter lim="800000"/>
          </a:ln>
        </p:spPr>
        <p:txBody>
          <a:bodyPr>
            <a:spAutoFit/>
          </a:bodyPr>
          <a:lstStyle/>
          <a:p>
            <a:pPr eaLnBrk="0" hangingPunct="0">
              <a:lnSpc>
                <a:spcPct val="105000"/>
              </a:lnSpc>
              <a:spcBef>
                <a:spcPct val="50000"/>
              </a:spcBef>
            </a:pPr>
            <a:r>
              <a:rPr lang="en-US" sz="2000" dirty="0">
                <a:latin typeface="Franklin Gothic Demi" panose="020B0703020102020204" pitchFamily="34" charset="0"/>
              </a:rPr>
              <a:t>The reduction in hepatic cholesterol synthesis lowers intracellular cholesterol, which stimulates </a:t>
            </a:r>
            <a:r>
              <a:rPr lang="en-US" sz="2000" dirty="0" err="1">
                <a:latin typeface="Franklin Gothic Demi" panose="020B0703020102020204" pitchFamily="34" charset="0"/>
              </a:rPr>
              <a:t>upregulation</a:t>
            </a:r>
            <a:r>
              <a:rPr lang="en-US" sz="2000" dirty="0">
                <a:latin typeface="Franklin Gothic Demi" panose="020B0703020102020204" pitchFamily="34" charset="0"/>
              </a:rPr>
              <a:t> of the LDL receptor and increases uptake of non-HDL particles from the systemic circulation</a:t>
            </a:r>
          </a:p>
        </p:txBody>
      </p:sp>
      <p:grpSp>
        <p:nvGrpSpPr>
          <p:cNvPr id="2" name="Group 1042"/>
          <p:cNvGrpSpPr/>
          <p:nvPr/>
        </p:nvGrpSpPr>
        <p:grpSpPr bwMode="auto">
          <a:xfrm>
            <a:off x="4179888" y="3182938"/>
            <a:ext cx="765175" cy="742950"/>
            <a:chOff x="3032" y="2220"/>
            <a:chExt cx="482" cy="468"/>
          </a:xfrm>
        </p:grpSpPr>
        <p:sp>
          <p:nvSpPr>
            <p:cNvPr id="13358" name="AutoShape 1043"/>
            <p:cNvSpPr>
              <a:spLocks noChangeArrowheads="1"/>
            </p:cNvSpPr>
            <p:nvPr/>
          </p:nvSpPr>
          <p:spPr bwMode="auto">
            <a:xfrm rot="-1974260">
              <a:off x="3032" y="2220"/>
              <a:ext cx="416" cy="468"/>
            </a:xfrm>
            <a:prstGeom prst="irregularSeal2">
              <a:avLst/>
            </a:prstGeom>
            <a:solidFill>
              <a:srgbClr val="FF9900"/>
            </a:solidFill>
            <a:ln w="9525">
              <a:solidFill>
                <a:schemeClr val="bg2"/>
              </a:solidFill>
              <a:miter lim="800000"/>
            </a:ln>
            <a:effectLst>
              <a:outerShdw blurRad="63500" dist="28398" dir="9206097" algn="ctr" rotWithShape="0">
                <a:schemeClr val="bg2">
                  <a:alpha val="74997"/>
                </a:schemeClr>
              </a:outerShdw>
            </a:effectLst>
          </p:spPr>
          <p:txBody>
            <a:bodyPr wrap="none" anchor="ctr"/>
            <a:lstStyle/>
            <a:p>
              <a:pPr algn="l">
                <a:defRPr/>
              </a:pPr>
              <a:endParaRPr lang="en-US" sz="1600">
                <a:latin typeface="Franklin Gothic Demi" panose="020B0703020102020204" pitchFamily="34" charset="0"/>
                <a:ea typeface="MS PGothic" panose="020B0600070205080204" pitchFamily="34" charset="-128"/>
                <a:cs typeface="MS PGothic" panose="020B0600070205080204" pitchFamily="34" charset="-128"/>
              </a:endParaRPr>
            </a:p>
          </p:txBody>
        </p:sp>
        <p:sp>
          <p:nvSpPr>
            <p:cNvPr id="13359" name="Oval 1044"/>
            <p:cNvSpPr>
              <a:spLocks noChangeArrowheads="1"/>
            </p:cNvSpPr>
            <p:nvPr/>
          </p:nvSpPr>
          <p:spPr bwMode="auto">
            <a:xfrm>
              <a:off x="3144" y="2364"/>
              <a:ext cx="288" cy="288"/>
            </a:xfrm>
            <a:prstGeom prst="ellipse">
              <a:avLst/>
            </a:prstGeom>
            <a:gradFill rotWithShape="0">
              <a:gsLst>
                <a:gs pos="0">
                  <a:schemeClr val="tx2"/>
                </a:gs>
                <a:gs pos="100000">
                  <a:srgbClr val="767600"/>
                </a:gs>
              </a:gsLst>
              <a:path path="shape">
                <a:fillToRect l="50000" t="50000" r="50000" b="50000"/>
              </a:path>
            </a:gradFill>
            <a:ln w="25400">
              <a:solidFill>
                <a:schemeClr val="tx2"/>
              </a:solidFill>
              <a:round/>
            </a:ln>
            <a:effectLst>
              <a:outerShdw blurRad="63500" dist="29783" dir="1514402" algn="ctr" rotWithShape="0">
                <a:schemeClr val="bg2">
                  <a:alpha val="74997"/>
                </a:schemeClr>
              </a:outerShdw>
            </a:effectLst>
          </p:spPr>
          <p:txBody>
            <a:bodyPr wrap="none" anchor="ctr"/>
            <a:lstStyle/>
            <a:p>
              <a:pPr eaLnBrk="0" hangingPunct="0">
                <a:defRPr/>
              </a:pPr>
              <a:r>
                <a:rPr lang="en-US" sz="1600" b="1">
                  <a:solidFill>
                    <a:schemeClr val="bg2"/>
                  </a:solidFill>
                  <a:latin typeface="Franklin Gothic Demi" panose="020B0703020102020204" pitchFamily="34" charset="0"/>
                  <a:ea typeface="MS PGothic" panose="020B0600070205080204" pitchFamily="34" charset="-128"/>
                  <a:cs typeface="MS PGothic" panose="020B0600070205080204" pitchFamily="34" charset="-128"/>
                </a:rPr>
                <a:t>LDL</a:t>
              </a:r>
            </a:p>
          </p:txBody>
        </p:sp>
        <p:sp>
          <p:nvSpPr>
            <p:cNvPr id="33840" name="Freeform 1045"/>
            <p:cNvSpPr/>
            <p:nvPr/>
          </p:nvSpPr>
          <p:spPr bwMode="auto">
            <a:xfrm>
              <a:off x="3096" y="2316"/>
              <a:ext cx="418" cy="195"/>
            </a:xfrm>
            <a:custGeom>
              <a:avLst/>
              <a:gdLst>
                <a:gd name="T0" fmla="*/ 2 w 514"/>
                <a:gd name="T1" fmla="*/ 182 h 195"/>
                <a:gd name="T2" fmla="*/ 2 w 514"/>
                <a:gd name="T3" fmla="*/ 166 h 195"/>
                <a:gd name="T4" fmla="*/ 2 w 514"/>
                <a:gd name="T5" fmla="*/ 126 h 195"/>
                <a:gd name="T6" fmla="*/ 2 w 514"/>
                <a:gd name="T7" fmla="*/ 106 h 195"/>
                <a:gd name="T8" fmla="*/ 2 w 514"/>
                <a:gd name="T9" fmla="*/ 96 h 195"/>
                <a:gd name="T10" fmla="*/ 2 w 514"/>
                <a:gd name="T11" fmla="*/ 50 h 195"/>
                <a:gd name="T12" fmla="*/ 2 w 514"/>
                <a:gd name="T13" fmla="*/ 0 h 195"/>
                <a:gd name="T14" fmla="*/ 2 w 514"/>
                <a:gd name="T15" fmla="*/ 20 h 195"/>
                <a:gd name="T16" fmla="*/ 2 w 514"/>
                <a:gd name="T17" fmla="*/ 30 h 195"/>
                <a:gd name="T18" fmla="*/ 0 w 514"/>
                <a:gd name="T19" fmla="*/ 91 h 1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4"/>
                <a:gd name="T31" fmla="*/ 0 h 195"/>
                <a:gd name="T32" fmla="*/ 514 w 514"/>
                <a:gd name="T33" fmla="*/ 195 h 1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4" h="195">
                  <a:moveTo>
                    <a:pt x="409" y="182"/>
                  </a:moveTo>
                  <a:cubicBezTo>
                    <a:pt x="446" y="194"/>
                    <a:pt x="483" y="195"/>
                    <a:pt x="510" y="166"/>
                  </a:cubicBezTo>
                  <a:cubicBezTo>
                    <a:pt x="494" y="110"/>
                    <a:pt x="514" y="142"/>
                    <a:pt x="485" y="126"/>
                  </a:cubicBezTo>
                  <a:cubicBezTo>
                    <a:pt x="474" y="120"/>
                    <a:pt x="465" y="113"/>
                    <a:pt x="455" y="106"/>
                  </a:cubicBezTo>
                  <a:cubicBezTo>
                    <a:pt x="450" y="103"/>
                    <a:pt x="440" y="96"/>
                    <a:pt x="440" y="96"/>
                  </a:cubicBezTo>
                  <a:cubicBezTo>
                    <a:pt x="429" y="63"/>
                    <a:pt x="400" y="67"/>
                    <a:pt x="374" y="50"/>
                  </a:cubicBezTo>
                  <a:cubicBezTo>
                    <a:pt x="341" y="1"/>
                    <a:pt x="328" y="5"/>
                    <a:pt x="263" y="0"/>
                  </a:cubicBezTo>
                  <a:cubicBezTo>
                    <a:pt x="181" y="7"/>
                    <a:pt x="220" y="13"/>
                    <a:pt x="172" y="20"/>
                  </a:cubicBezTo>
                  <a:cubicBezTo>
                    <a:pt x="136" y="25"/>
                    <a:pt x="58" y="28"/>
                    <a:pt x="30" y="30"/>
                  </a:cubicBezTo>
                  <a:cubicBezTo>
                    <a:pt x="20" y="51"/>
                    <a:pt x="10" y="71"/>
                    <a:pt x="0" y="91"/>
                  </a:cubicBezTo>
                </a:path>
              </a:pathLst>
            </a:custGeom>
            <a:noFill/>
            <a:ln w="28575">
              <a:solidFill>
                <a:schemeClr val="tx1"/>
              </a:solidFill>
              <a:round/>
            </a:ln>
          </p:spPr>
          <p:txBody>
            <a:bodyPr/>
            <a:lstStyle/>
            <a:p>
              <a:endParaRPr lang="en-US"/>
            </a:p>
          </p:txBody>
        </p:sp>
      </p:grpSp>
      <p:sp>
        <p:nvSpPr>
          <p:cNvPr id="13331" name="AutoShape 1046"/>
          <p:cNvSpPr>
            <a:spLocks noChangeArrowheads="1"/>
          </p:cNvSpPr>
          <p:nvPr/>
        </p:nvSpPr>
        <p:spPr bwMode="auto">
          <a:xfrm rot="16200000" flipH="1">
            <a:off x="4845844" y="1191419"/>
            <a:ext cx="533400" cy="108743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3500 h 21600"/>
              <a:gd name="T14" fmla="*/ 17727 w 21600"/>
              <a:gd name="T15" fmla="*/ 8658 h 21600"/>
            </a:gdLst>
            <a:ahLst/>
            <a:cxnLst>
              <a:cxn ang="T8">
                <a:pos x="T0" y="T1"/>
              </a:cxn>
              <a:cxn ang="T9">
                <a:pos x="T2" y="T3"/>
              </a:cxn>
              <a:cxn ang="T10">
                <a:pos x="T4" y="T5"/>
              </a:cxn>
              <a:cxn ang="T11">
                <a:pos x="T6" y="T7"/>
              </a:cxn>
            </a:cxnLst>
            <a:rect l="T12" t="T13" r="T14" b="T15"/>
            <a:pathLst>
              <a:path w="21600" h="21600">
                <a:moveTo>
                  <a:pt x="21600" y="6079"/>
                </a:moveTo>
                <a:lnTo>
                  <a:pt x="12471" y="0"/>
                </a:lnTo>
                <a:lnTo>
                  <a:pt x="12471" y="3500"/>
                </a:lnTo>
                <a:lnTo>
                  <a:pt x="12427" y="3500"/>
                </a:lnTo>
                <a:cubicBezTo>
                  <a:pt x="5564" y="3500"/>
                  <a:pt x="0" y="7376"/>
                  <a:pt x="0" y="12158"/>
                </a:cubicBezTo>
                <a:lnTo>
                  <a:pt x="0" y="21600"/>
                </a:lnTo>
                <a:lnTo>
                  <a:pt x="5272" y="21600"/>
                </a:lnTo>
                <a:lnTo>
                  <a:pt x="5272" y="12158"/>
                </a:lnTo>
                <a:cubicBezTo>
                  <a:pt x="5272" y="10225"/>
                  <a:pt x="8475" y="8658"/>
                  <a:pt x="12427" y="8658"/>
                </a:cubicBezTo>
                <a:lnTo>
                  <a:pt x="12471" y="8658"/>
                </a:lnTo>
                <a:lnTo>
                  <a:pt x="12471" y="12158"/>
                </a:lnTo>
                <a:lnTo>
                  <a:pt x="21600" y="6079"/>
                </a:lnTo>
                <a:close/>
              </a:path>
            </a:pathLst>
          </a:custGeom>
          <a:gradFill rotWithShape="0">
            <a:gsLst>
              <a:gs pos="0">
                <a:schemeClr val="tx2"/>
              </a:gs>
              <a:gs pos="100000">
                <a:srgbClr val="996633"/>
              </a:gs>
            </a:gsLst>
            <a:lin ang="18900000" scaled="1"/>
          </a:gradFill>
          <a:ln w="25400">
            <a:noFill/>
            <a:miter lim="800000"/>
          </a:ln>
          <a:effectLst>
            <a:outerShdw dist="81320" dir="3080412" algn="ctr" rotWithShape="0">
              <a:schemeClr val="bg2">
                <a:alpha val="74997"/>
              </a:schemeClr>
            </a:outerShdw>
          </a:effectLst>
        </p:spPr>
        <p:txBody>
          <a:bodyPr vert="eaVert" wrap="none" anchor="ctr"/>
          <a:lstStyle/>
          <a:p>
            <a:pPr>
              <a:defRPr/>
            </a:pPr>
            <a:endParaRPr lang="en-US">
              <a:latin typeface="Arial" panose="020B0604020202020204" pitchFamily="34" charset="0"/>
              <a:ea typeface="MS PGothic" panose="020B0600070205080204" pitchFamily="34" charset="-128"/>
              <a:cs typeface="MS PGothic" panose="020B0600070205080204" pitchFamily="34" charset="-128"/>
            </a:endParaRPr>
          </a:p>
        </p:txBody>
      </p:sp>
      <p:sp>
        <p:nvSpPr>
          <p:cNvPr id="33812" name="Text Box 1047"/>
          <p:cNvSpPr txBox="1">
            <a:spLocks noChangeArrowheads="1"/>
          </p:cNvSpPr>
          <p:nvPr/>
        </p:nvSpPr>
        <p:spPr bwMode="auto">
          <a:xfrm>
            <a:off x="6267450" y="3887788"/>
            <a:ext cx="2901950" cy="336550"/>
          </a:xfrm>
          <a:prstGeom prst="rect">
            <a:avLst/>
          </a:prstGeom>
          <a:noFill/>
          <a:ln w="9525">
            <a:noFill/>
            <a:miter lim="800000"/>
          </a:ln>
        </p:spPr>
        <p:txBody>
          <a:bodyPr>
            <a:spAutoFit/>
          </a:bodyPr>
          <a:lstStyle/>
          <a:p>
            <a:pPr algn="l" eaLnBrk="0" hangingPunct="0">
              <a:spcBef>
                <a:spcPct val="50000"/>
              </a:spcBef>
            </a:pPr>
            <a:r>
              <a:rPr lang="en-US" sz="1600">
                <a:latin typeface="Franklin Gothic Demi" panose="020B0703020102020204" pitchFamily="34" charset="0"/>
                <a:sym typeface="Symbol" panose="05050102010706020507" pitchFamily="18" charset="2"/>
              </a:rPr>
              <a:t>Serum IDL</a:t>
            </a:r>
            <a:endParaRPr lang="en-US" sz="1600">
              <a:latin typeface="Franklin Gothic Demi" panose="020B0703020102020204" pitchFamily="34" charset="0"/>
            </a:endParaRPr>
          </a:p>
        </p:txBody>
      </p:sp>
      <p:sp>
        <p:nvSpPr>
          <p:cNvPr id="13333" name="AutoShape 1048"/>
          <p:cNvSpPr>
            <a:spLocks noChangeArrowheads="1"/>
          </p:cNvSpPr>
          <p:nvPr/>
        </p:nvSpPr>
        <p:spPr bwMode="auto">
          <a:xfrm>
            <a:off x="412750" y="1676400"/>
            <a:ext cx="428625" cy="582613"/>
          </a:xfrm>
          <a:prstGeom prst="downArrow">
            <a:avLst>
              <a:gd name="adj1" fmla="val 35556"/>
              <a:gd name="adj2" fmla="val 62595"/>
            </a:avLst>
          </a:prstGeom>
          <a:gradFill rotWithShape="0">
            <a:gsLst>
              <a:gs pos="0">
                <a:srgbClr val="009900"/>
              </a:gs>
              <a:gs pos="100000">
                <a:srgbClr val="FFFF00"/>
              </a:gs>
            </a:gsLst>
            <a:lin ang="5400000" scaled="1"/>
          </a:gradFill>
          <a:ln w="9525">
            <a:noFill/>
            <a:miter lim="800000"/>
          </a:ln>
          <a:effectLst>
            <a:outerShdw blurRad="63500" dist="63500" dir="3187806" algn="ctr" rotWithShape="0">
              <a:srgbClr val="008000">
                <a:alpha val="74997"/>
              </a:srgbClr>
            </a:outerShdw>
          </a:effectLst>
        </p:spPr>
        <p:txBody>
          <a:bodyPr wrap="none" anchor="ctr"/>
          <a:lstStyle/>
          <a:p>
            <a:pPr algn="l">
              <a:defRPr/>
            </a:pPr>
            <a:endParaRPr lang="en-US" sz="1600">
              <a:latin typeface="Franklin Gothic Demi" panose="020B0703020102020204" pitchFamily="34" charset="0"/>
              <a:ea typeface="MS PGothic" panose="020B0600070205080204" pitchFamily="34" charset="-128"/>
              <a:cs typeface="MS PGothic" panose="020B0600070205080204" pitchFamily="34" charset="-128"/>
            </a:endParaRPr>
          </a:p>
        </p:txBody>
      </p:sp>
      <p:sp>
        <p:nvSpPr>
          <p:cNvPr id="13334" name="AutoShape 1049"/>
          <p:cNvSpPr>
            <a:spLocks noChangeArrowheads="1"/>
          </p:cNvSpPr>
          <p:nvPr/>
        </p:nvSpPr>
        <p:spPr bwMode="auto">
          <a:xfrm>
            <a:off x="412750" y="3200400"/>
            <a:ext cx="428625" cy="582613"/>
          </a:xfrm>
          <a:prstGeom prst="downArrow">
            <a:avLst>
              <a:gd name="adj1" fmla="val 35556"/>
              <a:gd name="adj2" fmla="val 62595"/>
            </a:avLst>
          </a:prstGeom>
          <a:gradFill rotWithShape="0">
            <a:gsLst>
              <a:gs pos="0">
                <a:srgbClr val="009900"/>
              </a:gs>
              <a:gs pos="100000">
                <a:srgbClr val="FFFF00"/>
              </a:gs>
            </a:gsLst>
            <a:lin ang="5400000" scaled="1"/>
          </a:gradFill>
          <a:ln w="9525">
            <a:noFill/>
            <a:miter lim="800000"/>
          </a:ln>
          <a:effectLst>
            <a:outerShdw blurRad="63500" dist="63500" dir="3187806" algn="ctr" rotWithShape="0">
              <a:srgbClr val="008000">
                <a:alpha val="74997"/>
              </a:srgbClr>
            </a:outerShdw>
          </a:effectLst>
        </p:spPr>
        <p:txBody>
          <a:bodyPr wrap="none" anchor="ctr"/>
          <a:lstStyle/>
          <a:p>
            <a:pPr algn="l">
              <a:defRPr/>
            </a:pPr>
            <a:endParaRPr lang="en-US" sz="1600">
              <a:latin typeface="Franklin Gothic Demi" panose="020B0703020102020204" pitchFamily="34" charset="0"/>
              <a:ea typeface="MS PGothic" panose="020B0600070205080204" pitchFamily="34" charset="-128"/>
              <a:cs typeface="MS PGothic" panose="020B0600070205080204" pitchFamily="34" charset="-128"/>
            </a:endParaRPr>
          </a:p>
        </p:txBody>
      </p:sp>
      <p:sp>
        <p:nvSpPr>
          <p:cNvPr id="13335" name="Line 1050"/>
          <p:cNvSpPr>
            <a:spLocks noChangeShapeType="1"/>
          </p:cNvSpPr>
          <p:nvPr/>
        </p:nvSpPr>
        <p:spPr bwMode="auto">
          <a:xfrm>
            <a:off x="1631950" y="2286000"/>
            <a:ext cx="1588" cy="796925"/>
          </a:xfrm>
          <a:prstGeom prst="line">
            <a:avLst/>
          </a:prstGeom>
          <a:noFill/>
          <a:ln w="38100">
            <a:solidFill>
              <a:schemeClr val="tx1"/>
            </a:solidFill>
            <a:round/>
            <a:tailEnd type="stealth" w="lg" len="lg"/>
          </a:ln>
          <a:effectLst>
            <a:outerShdw blurRad="63500" dist="63500" dir="2212194" algn="ctr" rotWithShape="0">
              <a:srgbClr val="336600">
                <a:alpha val="74997"/>
              </a:srgbClr>
            </a:outerShdw>
          </a:effectLst>
        </p:spPr>
        <p:txBody>
          <a:bodyPr/>
          <a:lstStyle/>
          <a:p>
            <a:pPr>
              <a:defRPr/>
            </a:pPr>
            <a:endParaRPr lang="en-US">
              <a:latin typeface="Arial" panose="020B0604020202020204" pitchFamily="34" charset="0"/>
              <a:ea typeface="MS PGothic" panose="020B0600070205080204" pitchFamily="34" charset="-128"/>
              <a:cs typeface="MS PGothic" panose="020B0600070205080204" pitchFamily="34" charset="-128"/>
            </a:endParaRPr>
          </a:p>
        </p:txBody>
      </p:sp>
      <p:sp>
        <p:nvSpPr>
          <p:cNvPr id="13336" name="Line 1051"/>
          <p:cNvSpPr>
            <a:spLocks noChangeShapeType="1"/>
          </p:cNvSpPr>
          <p:nvPr/>
        </p:nvSpPr>
        <p:spPr bwMode="auto">
          <a:xfrm rot="3140314">
            <a:off x="2643981" y="2874169"/>
            <a:ext cx="7938" cy="660400"/>
          </a:xfrm>
          <a:prstGeom prst="line">
            <a:avLst/>
          </a:prstGeom>
          <a:noFill/>
          <a:ln w="38100">
            <a:solidFill>
              <a:schemeClr val="tx1"/>
            </a:solidFill>
            <a:round/>
            <a:headEnd type="stealth" w="lg" len="lg"/>
            <a:tailEnd type="none" w="lg" len="lg"/>
          </a:ln>
          <a:effectLst>
            <a:outerShdw blurRad="63500" dist="63500" dir="2212194" algn="ctr" rotWithShape="0">
              <a:srgbClr val="336600">
                <a:alpha val="74997"/>
              </a:srgbClr>
            </a:outerShdw>
          </a:effectLst>
        </p:spPr>
        <p:txBody>
          <a:bodyPr/>
          <a:lstStyle/>
          <a:p>
            <a:pPr>
              <a:defRPr/>
            </a:pPr>
            <a:endParaRPr lang="en-US">
              <a:latin typeface="Arial" panose="020B0604020202020204" pitchFamily="34" charset="0"/>
              <a:ea typeface="MS PGothic" panose="020B0600070205080204" pitchFamily="34" charset="-128"/>
              <a:cs typeface="MS PGothic" panose="020B0600070205080204" pitchFamily="34" charset="-128"/>
            </a:endParaRPr>
          </a:p>
        </p:txBody>
      </p:sp>
      <p:sp>
        <p:nvSpPr>
          <p:cNvPr id="13337" name="AutoShape 1052"/>
          <p:cNvSpPr>
            <a:spLocks noChangeArrowheads="1"/>
          </p:cNvSpPr>
          <p:nvPr/>
        </p:nvSpPr>
        <p:spPr bwMode="auto">
          <a:xfrm flipV="1">
            <a:off x="2189163" y="2154238"/>
            <a:ext cx="428625" cy="582612"/>
          </a:xfrm>
          <a:prstGeom prst="downArrow">
            <a:avLst>
              <a:gd name="adj1" fmla="val 45194"/>
              <a:gd name="adj2" fmla="val 67409"/>
            </a:avLst>
          </a:prstGeom>
          <a:gradFill rotWithShape="0">
            <a:gsLst>
              <a:gs pos="0">
                <a:schemeClr val="accent2"/>
              </a:gs>
              <a:gs pos="100000">
                <a:srgbClr val="008A00"/>
              </a:gs>
            </a:gsLst>
            <a:lin ang="5400000" scaled="1"/>
          </a:gradFill>
          <a:ln w="9525">
            <a:noFill/>
            <a:miter lim="800000"/>
          </a:ln>
          <a:effectLst>
            <a:outerShdw blurRad="63500" dist="45791" dir="19578596" algn="ctr" rotWithShape="0">
              <a:srgbClr val="336600">
                <a:alpha val="74997"/>
              </a:srgbClr>
            </a:outerShdw>
          </a:effectLst>
        </p:spPr>
        <p:txBody>
          <a:bodyPr rot="10800000" wrap="none" anchor="ctr"/>
          <a:lstStyle/>
          <a:p>
            <a:pPr algn="l">
              <a:defRPr/>
            </a:pPr>
            <a:endParaRPr lang="en-US" sz="1600">
              <a:latin typeface="Franklin Gothic Demi" panose="020B0703020102020204" pitchFamily="34" charset="0"/>
              <a:ea typeface="MS PGothic" panose="020B0600070205080204" pitchFamily="34" charset="-128"/>
              <a:cs typeface="MS PGothic" panose="020B0600070205080204" pitchFamily="34" charset="-128"/>
            </a:endParaRPr>
          </a:p>
        </p:txBody>
      </p:sp>
      <p:sp>
        <p:nvSpPr>
          <p:cNvPr id="13338" name="AutoShape 1053"/>
          <p:cNvSpPr>
            <a:spLocks noChangeArrowheads="1"/>
          </p:cNvSpPr>
          <p:nvPr/>
        </p:nvSpPr>
        <p:spPr bwMode="auto">
          <a:xfrm>
            <a:off x="5915025" y="3095625"/>
            <a:ext cx="349250" cy="352425"/>
          </a:xfrm>
          <a:prstGeom prst="downArrow">
            <a:avLst>
              <a:gd name="adj1" fmla="val 36194"/>
              <a:gd name="adj2" fmla="val 62185"/>
            </a:avLst>
          </a:prstGeom>
          <a:gradFill rotWithShape="0">
            <a:gsLst>
              <a:gs pos="0">
                <a:srgbClr val="B60000"/>
              </a:gs>
              <a:gs pos="100000">
                <a:srgbClr val="FFFF00"/>
              </a:gs>
            </a:gsLst>
            <a:lin ang="5400000" scaled="1"/>
          </a:gradFill>
          <a:ln w="9525">
            <a:noFill/>
            <a:miter lim="800000"/>
          </a:ln>
          <a:effectLst>
            <a:outerShdw blurRad="63500" dist="38100" algn="ctr" rotWithShape="0">
              <a:srgbClr val="660033">
                <a:alpha val="74997"/>
              </a:srgbClr>
            </a:outerShdw>
          </a:effectLst>
        </p:spPr>
        <p:txBody>
          <a:bodyPr wrap="none" anchor="ctr"/>
          <a:lstStyle/>
          <a:p>
            <a:pPr algn="l">
              <a:defRPr/>
            </a:pPr>
            <a:endParaRPr lang="en-US" sz="1600">
              <a:latin typeface="Franklin Gothic Demi" panose="020B0703020102020204" pitchFamily="34" charset="0"/>
              <a:ea typeface="MS PGothic" panose="020B0600070205080204" pitchFamily="34" charset="-128"/>
              <a:cs typeface="MS PGothic" panose="020B0600070205080204" pitchFamily="34" charset="-128"/>
            </a:endParaRPr>
          </a:p>
        </p:txBody>
      </p:sp>
      <p:sp>
        <p:nvSpPr>
          <p:cNvPr id="13339" name="AutoShape 1054"/>
          <p:cNvSpPr>
            <a:spLocks noChangeArrowheads="1"/>
          </p:cNvSpPr>
          <p:nvPr/>
        </p:nvSpPr>
        <p:spPr bwMode="auto">
          <a:xfrm flipV="1">
            <a:off x="5915025" y="2300288"/>
            <a:ext cx="349250" cy="498475"/>
          </a:xfrm>
          <a:prstGeom prst="downArrow">
            <a:avLst>
              <a:gd name="adj1" fmla="val 36194"/>
              <a:gd name="adj2" fmla="val 87956"/>
            </a:avLst>
          </a:prstGeom>
          <a:gradFill rotWithShape="0">
            <a:gsLst>
              <a:gs pos="0">
                <a:schemeClr val="accent2"/>
              </a:gs>
              <a:gs pos="100000">
                <a:srgbClr val="B20000"/>
              </a:gs>
            </a:gsLst>
            <a:lin ang="5400000" scaled="1"/>
          </a:gradFill>
          <a:ln w="9525">
            <a:noFill/>
            <a:miter lim="800000"/>
          </a:ln>
          <a:effectLst>
            <a:outerShdw blurRad="63500" dist="38100" algn="ctr" rotWithShape="0">
              <a:srgbClr val="660033">
                <a:alpha val="74997"/>
              </a:srgbClr>
            </a:outerShdw>
          </a:effectLst>
        </p:spPr>
        <p:txBody>
          <a:bodyPr rot="10800000" wrap="none" anchor="ctr"/>
          <a:lstStyle/>
          <a:p>
            <a:pPr algn="l">
              <a:defRPr/>
            </a:pPr>
            <a:endParaRPr lang="en-US" sz="1600">
              <a:latin typeface="Franklin Gothic Demi" panose="020B0703020102020204" pitchFamily="34" charset="0"/>
              <a:ea typeface="MS PGothic" panose="020B0600070205080204" pitchFamily="34" charset="-128"/>
              <a:cs typeface="MS PGothic" panose="020B0600070205080204" pitchFamily="34" charset="-128"/>
            </a:endParaRPr>
          </a:p>
        </p:txBody>
      </p:sp>
      <p:sp>
        <p:nvSpPr>
          <p:cNvPr id="13340" name="AutoShape 1055"/>
          <p:cNvSpPr>
            <a:spLocks noChangeArrowheads="1"/>
          </p:cNvSpPr>
          <p:nvPr/>
        </p:nvSpPr>
        <p:spPr bwMode="auto">
          <a:xfrm>
            <a:off x="5915025" y="3484563"/>
            <a:ext cx="349250" cy="352425"/>
          </a:xfrm>
          <a:prstGeom prst="downArrow">
            <a:avLst>
              <a:gd name="adj1" fmla="val 36194"/>
              <a:gd name="adj2" fmla="val 62185"/>
            </a:avLst>
          </a:prstGeom>
          <a:gradFill rotWithShape="0">
            <a:gsLst>
              <a:gs pos="0">
                <a:srgbClr val="B60000"/>
              </a:gs>
              <a:gs pos="100000">
                <a:srgbClr val="FFFF00"/>
              </a:gs>
            </a:gsLst>
            <a:lin ang="5400000" scaled="1"/>
          </a:gradFill>
          <a:ln w="9525">
            <a:noFill/>
            <a:miter lim="800000"/>
          </a:ln>
          <a:effectLst>
            <a:outerShdw blurRad="63500" dist="38100" algn="ctr" rotWithShape="0">
              <a:srgbClr val="660033">
                <a:alpha val="74997"/>
              </a:srgbClr>
            </a:outerShdw>
          </a:effectLst>
        </p:spPr>
        <p:txBody>
          <a:bodyPr wrap="none" anchor="ctr"/>
          <a:lstStyle/>
          <a:p>
            <a:pPr algn="l">
              <a:defRPr/>
            </a:pPr>
            <a:endParaRPr lang="en-US" sz="1600">
              <a:latin typeface="Franklin Gothic Demi" panose="020B0703020102020204" pitchFamily="34" charset="0"/>
              <a:ea typeface="MS PGothic" panose="020B0600070205080204" pitchFamily="34" charset="-128"/>
              <a:cs typeface="MS PGothic" panose="020B0600070205080204" pitchFamily="34" charset="-128"/>
            </a:endParaRPr>
          </a:p>
        </p:txBody>
      </p:sp>
      <p:sp>
        <p:nvSpPr>
          <p:cNvPr id="13341" name="AutoShape 1056"/>
          <p:cNvSpPr>
            <a:spLocks noChangeArrowheads="1"/>
          </p:cNvSpPr>
          <p:nvPr/>
        </p:nvSpPr>
        <p:spPr bwMode="auto">
          <a:xfrm>
            <a:off x="5915025" y="3873500"/>
            <a:ext cx="349250" cy="352425"/>
          </a:xfrm>
          <a:prstGeom prst="downArrow">
            <a:avLst>
              <a:gd name="adj1" fmla="val 36194"/>
              <a:gd name="adj2" fmla="val 62185"/>
            </a:avLst>
          </a:prstGeom>
          <a:gradFill rotWithShape="0">
            <a:gsLst>
              <a:gs pos="0">
                <a:srgbClr val="B60000"/>
              </a:gs>
              <a:gs pos="100000">
                <a:srgbClr val="FFFF00"/>
              </a:gs>
            </a:gsLst>
            <a:lin ang="5400000" scaled="1"/>
          </a:gradFill>
          <a:ln w="9525">
            <a:noFill/>
            <a:miter lim="800000"/>
          </a:ln>
          <a:effectLst>
            <a:outerShdw blurRad="63500" dist="38100" algn="ctr" rotWithShape="0">
              <a:srgbClr val="660033">
                <a:alpha val="74997"/>
              </a:srgbClr>
            </a:outerShdw>
          </a:effectLst>
        </p:spPr>
        <p:txBody>
          <a:bodyPr wrap="none" anchor="ctr"/>
          <a:lstStyle/>
          <a:p>
            <a:pPr algn="l">
              <a:defRPr/>
            </a:pPr>
            <a:endParaRPr lang="en-US" sz="1600">
              <a:latin typeface="Franklin Gothic Demi" panose="020B0703020102020204" pitchFamily="34" charset="0"/>
              <a:ea typeface="MS PGothic" panose="020B0600070205080204" pitchFamily="34" charset="-128"/>
              <a:cs typeface="MS PGothic" panose="020B0600070205080204" pitchFamily="34" charset="-128"/>
            </a:endParaRPr>
          </a:p>
        </p:txBody>
      </p:sp>
      <p:sp>
        <p:nvSpPr>
          <p:cNvPr id="13342" name="AutoShape 1057"/>
          <p:cNvSpPr>
            <a:spLocks noChangeArrowheads="1"/>
          </p:cNvSpPr>
          <p:nvPr/>
        </p:nvSpPr>
        <p:spPr bwMode="auto">
          <a:xfrm>
            <a:off x="4418013" y="2825750"/>
            <a:ext cx="349250" cy="419100"/>
          </a:xfrm>
          <a:prstGeom prst="downArrow">
            <a:avLst>
              <a:gd name="adj1" fmla="val 36194"/>
              <a:gd name="adj2" fmla="val 73950"/>
            </a:avLst>
          </a:prstGeom>
          <a:gradFill rotWithShape="0">
            <a:gsLst>
              <a:gs pos="0">
                <a:schemeClr val="accent1"/>
              </a:gs>
              <a:gs pos="100000">
                <a:srgbClr val="FFFF00"/>
              </a:gs>
            </a:gsLst>
            <a:lin ang="5400000" scaled="1"/>
          </a:gradFill>
          <a:ln w="9525">
            <a:noFill/>
            <a:miter lim="800000"/>
          </a:ln>
          <a:effectLst>
            <a:outerShdw blurRad="63500" dist="38100" algn="ctr" rotWithShape="0">
              <a:schemeClr val="bg2">
                <a:alpha val="74997"/>
              </a:schemeClr>
            </a:outerShdw>
          </a:effectLst>
        </p:spPr>
        <p:txBody>
          <a:bodyPr wrap="none" anchor="ctr"/>
          <a:lstStyle/>
          <a:p>
            <a:pPr algn="l">
              <a:defRPr/>
            </a:pPr>
            <a:endParaRPr lang="en-US" sz="1600">
              <a:latin typeface="Franklin Gothic Demi" panose="020B0703020102020204" pitchFamily="34" charset="0"/>
              <a:ea typeface="MS PGothic" panose="020B0600070205080204" pitchFamily="34" charset="-128"/>
              <a:cs typeface="MS PGothic" panose="020B0600070205080204" pitchFamily="34" charset="-128"/>
            </a:endParaRPr>
          </a:p>
        </p:txBody>
      </p:sp>
      <p:grpSp>
        <p:nvGrpSpPr>
          <p:cNvPr id="3" name="Group 1058"/>
          <p:cNvGrpSpPr/>
          <p:nvPr/>
        </p:nvGrpSpPr>
        <p:grpSpPr bwMode="auto">
          <a:xfrm>
            <a:off x="4073525" y="1997075"/>
            <a:ext cx="947738" cy="868363"/>
            <a:chOff x="2965" y="1521"/>
            <a:chExt cx="597" cy="547"/>
          </a:xfrm>
        </p:grpSpPr>
        <p:sp>
          <p:nvSpPr>
            <p:cNvPr id="13354" name="AutoShape 1059"/>
            <p:cNvSpPr>
              <a:spLocks noChangeArrowheads="1"/>
            </p:cNvSpPr>
            <p:nvPr/>
          </p:nvSpPr>
          <p:spPr bwMode="auto">
            <a:xfrm rot="-1974260">
              <a:off x="2965" y="1521"/>
              <a:ext cx="522" cy="523"/>
            </a:xfrm>
            <a:prstGeom prst="irregularSeal2">
              <a:avLst/>
            </a:prstGeom>
            <a:solidFill>
              <a:srgbClr val="FF9900"/>
            </a:solidFill>
            <a:ln w="9525">
              <a:solidFill>
                <a:schemeClr val="bg2"/>
              </a:solidFill>
              <a:miter lim="800000"/>
            </a:ln>
            <a:effectLst>
              <a:outerShdw blurRad="63500" dist="28398" dir="9206097" algn="ctr" rotWithShape="0">
                <a:schemeClr val="bg2">
                  <a:alpha val="74997"/>
                </a:schemeClr>
              </a:outerShdw>
            </a:effectLst>
          </p:spPr>
          <p:txBody>
            <a:bodyPr wrap="none" anchor="ctr"/>
            <a:lstStyle/>
            <a:p>
              <a:pPr algn="l">
                <a:defRPr/>
              </a:pPr>
              <a:endParaRPr lang="en-US" sz="1600">
                <a:latin typeface="Franklin Gothic Demi" panose="020B0703020102020204" pitchFamily="34" charset="0"/>
                <a:ea typeface="MS PGothic" panose="020B0600070205080204" pitchFamily="34" charset="-128"/>
                <a:cs typeface="MS PGothic" panose="020B0600070205080204" pitchFamily="34" charset="-128"/>
              </a:endParaRPr>
            </a:p>
          </p:txBody>
        </p:sp>
        <p:sp>
          <p:nvSpPr>
            <p:cNvPr id="13355" name="Oval 1060"/>
            <p:cNvSpPr>
              <a:spLocks noChangeArrowheads="1"/>
            </p:cNvSpPr>
            <p:nvPr/>
          </p:nvSpPr>
          <p:spPr bwMode="invGray">
            <a:xfrm>
              <a:off x="3096" y="1596"/>
              <a:ext cx="432" cy="432"/>
            </a:xfrm>
            <a:prstGeom prst="ellipse">
              <a:avLst/>
            </a:prstGeom>
            <a:gradFill rotWithShape="0">
              <a:gsLst>
                <a:gs pos="0">
                  <a:schemeClr val="accent1"/>
                </a:gs>
                <a:gs pos="100000">
                  <a:srgbClr val="764700"/>
                </a:gs>
              </a:gsLst>
              <a:path path="shape">
                <a:fillToRect l="50000" t="50000" r="50000" b="50000"/>
              </a:path>
            </a:gradFill>
            <a:ln w="28575">
              <a:solidFill>
                <a:srgbClr val="FF3300"/>
              </a:solidFill>
              <a:round/>
            </a:ln>
            <a:effectLst>
              <a:outerShdw blurRad="63500" dist="40161" dir="1106097" algn="ctr" rotWithShape="0">
                <a:schemeClr val="bg2">
                  <a:alpha val="74997"/>
                </a:schemeClr>
              </a:outerShdw>
            </a:effectLst>
          </p:spPr>
          <p:txBody>
            <a:bodyPr wrap="none" anchor="ctr"/>
            <a:lstStyle/>
            <a:p>
              <a:pPr eaLnBrk="0" hangingPunct="0"/>
              <a:r>
                <a:rPr lang="en-US" sz="1600" b="1">
                  <a:latin typeface="Franklin Gothic Demi" panose="020B0703020102020204" pitchFamily="34" charset="0"/>
                </a:rPr>
                <a:t>VLDL</a:t>
              </a:r>
              <a:r>
                <a:rPr lang="en-US" sz="1600" b="1" baseline="-25000">
                  <a:latin typeface="Franklin Gothic Demi" panose="020B0703020102020204" pitchFamily="34" charset="0"/>
                </a:rPr>
                <a:t>R</a:t>
              </a:r>
              <a:endParaRPr lang="en-US" sz="1600" b="1">
                <a:latin typeface="Franklin Gothic Demi" panose="020B0703020102020204" pitchFamily="34" charset="0"/>
              </a:endParaRPr>
            </a:p>
          </p:txBody>
        </p:sp>
        <p:sp>
          <p:nvSpPr>
            <p:cNvPr id="33836" name="Freeform 1061"/>
            <p:cNvSpPr/>
            <p:nvPr/>
          </p:nvSpPr>
          <p:spPr bwMode="auto">
            <a:xfrm>
              <a:off x="3048" y="1548"/>
              <a:ext cx="514" cy="195"/>
            </a:xfrm>
            <a:custGeom>
              <a:avLst/>
              <a:gdLst>
                <a:gd name="T0" fmla="*/ 409 w 514"/>
                <a:gd name="T1" fmla="*/ 182 h 195"/>
                <a:gd name="T2" fmla="*/ 510 w 514"/>
                <a:gd name="T3" fmla="*/ 166 h 195"/>
                <a:gd name="T4" fmla="*/ 485 w 514"/>
                <a:gd name="T5" fmla="*/ 126 h 195"/>
                <a:gd name="T6" fmla="*/ 455 w 514"/>
                <a:gd name="T7" fmla="*/ 106 h 195"/>
                <a:gd name="T8" fmla="*/ 440 w 514"/>
                <a:gd name="T9" fmla="*/ 96 h 195"/>
                <a:gd name="T10" fmla="*/ 374 w 514"/>
                <a:gd name="T11" fmla="*/ 50 h 195"/>
                <a:gd name="T12" fmla="*/ 263 w 514"/>
                <a:gd name="T13" fmla="*/ 0 h 195"/>
                <a:gd name="T14" fmla="*/ 172 w 514"/>
                <a:gd name="T15" fmla="*/ 20 h 195"/>
                <a:gd name="T16" fmla="*/ 30 w 514"/>
                <a:gd name="T17" fmla="*/ 30 h 195"/>
                <a:gd name="T18" fmla="*/ 0 w 514"/>
                <a:gd name="T19" fmla="*/ 91 h 1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4"/>
                <a:gd name="T31" fmla="*/ 0 h 195"/>
                <a:gd name="T32" fmla="*/ 514 w 514"/>
                <a:gd name="T33" fmla="*/ 195 h 1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4" h="195">
                  <a:moveTo>
                    <a:pt x="409" y="182"/>
                  </a:moveTo>
                  <a:cubicBezTo>
                    <a:pt x="446" y="194"/>
                    <a:pt x="483" y="195"/>
                    <a:pt x="510" y="166"/>
                  </a:cubicBezTo>
                  <a:cubicBezTo>
                    <a:pt x="494" y="110"/>
                    <a:pt x="514" y="142"/>
                    <a:pt x="485" y="126"/>
                  </a:cubicBezTo>
                  <a:cubicBezTo>
                    <a:pt x="474" y="120"/>
                    <a:pt x="465" y="113"/>
                    <a:pt x="455" y="106"/>
                  </a:cubicBezTo>
                  <a:cubicBezTo>
                    <a:pt x="450" y="103"/>
                    <a:pt x="440" y="96"/>
                    <a:pt x="440" y="96"/>
                  </a:cubicBezTo>
                  <a:cubicBezTo>
                    <a:pt x="429" y="63"/>
                    <a:pt x="400" y="67"/>
                    <a:pt x="374" y="50"/>
                  </a:cubicBezTo>
                  <a:cubicBezTo>
                    <a:pt x="341" y="1"/>
                    <a:pt x="328" y="5"/>
                    <a:pt x="263" y="0"/>
                  </a:cubicBezTo>
                  <a:cubicBezTo>
                    <a:pt x="181" y="7"/>
                    <a:pt x="220" y="13"/>
                    <a:pt x="172" y="20"/>
                  </a:cubicBezTo>
                  <a:cubicBezTo>
                    <a:pt x="136" y="25"/>
                    <a:pt x="58" y="28"/>
                    <a:pt x="30" y="30"/>
                  </a:cubicBezTo>
                  <a:cubicBezTo>
                    <a:pt x="20" y="51"/>
                    <a:pt x="10" y="71"/>
                    <a:pt x="0" y="91"/>
                  </a:cubicBezTo>
                </a:path>
              </a:pathLst>
            </a:custGeom>
            <a:noFill/>
            <a:ln w="28575">
              <a:solidFill>
                <a:schemeClr val="tx1"/>
              </a:solidFill>
              <a:round/>
            </a:ln>
          </p:spPr>
          <p:txBody>
            <a:bodyPr/>
            <a:lstStyle/>
            <a:p>
              <a:endParaRPr lang="en-US"/>
            </a:p>
          </p:txBody>
        </p:sp>
        <p:sp>
          <p:nvSpPr>
            <p:cNvPr id="33837" name="Freeform 1062"/>
            <p:cNvSpPr/>
            <p:nvPr/>
          </p:nvSpPr>
          <p:spPr bwMode="auto">
            <a:xfrm>
              <a:off x="3096" y="1924"/>
              <a:ext cx="418" cy="144"/>
            </a:xfrm>
            <a:custGeom>
              <a:avLst/>
              <a:gdLst>
                <a:gd name="T0" fmla="*/ 323 w 418"/>
                <a:gd name="T1" fmla="*/ 2 h 189"/>
                <a:gd name="T2" fmla="*/ 414 w 418"/>
                <a:gd name="T3" fmla="*/ 2 h 189"/>
                <a:gd name="T4" fmla="*/ 409 w 418"/>
                <a:gd name="T5" fmla="*/ 2 h 189"/>
                <a:gd name="T6" fmla="*/ 379 w 418"/>
                <a:gd name="T7" fmla="*/ 2 h 189"/>
                <a:gd name="T8" fmla="*/ 333 w 418"/>
                <a:gd name="T9" fmla="*/ 2 h 189"/>
                <a:gd name="T10" fmla="*/ 237 w 418"/>
                <a:gd name="T11" fmla="*/ 2 h 189"/>
                <a:gd name="T12" fmla="*/ 106 w 418"/>
                <a:gd name="T13" fmla="*/ 2 h 189"/>
                <a:gd name="T14" fmla="*/ 0 w 418"/>
                <a:gd name="T15" fmla="*/ 2 h 189"/>
                <a:gd name="T16" fmla="*/ 0 60000 65536"/>
                <a:gd name="T17" fmla="*/ 0 60000 65536"/>
                <a:gd name="T18" fmla="*/ 0 60000 65536"/>
                <a:gd name="T19" fmla="*/ 0 60000 65536"/>
                <a:gd name="T20" fmla="*/ 0 60000 65536"/>
                <a:gd name="T21" fmla="*/ 0 60000 65536"/>
                <a:gd name="T22" fmla="*/ 0 60000 65536"/>
                <a:gd name="T23" fmla="*/ 0 60000 65536"/>
                <a:gd name="T24" fmla="*/ 0 w 418"/>
                <a:gd name="T25" fmla="*/ 0 h 189"/>
                <a:gd name="T26" fmla="*/ 418 w 418"/>
                <a:gd name="T27" fmla="*/ 189 h 1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8" h="189">
                  <a:moveTo>
                    <a:pt x="323" y="5"/>
                  </a:moveTo>
                  <a:cubicBezTo>
                    <a:pt x="356" y="15"/>
                    <a:pt x="393" y="0"/>
                    <a:pt x="414" y="31"/>
                  </a:cubicBezTo>
                  <a:cubicBezTo>
                    <a:pt x="412" y="49"/>
                    <a:pt x="418" y="70"/>
                    <a:pt x="409" y="86"/>
                  </a:cubicBezTo>
                  <a:cubicBezTo>
                    <a:pt x="404" y="95"/>
                    <a:pt x="389" y="93"/>
                    <a:pt x="379" y="96"/>
                  </a:cubicBezTo>
                  <a:cubicBezTo>
                    <a:pt x="364" y="101"/>
                    <a:pt x="333" y="107"/>
                    <a:pt x="333" y="107"/>
                  </a:cubicBezTo>
                  <a:cubicBezTo>
                    <a:pt x="300" y="129"/>
                    <a:pt x="279" y="145"/>
                    <a:pt x="237" y="152"/>
                  </a:cubicBezTo>
                  <a:cubicBezTo>
                    <a:pt x="192" y="175"/>
                    <a:pt x="157" y="178"/>
                    <a:pt x="106" y="182"/>
                  </a:cubicBezTo>
                  <a:cubicBezTo>
                    <a:pt x="29" y="172"/>
                    <a:pt x="28" y="189"/>
                    <a:pt x="0" y="132"/>
                  </a:cubicBezTo>
                </a:path>
              </a:pathLst>
            </a:custGeom>
            <a:noFill/>
            <a:ln w="28575">
              <a:solidFill>
                <a:schemeClr val="tx1"/>
              </a:solidFill>
              <a:round/>
            </a:ln>
          </p:spPr>
          <p:txBody>
            <a:bodyPr/>
            <a:lstStyle/>
            <a:p>
              <a:endParaRPr lang="en-US"/>
            </a:p>
          </p:txBody>
        </p:sp>
      </p:grpSp>
      <p:grpSp>
        <p:nvGrpSpPr>
          <p:cNvPr id="4" name="Group 1063"/>
          <p:cNvGrpSpPr/>
          <p:nvPr/>
        </p:nvGrpSpPr>
        <p:grpSpPr bwMode="auto">
          <a:xfrm>
            <a:off x="6370638" y="3082925"/>
            <a:ext cx="2413000" cy="835025"/>
            <a:chOff x="4412" y="2181"/>
            <a:chExt cx="1520" cy="491"/>
          </a:xfrm>
        </p:grpSpPr>
        <p:sp>
          <p:nvSpPr>
            <p:cNvPr id="33831" name="Line 1064"/>
            <p:cNvSpPr>
              <a:spLocks noChangeShapeType="1"/>
            </p:cNvSpPr>
            <p:nvPr/>
          </p:nvSpPr>
          <p:spPr bwMode="auto">
            <a:xfrm>
              <a:off x="4412" y="2181"/>
              <a:ext cx="1520" cy="0"/>
            </a:xfrm>
            <a:prstGeom prst="line">
              <a:avLst/>
            </a:prstGeom>
            <a:noFill/>
            <a:ln w="9525">
              <a:solidFill>
                <a:schemeClr val="bg2"/>
              </a:solidFill>
              <a:round/>
            </a:ln>
          </p:spPr>
          <p:txBody>
            <a:bodyPr/>
            <a:lstStyle/>
            <a:p>
              <a:endParaRPr lang="en-US"/>
            </a:p>
          </p:txBody>
        </p:sp>
        <p:sp>
          <p:nvSpPr>
            <p:cNvPr id="33832" name="Line 1065"/>
            <p:cNvSpPr>
              <a:spLocks noChangeShapeType="1"/>
            </p:cNvSpPr>
            <p:nvPr/>
          </p:nvSpPr>
          <p:spPr bwMode="auto">
            <a:xfrm>
              <a:off x="4412" y="2439"/>
              <a:ext cx="1520" cy="0"/>
            </a:xfrm>
            <a:prstGeom prst="line">
              <a:avLst/>
            </a:prstGeom>
            <a:noFill/>
            <a:ln w="9525">
              <a:solidFill>
                <a:schemeClr val="bg2"/>
              </a:solidFill>
              <a:round/>
            </a:ln>
          </p:spPr>
          <p:txBody>
            <a:bodyPr/>
            <a:lstStyle/>
            <a:p>
              <a:endParaRPr lang="en-US"/>
            </a:p>
          </p:txBody>
        </p:sp>
        <p:sp>
          <p:nvSpPr>
            <p:cNvPr id="33833" name="Line 1066"/>
            <p:cNvSpPr>
              <a:spLocks noChangeShapeType="1"/>
            </p:cNvSpPr>
            <p:nvPr/>
          </p:nvSpPr>
          <p:spPr bwMode="auto">
            <a:xfrm>
              <a:off x="4412" y="2672"/>
              <a:ext cx="1520" cy="0"/>
            </a:xfrm>
            <a:prstGeom prst="line">
              <a:avLst/>
            </a:prstGeom>
            <a:noFill/>
            <a:ln w="9525">
              <a:solidFill>
                <a:schemeClr val="bg2"/>
              </a:solidFill>
              <a:round/>
            </a:ln>
          </p:spPr>
          <p:txBody>
            <a:bodyPr/>
            <a:lstStyle/>
            <a:p>
              <a:endParaRPr lang="en-US"/>
            </a:p>
          </p:txBody>
        </p:sp>
      </p:grpSp>
      <p:sp>
        <p:nvSpPr>
          <p:cNvPr id="33825" name="Oval 1067"/>
          <p:cNvSpPr>
            <a:spLocks noChangeArrowheads="1"/>
          </p:cNvSpPr>
          <p:nvPr/>
        </p:nvSpPr>
        <p:spPr bwMode="auto">
          <a:xfrm>
            <a:off x="5503863" y="1157288"/>
            <a:ext cx="1111250" cy="1104900"/>
          </a:xfrm>
          <a:prstGeom prst="ellipse">
            <a:avLst/>
          </a:prstGeom>
          <a:solidFill>
            <a:srgbClr val="660033"/>
          </a:solidFill>
          <a:ln w="9525">
            <a:noFill/>
            <a:round/>
          </a:ln>
        </p:spPr>
        <p:txBody>
          <a:bodyPr wrap="none" anchor="ctr"/>
          <a:lstStyle/>
          <a:p>
            <a:pPr algn="l"/>
            <a:endParaRPr lang="en-US" sz="1600">
              <a:latin typeface="Franklin Gothic Demi" panose="020B0703020102020204" pitchFamily="34" charset="0"/>
            </a:endParaRPr>
          </a:p>
        </p:txBody>
      </p:sp>
      <p:sp>
        <p:nvSpPr>
          <p:cNvPr id="699436" name="Oval 1068"/>
          <p:cNvSpPr>
            <a:spLocks noChangeArrowheads="1"/>
          </p:cNvSpPr>
          <p:nvPr/>
        </p:nvSpPr>
        <p:spPr bwMode="invGray">
          <a:xfrm>
            <a:off x="5565775" y="1216025"/>
            <a:ext cx="987425" cy="987425"/>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25400">
            <a:solidFill>
              <a:srgbClr val="FF3300"/>
            </a:solidFill>
            <a:round/>
          </a:ln>
          <a:effectLst/>
        </p:spPr>
        <p:txBody>
          <a:bodyPr wrap="none" anchor="ctr"/>
          <a:lstStyle/>
          <a:p>
            <a:pPr eaLnBrk="0" hangingPunct="0">
              <a:defRPr/>
            </a:pPr>
            <a:r>
              <a:rPr lang="en-US" sz="1600" b="1">
                <a:latin typeface="Franklin Gothic Demi" panose="020B0703020102020204" pitchFamily="34" charset="0"/>
                <a:ea typeface="Geneva" charset="0"/>
                <a:cs typeface="Geneva" charset="0"/>
              </a:rPr>
              <a:t>VLDL</a:t>
            </a:r>
          </a:p>
        </p:txBody>
      </p:sp>
      <p:sp>
        <p:nvSpPr>
          <p:cNvPr id="1359898" name="Rectangle 26"/>
          <p:cNvSpPr>
            <a:spLocks noChangeArrowheads="1"/>
          </p:cNvSpPr>
          <p:nvPr/>
        </p:nvSpPr>
        <p:spPr bwMode="auto">
          <a:xfrm>
            <a:off x="152400" y="0"/>
            <a:ext cx="7543800" cy="860425"/>
          </a:xfrm>
          <a:prstGeom prst="rect">
            <a:avLst/>
          </a:prstGeom>
          <a:noFill/>
          <a:ln w="9525">
            <a:noFill/>
            <a:miter lim="800000"/>
          </a:ln>
          <a:effectLst/>
        </p:spPr>
        <p:txBody>
          <a:bodyPr>
            <a:spAutoFit/>
          </a:bodyPr>
          <a:lstStyle/>
          <a:p>
            <a:pPr algn="l">
              <a:lnSpc>
                <a:spcPct val="90000"/>
              </a:lnSpc>
              <a:defRPr/>
            </a:pPr>
            <a:r>
              <a:rPr lang="en-US" sz="2800" dirty="0">
                <a:latin typeface="+mj-lt"/>
                <a:ea typeface="+mn-ea"/>
              </a:rPr>
              <a:t>HMG-</a:t>
            </a:r>
            <a:r>
              <a:rPr lang="en-US" sz="2800" dirty="0" err="1">
                <a:latin typeface="+mj-lt"/>
                <a:ea typeface="+mn-ea"/>
              </a:rPr>
              <a:t>CoA</a:t>
            </a:r>
            <a:r>
              <a:rPr lang="en-US" sz="2800" dirty="0">
                <a:latin typeface="+mj-lt"/>
                <a:ea typeface="+mn-ea"/>
              </a:rPr>
              <a:t> </a:t>
            </a:r>
            <a:r>
              <a:rPr lang="en-US" sz="2800" dirty="0" err="1">
                <a:latin typeface="+mj-lt"/>
                <a:ea typeface="+mn-ea"/>
              </a:rPr>
              <a:t>Reductase</a:t>
            </a:r>
            <a:r>
              <a:rPr lang="en-US" sz="2800" dirty="0">
                <a:latin typeface="+mj-lt"/>
                <a:ea typeface="+mn-ea"/>
              </a:rPr>
              <a:t> Inhibitor:</a:t>
            </a:r>
          </a:p>
          <a:p>
            <a:pPr algn="l">
              <a:lnSpc>
                <a:spcPct val="90000"/>
              </a:lnSpc>
              <a:defRPr/>
            </a:pPr>
            <a:r>
              <a:rPr lang="en-US" sz="2800" dirty="0">
                <a:latin typeface="+mj-lt"/>
                <a:ea typeface="+mn-ea"/>
              </a:rPr>
              <a:t>Mechanism of Action</a:t>
            </a:r>
          </a:p>
        </p:txBody>
      </p:sp>
      <p:cxnSp>
        <p:nvCxnSpPr>
          <p:cNvPr id="33829" name="Straight Connector 4"/>
          <p:cNvCxnSpPr>
            <a:cxnSpLocks noChangeShapeType="1"/>
          </p:cNvCxnSpPr>
          <p:nvPr/>
        </p:nvCxnSpPr>
        <p:spPr bwMode="auto">
          <a:xfrm>
            <a:off x="0" y="838200"/>
            <a:ext cx="9144000" cy="1588"/>
          </a:xfrm>
          <a:prstGeom prst="line">
            <a:avLst/>
          </a:prstGeom>
          <a:noFill/>
          <a:ln w="31750">
            <a:solidFill>
              <a:schemeClr val="tx1"/>
            </a:solidFill>
            <a:roun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63E4E-E0F5-4A3C-E0BD-A2A1A817B88C}"/>
              </a:ext>
            </a:extLst>
          </p:cNvPr>
          <p:cNvSpPr>
            <a:spLocks noGrp="1"/>
          </p:cNvSpPr>
          <p:nvPr>
            <p:ph type="title"/>
          </p:nvPr>
        </p:nvSpPr>
        <p:spPr/>
        <p:txBody>
          <a:bodyPr>
            <a:normAutofit/>
          </a:bodyPr>
          <a:lstStyle/>
          <a:p>
            <a:r>
              <a:rPr lang="en-IN" sz="3000" b="1" dirty="0"/>
              <a:t>PHARMACOKINETICS</a:t>
            </a:r>
          </a:p>
        </p:txBody>
      </p:sp>
      <p:sp>
        <p:nvSpPr>
          <p:cNvPr id="3" name="Content Placeholder 2">
            <a:extLst>
              <a:ext uri="{FF2B5EF4-FFF2-40B4-BE49-F238E27FC236}">
                <a16:creationId xmlns:a16="http://schemas.microsoft.com/office/drawing/2014/main" id="{FA170BDF-7535-B496-C2D8-47509BC6F121}"/>
              </a:ext>
            </a:extLst>
          </p:cNvPr>
          <p:cNvSpPr>
            <a:spLocks noGrp="1"/>
          </p:cNvSpPr>
          <p:nvPr>
            <p:ph idx="1"/>
          </p:nvPr>
        </p:nvSpPr>
        <p:spPr/>
        <p:txBody>
          <a:bodyPr>
            <a:normAutofit/>
          </a:bodyPr>
          <a:lstStyle/>
          <a:p>
            <a:r>
              <a:rPr lang="en-US" dirty="0"/>
              <a:t>Intestinal absorption (30%-80%)</a:t>
            </a:r>
          </a:p>
          <a:p>
            <a:endParaRPr lang="en-US" dirty="0"/>
          </a:p>
          <a:p>
            <a:r>
              <a:rPr lang="en-US" dirty="0"/>
              <a:t>Extensive first pass metabolism</a:t>
            </a:r>
          </a:p>
          <a:p>
            <a:endParaRPr lang="en-US" dirty="0"/>
          </a:p>
          <a:p>
            <a:r>
              <a:rPr lang="en-US" dirty="0"/>
              <a:t>T1/2 of parent compounds are 1-4hrs</a:t>
            </a:r>
          </a:p>
          <a:p>
            <a:endParaRPr lang="en-US" dirty="0"/>
          </a:p>
          <a:p>
            <a:r>
              <a:rPr lang="en-US" dirty="0"/>
              <a:t>Except atorvastatin and rosuvastatin </a:t>
            </a:r>
            <a:r>
              <a:rPr lang="en-US" dirty="0">
                <a:sym typeface="Wingdings" panose="05000000000000000000" pitchFamily="2" charset="2"/>
              </a:rPr>
              <a:t> 20hrs</a:t>
            </a:r>
          </a:p>
          <a:p>
            <a:endParaRPr lang="en-US" dirty="0"/>
          </a:p>
          <a:p>
            <a:endParaRPr lang="en-US" dirty="0"/>
          </a:p>
          <a:p>
            <a:endParaRPr lang="en-US" sz="3300" dirty="0"/>
          </a:p>
          <a:p>
            <a:endParaRPr lang="en-IN" dirty="0"/>
          </a:p>
        </p:txBody>
      </p:sp>
    </p:spTree>
    <p:extLst>
      <p:ext uri="{BB962C8B-B14F-4D97-AF65-F5344CB8AC3E}">
        <p14:creationId xmlns:p14="http://schemas.microsoft.com/office/powerpoint/2010/main" val="1077938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D7A1C-926B-7392-3D06-AE6A4084E96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3E50319F-894C-0F53-A9E3-F9ACC43DA214}"/>
              </a:ext>
            </a:extLst>
          </p:cNvPr>
          <p:cNvSpPr>
            <a:spLocks noGrp="1"/>
          </p:cNvSpPr>
          <p:nvPr>
            <p:ph idx="1"/>
          </p:nvPr>
        </p:nvSpPr>
        <p:spPr/>
        <p:txBody>
          <a:bodyPr>
            <a:normAutofit/>
          </a:bodyPr>
          <a:lstStyle/>
          <a:p>
            <a:r>
              <a:rPr lang="en-US" sz="2400" dirty="0"/>
              <a:t>Hepatic CHOL synthesis is max between midnight and 2:00AM </a:t>
            </a:r>
          </a:p>
          <a:p>
            <a:endParaRPr lang="en-US" sz="2400" dirty="0">
              <a:solidFill>
                <a:srgbClr val="FF0000"/>
              </a:solidFill>
            </a:endParaRPr>
          </a:p>
          <a:p>
            <a:r>
              <a:rPr lang="en-US" sz="2400" dirty="0"/>
              <a:t>All statins with t1/2 of 4 </a:t>
            </a:r>
            <a:r>
              <a:rPr lang="en-US" sz="2400" dirty="0" err="1"/>
              <a:t>hrs</a:t>
            </a:r>
            <a:r>
              <a:rPr lang="en-US" sz="2400" dirty="0"/>
              <a:t> or less should be taken in the evening</a:t>
            </a:r>
          </a:p>
          <a:p>
            <a:pPr marL="0" indent="0">
              <a:buNone/>
            </a:pPr>
            <a:r>
              <a:rPr lang="en-US" sz="2400" dirty="0"/>
              <a:t>      (EXCEPT ATORVASTATIN &amp; ROSUVASTATIN ) </a:t>
            </a:r>
          </a:p>
          <a:p>
            <a:endParaRPr lang="en-IN" sz="2400" dirty="0"/>
          </a:p>
          <a:p>
            <a:r>
              <a:rPr lang="en-US" sz="2400" dirty="0">
                <a:sym typeface="Wingdings" panose="05000000000000000000" pitchFamily="2" charset="2"/>
              </a:rPr>
              <a:t>70% of statin metabolites are excreted by the liver—feces </a:t>
            </a:r>
            <a:endParaRPr lang="en-US" sz="2400" dirty="0"/>
          </a:p>
          <a:p>
            <a:endParaRPr lang="en-IN" dirty="0"/>
          </a:p>
        </p:txBody>
      </p:sp>
    </p:spTree>
    <p:extLst>
      <p:ext uri="{BB962C8B-B14F-4D97-AF65-F5344CB8AC3E}">
        <p14:creationId xmlns:p14="http://schemas.microsoft.com/office/powerpoint/2010/main" val="2946264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200" dirty="0">
                <a:latin typeface="Segoe UI"/>
              </a:rPr>
              <a:t>Introduction</a:t>
            </a:r>
          </a:p>
        </p:txBody>
      </p:sp>
      <p:sp>
        <p:nvSpPr>
          <p:cNvPr id="3" name="Content Placeholder 2"/>
          <p:cNvSpPr>
            <a:spLocks noGrp="1"/>
          </p:cNvSpPr>
          <p:nvPr>
            <p:ph idx="1"/>
          </p:nvPr>
        </p:nvSpPr>
        <p:spPr>
          <a:xfrm>
            <a:off x="368300" y="2057399"/>
            <a:ext cx="8229600" cy="4525963"/>
          </a:xfrm>
        </p:spPr>
        <p:txBody>
          <a:bodyPr>
            <a:normAutofit/>
          </a:bodyPr>
          <a:lstStyle/>
          <a:p>
            <a:pPr>
              <a:lnSpc>
                <a:spcPct val="150000"/>
              </a:lnSpc>
            </a:pPr>
            <a:r>
              <a:rPr sz="2800" dirty="0">
                <a:latin typeface="Segoe UI"/>
              </a:rPr>
              <a:t>ASCVD: </a:t>
            </a:r>
            <a:r>
              <a:rPr lang="en-US" sz="2800" dirty="0"/>
              <a:t>the </a:t>
            </a:r>
            <a:r>
              <a:rPr lang="en-US" sz="2800" b="1" dirty="0"/>
              <a:t>leading cause of morbidity and mortality worldwide</a:t>
            </a:r>
            <a:r>
              <a:rPr lang="en-US" sz="2800" dirty="0"/>
              <a:t>, including in India, with an earlier onset and higher burden in </a:t>
            </a:r>
            <a:r>
              <a:rPr lang="en-US" sz="2800"/>
              <a:t>South Asians</a:t>
            </a:r>
          </a:p>
          <a:p>
            <a:pPr marL="0" indent="0">
              <a:lnSpc>
                <a:spcPct val="150000"/>
              </a:lnSpc>
              <a:buNone/>
            </a:pPr>
            <a:endParaRPr sz="2800" dirty="0">
              <a:latin typeface="Segoe UI"/>
            </a:endParaRPr>
          </a:p>
          <a:p>
            <a:pPr>
              <a:lnSpc>
                <a:spcPct val="150000"/>
              </a:lnSpc>
            </a:pPr>
            <a:r>
              <a:rPr lang="en-US" sz="2800" dirty="0"/>
              <a:t>Elevated </a:t>
            </a:r>
            <a:r>
              <a:rPr lang="en-US" sz="2800" b="1" dirty="0"/>
              <a:t>LDL-C</a:t>
            </a:r>
            <a:r>
              <a:rPr lang="en-US" sz="2800" dirty="0"/>
              <a:t> -  </a:t>
            </a:r>
            <a:r>
              <a:rPr lang="en-US" sz="2800" b="1" dirty="0"/>
              <a:t>causal factor</a:t>
            </a:r>
            <a:r>
              <a:rPr lang="en-US" sz="2800" dirty="0"/>
              <a:t> in the development and progression of atherosclerosis.</a:t>
            </a:r>
          </a:p>
          <a:p>
            <a:pPr>
              <a:lnSpc>
                <a:spcPct val="150000"/>
              </a:lnSpc>
            </a:pPr>
            <a:endParaRPr sz="2800" dirty="0">
              <a:latin typeface="Segoe U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CF320-E1D5-5B7C-61A7-3BECF2C36B2B}"/>
              </a:ext>
            </a:extLst>
          </p:cNvPr>
          <p:cNvSpPr>
            <a:spLocks noGrp="1"/>
          </p:cNvSpPr>
          <p:nvPr>
            <p:ph type="title"/>
          </p:nvPr>
        </p:nvSpPr>
        <p:spPr>
          <a:xfrm>
            <a:off x="457200" y="274638"/>
            <a:ext cx="8229600" cy="526746"/>
          </a:xfrm>
        </p:spPr>
        <p:txBody>
          <a:bodyPr>
            <a:normAutofit fontScale="90000"/>
          </a:bodyPr>
          <a:lstStyle/>
          <a:p>
            <a:r>
              <a:rPr lang="en-US" dirty="0"/>
              <a:t>Pleiotropic Effects</a:t>
            </a:r>
            <a:endParaRPr lang="en-IN" dirty="0"/>
          </a:p>
        </p:txBody>
      </p:sp>
      <p:sp>
        <p:nvSpPr>
          <p:cNvPr id="3" name="Content Placeholder 2">
            <a:extLst>
              <a:ext uri="{FF2B5EF4-FFF2-40B4-BE49-F238E27FC236}">
                <a16:creationId xmlns:a16="http://schemas.microsoft.com/office/drawing/2014/main" id="{CC1756E5-9DFB-4A9B-73AE-2F954901E40C}"/>
              </a:ext>
            </a:extLst>
          </p:cNvPr>
          <p:cNvSpPr>
            <a:spLocks noGrp="1"/>
          </p:cNvSpPr>
          <p:nvPr>
            <p:ph idx="1"/>
          </p:nvPr>
        </p:nvSpPr>
        <p:spPr>
          <a:xfrm>
            <a:off x="256854" y="1145177"/>
            <a:ext cx="8630291" cy="5781978"/>
          </a:xfrm>
        </p:spPr>
        <p:txBody>
          <a:bodyPr>
            <a:normAutofit/>
          </a:bodyPr>
          <a:lstStyle/>
          <a:p>
            <a:pPr marL="514350" indent="-514350">
              <a:lnSpc>
                <a:spcPct val="150000"/>
              </a:lnSpc>
            </a:pPr>
            <a:r>
              <a:rPr lang="en-US" dirty="0"/>
              <a:t>Improvement of Endothelial Dysfunction</a:t>
            </a:r>
          </a:p>
          <a:p>
            <a:pPr marL="514350" indent="-514350">
              <a:lnSpc>
                <a:spcPct val="150000"/>
              </a:lnSpc>
            </a:pPr>
            <a:r>
              <a:rPr lang="en-US" dirty="0"/>
              <a:t>Normalized Vasomotion</a:t>
            </a:r>
          </a:p>
          <a:p>
            <a:pPr marL="514350" indent="-514350">
              <a:lnSpc>
                <a:spcPct val="150000"/>
              </a:lnSpc>
            </a:pPr>
            <a:r>
              <a:rPr lang="en-IN" dirty="0"/>
              <a:t>Increased Bioavailability of Nitric Oxide</a:t>
            </a:r>
          </a:p>
          <a:p>
            <a:pPr marL="514350" indent="-514350">
              <a:lnSpc>
                <a:spcPct val="150000"/>
              </a:lnSpc>
            </a:pPr>
            <a:r>
              <a:rPr lang="en-US" dirty="0"/>
              <a:t>Antioxidant Effects</a:t>
            </a:r>
          </a:p>
          <a:p>
            <a:pPr marL="514350" indent="-514350">
              <a:lnSpc>
                <a:spcPct val="150000"/>
              </a:lnSpc>
            </a:pPr>
            <a:r>
              <a:rPr lang="en-US" dirty="0"/>
              <a:t>Anti-inflammatory Effects</a:t>
            </a:r>
          </a:p>
          <a:p>
            <a:pPr marL="514350" indent="-514350">
              <a:lnSpc>
                <a:spcPct val="150000"/>
              </a:lnSpc>
            </a:pPr>
            <a:r>
              <a:rPr lang="en-US" dirty="0"/>
              <a:t>Reduction of Serum CRP</a:t>
            </a:r>
          </a:p>
          <a:p>
            <a:pPr marL="514350" indent="-514350">
              <a:lnSpc>
                <a:spcPct val="150000"/>
              </a:lnSpc>
            </a:pPr>
            <a:endParaRPr lang="en-US" dirty="0"/>
          </a:p>
          <a:p>
            <a:endParaRPr lang="en-IN" dirty="0"/>
          </a:p>
        </p:txBody>
      </p:sp>
    </p:spTree>
    <p:extLst>
      <p:ext uri="{BB962C8B-B14F-4D97-AF65-F5344CB8AC3E}">
        <p14:creationId xmlns:p14="http://schemas.microsoft.com/office/powerpoint/2010/main" val="268632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C280A-09A5-3945-3BE6-F58C142F0A3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3DC89CC-D66C-EE6B-129D-AAE1CED28D73}"/>
              </a:ext>
            </a:extLst>
          </p:cNvPr>
          <p:cNvSpPr>
            <a:spLocks noGrp="1"/>
          </p:cNvSpPr>
          <p:nvPr>
            <p:ph idx="1"/>
          </p:nvPr>
        </p:nvSpPr>
        <p:spPr>
          <a:xfrm>
            <a:off x="457200" y="1322798"/>
            <a:ext cx="8229600" cy="4525963"/>
          </a:xfrm>
        </p:spPr>
        <p:txBody>
          <a:bodyPr>
            <a:normAutofit fontScale="92500" lnSpcReduction="10000"/>
          </a:bodyPr>
          <a:lstStyle/>
          <a:p>
            <a:pPr marL="514350" indent="-514350">
              <a:lnSpc>
                <a:spcPct val="150000"/>
              </a:lnSpc>
            </a:pPr>
            <a:r>
              <a:rPr lang="en-US" dirty="0"/>
              <a:t>Reduction of Adhesion Molecules</a:t>
            </a:r>
          </a:p>
          <a:p>
            <a:pPr marL="514350" indent="-514350">
              <a:lnSpc>
                <a:spcPct val="150000"/>
              </a:lnSpc>
            </a:pPr>
            <a:r>
              <a:rPr lang="en-US" dirty="0"/>
              <a:t>Plaque Stabilization</a:t>
            </a:r>
          </a:p>
          <a:p>
            <a:pPr marL="514350" indent="-514350">
              <a:lnSpc>
                <a:spcPct val="150000"/>
              </a:lnSpc>
            </a:pPr>
            <a:r>
              <a:rPr lang="en-IN" dirty="0"/>
              <a:t>Stimulation of Endothelial Progenitor Cell Recruitment</a:t>
            </a:r>
          </a:p>
          <a:p>
            <a:pPr marL="514350" indent="-514350">
              <a:lnSpc>
                <a:spcPct val="150000"/>
              </a:lnSpc>
            </a:pPr>
            <a:r>
              <a:rPr lang="en-US" dirty="0"/>
              <a:t>Immunomodulation</a:t>
            </a:r>
          </a:p>
          <a:p>
            <a:pPr marL="514350" indent="-514350">
              <a:lnSpc>
                <a:spcPct val="150000"/>
              </a:lnSpc>
            </a:pPr>
            <a:r>
              <a:rPr lang="en-US" dirty="0"/>
              <a:t>Inhibition of Myocardial Hypertrophy</a:t>
            </a:r>
            <a:endParaRPr lang="en-US" i="1" dirty="0"/>
          </a:p>
          <a:p>
            <a:endParaRPr lang="en-IN" dirty="0"/>
          </a:p>
        </p:txBody>
      </p:sp>
    </p:spTree>
    <p:extLst>
      <p:ext uri="{BB962C8B-B14F-4D97-AF65-F5344CB8AC3E}">
        <p14:creationId xmlns:p14="http://schemas.microsoft.com/office/powerpoint/2010/main" val="595175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200" dirty="0">
                <a:latin typeface="Segoe UI"/>
              </a:rPr>
              <a:t>Classification of Statins</a:t>
            </a:r>
          </a:p>
        </p:txBody>
      </p:sp>
      <p:sp>
        <p:nvSpPr>
          <p:cNvPr id="3" name="Content Placeholder 2"/>
          <p:cNvSpPr>
            <a:spLocks noGrp="1"/>
          </p:cNvSpPr>
          <p:nvPr>
            <p:ph idx="1"/>
          </p:nvPr>
        </p:nvSpPr>
        <p:spPr>
          <a:xfrm>
            <a:off x="342900" y="1608138"/>
            <a:ext cx="10388600" cy="4708525"/>
          </a:xfrm>
        </p:spPr>
        <p:txBody>
          <a:bodyPr>
            <a:normAutofit/>
          </a:bodyPr>
          <a:lstStyle/>
          <a:p>
            <a:r>
              <a:rPr sz="2800" dirty="0">
                <a:latin typeface="Segoe UI"/>
              </a:rPr>
              <a:t>Natural vs synthetic</a:t>
            </a:r>
            <a:endParaRPr lang="en-IN" sz="2800" dirty="0">
              <a:latin typeface="Segoe UI"/>
            </a:endParaRPr>
          </a:p>
          <a:p>
            <a:endParaRPr sz="2800" dirty="0">
              <a:latin typeface="Segoe UI"/>
            </a:endParaRPr>
          </a:p>
          <a:p>
            <a:r>
              <a:rPr sz="2800" dirty="0">
                <a:latin typeface="Segoe UI"/>
              </a:rPr>
              <a:t>Hydrophilic (rosuvastatin, pravastatin) vs lipophilic (atorvastatin, simvastatin)</a:t>
            </a:r>
            <a:endParaRPr lang="en-IN" sz="2800" dirty="0">
              <a:latin typeface="Segoe UI"/>
            </a:endParaRPr>
          </a:p>
          <a:p>
            <a:endParaRPr sz="2800" dirty="0">
              <a:latin typeface="Segoe UI"/>
            </a:endParaRPr>
          </a:p>
          <a:p>
            <a:r>
              <a:rPr sz="2800" dirty="0">
                <a:latin typeface="Segoe UI"/>
              </a:rPr>
              <a:t>Potency: Rosuvastatin &gt; Atorvastatin &gt; Simvastatin &gt; Pravastatin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B6393180-C33A-73B1-3880-B433FE3DF90C}"/>
              </a:ext>
            </a:extLst>
          </p:cNvPr>
          <p:cNvGraphicFramePr>
            <a:graphicFrameLocks noGrp="1"/>
          </p:cNvGraphicFramePr>
          <p:nvPr>
            <p:ph idx="1"/>
            <p:extLst>
              <p:ext uri="{D42A27DB-BD31-4B8C-83A1-F6EECF244321}">
                <p14:modId xmlns:p14="http://schemas.microsoft.com/office/powerpoint/2010/main" val="436955698"/>
              </p:ext>
            </p:extLst>
          </p:nvPr>
        </p:nvGraphicFramePr>
        <p:xfrm>
          <a:off x="462338" y="369870"/>
          <a:ext cx="8224464" cy="5733592"/>
        </p:xfrm>
        <a:graphic>
          <a:graphicData uri="http://schemas.openxmlformats.org/drawingml/2006/table">
            <a:tbl>
              <a:tblPr/>
              <a:tblGrid>
                <a:gridCol w="2741488">
                  <a:extLst>
                    <a:ext uri="{9D8B030D-6E8A-4147-A177-3AD203B41FA5}">
                      <a16:colId xmlns:a16="http://schemas.microsoft.com/office/drawing/2014/main" val="4281937416"/>
                    </a:ext>
                  </a:extLst>
                </a:gridCol>
                <a:gridCol w="2741488">
                  <a:extLst>
                    <a:ext uri="{9D8B030D-6E8A-4147-A177-3AD203B41FA5}">
                      <a16:colId xmlns:a16="http://schemas.microsoft.com/office/drawing/2014/main" val="1651925889"/>
                    </a:ext>
                  </a:extLst>
                </a:gridCol>
                <a:gridCol w="2741488">
                  <a:extLst>
                    <a:ext uri="{9D8B030D-6E8A-4147-A177-3AD203B41FA5}">
                      <a16:colId xmlns:a16="http://schemas.microsoft.com/office/drawing/2014/main" val="3451791143"/>
                    </a:ext>
                  </a:extLst>
                </a:gridCol>
              </a:tblGrid>
              <a:tr h="468048">
                <a:tc>
                  <a:txBody>
                    <a:bodyPr/>
                    <a:lstStyle/>
                    <a:p>
                      <a:pPr>
                        <a:buNone/>
                      </a:pPr>
                      <a:r>
                        <a:rPr lang="en-IN" dirty="0"/>
                        <a:t>Feature</a:t>
                      </a:r>
                    </a:p>
                  </a:txBody>
                  <a:tcPr anchor="ctr">
                    <a:lnL>
                      <a:noFill/>
                    </a:lnL>
                    <a:lnR>
                      <a:noFill/>
                    </a:lnR>
                    <a:lnT>
                      <a:noFill/>
                    </a:lnT>
                    <a:lnB>
                      <a:noFill/>
                    </a:lnB>
                    <a:solidFill>
                      <a:schemeClr val="accent3">
                        <a:lumMod val="60000"/>
                        <a:lumOff val="40000"/>
                      </a:schemeClr>
                    </a:solidFill>
                  </a:tcPr>
                </a:tc>
                <a:tc>
                  <a:txBody>
                    <a:bodyPr/>
                    <a:lstStyle/>
                    <a:p>
                      <a:pPr>
                        <a:buNone/>
                      </a:pPr>
                      <a:r>
                        <a:rPr lang="en-IN"/>
                        <a:t>Hydrophilic Statins</a:t>
                      </a:r>
                    </a:p>
                  </a:txBody>
                  <a:tcPr anchor="ctr">
                    <a:lnL>
                      <a:noFill/>
                    </a:lnL>
                    <a:lnR>
                      <a:noFill/>
                    </a:lnR>
                    <a:lnT>
                      <a:noFill/>
                    </a:lnT>
                    <a:lnB>
                      <a:noFill/>
                    </a:lnB>
                    <a:solidFill>
                      <a:schemeClr val="accent3">
                        <a:lumMod val="60000"/>
                        <a:lumOff val="40000"/>
                      </a:schemeClr>
                    </a:solidFill>
                  </a:tcPr>
                </a:tc>
                <a:tc>
                  <a:txBody>
                    <a:bodyPr/>
                    <a:lstStyle/>
                    <a:p>
                      <a:pPr>
                        <a:buNone/>
                      </a:pPr>
                      <a:r>
                        <a:rPr lang="en-IN" dirty="0"/>
                        <a:t>Lipophilic Statins</a:t>
                      </a:r>
                    </a:p>
                  </a:txBody>
                  <a:tcPr anchor="ctr">
                    <a:lnL>
                      <a:noFill/>
                    </a:lnL>
                    <a:lnR>
                      <a:noFill/>
                    </a:lnR>
                    <a:lnT>
                      <a:noFill/>
                    </a:lnT>
                    <a:lnB>
                      <a:noFill/>
                    </a:lnB>
                    <a:solidFill>
                      <a:schemeClr val="accent3">
                        <a:lumMod val="60000"/>
                        <a:lumOff val="40000"/>
                      </a:schemeClr>
                    </a:solidFill>
                  </a:tcPr>
                </a:tc>
                <a:extLst>
                  <a:ext uri="{0D108BD9-81ED-4DB2-BD59-A6C34878D82A}">
                    <a16:rowId xmlns:a16="http://schemas.microsoft.com/office/drawing/2014/main" val="8227164"/>
                  </a:ext>
                </a:extLst>
              </a:tr>
              <a:tr h="468048">
                <a:tc>
                  <a:txBody>
                    <a:bodyPr/>
                    <a:lstStyle/>
                    <a:p>
                      <a:pPr>
                        <a:buNone/>
                      </a:pPr>
                      <a:r>
                        <a:rPr lang="en-IN" b="1" dirty="0"/>
                        <a:t>Solubility</a:t>
                      </a:r>
                      <a:endParaRPr lang="en-IN" dirty="0"/>
                    </a:p>
                  </a:txBody>
                  <a:tcPr anchor="ctr">
                    <a:lnL>
                      <a:noFill/>
                    </a:lnL>
                    <a:lnR>
                      <a:noFill/>
                    </a:lnR>
                    <a:lnT>
                      <a:noFill/>
                    </a:lnT>
                    <a:lnB>
                      <a:noFill/>
                    </a:lnB>
                    <a:solidFill>
                      <a:schemeClr val="accent3">
                        <a:lumMod val="60000"/>
                        <a:lumOff val="40000"/>
                      </a:schemeClr>
                    </a:solidFill>
                  </a:tcPr>
                </a:tc>
                <a:tc>
                  <a:txBody>
                    <a:bodyPr/>
                    <a:lstStyle/>
                    <a:p>
                      <a:pPr>
                        <a:buNone/>
                      </a:pPr>
                      <a:r>
                        <a:rPr lang="en-IN"/>
                        <a:t>Water-soluble</a:t>
                      </a:r>
                    </a:p>
                  </a:txBody>
                  <a:tcPr anchor="ctr">
                    <a:lnL>
                      <a:noFill/>
                    </a:lnL>
                    <a:lnR>
                      <a:noFill/>
                    </a:lnR>
                    <a:lnT>
                      <a:noFill/>
                    </a:lnT>
                    <a:lnB>
                      <a:noFill/>
                    </a:lnB>
                    <a:solidFill>
                      <a:schemeClr val="accent3">
                        <a:lumMod val="60000"/>
                        <a:lumOff val="40000"/>
                      </a:schemeClr>
                    </a:solidFill>
                  </a:tcPr>
                </a:tc>
                <a:tc>
                  <a:txBody>
                    <a:bodyPr/>
                    <a:lstStyle/>
                    <a:p>
                      <a:pPr>
                        <a:buNone/>
                      </a:pPr>
                      <a:r>
                        <a:rPr lang="en-IN"/>
                        <a:t>Fat-soluble</a:t>
                      </a:r>
                    </a:p>
                  </a:txBody>
                  <a:tcPr anchor="ctr">
                    <a:lnL>
                      <a:noFill/>
                    </a:lnL>
                    <a:lnR>
                      <a:noFill/>
                    </a:lnR>
                    <a:lnT>
                      <a:noFill/>
                    </a:lnT>
                    <a:lnB>
                      <a:noFill/>
                    </a:lnB>
                    <a:solidFill>
                      <a:schemeClr val="accent3">
                        <a:lumMod val="60000"/>
                        <a:lumOff val="40000"/>
                      </a:schemeClr>
                    </a:solidFill>
                  </a:tcPr>
                </a:tc>
                <a:extLst>
                  <a:ext uri="{0D108BD9-81ED-4DB2-BD59-A6C34878D82A}">
                    <a16:rowId xmlns:a16="http://schemas.microsoft.com/office/drawing/2014/main" val="1291940076"/>
                  </a:ext>
                </a:extLst>
              </a:tr>
              <a:tr h="819085">
                <a:tc>
                  <a:txBody>
                    <a:bodyPr/>
                    <a:lstStyle/>
                    <a:p>
                      <a:pPr>
                        <a:buNone/>
                      </a:pPr>
                      <a:r>
                        <a:rPr lang="en-IN" b="1" dirty="0"/>
                        <a:t>Tissue Penetration</a:t>
                      </a:r>
                      <a:endParaRPr lang="en-IN" dirty="0"/>
                    </a:p>
                  </a:txBody>
                  <a:tcPr anchor="ctr">
                    <a:lnL>
                      <a:noFill/>
                    </a:lnL>
                    <a:lnR>
                      <a:noFill/>
                    </a:lnR>
                    <a:lnT>
                      <a:noFill/>
                    </a:lnT>
                    <a:lnB>
                      <a:noFill/>
                    </a:lnB>
                    <a:solidFill>
                      <a:schemeClr val="accent3">
                        <a:lumMod val="60000"/>
                        <a:lumOff val="40000"/>
                      </a:schemeClr>
                    </a:solidFill>
                  </a:tcPr>
                </a:tc>
                <a:tc>
                  <a:txBody>
                    <a:bodyPr/>
                    <a:lstStyle/>
                    <a:p>
                      <a:pPr>
                        <a:buNone/>
                      </a:pPr>
                      <a:r>
                        <a:rPr lang="en-IN"/>
                        <a:t>Mainly liver → hepatoselective</a:t>
                      </a:r>
                    </a:p>
                  </a:txBody>
                  <a:tcPr anchor="ctr">
                    <a:lnL>
                      <a:noFill/>
                    </a:lnL>
                    <a:lnR>
                      <a:noFill/>
                    </a:lnR>
                    <a:lnT>
                      <a:noFill/>
                    </a:lnT>
                    <a:lnB>
                      <a:noFill/>
                    </a:lnB>
                    <a:solidFill>
                      <a:schemeClr val="accent3">
                        <a:lumMod val="60000"/>
                        <a:lumOff val="40000"/>
                      </a:schemeClr>
                    </a:solidFill>
                  </a:tcPr>
                </a:tc>
                <a:tc>
                  <a:txBody>
                    <a:bodyPr/>
                    <a:lstStyle/>
                    <a:p>
                      <a:pPr>
                        <a:buNone/>
                      </a:pPr>
                      <a:r>
                        <a:rPr lang="en-US" dirty="0"/>
                        <a:t>Broad tissue distribution (muscle, liver, others)</a:t>
                      </a:r>
                    </a:p>
                  </a:txBody>
                  <a:tcPr anchor="ctr">
                    <a:lnL>
                      <a:noFill/>
                    </a:lnL>
                    <a:lnR>
                      <a:noFill/>
                    </a:lnR>
                    <a:lnT>
                      <a:noFill/>
                    </a:lnT>
                    <a:lnB>
                      <a:noFill/>
                    </a:lnB>
                    <a:solidFill>
                      <a:schemeClr val="accent3">
                        <a:lumMod val="60000"/>
                        <a:lumOff val="40000"/>
                      </a:schemeClr>
                    </a:solidFill>
                  </a:tcPr>
                </a:tc>
                <a:extLst>
                  <a:ext uri="{0D108BD9-81ED-4DB2-BD59-A6C34878D82A}">
                    <a16:rowId xmlns:a16="http://schemas.microsoft.com/office/drawing/2014/main" val="3013732582"/>
                  </a:ext>
                </a:extLst>
              </a:tr>
              <a:tr h="1521156">
                <a:tc>
                  <a:txBody>
                    <a:bodyPr/>
                    <a:lstStyle/>
                    <a:p>
                      <a:pPr>
                        <a:buNone/>
                      </a:pPr>
                      <a:r>
                        <a:rPr lang="en-IN" b="1" dirty="0"/>
                        <a:t>Metabolism</a:t>
                      </a:r>
                      <a:endParaRPr lang="en-IN" dirty="0"/>
                    </a:p>
                  </a:txBody>
                  <a:tcPr anchor="ctr">
                    <a:lnL>
                      <a:noFill/>
                    </a:lnL>
                    <a:lnR>
                      <a:noFill/>
                    </a:lnR>
                    <a:lnT>
                      <a:noFill/>
                    </a:lnT>
                    <a:lnB>
                      <a:noFill/>
                    </a:lnB>
                    <a:solidFill>
                      <a:schemeClr val="accent3">
                        <a:lumMod val="60000"/>
                        <a:lumOff val="40000"/>
                      </a:schemeClr>
                    </a:solidFill>
                  </a:tcPr>
                </a:tc>
                <a:tc>
                  <a:txBody>
                    <a:bodyPr/>
                    <a:lstStyle/>
                    <a:p>
                      <a:pPr>
                        <a:buNone/>
                      </a:pPr>
                      <a:r>
                        <a:rPr lang="en-IN"/>
                        <a:t>Less CYP450-dependent (Pravastatin mostly non-CYP, Rosuvastatin CYP2C9 minor)</a:t>
                      </a:r>
                    </a:p>
                  </a:txBody>
                  <a:tcPr anchor="ctr">
                    <a:lnL>
                      <a:noFill/>
                    </a:lnL>
                    <a:lnR>
                      <a:noFill/>
                    </a:lnR>
                    <a:lnT>
                      <a:noFill/>
                    </a:lnT>
                    <a:lnB>
                      <a:noFill/>
                    </a:lnB>
                    <a:solidFill>
                      <a:schemeClr val="accent3">
                        <a:lumMod val="60000"/>
                        <a:lumOff val="40000"/>
                      </a:schemeClr>
                    </a:solidFill>
                  </a:tcPr>
                </a:tc>
                <a:tc>
                  <a:txBody>
                    <a:bodyPr/>
                    <a:lstStyle/>
                    <a:p>
                      <a:pPr>
                        <a:buNone/>
                      </a:pPr>
                      <a:r>
                        <a:rPr lang="en-IN" dirty="0"/>
                        <a:t>Mostly CYP3A4-dependent</a:t>
                      </a:r>
                    </a:p>
                  </a:txBody>
                  <a:tcPr anchor="ctr">
                    <a:lnL>
                      <a:noFill/>
                    </a:lnL>
                    <a:lnR>
                      <a:noFill/>
                    </a:lnR>
                    <a:lnT>
                      <a:noFill/>
                    </a:lnT>
                    <a:lnB>
                      <a:noFill/>
                    </a:lnB>
                    <a:solidFill>
                      <a:schemeClr val="accent3">
                        <a:lumMod val="60000"/>
                        <a:lumOff val="40000"/>
                      </a:schemeClr>
                    </a:solidFill>
                  </a:tcPr>
                </a:tc>
                <a:extLst>
                  <a:ext uri="{0D108BD9-81ED-4DB2-BD59-A6C34878D82A}">
                    <a16:rowId xmlns:a16="http://schemas.microsoft.com/office/drawing/2014/main" val="3299001357"/>
                  </a:ext>
                </a:extLst>
              </a:tr>
              <a:tr h="819085">
                <a:tc>
                  <a:txBody>
                    <a:bodyPr/>
                    <a:lstStyle/>
                    <a:p>
                      <a:pPr>
                        <a:buNone/>
                      </a:pPr>
                      <a:r>
                        <a:rPr lang="en-IN" b="1" dirty="0"/>
                        <a:t>Side Effects</a:t>
                      </a:r>
                      <a:endParaRPr lang="en-IN" dirty="0"/>
                    </a:p>
                  </a:txBody>
                  <a:tcPr anchor="ctr">
                    <a:lnL>
                      <a:noFill/>
                    </a:lnL>
                    <a:lnR>
                      <a:noFill/>
                    </a:lnR>
                    <a:lnT>
                      <a:noFill/>
                    </a:lnT>
                    <a:lnB>
                      <a:noFill/>
                    </a:lnB>
                    <a:solidFill>
                      <a:schemeClr val="accent3">
                        <a:lumMod val="60000"/>
                        <a:lumOff val="40000"/>
                      </a:schemeClr>
                    </a:solidFill>
                  </a:tcPr>
                </a:tc>
                <a:tc>
                  <a:txBody>
                    <a:bodyPr/>
                    <a:lstStyle/>
                    <a:p>
                      <a:pPr>
                        <a:buNone/>
                      </a:pPr>
                      <a:r>
                        <a:rPr lang="en-US"/>
                        <a:t>Lower risk of muscle toxicity</a:t>
                      </a:r>
                    </a:p>
                  </a:txBody>
                  <a:tcPr anchor="ctr">
                    <a:lnL>
                      <a:noFill/>
                    </a:lnL>
                    <a:lnR>
                      <a:noFill/>
                    </a:lnR>
                    <a:lnT>
                      <a:noFill/>
                    </a:lnT>
                    <a:lnB>
                      <a:noFill/>
                    </a:lnB>
                    <a:solidFill>
                      <a:schemeClr val="accent3">
                        <a:lumMod val="60000"/>
                        <a:lumOff val="40000"/>
                      </a:schemeClr>
                    </a:solidFill>
                  </a:tcPr>
                </a:tc>
                <a:tc>
                  <a:txBody>
                    <a:bodyPr/>
                    <a:lstStyle/>
                    <a:p>
                      <a:pPr>
                        <a:buNone/>
                      </a:pPr>
                      <a:r>
                        <a:rPr lang="en-US" dirty="0"/>
                        <a:t>Higher risk of myopathy/rhabdomyolysis</a:t>
                      </a:r>
                    </a:p>
                  </a:txBody>
                  <a:tcPr anchor="ctr">
                    <a:lnL>
                      <a:noFill/>
                    </a:lnL>
                    <a:lnR>
                      <a:noFill/>
                    </a:lnR>
                    <a:lnT>
                      <a:noFill/>
                    </a:lnT>
                    <a:lnB>
                      <a:noFill/>
                    </a:lnB>
                    <a:solidFill>
                      <a:schemeClr val="accent3">
                        <a:lumMod val="60000"/>
                        <a:lumOff val="40000"/>
                      </a:schemeClr>
                    </a:solidFill>
                  </a:tcPr>
                </a:tc>
                <a:extLst>
                  <a:ext uri="{0D108BD9-81ED-4DB2-BD59-A6C34878D82A}">
                    <a16:rowId xmlns:a16="http://schemas.microsoft.com/office/drawing/2014/main" val="656064969"/>
                  </a:ext>
                </a:extLst>
              </a:tr>
              <a:tr h="819085">
                <a:tc>
                  <a:txBody>
                    <a:bodyPr/>
                    <a:lstStyle/>
                    <a:p>
                      <a:pPr>
                        <a:buNone/>
                      </a:pPr>
                      <a:r>
                        <a:rPr lang="en-IN" b="1" dirty="0"/>
                        <a:t>Drug Interactions</a:t>
                      </a:r>
                      <a:endParaRPr lang="en-IN" dirty="0"/>
                    </a:p>
                  </a:txBody>
                  <a:tcPr anchor="ctr">
                    <a:lnL>
                      <a:noFill/>
                    </a:lnL>
                    <a:lnR>
                      <a:noFill/>
                    </a:lnR>
                    <a:lnT>
                      <a:noFill/>
                    </a:lnT>
                    <a:lnB>
                      <a:noFill/>
                    </a:lnB>
                    <a:solidFill>
                      <a:schemeClr val="accent3">
                        <a:lumMod val="60000"/>
                        <a:lumOff val="40000"/>
                      </a:schemeClr>
                    </a:solidFill>
                  </a:tcPr>
                </a:tc>
                <a:tc>
                  <a:txBody>
                    <a:bodyPr/>
                    <a:lstStyle/>
                    <a:p>
                      <a:pPr>
                        <a:buNone/>
                      </a:pPr>
                      <a:r>
                        <a:rPr lang="en-IN" dirty="0"/>
                        <a:t>Fewer CYP-mediated interactions</a:t>
                      </a:r>
                    </a:p>
                  </a:txBody>
                  <a:tcPr anchor="ctr">
                    <a:lnL>
                      <a:noFill/>
                    </a:lnL>
                    <a:lnR>
                      <a:noFill/>
                    </a:lnR>
                    <a:lnT>
                      <a:noFill/>
                    </a:lnT>
                    <a:lnB>
                      <a:noFill/>
                    </a:lnB>
                    <a:solidFill>
                      <a:schemeClr val="accent3">
                        <a:lumMod val="60000"/>
                        <a:lumOff val="40000"/>
                      </a:schemeClr>
                    </a:solidFill>
                  </a:tcPr>
                </a:tc>
                <a:tc>
                  <a:txBody>
                    <a:bodyPr/>
                    <a:lstStyle/>
                    <a:p>
                      <a:pPr>
                        <a:buNone/>
                      </a:pPr>
                      <a:r>
                        <a:rPr lang="en-IN" dirty="0"/>
                        <a:t>More CYP-mediated interactions</a:t>
                      </a:r>
                    </a:p>
                  </a:txBody>
                  <a:tcPr anchor="ctr">
                    <a:lnL>
                      <a:noFill/>
                    </a:lnL>
                    <a:lnR>
                      <a:noFill/>
                    </a:lnR>
                    <a:lnT>
                      <a:noFill/>
                    </a:lnT>
                    <a:lnB>
                      <a:noFill/>
                    </a:lnB>
                    <a:solidFill>
                      <a:schemeClr val="accent3">
                        <a:lumMod val="60000"/>
                        <a:lumOff val="40000"/>
                      </a:schemeClr>
                    </a:solidFill>
                  </a:tcPr>
                </a:tc>
                <a:extLst>
                  <a:ext uri="{0D108BD9-81ED-4DB2-BD59-A6C34878D82A}">
                    <a16:rowId xmlns:a16="http://schemas.microsoft.com/office/drawing/2014/main" val="2483837503"/>
                  </a:ext>
                </a:extLst>
              </a:tr>
              <a:tr h="819085">
                <a:tc>
                  <a:txBody>
                    <a:bodyPr/>
                    <a:lstStyle/>
                    <a:p>
                      <a:pPr>
                        <a:buNone/>
                      </a:pPr>
                      <a:r>
                        <a:rPr lang="en-IN" b="1"/>
                        <a:t>Examples</a:t>
                      </a:r>
                      <a:endParaRPr lang="en-IN"/>
                    </a:p>
                  </a:txBody>
                  <a:tcPr anchor="ctr">
                    <a:lnL>
                      <a:noFill/>
                    </a:lnL>
                    <a:lnR>
                      <a:noFill/>
                    </a:lnR>
                    <a:lnT>
                      <a:noFill/>
                    </a:lnT>
                    <a:lnB>
                      <a:noFill/>
                    </a:lnB>
                    <a:solidFill>
                      <a:schemeClr val="accent3">
                        <a:lumMod val="60000"/>
                        <a:lumOff val="40000"/>
                      </a:schemeClr>
                    </a:solidFill>
                  </a:tcPr>
                </a:tc>
                <a:tc>
                  <a:txBody>
                    <a:bodyPr/>
                    <a:lstStyle/>
                    <a:p>
                      <a:pPr>
                        <a:buNone/>
                      </a:pPr>
                      <a:r>
                        <a:rPr lang="en-IN" dirty="0"/>
                        <a:t>Pravastatin, Rosuvastatin, Fluvastatin</a:t>
                      </a:r>
                    </a:p>
                  </a:txBody>
                  <a:tcPr anchor="ctr">
                    <a:lnL>
                      <a:noFill/>
                    </a:lnL>
                    <a:lnR>
                      <a:noFill/>
                    </a:lnR>
                    <a:lnT>
                      <a:noFill/>
                    </a:lnT>
                    <a:lnB>
                      <a:noFill/>
                    </a:lnB>
                    <a:solidFill>
                      <a:schemeClr val="accent3">
                        <a:lumMod val="60000"/>
                        <a:lumOff val="40000"/>
                      </a:schemeClr>
                    </a:solidFill>
                  </a:tcPr>
                </a:tc>
                <a:tc>
                  <a:txBody>
                    <a:bodyPr/>
                    <a:lstStyle/>
                    <a:p>
                      <a:pPr>
                        <a:buNone/>
                      </a:pPr>
                      <a:r>
                        <a:rPr lang="en-IN" dirty="0"/>
                        <a:t>Atorvastatin, Simvastatin, Lovastatin, </a:t>
                      </a:r>
                      <a:r>
                        <a:rPr lang="en-IN" dirty="0" err="1"/>
                        <a:t>Pitavastatin</a:t>
                      </a:r>
                      <a:endParaRPr lang="en-IN" dirty="0"/>
                    </a:p>
                  </a:txBody>
                  <a:tcPr anchor="ctr">
                    <a:lnL>
                      <a:noFill/>
                    </a:lnL>
                    <a:lnR>
                      <a:noFill/>
                    </a:lnR>
                    <a:lnT>
                      <a:noFill/>
                    </a:lnT>
                    <a:lnB>
                      <a:noFill/>
                    </a:lnB>
                    <a:solidFill>
                      <a:schemeClr val="accent3">
                        <a:lumMod val="60000"/>
                        <a:lumOff val="40000"/>
                      </a:schemeClr>
                    </a:solidFill>
                  </a:tcPr>
                </a:tc>
                <a:extLst>
                  <a:ext uri="{0D108BD9-81ED-4DB2-BD59-A6C34878D82A}">
                    <a16:rowId xmlns:a16="http://schemas.microsoft.com/office/drawing/2014/main" val="619912580"/>
                  </a:ext>
                </a:extLst>
              </a:tr>
            </a:tbl>
          </a:graphicData>
        </a:graphic>
      </p:graphicFrame>
      <p:cxnSp>
        <p:nvCxnSpPr>
          <p:cNvPr id="7" name="Straight Connector 6">
            <a:extLst>
              <a:ext uri="{FF2B5EF4-FFF2-40B4-BE49-F238E27FC236}">
                <a16:creationId xmlns:a16="http://schemas.microsoft.com/office/drawing/2014/main" id="{1633F5AF-1B85-3017-D7BB-6012D223B440}"/>
              </a:ext>
            </a:extLst>
          </p:cNvPr>
          <p:cNvCxnSpPr/>
          <p:nvPr/>
        </p:nvCxnSpPr>
        <p:spPr>
          <a:xfrm>
            <a:off x="462338" y="801384"/>
            <a:ext cx="8224464"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152133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B43C5-8F7F-233B-D37D-5AB55401C0CF}"/>
              </a:ext>
            </a:extLst>
          </p:cNvPr>
          <p:cNvSpPr>
            <a:spLocks noGrp="1"/>
          </p:cNvSpPr>
          <p:nvPr>
            <p:ph type="title"/>
          </p:nvPr>
        </p:nvSpPr>
        <p:spPr/>
        <p:txBody>
          <a:bodyPr/>
          <a:lstStyle/>
          <a:p>
            <a:endParaRPr lang="en-IN"/>
          </a:p>
        </p:txBody>
      </p:sp>
      <p:graphicFrame>
        <p:nvGraphicFramePr>
          <p:cNvPr id="7" name="Content Placeholder 6">
            <a:extLst>
              <a:ext uri="{FF2B5EF4-FFF2-40B4-BE49-F238E27FC236}">
                <a16:creationId xmlns:a16="http://schemas.microsoft.com/office/drawing/2014/main" id="{4936E64C-B42A-B91A-D3EE-EA8955C0BE67}"/>
              </a:ext>
            </a:extLst>
          </p:cNvPr>
          <p:cNvGraphicFramePr>
            <a:graphicFrameLocks noGrp="1"/>
          </p:cNvGraphicFramePr>
          <p:nvPr>
            <p:ph idx="1"/>
            <p:extLst>
              <p:ext uri="{D42A27DB-BD31-4B8C-83A1-F6EECF244321}">
                <p14:modId xmlns:p14="http://schemas.microsoft.com/office/powerpoint/2010/main" val="4136519477"/>
              </p:ext>
            </p:extLst>
          </p:nvPr>
        </p:nvGraphicFramePr>
        <p:xfrm>
          <a:off x="369869" y="2504325"/>
          <a:ext cx="8203915" cy="1402080"/>
        </p:xfrm>
        <a:graphic>
          <a:graphicData uri="http://schemas.openxmlformats.org/drawingml/2006/table">
            <a:tbl>
              <a:tblPr firstRow="1" bandRow="1">
                <a:tableStyleId>{5C22544A-7EE6-4342-B048-85BDC9FD1C3A}</a:tableStyleId>
              </a:tblPr>
              <a:tblGrid>
                <a:gridCol w="2717515">
                  <a:extLst>
                    <a:ext uri="{9D8B030D-6E8A-4147-A177-3AD203B41FA5}">
                      <a16:colId xmlns:a16="http://schemas.microsoft.com/office/drawing/2014/main" val="4004875802"/>
                    </a:ext>
                  </a:extLst>
                </a:gridCol>
                <a:gridCol w="2743200">
                  <a:extLst>
                    <a:ext uri="{9D8B030D-6E8A-4147-A177-3AD203B41FA5}">
                      <a16:colId xmlns:a16="http://schemas.microsoft.com/office/drawing/2014/main" val="73597519"/>
                    </a:ext>
                  </a:extLst>
                </a:gridCol>
                <a:gridCol w="2743200">
                  <a:extLst>
                    <a:ext uri="{9D8B030D-6E8A-4147-A177-3AD203B41FA5}">
                      <a16:colId xmlns:a16="http://schemas.microsoft.com/office/drawing/2014/main" val="4293298996"/>
                    </a:ext>
                  </a:extLst>
                </a:gridCol>
              </a:tblGrid>
              <a:tr h="370840">
                <a:tc>
                  <a:txBody>
                    <a:bodyPr/>
                    <a:lstStyle/>
                    <a:p>
                      <a:pPr algn="ctr"/>
                      <a:r>
                        <a:rPr lang="en-US" sz="2000" dirty="0"/>
                        <a:t>First Generation</a:t>
                      </a:r>
                    </a:p>
                  </a:txBody>
                  <a:tcPr/>
                </a:tc>
                <a:tc>
                  <a:txBody>
                    <a:bodyPr/>
                    <a:lstStyle/>
                    <a:p>
                      <a:pPr algn="ctr"/>
                      <a:r>
                        <a:rPr lang="en-US" sz="2000" dirty="0"/>
                        <a:t>Second</a:t>
                      </a:r>
                      <a:r>
                        <a:rPr lang="en-US" sz="2000" baseline="0" dirty="0"/>
                        <a:t> Generation</a:t>
                      </a:r>
                      <a:endParaRPr lang="en-US" sz="2000" dirty="0"/>
                    </a:p>
                  </a:txBody>
                  <a:tcPr/>
                </a:tc>
                <a:tc>
                  <a:txBody>
                    <a:bodyPr/>
                    <a:lstStyle/>
                    <a:p>
                      <a:pPr algn="ctr"/>
                      <a:r>
                        <a:rPr lang="en-US" sz="2000" dirty="0"/>
                        <a:t>Third Generation</a:t>
                      </a:r>
                    </a:p>
                  </a:txBody>
                  <a:tcPr/>
                </a:tc>
                <a:extLst>
                  <a:ext uri="{0D108BD9-81ED-4DB2-BD59-A6C34878D82A}">
                    <a16:rowId xmlns:a16="http://schemas.microsoft.com/office/drawing/2014/main" val="4069019090"/>
                  </a:ext>
                </a:extLst>
              </a:tr>
              <a:tr h="370840">
                <a:tc>
                  <a:txBody>
                    <a:bodyPr/>
                    <a:lstStyle/>
                    <a:p>
                      <a:r>
                        <a:rPr lang="en-IN" sz="2000" dirty="0" err="1"/>
                        <a:t>Compactin</a:t>
                      </a:r>
                      <a:endParaRPr lang="en-IN" sz="2000" dirty="0"/>
                    </a:p>
                    <a:p>
                      <a:r>
                        <a:rPr lang="en-US" sz="2000" kern="1200" dirty="0"/>
                        <a:t>Lovastatin</a:t>
                      </a:r>
                    </a:p>
                    <a:p>
                      <a:r>
                        <a:rPr lang="en-US" sz="2000" kern="1200" dirty="0"/>
                        <a:t>Pravastatin</a:t>
                      </a:r>
                      <a:endParaRPr lang="en-US" sz="2000" dirty="0"/>
                    </a:p>
                  </a:txBody>
                  <a:tcPr/>
                </a:tc>
                <a:tc>
                  <a:txBody>
                    <a:bodyPr/>
                    <a:lstStyle/>
                    <a:p>
                      <a:r>
                        <a:rPr lang="en-US" sz="2000" kern="1200" dirty="0"/>
                        <a:t>Simvastatin </a:t>
                      </a:r>
                    </a:p>
                    <a:p>
                      <a:r>
                        <a:rPr lang="en-US" sz="2000" kern="1200" dirty="0"/>
                        <a:t>Fluvastatin</a:t>
                      </a:r>
                      <a:endParaRPr lang="en-US" sz="2000" dirty="0"/>
                    </a:p>
                  </a:txBody>
                  <a:tcPr/>
                </a:tc>
                <a:tc>
                  <a:txBody>
                    <a:bodyPr/>
                    <a:lstStyle/>
                    <a:p>
                      <a:r>
                        <a:rPr lang="en-US" sz="2000" kern="1200" dirty="0"/>
                        <a:t>Atorvastatin</a:t>
                      </a:r>
                    </a:p>
                    <a:p>
                      <a:r>
                        <a:rPr lang="en-US" sz="2000" kern="1200" dirty="0"/>
                        <a:t>Rosuvastatin  </a:t>
                      </a:r>
                      <a:r>
                        <a:rPr lang="en-US" sz="2000" kern="1200" dirty="0" err="1"/>
                        <a:t>Pitavastatin</a:t>
                      </a:r>
                      <a:endParaRPr lang="en-US" sz="2000" dirty="0"/>
                    </a:p>
                  </a:txBody>
                  <a:tcPr/>
                </a:tc>
                <a:extLst>
                  <a:ext uri="{0D108BD9-81ED-4DB2-BD59-A6C34878D82A}">
                    <a16:rowId xmlns:a16="http://schemas.microsoft.com/office/drawing/2014/main" val="4132551410"/>
                  </a:ext>
                </a:extLst>
              </a:tr>
            </a:tbl>
          </a:graphicData>
        </a:graphic>
      </p:graphicFrame>
    </p:spTree>
    <p:extLst>
      <p:ext uri="{BB962C8B-B14F-4D97-AF65-F5344CB8AC3E}">
        <p14:creationId xmlns:p14="http://schemas.microsoft.com/office/powerpoint/2010/main" val="692016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465B5-602A-1310-C5A2-77DE477D4B97}"/>
              </a:ext>
            </a:extLst>
          </p:cNvPr>
          <p:cNvSpPr>
            <a:spLocks noGrp="1"/>
          </p:cNvSpPr>
          <p:nvPr>
            <p:ph type="title"/>
          </p:nvPr>
        </p:nvSpPr>
        <p:spPr/>
        <p:txBody>
          <a:bodyPr/>
          <a:lstStyle/>
          <a:p>
            <a:r>
              <a:rPr kumimoji="0" lang="en-US" sz="4400" b="0" i="0" u="none" strike="noStrike" kern="1200" cap="none" spc="0" normalizeH="0" baseline="0" noProof="0" dirty="0">
                <a:ln>
                  <a:noFill/>
                </a:ln>
                <a:solidFill>
                  <a:prstClr val="black"/>
                </a:solidFill>
                <a:effectLst/>
                <a:uLnTx/>
                <a:uFillTx/>
                <a:latin typeface="Calibri"/>
                <a:ea typeface="+mj-ea"/>
                <a:cs typeface="+mj-cs"/>
              </a:rPr>
              <a:t>Major adverse effects </a:t>
            </a:r>
            <a:endParaRPr lang="en-IN" b="1" dirty="0"/>
          </a:p>
        </p:txBody>
      </p:sp>
      <p:sp>
        <p:nvSpPr>
          <p:cNvPr id="3" name="Content Placeholder 2">
            <a:extLst>
              <a:ext uri="{FF2B5EF4-FFF2-40B4-BE49-F238E27FC236}">
                <a16:creationId xmlns:a16="http://schemas.microsoft.com/office/drawing/2014/main" id="{E7973578-CA3D-B3F4-6E1A-72469956DF38}"/>
              </a:ext>
            </a:extLst>
          </p:cNvPr>
          <p:cNvSpPr>
            <a:spLocks noGrp="1"/>
          </p:cNvSpPr>
          <p:nvPr>
            <p:ph idx="1"/>
          </p:nvPr>
        </p:nvSpPr>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000" i="0" u="none" strike="noStrike" kern="1200" cap="none" spc="0" normalizeH="0" baseline="0" noProof="0" dirty="0">
                <a:ln>
                  <a:noFill/>
                </a:ln>
                <a:solidFill>
                  <a:prstClr val="black"/>
                </a:solidFill>
                <a:effectLst/>
                <a:uLnTx/>
                <a:uFillTx/>
                <a:latin typeface="Calibri"/>
                <a:ea typeface="+mn-ea"/>
                <a:cs typeface="+mn-cs"/>
              </a:rPr>
              <a:t>Myopathy (0.1-0.2%)</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000" i="0" u="none" strike="noStrike" kern="1200" cap="none" spc="0" normalizeH="0" baseline="0" noProof="0" dirty="0">
                <a:ln>
                  <a:noFill/>
                </a:ln>
                <a:solidFill>
                  <a:prstClr val="black"/>
                </a:solidFill>
                <a:effectLst/>
                <a:uLnTx/>
                <a:uFillTx/>
                <a:latin typeface="Calibri"/>
                <a:ea typeface="+mn-ea"/>
                <a:cs typeface="+mn-cs"/>
              </a:rPr>
              <a:t>Rhabdomyolysis (0.01%)</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000" i="0" u="none" strike="noStrike" kern="1200" cap="none" spc="0" normalizeH="0" baseline="0" noProof="0" dirty="0">
                <a:ln>
                  <a:noFill/>
                </a:ln>
                <a:solidFill>
                  <a:prstClr val="black"/>
                </a:solidFill>
                <a:effectLst/>
                <a:uLnTx/>
                <a:uFillTx/>
                <a:latin typeface="Calibri"/>
                <a:ea typeface="+mn-ea"/>
                <a:cs typeface="+mn-cs"/>
              </a:rPr>
              <a:t>Hepatotoxicity</a:t>
            </a:r>
          </a:p>
          <a:p>
            <a:pPr marL="0" marR="0" lvl="0" indent="0" algn="l" defTabSz="914400" rtl="0" eaLnBrk="1" fontAlgn="auto" latinLnBrk="0" hangingPunct="1">
              <a:lnSpc>
                <a:spcPct val="100000"/>
              </a:lnSpc>
              <a:spcBef>
                <a:spcPct val="20000"/>
              </a:spcBef>
              <a:spcAft>
                <a:spcPts val="0"/>
              </a:spcAft>
              <a:buClrTx/>
              <a:buSzTx/>
              <a:buNone/>
              <a:tabLst/>
              <a:defRPr/>
            </a:pPr>
            <a:endParaRPr lang="en-US" sz="3000" dirty="0">
              <a:solidFill>
                <a:prstClr val="black"/>
              </a:solidFill>
              <a:latin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00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sz="3000" dirty="0">
              <a:solidFill>
                <a:prstClr val="black"/>
              </a:solidFill>
              <a:latin typeface="Calibri"/>
            </a:endParaRPr>
          </a:p>
          <a:p>
            <a:endParaRPr lang="en-IN" dirty="0"/>
          </a:p>
        </p:txBody>
      </p:sp>
    </p:spTree>
    <p:extLst>
      <p:ext uri="{BB962C8B-B14F-4D97-AF65-F5344CB8AC3E}">
        <p14:creationId xmlns:p14="http://schemas.microsoft.com/office/powerpoint/2010/main" val="521081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180EDB0-2F1A-CD72-F7AC-7C3F04EBF4D6}"/>
              </a:ext>
            </a:extLst>
          </p:cNvPr>
          <p:cNvGraphicFramePr>
            <a:graphicFrameLocks noGrp="1"/>
          </p:cNvGraphicFramePr>
          <p:nvPr>
            <p:ph idx="1"/>
            <p:extLst>
              <p:ext uri="{D42A27DB-BD31-4B8C-83A1-F6EECF244321}">
                <p14:modId xmlns:p14="http://schemas.microsoft.com/office/powerpoint/2010/main" val="1318426345"/>
              </p:ext>
            </p:extLst>
          </p:nvPr>
        </p:nvGraphicFramePr>
        <p:xfrm>
          <a:off x="0" y="0"/>
          <a:ext cx="9144004" cy="6858002"/>
        </p:xfrm>
        <a:graphic>
          <a:graphicData uri="http://schemas.openxmlformats.org/drawingml/2006/table">
            <a:tbl>
              <a:tblPr>
                <a:tableStyleId>{284E427A-3D55-4303-BF80-6455036E1DE7}</a:tableStyleId>
              </a:tblPr>
              <a:tblGrid>
                <a:gridCol w="2286001">
                  <a:extLst>
                    <a:ext uri="{9D8B030D-6E8A-4147-A177-3AD203B41FA5}">
                      <a16:colId xmlns:a16="http://schemas.microsoft.com/office/drawing/2014/main" val="2506460099"/>
                    </a:ext>
                  </a:extLst>
                </a:gridCol>
                <a:gridCol w="2286001">
                  <a:extLst>
                    <a:ext uri="{9D8B030D-6E8A-4147-A177-3AD203B41FA5}">
                      <a16:colId xmlns:a16="http://schemas.microsoft.com/office/drawing/2014/main" val="1656607404"/>
                    </a:ext>
                  </a:extLst>
                </a:gridCol>
                <a:gridCol w="2286001">
                  <a:extLst>
                    <a:ext uri="{9D8B030D-6E8A-4147-A177-3AD203B41FA5}">
                      <a16:colId xmlns:a16="http://schemas.microsoft.com/office/drawing/2014/main" val="2464919810"/>
                    </a:ext>
                  </a:extLst>
                </a:gridCol>
                <a:gridCol w="2286001">
                  <a:extLst>
                    <a:ext uri="{9D8B030D-6E8A-4147-A177-3AD203B41FA5}">
                      <a16:colId xmlns:a16="http://schemas.microsoft.com/office/drawing/2014/main" val="336921671"/>
                    </a:ext>
                  </a:extLst>
                </a:gridCol>
              </a:tblGrid>
              <a:tr h="399899">
                <a:tc>
                  <a:txBody>
                    <a:bodyPr/>
                    <a:lstStyle/>
                    <a:p>
                      <a:pPr>
                        <a:buNone/>
                      </a:pPr>
                      <a:r>
                        <a:rPr lang="en-IN" sz="1400" b="1" dirty="0">
                          <a:solidFill>
                            <a:schemeClr val="accent1"/>
                          </a:solidFill>
                        </a:rPr>
                        <a:t>Organ System</a:t>
                      </a:r>
                    </a:p>
                  </a:txBody>
                  <a:tcPr marL="41145" marR="41145" marT="20573" marB="20573" anchor="ctr"/>
                </a:tc>
                <a:tc>
                  <a:txBody>
                    <a:bodyPr/>
                    <a:lstStyle/>
                    <a:p>
                      <a:pPr>
                        <a:buNone/>
                      </a:pPr>
                      <a:r>
                        <a:rPr lang="en-IN" sz="1400" b="1" dirty="0">
                          <a:solidFill>
                            <a:schemeClr val="accent1"/>
                          </a:solidFill>
                        </a:rPr>
                        <a:t>Adverse Effect</a:t>
                      </a:r>
                    </a:p>
                  </a:txBody>
                  <a:tcPr marL="41145" marR="41145" marT="20573" marB="20573" anchor="ctr"/>
                </a:tc>
                <a:tc>
                  <a:txBody>
                    <a:bodyPr/>
                    <a:lstStyle/>
                    <a:p>
                      <a:pPr>
                        <a:buNone/>
                      </a:pPr>
                      <a:r>
                        <a:rPr lang="en-IN" sz="1400" b="1">
                          <a:solidFill>
                            <a:schemeClr val="accent1"/>
                          </a:solidFill>
                        </a:rPr>
                        <a:t>Key Features / Notes</a:t>
                      </a:r>
                    </a:p>
                  </a:txBody>
                  <a:tcPr marL="41145" marR="41145" marT="20573" marB="20573" anchor="ctr"/>
                </a:tc>
                <a:tc>
                  <a:txBody>
                    <a:bodyPr/>
                    <a:lstStyle/>
                    <a:p>
                      <a:pPr>
                        <a:buNone/>
                      </a:pPr>
                      <a:r>
                        <a:rPr lang="en-IN" sz="1400" b="1" dirty="0">
                          <a:solidFill>
                            <a:schemeClr val="accent1"/>
                          </a:solidFill>
                        </a:rPr>
                        <a:t>Risk Factors / Prevention</a:t>
                      </a:r>
                    </a:p>
                  </a:txBody>
                  <a:tcPr marL="41145" marR="41145" marT="20573" marB="20573" anchor="ctr"/>
                </a:tc>
                <a:extLst>
                  <a:ext uri="{0D108BD9-81ED-4DB2-BD59-A6C34878D82A}">
                    <a16:rowId xmlns:a16="http://schemas.microsoft.com/office/drawing/2014/main" val="1668699038"/>
                  </a:ext>
                </a:extLst>
              </a:tr>
              <a:tr h="764151">
                <a:tc>
                  <a:txBody>
                    <a:bodyPr/>
                    <a:lstStyle/>
                    <a:p>
                      <a:pPr>
                        <a:buNone/>
                      </a:pPr>
                      <a:r>
                        <a:rPr lang="en-IN" sz="1400" b="1"/>
                        <a:t>Musculoskeletal</a:t>
                      </a:r>
                      <a:endParaRPr lang="en-IN" sz="1400"/>
                    </a:p>
                  </a:txBody>
                  <a:tcPr marL="41145" marR="41145" marT="20573" marB="20573" anchor="ctr"/>
                </a:tc>
                <a:tc>
                  <a:txBody>
                    <a:bodyPr/>
                    <a:lstStyle/>
                    <a:p>
                      <a:pPr>
                        <a:buNone/>
                      </a:pPr>
                      <a:r>
                        <a:rPr lang="en-IN" sz="1400" dirty="0"/>
                        <a:t>Myalgia</a:t>
                      </a:r>
                    </a:p>
                  </a:txBody>
                  <a:tcPr marL="41145" marR="41145" marT="20573" marB="20573" anchor="ctr"/>
                </a:tc>
                <a:tc>
                  <a:txBody>
                    <a:bodyPr/>
                    <a:lstStyle/>
                    <a:p>
                      <a:pPr>
                        <a:buNone/>
                      </a:pPr>
                      <a:r>
                        <a:rPr lang="en-US" sz="1400"/>
                        <a:t>Muscle aches without CK elevation</a:t>
                      </a:r>
                    </a:p>
                  </a:txBody>
                  <a:tcPr marL="41145" marR="41145" marT="20573" marB="20573" anchor="ctr"/>
                </a:tc>
                <a:tc>
                  <a:txBody>
                    <a:bodyPr/>
                    <a:lstStyle/>
                    <a:p>
                      <a:pPr>
                        <a:buNone/>
                      </a:pPr>
                      <a:r>
                        <a:rPr lang="en-US" sz="1400"/>
                        <a:t>Elderly, high dose, lipophilic statin, CYP3A4 inhibitors</a:t>
                      </a:r>
                    </a:p>
                  </a:txBody>
                  <a:tcPr marL="41145" marR="41145" marT="20573" marB="20573" anchor="ctr"/>
                </a:tc>
                <a:extLst>
                  <a:ext uri="{0D108BD9-81ED-4DB2-BD59-A6C34878D82A}">
                    <a16:rowId xmlns:a16="http://schemas.microsoft.com/office/drawing/2014/main" val="1310412551"/>
                  </a:ext>
                </a:extLst>
              </a:tr>
              <a:tr h="571283">
                <a:tc>
                  <a:txBody>
                    <a:bodyPr/>
                    <a:lstStyle/>
                    <a:p>
                      <a:pPr>
                        <a:buNone/>
                      </a:pPr>
                      <a:endParaRPr lang="en-IN" sz="1400" dirty="0"/>
                    </a:p>
                  </a:txBody>
                  <a:tcPr marL="41145" marR="41145" marT="20573" marB="20573" anchor="ctr"/>
                </a:tc>
                <a:tc>
                  <a:txBody>
                    <a:bodyPr/>
                    <a:lstStyle/>
                    <a:p>
                      <a:pPr>
                        <a:buNone/>
                      </a:pPr>
                      <a:r>
                        <a:rPr lang="en-IN" sz="1400"/>
                        <a:t>Myopathy</a:t>
                      </a:r>
                    </a:p>
                  </a:txBody>
                  <a:tcPr marL="41145" marR="41145" marT="20573" marB="20573" anchor="ctr"/>
                </a:tc>
                <a:tc>
                  <a:txBody>
                    <a:bodyPr/>
                    <a:lstStyle/>
                    <a:p>
                      <a:pPr>
                        <a:buNone/>
                      </a:pPr>
                      <a:r>
                        <a:rPr lang="en-US" sz="1400"/>
                        <a:t>Muscle symptoms </a:t>
                      </a:r>
                      <a:r>
                        <a:rPr lang="en-US" sz="1400" b="1"/>
                        <a:t>with CK ↑</a:t>
                      </a:r>
                      <a:r>
                        <a:rPr lang="en-US" sz="1400"/>
                        <a:t> (&gt;10× ULN)</a:t>
                      </a:r>
                    </a:p>
                  </a:txBody>
                  <a:tcPr marL="41145" marR="41145" marT="20573" marB="20573" anchor="ctr"/>
                </a:tc>
                <a:tc>
                  <a:txBody>
                    <a:bodyPr/>
                    <a:lstStyle/>
                    <a:p>
                      <a:pPr>
                        <a:buNone/>
                      </a:pPr>
                      <a:r>
                        <a:rPr lang="en-IN" sz="1400"/>
                        <a:t>Same as above</a:t>
                      </a:r>
                    </a:p>
                  </a:txBody>
                  <a:tcPr marL="41145" marR="41145" marT="20573" marB="20573" anchor="ctr"/>
                </a:tc>
                <a:extLst>
                  <a:ext uri="{0D108BD9-81ED-4DB2-BD59-A6C34878D82A}">
                    <a16:rowId xmlns:a16="http://schemas.microsoft.com/office/drawing/2014/main" val="1878810422"/>
                  </a:ext>
                </a:extLst>
              </a:tr>
              <a:tr h="764151">
                <a:tc>
                  <a:txBody>
                    <a:bodyPr/>
                    <a:lstStyle/>
                    <a:p>
                      <a:pPr>
                        <a:buNone/>
                      </a:pPr>
                      <a:endParaRPr lang="en-IN" sz="1400"/>
                    </a:p>
                  </a:txBody>
                  <a:tcPr marL="41145" marR="41145" marT="20573" marB="20573" anchor="ctr"/>
                </a:tc>
                <a:tc>
                  <a:txBody>
                    <a:bodyPr/>
                    <a:lstStyle/>
                    <a:p>
                      <a:pPr>
                        <a:buNone/>
                      </a:pPr>
                      <a:r>
                        <a:rPr lang="en-IN" sz="1400" dirty="0"/>
                        <a:t>Rhabdomyolysis</a:t>
                      </a:r>
                    </a:p>
                  </a:txBody>
                  <a:tcPr marL="41145" marR="41145" marT="20573" marB="20573" anchor="ctr"/>
                </a:tc>
                <a:tc>
                  <a:txBody>
                    <a:bodyPr/>
                    <a:lstStyle/>
                    <a:p>
                      <a:pPr>
                        <a:buNone/>
                      </a:pPr>
                      <a:r>
                        <a:rPr lang="en-US" sz="1400"/>
                        <a:t>Severe muscle breakdown, risk of renal failure</a:t>
                      </a:r>
                    </a:p>
                  </a:txBody>
                  <a:tcPr marL="41145" marR="41145" marT="20573" marB="20573" anchor="ctr"/>
                </a:tc>
                <a:tc>
                  <a:txBody>
                    <a:bodyPr/>
                    <a:lstStyle/>
                    <a:p>
                      <a:pPr>
                        <a:buNone/>
                      </a:pPr>
                      <a:r>
                        <a:rPr lang="en-US" sz="1400"/>
                        <a:t>Very rare, monitor CK in symptomatic patients</a:t>
                      </a:r>
                    </a:p>
                  </a:txBody>
                  <a:tcPr marL="41145" marR="41145" marT="20573" marB="20573" anchor="ctr"/>
                </a:tc>
                <a:extLst>
                  <a:ext uri="{0D108BD9-81ED-4DB2-BD59-A6C34878D82A}">
                    <a16:rowId xmlns:a16="http://schemas.microsoft.com/office/drawing/2014/main" val="3955991997"/>
                  </a:ext>
                </a:extLst>
              </a:tr>
              <a:tr h="571283">
                <a:tc>
                  <a:txBody>
                    <a:bodyPr/>
                    <a:lstStyle/>
                    <a:p>
                      <a:pPr>
                        <a:buNone/>
                      </a:pPr>
                      <a:r>
                        <a:rPr lang="en-IN" sz="1400" b="1"/>
                        <a:t>Hepatic</a:t>
                      </a:r>
                      <a:endParaRPr lang="en-IN" sz="1400"/>
                    </a:p>
                  </a:txBody>
                  <a:tcPr marL="41145" marR="41145" marT="20573" marB="20573" anchor="ctr"/>
                </a:tc>
                <a:tc>
                  <a:txBody>
                    <a:bodyPr/>
                    <a:lstStyle/>
                    <a:p>
                      <a:pPr>
                        <a:buNone/>
                      </a:pPr>
                      <a:r>
                        <a:rPr lang="en-IN" sz="1400" dirty="0"/>
                        <a:t>Transaminase elevation</a:t>
                      </a:r>
                    </a:p>
                  </a:txBody>
                  <a:tcPr marL="41145" marR="41145" marT="20573" marB="20573" anchor="ctr"/>
                </a:tc>
                <a:tc>
                  <a:txBody>
                    <a:bodyPr/>
                    <a:lstStyle/>
                    <a:p>
                      <a:pPr>
                        <a:buNone/>
                      </a:pPr>
                      <a:r>
                        <a:rPr lang="en-US" sz="1400" dirty="0"/>
                        <a:t>Mild ↑ALT/AST, usually &lt;3× ULN</a:t>
                      </a:r>
                    </a:p>
                  </a:txBody>
                  <a:tcPr marL="41145" marR="41145" marT="20573" marB="20573" anchor="ctr"/>
                </a:tc>
                <a:tc>
                  <a:txBody>
                    <a:bodyPr/>
                    <a:lstStyle/>
                    <a:p>
                      <a:pPr>
                        <a:buNone/>
                      </a:pPr>
                      <a:r>
                        <a:rPr lang="en-US" sz="1400"/>
                        <a:t>Baseline LFTs, monitor if symptomatic</a:t>
                      </a:r>
                    </a:p>
                  </a:txBody>
                  <a:tcPr marL="41145" marR="41145" marT="20573" marB="20573" anchor="ctr"/>
                </a:tc>
                <a:extLst>
                  <a:ext uri="{0D108BD9-81ED-4DB2-BD59-A6C34878D82A}">
                    <a16:rowId xmlns:a16="http://schemas.microsoft.com/office/drawing/2014/main" val="1835997472"/>
                  </a:ext>
                </a:extLst>
              </a:tr>
              <a:tr h="399899">
                <a:tc>
                  <a:txBody>
                    <a:bodyPr/>
                    <a:lstStyle/>
                    <a:p>
                      <a:pPr>
                        <a:buNone/>
                      </a:pPr>
                      <a:endParaRPr lang="en-IN" sz="1400"/>
                    </a:p>
                  </a:txBody>
                  <a:tcPr marL="41145" marR="41145" marT="20573" marB="20573" anchor="ctr"/>
                </a:tc>
                <a:tc>
                  <a:txBody>
                    <a:bodyPr/>
                    <a:lstStyle/>
                    <a:p>
                      <a:pPr>
                        <a:buNone/>
                      </a:pPr>
                      <a:r>
                        <a:rPr lang="en-IN" sz="1400" dirty="0"/>
                        <a:t>Hepatitis / liver injury</a:t>
                      </a:r>
                    </a:p>
                  </a:txBody>
                  <a:tcPr marL="41145" marR="41145" marT="20573" marB="20573" anchor="ctr"/>
                </a:tc>
                <a:tc>
                  <a:txBody>
                    <a:bodyPr/>
                    <a:lstStyle/>
                    <a:p>
                      <a:pPr>
                        <a:buNone/>
                      </a:pPr>
                      <a:r>
                        <a:rPr lang="en-IN" sz="1400" dirty="0"/>
                        <a:t>Clinically significant</a:t>
                      </a:r>
                    </a:p>
                  </a:txBody>
                  <a:tcPr marL="41145" marR="41145" marT="20573" marB="20573" anchor="ctr"/>
                </a:tc>
                <a:tc>
                  <a:txBody>
                    <a:bodyPr/>
                    <a:lstStyle/>
                    <a:p>
                      <a:pPr>
                        <a:buNone/>
                      </a:pPr>
                      <a:r>
                        <a:rPr lang="en-IN" sz="1400"/>
                        <a:t>Rare</a:t>
                      </a:r>
                    </a:p>
                  </a:txBody>
                  <a:tcPr marL="41145" marR="41145" marT="20573" marB="20573" anchor="ctr"/>
                </a:tc>
                <a:extLst>
                  <a:ext uri="{0D108BD9-81ED-4DB2-BD59-A6C34878D82A}">
                    <a16:rowId xmlns:a16="http://schemas.microsoft.com/office/drawing/2014/main" val="2425344151"/>
                  </a:ext>
                </a:extLst>
              </a:tr>
              <a:tr h="571283">
                <a:tc>
                  <a:txBody>
                    <a:bodyPr/>
                    <a:lstStyle/>
                    <a:p>
                      <a:pPr>
                        <a:buNone/>
                      </a:pPr>
                      <a:r>
                        <a:rPr lang="en-IN" sz="1400" b="1"/>
                        <a:t>Metabolic</a:t>
                      </a:r>
                      <a:endParaRPr lang="en-IN" sz="1400"/>
                    </a:p>
                  </a:txBody>
                  <a:tcPr marL="41145" marR="41145" marT="20573" marB="20573" anchor="ctr"/>
                </a:tc>
                <a:tc>
                  <a:txBody>
                    <a:bodyPr/>
                    <a:lstStyle/>
                    <a:p>
                      <a:pPr>
                        <a:buNone/>
                      </a:pPr>
                      <a:r>
                        <a:rPr lang="en-IN" sz="1400"/>
                        <a:t>New-onset diabetes</a:t>
                      </a:r>
                    </a:p>
                  </a:txBody>
                  <a:tcPr marL="41145" marR="41145" marT="20573" marB="20573" anchor="ctr"/>
                </a:tc>
                <a:tc>
                  <a:txBody>
                    <a:bodyPr/>
                    <a:lstStyle/>
                    <a:p>
                      <a:pPr>
                        <a:buNone/>
                      </a:pPr>
                      <a:r>
                        <a:rPr lang="en-US" sz="1400" dirty="0"/>
                        <a:t>Slight ↑ risk, mostly with high-dose therapy</a:t>
                      </a:r>
                    </a:p>
                  </a:txBody>
                  <a:tcPr marL="41145" marR="41145" marT="20573" marB="20573" anchor="ctr"/>
                </a:tc>
                <a:tc>
                  <a:txBody>
                    <a:bodyPr/>
                    <a:lstStyle/>
                    <a:p>
                      <a:pPr>
                        <a:buNone/>
                      </a:pPr>
                      <a:r>
                        <a:rPr lang="en-US" sz="1400"/>
                        <a:t>Monitor fasting glucose in high-risk patients</a:t>
                      </a:r>
                    </a:p>
                  </a:txBody>
                  <a:tcPr marL="41145" marR="41145" marT="20573" marB="20573" anchor="ctr"/>
                </a:tc>
                <a:extLst>
                  <a:ext uri="{0D108BD9-81ED-4DB2-BD59-A6C34878D82A}">
                    <a16:rowId xmlns:a16="http://schemas.microsoft.com/office/drawing/2014/main" val="2616913450"/>
                  </a:ext>
                </a:extLst>
              </a:tr>
              <a:tr h="399899">
                <a:tc>
                  <a:txBody>
                    <a:bodyPr/>
                    <a:lstStyle/>
                    <a:p>
                      <a:pPr>
                        <a:buNone/>
                      </a:pPr>
                      <a:endParaRPr lang="en-IN" sz="1400"/>
                    </a:p>
                  </a:txBody>
                  <a:tcPr marL="41145" marR="41145" marT="20573" marB="20573" anchor="ctr"/>
                </a:tc>
                <a:tc>
                  <a:txBody>
                    <a:bodyPr/>
                    <a:lstStyle/>
                    <a:p>
                      <a:pPr>
                        <a:buNone/>
                      </a:pPr>
                      <a:r>
                        <a:rPr lang="en-IN" sz="1400"/>
                        <a:t>Hyperglycemia</a:t>
                      </a:r>
                    </a:p>
                  </a:txBody>
                  <a:tcPr marL="41145" marR="41145" marT="20573" marB="20573" anchor="ctr"/>
                </a:tc>
                <a:tc>
                  <a:txBody>
                    <a:bodyPr/>
                    <a:lstStyle/>
                    <a:p>
                      <a:pPr>
                        <a:buNone/>
                      </a:pPr>
                      <a:r>
                        <a:rPr lang="en-IN" sz="1400"/>
                        <a:t>Mild ↑ fasting glucose</a:t>
                      </a:r>
                    </a:p>
                  </a:txBody>
                  <a:tcPr marL="41145" marR="41145" marT="20573" marB="20573" anchor="ctr"/>
                </a:tc>
                <a:tc>
                  <a:txBody>
                    <a:bodyPr/>
                    <a:lstStyle/>
                    <a:p>
                      <a:pPr>
                        <a:buNone/>
                      </a:pPr>
                      <a:r>
                        <a:rPr lang="en-IN" sz="1400"/>
                        <a:t>Rare</a:t>
                      </a:r>
                    </a:p>
                  </a:txBody>
                  <a:tcPr marL="41145" marR="41145" marT="20573" marB="20573" anchor="ctr"/>
                </a:tc>
                <a:extLst>
                  <a:ext uri="{0D108BD9-81ED-4DB2-BD59-A6C34878D82A}">
                    <a16:rowId xmlns:a16="http://schemas.microsoft.com/office/drawing/2014/main" val="3623599927"/>
                  </a:ext>
                </a:extLst>
              </a:tr>
              <a:tr h="549019">
                <a:tc>
                  <a:txBody>
                    <a:bodyPr/>
                    <a:lstStyle/>
                    <a:p>
                      <a:pPr>
                        <a:buNone/>
                      </a:pPr>
                      <a:r>
                        <a:rPr lang="en-IN" sz="1400" b="1"/>
                        <a:t>Neurological / Cognitive</a:t>
                      </a:r>
                      <a:endParaRPr lang="en-IN" sz="1400"/>
                    </a:p>
                  </a:txBody>
                  <a:tcPr marL="41145" marR="41145" marT="20573" marB="20573" anchor="ctr"/>
                </a:tc>
                <a:tc>
                  <a:txBody>
                    <a:bodyPr/>
                    <a:lstStyle/>
                    <a:p>
                      <a:pPr>
                        <a:buNone/>
                      </a:pPr>
                      <a:r>
                        <a:rPr lang="en-IN" sz="1400"/>
                        <a:t>Memory loss / confusion</a:t>
                      </a:r>
                    </a:p>
                  </a:txBody>
                  <a:tcPr marL="41145" marR="41145" marT="20573" marB="20573" anchor="ctr"/>
                </a:tc>
                <a:tc>
                  <a:txBody>
                    <a:bodyPr/>
                    <a:lstStyle/>
                    <a:p>
                      <a:pPr>
                        <a:buNone/>
                      </a:pPr>
                      <a:r>
                        <a:rPr lang="en-IN" sz="1400" dirty="0"/>
                        <a:t>Usually reversible on discontinuation</a:t>
                      </a:r>
                    </a:p>
                  </a:txBody>
                  <a:tcPr marL="41145" marR="41145" marT="20573" marB="20573" anchor="ctr"/>
                </a:tc>
                <a:tc>
                  <a:txBody>
                    <a:bodyPr/>
                    <a:lstStyle/>
                    <a:p>
                      <a:pPr>
                        <a:buNone/>
                      </a:pPr>
                      <a:r>
                        <a:rPr lang="en-IN" sz="1400" dirty="0"/>
                        <a:t>Very rare</a:t>
                      </a:r>
                    </a:p>
                  </a:txBody>
                  <a:tcPr marL="41145" marR="41145" marT="20573" marB="20573" anchor="ctr"/>
                </a:tc>
                <a:extLst>
                  <a:ext uri="{0D108BD9-81ED-4DB2-BD59-A6C34878D82A}">
                    <a16:rowId xmlns:a16="http://schemas.microsoft.com/office/drawing/2014/main" val="2581739669"/>
                  </a:ext>
                </a:extLst>
              </a:tr>
              <a:tr h="399899">
                <a:tc>
                  <a:txBody>
                    <a:bodyPr/>
                    <a:lstStyle/>
                    <a:p>
                      <a:pPr>
                        <a:buNone/>
                      </a:pPr>
                      <a:endParaRPr lang="en-IN" sz="1400"/>
                    </a:p>
                  </a:txBody>
                  <a:tcPr marL="41145" marR="41145" marT="20573" marB="20573" anchor="ctr"/>
                </a:tc>
                <a:tc>
                  <a:txBody>
                    <a:bodyPr/>
                    <a:lstStyle/>
                    <a:p>
                      <a:pPr>
                        <a:buNone/>
                      </a:pPr>
                      <a:r>
                        <a:rPr lang="en-IN" sz="1400"/>
                        <a:t>Peripheral neuropathy</a:t>
                      </a:r>
                    </a:p>
                  </a:txBody>
                  <a:tcPr marL="41145" marR="41145" marT="20573" marB="20573" anchor="ctr"/>
                </a:tc>
                <a:tc>
                  <a:txBody>
                    <a:bodyPr/>
                    <a:lstStyle/>
                    <a:p>
                      <a:pPr>
                        <a:buNone/>
                      </a:pPr>
                      <a:r>
                        <a:rPr lang="en-IN" sz="1400"/>
                        <a:t>Case reports</a:t>
                      </a:r>
                    </a:p>
                  </a:txBody>
                  <a:tcPr marL="41145" marR="41145" marT="20573" marB="20573" anchor="ctr"/>
                </a:tc>
                <a:tc>
                  <a:txBody>
                    <a:bodyPr/>
                    <a:lstStyle/>
                    <a:p>
                      <a:pPr>
                        <a:buNone/>
                      </a:pPr>
                      <a:r>
                        <a:rPr lang="en-IN" sz="1400" dirty="0"/>
                        <a:t>Very rare</a:t>
                      </a:r>
                    </a:p>
                  </a:txBody>
                  <a:tcPr marL="41145" marR="41145" marT="20573" marB="20573" anchor="ctr"/>
                </a:tc>
                <a:extLst>
                  <a:ext uri="{0D108BD9-81ED-4DB2-BD59-A6C34878D82A}">
                    <a16:rowId xmlns:a16="http://schemas.microsoft.com/office/drawing/2014/main" val="3438540758"/>
                  </a:ext>
                </a:extLst>
              </a:tr>
              <a:tr h="571283">
                <a:tc>
                  <a:txBody>
                    <a:bodyPr/>
                    <a:lstStyle/>
                    <a:p>
                      <a:pPr>
                        <a:buNone/>
                      </a:pPr>
                      <a:r>
                        <a:rPr lang="en-IN" sz="1400" b="1"/>
                        <a:t>Gastrointestinal</a:t>
                      </a:r>
                      <a:endParaRPr lang="en-IN" sz="1400"/>
                    </a:p>
                  </a:txBody>
                  <a:tcPr marL="41145" marR="41145" marT="20573" marB="20573" anchor="ctr"/>
                </a:tc>
                <a:tc>
                  <a:txBody>
                    <a:bodyPr/>
                    <a:lstStyle/>
                    <a:p>
                      <a:pPr>
                        <a:buNone/>
                      </a:pPr>
                      <a:r>
                        <a:rPr lang="en-IN" sz="1400"/>
                        <a:t>Nausea, diarrhea, constipation</a:t>
                      </a:r>
                    </a:p>
                  </a:txBody>
                  <a:tcPr marL="41145" marR="41145" marT="20573" marB="20573" anchor="ctr"/>
                </a:tc>
                <a:tc>
                  <a:txBody>
                    <a:bodyPr/>
                    <a:lstStyle/>
                    <a:p>
                      <a:pPr>
                        <a:buNone/>
                      </a:pPr>
                      <a:r>
                        <a:rPr lang="en-IN" sz="1400" dirty="0"/>
                        <a:t>Mild, dose-dependent</a:t>
                      </a:r>
                    </a:p>
                  </a:txBody>
                  <a:tcPr marL="41145" marR="41145" marT="20573" marB="20573" anchor="ctr"/>
                </a:tc>
                <a:tc>
                  <a:txBody>
                    <a:bodyPr/>
                    <a:lstStyle/>
                    <a:p>
                      <a:pPr>
                        <a:buNone/>
                      </a:pPr>
                      <a:r>
                        <a:rPr lang="en-US" sz="1400" dirty="0"/>
                        <a:t>Take with food, adjust dose if needed</a:t>
                      </a:r>
                    </a:p>
                  </a:txBody>
                  <a:tcPr marL="41145" marR="41145" marT="20573" marB="20573" anchor="ctr"/>
                </a:tc>
                <a:extLst>
                  <a:ext uri="{0D108BD9-81ED-4DB2-BD59-A6C34878D82A}">
                    <a16:rowId xmlns:a16="http://schemas.microsoft.com/office/drawing/2014/main" val="3160642010"/>
                  </a:ext>
                </a:extLst>
              </a:tr>
              <a:tr h="298651">
                <a:tc>
                  <a:txBody>
                    <a:bodyPr/>
                    <a:lstStyle/>
                    <a:p>
                      <a:pPr>
                        <a:buNone/>
                      </a:pPr>
                      <a:endParaRPr lang="en-IN" sz="1400"/>
                    </a:p>
                  </a:txBody>
                  <a:tcPr marL="41145" marR="41145" marT="20573" marB="20573" anchor="ctr"/>
                </a:tc>
                <a:tc>
                  <a:txBody>
                    <a:bodyPr/>
                    <a:lstStyle/>
                    <a:p>
                      <a:pPr>
                        <a:buNone/>
                      </a:pPr>
                      <a:r>
                        <a:rPr lang="en-IN" sz="1400"/>
                        <a:t>Abdominal pain</a:t>
                      </a:r>
                    </a:p>
                  </a:txBody>
                  <a:tcPr marL="41145" marR="41145" marT="20573" marB="20573" anchor="ctr"/>
                </a:tc>
                <a:tc>
                  <a:txBody>
                    <a:bodyPr/>
                    <a:lstStyle/>
                    <a:p>
                      <a:pPr>
                        <a:buNone/>
                      </a:pPr>
                      <a:r>
                        <a:rPr lang="en-IN" sz="1400"/>
                        <a:t>Mild, transient</a:t>
                      </a:r>
                    </a:p>
                  </a:txBody>
                  <a:tcPr marL="41145" marR="41145" marT="20573" marB="20573" anchor="ctr"/>
                </a:tc>
                <a:tc>
                  <a:txBody>
                    <a:bodyPr/>
                    <a:lstStyle/>
                    <a:p>
                      <a:pPr>
                        <a:buNone/>
                      </a:pPr>
                      <a:r>
                        <a:rPr lang="en-IN" sz="1400" dirty="0"/>
                        <a:t>Rare</a:t>
                      </a:r>
                    </a:p>
                  </a:txBody>
                  <a:tcPr marL="41145" marR="41145" marT="20573" marB="20573" anchor="ctr"/>
                </a:tc>
                <a:extLst>
                  <a:ext uri="{0D108BD9-81ED-4DB2-BD59-A6C34878D82A}">
                    <a16:rowId xmlns:a16="http://schemas.microsoft.com/office/drawing/2014/main" val="3648722700"/>
                  </a:ext>
                </a:extLst>
              </a:tr>
              <a:tr h="298651">
                <a:tc>
                  <a:txBody>
                    <a:bodyPr/>
                    <a:lstStyle/>
                    <a:p>
                      <a:pPr>
                        <a:buNone/>
                      </a:pPr>
                      <a:r>
                        <a:rPr lang="en-IN" sz="1400" b="1"/>
                        <a:t>Dermatological</a:t>
                      </a:r>
                      <a:endParaRPr lang="en-IN" sz="1400"/>
                    </a:p>
                  </a:txBody>
                  <a:tcPr marL="41145" marR="41145" marT="20573" marB="20573" anchor="ctr"/>
                </a:tc>
                <a:tc>
                  <a:txBody>
                    <a:bodyPr/>
                    <a:lstStyle/>
                    <a:p>
                      <a:pPr>
                        <a:buNone/>
                      </a:pPr>
                      <a:r>
                        <a:rPr lang="en-IN" sz="1400"/>
                        <a:t>Rash, pruritus</a:t>
                      </a:r>
                    </a:p>
                  </a:txBody>
                  <a:tcPr marL="41145" marR="41145" marT="20573" marB="20573" anchor="ctr"/>
                </a:tc>
                <a:tc>
                  <a:txBody>
                    <a:bodyPr/>
                    <a:lstStyle/>
                    <a:p>
                      <a:pPr>
                        <a:buNone/>
                      </a:pPr>
                      <a:r>
                        <a:rPr lang="en-IN" sz="1400"/>
                        <a:t>Hypersensitivity reactions</a:t>
                      </a:r>
                    </a:p>
                  </a:txBody>
                  <a:tcPr marL="41145" marR="41145" marT="20573" marB="20573" anchor="ctr"/>
                </a:tc>
                <a:tc>
                  <a:txBody>
                    <a:bodyPr/>
                    <a:lstStyle/>
                    <a:p>
                      <a:pPr>
                        <a:buNone/>
                      </a:pPr>
                      <a:r>
                        <a:rPr lang="en-IN" sz="1400" dirty="0"/>
                        <a:t>Rare</a:t>
                      </a:r>
                    </a:p>
                  </a:txBody>
                  <a:tcPr marL="41145" marR="41145" marT="20573" marB="20573" anchor="ctr"/>
                </a:tc>
                <a:extLst>
                  <a:ext uri="{0D108BD9-81ED-4DB2-BD59-A6C34878D82A}">
                    <a16:rowId xmlns:a16="http://schemas.microsoft.com/office/drawing/2014/main" val="497345163"/>
                  </a:ext>
                </a:extLst>
              </a:tr>
              <a:tr h="298651">
                <a:tc>
                  <a:txBody>
                    <a:bodyPr/>
                    <a:lstStyle/>
                    <a:p>
                      <a:pPr>
                        <a:buNone/>
                      </a:pPr>
                      <a:endParaRPr lang="en-IN" sz="1400"/>
                    </a:p>
                  </a:txBody>
                  <a:tcPr marL="41145" marR="41145" marT="20573" marB="20573" anchor="ctr"/>
                </a:tc>
                <a:tc>
                  <a:txBody>
                    <a:bodyPr/>
                    <a:lstStyle/>
                    <a:p>
                      <a:pPr>
                        <a:buNone/>
                      </a:pPr>
                      <a:r>
                        <a:rPr lang="en-IN" sz="1400"/>
                        <a:t>Photosensitivity</a:t>
                      </a:r>
                    </a:p>
                  </a:txBody>
                  <a:tcPr marL="41145" marR="41145" marT="20573" marB="20573" anchor="ctr"/>
                </a:tc>
                <a:tc>
                  <a:txBody>
                    <a:bodyPr/>
                    <a:lstStyle/>
                    <a:p>
                      <a:pPr>
                        <a:buNone/>
                      </a:pPr>
                      <a:r>
                        <a:rPr lang="en-IN" sz="1400"/>
                        <a:t>Rare</a:t>
                      </a:r>
                    </a:p>
                  </a:txBody>
                  <a:tcPr marL="41145" marR="41145" marT="20573" marB="20573" anchor="ctr"/>
                </a:tc>
                <a:tc>
                  <a:txBody>
                    <a:bodyPr/>
                    <a:lstStyle/>
                    <a:p>
                      <a:pPr>
                        <a:buNone/>
                      </a:pPr>
                      <a:r>
                        <a:rPr lang="en-IN" sz="1400" dirty="0"/>
                        <a:t>Very rare</a:t>
                      </a:r>
                    </a:p>
                  </a:txBody>
                  <a:tcPr marL="41145" marR="41145" marT="20573" marB="20573" anchor="ctr"/>
                </a:tc>
                <a:extLst>
                  <a:ext uri="{0D108BD9-81ED-4DB2-BD59-A6C34878D82A}">
                    <a16:rowId xmlns:a16="http://schemas.microsoft.com/office/drawing/2014/main" val="3716614332"/>
                  </a:ext>
                </a:extLst>
              </a:tr>
            </a:tbl>
          </a:graphicData>
        </a:graphic>
      </p:graphicFrame>
    </p:spTree>
    <p:extLst>
      <p:ext uri="{BB962C8B-B14F-4D97-AF65-F5344CB8AC3E}">
        <p14:creationId xmlns:p14="http://schemas.microsoft.com/office/powerpoint/2010/main" val="938483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561949-35E8-BB67-AF68-0B66A91A7DB9}"/>
              </a:ext>
            </a:extLst>
          </p:cNvPr>
          <p:cNvSpPr>
            <a:spLocks noGrp="1"/>
          </p:cNvSpPr>
          <p:nvPr>
            <p:ph type="title"/>
          </p:nvPr>
        </p:nvSpPr>
        <p:spPr>
          <a:xfrm>
            <a:off x="457200" y="2072616"/>
            <a:ext cx="8229600" cy="1143000"/>
          </a:xfrm>
        </p:spPr>
        <p:txBody>
          <a:bodyPr/>
          <a:lstStyle/>
          <a:p>
            <a:r>
              <a:rPr lang="en-IN" dirty="0"/>
              <a:t>DRUG INTERACTIONS</a:t>
            </a:r>
          </a:p>
        </p:txBody>
      </p:sp>
    </p:spTree>
    <p:extLst>
      <p:ext uri="{BB962C8B-B14F-4D97-AF65-F5344CB8AC3E}">
        <p14:creationId xmlns:p14="http://schemas.microsoft.com/office/powerpoint/2010/main" val="66440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7B5A3165-4A68-D3A7-0F79-619C901DE960}"/>
              </a:ext>
            </a:extLst>
          </p:cNvPr>
          <p:cNvSpPr>
            <a:spLocks noGrp="1"/>
          </p:cNvSpPr>
          <p:nvPr>
            <p:ph idx="1"/>
          </p:nvPr>
        </p:nvSpPr>
        <p:spPr/>
        <p:txBody>
          <a:bodyPr/>
          <a:lstStyle/>
          <a:p>
            <a:endParaRPr lang="en-IN" dirty="0"/>
          </a:p>
        </p:txBody>
      </p:sp>
      <p:graphicFrame>
        <p:nvGraphicFramePr>
          <p:cNvPr id="20" name="Content Placeholder 16">
            <a:extLst>
              <a:ext uri="{FF2B5EF4-FFF2-40B4-BE49-F238E27FC236}">
                <a16:creationId xmlns:a16="http://schemas.microsoft.com/office/drawing/2014/main" id="{9C69536B-DCDB-ACC8-6D37-DA3C4DB687DA}"/>
              </a:ext>
            </a:extLst>
          </p:cNvPr>
          <p:cNvGraphicFramePr>
            <a:graphicFrameLocks/>
          </p:cNvGraphicFramePr>
          <p:nvPr>
            <p:extLst>
              <p:ext uri="{D42A27DB-BD31-4B8C-83A1-F6EECF244321}">
                <p14:modId xmlns:p14="http://schemas.microsoft.com/office/powerpoint/2010/main" val="428022144"/>
              </p:ext>
            </p:extLst>
          </p:nvPr>
        </p:nvGraphicFramePr>
        <p:xfrm>
          <a:off x="457200" y="1500452"/>
          <a:ext cx="8399124" cy="4341442"/>
        </p:xfrm>
        <a:graphic>
          <a:graphicData uri="http://schemas.openxmlformats.org/drawingml/2006/table">
            <a:tbl>
              <a:tblPr/>
              <a:tblGrid>
                <a:gridCol w="2799708">
                  <a:extLst>
                    <a:ext uri="{9D8B030D-6E8A-4147-A177-3AD203B41FA5}">
                      <a16:colId xmlns:a16="http://schemas.microsoft.com/office/drawing/2014/main" val="874049546"/>
                    </a:ext>
                  </a:extLst>
                </a:gridCol>
                <a:gridCol w="2799708">
                  <a:extLst>
                    <a:ext uri="{9D8B030D-6E8A-4147-A177-3AD203B41FA5}">
                      <a16:colId xmlns:a16="http://schemas.microsoft.com/office/drawing/2014/main" val="376952942"/>
                    </a:ext>
                  </a:extLst>
                </a:gridCol>
                <a:gridCol w="2799708">
                  <a:extLst>
                    <a:ext uri="{9D8B030D-6E8A-4147-A177-3AD203B41FA5}">
                      <a16:colId xmlns:a16="http://schemas.microsoft.com/office/drawing/2014/main" val="3855057976"/>
                    </a:ext>
                  </a:extLst>
                </a:gridCol>
              </a:tblGrid>
              <a:tr h="445276">
                <a:tc>
                  <a:txBody>
                    <a:bodyPr/>
                    <a:lstStyle/>
                    <a:p>
                      <a:pPr>
                        <a:buNone/>
                      </a:pPr>
                      <a:r>
                        <a:rPr lang="en-IN" dirty="0">
                          <a:solidFill>
                            <a:srgbClr val="FF0000"/>
                          </a:solidFill>
                        </a:rPr>
                        <a:t>Interacting Drug</a:t>
                      </a:r>
                    </a:p>
                  </a:txBody>
                  <a:tcPr anchor="ctr">
                    <a:lnL>
                      <a:noFill/>
                    </a:lnL>
                    <a:lnR>
                      <a:noFill/>
                    </a:lnR>
                    <a:lnT>
                      <a:noFill/>
                    </a:lnT>
                    <a:lnB>
                      <a:noFill/>
                    </a:lnB>
                    <a:solidFill>
                      <a:schemeClr val="bg2"/>
                    </a:solidFill>
                  </a:tcPr>
                </a:tc>
                <a:tc>
                  <a:txBody>
                    <a:bodyPr/>
                    <a:lstStyle/>
                    <a:p>
                      <a:pPr>
                        <a:buNone/>
                      </a:pPr>
                      <a:r>
                        <a:rPr lang="en-IN" dirty="0">
                          <a:solidFill>
                            <a:srgbClr val="FF0000"/>
                          </a:solidFill>
                        </a:rPr>
                        <a:t>Mechanism</a:t>
                      </a:r>
                    </a:p>
                  </a:txBody>
                  <a:tcPr anchor="ctr">
                    <a:lnL>
                      <a:noFill/>
                    </a:lnL>
                    <a:lnR>
                      <a:noFill/>
                    </a:lnR>
                    <a:lnT>
                      <a:noFill/>
                    </a:lnT>
                    <a:lnB>
                      <a:noFill/>
                    </a:lnB>
                    <a:solidFill>
                      <a:schemeClr val="bg2"/>
                    </a:solidFill>
                  </a:tcPr>
                </a:tc>
                <a:tc>
                  <a:txBody>
                    <a:bodyPr/>
                    <a:lstStyle/>
                    <a:p>
                      <a:pPr>
                        <a:buNone/>
                      </a:pPr>
                      <a:r>
                        <a:rPr lang="en-IN" dirty="0">
                          <a:solidFill>
                            <a:srgbClr val="FF0000"/>
                          </a:solidFill>
                        </a:rPr>
                        <a:t>Clinical Impact / Notes</a:t>
                      </a:r>
                    </a:p>
                  </a:txBody>
                  <a:tcPr anchor="ctr">
                    <a:lnL>
                      <a:noFill/>
                    </a:lnL>
                    <a:lnR>
                      <a:noFill/>
                    </a:lnR>
                    <a:lnT>
                      <a:noFill/>
                    </a:lnT>
                    <a:lnB>
                      <a:noFill/>
                    </a:lnB>
                    <a:solidFill>
                      <a:schemeClr val="bg2"/>
                    </a:solidFill>
                  </a:tcPr>
                </a:tc>
                <a:extLst>
                  <a:ext uri="{0D108BD9-81ED-4DB2-BD59-A6C34878D82A}">
                    <a16:rowId xmlns:a16="http://schemas.microsoft.com/office/drawing/2014/main" val="3137769154"/>
                  </a:ext>
                </a:extLst>
              </a:tr>
              <a:tr h="1113191">
                <a:tc>
                  <a:txBody>
                    <a:bodyPr/>
                    <a:lstStyle/>
                    <a:p>
                      <a:pPr>
                        <a:buNone/>
                      </a:pPr>
                      <a:r>
                        <a:rPr lang="en-IN" b="1" dirty="0">
                          <a:solidFill>
                            <a:schemeClr val="accent1"/>
                          </a:solidFill>
                        </a:rPr>
                        <a:t>Macrolide antibiotics</a:t>
                      </a:r>
                      <a:r>
                        <a:rPr lang="en-IN" dirty="0">
                          <a:solidFill>
                            <a:schemeClr val="accent1"/>
                          </a:solidFill>
                        </a:rPr>
                        <a:t> (e.g., Clarithromycin, Erythromycin)</a:t>
                      </a:r>
                    </a:p>
                  </a:txBody>
                  <a:tcPr anchor="ctr">
                    <a:lnL>
                      <a:noFill/>
                    </a:lnL>
                    <a:lnR>
                      <a:noFill/>
                    </a:lnR>
                    <a:lnT>
                      <a:noFill/>
                    </a:lnT>
                    <a:lnB>
                      <a:noFill/>
                    </a:lnB>
                    <a:solidFill>
                      <a:schemeClr val="bg2"/>
                    </a:solidFill>
                  </a:tcPr>
                </a:tc>
                <a:tc>
                  <a:txBody>
                    <a:bodyPr/>
                    <a:lstStyle/>
                    <a:p>
                      <a:pPr>
                        <a:buNone/>
                      </a:pPr>
                      <a:r>
                        <a:rPr lang="en-IN" dirty="0">
                          <a:solidFill>
                            <a:schemeClr val="accent1"/>
                          </a:solidFill>
                        </a:rPr>
                        <a:t>CYP3A4 inhibition</a:t>
                      </a:r>
                    </a:p>
                  </a:txBody>
                  <a:tcPr anchor="ctr">
                    <a:lnL>
                      <a:noFill/>
                    </a:lnL>
                    <a:lnR>
                      <a:noFill/>
                    </a:lnR>
                    <a:lnT>
                      <a:noFill/>
                    </a:lnT>
                    <a:lnB>
                      <a:noFill/>
                    </a:lnB>
                    <a:solidFill>
                      <a:schemeClr val="bg2"/>
                    </a:solidFill>
                  </a:tcPr>
                </a:tc>
                <a:tc>
                  <a:txBody>
                    <a:bodyPr/>
                    <a:lstStyle/>
                    <a:p>
                      <a:pPr>
                        <a:buNone/>
                      </a:pPr>
                      <a:r>
                        <a:rPr lang="en-US">
                          <a:solidFill>
                            <a:schemeClr val="accent1"/>
                          </a:solidFill>
                        </a:rPr>
                        <a:t>↑ Statin levels → ↑ risk of myopathy/rhabdomyolysis</a:t>
                      </a:r>
                    </a:p>
                  </a:txBody>
                  <a:tcPr anchor="ctr">
                    <a:lnL>
                      <a:noFill/>
                    </a:lnL>
                    <a:lnR>
                      <a:noFill/>
                    </a:lnR>
                    <a:lnT>
                      <a:noFill/>
                    </a:lnT>
                    <a:lnB>
                      <a:noFill/>
                    </a:lnB>
                    <a:solidFill>
                      <a:schemeClr val="bg2"/>
                    </a:solidFill>
                  </a:tcPr>
                </a:tc>
                <a:extLst>
                  <a:ext uri="{0D108BD9-81ED-4DB2-BD59-A6C34878D82A}">
                    <a16:rowId xmlns:a16="http://schemas.microsoft.com/office/drawing/2014/main" val="1374109352"/>
                  </a:ext>
                </a:extLst>
              </a:tr>
              <a:tr h="779233">
                <a:tc>
                  <a:txBody>
                    <a:bodyPr/>
                    <a:lstStyle/>
                    <a:p>
                      <a:pPr>
                        <a:buNone/>
                      </a:pPr>
                      <a:r>
                        <a:rPr lang="en-IN" b="1">
                          <a:solidFill>
                            <a:schemeClr val="accent1"/>
                          </a:solidFill>
                        </a:rPr>
                        <a:t>Azole antifungals</a:t>
                      </a:r>
                      <a:r>
                        <a:rPr lang="en-IN">
                          <a:solidFill>
                            <a:schemeClr val="accent1"/>
                          </a:solidFill>
                        </a:rPr>
                        <a:t> (e.g., Ketoconazole, Itraconazole)</a:t>
                      </a:r>
                    </a:p>
                  </a:txBody>
                  <a:tcPr anchor="ctr">
                    <a:lnL>
                      <a:noFill/>
                    </a:lnL>
                    <a:lnR>
                      <a:noFill/>
                    </a:lnR>
                    <a:lnT>
                      <a:noFill/>
                    </a:lnT>
                    <a:lnB>
                      <a:noFill/>
                    </a:lnB>
                    <a:solidFill>
                      <a:schemeClr val="bg2"/>
                    </a:solidFill>
                  </a:tcPr>
                </a:tc>
                <a:tc>
                  <a:txBody>
                    <a:bodyPr/>
                    <a:lstStyle/>
                    <a:p>
                      <a:pPr>
                        <a:buNone/>
                      </a:pPr>
                      <a:r>
                        <a:rPr lang="en-IN">
                          <a:solidFill>
                            <a:schemeClr val="accent1"/>
                          </a:solidFill>
                        </a:rPr>
                        <a:t>CYP3A4 inhibition</a:t>
                      </a:r>
                    </a:p>
                  </a:txBody>
                  <a:tcPr anchor="ctr">
                    <a:lnL>
                      <a:noFill/>
                    </a:lnL>
                    <a:lnR>
                      <a:noFill/>
                    </a:lnR>
                    <a:lnT>
                      <a:noFill/>
                    </a:lnT>
                    <a:lnB>
                      <a:noFill/>
                    </a:lnB>
                    <a:solidFill>
                      <a:schemeClr val="bg2"/>
                    </a:solidFill>
                  </a:tcPr>
                </a:tc>
                <a:tc>
                  <a:txBody>
                    <a:bodyPr/>
                    <a:lstStyle/>
                    <a:p>
                      <a:pPr>
                        <a:buNone/>
                      </a:pPr>
                      <a:r>
                        <a:rPr lang="en-IN">
                          <a:solidFill>
                            <a:schemeClr val="accent1"/>
                          </a:solidFill>
                        </a:rPr>
                        <a:t>↑ Statin toxicity</a:t>
                      </a:r>
                    </a:p>
                  </a:txBody>
                  <a:tcPr anchor="ctr">
                    <a:lnL>
                      <a:noFill/>
                    </a:lnL>
                    <a:lnR>
                      <a:noFill/>
                    </a:lnR>
                    <a:lnT>
                      <a:noFill/>
                    </a:lnT>
                    <a:lnB>
                      <a:noFill/>
                    </a:lnB>
                    <a:solidFill>
                      <a:schemeClr val="bg2"/>
                    </a:solidFill>
                  </a:tcPr>
                </a:tc>
                <a:extLst>
                  <a:ext uri="{0D108BD9-81ED-4DB2-BD59-A6C34878D82A}">
                    <a16:rowId xmlns:a16="http://schemas.microsoft.com/office/drawing/2014/main" val="3614129757"/>
                  </a:ext>
                </a:extLst>
              </a:tr>
              <a:tr h="445276">
                <a:tc>
                  <a:txBody>
                    <a:bodyPr/>
                    <a:lstStyle/>
                    <a:p>
                      <a:pPr>
                        <a:buNone/>
                      </a:pPr>
                      <a:r>
                        <a:rPr lang="en-IN" b="1">
                          <a:solidFill>
                            <a:schemeClr val="accent1"/>
                          </a:solidFill>
                        </a:rPr>
                        <a:t>HIV protease inhibitors</a:t>
                      </a:r>
                      <a:endParaRPr lang="en-IN">
                        <a:solidFill>
                          <a:schemeClr val="accent1"/>
                        </a:solidFill>
                      </a:endParaRPr>
                    </a:p>
                  </a:txBody>
                  <a:tcPr anchor="ctr">
                    <a:lnL>
                      <a:noFill/>
                    </a:lnL>
                    <a:lnR>
                      <a:noFill/>
                    </a:lnR>
                    <a:lnT>
                      <a:noFill/>
                    </a:lnT>
                    <a:lnB>
                      <a:noFill/>
                    </a:lnB>
                    <a:solidFill>
                      <a:schemeClr val="bg2"/>
                    </a:solidFill>
                  </a:tcPr>
                </a:tc>
                <a:tc>
                  <a:txBody>
                    <a:bodyPr/>
                    <a:lstStyle/>
                    <a:p>
                      <a:pPr>
                        <a:buNone/>
                      </a:pPr>
                      <a:r>
                        <a:rPr lang="en-IN">
                          <a:solidFill>
                            <a:schemeClr val="accent1"/>
                          </a:solidFill>
                        </a:rPr>
                        <a:t>CYP3A4 inhibition</a:t>
                      </a:r>
                    </a:p>
                  </a:txBody>
                  <a:tcPr anchor="ctr">
                    <a:lnL>
                      <a:noFill/>
                    </a:lnL>
                    <a:lnR>
                      <a:noFill/>
                    </a:lnR>
                    <a:lnT>
                      <a:noFill/>
                    </a:lnT>
                    <a:lnB>
                      <a:noFill/>
                    </a:lnB>
                    <a:solidFill>
                      <a:schemeClr val="bg2"/>
                    </a:solidFill>
                  </a:tcPr>
                </a:tc>
                <a:tc>
                  <a:txBody>
                    <a:bodyPr/>
                    <a:lstStyle/>
                    <a:p>
                      <a:pPr>
                        <a:buNone/>
                      </a:pPr>
                      <a:r>
                        <a:rPr lang="en-IN">
                          <a:solidFill>
                            <a:schemeClr val="accent1"/>
                          </a:solidFill>
                        </a:rPr>
                        <a:t>↑ Statin toxicity</a:t>
                      </a:r>
                    </a:p>
                  </a:txBody>
                  <a:tcPr anchor="ctr">
                    <a:lnL>
                      <a:noFill/>
                    </a:lnL>
                    <a:lnR>
                      <a:noFill/>
                    </a:lnR>
                    <a:lnT>
                      <a:noFill/>
                    </a:lnT>
                    <a:lnB>
                      <a:noFill/>
                    </a:lnB>
                    <a:solidFill>
                      <a:schemeClr val="bg2"/>
                    </a:solidFill>
                  </a:tcPr>
                </a:tc>
                <a:extLst>
                  <a:ext uri="{0D108BD9-81ED-4DB2-BD59-A6C34878D82A}">
                    <a16:rowId xmlns:a16="http://schemas.microsoft.com/office/drawing/2014/main" val="1138956039"/>
                  </a:ext>
                </a:extLst>
              </a:tr>
              <a:tr h="779233">
                <a:tc>
                  <a:txBody>
                    <a:bodyPr/>
                    <a:lstStyle/>
                    <a:p>
                      <a:pPr>
                        <a:buNone/>
                      </a:pPr>
                      <a:r>
                        <a:rPr lang="en-IN" b="1">
                          <a:solidFill>
                            <a:schemeClr val="accent1"/>
                          </a:solidFill>
                        </a:rPr>
                        <a:t>Grapefruit juice</a:t>
                      </a:r>
                      <a:endParaRPr lang="en-IN">
                        <a:solidFill>
                          <a:schemeClr val="accent1"/>
                        </a:solidFill>
                      </a:endParaRPr>
                    </a:p>
                  </a:txBody>
                  <a:tcPr anchor="ctr">
                    <a:lnL>
                      <a:noFill/>
                    </a:lnL>
                    <a:lnR>
                      <a:noFill/>
                    </a:lnR>
                    <a:lnT>
                      <a:noFill/>
                    </a:lnT>
                    <a:lnB>
                      <a:noFill/>
                    </a:lnB>
                    <a:solidFill>
                      <a:schemeClr val="bg2"/>
                    </a:solidFill>
                  </a:tcPr>
                </a:tc>
                <a:tc>
                  <a:txBody>
                    <a:bodyPr/>
                    <a:lstStyle/>
                    <a:p>
                      <a:pPr>
                        <a:buNone/>
                      </a:pPr>
                      <a:r>
                        <a:rPr lang="en-IN">
                          <a:solidFill>
                            <a:schemeClr val="accent1"/>
                          </a:solidFill>
                        </a:rPr>
                        <a:t>CYP3A4 inhibition</a:t>
                      </a:r>
                    </a:p>
                  </a:txBody>
                  <a:tcPr anchor="ctr">
                    <a:lnL>
                      <a:noFill/>
                    </a:lnL>
                    <a:lnR>
                      <a:noFill/>
                    </a:lnR>
                    <a:lnT>
                      <a:noFill/>
                    </a:lnT>
                    <a:lnB>
                      <a:noFill/>
                    </a:lnB>
                    <a:solidFill>
                      <a:schemeClr val="bg2"/>
                    </a:solidFill>
                  </a:tcPr>
                </a:tc>
                <a:tc>
                  <a:txBody>
                    <a:bodyPr/>
                    <a:lstStyle/>
                    <a:p>
                      <a:pPr>
                        <a:buNone/>
                      </a:pPr>
                      <a:r>
                        <a:rPr lang="en-US">
                          <a:solidFill>
                            <a:schemeClr val="accent1"/>
                          </a:solidFill>
                        </a:rPr>
                        <a:t>↑ Statin levels, mainly Simvastatin &amp; Atorvastatin</a:t>
                      </a:r>
                    </a:p>
                  </a:txBody>
                  <a:tcPr anchor="ctr">
                    <a:lnL>
                      <a:noFill/>
                    </a:lnL>
                    <a:lnR>
                      <a:noFill/>
                    </a:lnR>
                    <a:lnT>
                      <a:noFill/>
                    </a:lnT>
                    <a:lnB>
                      <a:noFill/>
                    </a:lnB>
                    <a:solidFill>
                      <a:schemeClr val="bg2"/>
                    </a:solidFill>
                  </a:tcPr>
                </a:tc>
                <a:extLst>
                  <a:ext uri="{0D108BD9-81ED-4DB2-BD59-A6C34878D82A}">
                    <a16:rowId xmlns:a16="http://schemas.microsoft.com/office/drawing/2014/main" val="3026772940"/>
                  </a:ext>
                </a:extLst>
              </a:tr>
              <a:tr h="779233">
                <a:tc>
                  <a:txBody>
                    <a:bodyPr/>
                    <a:lstStyle/>
                    <a:p>
                      <a:pPr>
                        <a:buNone/>
                      </a:pPr>
                      <a:r>
                        <a:rPr lang="en-IN" b="1" dirty="0">
                          <a:solidFill>
                            <a:schemeClr val="accent1"/>
                          </a:solidFill>
                        </a:rPr>
                        <a:t>Amiodarone, Diltiazem, Verapamil</a:t>
                      </a:r>
                      <a:endParaRPr lang="en-IN" dirty="0">
                        <a:solidFill>
                          <a:schemeClr val="accent1"/>
                        </a:solidFill>
                      </a:endParaRPr>
                    </a:p>
                  </a:txBody>
                  <a:tcPr anchor="ctr">
                    <a:lnL>
                      <a:noFill/>
                    </a:lnL>
                    <a:lnR>
                      <a:noFill/>
                    </a:lnR>
                    <a:lnT>
                      <a:noFill/>
                    </a:lnT>
                    <a:lnB>
                      <a:noFill/>
                    </a:lnB>
                    <a:solidFill>
                      <a:schemeClr val="bg2"/>
                    </a:solidFill>
                  </a:tcPr>
                </a:tc>
                <a:tc>
                  <a:txBody>
                    <a:bodyPr/>
                    <a:lstStyle/>
                    <a:p>
                      <a:pPr>
                        <a:buNone/>
                      </a:pPr>
                      <a:r>
                        <a:rPr lang="en-IN">
                          <a:solidFill>
                            <a:schemeClr val="accent1"/>
                          </a:solidFill>
                        </a:rPr>
                        <a:t>CYP3A4 inhibition</a:t>
                      </a:r>
                    </a:p>
                  </a:txBody>
                  <a:tcPr anchor="ctr">
                    <a:lnL>
                      <a:noFill/>
                    </a:lnL>
                    <a:lnR>
                      <a:noFill/>
                    </a:lnR>
                    <a:lnT>
                      <a:noFill/>
                    </a:lnT>
                    <a:lnB>
                      <a:noFill/>
                    </a:lnB>
                    <a:solidFill>
                      <a:schemeClr val="bg2"/>
                    </a:solidFill>
                  </a:tcPr>
                </a:tc>
                <a:tc>
                  <a:txBody>
                    <a:bodyPr/>
                    <a:lstStyle/>
                    <a:p>
                      <a:pPr>
                        <a:buNone/>
                      </a:pPr>
                      <a:r>
                        <a:rPr lang="en-IN" dirty="0">
                          <a:solidFill>
                            <a:schemeClr val="accent1"/>
                          </a:solidFill>
                        </a:rPr>
                        <a:t>↑ Myopathy risk</a:t>
                      </a:r>
                    </a:p>
                  </a:txBody>
                  <a:tcPr anchor="ctr">
                    <a:lnL>
                      <a:noFill/>
                    </a:lnL>
                    <a:lnR>
                      <a:noFill/>
                    </a:lnR>
                    <a:lnT>
                      <a:noFill/>
                    </a:lnT>
                    <a:lnB>
                      <a:noFill/>
                    </a:lnB>
                    <a:solidFill>
                      <a:schemeClr val="bg2"/>
                    </a:solidFill>
                  </a:tcPr>
                </a:tc>
                <a:extLst>
                  <a:ext uri="{0D108BD9-81ED-4DB2-BD59-A6C34878D82A}">
                    <a16:rowId xmlns:a16="http://schemas.microsoft.com/office/drawing/2014/main" val="1776830232"/>
                  </a:ext>
                </a:extLst>
              </a:tr>
            </a:tbl>
          </a:graphicData>
        </a:graphic>
      </p:graphicFrame>
      <p:sp>
        <p:nvSpPr>
          <p:cNvPr id="21" name="Rectangle 8">
            <a:extLst>
              <a:ext uri="{FF2B5EF4-FFF2-40B4-BE49-F238E27FC236}">
                <a16:creationId xmlns:a16="http://schemas.microsoft.com/office/drawing/2014/main" id="{9FEF248E-894C-39F6-F761-B92A853A5FF8}"/>
              </a:ext>
            </a:extLst>
          </p:cNvPr>
          <p:cNvSpPr>
            <a:spLocks noChangeArrowheads="1"/>
          </p:cNvSpPr>
          <p:nvPr/>
        </p:nvSpPr>
        <p:spPr bwMode="auto">
          <a:xfrm>
            <a:off x="570216" y="207790"/>
            <a:ext cx="762260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kumimoji="0" lang="en-US" altLang="en-US" sz="2000" b="1" i="0" u="none" strike="noStrike" cap="none" normalizeH="0" baseline="0" dirty="0">
                <a:ln>
                  <a:noFill/>
                </a:ln>
                <a:solidFill>
                  <a:schemeClr val="tx1"/>
                </a:solidFill>
                <a:effectLst/>
                <a:latin typeface="Arial" panose="020B0604020202020204" pitchFamily="34" charset="0"/>
              </a:rPr>
              <a:t>CYP3A4-Mediated Interactions (Mostly Lipophilic Statins)</a:t>
            </a:r>
          </a:p>
          <a:p>
            <a:pPr marR="0" lvl="0" algn="l" defTabSz="914400" rtl="0" eaLnBrk="0" fontAlgn="base" latinLnBrk="0" hangingPunct="0">
              <a:lnSpc>
                <a:spcPct val="100000"/>
              </a:lnSpc>
              <a:spcBef>
                <a:spcPct val="0"/>
              </a:spcBef>
              <a:spcAft>
                <a:spcPct val="0"/>
              </a:spcAft>
              <a:buClrTx/>
              <a:buSzTx/>
              <a:tabLst/>
            </a:pPr>
            <a:endParaRPr kumimoji="0" lang="en-US" altLang="en-US" sz="20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anose="020B0604020202020204" pitchFamily="34" charset="0"/>
              </a:rPr>
              <a:t>      Affected Statins:</a:t>
            </a:r>
            <a:r>
              <a:rPr kumimoji="0" lang="en-US" altLang="en-US" sz="2000" b="0" i="0" u="none" strike="noStrike" cap="none" normalizeH="0" baseline="0" dirty="0">
                <a:ln>
                  <a:noFill/>
                </a:ln>
                <a:solidFill>
                  <a:schemeClr val="tx1"/>
                </a:solidFill>
                <a:effectLst/>
                <a:latin typeface="Arial" panose="020B0604020202020204" pitchFamily="34" charset="0"/>
              </a:rPr>
              <a:t> Atorvastatin, Simvastatin, Lovastatin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25" name="Straight Connector 24">
            <a:extLst>
              <a:ext uri="{FF2B5EF4-FFF2-40B4-BE49-F238E27FC236}">
                <a16:creationId xmlns:a16="http://schemas.microsoft.com/office/drawing/2014/main" id="{3ADFA959-B3CF-CAB9-C5FA-51D19111560C}"/>
              </a:ext>
            </a:extLst>
          </p:cNvPr>
          <p:cNvCxnSpPr/>
          <p:nvPr/>
        </p:nvCxnSpPr>
        <p:spPr>
          <a:xfrm>
            <a:off x="570216" y="1962364"/>
            <a:ext cx="8116584"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24956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9A3E4F3-C669-B92B-542E-CCAF368A5A6F}"/>
              </a:ext>
            </a:extLst>
          </p:cNvPr>
          <p:cNvGraphicFramePr>
            <a:graphicFrameLocks noGrp="1"/>
          </p:cNvGraphicFramePr>
          <p:nvPr>
            <p:ph idx="1"/>
            <p:extLst>
              <p:ext uri="{D42A27DB-BD31-4B8C-83A1-F6EECF244321}">
                <p14:modId xmlns:p14="http://schemas.microsoft.com/office/powerpoint/2010/main" val="296045103"/>
              </p:ext>
            </p:extLst>
          </p:nvPr>
        </p:nvGraphicFramePr>
        <p:xfrm>
          <a:off x="318500" y="2434046"/>
          <a:ext cx="8229600" cy="1645920"/>
        </p:xfrm>
        <a:graphic>
          <a:graphicData uri="http://schemas.openxmlformats.org/drawingml/2006/table">
            <a:tbl>
              <a:tblPr/>
              <a:tblGrid>
                <a:gridCol w="2743200">
                  <a:extLst>
                    <a:ext uri="{9D8B030D-6E8A-4147-A177-3AD203B41FA5}">
                      <a16:colId xmlns:a16="http://schemas.microsoft.com/office/drawing/2014/main" val="3850029581"/>
                    </a:ext>
                  </a:extLst>
                </a:gridCol>
                <a:gridCol w="2743200">
                  <a:extLst>
                    <a:ext uri="{9D8B030D-6E8A-4147-A177-3AD203B41FA5}">
                      <a16:colId xmlns:a16="http://schemas.microsoft.com/office/drawing/2014/main" val="3225841549"/>
                    </a:ext>
                  </a:extLst>
                </a:gridCol>
                <a:gridCol w="2743200">
                  <a:extLst>
                    <a:ext uri="{9D8B030D-6E8A-4147-A177-3AD203B41FA5}">
                      <a16:colId xmlns:a16="http://schemas.microsoft.com/office/drawing/2014/main" val="1956505667"/>
                    </a:ext>
                  </a:extLst>
                </a:gridCol>
              </a:tblGrid>
              <a:tr h="0">
                <a:tc>
                  <a:txBody>
                    <a:bodyPr/>
                    <a:lstStyle/>
                    <a:p>
                      <a:pPr>
                        <a:buNone/>
                      </a:pPr>
                      <a:r>
                        <a:rPr lang="en-IN" dirty="0">
                          <a:solidFill>
                            <a:srgbClr val="FF0000"/>
                          </a:solidFill>
                        </a:rPr>
                        <a:t>Interacting Drug</a:t>
                      </a:r>
                    </a:p>
                  </a:txBody>
                  <a:tcPr anchor="ctr">
                    <a:lnL>
                      <a:noFill/>
                    </a:lnL>
                    <a:lnR>
                      <a:noFill/>
                    </a:lnR>
                    <a:lnT>
                      <a:noFill/>
                    </a:lnT>
                    <a:lnB>
                      <a:noFill/>
                    </a:lnB>
                    <a:solidFill>
                      <a:schemeClr val="bg2"/>
                    </a:solidFill>
                  </a:tcPr>
                </a:tc>
                <a:tc>
                  <a:txBody>
                    <a:bodyPr/>
                    <a:lstStyle/>
                    <a:p>
                      <a:pPr>
                        <a:buNone/>
                      </a:pPr>
                      <a:r>
                        <a:rPr lang="en-IN" dirty="0">
                          <a:solidFill>
                            <a:srgbClr val="FF0000"/>
                          </a:solidFill>
                        </a:rPr>
                        <a:t>Mechanism</a:t>
                      </a:r>
                    </a:p>
                  </a:txBody>
                  <a:tcPr anchor="ctr">
                    <a:lnL>
                      <a:noFill/>
                    </a:lnL>
                    <a:lnR>
                      <a:noFill/>
                    </a:lnR>
                    <a:lnT>
                      <a:noFill/>
                    </a:lnT>
                    <a:lnB>
                      <a:noFill/>
                    </a:lnB>
                    <a:solidFill>
                      <a:schemeClr val="bg2"/>
                    </a:solidFill>
                  </a:tcPr>
                </a:tc>
                <a:tc>
                  <a:txBody>
                    <a:bodyPr/>
                    <a:lstStyle/>
                    <a:p>
                      <a:pPr>
                        <a:buNone/>
                      </a:pPr>
                      <a:r>
                        <a:rPr lang="en-IN" dirty="0">
                          <a:solidFill>
                            <a:srgbClr val="FF0000"/>
                          </a:solidFill>
                        </a:rPr>
                        <a:t>Notes</a:t>
                      </a:r>
                    </a:p>
                  </a:txBody>
                  <a:tcPr anchor="ctr">
                    <a:lnL>
                      <a:noFill/>
                    </a:lnL>
                    <a:lnR>
                      <a:noFill/>
                    </a:lnR>
                    <a:lnT>
                      <a:noFill/>
                    </a:lnT>
                    <a:lnB>
                      <a:noFill/>
                    </a:lnB>
                    <a:solidFill>
                      <a:schemeClr val="bg2"/>
                    </a:solidFill>
                  </a:tcPr>
                </a:tc>
                <a:extLst>
                  <a:ext uri="{0D108BD9-81ED-4DB2-BD59-A6C34878D82A}">
                    <a16:rowId xmlns:a16="http://schemas.microsoft.com/office/drawing/2014/main" val="3257268646"/>
                  </a:ext>
                </a:extLst>
              </a:tr>
              <a:tr h="0">
                <a:tc>
                  <a:txBody>
                    <a:bodyPr/>
                    <a:lstStyle/>
                    <a:p>
                      <a:pPr>
                        <a:buNone/>
                      </a:pPr>
                      <a:r>
                        <a:rPr lang="en-IN" b="1"/>
                        <a:t>Warfarin</a:t>
                      </a:r>
                      <a:endParaRPr lang="en-IN"/>
                    </a:p>
                  </a:txBody>
                  <a:tcPr anchor="ctr">
                    <a:lnL>
                      <a:noFill/>
                    </a:lnL>
                    <a:lnR>
                      <a:noFill/>
                    </a:lnR>
                    <a:lnT>
                      <a:noFill/>
                    </a:lnT>
                    <a:lnB>
                      <a:noFill/>
                    </a:lnB>
                    <a:solidFill>
                      <a:schemeClr val="bg2"/>
                    </a:solidFill>
                  </a:tcPr>
                </a:tc>
                <a:tc>
                  <a:txBody>
                    <a:bodyPr/>
                    <a:lstStyle/>
                    <a:p>
                      <a:pPr>
                        <a:buNone/>
                      </a:pPr>
                      <a:r>
                        <a:rPr lang="en-IN"/>
                        <a:t>CYP2C9 inhibition</a:t>
                      </a:r>
                    </a:p>
                  </a:txBody>
                  <a:tcPr anchor="ctr">
                    <a:lnL>
                      <a:noFill/>
                    </a:lnL>
                    <a:lnR>
                      <a:noFill/>
                    </a:lnR>
                    <a:lnT>
                      <a:noFill/>
                    </a:lnT>
                    <a:lnB>
                      <a:noFill/>
                    </a:lnB>
                    <a:solidFill>
                      <a:schemeClr val="bg2"/>
                    </a:solidFill>
                  </a:tcPr>
                </a:tc>
                <a:tc>
                  <a:txBody>
                    <a:bodyPr/>
                    <a:lstStyle/>
                    <a:p>
                      <a:pPr>
                        <a:buNone/>
                      </a:pPr>
                      <a:r>
                        <a:rPr lang="en-IN" dirty="0"/>
                        <a:t>↑ INR → ↑ bleeding risk; monitor INR closely</a:t>
                      </a:r>
                    </a:p>
                  </a:txBody>
                  <a:tcPr anchor="ctr">
                    <a:lnL>
                      <a:noFill/>
                    </a:lnL>
                    <a:lnR>
                      <a:noFill/>
                    </a:lnR>
                    <a:lnT>
                      <a:noFill/>
                    </a:lnT>
                    <a:lnB>
                      <a:noFill/>
                    </a:lnB>
                    <a:solidFill>
                      <a:schemeClr val="bg2"/>
                    </a:solidFill>
                  </a:tcPr>
                </a:tc>
                <a:extLst>
                  <a:ext uri="{0D108BD9-81ED-4DB2-BD59-A6C34878D82A}">
                    <a16:rowId xmlns:a16="http://schemas.microsoft.com/office/drawing/2014/main" val="3817347004"/>
                  </a:ext>
                </a:extLst>
              </a:tr>
              <a:tr h="0">
                <a:tc>
                  <a:txBody>
                    <a:bodyPr/>
                    <a:lstStyle/>
                    <a:p>
                      <a:pPr>
                        <a:buNone/>
                      </a:pPr>
                      <a:r>
                        <a:rPr lang="en-IN" b="1" dirty="0"/>
                        <a:t>Amiodarone</a:t>
                      </a:r>
                      <a:endParaRPr lang="en-IN" dirty="0"/>
                    </a:p>
                  </a:txBody>
                  <a:tcPr anchor="ctr">
                    <a:lnL>
                      <a:noFill/>
                    </a:lnL>
                    <a:lnR>
                      <a:noFill/>
                    </a:lnR>
                    <a:lnT>
                      <a:noFill/>
                    </a:lnT>
                    <a:lnB>
                      <a:noFill/>
                    </a:lnB>
                    <a:solidFill>
                      <a:schemeClr val="bg2"/>
                    </a:solidFill>
                  </a:tcPr>
                </a:tc>
                <a:tc>
                  <a:txBody>
                    <a:bodyPr/>
                    <a:lstStyle/>
                    <a:p>
                      <a:pPr>
                        <a:buNone/>
                      </a:pPr>
                      <a:r>
                        <a:rPr lang="en-IN"/>
                        <a:t>CYP2C9 inhibition</a:t>
                      </a:r>
                    </a:p>
                  </a:txBody>
                  <a:tcPr anchor="ctr">
                    <a:lnL>
                      <a:noFill/>
                    </a:lnL>
                    <a:lnR>
                      <a:noFill/>
                    </a:lnR>
                    <a:lnT>
                      <a:noFill/>
                    </a:lnT>
                    <a:lnB>
                      <a:noFill/>
                    </a:lnB>
                    <a:solidFill>
                      <a:schemeClr val="bg2"/>
                    </a:solidFill>
                  </a:tcPr>
                </a:tc>
                <a:tc>
                  <a:txBody>
                    <a:bodyPr/>
                    <a:lstStyle/>
                    <a:p>
                      <a:pPr>
                        <a:buNone/>
                      </a:pPr>
                      <a:r>
                        <a:rPr lang="en-IN" dirty="0"/>
                        <a:t>↑ Statin levels → mild ↑ myopathy risk</a:t>
                      </a:r>
                    </a:p>
                  </a:txBody>
                  <a:tcPr anchor="ctr">
                    <a:lnL>
                      <a:noFill/>
                    </a:lnL>
                    <a:lnR>
                      <a:noFill/>
                    </a:lnR>
                    <a:lnT>
                      <a:noFill/>
                    </a:lnT>
                    <a:lnB>
                      <a:noFill/>
                    </a:lnB>
                    <a:solidFill>
                      <a:schemeClr val="bg2"/>
                    </a:solidFill>
                  </a:tcPr>
                </a:tc>
                <a:extLst>
                  <a:ext uri="{0D108BD9-81ED-4DB2-BD59-A6C34878D82A}">
                    <a16:rowId xmlns:a16="http://schemas.microsoft.com/office/drawing/2014/main" val="2399923834"/>
                  </a:ext>
                </a:extLst>
              </a:tr>
            </a:tbl>
          </a:graphicData>
        </a:graphic>
      </p:graphicFrame>
      <p:sp>
        <p:nvSpPr>
          <p:cNvPr id="5" name="Rectangle 1">
            <a:extLst>
              <a:ext uri="{FF2B5EF4-FFF2-40B4-BE49-F238E27FC236}">
                <a16:creationId xmlns:a16="http://schemas.microsoft.com/office/drawing/2014/main" id="{70405444-68D8-1012-3742-56D3B1093698}"/>
              </a:ext>
            </a:extLst>
          </p:cNvPr>
          <p:cNvSpPr>
            <a:spLocks noChangeArrowheads="1"/>
          </p:cNvSpPr>
          <p:nvPr/>
        </p:nvSpPr>
        <p:spPr bwMode="auto">
          <a:xfrm>
            <a:off x="318500" y="435025"/>
            <a:ext cx="809791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anose="020B0604020202020204" pitchFamily="34" charset="0"/>
              </a:rPr>
              <a:t>2. CYP2C9-Mediated Interactions (Some Hydrophilic Statins)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anose="020B0604020202020204" pitchFamily="34" charset="0"/>
              </a:rPr>
              <a:t>Affected Statins:</a:t>
            </a:r>
            <a:r>
              <a:rPr kumimoji="0" lang="en-US" altLang="en-US" sz="2000" b="0" i="0" u="none" strike="noStrike" cap="none" normalizeH="0" baseline="0" dirty="0">
                <a:ln>
                  <a:noFill/>
                </a:ln>
                <a:solidFill>
                  <a:schemeClr val="tx1"/>
                </a:solidFill>
                <a:effectLst/>
                <a:latin typeface="Arial" panose="020B0604020202020204" pitchFamily="34" charset="0"/>
              </a:rPr>
              <a:t> Fluvastatin, Rosuvastatin (minor</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20087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15DFE-92A2-4F54-A2EC-7476A379EE9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B7AA78D-C20B-2A4B-F649-307501069B4D}"/>
              </a:ext>
            </a:extLst>
          </p:cNvPr>
          <p:cNvSpPr>
            <a:spLocks noGrp="1"/>
          </p:cNvSpPr>
          <p:nvPr>
            <p:ph idx="1"/>
          </p:nvPr>
        </p:nvSpPr>
        <p:spPr/>
        <p:txBody>
          <a:bodyPr>
            <a:normAutofit lnSpcReduction="10000"/>
          </a:bodyPr>
          <a:lstStyle/>
          <a:p>
            <a:pPr>
              <a:lnSpc>
                <a:spcPct val="150000"/>
              </a:lnSpc>
            </a:pPr>
            <a:r>
              <a:rPr lang="en-US" b="1" dirty="0"/>
              <a:t>Statins</a:t>
            </a:r>
            <a:r>
              <a:rPr lang="en-US" dirty="0"/>
              <a:t> = the </a:t>
            </a:r>
            <a:r>
              <a:rPr lang="en-US" b="1" dirty="0"/>
              <a:t>cornerstone of lipid-lowering therapy</a:t>
            </a:r>
          </a:p>
          <a:p>
            <a:pPr marL="0" indent="0">
              <a:lnSpc>
                <a:spcPct val="150000"/>
              </a:lnSpc>
              <a:buNone/>
            </a:pPr>
            <a:endParaRPr lang="en-US" dirty="0"/>
          </a:p>
          <a:p>
            <a:pPr>
              <a:lnSpc>
                <a:spcPct val="150000"/>
              </a:lnSpc>
            </a:pPr>
            <a:r>
              <a:rPr lang="en-US" dirty="0"/>
              <a:t>Over  last three decades, </a:t>
            </a:r>
            <a:r>
              <a:rPr lang="en-US" b="1" dirty="0"/>
              <a:t>landmark RCTs</a:t>
            </a:r>
            <a:r>
              <a:rPr lang="en-US" dirty="0"/>
              <a:t> -established the role of statins in </a:t>
            </a:r>
            <a:r>
              <a:rPr lang="en-US" b="1" dirty="0"/>
              <a:t>both primary and secondary prevention of ASCVD</a:t>
            </a:r>
            <a:endParaRPr lang="en-US" dirty="0"/>
          </a:p>
          <a:p>
            <a:endParaRPr lang="en-US" dirty="0"/>
          </a:p>
          <a:p>
            <a:endParaRPr lang="en-IN" dirty="0"/>
          </a:p>
        </p:txBody>
      </p:sp>
    </p:spTree>
    <p:extLst>
      <p:ext uri="{BB962C8B-B14F-4D97-AF65-F5344CB8AC3E}">
        <p14:creationId xmlns:p14="http://schemas.microsoft.com/office/powerpoint/2010/main" val="9941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BE6913A-5CF6-6538-B824-C12C7A1BD1D8}"/>
              </a:ext>
            </a:extLst>
          </p:cNvPr>
          <p:cNvGraphicFramePr>
            <a:graphicFrameLocks noGrp="1"/>
          </p:cNvGraphicFramePr>
          <p:nvPr>
            <p:ph idx="1"/>
            <p:extLst>
              <p:ext uri="{D42A27DB-BD31-4B8C-83A1-F6EECF244321}">
                <p14:modId xmlns:p14="http://schemas.microsoft.com/office/powerpoint/2010/main" val="389164743"/>
              </p:ext>
            </p:extLst>
          </p:nvPr>
        </p:nvGraphicFramePr>
        <p:xfrm>
          <a:off x="457200" y="1811432"/>
          <a:ext cx="8229600" cy="2377440"/>
        </p:xfrm>
        <a:graphic>
          <a:graphicData uri="http://schemas.openxmlformats.org/drawingml/2006/table">
            <a:tbl>
              <a:tblPr/>
              <a:tblGrid>
                <a:gridCol w="4114800">
                  <a:extLst>
                    <a:ext uri="{9D8B030D-6E8A-4147-A177-3AD203B41FA5}">
                      <a16:colId xmlns:a16="http://schemas.microsoft.com/office/drawing/2014/main" val="1312563032"/>
                    </a:ext>
                  </a:extLst>
                </a:gridCol>
                <a:gridCol w="4114800">
                  <a:extLst>
                    <a:ext uri="{9D8B030D-6E8A-4147-A177-3AD203B41FA5}">
                      <a16:colId xmlns:a16="http://schemas.microsoft.com/office/drawing/2014/main" val="2470787332"/>
                    </a:ext>
                  </a:extLst>
                </a:gridCol>
              </a:tblGrid>
              <a:tr h="0">
                <a:tc>
                  <a:txBody>
                    <a:bodyPr/>
                    <a:lstStyle/>
                    <a:p>
                      <a:pPr>
                        <a:buNone/>
                      </a:pPr>
                      <a:r>
                        <a:rPr lang="en-IN" dirty="0">
                          <a:solidFill>
                            <a:srgbClr val="FF0000"/>
                          </a:solidFill>
                        </a:rPr>
                        <a:t>Interacting Drug</a:t>
                      </a:r>
                    </a:p>
                  </a:txBody>
                  <a:tcPr anchor="ctr">
                    <a:lnL>
                      <a:noFill/>
                    </a:lnL>
                    <a:lnR>
                      <a:noFill/>
                    </a:lnR>
                    <a:lnT>
                      <a:noFill/>
                    </a:lnT>
                    <a:lnB>
                      <a:noFill/>
                    </a:lnB>
                    <a:solidFill>
                      <a:schemeClr val="bg2"/>
                    </a:solidFill>
                  </a:tcPr>
                </a:tc>
                <a:tc>
                  <a:txBody>
                    <a:bodyPr/>
                    <a:lstStyle/>
                    <a:p>
                      <a:pPr>
                        <a:buNone/>
                      </a:pPr>
                      <a:r>
                        <a:rPr lang="en-IN" dirty="0">
                          <a:solidFill>
                            <a:srgbClr val="FF0000"/>
                          </a:solidFill>
                        </a:rPr>
                        <a:t>Mechanism / Notes</a:t>
                      </a:r>
                    </a:p>
                  </a:txBody>
                  <a:tcPr anchor="ctr">
                    <a:lnL>
                      <a:noFill/>
                    </a:lnL>
                    <a:lnR>
                      <a:noFill/>
                    </a:lnR>
                    <a:lnT>
                      <a:noFill/>
                    </a:lnT>
                    <a:lnB>
                      <a:noFill/>
                    </a:lnB>
                    <a:solidFill>
                      <a:schemeClr val="bg2"/>
                    </a:solidFill>
                  </a:tcPr>
                </a:tc>
                <a:extLst>
                  <a:ext uri="{0D108BD9-81ED-4DB2-BD59-A6C34878D82A}">
                    <a16:rowId xmlns:a16="http://schemas.microsoft.com/office/drawing/2014/main" val="3986048699"/>
                  </a:ext>
                </a:extLst>
              </a:tr>
              <a:tr h="0">
                <a:tc>
                  <a:txBody>
                    <a:bodyPr/>
                    <a:lstStyle/>
                    <a:p>
                      <a:pPr>
                        <a:buNone/>
                      </a:pPr>
                      <a:r>
                        <a:rPr lang="en-IN" b="1"/>
                        <a:t>Fibrates</a:t>
                      </a:r>
                      <a:r>
                        <a:rPr lang="en-IN"/>
                        <a:t> (Gemfibrozil)</a:t>
                      </a:r>
                    </a:p>
                  </a:txBody>
                  <a:tcPr anchor="ctr">
                    <a:lnL>
                      <a:noFill/>
                    </a:lnL>
                    <a:lnR>
                      <a:noFill/>
                    </a:lnR>
                    <a:lnT>
                      <a:noFill/>
                    </a:lnT>
                    <a:lnB>
                      <a:noFill/>
                    </a:lnB>
                    <a:solidFill>
                      <a:schemeClr val="bg2"/>
                    </a:solidFill>
                  </a:tcPr>
                </a:tc>
                <a:tc>
                  <a:txBody>
                    <a:bodyPr/>
                    <a:lstStyle/>
                    <a:p>
                      <a:pPr>
                        <a:buNone/>
                      </a:pPr>
                      <a:r>
                        <a:rPr lang="en-IN"/>
                        <a:t>Inhibits statin glucuronidation → ↑ risk rhabdomyolysis</a:t>
                      </a:r>
                    </a:p>
                  </a:txBody>
                  <a:tcPr anchor="ctr">
                    <a:lnL>
                      <a:noFill/>
                    </a:lnL>
                    <a:lnR>
                      <a:noFill/>
                    </a:lnR>
                    <a:lnT>
                      <a:noFill/>
                    </a:lnT>
                    <a:lnB>
                      <a:noFill/>
                    </a:lnB>
                    <a:solidFill>
                      <a:schemeClr val="bg2"/>
                    </a:solidFill>
                  </a:tcPr>
                </a:tc>
                <a:extLst>
                  <a:ext uri="{0D108BD9-81ED-4DB2-BD59-A6C34878D82A}">
                    <a16:rowId xmlns:a16="http://schemas.microsoft.com/office/drawing/2014/main" val="2656935735"/>
                  </a:ext>
                </a:extLst>
              </a:tr>
              <a:tr h="0">
                <a:tc>
                  <a:txBody>
                    <a:bodyPr/>
                    <a:lstStyle/>
                    <a:p>
                      <a:pPr>
                        <a:buNone/>
                      </a:pPr>
                      <a:r>
                        <a:rPr lang="en-IN" b="1"/>
                        <a:t>Niacin (high dose)</a:t>
                      </a:r>
                      <a:endParaRPr lang="en-IN"/>
                    </a:p>
                  </a:txBody>
                  <a:tcPr anchor="ctr">
                    <a:lnL>
                      <a:noFill/>
                    </a:lnL>
                    <a:lnR>
                      <a:noFill/>
                    </a:lnR>
                    <a:lnT>
                      <a:noFill/>
                    </a:lnT>
                    <a:lnB>
                      <a:noFill/>
                    </a:lnB>
                    <a:solidFill>
                      <a:schemeClr val="bg2"/>
                    </a:solidFill>
                  </a:tcPr>
                </a:tc>
                <a:tc>
                  <a:txBody>
                    <a:bodyPr/>
                    <a:lstStyle/>
                    <a:p>
                      <a:pPr>
                        <a:buNone/>
                      </a:pPr>
                      <a:r>
                        <a:rPr lang="en-IN"/>
                        <a:t>Additive myopathy risk</a:t>
                      </a:r>
                    </a:p>
                  </a:txBody>
                  <a:tcPr anchor="ctr">
                    <a:lnL>
                      <a:noFill/>
                    </a:lnL>
                    <a:lnR>
                      <a:noFill/>
                    </a:lnR>
                    <a:lnT>
                      <a:noFill/>
                    </a:lnT>
                    <a:lnB>
                      <a:noFill/>
                    </a:lnB>
                    <a:solidFill>
                      <a:schemeClr val="bg2"/>
                    </a:solidFill>
                  </a:tcPr>
                </a:tc>
                <a:extLst>
                  <a:ext uri="{0D108BD9-81ED-4DB2-BD59-A6C34878D82A}">
                    <a16:rowId xmlns:a16="http://schemas.microsoft.com/office/drawing/2014/main" val="2249388806"/>
                  </a:ext>
                </a:extLst>
              </a:tr>
              <a:tr h="0">
                <a:tc>
                  <a:txBody>
                    <a:bodyPr/>
                    <a:lstStyle/>
                    <a:p>
                      <a:pPr>
                        <a:buNone/>
                      </a:pPr>
                      <a:r>
                        <a:rPr lang="en-IN" b="1"/>
                        <a:t>Colchicine</a:t>
                      </a:r>
                      <a:endParaRPr lang="en-IN"/>
                    </a:p>
                  </a:txBody>
                  <a:tcPr anchor="ctr">
                    <a:lnL>
                      <a:noFill/>
                    </a:lnL>
                    <a:lnR>
                      <a:noFill/>
                    </a:lnR>
                    <a:lnT>
                      <a:noFill/>
                    </a:lnT>
                    <a:lnB>
                      <a:noFill/>
                    </a:lnB>
                    <a:solidFill>
                      <a:schemeClr val="bg2"/>
                    </a:solidFill>
                  </a:tcPr>
                </a:tc>
                <a:tc>
                  <a:txBody>
                    <a:bodyPr/>
                    <a:lstStyle/>
                    <a:p>
                      <a:pPr>
                        <a:buNone/>
                      </a:pPr>
                      <a:r>
                        <a:rPr lang="en-US" dirty="0"/>
                        <a:t>Additive myopathy risk, especially in elderly</a:t>
                      </a:r>
                    </a:p>
                  </a:txBody>
                  <a:tcPr anchor="ctr">
                    <a:lnL>
                      <a:noFill/>
                    </a:lnL>
                    <a:lnR>
                      <a:noFill/>
                    </a:lnR>
                    <a:lnT>
                      <a:noFill/>
                    </a:lnT>
                    <a:lnB>
                      <a:noFill/>
                    </a:lnB>
                    <a:solidFill>
                      <a:schemeClr val="bg2"/>
                    </a:solidFill>
                  </a:tcPr>
                </a:tc>
                <a:extLst>
                  <a:ext uri="{0D108BD9-81ED-4DB2-BD59-A6C34878D82A}">
                    <a16:rowId xmlns:a16="http://schemas.microsoft.com/office/drawing/2014/main" val="126456779"/>
                  </a:ext>
                </a:extLst>
              </a:tr>
              <a:tr h="0">
                <a:tc>
                  <a:txBody>
                    <a:bodyPr/>
                    <a:lstStyle/>
                    <a:p>
                      <a:pPr>
                        <a:buNone/>
                      </a:pPr>
                      <a:r>
                        <a:rPr lang="en-IN" b="1"/>
                        <a:t>Cyclosporine</a:t>
                      </a:r>
                      <a:endParaRPr lang="en-IN"/>
                    </a:p>
                  </a:txBody>
                  <a:tcPr anchor="ctr">
                    <a:lnL>
                      <a:noFill/>
                    </a:lnL>
                    <a:lnR>
                      <a:noFill/>
                    </a:lnR>
                    <a:lnT>
                      <a:noFill/>
                    </a:lnT>
                    <a:lnB>
                      <a:noFill/>
                    </a:lnB>
                    <a:solidFill>
                      <a:schemeClr val="bg2"/>
                    </a:solidFill>
                  </a:tcPr>
                </a:tc>
                <a:tc>
                  <a:txBody>
                    <a:bodyPr/>
                    <a:lstStyle/>
                    <a:p>
                      <a:pPr>
                        <a:buNone/>
                      </a:pPr>
                      <a:r>
                        <a:rPr lang="en-IN" dirty="0"/>
                        <a:t>Inhibits statin metabolism → ↑ toxicity</a:t>
                      </a:r>
                    </a:p>
                  </a:txBody>
                  <a:tcPr anchor="ctr">
                    <a:lnL>
                      <a:noFill/>
                    </a:lnL>
                    <a:lnR>
                      <a:noFill/>
                    </a:lnR>
                    <a:lnT>
                      <a:noFill/>
                    </a:lnT>
                    <a:lnB>
                      <a:noFill/>
                    </a:lnB>
                    <a:solidFill>
                      <a:schemeClr val="bg2"/>
                    </a:solidFill>
                  </a:tcPr>
                </a:tc>
                <a:extLst>
                  <a:ext uri="{0D108BD9-81ED-4DB2-BD59-A6C34878D82A}">
                    <a16:rowId xmlns:a16="http://schemas.microsoft.com/office/drawing/2014/main" val="1191025318"/>
                  </a:ext>
                </a:extLst>
              </a:tr>
            </a:tbl>
          </a:graphicData>
        </a:graphic>
      </p:graphicFrame>
      <p:sp>
        <p:nvSpPr>
          <p:cNvPr id="5" name="Rectangle 1">
            <a:extLst>
              <a:ext uri="{FF2B5EF4-FFF2-40B4-BE49-F238E27FC236}">
                <a16:creationId xmlns:a16="http://schemas.microsoft.com/office/drawing/2014/main" id="{D77D9DBD-FB53-E796-2AD8-5CBBE94847A5}"/>
              </a:ext>
            </a:extLst>
          </p:cNvPr>
          <p:cNvSpPr>
            <a:spLocks noChangeArrowheads="1"/>
          </p:cNvSpPr>
          <p:nvPr/>
        </p:nvSpPr>
        <p:spPr bwMode="auto">
          <a:xfrm>
            <a:off x="318499" y="722253"/>
            <a:ext cx="723307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anose="020B0604020202020204" pitchFamily="34" charset="0"/>
              </a:rPr>
              <a:t>3. Drugs Increasing Myopathy Risk via Other Mechanisms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09831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93DC7B50-CE1B-A309-9F49-D312449A733D}"/>
              </a:ext>
            </a:extLst>
          </p:cNvPr>
          <p:cNvGraphicFramePr>
            <a:graphicFrameLocks noGrp="1"/>
          </p:cNvGraphicFramePr>
          <p:nvPr>
            <p:ph idx="1"/>
            <p:extLst>
              <p:ext uri="{D42A27DB-BD31-4B8C-83A1-F6EECF244321}">
                <p14:modId xmlns:p14="http://schemas.microsoft.com/office/powerpoint/2010/main" val="3441947949"/>
              </p:ext>
            </p:extLst>
          </p:nvPr>
        </p:nvGraphicFramePr>
        <p:xfrm>
          <a:off x="328773" y="2126752"/>
          <a:ext cx="8573784" cy="1376736"/>
        </p:xfrm>
        <a:graphic>
          <a:graphicData uri="http://schemas.openxmlformats.org/drawingml/2006/table">
            <a:tbl>
              <a:tblPr/>
              <a:tblGrid>
                <a:gridCol w="2857928">
                  <a:extLst>
                    <a:ext uri="{9D8B030D-6E8A-4147-A177-3AD203B41FA5}">
                      <a16:colId xmlns:a16="http://schemas.microsoft.com/office/drawing/2014/main" val="2576513825"/>
                    </a:ext>
                  </a:extLst>
                </a:gridCol>
                <a:gridCol w="2857928">
                  <a:extLst>
                    <a:ext uri="{9D8B030D-6E8A-4147-A177-3AD203B41FA5}">
                      <a16:colId xmlns:a16="http://schemas.microsoft.com/office/drawing/2014/main" val="2024608024"/>
                    </a:ext>
                  </a:extLst>
                </a:gridCol>
                <a:gridCol w="2857928">
                  <a:extLst>
                    <a:ext uri="{9D8B030D-6E8A-4147-A177-3AD203B41FA5}">
                      <a16:colId xmlns:a16="http://schemas.microsoft.com/office/drawing/2014/main" val="3690907256"/>
                    </a:ext>
                  </a:extLst>
                </a:gridCol>
              </a:tblGrid>
              <a:tr h="500631">
                <a:tc>
                  <a:txBody>
                    <a:bodyPr/>
                    <a:lstStyle/>
                    <a:p>
                      <a:pPr>
                        <a:buNone/>
                      </a:pPr>
                      <a:r>
                        <a:rPr lang="en-IN" dirty="0">
                          <a:solidFill>
                            <a:srgbClr val="FF0000"/>
                          </a:solidFill>
                        </a:rPr>
                        <a:t>Interacting Drug</a:t>
                      </a:r>
                    </a:p>
                  </a:txBody>
                  <a:tcPr anchor="ctr">
                    <a:lnL>
                      <a:noFill/>
                    </a:lnL>
                    <a:lnR>
                      <a:noFill/>
                    </a:lnR>
                    <a:lnT>
                      <a:noFill/>
                    </a:lnT>
                    <a:lnB>
                      <a:noFill/>
                    </a:lnB>
                    <a:solidFill>
                      <a:schemeClr val="bg2"/>
                    </a:solidFill>
                  </a:tcPr>
                </a:tc>
                <a:tc>
                  <a:txBody>
                    <a:bodyPr/>
                    <a:lstStyle/>
                    <a:p>
                      <a:pPr>
                        <a:buNone/>
                      </a:pPr>
                      <a:r>
                        <a:rPr lang="en-IN" dirty="0">
                          <a:solidFill>
                            <a:srgbClr val="FF0000"/>
                          </a:solidFill>
                        </a:rPr>
                        <a:t>Mechanism</a:t>
                      </a:r>
                    </a:p>
                  </a:txBody>
                  <a:tcPr anchor="ctr">
                    <a:lnL>
                      <a:noFill/>
                    </a:lnL>
                    <a:lnR>
                      <a:noFill/>
                    </a:lnR>
                    <a:lnT>
                      <a:noFill/>
                    </a:lnT>
                    <a:lnB>
                      <a:noFill/>
                    </a:lnB>
                    <a:solidFill>
                      <a:schemeClr val="bg2"/>
                    </a:solidFill>
                  </a:tcPr>
                </a:tc>
                <a:tc>
                  <a:txBody>
                    <a:bodyPr/>
                    <a:lstStyle/>
                    <a:p>
                      <a:pPr>
                        <a:buNone/>
                      </a:pPr>
                      <a:r>
                        <a:rPr lang="en-IN" dirty="0">
                          <a:solidFill>
                            <a:srgbClr val="FF0000"/>
                          </a:solidFill>
                        </a:rPr>
                        <a:t>Notes</a:t>
                      </a:r>
                    </a:p>
                  </a:txBody>
                  <a:tcPr anchor="ctr">
                    <a:lnL>
                      <a:noFill/>
                    </a:lnL>
                    <a:lnR>
                      <a:noFill/>
                    </a:lnR>
                    <a:lnT>
                      <a:noFill/>
                    </a:lnT>
                    <a:lnB>
                      <a:noFill/>
                    </a:lnB>
                    <a:solidFill>
                      <a:schemeClr val="bg2"/>
                    </a:solidFill>
                  </a:tcPr>
                </a:tc>
                <a:extLst>
                  <a:ext uri="{0D108BD9-81ED-4DB2-BD59-A6C34878D82A}">
                    <a16:rowId xmlns:a16="http://schemas.microsoft.com/office/drawing/2014/main" val="3102687095"/>
                  </a:ext>
                </a:extLst>
              </a:tr>
              <a:tr h="876105">
                <a:tc>
                  <a:txBody>
                    <a:bodyPr/>
                    <a:lstStyle/>
                    <a:p>
                      <a:pPr>
                        <a:buNone/>
                      </a:pPr>
                      <a:r>
                        <a:rPr lang="en-IN" b="1" dirty="0"/>
                        <a:t>Bile acid sequestrants</a:t>
                      </a:r>
                      <a:r>
                        <a:rPr lang="en-IN" dirty="0"/>
                        <a:t> (Cholestyramine, Colestipol)</a:t>
                      </a:r>
                    </a:p>
                  </a:txBody>
                  <a:tcPr anchor="ctr">
                    <a:lnL>
                      <a:noFill/>
                    </a:lnL>
                    <a:lnR>
                      <a:noFill/>
                    </a:lnR>
                    <a:lnT>
                      <a:noFill/>
                    </a:lnT>
                    <a:lnB>
                      <a:noFill/>
                    </a:lnB>
                    <a:solidFill>
                      <a:schemeClr val="bg2"/>
                    </a:solidFill>
                  </a:tcPr>
                </a:tc>
                <a:tc>
                  <a:txBody>
                    <a:bodyPr/>
                    <a:lstStyle/>
                    <a:p>
                      <a:pPr>
                        <a:buNone/>
                      </a:pPr>
                      <a:r>
                        <a:rPr lang="en-IN"/>
                        <a:t>Reduce statin absorption</a:t>
                      </a:r>
                    </a:p>
                  </a:txBody>
                  <a:tcPr anchor="ctr">
                    <a:lnL>
                      <a:noFill/>
                    </a:lnL>
                    <a:lnR>
                      <a:noFill/>
                    </a:lnR>
                    <a:lnT>
                      <a:noFill/>
                    </a:lnT>
                    <a:lnB>
                      <a:noFill/>
                    </a:lnB>
                    <a:solidFill>
                      <a:schemeClr val="bg2"/>
                    </a:solidFill>
                  </a:tcPr>
                </a:tc>
                <a:tc>
                  <a:txBody>
                    <a:bodyPr/>
                    <a:lstStyle/>
                    <a:p>
                      <a:pPr>
                        <a:buNone/>
                      </a:pPr>
                      <a:r>
                        <a:rPr lang="en-US" dirty="0"/>
                        <a:t>Take statin </a:t>
                      </a:r>
                      <a:r>
                        <a:rPr lang="en-US" b="1" dirty="0"/>
                        <a:t>1–2 h before or 4–6 h after</a:t>
                      </a:r>
                      <a:r>
                        <a:rPr lang="en-US" dirty="0"/>
                        <a:t> sequestrants</a:t>
                      </a:r>
                    </a:p>
                  </a:txBody>
                  <a:tcPr anchor="ctr">
                    <a:lnL>
                      <a:noFill/>
                    </a:lnL>
                    <a:lnR>
                      <a:noFill/>
                    </a:lnR>
                    <a:lnT>
                      <a:noFill/>
                    </a:lnT>
                    <a:lnB>
                      <a:noFill/>
                    </a:lnB>
                    <a:solidFill>
                      <a:schemeClr val="bg2"/>
                    </a:solidFill>
                  </a:tcPr>
                </a:tc>
                <a:extLst>
                  <a:ext uri="{0D108BD9-81ED-4DB2-BD59-A6C34878D82A}">
                    <a16:rowId xmlns:a16="http://schemas.microsoft.com/office/drawing/2014/main" val="776353560"/>
                  </a:ext>
                </a:extLst>
              </a:tr>
            </a:tbl>
          </a:graphicData>
        </a:graphic>
      </p:graphicFrame>
      <p:sp>
        <p:nvSpPr>
          <p:cNvPr id="7" name="Rectangle 2">
            <a:extLst>
              <a:ext uri="{FF2B5EF4-FFF2-40B4-BE49-F238E27FC236}">
                <a16:creationId xmlns:a16="http://schemas.microsoft.com/office/drawing/2014/main" id="{6872E754-CDF1-EC63-2E3E-4356CE5198F9}"/>
              </a:ext>
            </a:extLst>
          </p:cNvPr>
          <p:cNvSpPr>
            <a:spLocks noChangeArrowheads="1"/>
          </p:cNvSpPr>
          <p:nvPr/>
        </p:nvSpPr>
        <p:spPr bwMode="auto">
          <a:xfrm>
            <a:off x="215758" y="1158928"/>
            <a:ext cx="459478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rPr>
              <a:t>4. Drugs Affecting Statin Absorption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58674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9506D-5B50-5CF1-9BAC-693087E9B5E4}"/>
              </a:ext>
            </a:extLst>
          </p:cNvPr>
          <p:cNvSpPr>
            <a:spLocks noGrp="1"/>
          </p:cNvSpPr>
          <p:nvPr>
            <p:ph type="title"/>
          </p:nvPr>
        </p:nvSpPr>
        <p:spPr>
          <a:xfrm>
            <a:off x="276727" y="2452354"/>
            <a:ext cx="8229600" cy="1143000"/>
          </a:xfrm>
        </p:spPr>
        <p:txBody>
          <a:bodyPr/>
          <a:lstStyle/>
          <a:p>
            <a:r>
              <a:rPr lang="en-IN" dirty="0">
                <a:solidFill>
                  <a:srgbClr val="006699"/>
                </a:solidFill>
                <a:latin typeface="Segoe UI"/>
              </a:rPr>
              <a:t>Landmark Trials</a:t>
            </a:r>
            <a:endParaRPr lang="en-IN" dirty="0"/>
          </a:p>
        </p:txBody>
      </p:sp>
    </p:spTree>
    <p:extLst>
      <p:ext uri="{BB962C8B-B14F-4D97-AF65-F5344CB8AC3E}">
        <p14:creationId xmlns:p14="http://schemas.microsoft.com/office/powerpoint/2010/main" val="3015451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dirty="0"/>
              <a:t>Primary Prevention Trials</a:t>
            </a:r>
            <a:endParaRPr sz="3200" dirty="0">
              <a:solidFill>
                <a:srgbClr val="006699"/>
              </a:solidFill>
              <a:latin typeface="Segoe UI"/>
            </a:endParaRPr>
          </a:p>
        </p:txBody>
      </p:sp>
      <p:graphicFrame>
        <p:nvGraphicFramePr>
          <p:cNvPr id="4" name="Content Placeholder 3">
            <a:extLst>
              <a:ext uri="{FF2B5EF4-FFF2-40B4-BE49-F238E27FC236}">
                <a16:creationId xmlns:a16="http://schemas.microsoft.com/office/drawing/2014/main" id="{77C979DE-00F9-F08E-FADE-B0BD0C9B9C7D}"/>
              </a:ext>
            </a:extLst>
          </p:cNvPr>
          <p:cNvGraphicFramePr>
            <a:graphicFrameLocks noGrp="1"/>
          </p:cNvGraphicFramePr>
          <p:nvPr>
            <p:ph idx="1"/>
            <p:extLst>
              <p:ext uri="{D42A27DB-BD31-4B8C-83A1-F6EECF244321}">
                <p14:modId xmlns:p14="http://schemas.microsoft.com/office/powerpoint/2010/main" val="1946045551"/>
              </p:ext>
            </p:extLst>
          </p:nvPr>
        </p:nvGraphicFramePr>
        <p:xfrm>
          <a:off x="228600" y="1564106"/>
          <a:ext cx="8458200" cy="4920915"/>
        </p:xfrm>
        <a:graphic>
          <a:graphicData uri="http://schemas.openxmlformats.org/drawingml/2006/table">
            <a:tbl>
              <a:tblPr/>
              <a:tblGrid>
                <a:gridCol w="2286000">
                  <a:extLst>
                    <a:ext uri="{9D8B030D-6E8A-4147-A177-3AD203B41FA5}">
                      <a16:colId xmlns:a16="http://schemas.microsoft.com/office/drawing/2014/main" val="2437173346"/>
                    </a:ext>
                  </a:extLst>
                </a:gridCol>
                <a:gridCol w="2057400">
                  <a:extLst>
                    <a:ext uri="{9D8B030D-6E8A-4147-A177-3AD203B41FA5}">
                      <a16:colId xmlns:a16="http://schemas.microsoft.com/office/drawing/2014/main" val="4228267553"/>
                    </a:ext>
                  </a:extLst>
                </a:gridCol>
                <a:gridCol w="2057400">
                  <a:extLst>
                    <a:ext uri="{9D8B030D-6E8A-4147-A177-3AD203B41FA5}">
                      <a16:colId xmlns:a16="http://schemas.microsoft.com/office/drawing/2014/main" val="2436977832"/>
                    </a:ext>
                  </a:extLst>
                </a:gridCol>
                <a:gridCol w="2057400">
                  <a:extLst>
                    <a:ext uri="{9D8B030D-6E8A-4147-A177-3AD203B41FA5}">
                      <a16:colId xmlns:a16="http://schemas.microsoft.com/office/drawing/2014/main" val="1903824103"/>
                    </a:ext>
                  </a:extLst>
                </a:gridCol>
              </a:tblGrid>
              <a:tr h="634957">
                <a:tc>
                  <a:txBody>
                    <a:bodyPr/>
                    <a:lstStyle/>
                    <a:p>
                      <a:pPr>
                        <a:buNone/>
                      </a:pPr>
                      <a:r>
                        <a:rPr lang="en-IN" dirty="0">
                          <a:solidFill>
                            <a:srgbClr val="FF0000"/>
                          </a:solidFill>
                        </a:rPr>
                        <a:t>Trial</a:t>
                      </a:r>
                    </a:p>
                  </a:txBody>
                  <a:tcPr anchor="ctr">
                    <a:lnL>
                      <a:noFill/>
                    </a:lnL>
                    <a:lnR>
                      <a:noFill/>
                    </a:lnR>
                    <a:lnT>
                      <a:noFill/>
                    </a:lnT>
                    <a:lnB>
                      <a:noFill/>
                    </a:lnB>
                    <a:solidFill>
                      <a:schemeClr val="bg2"/>
                    </a:solidFill>
                  </a:tcPr>
                </a:tc>
                <a:tc>
                  <a:txBody>
                    <a:bodyPr/>
                    <a:lstStyle/>
                    <a:p>
                      <a:pPr>
                        <a:buNone/>
                      </a:pPr>
                      <a:r>
                        <a:rPr lang="en-IN">
                          <a:solidFill>
                            <a:srgbClr val="FF0000"/>
                          </a:solidFill>
                        </a:rPr>
                        <a:t>Statin Used</a:t>
                      </a:r>
                    </a:p>
                  </a:txBody>
                  <a:tcPr anchor="ctr">
                    <a:lnL>
                      <a:noFill/>
                    </a:lnL>
                    <a:lnR>
                      <a:noFill/>
                    </a:lnR>
                    <a:lnT>
                      <a:noFill/>
                    </a:lnT>
                    <a:lnB>
                      <a:noFill/>
                    </a:lnB>
                    <a:solidFill>
                      <a:schemeClr val="bg2"/>
                    </a:solidFill>
                  </a:tcPr>
                </a:tc>
                <a:tc>
                  <a:txBody>
                    <a:bodyPr/>
                    <a:lstStyle/>
                    <a:p>
                      <a:pPr>
                        <a:buNone/>
                      </a:pPr>
                      <a:r>
                        <a:rPr lang="en-IN">
                          <a:solidFill>
                            <a:srgbClr val="FF0000"/>
                          </a:solidFill>
                        </a:rPr>
                        <a:t>Population</a:t>
                      </a:r>
                    </a:p>
                  </a:txBody>
                  <a:tcPr anchor="ctr">
                    <a:lnL>
                      <a:noFill/>
                    </a:lnL>
                    <a:lnR>
                      <a:noFill/>
                    </a:lnR>
                    <a:lnT>
                      <a:noFill/>
                    </a:lnT>
                    <a:lnB>
                      <a:noFill/>
                    </a:lnB>
                    <a:solidFill>
                      <a:schemeClr val="bg2"/>
                    </a:solidFill>
                  </a:tcPr>
                </a:tc>
                <a:tc>
                  <a:txBody>
                    <a:bodyPr/>
                    <a:lstStyle/>
                    <a:p>
                      <a:pPr>
                        <a:buNone/>
                      </a:pPr>
                      <a:r>
                        <a:rPr lang="en-IN" dirty="0">
                          <a:solidFill>
                            <a:srgbClr val="FF0000"/>
                          </a:solidFill>
                        </a:rPr>
                        <a:t>Key Finding</a:t>
                      </a:r>
                    </a:p>
                  </a:txBody>
                  <a:tcPr anchor="ctr">
                    <a:lnL>
                      <a:noFill/>
                    </a:lnL>
                    <a:lnR>
                      <a:noFill/>
                    </a:lnR>
                    <a:lnT>
                      <a:noFill/>
                    </a:lnT>
                    <a:lnB>
                      <a:noFill/>
                    </a:lnB>
                    <a:solidFill>
                      <a:schemeClr val="bg2"/>
                    </a:solidFill>
                  </a:tcPr>
                </a:tc>
                <a:extLst>
                  <a:ext uri="{0D108BD9-81ED-4DB2-BD59-A6C34878D82A}">
                    <a16:rowId xmlns:a16="http://schemas.microsoft.com/office/drawing/2014/main" val="2134915285"/>
                  </a:ext>
                </a:extLst>
              </a:tr>
              <a:tr h="1587392">
                <a:tc>
                  <a:txBody>
                    <a:bodyPr/>
                    <a:lstStyle/>
                    <a:p>
                      <a:pPr>
                        <a:buNone/>
                      </a:pPr>
                      <a:r>
                        <a:rPr lang="en-IN" b="1"/>
                        <a:t>WOSCOPS</a:t>
                      </a:r>
                      <a:r>
                        <a:rPr lang="en-IN"/>
                        <a:t> (1995)</a:t>
                      </a:r>
                    </a:p>
                  </a:txBody>
                  <a:tcPr anchor="ctr">
                    <a:lnL>
                      <a:noFill/>
                    </a:lnL>
                    <a:lnR>
                      <a:noFill/>
                    </a:lnR>
                    <a:lnT>
                      <a:noFill/>
                    </a:lnT>
                    <a:lnB>
                      <a:noFill/>
                    </a:lnB>
                    <a:solidFill>
                      <a:schemeClr val="bg2"/>
                    </a:solidFill>
                  </a:tcPr>
                </a:tc>
                <a:tc>
                  <a:txBody>
                    <a:bodyPr/>
                    <a:lstStyle/>
                    <a:p>
                      <a:pPr>
                        <a:buNone/>
                      </a:pPr>
                      <a:r>
                        <a:rPr lang="en-IN"/>
                        <a:t>Pravastatin</a:t>
                      </a:r>
                    </a:p>
                  </a:txBody>
                  <a:tcPr anchor="ctr">
                    <a:lnL>
                      <a:noFill/>
                    </a:lnL>
                    <a:lnR>
                      <a:noFill/>
                    </a:lnR>
                    <a:lnT>
                      <a:noFill/>
                    </a:lnT>
                    <a:lnB>
                      <a:noFill/>
                    </a:lnB>
                    <a:solidFill>
                      <a:schemeClr val="bg2"/>
                    </a:solidFill>
                  </a:tcPr>
                </a:tc>
                <a:tc>
                  <a:txBody>
                    <a:bodyPr/>
                    <a:lstStyle/>
                    <a:p>
                      <a:pPr>
                        <a:buNone/>
                      </a:pPr>
                      <a:r>
                        <a:rPr lang="en-US"/>
                        <a:t>Middle-aged men with high LDL, no MI</a:t>
                      </a:r>
                    </a:p>
                  </a:txBody>
                  <a:tcPr anchor="ctr">
                    <a:lnL>
                      <a:noFill/>
                    </a:lnL>
                    <a:lnR>
                      <a:noFill/>
                    </a:lnR>
                    <a:lnT>
                      <a:noFill/>
                    </a:lnT>
                    <a:lnB>
                      <a:noFill/>
                    </a:lnB>
                    <a:solidFill>
                      <a:schemeClr val="bg2"/>
                    </a:solidFill>
                  </a:tcPr>
                </a:tc>
                <a:tc>
                  <a:txBody>
                    <a:bodyPr/>
                    <a:lstStyle/>
                    <a:p>
                      <a:pPr>
                        <a:buNone/>
                      </a:pPr>
                      <a:r>
                        <a:rPr lang="en-US" dirty="0"/>
                        <a:t>↓ First MI &amp; CV death by ~31%</a:t>
                      </a:r>
                    </a:p>
                  </a:txBody>
                  <a:tcPr anchor="ctr">
                    <a:lnL>
                      <a:noFill/>
                    </a:lnL>
                    <a:lnR>
                      <a:noFill/>
                    </a:lnR>
                    <a:lnT>
                      <a:noFill/>
                    </a:lnT>
                    <a:lnB>
                      <a:noFill/>
                    </a:lnB>
                    <a:solidFill>
                      <a:schemeClr val="bg2"/>
                    </a:solidFill>
                  </a:tcPr>
                </a:tc>
                <a:extLst>
                  <a:ext uri="{0D108BD9-81ED-4DB2-BD59-A6C34878D82A}">
                    <a16:rowId xmlns:a16="http://schemas.microsoft.com/office/drawing/2014/main" val="1784182448"/>
                  </a:ext>
                </a:extLst>
              </a:tr>
              <a:tr h="1587392">
                <a:tc>
                  <a:txBody>
                    <a:bodyPr/>
                    <a:lstStyle/>
                    <a:p>
                      <a:pPr>
                        <a:buNone/>
                      </a:pPr>
                      <a:r>
                        <a:rPr lang="en-IN" b="1"/>
                        <a:t>AFCAPS/TexCAPS</a:t>
                      </a:r>
                      <a:r>
                        <a:rPr lang="en-IN"/>
                        <a:t> (1998)</a:t>
                      </a:r>
                    </a:p>
                  </a:txBody>
                  <a:tcPr anchor="ctr">
                    <a:lnL>
                      <a:noFill/>
                    </a:lnL>
                    <a:lnR>
                      <a:noFill/>
                    </a:lnR>
                    <a:lnT>
                      <a:noFill/>
                    </a:lnT>
                    <a:lnB>
                      <a:noFill/>
                    </a:lnB>
                    <a:solidFill>
                      <a:schemeClr val="bg2"/>
                    </a:solidFill>
                  </a:tcPr>
                </a:tc>
                <a:tc>
                  <a:txBody>
                    <a:bodyPr/>
                    <a:lstStyle/>
                    <a:p>
                      <a:pPr>
                        <a:buNone/>
                      </a:pPr>
                      <a:r>
                        <a:rPr lang="en-IN"/>
                        <a:t>Lovastatin</a:t>
                      </a:r>
                    </a:p>
                  </a:txBody>
                  <a:tcPr anchor="ctr">
                    <a:lnL>
                      <a:noFill/>
                    </a:lnL>
                    <a:lnR>
                      <a:noFill/>
                    </a:lnR>
                    <a:lnT>
                      <a:noFill/>
                    </a:lnT>
                    <a:lnB>
                      <a:noFill/>
                    </a:lnB>
                    <a:solidFill>
                      <a:schemeClr val="bg2"/>
                    </a:solidFill>
                  </a:tcPr>
                </a:tc>
                <a:tc>
                  <a:txBody>
                    <a:bodyPr/>
                    <a:lstStyle/>
                    <a:p>
                      <a:pPr>
                        <a:buNone/>
                      </a:pPr>
                      <a:r>
                        <a:rPr lang="en-IN"/>
                        <a:t>Average cholesterol, no CAD</a:t>
                      </a:r>
                    </a:p>
                  </a:txBody>
                  <a:tcPr anchor="ctr">
                    <a:lnL>
                      <a:noFill/>
                    </a:lnL>
                    <a:lnR>
                      <a:noFill/>
                    </a:lnR>
                    <a:lnT>
                      <a:noFill/>
                    </a:lnT>
                    <a:lnB>
                      <a:noFill/>
                    </a:lnB>
                    <a:solidFill>
                      <a:schemeClr val="bg2"/>
                    </a:solidFill>
                  </a:tcPr>
                </a:tc>
                <a:tc>
                  <a:txBody>
                    <a:bodyPr/>
                    <a:lstStyle/>
                    <a:p>
                      <a:pPr>
                        <a:buNone/>
                      </a:pPr>
                      <a:r>
                        <a:rPr lang="en-US"/>
                        <a:t>↓ First acute coronary events by ~37%</a:t>
                      </a:r>
                    </a:p>
                  </a:txBody>
                  <a:tcPr anchor="ctr">
                    <a:lnL>
                      <a:noFill/>
                    </a:lnL>
                    <a:lnR>
                      <a:noFill/>
                    </a:lnR>
                    <a:lnT>
                      <a:noFill/>
                    </a:lnT>
                    <a:lnB>
                      <a:noFill/>
                    </a:lnB>
                    <a:solidFill>
                      <a:schemeClr val="bg2"/>
                    </a:solidFill>
                  </a:tcPr>
                </a:tc>
                <a:extLst>
                  <a:ext uri="{0D108BD9-81ED-4DB2-BD59-A6C34878D82A}">
                    <a16:rowId xmlns:a16="http://schemas.microsoft.com/office/drawing/2014/main" val="2930934517"/>
                  </a:ext>
                </a:extLst>
              </a:tr>
              <a:tr h="1111174">
                <a:tc>
                  <a:txBody>
                    <a:bodyPr/>
                    <a:lstStyle/>
                    <a:p>
                      <a:pPr>
                        <a:buNone/>
                      </a:pPr>
                      <a:r>
                        <a:rPr lang="en-IN" b="1" dirty="0"/>
                        <a:t>ASCOT-LLA</a:t>
                      </a:r>
                      <a:r>
                        <a:rPr lang="en-IN" dirty="0"/>
                        <a:t> (2003)</a:t>
                      </a:r>
                    </a:p>
                  </a:txBody>
                  <a:tcPr anchor="ctr">
                    <a:lnL>
                      <a:noFill/>
                    </a:lnL>
                    <a:lnR>
                      <a:noFill/>
                    </a:lnR>
                    <a:lnT>
                      <a:noFill/>
                    </a:lnT>
                    <a:lnB>
                      <a:noFill/>
                    </a:lnB>
                    <a:solidFill>
                      <a:schemeClr val="bg2"/>
                    </a:solidFill>
                  </a:tcPr>
                </a:tc>
                <a:tc>
                  <a:txBody>
                    <a:bodyPr/>
                    <a:lstStyle/>
                    <a:p>
                      <a:pPr>
                        <a:buNone/>
                      </a:pPr>
                      <a:r>
                        <a:rPr lang="en-IN"/>
                        <a:t>Atorvastatin</a:t>
                      </a:r>
                    </a:p>
                  </a:txBody>
                  <a:tcPr anchor="ctr">
                    <a:lnL>
                      <a:noFill/>
                    </a:lnL>
                    <a:lnR>
                      <a:noFill/>
                    </a:lnR>
                    <a:lnT>
                      <a:noFill/>
                    </a:lnT>
                    <a:lnB>
                      <a:noFill/>
                    </a:lnB>
                    <a:solidFill>
                      <a:schemeClr val="bg2"/>
                    </a:solidFill>
                  </a:tcPr>
                </a:tc>
                <a:tc>
                  <a:txBody>
                    <a:bodyPr/>
                    <a:lstStyle/>
                    <a:p>
                      <a:pPr>
                        <a:buNone/>
                      </a:pPr>
                      <a:r>
                        <a:rPr lang="en-IN"/>
                        <a:t>Hypertensive patients, no CAD</a:t>
                      </a:r>
                    </a:p>
                  </a:txBody>
                  <a:tcPr anchor="ctr">
                    <a:lnL>
                      <a:noFill/>
                    </a:lnL>
                    <a:lnR>
                      <a:noFill/>
                    </a:lnR>
                    <a:lnT>
                      <a:noFill/>
                    </a:lnT>
                    <a:lnB>
                      <a:noFill/>
                    </a:lnB>
                    <a:solidFill>
                      <a:schemeClr val="bg2"/>
                    </a:solidFill>
                  </a:tcPr>
                </a:tc>
                <a:tc>
                  <a:txBody>
                    <a:bodyPr/>
                    <a:lstStyle/>
                    <a:p>
                      <a:pPr>
                        <a:buNone/>
                      </a:pPr>
                      <a:r>
                        <a:rPr lang="en-IN" dirty="0"/>
                        <a:t>↓ CV events by 36%</a:t>
                      </a:r>
                    </a:p>
                  </a:txBody>
                  <a:tcPr anchor="ctr">
                    <a:lnL>
                      <a:noFill/>
                    </a:lnL>
                    <a:lnR>
                      <a:noFill/>
                    </a:lnR>
                    <a:lnT>
                      <a:noFill/>
                    </a:lnT>
                    <a:lnB>
                      <a:noFill/>
                    </a:lnB>
                    <a:solidFill>
                      <a:schemeClr val="bg2"/>
                    </a:solidFill>
                  </a:tcPr>
                </a:tc>
                <a:extLst>
                  <a:ext uri="{0D108BD9-81ED-4DB2-BD59-A6C34878D82A}">
                    <a16:rowId xmlns:a16="http://schemas.microsoft.com/office/drawing/2014/main" val="2486816280"/>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0"/>
          <p:cNvSpPr>
            <a:spLocks noChangeArrowheads="1"/>
          </p:cNvSpPr>
          <p:nvPr/>
        </p:nvSpPr>
        <p:spPr bwMode="auto">
          <a:xfrm>
            <a:off x="0" y="909638"/>
            <a:ext cx="9144000" cy="461962"/>
          </a:xfrm>
          <a:prstGeom prst="rect">
            <a:avLst/>
          </a:prstGeom>
          <a:noFill/>
          <a:ln w="9525">
            <a:noFill/>
            <a:miter lim="800000"/>
          </a:ln>
        </p:spPr>
        <p:txBody>
          <a:bodyPr>
            <a:spAutoFit/>
          </a:bodyPr>
          <a:lstStyle/>
          <a:p>
            <a:pPr algn="ctr"/>
            <a:r>
              <a:rPr lang="en-US" sz="2400" dirty="0">
                <a:solidFill>
                  <a:schemeClr val="tx2"/>
                </a:solidFill>
                <a:latin typeface="Franklin Gothic Demi" panose="020B0703020102020204" pitchFamily="34" charset="0"/>
              </a:rPr>
              <a:t>West of Scotland Coronary Prevention Study (WOSCOPS) </a:t>
            </a:r>
            <a:r>
              <a:rPr lang="en-US" sz="2400" dirty="0">
                <a:latin typeface="Franklin Gothic Demi" panose="020B0703020102020204" pitchFamily="34" charset="0"/>
              </a:rPr>
              <a:t>(</a:t>
            </a:r>
            <a:r>
              <a:rPr lang="en-US" sz="2400" dirty="0">
                <a:solidFill>
                  <a:srgbClr val="FF0000"/>
                </a:solidFill>
                <a:latin typeface="Franklin Gothic Demi" panose="020B0703020102020204" pitchFamily="34" charset="0"/>
              </a:rPr>
              <a:t>1995</a:t>
            </a:r>
            <a:r>
              <a:rPr lang="en-US" sz="2400" dirty="0">
                <a:latin typeface="Franklin Gothic Demi" panose="020B0703020102020204" pitchFamily="34" charset="0"/>
              </a:rPr>
              <a:t>)</a:t>
            </a:r>
            <a:endParaRPr lang="en-US" sz="2400" dirty="0">
              <a:solidFill>
                <a:schemeClr val="tx2"/>
              </a:solidFill>
              <a:latin typeface="Franklin Gothic Demi" panose="020B0703020102020204" pitchFamily="34" charset="0"/>
            </a:endParaRPr>
          </a:p>
        </p:txBody>
      </p:sp>
      <p:sp>
        <p:nvSpPr>
          <p:cNvPr id="41988" name="Rectangle 29"/>
          <p:cNvSpPr>
            <a:spLocks noChangeArrowheads="1"/>
          </p:cNvSpPr>
          <p:nvPr/>
        </p:nvSpPr>
        <p:spPr bwMode="auto">
          <a:xfrm>
            <a:off x="5853113" y="6477000"/>
            <a:ext cx="3214687" cy="246863"/>
          </a:xfrm>
          <a:prstGeom prst="rect">
            <a:avLst/>
          </a:prstGeom>
          <a:noFill/>
          <a:ln w="9525">
            <a:noFill/>
            <a:miter lim="800000"/>
          </a:ln>
        </p:spPr>
        <p:txBody>
          <a:bodyPr lIns="92075" tIns="46038" rIns="92075" bIns="46038">
            <a:spAutoFit/>
          </a:bodyPr>
          <a:lstStyle/>
          <a:p>
            <a:pPr algn="ctr" eaLnBrk="0" hangingPunct="0"/>
            <a:r>
              <a:rPr lang="en-US" sz="1000"/>
              <a:t>Source: Shepherd J et al. </a:t>
            </a:r>
            <a:r>
              <a:rPr lang="en-US" sz="1000" i="1"/>
              <a:t>NEJM</a:t>
            </a:r>
            <a:r>
              <a:rPr lang="en-US" sz="1000"/>
              <a:t> 1995;333:1301-1307</a:t>
            </a:r>
          </a:p>
        </p:txBody>
      </p:sp>
      <p:sp>
        <p:nvSpPr>
          <p:cNvPr id="41989" name="Rectangle 30"/>
          <p:cNvSpPr>
            <a:spLocks noChangeArrowheads="1"/>
          </p:cNvSpPr>
          <p:nvPr/>
        </p:nvSpPr>
        <p:spPr bwMode="auto">
          <a:xfrm>
            <a:off x="3043238" y="3035300"/>
            <a:ext cx="1463675" cy="1512888"/>
          </a:xfrm>
          <a:prstGeom prst="rect">
            <a:avLst/>
          </a:prstGeom>
          <a:solidFill>
            <a:srgbClr val="00FF00"/>
          </a:solidFill>
          <a:ln w="12700">
            <a:noFill/>
            <a:miter lim="800000"/>
          </a:ln>
        </p:spPr>
        <p:txBody>
          <a:bodyPr/>
          <a:lstStyle/>
          <a:p>
            <a:pPr algn="ctr"/>
            <a:endParaRPr lang="en-US" sz="1600">
              <a:latin typeface="Franklin Gothic Demi" panose="020B0703020102020204" pitchFamily="34" charset="0"/>
            </a:endParaRPr>
          </a:p>
        </p:txBody>
      </p:sp>
      <p:sp>
        <p:nvSpPr>
          <p:cNvPr id="41990" name="Rectangle 31"/>
          <p:cNvSpPr>
            <a:spLocks noChangeArrowheads="1"/>
          </p:cNvSpPr>
          <p:nvPr/>
        </p:nvSpPr>
        <p:spPr bwMode="auto">
          <a:xfrm>
            <a:off x="4506913" y="3568700"/>
            <a:ext cx="1450975" cy="979488"/>
          </a:xfrm>
          <a:prstGeom prst="rect">
            <a:avLst/>
          </a:prstGeom>
          <a:solidFill>
            <a:srgbClr val="FF0000"/>
          </a:solidFill>
          <a:ln w="12700">
            <a:noFill/>
            <a:miter lim="800000"/>
          </a:ln>
        </p:spPr>
        <p:txBody>
          <a:bodyPr/>
          <a:lstStyle/>
          <a:p>
            <a:pPr algn="ctr"/>
            <a:endParaRPr lang="en-US" sz="1600">
              <a:latin typeface="Franklin Gothic Demi" panose="020B0703020102020204" pitchFamily="34" charset="0"/>
            </a:endParaRPr>
          </a:p>
        </p:txBody>
      </p:sp>
      <p:sp>
        <p:nvSpPr>
          <p:cNvPr id="41991" name="Text Box 33"/>
          <p:cNvSpPr txBox="1">
            <a:spLocks noChangeArrowheads="1"/>
          </p:cNvSpPr>
          <p:nvPr/>
        </p:nvSpPr>
        <p:spPr bwMode="auto">
          <a:xfrm flipH="1">
            <a:off x="3048000" y="4635500"/>
            <a:ext cx="1447800" cy="241300"/>
          </a:xfrm>
          <a:prstGeom prst="rect">
            <a:avLst/>
          </a:prstGeom>
          <a:noFill/>
          <a:ln w="9525">
            <a:noFill/>
            <a:miter lim="800000"/>
          </a:ln>
        </p:spPr>
        <p:txBody>
          <a:bodyPr lIns="0" tIns="0" rIns="0" bIns="0">
            <a:spAutoFit/>
          </a:bodyPr>
          <a:lstStyle/>
          <a:p>
            <a:pPr algn="ctr">
              <a:lnSpc>
                <a:spcPts val="1900"/>
              </a:lnSpc>
            </a:pPr>
            <a:r>
              <a:rPr lang="en-US" sz="1600">
                <a:latin typeface="Franklin Gothic Demi" panose="020B0703020102020204" pitchFamily="34" charset="0"/>
              </a:rPr>
              <a:t>Placebo</a:t>
            </a:r>
          </a:p>
        </p:txBody>
      </p:sp>
      <p:sp>
        <p:nvSpPr>
          <p:cNvPr id="41992" name="Text Box 34"/>
          <p:cNvSpPr txBox="1">
            <a:spLocks noChangeArrowheads="1"/>
          </p:cNvSpPr>
          <p:nvPr/>
        </p:nvSpPr>
        <p:spPr bwMode="auto">
          <a:xfrm flipH="1">
            <a:off x="3043238" y="2730500"/>
            <a:ext cx="1447800" cy="258789"/>
          </a:xfrm>
          <a:prstGeom prst="rect">
            <a:avLst/>
          </a:prstGeom>
          <a:noFill/>
          <a:ln w="9525">
            <a:noFill/>
            <a:miter lim="800000"/>
          </a:ln>
        </p:spPr>
        <p:txBody>
          <a:bodyPr lIns="0" tIns="0" rIns="0" bIns="0">
            <a:spAutoFit/>
          </a:bodyPr>
          <a:lstStyle/>
          <a:p>
            <a:pPr algn="ctr">
              <a:lnSpc>
                <a:spcPts val="2200"/>
              </a:lnSpc>
            </a:pPr>
            <a:r>
              <a:rPr lang="en-US" sz="1600">
                <a:latin typeface="Franklin Gothic Demi" panose="020B0703020102020204" pitchFamily="34" charset="0"/>
                <a:cs typeface="Arial" panose="020B0604020202020204" pitchFamily="34" charset="0"/>
              </a:rPr>
              <a:t>7.5</a:t>
            </a:r>
            <a:endParaRPr lang="en-US" sz="1600">
              <a:latin typeface="Franklin Gothic Demi" panose="020B0703020102020204" pitchFamily="34" charset="0"/>
            </a:endParaRPr>
          </a:p>
        </p:txBody>
      </p:sp>
      <p:sp>
        <p:nvSpPr>
          <p:cNvPr id="41993" name="Text Box 35"/>
          <p:cNvSpPr txBox="1">
            <a:spLocks noChangeArrowheads="1"/>
          </p:cNvSpPr>
          <p:nvPr/>
        </p:nvSpPr>
        <p:spPr bwMode="auto">
          <a:xfrm flipH="1">
            <a:off x="4495800" y="4635500"/>
            <a:ext cx="1524000" cy="241300"/>
          </a:xfrm>
          <a:prstGeom prst="rect">
            <a:avLst/>
          </a:prstGeom>
          <a:noFill/>
          <a:ln w="9525">
            <a:noFill/>
            <a:miter lim="800000"/>
          </a:ln>
        </p:spPr>
        <p:txBody>
          <a:bodyPr lIns="0" tIns="0" rIns="0" bIns="0">
            <a:spAutoFit/>
          </a:bodyPr>
          <a:lstStyle/>
          <a:p>
            <a:pPr algn="ctr">
              <a:lnSpc>
                <a:spcPts val="1900"/>
              </a:lnSpc>
            </a:pPr>
            <a:r>
              <a:rPr lang="en-US" sz="1600">
                <a:latin typeface="Franklin Gothic Demi" panose="020B0703020102020204" pitchFamily="34" charset="0"/>
              </a:rPr>
              <a:t>Pravastatin</a:t>
            </a:r>
          </a:p>
        </p:txBody>
      </p:sp>
      <p:sp>
        <p:nvSpPr>
          <p:cNvPr id="41994" name="Text Box 36"/>
          <p:cNvSpPr txBox="1">
            <a:spLocks noChangeArrowheads="1"/>
          </p:cNvSpPr>
          <p:nvPr/>
        </p:nvSpPr>
        <p:spPr bwMode="auto">
          <a:xfrm>
            <a:off x="2648956" y="2601913"/>
            <a:ext cx="120226" cy="246221"/>
          </a:xfrm>
          <a:prstGeom prst="rect">
            <a:avLst/>
          </a:prstGeom>
          <a:noFill/>
          <a:ln w="9525">
            <a:noFill/>
            <a:miter lim="800000"/>
          </a:ln>
        </p:spPr>
        <p:txBody>
          <a:bodyPr wrap="none" lIns="0" tIns="0" rIns="0" bIns="0">
            <a:spAutoFit/>
          </a:bodyPr>
          <a:lstStyle/>
          <a:p>
            <a:pPr algn="ctr"/>
            <a:r>
              <a:rPr lang="en-US" sz="1600">
                <a:latin typeface="Franklin Gothic Demi" panose="020B0703020102020204" pitchFamily="34" charset="0"/>
              </a:rPr>
              <a:t>9</a:t>
            </a:r>
          </a:p>
        </p:txBody>
      </p:sp>
      <p:sp>
        <p:nvSpPr>
          <p:cNvPr id="41995" name="Text Box 37"/>
          <p:cNvSpPr txBox="1">
            <a:spLocks noChangeArrowheads="1"/>
          </p:cNvSpPr>
          <p:nvPr/>
        </p:nvSpPr>
        <p:spPr bwMode="auto">
          <a:xfrm>
            <a:off x="2648956" y="3211513"/>
            <a:ext cx="120226" cy="246221"/>
          </a:xfrm>
          <a:prstGeom prst="rect">
            <a:avLst/>
          </a:prstGeom>
          <a:noFill/>
          <a:ln w="9525">
            <a:noFill/>
            <a:miter lim="800000"/>
          </a:ln>
        </p:spPr>
        <p:txBody>
          <a:bodyPr wrap="none" lIns="0" tIns="0" rIns="0" bIns="0">
            <a:spAutoFit/>
          </a:bodyPr>
          <a:lstStyle/>
          <a:p>
            <a:pPr algn="ctr"/>
            <a:r>
              <a:rPr lang="en-US" sz="1600">
                <a:latin typeface="Franklin Gothic Demi" panose="020B0703020102020204" pitchFamily="34" charset="0"/>
              </a:rPr>
              <a:t>6</a:t>
            </a:r>
          </a:p>
        </p:txBody>
      </p:sp>
      <p:sp>
        <p:nvSpPr>
          <p:cNvPr id="41996" name="Text Box 38"/>
          <p:cNvSpPr txBox="1">
            <a:spLocks noChangeArrowheads="1"/>
          </p:cNvSpPr>
          <p:nvPr/>
        </p:nvSpPr>
        <p:spPr bwMode="auto">
          <a:xfrm>
            <a:off x="2648956" y="3821113"/>
            <a:ext cx="120226" cy="246221"/>
          </a:xfrm>
          <a:prstGeom prst="rect">
            <a:avLst/>
          </a:prstGeom>
          <a:noFill/>
          <a:ln w="9525">
            <a:noFill/>
            <a:miter lim="800000"/>
          </a:ln>
        </p:spPr>
        <p:txBody>
          <a:bodyPr wrap="none" lIns="0" tIns="0" rIns="0" bIns="0">
            <a:spAutoFit/>
          </a:bodyPr>
          <a:lstStyle/>
          <a:p>
            <a:pPr algn="ctr"/>
            <a:r>
              <a:rPr lang="en-US" sz="1600">
                <a:latin typeface="Franklin Gothic Demi" panose="020B0703020102020204" pitchFamily="34" charset="0"/>
              </a:rPr>
              <a:t>3</a:t>
            </a:r>
          </a:p>
        </p:txBody>
      </p:sp>
      <p:sp>
        <p:nvSpPr>
          <p:cNvPr id="41997" name="Text Box 39"/>
          <p:cNvSpPr txBox="1">
            <a:spLocks noChangeArrowheads="1"/>
          </p:cNvSpPr>
          <p:nvPr/>
        </p:nvSpPr>
        <p:spPr bwMode="auto">
          <a:xfrm>
            <a:off x="2674356" y="4430713"/>
            <a:ext cx="120226" cy="246221"/>
          </a:xfrm>
          <a:prstGeom prst="rect">
            <a:avLst/>
          </a:prstGeom>
          <a:noFill/>
          <a:ln w="9525">
            <a:noFill/>
            <a:miter lim="800000"/>
          </a:ln>
        </p:spPr>
        <p:txBody>
          <a:bodyPr wrap="none" lIns="0" tIns="0" rIns="0" bIns="0">
            <a:spAutoFit/>
          </a:bodyPr>
          <a:lstStyle/>
          <a:p>
            <a:pPr algn="ctr"/>
            <a:r>
              <a:rPr lang="en-US" sz="1600">
                <a:latin typeface="Franklin Gothic Demi" panose="020B0703020102020204" pitchFamily="34" charset="0"/>
              </a:rPr>
              <a:t>0</a:t>
            </a:r>
          </a:p>
        </p:txBody>
      </p:sp>
      <p:sp>
        <p:nvSpPr>
          <p:cNvPr id="41998" name="Text Box 40"/>
          <p:cNvSpPr txBox="1">
            <a:spLocks noChangeArrowheads="1"/>
          </p:cNvSpPr>
          <p:nvPr/>
        </p:nvSpPr>
        <p:spPr bwMode="auto">
          <a:xfrm flipH="1">
            <a:off x="4495800" y="3263900"/>
            <a:ext cx="1446213" cy="239553"/>
          </a:xfrm>
          <a:prstGeom prst="rect">
            <a:avLst/>
          </a:prstGeom>
          <a:noFill/>
          <a:ln w="9525">
            <a:noFill/>
            <a:miter lim="800000"/>
          </a:ln>
        </p:spPr>
        <p:txBody>
          <a:bodyPr lIns="0" tIns="0" rIns="0" bIns="0">
            <a:spAutoFit/>
          </a:bodyPr>
          <a:lstStyle/>
          <a:p>
            <a:pPr algn="ctr">
              <a:lnSpc>
                <a:spcPts val="2000"/>
              </a:lnSpc>
            </a:pPr>
            <a:r>
              <a:rPr lang="en-US" sz="1600">
                <a:latin typeface="Franklin Gothic Demi" panose="020B0703020102020204" pitchFamily="34" charset="0"/>
                <a:cs typeface="Arial" panose="020B0604020202020204" pitchFamily="34" charset="0"/>
              </a:rPr>
              <a:t>5.3</a:t>
            </a:r>
            <a:endParaRPr lang="en-US" sz="1600">
              <a:latin typeface="Franklin Gothic Demi" panose="020B0703020102020204" pitchFamily="34" charset="0"/>
            </a:endParaRPr>
          </a:p>
        </p:txBody>
      </p:sp>
      <p:sp>
        <p:nvSpPr>
          <p:cNvPr id="41999" name="Line 41"/>
          <p:cNvSpPr>
            <a:spLocks noChangeShapeType="1"/>
          </p:cNvSpPr>
          <p:nvPr/>
        </p:nvSpPr>
        <p:spPr bwMode="auto">
          <a:xfrm>
            <a:off x="2895600" y="4559300"/>
            <a:ext cx="4186238" cy="0"/>
          </a:xfrm>
          <a:prstGeom prst="line">
            <a:avLst/>
          </a:prstGeom>
          <a:noFill/>
          <a:ln w="38100">
            <a:solidFill>
              <a:schemeClr val="tx1"/>
            </a:solidFill>
            <a:round/>
          </a:ln>
        </p:spPr>
        <p:txBody>
          <a:bodyPr/>
          <a:lstStyle/>
          <a:p>
            <a:pPr algn="ctr"/>
            <a:endParaRPr lang="en-US"/>
          </a:p>
        </p:txBody>
      </p:sp>
      <p:sp>
        <p:nvSpPr>
          <p:cNvPr id="42000" name="Line 42"/>
          <p:cNvSpPr>
            <a:spLocks noChangeShapeType="1"/>
          </p:cNvSpPr>
          <p:nvPr/>
        </p:nvSpPr>
        <p:spPr bwMode="auto">
          <a:xfrm>
            <a:off x="2895600" y="2730500"/>
            <a:ext cx="0" cy="1828800"/>
          </a:xfrm>
          <a:prstGeom prst="line">
            <a:avLst/>
          </a:prstGeom>
          <a:noFill/>
          <a:ln w="38100">
            <a:solidFill>
              <a:schemeClr val="tx1"/>
            </a:solidFill>
            <a:round/>
          </a:ln>
        </p:spPr>
        <p:txBody>
          <a:bodyPr/>
          <a:lstStyle/>
          <a:p>
            <a:pPr algn="ctr"/>
            <a:endParaRPr lang="en-US"/>
          </a:p>
        </p:txBody>
      </p:sp>
      <p:sp>
        <p:nvSpPr>
          <p:cNvPr id="42001" name="Line 43"/>
          <p:cNvSpPr>
            <a:spLocks noChangeShapeType="1"/>
          </p:cNvSpPr>
          <p:nvPr/>
        </p:nvSpPr>
        <p:spPr bwMode="auto">
          <a:xfrm>
            <a:off x="2819400" y="3949700"/>
            <a:ext cx="76200" cy="0"/>
          </a:xfrm>
          <a:prstGeom prst="line">
            <a:avLst/>
          </a:prstGeom>
          <a:noFill/>
          <a:ln w="25400">
            <a:solidFill>
              <a:schemeClr val="tx1"/>
            </a:solidFill>
            <a:round/>
          </a:ln>
        </p:spPr>
        <p:txBody>
          <a:bodyPr/>
          <a:lstStyle/>
          <a:p>
            <a:pPr algn="ctr"/>
            <a:endParaRPr lang="en-US"/>
          </a:p>
        </p:txBody>
      </p:sp>
      <p:sp>
        <p:nvSpPr>
          <p:cNvPr id="42002" name="Line 44"/>
          <p:cNvSpPr>
            <a:spLocks noChangeShapeType="1"/>
          </p:cNvSpPr>
          <p:nvPr/>
        </p:nvSpPr>
        <p:spPr bwMode="auto">
          <a:xfrm>
            <a:off x="2819400" y="3340100"/>
            <a:ext cx="76200" cy="0"/>
          </a:xfrm>
          <a:prstGeom prst="line">
            <a:avLst/>
          </a:prstGeom>
          <a:noFill/>
          <a:ln w="25400">
            <a:solidFill>
              <a:schemeClr val="tx1"/>
            </a:solidFill>
            <a:round/>
          </a:ln>
        </p:spPr>
        <p:txBody>
          <a:bodyPr/>
          <a:lstStyle/>
          <a:p>
            <a:pPr algn="ctr"/>
            <a:endParaRPr lang="en-US"/>
          </a:p>
        </p:txBody>
      </p:sp>
      <p:sp>
        <p:nvSpPr>
          <p:cNvPr id="42003" name="Line 45"/>
          <p:cNvSpPr>
            <a:spLocks noChangeShapeType="1"/>
          </p:cNvSpPr>
          <p:nvPr/>
        </p:nvSpPr>
        <p:spPr bwMode="auto">
          <a:xfrm>
            <a:off x="2819400" y="2730500"/>
            <a:ext cx="76200" cy="0"/>
          </a:xfrm>
          <a:prstGeom prst="line">
            <a:avLst/>
          </a:prstGeom>
          <a:noFill/>
          <a:ln w="25400">
            <a:solidFill>
              <a:schemeClr val="tx1"/>
            </a:solidFill>
            <a:round/>
          </a:ln>
        </p:spPr>
        <p:txBody>
          <a:bodyPr/>
          <a:lstStyle/>
          <a:p>
            <a:pPr algn="ctr"/>
            <a:endParaRPr lang="en-US"/>
          </a:p>
        </p:txBody>
      </p:sp>
      <p:sp>
        <p:nvSpPr>
          <p:cNvPr id="42004" name="Text Box 46"/>
          <p:cNvSpPr txBox="1">
            <a:spLocks noChangeArrowheads="1"/>
          </p:cNvSpPr>
          <p:nvPr/>
        </p:nvSpPr>
        <p:spPr bwMode="auto">
          <a:xfrm flipH="1">
            <a:off x="5802313" y="4254500"/>
            <a:ext cx="1752600" cy="241300"/>
          </a:xfrm>
          <a:prstGeom prst="rect">
            <a:avLst/>
          </a:prstGeom>
          <a:noFill/>
          <a:ln w="9525">
            <a:noFill/>
            <a:miter lim="800000"/>
          </a:ln>
        </p:spPr>
        <p:txBody>
          <a:bodyPr lIns="0" tIns="0" rIns="0" bIns="0">
            <a:spAutoFit/>
          </a:bodyPr>
          <a:lstStyle/>
          <a:p>
            <a:pPr algn="ctr">
              <a:lnSpc>
                <a:spcPts val="1900"/>
              </a:lnSpc>
            </a:pPr>
            <a:r>
              <a:rPr lang="en-US" sz="1600">
                <a:latin typeface="Franklin Gothic Demi" panose="020B0703020102020204" pitchFamily="34" charset="0"/>
              </a:rPr>
              <a:t>P&lt;0.001</a:t>
            </a:r>
          </a:p>
        </p:txBody>
      </p:sp>
      <p:sp>
        <p:nvSpPr>
          <p:cNvPr id="42005" name="Line 47"/>
          <p:cNvSpPr>
            <a:spLocks noChangeShapeType="1"/>
          </p:cNvSpPr>
          <p:nvPr/>
        </p:nvSpPr>
        <p:spPr bwMode="auto">
          <a:xfrm flipV="1">
            <a:off x="3729038" y="2501900"/>
            <a:ext cx="0" cy="152400"/>
          </a:xfrm>
          <a:prstGeom prst="line">
            <a:avLst/>
          </a:prstGeom>
          <a:noFill/>
          <a:ln w="25400">
            <a:solidFill>
              <a:schemeClr val="tx1"/>
            </a:solidFill>
            <a:round/>
          </a:ln>
        </p:spPr>
        <p:txBody>
          <a:bodyPr/>
          <a:lstStyle/>
          <a:p>
            <a:pPr algn="ctr"/>
            <a:endParaRPr lang="en-US"/>
          </a:p>
        </p:txBody>
      </p:sp>
      <p:sp>
        <p:nvSpPr>
          <p:cNvPr id="42006" name="Line 48"/>
          <p:cNvSpPr>
            <a:spLocks noChangeShapeType="1"/>
          </p:cNvSpPr>
          <p:nvPr/>
        </p:nvSpPr>
        <p:spPr bwMode="auto">
          <a:xfrm flipH="1" flipV="1">
            <a:off x="5176838" y="2501900"/>
            <a:ext cx="4762" cy="685800"/>
          </a:xfrm>
          <a:prstGeom prst="line">
            <a:avLst/>
          </a:prstGeom>
          <a:noFill/>
          <a:ln w="25400">
            <a:solidFill>
              <a:schemeClr val="tx1"/>
            </a:solidFill>
            <a:round/>
          </a:ln>
        </p:spPr>
        <p:txBody>
          <a:bodyPr/>
          <a:lstStyle/>
          <a:p>
            <a:pPr algn="ctr"/>
            <a:endParaRPr lang="en-US"/>
          </a:p>
        </p:txBody>
      </p:sp>
      <p:sp>
        <p:nvSpPr>
          <p:cNvPr id="42007" name="Line 49"/>
          <p:cNvSpPr>
            <a:spLocks noChangeShapeType="1"/>
          </p:cNvSpPr>
          <p:nvPr/>
        </p:nvSpPr>
        <p:spPr bwMode="auto">
          <a:xfrm>
            <a:off x="3729038" y="2501900"/>
            <a:ext cx="1447800" cy="0"/>
          </a:xfrm>
          <a:prstGeom prst="line">
            <a:avLst/>
          </a:prstGeom>
          <a:noFill/>
          <a:ln w="25400">
            <a:solidFill>
              <a:schemeClr val="tx1"/>
            </a:solidFill>
            <a:round/>
          </a:ln>
        </p:spPr>
        <p:txBody>
          <a:bodyPr/>
          <a:lstStyle/>
          <a:p>
            <a:pPr algn="ctr"/>
            <a:endParaRPr lang="en-US"/>
          </a:p>
        </p:txBody>
      </p:sp>
      <p:sp>
        <p:nvSpPr>
          <p:cNvPr id="42008" name="Text Box 50"/>
          <p:cNvSpPr txBox="1">
            <a:spLocks noChangeArrowheads="1"/>
          </p:cNvSpPr>
          <p:nvPr/>
        </p:nvSpPr>
        <p:spPr bwMode="auto">
          <a:xfrm flipH="1">
            <a:off x="3576638" y="2197100"/>
            <a:ext cx="1752600" cy="258789"/>
          </a:xfrm>
          <a:prstGeom prst="rect">
            <a:avLst/>
          </a:prstGeom>
          <a:noFill/>
          <a:ln w="9525">
            <a:noFill/>
            <a:miter lim="800000"/>
          </a:ln>
        </p:spPr>
        <p:txBody>
          <a:bodyPr lIns="0" tIns="0" rIns="0" bIns="0">
            <a:spAutoFit/>
          </a:bodyPr>
          <a:lstStyle/>
          <a:p>
            <a:pPr algn="ctr">
              <a:lnSpc>
                <a:spcPts val="2200"/>
              </a:lnSpc>
            </a:pPr>
            <a:r>
              <a:rPr lang="en-US" sz="1600">
                <a:latin typeface="Franklin Gothic Demi" panose="020B0703020102020204" pitchFamily="34" charset="0"/>
              </a:rPr>
              <a:t>31% RRR</a:t>
            </a:r>
          </a:p>
        </p:txBody>
      </p:sp>
      <p:sp>
        <p:nvSpPr>
          <p:cNvPr id="42009" name="Text Box 51"/>
          <p:cNvSpPr txBox="1">
            <a:spLocks noChangeArrowheads="1"/>
          </p:cNvSpPr>
          <p:nvPr/>
        </p:nvSpPr>
        <p:spPr bwMode="auto">
          <a:xfrm rot="-5400000">
            <a:off x="1281113" y="3354387"/>
            <a:ext cx="1981200" cy="581025"/>
          </a:xfrm>
          <a:prstGeom prst="rect">
            <a:avLst/>
          </a:prstGeom>
          <a:noFill/>
          <a:ln w="9525">
            <a:noFill/>
            <a:miter lim="800000"/>
          </a:ln>
        </p:spPr>
        <p:txBody>
          <a:bodyPr>
            <a:spAutoFit/>
          </a:bodyPr>
          <a:lstStyle/>
          <a:p>
            <a:pPr algn="ctr"/>
            <a:r>
              <a:rPr lang="en-US" sz="1600">
                <a:latin typeface="Franklin Gothic Demi" panose="020B0703020102020204" pitchFamily="34" charset="0"/>
              </a:rPr>
              <a:t>Rate of MI or CHD death (%)</a:t>
            </a:r>
          </a:p>
        </p:txBody>
      </p:sp>
      <p:sp>
        <p:nvSpPr>
          <p:cNvPr id="1359898" name="Rectangle 26"/>
          <p:cNvSpPr>
            <a:spLocks noChangeArrowheads="1"/>
          </p:cNvSpPr>
          <p:nvPr/>
        </p:nvSpPr>
        <p:spPr bwMode="auto">
          <a:xfrm>
            <a:off x="76200" y="205669"/>
            <a:ext cx="8991600" cy="480131"/>
          </a:xfrm>
          <a:prstGeom prst="rect">
            <a:avLst/>
          </a:prstGeom>
          <a:noFill/>
          <a:ln w="9525">
            <a:noFill/>
            <a:miter lim="800000"/>
          </a:ln>
          <a:effectLst/>
        </p:spPr>
        <p:txBody>
          <a:bodyPr wrap="square">
            <a:spAutoFit/>
          </a:bodyPr>
          <a:lstStyle/>
          <a:p>
            <a:pPr>
              <a:lnSpc>
                <a:spcPct val="90000"/>
              </a:lnSpc>
              <a:defRPr/>
            </a:pPr>
            <a:r>
              <a:rPr lang="en-US" sz="2800" dirty="0">
                <a:latin typeface="+mj-lt"/>
                <a:ea typeface="+mn-ea"/>
              </a:rPr>
              <a:t>                        Evidence: Primary Prevention</a:t>
            </a:r>
          </a:p>
        </p:txBody>
      </p:sp>
      <p:sp>
        <p:nvSpPr>
          <p:cNvPr id="42011" name="Rectangle 53"/>
          <p:cNvSpPr>
            <a:spLocks noChangeArrowheads="1"/>
          </p:cNvSpPr>
          <p:nvPr/>
        </p:nvSpPr>
        <p:spPr bwMode="auto">
          <a:xfrm>
            <a:off x="147638" y="1587499"/>
            <a:ext cx="8686800" cy="4114800"/>
          </a:xfrm>
          <a:prstGeom prst="rect">
            <a:avLst/>
          </a:prstGeom>
          <a:noFill/>
          <a:ln w="9525">
            <a:noFill/>
            <a:miter lim="800000"/>
          </a:ln>
        </p:spPr>
        <p:txBody>
          <a:bodyPr/>
          <a:lstStyle/>
          <a:p>
            <a:pPr algn="ctr">
              <a:spcBef>
                <a:spcPct val="20000"/>
              </a:spcBef>
            </a:pPr>
            <a:r>
              <a:rPr lang="en-US" sz="2000" dirty="0">
                <a:latin typeface="Franklin Gothic Demi" panose="020B0703020102020204" pitchFamily="34" charset="0"/>
              </a:rPr>
              <a:t>6,595 men with moderate hypercholesterolemia randomized to pravastatin (40 mg) or placebo for 5 years</a:t>
            </a:r>
          </a:p>
          <a:p>
            <a:pPr algn="ctr">
              <a:lnSpc>
                <a:spcPct val="85000"/>
              </a:lnSpc>
              <a:spcBef>
                <a:spcPct val="20000"/>
              </a:spcBef>
            </a:pPr>
            <a:endParaRPr lang="en-US" sz="2000" dirty="0">
              <a:latin typeface="Franklin Gothic Demi" panose="020B0703020102020204" pitchFamily="34" charset="0"/>
            </a:endParaRPr>
          </a:p>
          <a:p>
            <a:pPr algn="ctr">
              <a:lnSpc>
                <a:spcPct val="90000"/>
              </a:lnSpc>
              <a:spcBef>
                <a:spcPct val="20000"/>
              </a:spcBef>
            </a:pPr>
            <a:endParaRPr lang="en-US" sz="2000" dirty="0">
              <a:latin typeface="Franklin Gothic Demi" panose="020B0703020102020204" pitchFamily="34" charset="0"/>
            </a:endParaRPr>
          </a:p>
          <a:p>
            <a:pPr algn="ctr">
              <a:lnSpc>
                <a:spcPct val="115000"/>
              </a:lnSpc>
              <a:spcBef>
                <a:spcPct val="20000"/>
              </a:spcBef>
            </a:pPr>
            <a:endParaRPr lang="en-US" sz="2000" dirty="0">
              <a:latin typeface="Franklin Gothic Demi" panose="020B0703020102020204" pitchFamily="34" charset="0"/>
            </a:endParaRPr>
          </a:p>
          <a:p>
            <a:pPr algn="ctr">
              <a:lnSpc>
                <a:spcPct val="110000"/>
              </a:lnSpc>
              <a:spcBef>
                <a:spcPct val="20000"/>
              </a:spcBef>
            </a:pPr>
            <a:endParaRPr lang="en-US" sz="2000" dirty="0">
              <a:latin typeface="Franklin Gothic Demi" panose="020B0703020102020204" pitchFamily="34" charset="0"/>
            </a:endParaRPr>
          </a:p>
          <a:p>
            <a:pPr algn="ctr">
              <a:lnSpc>
                <a:spcPct val="110000"/>
              </a:lnSpc>
              <a:spcBef>
                <a:spcPct val="20000"/>
              </a:spcBef>
            </a:pPr>
            <a:endParaRPr lang="en-US" sz="2000" dirty="0">
              <a:latin typeface="Franklin Gothic Demi" panose="020B0703020102020204" pitchFamily="34" charset="0"/>
            </a:endParaRPr>
          </a:p>
          <a:p>
            <a:pPr algn="ctr">
              <a:lnSpc>
                <a:spcPct val="70000"/>
              </a:lnSpc>
              <a:spcBef>
                <a:spcPct val="20000"/>
              </a:spcBef>
            </a:pPr>
            <a:r>
              <a:rPr lang="en-US" sz="2000" dirty="0">
                <a:latin typeface="Franklin Gothic Demi" panose="020B0703020102020204" pitchFamily="34" charset="0"/>
              </a:rPr>
              <a:t>    </a:t>
            </a:r>
          </a:p>
          <a:p>
            <a:pPr algn="ctr">
              <a:lnSpc>
                <a:spcPct val="70000"/>
              </a:lnSpc>
              <a:spcBef>
                <a:spcPct val="20000"/>
              </a:spcBef>
            </a:pPr>
            <a:r>
              <a:rPr lang="en-US" sz="2000" dirty="0">
                <a:latin typeface="Franklin Gothic Demi" panose="020B0703020102020204" pitchFamily="34" charset="0"/>
              </a:rPr>
              <a:t>                                                                                                                                                          </a:t>
            </a:r>
          </a:p>
          <a:p>
            <a:pPr algn="ctr">
              <a:lnSpc>
                <a:spcPct val="70000"/>
              </a:lnSpc>
              <a:spcBef>
                <a:spcPct val="20000"/>
              </a:spcBef>
              <a:spcAft>
                <a:spcPts val="600"/>
              </a:spcAft>
            </a:pPr>
            <a:endParaRPr lang="en-US" sz="2000" dirty="0">
              <a:latin typeface="Franklin Gothic Demi" panose="020B0703020102020204" pitchFamily="34" charset="0"/>
            </a:endParaRPr>
          </a:p>
          <a:p>
            <a:pPr algn="ctr">
              <a:spcBef>
                <a:spcPct val="20000"/>
              </a:spcBef>
            </a:pPr>
            <a:r>
              <a:rPr lang="en-US" sz="2000" dirty="0">
                <a:solidFill>
                  <a:schemeClr val="tx2"/>
                </a:solidFill>
                <a:latin typeface="Franklin Gothic Demi" panose="020B0703020102020204" pitchFamily="34" charset="0"/>
              </a:rPr>
              <a:t> </a:t>
            </a:r>
            <a:r>
              <a:rPr lang="en-US" sz="2000" dirty="0" err="1">
                <a:solidFill>
                  <a:srgbClr val="0000FF"/>
                </a:solidFill>
                <a:latin typeface="Franklin Gothic Demi" panose="020B0703020102020204" pitchFamily="34" charset="0"/>
              </a:rPr>
              <a:t>Statins</a:t>
            </a:r>
            <a:r>
              <a:rPr lang="en-US" sz="2000" dirty="0">
                <a:solidFill>
                  <a:srgbClr val="0000FF"/>
                </a:solidFill>
                <a:latin typeface="Franklin Gothic Demi" panose="020B0703020102020204" pitchFamily="34" charset="0"/>
              </a:rPr>
              <a:t> provide significant benefit in those with average cholesterol levels</a:t>
            </a:r>
          </a:p>
        </p:txBody>
      </p:sp>
      <p:cxnSp>
        <p:nvCxnSpPr>
          <p:cNvPr id="42012" name="Straight Connector 4"/>
          <p:cNvCxnSpPr>
            <a:cxnSpLocks noChangeShapeType="1"/>
          </p:cNvCxnSpPr>
          <p:nvPr/>
        </p:nvCxnSpPr>
        <p:spPr bwMode="auto">
          <a:xfrm>
            <a:off x="0" y="838200"/>
            <a:ext cx="9144000" cy="1588"/>
          </a:xfrm>
          <a:prstGeom prst="line">
            <a:avLst/>
          </a:prstGeom>
          <a:noFill/>
          <a:ln w="31750">
            <a:solidFill>
              <a:schemeClr val="tx1"/>
            </a:solidFill>
            <a:round/>
          </a:ln>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3032125" y="3352800"/>
            <a:ext cx="1463675" cy="1665288"/>
          </a:xfrm>
          <a:prstGeom prst="rect">
            <a:avLst/>
          </a:prstGeom>
          <a:solidFill>
            <a:srgbClr val="00FF00"/>
          </a:solidFill>
          <a:ln w="12700">
            <a:noFill/>
            <a:miter lim="800000"/>
          </a:ln>
        </p:spPr>
        <p:txBody>
          <a:bodyPr/>
          <a:lstStyle/>
          <a:p>
            <a:pPr algn="ctr"/>
            <a:endParaRPr lang="en-US" sz="1600">
              <a:latin typeface="Franklin Gothic Demi" panose="020B0703020102020204" pitchFamily="34" charset="0"/>
            </a:endParaRPr>
          </a:p>
        </p:txBody>
      </p:sp>
      <p:sp>
        <p:nvSpPr>
          <p:cNvPr id="46083" name="Rectangle 3"/>
          <p:cNvSpPr>
            <a:spLocks noChangeArrowheads="1"/>
          </p:cNvSpPr>
          <p:nvPr/>
        </p:nvSpPr>
        <p:spPr bwMode="auto">
          <a:xfrm>
            <a:off x="4495800" y="4038600"/>
            <a:ext cx="1450975" cy="979488"/>
          </a:xfrm>
          <a:prstGeom prst="rect">
            <a:avLst/>
          </a:prstGeom>
          <a:solidFill>
            <a:srgbClr val="FF0000"/>
          </a:solidFill>
          <a:ln w="12700">
            <a:noFill/>
            <a:miter lim="800000"/>
          </a:ln>
        </p:spPr>
        <p:txBody>
          <a:bodyPr/>
          <a:lstStyle/>
          <a:p>
            <a:pPr algn="ctr"/>
            <a:endParaRPr lang="en-US" sz="1600">
              <a:latin typeface="Franklin Gothic Demi" panose="020B0703020102020204" pitchFamily="34" charset="0"/>
            </a:endParaRPr>
          </a:p>
        </p:txBody>
      </p:sp>
      <p:sp>
        <p:nvSpPr>
          <p:cNvPr id="46084" name="Text Box 4"/>
          <p:cNvSpPr txBox="1">
            <a:spLocks noChangeArrowheads="1"/>
          </p:cNvSpPr>
          <p:nvPr/>
        </p:nvSpPr>
        <p:spPr bwMode="auto">
          <a:xfrm rot="-5400000">
            <a:off x="927101" y="3786187"/>
            <a:ext cx="2667000" cy="581025"/>
          </a:xfrm>
          <a:prstGeom prst="rect">
            <a:avLst/>
          </a:prstGeom>
          <a:noFill/>
          <a:ln w="9525">
            <a:noFill/>
            <a:miter lim="800000"/>
          </a:ln>
        </p:spPr>
        <p:txBody>
          <a:bodyPr>
            <a:spAutoFit/>
          </a:bodyPr>
          <a:lstStyle/>
          <a:p>
            <a:pPr algn="ctr"/>
            <a:r>
              <a:rPr lang="en-US" sz="1600">
                <a:latin typeface="Franklin Gothic Demi" panose="020B0703020102020204" pitchFamily="34" charset="0"/>
              </a:rPr>
              <a:t>Rate of MI, unstable angina, or SCD (%)</a:t>
            </a:r>
          </a:p>
        </p:txBody>
      </p:sp>
      <p:sp>
        <p:nvSpPr>
          <p:cNvPr id="46085" name="Text Box 5"/>
          <p:cNvSpPr txBox="1">
            <a:spLocks noChangeArrowheads="1"/>
          </p:cNvSpPr>
          <p:nvPr/>
        </p:nvSpPr>
        <p:spPr bwMode="auto">
          <a:xfrm flipH="1">
            <a:off x="3036888" y="5105400"/>
            <a:ext cx="1447800" cy="241300"/>
          </a:xfrm>
          <a:prstGeom prst="rect">
            <a:avLst/>
          </a:prstGeom>
          <a:noFill/>
          <a:ln w="9525">
            <a:noFill/>
            <a:miter lim="800000"/>
          </a:ln>
        </p:spPr>
        <p:txBody>
          <a:bodyPr lIns="0" tIns="0" rIns="0" bIns="0">
            <a:spAutoFit/>
          </a:bodyPr>
          <a:lstStyle/>
          <a:p>
            <a:pPr algn="ctr">
              <a:lnSpc>
                <a:spcPts val="1900"/>
              </a:lnSpc>
            </a:pPr>
            <a:r>
              <a:rPr lang="en-US" sz="1600">
                <a:latin typeface="Franklin Gothic Demi" panose="020B0703020102020204" pitchFamily="34" charset="0"/>
              </a:rPr>
              <a:t>Placebo</a:t>
            </a:r>
          </a:p>
        </p:txBody>
      </p:sp>
      <p:sp>
        <p:nvSpPr>
          <p:cNvPr id="46086" name="Text Box 6"/>
          <p:cNvSpPr txBox="1">
            <a:spLocks noChangeArrowheads="1"/>
          </p:cNvSpPr>
          <p:nvPr/>
        </p:nvSpPr>
        <p:spPr bwMode="auto">
          <a:xfrm flipH="1">
            <a:off x="3036888" y="3048000"/>
            <a:ext cx="1447800" cy="258789"/>
          </a:xfrm>
          <a:prstGeom prst="rect">
            <a:avLst/>
          </a:prstGeom>
          <a:noFill/>
          <a:ln w="9525">
            <a:noFill/>
            <a:miter lim="800000"/>
          </a:ln>
        </p:spPr>
        <p:txBody>
          <a:bodyPr lIns="0" tIns="0" rIns="0" bIns="0">
            <a:spAutoFit/>
          </a:bodyPr>
          <a:lstStyle/>
          <a:p>
            <a:pPr algn="ctr">
              <a:lnSpc>
                <a:spcPts val="2200"/>
              </a:lnSpc>
            </a:pPr>
            <a:r>
              <a:rPr lang="en-US" sz="1600">
                <a:latin typeface="Franklin Gothic Demi" panose="020B0703020102020204" pitchFamily="34" charset="0"/>
                <a:cs typeface="Arial" panose="020B0604020202020204" pitchFamily="34" charset="0"/>
              </a:rPr>
              <a:t>5.5</a:t>
            </a:r>
            <a:endParaRPr lang="en-US" sz="1600">
              <a:latin typeface="Franklin Gothic Demi" panose="020B0703020102020204" pitchFamily="34" charset="0"/>
            </a:endParaRPr>
          </a:p>
        </p:txBody>
      </p:sp>
      <p:sp>
        <p:nvSpPr>
          <p:cNvPr id="46087" name="Text Box 7"/>
          <p:cNvSpPr txBox="1">
            <a:spLocks noChangeArrowheads="1"/>
          </p:cNvSpPr>
          <p:nvPr/>
        </p:nvSpPr>
        <p:spPr bwMode="auto">
          <a:xfrm flipH="1">
            <a:off x="4484688" y="5105400"/>
            <a:ext cx="1524000" cy="241300"/>
          </a:xfrm>
          <a:prstGeom prst="rect">
            <a:avLst/>
          </a:prstGeom>
          <a:noFill/>
          <a:ln w="9525">
            <a:noFill/>
            <a:miter lim="800000"/>
          </a:ln>
        </p:spPr>
        <p:txBody>
          <a:bodyPr lIns="0" tIns="0" rIns="0" bIns="0">
            <a:spAutoFit/>
          </a:bodyPr>
          <a:lstStyle/>
          <a:p>
            <a:pPr algn="ctr">
              <a:lnSpc>
                <a:spcPts val="1900"/>
              </a:lnSpc>
            </a:pPr>
            <a:r>
              <a:rPr lang="en-US" sz="1600">
                <a:latin typeface="Franklin Gothic Demi" panose="020B0703020102020204" pitchFamily="34" charset="0"/>
              </a:rPr>
              <a:t>Lovastatin</a:t>
            </a:r>
          </a:p>
        </p:txBody>
      </p:sp>
      <p:sp>
        <p:nvSpPr>
          <p:cNvPr id="46088" name="Text Box 8"/>
          <p:cNvSpPr txBox="1">
            <a:spLocks noChangeArrowheads="1"/>
          </p:cNvSpPr>
          <p:nvPr/>
        </p:nvSpPr>
        <p:spPr bwMode="auto">
          <a:xfrm>
            <a:off x="2638425" y="3071813"/>
            <a:ext cx="119063" cy="244475"/>
          </a:xfrm>
          <a:prstGeom prst="rect">
            <a:avLst/>
          </a:prstGeom>
          <a:noFill/>
          <a:ln w="9525">
            <a:noFill/>
            <a:miter lim="800000"/>
          </a:ln>
        </p:spPr>
        <p:txBody>
          <a:bodyPr wrap="none" lIns="0" tIns="0" rIns="0" bIns="0">
            <a:spAutoFit/>
          </a:bodyPr>
          <a:lstStyle/>
          <a:p>
            <a:pPr algn="ctr"/>
            <a:r>
              <a:rPr lang="en-US" sz="1600">
                <a:latin typeface="Franklin Gothic Demi" panose="020B0703020102020204" pitchFamily="34" charset="0"/>
              </a:rPr>
              <a:t>6</a:t>
            </a:r>
          </a:p>
        </p:txBody>
      </p:sp>
      <p:sp>
        <p:nvSpPr>
          <p:cNvPr id="46089" name="Text Box 9"/>
          <p:cNvSpPr txBox="1">
            <a:spLocks noChangeArrowheads="1"/>
          </p:cNvSpPr>
          <p:nvPr/>
        </p:nvSpPr>
        <p:spPr bwMode="auto">
          <a:xfrm>
            <a:off x="2638425" y="3681413"/>
            <a:ext cx="119063" cy="244475"/>
          </a:xfrm>
          <a:prstGeom prst="rect">
            <a:avLst/>
          </a:prstGeom>
          <a:noFill/>
          <a:ln w="9525">
            <a:noFill/>
            <a:miter lim="800000"/>
          </a:ln>
        </p:spPr>
        <p:txBody>
          <a:bodyPr wrap="none" lIns="0" tIns="0" rIns="0" bIns="0">
            <a:spAutoFit/>
          </a:bodyPr>
          <a:lstStyle/>
          <a:p>
            <a:pPr algn="ctr"/>
            <a:r>
              <a:rPr lang="en-US" sz="1600">
                <a:latin typeface="Franklin Gothic Demi" panose="020B0703020102020204" pitchFamily="34" charset="0"/>
              </a:rPr>
              <a:t>4</a:t>
            </a:r>
          </a:p>
        </p:txBody>
      </p:sp>
      <p:sp>
        <p:nvSpPr>
          <p:cNvPr id="46090" name="Text Box 10"/>
          <p:cNvSpPr txBox="1">
            <a:spLocks noChangeArrowheads="1"/>
          </p:cNvSpPr>
          <p:nvPr/>
        </p:nvSpPr>
        <p:spPr bwMode="auto">
          <a:xfrm>
            <a:off x="2638425" y="4291013"/>
            <a:ext cx="119063" cy="244475"/>
          </a:xfrm>
          <a:prstGeom prst="rect">
            <a:avLst/>
          </a:prstGeom>
          <a:noFill/>
          <a:ln w="9525">
            <a:noFill/>
            <a:miter lim="800000"/>
          </a:ln>
        </p:spPr>
        <p:txBody>
          <a:bodyPr wrap="none" lIns="0" tIns="0" rIns="0" bIns="0">
            <a:spAutoFit/>
          </a:bodyPr>
          <a:lstStyle/>
          <a:p>
            <a:pPr algn="ctr"/>
            <a:r>
              <a:rPr lang="en-US" sz="1600">
                <a:latin typeface="Franklin Gothic Demi" panose="020B0703020102020204" pitchFamily="34" charset="0"/>
              </a:rPr>
              <a:t>2</a:t>
            </a:r>
          </a:p>
        </p:txBody>
      </p:sp>
      <p:sp>
        <p:nvSpPr>
          <p:cNvPr id="46091" name="Text Box 11"/>
          <p:cNvSpPr txBox="1">
            <a:spLocks noChangeArrowheads="1"/>
          </p:cNvSpPr>
          <p:nvPr/>
        </p:nvSpPr>
        <p:spPr bwMode="auto">
          <a:xfrm>
            <a:off x="2663825" y="4900613"/>
            <a:ext cx="119063" cy="244475"/>
          </a:xfrm>
          <a:prstGeom prst="rect">
            <a:avLst/>
          </a:prstGeom>
          <a:noFill/>
          <a:ln w="9525">
            <a:noFill/>
            <a:miter lim="800000"/>
          </a:ln>
        </p:spPr>
        <p:txBody>
          <a:bodyPr wrap="none" lIns="0" tIns="0" rIns="0" bIns="0">
            <a:spAutoFit/>
          </a:bodyPr>
          <a:lstStyle/>
          <a:p>
            <a:pPr algn="ctr"/>
            <a:r>
              <a:rPr lang="en-US" sz="1600">
                <a:latin typeface="Franklin Gothic Demi" panose="020B0703020102020204" pitchFamily="34" charset="0"/>
              </a:rPr>
              <a:t>0</a:t>
            </a:r>
          </a:p>
        </p:txBody>
      </p:sp>
      <p:sp>
        <p:nvSpPr>
          <p:cNvPr id="46092" name="Text Box 12"/>
          <p:cNvSpPr txBox="1">
            <a:spLocks noChangeArrowheads="1"/>
          </p:cNvSpPr>
          <p:nvPr/>
        </p:nvSpPr>
        <p:spPr bwMode="auto">
          <a:xfrm flipH="1">
            <a:off x="4484688" y="3733800"/>
            <a:ext cx="1446212" cy="239553"/>
          </a:xfrm>
          <a:prstGeom prst="rect">
            <a:avLst/>
          </a:prstGeom>
          <a:noFill/>
          <a:ln w="9525">
            <a:noFill/>
            <a:miter lim="800000"/>
          </a:ln>
        </p:spPr>
        <p:txBody>
          <a:bodyPr lIns="0" tIns="0" rIns="0" bIns="0">
            <a:spAutoFit/>
          </a:bodyPr>
          <a:lstStyle/>
          <a:p>
            <a:pPr algn="ctr">
              <a:lnSpc>
                <a:spcPts val="2000"/>
              </a:lnSpc>
            </a:pPr>
            <a:r>
              <a:rPr lang="en-US" sz="1600">
                <a:latin typeface="Franklin Gothic Demi" panose="020B0703020102020204" pitchFamily="34" charset="0"/>
                <a:cs typeface="Arial" panose="020B0604020202020204" pitchFamily="34" charset="0"/>
              </a:rPr>
              <a:t>3.5</a:t>
            </a:r>
            <a:endParaRPr lang="en-US" sz="1600">
              <a:latin typeface="Franklin Gothic Demi" panose="020B0703020102020204" pitchFamily="34" charset="0"/>
            </a:endParaRPr>
          </a:p>
        </p:txBody>
      </p:sp>
      <p:sp>
        <p:nvSpPr>
          <p:cNvPr id="46093" name="Line 13"/>
          <p:cNvSpPr>
            <a:spLocks noChangeShapeType="1"/>
          </p:cNvSpPr>
          <p:nvPr/>
        </p:nvSpPr>
        <p:spPr bwMode="auto">
          <a:xfrm>
            <a:off x="2884488" y="5029200"/>
            <a:ext cx="4191000" cy="0"/>
          </a:xfrm>
          <a:prstGeom prst="line">
            <a:avLst/>
          </a:prstGeom>
          <a:noFill/>
          <a:ln w="38100">
            <a:solidFill>
              <a:schemeClr val="tx1"/>
            </a:solidFill>
            <a:round/>
          </a:ln>
        </p:spPr>
        <p:txBody>
          <a:bodyPr/>
          <a:lstStyle/>
          <a:p>
            <a:pPr algn="ctr"/>
            <a:endParaRPr lang="en-US"/>
          </a:p>
        </p:txBody>
      </p:sp>
      <p:sp>
        <p:nvSpPr>
          <p:cNvPr id="46094" name="Line 14"/>
          <p:cNvSpPr>
            <a:spLocks noChangeShapeType="1"/>
          </p:cNvSpPr>
          <p:nvPr/>
        </p:nvSpPr>
        <p:spPr bwMode="auto">
          <a:xfrm>
            <a:off x="2884488" y="3200400"/>
            <a:ext cx="0" cy="1828800"/>
          </a:xfrm>
          <a:prstGeom prst="line">
            <a:avLst/>
          </a:prstGeom>
          <a:noFill/>
          <a:ln w="38100">
            <a:solidFill>
              <a:schemeClr val="tx1"/>
            </a:solidFill>
            <a:round/>
          </a:ln>
        </p:spPr>
        <p:txBody>
          <a:bodyPr/>
          <a:lstStyle/>
          <a:p>
            <a:pPr algn="ctr"/>
            <a:endParaRPr lang="en-US"/>
          </a:p>
        </p:txBody>
      </p:sp>
      <p:sp>
        <p:nvSpPr>
          <p:cNvPr id="46095" name="Line 15"/>
          <p:cNvSpPr>
            <a:spLocks noChangeShapeType="1"/>
          </p:cNvSpPr>
          <p:nvPr/>
        </p:nvSpPr>
        <p:spPr bwMode="auto">
          <a:xfrm>
            <a:off x="2808288" y="4419600"/>
            <a:ext cx="76200" cy="0"/>
          </a:xfrm>
          <a:prstGeom prst="line">
            <a:avLst/>
          </a:prstGeom>
          <a:noFill/>
          <a:ln w="25400">
            <a:solidFill>
              <a:schemeClr val="tx1"/>
            </a:solidFill>
            <a:round/>
          </a:ln>
        </p:spPr>
        <p:txBody>
          <a:bodyPr/>
          <a:lstStyle/>
          <a:p>
            <a:pPr algn="ctr"/>
            <a:endParaRPr lang="en-US"/>
          </a:p>
        </p:txBody>
      </p:sp>
      <p:sp>
        <p:nvSpPr>
          <p:cNvPr id="46096" name="Line 16"/>
          <p:cNvSpPr>
            <a:spLocks noChangeShapeType="1"/>
          </p:cNvSpPr>
          <p:nvPr/>
        </p:nvSpPr>
        <p:spPr bwMode="auto">
          <a:xfrm>
            <a:off x="2808288" y="3810000"/>
            <a:ext cx="76200" cy="0"/>
          </a:xfrm>
          <a:prstGeom prst="line">
            <a:avLst/>
          </a:prstGeom>
          <a:noFill/>
          <a:ln w="25400">
            <a:solidFill>
              <a:schemeClr val="tx1"/>
            </a:solidFill>
            <a:round/>
          </a:ln>
        </p:spPr>
        <p:txBody>
          <a:bodyPr/>
          <a:lstStyle/>
          <a:p>
            <a:pPr algn="ctr"/>
            <a:endParaRPr lang="en-US"/>
          </a:p>
        </p:txBody>
      </p:sp>
      <p:sp>
        <p:nvSpPr>
          <p:cNvPr id="46097" name="Line 17"/>
          <p:cNvSpPr>
            <a:spLocks noChangeShapeType="1"/>
          </p:cNvSpPr>
          <p:nvPr/>
        </p:nvSpPr>
        <p:spPr bwMode="auto">
          <a:xfrm>
            <a:off x="2808288" y="3200400"/>
            <a:ext cx="76200" cy="0"/>
          </a:xfrm>
          <a:prstGeom prst="line">
            <a:avLst/>
          </a:prstGeom>
          <a:noFill/>
          <a:ln w="25400">
            <a:solidFill>
              <a:schemeClr val="tx1"/>
            </a:solidFill>
            <a:round/>
          </a:ln>
        </p:spPr>
        <p:txBody>
          <a:bodyPr/>
          <a:lstStyle/>
          <a:p>
            <a:pPr algn="ctr"/>
            <a:endParaRPr lang="en-US"/>
          </a:p>
        </p:txBody>
      </p:sp>
      <p:sp>
        <p:nvSpPr>
          <p:cNvPr id="46098" name="Rectangle 20"/>
          <p:cNvSpPr>
            <a:spLocks noChangeArrowheads="1"/>
          </p:cNvSpPr>
          <p:nvPr/>
        </p:nvSpPr>
        <p:spPr bwMode="auto">
          <a:xfrm>
            <a:off x="304800" y="922338"/>
            <a:ext cx="8534400" cy="1200329"/>
          </a:xfrm>
          <a:prstGeom prst="rect">
            <a:avLst/>
          </a:prstGeom>
          <a:noFill/>
          <a:ln w="9525">
            <a:noFill/>
            <a:miter lim="800000"/>
          </a:ln>
        </p:spPr>
        <p:txBody>
          <a:bodyPr>
            <a:spAutoFit/>
          </a:bodyPr>
          <a:lstStyle/>
          <a:p>
            <a:pPr algn="ctr"/>
            <a:r>
              <a:rPr lang="en-US" sz="2400" dirty="0">
                <a:solidFill>
                  <a:schemeClr val="tx2"/>
                </a:solidFill>
                <a:latin typeface="Franklin Gothic Demi" panose="020B0703020102020204" pitchFamily="34" charset="0"/>
              </a:rPr>
              <a:t>Air Force/Texas Coronary Atherosclerosis Prevention Study (AFCAPS/TEXCAPS)</a:t>
            </a:r>
            <a:r>
              <a:rPr lang="en-US" sz="2400" dirty="0">
                <a:latin typeface="Franklin Gothic Demi" panose="020B0703020102020204" pitchFamily="34" charset="0"/>
              </a:rPr>
              <a:t> (</a:t>
            </a:r>
            <a:r>
              <a:rPr lang="en-US" sz="2400" dirty="0">
                <a:solidFill>
                  <a:srgbClr val="FF0000"/>
                </a:solidFill>
                <a:latin typeface="Franklin Gothic Demi" panose="020B0703020102020204" pitchFamily="34" charset="0"/>
              </a:rPr>
              <a:t>1998</a:t>
            </a:r>
            <a:r>
              <a:rPr lang="en-US" sz="2400" dirty="0">
                <a:latin typeface="Franklin Gothic Demi" panose="020B0703020102020204" pitchFamily="34" charset="0"/>
              </a:rPr>
              <a:t>)</a:t>
            </a:r>
          </a:p>
          <a:p>
            <a:pPr algn="ctr"/>
            <a:endParaRPr lang="en-US" sz="2400" dirty="0">
              <a:solidFill>
                <a:schemeClr val="tx2"/>
              </a:solidFill>
              <a:latin typeface="Franklin Gothic Demi" panose="020B0703020102020204" pitchFamily="34" charset="0"/>
            </a:endParaRPr>
          </a:p>
        </p:txBody>
      </p:sp>
      <p:sp>
        <p:nvSpPr>
          <p:cNvPr id="46099" name="Text Box 21"/>
          <p:cNvSpPr txBox="1">
            <a:spLocks noChangeArrowheads="1"/>
          </p:cNvSpPr>
          <p:nvPr/>
        </p:nvSpPr>
        <p:spPr bwMode="auto">
          <a:xfrm flipH="1">
            <a:off x="5791200" y="4724400"/>
            <a:ext cx="1752600" cy="241300"/>
          </a:xfrm>
          <a:prstGeom prst="rect">
            <a:avLst/>
          </a:prstGeom>
          <a:noFill/>
          <a:ln w="9525">
            <a:noFill/>
            <a:miter lim="800000"/>
          </a:ln>
        </p:spPr>
        <p:txBody>
          <a:bodyPr lIns="0" tIns="0" rIns="0" bIns="0">
            <a:spAutoFit/>
          </a:bodyPr>
          <a:lstStyle/>
          <a:p>
            <a:pPr algn="ctr">
              <a:lnSpc>
                <a:spcPts val="1900"/>
              </a:lnSpc>
            </a:pPr>
            <a:r>
              <a:rPr lang="en-US" sz="1600">
                <a:latin typeface="Franklin Gothic Demi" panose="020B0703020102020204" pitchFamily="34" charset="0"/>
              </a:rPr>
              <a:t>P&lt;0.001</a:t>
            </a:r>
          </a:p>
        </p:txBody>
      </p:sp>
      <p:sp>
        <p:nvSpPr>
          <p:cNvPr id="46100" name="Line 23"/>
          <p:cNvSpPr>
            <a:spLocks noChangeShapeType="1"/>
          </p:cNvSpPr>
          <p:nvPr/>
        </p:nvSpPr>
        <p:spPr bwMode="auto">
          <a:xfrm flipH="1" flipV="1">
            <a:off x="5170488" y="2819400"/>
            <a:ext cx="0" cy="838200"/>
          </a:xfrm>
          <a:prstGeom prst="line">
            <a:avLst/>
          </a:prstGeom>
          <a:noFill/>
          <a:ln w="25400">
            <a:solidFill>
              <a:schemeClr val="tx1"/>
            </a:solidFill>
            <a:round/>
          </a:ln>
        </p:spPr>
        <p:txBody>
          <a:bodyPr/>
          <a:lstStyle/>
          <a:p>
            <a:pPr algn="ctr"/>
            <a:endParaRPr lang="en-US"/>
          </a:p>
        </p:txBody>
      </p:sp>
      <p:sp>
        <p:nvSpPr>
          <p:cNvPr id="46101" name="Line 24"/>
          <p:cNvSpPr>
            <a:spLocks noChangeShapeType="1"/>
          </p:cNvSpPr>
          <p:nvPr/>
        </p:nvSpPr>
        <p:spPr bwMode="auto">
          <a:xfrm>
            <a:off x="3722688" y="2819400"/>
            <a:ext cx="1447800" cy="0"/>
          </a:xfrm>
          <a:prstGeom prst="line">
            <a:avLst/>
          </a:prstGeom>
          <a:noFill/>
          <a:ln w="25400">
            <a:solidFill>
              <a:schemeClr val="tx1"/>
            </a:solidFill>
            <a:round/>
          </a:ln>
        </p:spPr>
        <p:txBody>
          <a:bodyPr/>
          <a:lstStyle/>
          <a:p>
            <a:pPr algn="ctr"/>
            <a:endParaRPr lang="en-US"/>
          </a:p>
        </p:txBody>
      </p:sp>
      <p:sp>
        <p:nvSpPr>
          <p:cNvPr id="46102" name="Text Box 25"/>
          <p:cNvSpPr txBox="1">
            <a:spLocks noChangeArrowheads="1"/>
          </p:cNvSpPr>
          <p:nvPr/>
        </p:nvSpPr>
        <p:spPr bwMode="auto">
          <a:xfrm flipH="1">
            <a:off x="3570288" y="2514600"/>
            <a:ext cx="1752600" cy="241300"/>
          </a:xfrm>
          <a:prstGeom prst="rect">
            <a:avLst/>
          </a:prstGeom>
          <a:noFill/>
          <a:ln w="9525">
            <a:noFill/>
            <a:miter lim="800000"/>
          </a:ln>
        </p:spPr>
        <p:txBody>
          <a:bodyPr lIns="0" tIns="0" rIns="0" bIns="0">
            <a:spAutoFit/>
          </a:bodyPr>
          <a:lstStyle/>
          <a:p>
            <a:pPr algn="ctr">
              <a:lnSpc>
                <a:spcPts val="1900"/>
              </a:lnSpc>
            </a:pPr>
            <a:r>
              <a:rPr lang="en-US" sz="1600">
                <a:latin typeface="Franklin Gothic Demi" panose="020B0703020102020204" pitchFamily="34" charset="0"/>
              </a:rPr>
              <a:t>37% RRR</a:t>
            </a:r>
          </a:p>
        </p:txBody>
      </p:sp>
      <p:sp>
        <p:nvSpPr>
          <p:cNvPr id="46104" name="Text Box 28"/>
          <p:cNvSpPr txBox="1">
            <a:spLocks noChangeArrowheads="1"/>
          </p:cNvSpPr>
          <p:nvPr/>
        </p:nvSpPr>
        <p:spPr bwMode="auto">
          <a:xfrm>
            <a:off x="5870575" y="6477000"/>
            <a:ext cx="3197225" cy="244475"/>
          </a:xfrm>
          <a:prstGeom prst="rect">
            <a:avLst/>
          </a:prstGeom>
          <a:noFill/>
          <a:ln w="9525">
            <a:noFill/>
            <a:miter lim="800000"/>
          </a:ln>
        </p:spPr>
        <p:txBody>
          <a:bodyPr>
            <a:spAutoFit/>
          </a:bodyPr>
          <a:lstStyle/>
          <a:p>
            <a:pPr algn="ctr">
              <a:spcBef>
                <a:spcPct val="50000"/>
              </a:spcBef>
            </a:pPr>
            <a:r>
              <a:rPr lang="en-US" sz="1000"/>
              <a:t>Source: Downs JR et al. </a:t>
            </a:r>
            <a:r>
              <a:rPr lang="en-US" sz="1000" i="1"/>
              <a:t>JAMA</a:t>
            </a:r>
            <a:r>
              <a:rPr lang="en-US" sz="1000"/>
              <a:t> 1998;279:1615–1622</a:t>
            </a:r>
          </a:p>
        </p:txBody>
      </p:sp>
      <p:sp>
        <p:nvSpPr>
          <p:cNvPr id="46105" name="Line 33"/>
          <p:cNvSpPr>
            <a:spLocks noChangeShapeType="1"/>
          </p:cNvSpPr>
          <p:nvPr/>
        </p:nvSpPr>
        <p:spPr bwMode="auto">
          <a:xfrm>
            <a:off x="3722688" y="2819400"/>
            <a:ext cx="0" cy="152400"/>
          </a:xfrm>
          <a:prstGeom prst="line">
            <a:avLst/>
          </a:prstGeom>
          <a:noFill/>
          <a:ln w="25400">
            <a:solidFill>
              <a:schemeClr val="tx1"/>
            </a:solidFill>
            <a:round/>
          </a:ln>
        </p:spPr>
        <p:txBody>
          <a:bodyPr/>
          <a:lstStyle/>
          <a:p>
            <a:pPr algn="ctr"/>
            <a:endParaRPr lang="en-US"/>
          </a:p>
        </p:txBody>
      </p:sp>
      <p:sp>
        <p:nvSpPr>
          <p:cNvPr id="46107" name="Rectangle 34"/>
          <p:cNvSpPr>
            <a:spLocks noChangeArrowheads="1"/>
          </p:cNvSpPr>
          <p:nvPr/>
        </p:nvSpPr>
        <p:spPr bwMode="auto">
          <a:xfrm>
            <a:off x="533400" y="1830388"/>
            <a:ext cx="8077200" cy="4191000"/>
          </a:xfrm>
          <a:prstGeom prst="rect">
            <a:avLst/>
          </a:prstGeom>
          <a:noFill/>
          <a:ln w="9525">
            <a:noFill/>
            <a:miter lim="800000"/>
          </a:ln>
        </p:spPr>
        <p:txBody>
          <a:bodyPr/>
          <a:lstStyle/>
          <a:p>
            <a:pPr algn="ctr">
              <a:spcBef>
                <a:spcPct val="20000"/>
              </a:spcBef>
            </a:pPr>
            <a:r>
              <a:rPr lang="en-US" sz="2000" dirty="0">
                <a:latin typeface="Franklin Gothic Demi" panose="020B0703020102020204" pitchFamily="34" charset="0"/>
              </a:rPr>
              <a:t>6,605 patients with average LDL-C levels randomized to lovastatin (20-40 mg) or placebo for 5 years</a:t>
            </a:r>
          </a:p>
          <a:p>
            <a:pPr algn="ctr">
              <a:lnSpc>
                <a:spcPct val="85000"/>
              </a:lnSpc>
              <a:spcBef>
                <a:spcPct val="20000"/>
              </a:spcBef>
            </a:pPr>
            <a:endParaRPr lang="en-US" sz="2000" dirty="0">
              <a:latin typeface="Franklin Gothic Demi" panose="020B0703020102020204" pitchFamily="34" charset="0"/>
            </a:endParaRPr>
          </a:p>
          <a:p>
            <a:pPr algn="ctr">
              <a:lnSpc>
                <a:spcPct val="90000"/>
              </a:lnSpc>
              <a:spcBef>
                <a:spcPct val="20000"/>
              </a:spcBef>
            </a:pPr>
            <a:endParaRPr lang="en-US" sz="2000" dirty="0">
              <a:latin typeface="Franklin Gothic Demi" panose="020B0703020102020204" pitchFamily="34" charset="0"/>
            </a:endParaRPr>
          </a:p>
          <a:p>
            <a:pPr algn="ctr">
              <a:lnSpc>
                <a:spcPct val="115000"/>
              </a:lnSpc>
              <a:spcBef>
                <a:spcPct val="20000"/>
              </a:spcBef>
            </a:pPr>
            <a:endParaRPr lang="en-US" sz="2000" dirty="0">
              <a:latin typeface="Franklin Gothic Demi" panose="020B0703020102020204" pitchFamily="34" charset="0"/>
            </a:endParaRPr>
          </a:p>
          <a:p>
            <a:pPr algn="ctr">
              <a:lnSpc>
                <a:spcPct val="130000"/>
              </a:lnSpc>
              <a:spcBef>
                <a:spcPct val="20000"/>
              </a:spcBef>
            </a:pPr>
            <a:endParaRPr lang="en-US" sz="2000" dirty="0">
              <a:latin typeface="Franklin Gothic Demi" panose="020B0703020102020204" pitchFamily="34" charset="0"/>
            </a:endParaRPr>
          </a:p>
          <a:p>
            <a:pPr algn="ctr">
              <a:lnSpc>
                <a:spcPct val="105000"/>
              </a:lnSpc>
              <a:spcBef>
                <a:spcPct val="20000"/>
              </a:spcBef>
            </a:pPr>
            <a:endParaRPr lang="en-US" sz="2000" dirty="0">
              <a:latin typeface="Franklin Gothic Demi" panose="020B0703020102020204" pitchFamily="34" charset="0"/>
            </a:endParaRPr>
          </a:p>
          <a:p>
            <a:pPr algn="ctr">
              <a:lnSpc>
                <a:spcPct val="70000"/>
              </a:lnSpc>
              <a:spcBef>
                <a:spcPct val="20000"/>
              </a:spcBef>
            </a:pPr>
            <a:endParaRPr lang="en-US" sz="2000" dirty="0">
              <a:latin typeface="Franklin Gothic Demi" panose="020B0703020102020204" pitchFamily="34" charset="0"/>
            </a:endParaRPr>
          </a:p>
          <a:p>
            <a:pPr algn="ctr">
              <a:lnSpc>
                <a:spcPct val="70000"/>
              </a:lnSpc>
              <a:spcBef>
                <a:spcPct val="20000"/>
              </a:spcBef>
            </a:pPr>
            <a:endParaRPr lang="en-US" sz="2000" dirty="0">
              <a:latin typeface="Franklin Gothic Demi" panose="020B0703020102020204" pitchFamily="34" charset="0"/>
            </a:endParaRPr>
          </a:p>
          <a:p>
            <a:pPr algn="ctr">
              <a:lnSpc>
                <a:spcPct val="70000"/>
              </a:lnSpc>
              <a:spcBef>
                <a:spcPct val="20000"/>
              </a:spcBef>
              <a:spcAft>
                <a:spcPts val="600"/>
              </a:spcAft>
            </a:pPr>
            <a:endParaRPr lang="en-US" sz="2000" dirty="0">
              <a:latin typeface="Franklin Gothic Demi" panose="020B0703020102020204" pitchFamily="34" charset="0"/>
            </a:endParaRPr>
          </a:p>
          <a:p>
            <a:pPr algn="ctr">
              <a:spcBef>
                <a:spcPct val="20000"/>
              </a:spcBef>
            </a:pPr>
            <a:endParaRPr lang="en-US" sz="2000" dirty="0">
              <a:solidFill>
                <a:schemeClr val="tx2"/>
              </a:solidFill>
              <a:latin typeface="Franklin Gothic Demi" panose="020B0703020102020204" pitchFamily="34" charset="0"/>
            </a:endParaRPr>
          </a:p>
          <a:p>
            <a:pPr algn="ctr">
              <a:spcBef>
                <a:spcPct val="20000"/>
              </a:spcBef>
            </a:pPr>
            <a:r>
              <a:rPr lang="en-US" sz="2000" dirty="0">
                <a:solidFill>
                  <a:schemeClr val="tx2"/>
                </a:solidFill>
                <a:latin typeface="Franklin Gothic Demi" panose="020B0703020102020204" pitchFamily="34" charset="0"/>
              </a:rPr>
              <a:t> </a:t>
            </a:r>
            <a:r>
              <a:rPr lang="en-US" sz="2000" dirty="0">
                <a:solidFill>
                  <a:srgbClr val="0000FF"/>
                </a:solidFill>
                <a:latin typeface="Franklin Gothic Demi" panose="020B0703020102020204" pitchFamily="34" charset="0"/>
              </a:rPr>
              <a:t>A statin provides benefit in those with average LDL-C levels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ChangeArrowheads="1"/>
          </p:cNvSpPr>
          <p:nvPr/>
        </p:nvSpPr>
        <p:spPr bwMode="auto">
          <a:xfrm>
            <a:off x="228600" y="922338"/>
            <a:ext cx="8686800" cy="830262"/>
          </a:xfrm>
          <a:prstGeom prst="rect">
            <a:avLst/>
          </a:prstGeom>
          <a:noFill/>
          <a:ln w="9525">
            <a:noFill/>
            <a:miter lim="800000"/>
          </a:ln>
        </p:spPr>
        <p:txBody>
          <a:bodyPr>
            <a:spAutoFit/>
          </a:bodyPr>
          <a:lstStyle/>
          <a:p>
            <a:pPr algn="ctr"/>
            <a:r>
              <a:rPr lang="en-US" sz="2400" dirty="0">
                <a:solidFill>
                  <a:schemeClr val="tx2"/>
                </a:solidFill>
                <a:latin typeface="Franklin Gothic Demi" panose="020B0703020102020204" pitchFamily="34" charset="0"/>
              </a:rPr>
              <a:t>Anglo-Scandinavian Cardiac Outcomes Trial—Lipid Lowering Arm (ASCOT-LLA)     </a:t>
            </a:r>
            <a:r>
              <a:rPr lang="en-US" sz="2400" dirty="0">
                <a:solidFill>
                  <a:srgbClr val="FF0000"/>
                </a:solidFill>
                <a:latin typeface="Franklin Gothic Demi" panose="020B0703020102020204" pitchFamily="34" charset="0"/>
              </a:rPr>
              <a:t>2002</a:t>
            </a:r>
          </a:p>
        </p:txBody>
      </p:sp>
      <p:sp>
        <p:nvSpPr>
          <p:cNvPr id="50179" name="Text Box 81"/>
          <p:cNvSpPr txBox="1">
            <a:spLocks noChangeArrowheads="1"/>
          </p:cNvSpPr>
          <p:nvPr/>
        </p:nvSpPr>
        <p:spPr bwMode="auto">
          <a:xfrm>
            <a:off x="5632450" y="6477000"/>
            <a:ext cx="3435350" cy="244475"/>
          </a:xfrm>
          <a:prstGeom prst="rect">
            <a:avLst/>
          </a:prstGeom>
          <a:noFill/>
          <a:ln w="12700">
            <a:noFill/>
            <a:miter lim="800000"/>
            <a:headEnd type="none" w="sm" len="sm"/>
            <a:tailEnd type="none" w="sm" len="sm"/>
          </a:ln>
        </p:spPr>
        <p:txBody>
          <a:bodyPr>
            <a:spAutoFit/>
          </a:bodyPr>
          <a:lstStyle/>
          <a:p>
            <a:pPr algn="r" eaLnBrk="0" hangingPunct="0">
              <a:spcBef>
                <a:spcPct val="50000"/>
              </a:spcBef>
            </a:pPr>
            <a:r>
              <a:rPr lang="en-US" sz="1000"/>
              <a:t>Source: Sever PS et al. </a:t>
            </a:r>
            <a:r>
              <a:rPr lang="en-US" sz="1000" i="1"/>
              <a:t>Lancet</a:t>
            </a:r>
            <a:r>
              <a:rPr lang="en-US" sz="1000"/>
              <a:t>. 2003;361:1149-1158</a:t>
            </a:r>
          </a:p>
        </p:txBody>
      </p:sp>
      <p:sp>
        <p:nvSpPr>
          <p:cNvPr id="50180" name="Text Box 140"/>
          <p:cNvSpPr txBox="1">
            <a:spLocks noChangeArrowheads="1"/>
          </p:cNvSpPr>
          <p:nvPr/>
        </p:nvSpPr>
        <p:spPr bwMode="auto">
          <a:xfrm>
            <a:off x="7086600" y="6308725"/>
            <a:ext cx="1936750" cy="244475"/>
          </a:xfrm>
          <a:prstGeom prst="rect">
            <a:avLst/>
          </a:prstGeom>
          <a:noFill/>
          <a:ln w="9525">
            <a:noFill/>
            <a:miter lim="800000"/>
          </a:ln>
        </p:spPr>
        <p:txBody>
          <a:bodyPr>
            <a:spAutoFit/>
          </a:bodyPr>
          <a:lstStyle/>
          <a:p>
            <a:pPr algn="r">
              <a:spcBef>
                <a:spcPct val="50000"/>
              </a:spcBef>
            </a:pPr>
            <a:r>
              <a:rPr lang="en-US" sz="1000" dirty="0"/>
              <a:t>*Post-treatment LDL-C level</a:t>
            </a:r>
          </a:p>
        </p:txBody>
      </p:sp>
      <p:sp>
        <p:nvSpPr>
          <p:cNvPr id="50183" name="Freeform 8"/>
          <p:cNvSpPr/>
          <p:nvPr/>
        </p:nvSpPr>
        <p:spPr bwMode="auto">
          <a:xfrm>
            <a:off x="1831975" y="2514600"/>
            <a:ext cx="5357813" cy="1851025"/>
          </a:xfrm>
          <a:custGeom>
            <a:avLst/>
            <a:gdLst>
              <a:gd name="T0" fmla="*/ 0 w 2987"/>
              <a:gd name="T1" fmla="*/ 0 h 1974"/>
              <a:gd name="T2" fmla="*/ 0 w 2987"/>
              <a:gd name="T3" fmla="*/ 2147483647 h 1974"/>
              <a:gd name="T4" fmla="*/ 2147483647 w 2987"/>
              <a:gd name="T5" fmla="*/ 2147483647 h 1974"/>
              <a:gd name="T6" fmla="*/ 0 60000 65536"/>
              <a:gd name="T7" fmla="*/ 0 60000 65536"/>
              <a:gd name="T8" fmla="*/ 0 60000 65536"/>
              <a:gd name="T9" fmla="*/ 0 w 2987"/>
              <a:gd name="T10" fmla="*/ 0 h 1974"/>
              <a:gd name="T11" fmla="*/ 2987 w 2987"/>
              <a:gd name="T12" fmla="*/ 1974 h 1974"/>
            </a:gdLst>
            <a:ahLst/>
            <a:cxnLst>
              <a:cxn ang="T6">
                <a:pos x="T0" y="T1"/>
              </a:cxn>
              <a:cxn ang="T7">
                <a:pos x="T2" y="T3"/>
              </a:cxn>
              <a:cxn ang="T8">
                <a:pos x="T4" y="T5"/>
              </a:cxn>
            </a:cxnLst>
            <a:rect l="T9" t="T10" r="T11" b="T12"/>
            <a:pathLst>
              <a:path w="2987" h="1974">
                <a:moveTo>
                  <a:pt x="0" y="0"/>
                </a:moveTo>
                <a:lnTo>
                  <a:pt x="0" y="1974"/>
                </a:lnTo>
                <a:lnTo>
                  <a:pt x="2987" y="1974"/>
                </a:lnTo>
              </a:path>
            </a:pathLst>
          </a:custGeom>
          <a:noFill/>
          <a:ln w="12700">
            <a:solidFill>
              <a:schemeClr val="tx1"/>
            </a:solidFill>
            <a:round/>
            <a:headEnd type="none" w="sm" len="sm"/>
            <a:tailEnd type="none" w="sm" len="sm"/>
          </a:ln>
        </p:spPr>
        <p:txBody>
          <a:bodyPr/>
          <a:lstStyle/>
          <a:p>
            <a:endParaRPr lang="en-US"/>
          </a:p>
        </p:txBody>
      </p:sp>
      <p:sp>
        <p:nvSpPr>
          <p:cNvPr id="50184" name="Line 9"/>
          <p:cNvSpPr>
            <a:spLocks noChangeShapeType="1"/>
          </p:cNvSpPr>
          <p:nvPr/>
        </p:nvSpPr>
        <p:spPr bwMode="auto">
          <a:xfrm>
            <a:off x="1755775" y="3886200"/>
            <a:ext cx="128588" cy="1588"/>
          </a:xfrm>
          <a:prstGeom prst="line">
            <a:avLst/>
          </a:prstGeom>
          <a:noFill/>
          <a:ln w="12700">
            <a:solidFill>
              <a:schemeClr val="tx1"/>
            </a:solidFill>
            <a:round/>
            <a:headEnd type="none" w="sm" len="sm"/>
            <a:tailEnd type="none" w="sm" len="sm"/>
          </a:ln>
        </p:spPr>
        <p:txBody>
          <a:bodyPr/>
          <a:lstStyle/>
          <a:p>
            <a:endParaRPr lang="en-US"/>
          </a:p>
        </p:txBody>
      </p:sp>
      <p:sp>
        <p:nvSpPr>
          <p:cNvPr id="50185" name="Line 10"/>
          <p:cNvSpPr>
            <a:spLocks noChangeShapeType="1"/>
          </p:cNvSpPr>
          <p:nvPr/>
        </p:nvSpPr>
        <p:spPr bwMode="auto">
          <a:xfrm>
            <a:off x="1755775" y="2514600"/>
            <a:ext cx="128588" cy="1588"/>
          </a:xfrm>
          <a:prstGeom prst="line">
            <a:avLst/>
          </a:prstGeom>
          <a:noFill/>
          <a:ln w="12700">
            <a:solidFill>
              <a:schemeClr val="tx1"/>
            </a:solidFill>
            <a:round/>
            <a:headEnd type="none" w="sm" len="sm"/>
            <a:tailEnd type="none" w="sm" len="sm"/>
          </a:ln>
        </p:spPr>
        <p:txBody>
          <a:bodyPr/>
          <a:lstStyle/>
          <a:p>
            <a:endParaRPr lang="en-US"/>
          </a:p>
        </p:txBody>
      </p:sp>
      <p:sp>
        <p:nvSpPr>
          <p:cNvPr id="50186" name="Line 11"/>
          <p:cNvSpPr>
            <a:spLocks noChangeShapeType="1"/>
          </p:cNvSpPr>
          <p:nvPr/>
        </p:nvSpPr>
        <p:spPr bwMode="auto">
          <a:xfrm>
            <a:off x="1755775" y="3429000"/>
            <a:ext cx="128588" cy="1588"/>
          </a:xfrm>
          <a:prstGeom prst="line">
            <a:avLst/>
          </a:prstGeom>
          <a:noFill/>
          <a:ln w="12700">
            <a:solidFill>
              <a:schemeClr val="tx1"/>
            </a:solidFill>
            <a:round/>
            <a:headEnd type="none" w="sm" len="sm"/>
            <a:tailEnd type="none" w="sm" len="sm"/>
          </a:ln>
        </p:spPr>
        <p:txBody>
          <a:bodyPr/>
          <a:lstStyle/>
          <a:p>
            <a:endParaRPr lang="en-US"/>
          </a:p>
        </p:txBody>
      </p:sp>
      <p:sp>
        <p:nvSpPr>
          <p:cNvPr id="50187" name="Line 12"/>
          <p:cNvSpPr>
            <a:spLocks noChangeShapeType="1"/>
          </p:cNvSpPr>
          <p:nvPr/>
        </p:nvSpPr>
        <p:spPr bwMode="auto">
          <a:xfrm>
            <a:off x="1743075" y="4360863"/>
            <a:ext cx="128588" cy="1587"/>
          </a:xfrm>
          <a:prstGeom prst="line">
            <a:avLst/>
          </a:prstGeom>
          <a:noFill/>
          <a:ln w="12700">
            <a:solidFill>
              <a:schemeClr val="tx1"/>
            </a:solidFill>
            <a:round/>
            <a:headEnd type="none" w="sm" len="sm"/>
            <a:tailEnd type="none" w="sm" len="sm"/>
          </a:ln>
        </p:spPr>
        <p:txBody>
          <a:bodyPr/>
          <a:lstStyle/>
          <a:p>
            <a:endParaRPr lang="en-US"/>
          </a:p>
        </p:txBody>
      </p:sp>
      <p:sp>
        <p:nvSpPr>
          <p:cNvPr id="50188" name="Line 13"/>
          <p:cNvSpPr>
            <a:spLocks noChangeShapeType="1"/>
          </p:cNvSpPr>
          <p:nvPr/>
        </p:nvSpPr>
        <p:spPr bwMode="auto">
          <a:xfrm rot="-5400000">
            <a:off x="1798638" y="4452937"/>
            <a:ext cx="69850" cy="3175"/>
          </a:xfrm>
          <a:prstGeom prst="line">
            <a:avLst/>
          </a:prstGeom>
          <a:noFill/>
          <a:ln w="12700">
            <a:solidFill>
              <a:schemeClr val="tx1"/>
            </a:solidFill>
            <a:round/>
            <a:headEnd type="none" w="sm" len="sm"/>
            <a:tailEnd type="none" w="sm" len="sm"/>
          </a:ln>
        </p:spPr>
        <p:txBody>
          <a:bodyPr/>
          <a:lstStyle/>
          <a:p>
            <a:endParaRPr lang="en-US"/>
          </a:p>
        </p:txBody>
      </p:sp>
      <p:sp>
        <p:nvSpPr>
          <p:cNvPr id="50189" name="Line 14"/>
          <p:cNvSpPr>
            <a:spLocks noChangeShapeType="1"/>
          </p:cNvSpPr>
          <p:nvPr/>
        </p:nvSpPr>
        <p:spPr bwMode="auto">
          <a:xfrm rot="-5400000">
            <a:off x="2559844" y="4453731"/>
            <a:ext cx="69850" cy="1588"/>
          </a:xfrm>
          <a:prstGeom prst="line">
            <a:avLst/>
          </a:prstGeom>
          <a:noFill/>
          <a:ln w="12700">
            <a:solidFill>
              <a:schemeClr val="tx1"/>
            </a:solidFill>
            <a:round/>
            <a:headEnd type="none" w="sm" len="sm"/>
            <a:tailEnd type="none" w="sm" len="sm"/>
          </a:ln>
        </p:spPr>
        <p:txBody>
          <a:bodyPr/>
          <a:lstStyle/>
          <a:p>
            <a:endParaRPr lang="en-US"/>
          </a:p>
        </p:txBody>
      </p:sp>
      <p:sp>
        <p:nvSpPr>
          <p:cNvPr id="50190" name="Line 15"/>
          <p:cNvSpPr>
            <a:spLocks noChangeShapeType="1"/>
          </p:cNvSpPr>
          <p:nvPr/>
        </p:nvSpPr>
        <p:spPr bwMode="auto">
          <a:xfrm rot="-5400000">
            <a:off x="3322638" y="4452937"/>
            <a:ext cx="69850" cy="3175"/>
          </a:xfrm>
          <a:prstGeom prst="line">
            <a:avLst/>
          </a:prstGeom>
          <a:noFill/>
          <a:ln w="12700">
            <a:solidFill>
              <a:schemeClr val="tx1"/>
            </a:solidFill>
            <a:round/>
            <a:headEnd type="none" w="sm" len="sm"/>
            <a:tailEnd type="none" w="sm" len="sm"/>
          </a:ln>
        </p:spPr>
        <p:txBody>
          <a:bodyPr/>
          <a:lstStyle/>
          <a:p>
            <a:endParaRPr lang="en-US"/>
          </a:p>
        </p:txBody>
      </p:sp>
      <p:sp>
        <p:nvSpPr>
          <p:cNvPr id="50191" name="Line 16"/>
          <p:cNvSpPr>
            <a:spLocks noChangeShapeType="1"/>
          </p:cNvSpPr>
          <p:nvPr/>
        </p:nvSpPr>
        <p:spPr bwMode="auto">
          <a:xfrm rot="-5400000">
            <a:off x="4160838" y="4452937"/>
            <a:ext cx="69850" cy="3175"/>
          </a:xfrm>
          <a:prstGeom prst="line">
            <a:avLst/>
          </a:prstGeom>
          <a:noFill/>
          <a:ln w="12700">
            <a:solidFill>
              <a:schemeClr val="tx1"/>
            </a:solidFill>
            <a:round/>
            <a:headEnd type="none" w="sm" len="sm"/>
            <a:tailEnd type="none" w="sm" len="sm"/>
          </a:ln>
        </p:spPr>
        <p:txBody>
          <a:bodyPr/>
          <a:lstStyle/>
          <a:p>
            <a:endParaRPr lang="en-US"/>
          </a:p>
        </p:txBody>
      </p:sp>
      <p:sp>
        <p:nvSpPr>
          <p:cNvPr id="50192" name="Text Box 17"/>
          <p:cNvSpPr txBox="1">
            <a:spLocks noChangeArrowheads="1"/>
          </p:cNvSpPr>
          <p:nvPr/>
        </p:nvSpPr>
        <p:spPr bwMode="auto">
          <a:xfrm>
            <a:off x="1527175" y="4191000"/>
            <a:ext cx="296863" cy="336550"/>
          </a:xfrm>
          <a:prstGeom prst="rect">
            <a:avLst/>
          </a:prstGeom>
          <a:noFill/>
          <a:ln w="25400">
            <a:noFill/>
            <a:miter lim="800000"/>
          </a:ln>
        </p:spPr>
        <p:txBody>
          <a:bodyPr anchor="ctr" anchorCtr="1">
            <a:spAutoFit/>
          </a:bodyPr>
          <a:lstStyle/>
          <a:p>
            <a:pPr algn="r" eaLnBrk="0" hangingPunct="0"/>
            <a:r>
              <a:rPr lang="en-US" sz="1600"/>
              <a:t>0</a:t>
            </a:r>
          </a:p>
        </p:txBody>
      </p:sp>
      <p:sp>
        <p:nvSpPr>
          <p:cNvPr id="50193" name="Text Box 18"/>
          <p:cNvSpPr txBox="1">
            <a:spLocks noChangeArrowheads="1"/>
          </p:cNvSpPr>
          <p:nvPr/>
        </p:nvSpPr>
        <p:spPr bwMode="auto">
          <a:xfrm>
            <a:off x="1527175" y="3733800"/>
            <a:ext cx="296863" cy="336550"/>
          </a:xfrm>
          <a:prstGeom prst="rect">
            <a:avLst/>
          </a:prstGeom>
          <a:noFill/>
          <a:ln w="25400">
            <a:noFill/>
            <a:miter lim="800000"/>
          </a:ln>
        </p:spPr>
        <p:txBody>
          <a:bodyPr wrap="none" anchor="ctr" anchorCtr="1">
            <a:spAutoFit/>
          </a:bodyPr>
          <a:lstStyle/>
          <a:p>
            <a:pPr algn="r" eaLnBrk="0" hangingPunct="0"/>
            <a:r>
              <a:rPr lang="en-US" sz="1600"/>
              <a:t>1</a:t>
            </a:r>
          </a:p>
        </p:txBody>
      </p:sp>
      <p:sp>
        <p:nvSpPr>
          <p:cNvPr id="50194" name="Text Box 19"/>
          <p:cNvSpPr txBox="1">
            <a:spLocks noChangeArrowheads="1"/>
          </p:cNvSpPr>
          <p:nvPr/>
        </p:nvSpPr>
        <p:spPr bwMode="auto">
          <a:xfrm>
            <a:off x="1527175" y="3276600"/>
            <a:ext cx="296863" cy="336550"/>
          </a:xfrm>
          <a:prstGeom prst="rect">
            <a:avLst/>
          </a:prstGeom>
          <a:noFill/>
          <a:ln w="25400">
            <a:noFill/>
            <a:miter lim="800000"/>
          </a:ln>
        </p:spPr>
        <p:txBody>
          <a:bodyPr wrap="none" anchor="ctr" anchorCtr="1">
            <a:spAutoFit/>
          </a:bodyPr>
          <a:lstStyle/>
          <a:p>
            <a:pPr algn="r" eaLnBrk="0" hangingPunct="0"/>
            <a:r>
              <a:rPr lang="en-US" sz="1600"/>
              <a:t>2</a:t>
            </a:r>
          </a:p>
        </p:txBody>
      </p:sp>
      <p:sp>
        <p:nvSpPr>
          <p:cNvPr id="50195" name="Text Box 20"/>
          <p:cNvSpPr txBox="1">
            <a:spLocks noChangeArrowheads="1"/>
          </p:cNvSpPr>
          <p:nvPr/>
        </p:nvSpPr>
        <p:spPr bwMode="auto">
          <a:xfrm>
            <a:off x="1527175" y="2819400"/>
            <a:ext cx="296863" cy="336550"/>
          </a:xfrm>
          <a:prstGeom prst="rect">
            <a:avLst/>
          </a:prstGeom>
          <a:noFill/>
          <a:ln w="25400">
            <a:noFill/>
            <a:miter lim="800000"/>
          </a:ln>
        </p:spPr>
        <p:txBody>
          <a:bodyPr anchor="ctr" anchorCtr="1">
            <a:spAutoFit/>
          </a:bodyPr>
          <a:lstStyle/>
          <a:p>
            <a:pPr algn="r" eaLnBrk="0" hangingPunct="0"/>
            <a:r>
              <a:rPr lang="en-US" sz="1600"/>
              <a:t>3</a:t>
            </a:r>
          </a:p>
        </p:txBody>
      </p:sp>
      <p:sp>
        <p:nvSpPr>
          <p:cNvPr id="50196" name="Text Box 21"/>
          <p:cNvSpPr txBox="1">
            <a:spLocks noChangeArrowheads="1"/>
          </p:cNvSpPr>
          <p:nvPr/>
        </p:nvSpPr>
        <p:spPr bwMode="auto">
          <a:xfrm>
            <a:off x="1527175" y="2362200"/>
            <a:ext cx="296863" cy="336550"/>
          </a:xfrm>
          <a:prstGeom prst="rect">
            <a:avLst/>
          </a:prstGeom>
          <a:noFill/>
          <a:ln w="25400">
            <a:noFill/>
            <a:miter lim="800000"/>
          </a:ln>
        </p:spPr>
        <p:txBody>
          <a:bodyPr wrap="none" anchor="ctr" anchorCtr="1">
            <a:spAutoFit/>
          </a:bodyPr>
          <a:lstStyle/>
          <a:p>
            <a:pPr algn="r" eaLnBrk="0" hangingPunct="0"/>
            <a:r>
              <a:rPr lang="en-US" sz="1600"/>
              <a:t>4</a:t>
            </a:r>
          </a:p>
        </p:txBody>
      </p:sp>
      <p:sp>
        <p:nvSpPr>
          <p:cNvPr id="50197" name="Text Box 22"/>
          <p:cNvSpPr txBox="1">
            <a:spLocks noChangeArrowheads="1"/>
          </p:cNvSpPr>
          <p:nvPr/>
        </p:nvSpPr>
        <p:spPr bwMode="auto">
          <a:xfrm>
            <a:off x="1603375" y="4495800"/>
            <a:ext cx="466725" cy="336550"/>
          </a:xfrm>
          <a:prstGeom prst="rect">
            <a:avLst/>
          </a:prstGeom>
          <a:noFill/>
          <a:ln w="25400">
            <a:noFill/>
            <a:miter lim="800000"/>
          </a:ln>
        </p:spPr>
        <p:txBody>
          <a:bodyPr wrap="none" anchor="ctr" anchorCtr="1">
            <a:spAutoFit/>
          </a:bodyPr>
          <a:lstStyle/>
          <a:p>
            <a:pPr eaLnBrk="0" hangingPunct="0"/>
            <a:r>
              <a:rPr lang="en-US" sz="1600"/>
              <a:t>0.0</a:t>
            </a:r>
          </a:p>
        </p:txBody>
      </p:sp>
      <p:sp>
        <p:nvSpPr>
          <p:cNvPr id="50198" name="Text Box 23"/>
          <p:cNvSpPr txBox="1">
            <a:spLocks noChangeArrowheads="1"/>
          </p:cNvSpPr>
          <p:nvPr/>
        </p:nvSpPr>
        <p:spPr bwMode="auto">
          <a:xfrm>
            <a:off x="2365375" y="4495800"/>
            <a:ext cx="466725" cy="336550"/>
          </a:xfrm>
          <a:prstGeom prst="rect">
            <a:avLst/>
          </a:prstGeom>
          <a:noFill/>
          <a:ln w="25400">
            <a:noFill/>
            <a:miter lim="800000"/>
          </a:ln>
        </p:spPr>
        <p:txBody>
          <a:bodyPr wrap="none" anchor="ctr" anchorCtr="1">
            <a:spAutoFit/>
          </a:bodyPr>
          <a:lstStyle/>
          <a:p>
            <a:pPr eaLnBrk="0" hangingPunct="0"/>
            <a:r>
              <a:rPr lang="en-US" sz="1600"/>
              <a:t>0.5</a:t>
            </a:r>
          </a:p>
        </p:txBody>
      </p:sp>
      <p:sp>
        <p:nvSpPr>
          <p:cNvPr id="50199" name="Text Box 24"/>
          <p:cNvSpPr txBox="1">
            <a:spLocks noChangeArrowheads="1"/>
          </p:cNvSpPr>
          <p:nvPr/>
        </p:nvSpPr>
        <p:spPr bwMode="auto">
          <a:xfrm>
            <a:off x="3127375" y="4495800"/>
            <a:ext cx="466725" cy="336550"/>
          </a:xfrm>
          <a:prstGeom prst="rect">
            <a:avLst/>
          </a:prstGeom>
          <a:noFill/>
          <a:ln w="25400">
            <a:noFill/>
            <a:miter lim="800000"/>
          </a:ln>
        </p:spPr>
        <p:txBody>
          <a:bodyPr wrap="none" anchor="ctr" anchorCtr="1">
            <a:spAutoFit/>
          </a:bodyPr>
          <a:lstStyle/>
          <a:p>
            <a:pPr eaLnBrk="0" hangingPunct="0"/>
            <a:r>
              <a:rPr lang="en-US" sz="1600"/>
              <a:t>1.0</a:t>
            </a:r>
          </a:p>
        </p:txBody>
      </p:sp>
      <p:sp>
        <p:nvSpPr>
          <p:cNvPr id="50200" name="Text Box 25"/>
          <p:cNvSpPr txBox="1">
            <a:spLocks noChangeArrowheads="1"/>
          </p:cNvSpPr>
          <p:nvPr/>
        </p:nvSpPr>
        <p:spPr bwMode="auto">
          <a:xfrm>
            <a:off x="3965575" y="4495800"/>
            <a:ext cx="466725" cy="336550"/>
          </a:xfrm>
          <a:prstGeom prst="rect">
            <a:avLst/>
          </a:prstGeom>
          <a:noFill/>
          <a:ln w="25400">
            <a:noFill/>
            <a:miter lim="800000"/>
          </a:ln>
        </p:spPr>
        <p:txBody>
          <a:bodyPr wrap="none" anchor="ctr" anchorCtr="1">
            <a:spAutoFit/>
          </a:bodyPr>
          <a:lstStyle/>
          <a:p>
            <a:pPr eaLnBrk="0" hangingPunct="0"/>
            <a:r>
              <a:rPr lang="en-US" sz="1600"/>
              <a:t>1.5</a:t>
            </a:r>
          </a:p>
        </p:txBody>
      </p:sp>
      <p:sp>
        <p:nvSpPr>
          <p:cNvPr id="50201" name="Text Box 26"/>
          <p:cNvSpPr txBox="1">
            <a:spLocks noChangeArrowheads="1"/>
          </p:cNvSpPr>
          <p:nvPr/>
        </p:nvSpPr>
        <p:spPr bwMode="auto">
          <a:xfrm>
            <a:off x="4651375" y="4495800"/>
            <a:ext cx="466725" cy="336550"/>
          </a:xfrm>
          <a:prstGeom prst="rect">
            <a:avLst/>
          </a:prstGeom>
          <a:noFill/>
          <a:ln w="25400">
            <a:noFill/>
            <a:miter lim="800000"/>
          </a:ln>
        </p:spPr>
        <p:txBody>
          <a:bodyPr wrap="none" anchor="ctr" anchorCtr="1">
            <a:spAutoFit/>
          </a:bodyPr>
          <a:lstStyle/>
          <a:p>
            <a:pPr eaLnBrk="0" hangingPunct="0"/>
            <a:r>
              <a:rPr lang="en-US" sz="1600"/>
              <a:t>2.0</a:t>
            </a:r>
          </a:p>
        </p:txBody>
      </p:sp>
      <p:sp>
        <p:nvSpPr>
          <p:cNvPr id="50202" name="Text Box 27"/>
          <p:cNvSpPr txBox="1">
            <a:spLocks noChangeArrowheads="1"/>
          </p:cNvSpPr>
          <p:nvPr/>
        </p:nvSpPr>
        <p:spPr bwMode="auto">
          <a:xfrm>
            <a:off x="5413375" y="4495800"/>
            <a:ext cx="466725" cy="336550"/>
          </a:xfrm>
          <a:prstGeom prst="rect">
            <a:avLst/>
          </a:prstGeom>
          <a:noFill/>
          <a:ln w="25400">
            <a:noFill/>
            <a:miter lim="800000"/>
          </a:ln>
        </p:spPr>
        <p:txBody>
          <a:bodyPr wrap="none" anchor="ctr" anchorCtr="1">
            <a:spAutoFit/>
          </a:bodyPr>
          <a:lstStyle/>
          <a:p>
            <a:pPr eaLnBrk="0" hangingPunct="0"/>
            <a:r>
              <a:rPr lang="en-US" sz="1600"/>
              <a:t>2.5</a:t>
            </a:r>
          </a:p>
        </p:txBody>
      </p:sp>
      <p:sp>
        <p:nvSpPr>
          <p:cNvPr id="50203" name="Text Box 28"/>
          <p:cNvSpPr txBox="1">
            <a:spLocks noChangeArrowheads="1"/>
          </p:cNvSpPr>
          <p:nvPr/>
        </p:nvSpPr>
        <p:spPr bwMode="auto">
          <a:xfrm>
            <a:off x="6175375" y="4495800"/>
            <a:ext cx="466725" cy="336550"/>
          </a:xfrm>
          <a:prstGeom prst="rect">
            <a:avLst/>
          </a:prstGeom>
          <a:noFill/>
          <a:ln w="25400">
            <a:noFill/>
            <a:miter lim="800000"/>
          </a:ln>
        </p:spPr>
        <p:txBody>
          <a:bodyPr wrap="none" anchor="ctr" anchorCtr="1">
            <a:spAutoFit/>
          </a:bodyPr>
          <a:lstStyle/>
          <a:p>
            <a:pPr eaLnBrk="0" hangingPunct="0"/>
            <a:r>
              <a:rPr lang="en-US" sz="1600"/>
              <a:t>3.0</a:t>
            </a:r>
          </a:p>
        </p:txBody>
      </p:sp>
      <p:sp>
        <p:nvSpPr>
          <p:cNvPr id="50204" name="Text Box 29"/>
          <p:cNvSpPr txBox="1">
            <a:spLocks noChangeArrowheads="1"/>
          </p:cNvSpPr>
          <p:nvPr/>
        </p:nvSpPr>
        <p:spPr bwMode="auto">
          <a:xfrm>
            <a:off x="6937375" y="4495800"/>
            <a:ext cx="466725" cy="336550"/>
          </a:xfrm>
          <a:prstGeom prst="rect">
            <a:avLst/>
          </a:prstGeom>
          <a:noFill/>
          <a:ln w="25400">
            <a:noFill/>
            <a:miter lim="800000"/>
          </a:ln>
        </p:spPr>
        <p:txBody>
          <a:bodyPr wrap="none" anchor="ctr" anchorCtr="1">
            <a:spAutoFit/>
          </a:bodyPr>
          <a:lstStyle/>
          <a:p>
            <a:pPr eaLnBrk="0" hangingPunct="0"/>
            <a:r>
              <a:rPr lang="en-US" sz="1600"/>
              <a:t>3.5</a:t>
            </a:r>
          </a:p>
        </p:txBody>
      </p:sp>
      <p:sp>
        <p:nvSpPr>
          <p:cNvPr id="50205" name="Line 30"/>
          <p:cNvSpPr>
            <a:spLocks noChangeShapeType="1"/>
          </p:cNvSpPr>
          <p:nvPr/>
        </p:nvSpPr>
        <p:spPr bwMode="auto">
          <a:xfrm rot="-5400000">
            <a:off x="4845844" y="4453731"/>
            <a:ext cx="69850" cy="1588"/>
          </a:xfrm>
          <a:prstGeom prst="line">
            <a:avLst/>
          </a:prstGeom>
          <a:noFill/>
          <a:ln w="12700">
            <a:solidFill>
              <a:schemeClr val="tx1"/>
            </a:solidFill>
            <a:round/>
            <a:headEnd type="none" w="sm" len="sm"/>
            <a:tailEnd type="none" w="sm" len="sm"/>
          </a:ln>
        </p:spPr>
        <p:txBody>
          <a:bodyPr/>
          <a:lstStyle/>
          <a:p>
            <a:endParaRPr lang="en-US"/>
          </a:p>
        </p:txBody>
      </p:sp>
      <p:sp>
        <p:nvSpPr>
          <p:cNvPr id="50206" name="Line 31"/>
          <p:cNvSpPr>
            <a:spLocks noChangeShapeType="1"/>
          </p:cNvSpPr>
          <p:nvPr/>
        </p:nvSpPr>
        <p:spPr bwMode="auto">
          <a:xfrm rot="-5400000">
            <a:off x="5607844" y="4453731"/>
            <a:ext cx="69850" cy="1588"/>
          </a:xfrm>
          <a:prstGeom prst="line">
            <a:avLst/>
          </a:prstGeom>
          <a:noFill/>
          <a:ln w="12700">
            <a:solidFill>
              <a:schemeClr val="tx1"/>
            </a:solidFill>
            <a:round/>
            <a:headEnd type="none" w="sm" len="sm"/>
            <a:tailEnd type="none" w="sm" len="sm"/>
          </a:ln>
        </p:spPr>
        <p:txBody>
          <a:bodyPr/>
          <a:lstStyle/>
          <a:p>
            <a:endParaRPr lang="en-US"/>
          </a:p>
        </p:txBody>
      </p:sp>
      <p:sp>
        <p:nvSpPr>
          <p:cNvPr id="50207" name="Line 32"/>
          <p:cNvSpPr>
            <a:spLocks noChangeShapeType="1"/>
          </p:cNvSpPr>
          <p:nvPr/>
        </p:nvSpPr>
        <p:spPr bwMode="auto">
          <a:xfrm rot="-5400000">
            <a:off x="6369844" y="4453731"/>
            <a:ext cx="69850" cy="1588"/>
          </a:xfrm>
          <a:prstGeom prst="line">
            <a:avLst/>
          </a:prstGeom>
          <a:noFill/>
          <a:ln w="12700">
            <a:solidFill>
              <a:schemeClr val="tx1"/>
            </a:solidFill>
            <a:round/>
            <a:headEnd type="none" w="sm" len="sm"/>
            <a:tailEnd type="none" w="sm" len="sm"/>
          </a:ln>
        </p:spPr>
        <p:txBody>
          <a:bodyPr/>
          <a:lstStyle/>
          <a:p>
            <a:endParaRPr lang="en-US"/>
          </a:p>
        </p:txBody>
      </p:sp>
      <p:sp>
        <p:nvSpPr>
          <p:cNvPr id="50208" name="Freeform 33"/>
          <p:cNvSpPr/>
          <p:nvPr/>
        </p:nvSpPr>
        <p:spPr bwMode="auto">
          <a:xfrm>
            <a:off x="1905000" y="2743200"/>
            <a:ext cx="5260975" cy="1541463"/>
          </a:xfrm>
          <a:custGeom>
            <a:avLst/>
            <a:gdLst>
              <a:gd name="T0" fmla="*/ 0 w 2943"/>
              <a:gd name="T1" fmla="*/ 2147483647 h 1579"/>
              <a:gd name="T2" fmla="*/ 2147483647 w 2943"/>
              <a:gd name="T3" fmla="*/ 2147483647 h 1579"/>
              <a:gd name="T4" fmla="*/ 2147483647 w 2943"/>
              <a:gd name="T5" fmla="*/ 2147483647 h 1579"/>
              <a:gd name="T6" fmla="*/ 2147483647 w 2943"/>
              <a:gd name="T7" fmla="*/ 2147483647 h 1579"/>
              <a:gd name="T8" fmla="*/ 2147483647 w 2943"/>
              <a:gd name="T9" fmla="*/ 2147483647 h 1579"/>
              <a:gd name="T10" fmla="*/ 2147483647 w 2943"/>
              <a:gd name="T11" fmla="*/ 2147483647 h 1579"/>
              <a:gd name="T12" fmla="*/ 2147483647 w 2943"/>
              <a:gd name="T13" fmla="*/ 2147483647 h 1579"/>
              <a:gd name="T14" fmla="*/ 2147483647 w 2943"/>
              <a:gd name="T15" fmla="*/ 2147483647 h 1579"/>
              <a:gd name="T16" fmla="*/ 2147483647 w 2943"/>
              <a:gd name="T17" fmla="*/ 2147483647 h 1579"/>
              <a:gd name="T18" fmla="*/ 2147483647 w 2943"/>
              <a:gd name="T19" fmla="*/ 2147483647 h 1579"/>
              <a:gd name="T20" fmla="*/ 2147483647 w 2943"/>
              <a:gd name="T21" fmla="*/ 2147483647 h 1579"/>
              <a:gd name="T22" fmla="*/ 2147483647 w 2943"/>
              <a:gd name="T23" fmla="*/ 2147483647 h 1579"/>
              <a:gd name="T24" fmla="*/ 2147483647 w 2943"/>
              <a:gd name="T25" fmla="*/ 2147483647 h 1579"/>
              <a:gd name="T26" fmla="*/ 2147483647 w 2943"/>
              <a:gd name="T27" fmla="*/ 2147483647 h 1579"/>
              <a:gd name="T28" fmla="*/ 2147483647 w 2943"/>
              <a:gd name="T29" fmla="*/ 2147483647 h 1579"/>
              <a:gd name="T30" fmla="*/ 2147483647 w 2943"/>
              <a:gd name="T31" fmla="*/ 2147483647 h 1579"/>
              <a:gd name="T32" fmla="*/ 2147483647 w 2943"/>
              <a:gd name="T33" fmla="*/ 2147483647 h 1579"/>
              <a:gd name="T34" fmla="*/ 2147483647 w 2943"/>
              <a:gd name="T35" fmla="*/ 2147483647 h 1579"/>
              <a:gd name="T36" fmla="*/ 2147483647 w 2943"/>
              <a:gd name="T37" fmla="*/ 2147483647 h 1579"/>
              <a:gd name="T38" fmla="*/ 2147483647 w 2943"/>
              <a:gd name="T39" fmla="*/ 2147483647 h 1579"/>
              <a:gd name="T40" fmla="*/ 2147483647 w 2943"/>
              <a:gd name="T41" fmla="*/ 2147483647 h 1579"/>
              <a:gd name="T42" fmla="*/ 2147483647 w 2943"/>
              <a:gd name="T43" fmla="*/ 2147483647 h 1579"/>
              <a:gd name="T44" fmla="*/ 2147483647 w 2943"/>
              <a:gd name="T45" fmla="*/ 2147483647 h 1579"/>
              <a:gd name="T46" fmla="*/ 2147483647 w 2943"/>
              <a:gd name="T47" fmla="*/ 2147483647 h 1579"/>
              <a:gd name="T48" fmla="*/ 2147483647 w 2943"/>
              <a:gd name="T49" fmla="*/ 2147483647 h 1579"/>
              <a:gd name="T50" fmla="*/ 2147483647 w 2943"/>
              <a:gd name="T51" fmla="*/ 2147483647 h 1579"/>
              <a:gd name="T52" fmla="*/ 2147483647 w 2943"/>
              <a:gd name="T53" fmla="*/ 2147483647 h 1579"/>
              <a:gd name="T54" fmla="*/ 2147483647 w 2943"/>
              <a:gd name="T55" fmla="*/ 2147483647 h 1579"/>
              <a:gd name="T56" fmla="*/ 2147483647 w 2943"/>
              <a:gd name="T57" fmla="*/ 2147483647 h 1579"/>
              <a:gd name="T58" fmla="*/ 2147483647 w 2943"/>
              <a:gd name="T59" fmla="*/ 2147483647 h 1579"/>
              <a:gd name="T60" fmla="*/ 2147483647 w 2943"/>
              <a:gd name="T61" fmla="*/ 2147483647 h 1579"/>
              <a:gd name="T62" fmla="*/ 2147483647 w 2943"/>
              <a:gd name="T63" fmla="*/ 2147483647 h 1579"/>
              <a:gd name="T64" fmla="*/ 2147483647 w 2943"/>
              <a:gd name="T65" fmla="*/ 2147483647 h 1579"/>
              <a:gd name="T66" fmla="*/ 2147483647 w 2943"/>
              <a:gd name="T67" fmla="*/ 2147483647 h 1579"/>
              <a:gd name="T68" fmla="*/ 2147483647 w 2943"/>
              <a:gd name="T69" fmla="*/ 2147483647 h 1579"/>
              <a:gd name="T70" fmla="*/ 2147483647 w 2943"/>
              <a:gd name="T71" fmla="*/ 2147483647 h 1579"/>
              <a:gd name="T72" fmla="*/ 2147483647 w 2943"/>
              <a:gd name="T73" fmla="*/ 2147483647 h 1579"/>
              <a:gd name="T74" fmla="*/ 2147483647 w 2943"/>
              <a:gd name="T75" fmla="*/ 2147483647 h 1579"/>
              <a:gd name="T76" fmla="*/ 2147483647 w 2943"/>
              <a:gd name="T77" fmla="*/ 2147483647 h 1579"/>
              <a:gd name="T78" fmla="*/ 2147483647 w 2943"/>
              <a:gd name="T79" fmla="*/ 2147483647 h 1579"/>
              <a:gd name="T80" fmla="*/ 2147483647 w 2943"/>
              <a:gd name="T81" fmla="*/ 2147483647 h 1579"/>
              <a:gd name="T82" fmla="*/ 2147483647 w 2943"/>
              <a:gd name="T83" fmla="*/ 2147483647 h 1579"/>
              <a:gd name="T84" fmla="*/ 2147483647 w 2943"/>
              <a:gd name="T85" fmla="*/ 2147483647 h 1579"/>
              <a:gd name="T86" fmla="*/ 2147483647 w 2943"/>
              <a:gd name="T87" fmla="*/ 2147483647 h 1579"/>
              <a:gd name="T88" fmla="*/ 2147483647 w 2943"/>
              <a:gd name="T89" fmla="*/ 2147483647 h 1579"/>
              <a:gd name="T90" fmla="*/ 2147483647 w 2943"/>
              <a:gd name="T91" fmla="*/ 2147483647 h 1579"/>
              <a:gd name="T92" fmla="*/ 2147483647 w 2943"/>
              <a:gd name="T93" fmla="*/ 2147483647 h 1579"/>
              <a:gd name="T94" fmla="*/ 2147483647 w 2943"/>
              <a:gd name="T95" fmla="*/ 2147483647 h 1579"/>
              <a:gd name="T96" fmla="*/ 2147483647 w 2943"/>
              <a:gd name="T97" fmla="*/ 2147483647 h 1579"/>
              <a:gd name="T98" fmla="*/ 2147483647 w 2943"/>
              <a:gd name="T99" fmla="*/ 2147483647 h 1579"/>
              <a:gd name="T100" fmla="*/ 2147483647 w 2943"/>
              <a:gd name="T101" fmla="*/ 2147483647 h 1579"/>
              <a:gd name="T102" fmla="*/ 2147483647 w 2943"/>
              <a:gd name="T103" fmla="*/ 2147483647 h 1579"/>
              <a:gd name="T104" fmla="*/ 2147483647 w 2943"/>
              <a:gd name="T105" fmla="*/ 2147483647 h 1579"/>
              <a:gd name="T106" fmla="*/ 2147483647 w 2943"/>
              <a:gd name="T107" fmla="*/ 2147483647 h 1579"/>
              <a:gd name="T108" fmla="*/ 2147483647 w 2943"/>
              <a:gd name="T109" fmla="*/ 2147483647 h 1579"/>
              <a:gd name="T110" fmla="*/ 2147483647 w 2943"/>
              <a:gd name="T111" fmla="*/ 2147483647 h 1579"/>
              <a:gd name="T112" fmla="*/ 2147483647 w 2943"/>
              <a:gd name="T113" fmla="*/ 2147483647 h 1579"/>
              <a:gd name="T114" fmla="*/ 2147483647 w 2943"/>
              <a:gd name="T115" fmla="*/ 2147483647 h 1579"/>
              <a:gd name="T116" fmla="*/ 2147483647 w 2943"/>
              <a:gd name="T117" fmla="*/ 2147483647 h 1579"/>
              <a:gd name="T118" fmla="*/ 2147483647 w 2943"/>
              <a:gd name="T119" fmla="*/ 0 h 15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43"/>
              <a:gd name="T181" fmla="*/ 0 h 1579"/>
              <a:gd name="T182" fmla="*/ 2943 w 2943"/>
              <a:gd name="T183" fmla="*/ 1579 h 157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43" h="1579">
                <a:moveTo>
                  <a:pt x="0" y="1579"/>
                </a:moveTo>
                <a:lnTo>
                  <a:pt x="43" y="1569"/>
                </a:lnTo>
                <a:lnTo>
                  <a:pt x="101" y="1531"/>
                </a:lnTo>
                <a:lnTo>
                  <a:pt x="144" y="1459"/>
                </a:lnTo>
                <a:lnTo>
                  <a:pt x="192" y="1445"/>
                </a:lnTo>
                <a:lnTo>
                  <a:pt x="216" y="1392"/>
                </a:lnTo>
                <a:lnTo>
                  <a:pt x="264" y="1377"/>
                </a:lnTo>
                <a:lnTo>
                  <a:pt x="283" y="1344"/>
                </a:lnTo>
                <a:lnTo>
                  <a:pt x="341" y="1334"/>
                </a:lnTo>
                <a:lnTo>
                  <a:pt x="370" y="1301"/>
                </a:lnTo>
                <a:lnTo>
                  <a:pt x="394" y="1272"/>
                </a:lnTo>
                <a:lnTo>
                  <a:pt x="427" y="1277"/>
                </a:lnTo>
                <a:lnTo>
                  <a:pt x="451" y="1229"/>
                </a:lnTo>
                <a:lnTo>
                  <a:pt x="576" y="1185"/>
                </a:lnTo>
                <a:lnTo>
                  <a:pt x="600" y="1161"/>
                </a:lnTo>
                <a:lnTo>
                  <a:pt x="677" y="1171"/>
                </a:lnTo>
                <a:lnTo>
                  <a:pt x="720" y="1133"/>
                </a:lnTo>
                <a:lnTo>
                  <a:pt x="744" y="1104"/>
                </a:lnTo>
                <a:lnTo>
                  <a:pt x="826" y="1104"/>
                </a:lnTo>
                <a:lnTo>
                  <a:pt x="874" y="1008"/>
                </a:lnTo>
                <a:lnTo>
                  <a:pt x="912" y="998"/>
                </a:lnTo>
                <a:lnTo>
                  <a:pt x="936" y="955"/>
                </a:lnTo>
                <a:lnTo>
                  <a:pt x="1095" y="955"/>
                </a:lnTo>
                <a:lnTo>
                  <a:pt x="1123" y="921"/>
                </a:lnTo>
                <a:lnTo>
                  <a:pt x="1133" y="888"/>
                </a:lnTo>
                <a:lnTo>
                  <a:pt x="1195" y="883"/>
                </a:lnTo>
                <a:lnTo>
                  <a:pt x="1296" y="840"/>
                </a:lnTo>
                <a:lnTo>
                  <a:pt x="1335" y="840"/>
                </a:lnTo>
                <a:lnTo>
                  <a:pt x="1479" y="758"/>
                </a:lnTo>
                <a:lnTo>
                  <a:pt x="1512" y="710"/>
                </a:lnTo>
                <a:lnTo>
                  <a:pt x="1647" y="710"/>
                </a:lnTo>
                <a:lnTo>
                  <a:pt x="1723" y="672"/>
                </a:lnTo>
                <a:lnTo>
                  <a:pt x="1771" y="677"/>
                </a:lnTo>
                <a:lnTo>
                  <a:pt x="1819" y="614"/>
                </a:lnTo>
                <a:lnTo>
                  <a:pt x="1853" y="609"/>
                </a:lnTo>
                <a:lnTo>
                  <a:pt x="1887" y="576"/>
                </a:lnTo>
                <a:lnTo>
                  <a:pt x="1949" y="585"/>
                </a:lnTo>
                <a:lnTo>
                  <a:pt x="1992" y="523"/>
                </a:lnTo>
                <a:lnTo>
                  <a:pt x="1992" y="494"/>
                </a:lnTo>
                <a:lnTo>
                  <a:pt x="2059" y="485"/>
                </a:lnTo>
                <a:lnTo>
                  <a:pt x="2112" y="446"/>
                </a:lnTo>
                <a:lnTo>
                  <a:pt x="2141" y="441"/>
                </a:lnTo>
                <a:lnTo>
                  <a:pt x="2189" y="398"/>
                </a:lnTo>
                <a:lnTo>
                  <a:pt x="2247" y="398"/>
                </a:lnTo>
                <a:lnTo>
                  <a:pt x="2314" y="350"/>
                </a:lnTo>
                <a:lnTo>
                  <a:pt x="2347" y="331"/>
                </a:lnTo>
                <a:lnTo>
                  <a:pt x="2501" y="302"/>
                </a:lnTo>
                <a:lnTo>
                  <a:pt x="2511" y="269"/>
                </a:lnTo>
                <a:lnTo>
                  <a:pt x="2559" y="264"/>
                </a:lnTo>
                <a:lnTo>
                  <a:pt x="2592" y="216"/>
                </a:lnTo>
                <a:lnTo>
                  <a:pt x="2645" y="216"/>
                </a:lnTo>
                <a:lnTo>
                  <a:pt x="2674" y="187"/>
                </a:lnTo>
                <a:lnTo>
                  <a:pt x="2712" y="182"/>
                </a:lnTo>
                <a:lnTo>
                  <a:pt x="2727" y="153"/>
                </a:lnTo>
                <a:lnTo>
                  <a:pt x="2741" y="96"/>
                </a:lnTo>
                <a:lnTo>
                  <a:pt x="2861" y="101"/>
                </a:lnTo>
                <a:lnTo>
                  <a:pt x="2861" y="62"/>
                </a:lnTo>
                <a:lnTo>
                  <a:pt x="2914" y="53"/>
                </a:lnTo>
                <a:lnTo>
                  <a:pt x="2914" y="19"/>
                </a:lnTo>
                <a:lnTo>
                  <a:pt x="2943" y="0"/>
                </a:lnTo>
              </a:path>
            </a:pathLst>
          </a:custGeom>
          <a:noFill/>
          <a:ln w="38100">
            <a:solidFill>
              <a:srgbClr val="00FF00"/>
            </a:solidFill>
            <a:round/>
          </a:ln>
        </p:spPr>
        <p:txBody>
          <a:bodyPr wrap="none" anchor="ctr" anchorCtr="1">
            <a:spAutoFit/>
          </a:bodyPr>
          <a:lstStyle/>
          <a:p>
            <a:endParaRPr lang="en-US"/>
          </a:p>
        </p:txBody>
      </p:sp>
      <p:sp>
        <p:nvSpPr>
          <p:cNvPr id="50209" name="Freeform 34"/>
          <p:cNvSpPr/>
          <p:nvPr/>
        </p:nvSpPr>
        <p:spPr bwMode="auto">
          <a:xfrm>
            <a:off x="1905000" y="3352800"/>
            <a:ext cx="5260975" cy="974725"/>
          </a:xfrm>
          <a:custGeom>
            <a:avLst/>
            <a:gdLst>
              <a:gd name="T0" fmla="*/ 0 w 2943"/>
              <a:gd name="T1" fmla="*/ 2147483647 h 998"/>
              <a:gd name="T2" fmla="*/ 2147483647 w 2943"/>
              <a:gd name="T3" fmla="*/ 2147483647 h 998"/>
              <a:gd name="T4" fmla="*/ 2147483647 w 2943"/>
              <a:gd name="T5" fmla="*/ 2147483647 h 998"/>
              <a:gd name="T6" fmla="*/ 2147483647 w 2943"/>
              <a:gd name="T7" fmla="*/ 2147483647 h 998"/>
              <a:gd name="T8" fmla="*/ 2147483647 w 2943"/>
              <a:gd name="T9" fmla="*/ 2147483647 h 998"/>
              <a:gd name="T10" fmla="*/ 2147483647 w 2943"/>
              <a:gd name="T11" fmla="*/ 2147483647 h 998"/>
              <a:gd name="T12" fmla="*/ 2147483647 w 2943"/>
              <a:gd name="T13" fmla="*/ 2147483647 h 998"/>
              <a:gd name="T14" fmla="*/ 2147483647 w 2943"/>
              <a:gd name="T15" fmla="*/ 2147483647 h 998"/>
              <a:gd name="T16" fmla="*/ 2147483647 w 2943"/>
              <a:gd name="T17" fmla="*/ 2147483647 h 998"/>
              <a:gd name="T18" fmla="*/ 2147483647 w 2943"/>
              <a:gd name="T19" fmla="*/ 2147483647 h 998"/>
              <a:gd name="T20" fmla="*/ 2147483647 w 2943"/>
              <a:gd name="T21" fmla="*/ 2147483647 h 998"/>
              <a:gd name="T22" fmla="*/ 2147483647 w 2943"/>
              <a:gd name="T23" fmla="*/ 2147483647 h 998"/>
              <a:gd name="T24" fmla="*/ 2147483647 w 2943"/>
              <a:gd name="T25" fmla="*/ 2147483647 h 998"/>
              <a:gd name="T26" fmla="*/ 2147483647 w 2943"/>
              <a:gd name="T27" fmla="*/ 2147483647 h 998"/>
              <a:gd name="T28" fmla="*/ 2147483647 w 2943"/>
              <a:gd name="T29" fmla="*/ 2147483647 h 998"/>
              <a:gd name="T30" fmla="*/ 2147483647 w 2943"/>
              <a:gd name="T31" fmla="*/ 2147483647 h 998"/>
              <a:gd name="T32" fmla="*/ 2147483647 w 2943"/>
              <a:gd name="T33" fmla="*/ 2147483647 h 998"/>
              <a:gd name="T34" fmla="*/ 2147483647 w 2943"/>
              <a:gd name="T35" fmla="*/ 2147483647 h 998"/>
              <a:gd name="T36" fmla="*/ 2147483647 w 2943"/>
              <a:gd name="T37" fmla="*/ 2147483647 h 998"/>
              <a:gd name="T38" fmla="*/ 2147483647 w 2943"/>
              <a:gd name="T39" fmla="*/ 2147483647 h 998"/>
              <a:gd name="T40" fmla="*/ 2147483647 w 2943"/>
              <a:gd name="T41" fmla="*/ 2147483647 h 998"/>
              <a:gd name="T42" fmla="*/ 2147483647 w 2943"/>
              <a:gd name="T43" fmla="*/ 2147483647 h 998"/>
              <a:gd name="T44" fmla="*/ 2147483647 w 2943"/>
              <a:gd name="T45" fmla="*/ 2147483647 h 998"/>
              <a:gd name="T46" fmla="*/ 2147483647 w 2943"/>
              <a:gd name="T47" fmla="*/ 2147483647 h 998"/>
              <a:gd name="T48" fmla="*/ 2147483647 w 2943"/>
              <a:gd name="T49" fmla="*/ 2147483647 h 998"/>
              <a:gd name="T50" fmla="*/ 2147483647 w 2943"/>
              <a:gd name="T51" fmla="*/ 2147483647 h 998"/>
              <a:gd name="T52" fmla="*/ 2147483647 w 2943"/>
              <a:gd name="T53" fmla="*/ 2147483647 h 998"/>
              <a:gd name="T54" fmla="*/ 2147483647 w 2943"/>
              <a:gd name="T55" fmla="*/ 2147483647 h 998"/>
              <a:gd name="T56" fmla="*/ 2147483647 w 2943"/>
              <a:gd name="T57" fmla="*/ 2147483647 h 998"/>
              <a:gd name="T58" fmla="*/ 2147483647 w 2943"/>
              <a:gd name="T59" fmla="*/ 2147483647 h 998"/>
              <a:gd name="T60" fmla="*/ 2147483647 w 2943"/>
              <a:gd name="T61" fmla="*/ 2147483647 h 998"/>
              <a:gd name="T62" fmla="*/ 2147483647 w 2943"/>
              <a:gd name="T63" fmla="*/ 2147483647 h 998"/>
              <a:gd name="T64" fmla="*/ 2147483647 w 2943"/>
              <a:gd name="T65" fmla="*/ 2147483647 h 998"/>
              <a:gd name="T66" fmla="*/ 2147483647 w 2943"/>
              <a:gd name="T67" fmla="*/ 2147483647 h 998"/>
              <a:gd name="T68" fmla="*/ 2147483647 w 2943"/>
              <a:gd name="T69" fmla="*/ 2147483647 h 998"/>
              <a:gd name="T70" fmla="*/ 2147483647 w 2943"/>
              <a:gd name="T71" fmla="*/ 2147483647 h 998"/>
              <a:gd name="T72" fmla="*/ 2147483647 w 2943"/>
              <a:gd name="T73" fmla="*/ 2147483647 h 998"/>
              <a:gd name="T74" fmla="*/ 2147483647 w 2943"/>
              <a:gd name="T75" fmla="*/ 2147483647 h 998"/>
              <a:gd name="T76" fmla="*/ 2147483647 w 2943"/>
              <a:gd name="T77" fmla="*/ 2147483647 h 998"/>
              <a:gd name="T78" fmla="*/ 2147483647 w 2943"/>
              <a:gd name="T79" fmla="*/ 2147483647 h 998"/>
              <a:gd name="T80" fmla="*/ 2147483647 w 2943"/>
              <a:gd name="T81" fmla="*/ 2147483647 h 998"/>
              <a:gd name="T82" fmla="*/ 2147483647 w 2943"/>
              <a:gd name="T83" fmla="*/ 2147483647 h 998"/>
              <a:gd name="T84" fmla="*/ 2147483647 w 2943"/>
              <a:gd name="T85" fmla="*/ 2147483647 h 998"/>
              <a:gd name="T86" fmla="*/ 2147483647 w 2943"/>
              <a:gd name="T87" fmla="*/ 2147483647 h 998"/>
              <a:gd name="T88" fmla="*/ 2147483647 w 2943"/>
              <a:gd name="T89" fmla="*/ 2147483647 h 998"/>
              <a:gd name="T90" fmla="*/ 2147483647 w 2943"/>
              <a:gd name="T91" fmla="*/ 2147483647 h 998"/>
              <a:gd name="T92" fmla="*/ 2147483647 w 2943"/>
              <a:gd name="T93" fmla="*/ 2147483647 h 998"/>
              <a:gd name="T94" fmla="*/ 2147483647 w 2943"/>
              <a:gd name="T95" fmla="*/ 0 h 998"/>
              <a:gd name="T96" fmla="*/ 2147483647 w 2943"/>
              <a:gd name="T97" fmla="*/ 0 h 9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43"/>
              <a:gd name="T148" fmla="*/ 0 h 998"/>
              <a:gd name="T149" fmla="*/ 2943 w 2943"/>
              <a:gd name="T150" fmla="*/ 998 h 9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43" h="998">
                <a:moveTo>
                  <a:pt x="0" y="998"/>
                </a:moveTo>
                <a:lnTo>
                  <a:pt x="91" y="993"/>
                </a:lnTo>
                <a:lnTo>
                  <a:pt x="106" y="969"/>
                </a:lnTo>
                <a:lnTo>
                  <a:pt x="154" y="984"/>
                </a:lnTo>
                <a:lnTo>
                  <a:pt x="207" y="940"/>
                </a:lnTo>
                <a:lnTo>
                  <a:pt x="379" y="912"/>
                </a:lnTo>
                <a:lnTo>
                  <a:pt x="408" y="840"/>
                </a:lnTo>
                <a:lnTo>
                  <a:pt x="471" y="825"/>
                </a:lnTo>
                <a:lnTo>
                  <a:pt x="528" y="806"/>
                </a:lnTo>
                <a:lnTo>
                  <a:pt x="552" y="787"/>
                </a:lnTo>
                <a:lnTo>
                  <a:pt x="629" y="787"/>
                </a:lnTo>
                <a:lnTo>
                  <a:pt x="687" y="739"/>
                </a:lnTo>
                <a:lnTo>
                  <a:pt x="730" y="748"/>
                </a:lnTo>
                <a:lnTo>
                  <a:pt x="802" y="705"/>
                </a:lnTo>
                <a:lnTo>
                  <a:pt x="835" y="720"/>
                </a:lnTo>
                <a:lnTo>
                  <a:pt x="869" y="667"/>
                </a:lnTo>
                <a:lnTo>
                  <a:pt x="1023" y="648"/>
                </a:lnTo>
                <a:lnTo>
                  <a:pt x="1042" y="628"/>
                </a:lnTo>
                <a:lnTo>
                  <a:pt x="1104" y="624"/>
                </a:lnTo>
                <a:lnTo>
                  <a:pt x="1114" y="595"/>
                </a:lnTo>
                <a:lnTo>
                  <a:pt x="1138" y="619"/>
                </a:lnTo>
                <a:lnTo>
                  <a:pt x="1157" y="561"/>
                </a:lnTo>
                <a:lnTo>
                  <a:pt x="1339" y="547"/>
                </a:lnTo>
                <a:lnTo>
                  <a:pt x="1455" y="508"/>
                </a:lnTo>
                <a:lnTo>
                  <a:pt x="1493" y="518"/>
                </a:lnTo>
                <a:lnTo>
                  <a:pt x="1522" y="489"/>
                </a:lnTo>
                <a:lnTo>
                  <a:pt x="1618" y="475"/>
                </a:lnTo>
                <a:lnTo>
                  <a:pt x="1704" y="441"/>
                </a:lnTo>
                <a:lnTo>
                  <a:pt x="1733" y="408"/>
                </a:lnTo>
                <a:lnTo>
                  <a:pt x="1858" y="403"/>
                </a:lnTo>
                <a:lnTo>
                  <a:pt x="1877" y="379"/>
                </a:lnTo>
                <a:lnTo>
                  <a:pt x="1954" y="374"/>
                </a:lnTo>
                <a:lnTo>
                  <a:pt x="1987" y="331"/>
                </a:lnTo>
                <a:lnTo>
                  <a:pt x="2088" y="340"/>
                </a:lnTo>
                <a:lnTo>
                  <a:pt x="2122" y="307"/>
                </a:lnTo>
                <a:lnTo>
                  <a:pt x="2155" y="312"/>
                </a:lnTo>
                <a:lnTo>
                  <a:pt x="2165" y="244"/>
                </a:lnTo>
                <a:lnTo>
                  <a:pt x="2256" y="235"/>
                </a:lnTo>
                <a:lnTo>
                  <a:pt x="2304" y="196"/>
                </a:lnTo>
                <a:lnTo>
                  <a:pt x="2448" y="172"/>
                </a:lnTo>
                <a:lnTo>
                  <a:pt x="2525" y="115"/>
                </a:lnTo>
                <a:lnTo>
                  <a:pt x="2563" y="120"/>
                </a:lnTo>
                <a:lnTo>
                  <a:pt x="2578" y="96"/>
                </a:lnTo>
                <a:lnTo>
                  <a:pt x="2659" y="91"/>
                </a:lnTo>
                <a:lnTo>
                  <a:pt x="2674" y="57"/>
                </a:lnTo>
                <a:lnTo>
                  <a:pt x="2722" y="24"/>
                </a:lnTo>
                <a:lnTo>
                  <a:pt x="2856" y="28"/>
                </a:lnTo>
                <a:lnTo>
                  <a:pt x="2871" y="0"/>
                </a:lnTo>
                <a:lnTo>
                  <a:pt x="2943" y="0"/>
                </a:lnTo>
              </a:path>
            </a:pathLst>
          </a:custGeom>
          <a:noFill/>
          <a:ln w="38100">
            <a:solidFill>
              <a:srgbClr val="FF0000"/>
            </a:solidFill>
            <a:round/>
          </a:ln>
        </p:spPr>
        <p:txBody>
          <a:bodyPr wrap="none" anchor="ctr" anchorCtr="1">
            <a:spAutoFit/>
          </a:bodyPr>
          <a:lstStyle/>
          <a:p>
            <a:endParaRPr lang="en-US"/>
          </a:p>
        </p:txBody>
      </p:sp>
      <p:sp>
        <p:nvSpPr>
          <p:cNvPr id="50210" name="Line 35"/>
          <p:cNvSpPr>
            <a:spLocks noChangeShapeType="1"/>
          </p:cNvSpPr>
          <p:nvPr/>
        </p:nvSpPr>
        <p:spPr bwMode="auto">
          <a:xfrm>
            <a:off x="1755775" y="2971800"/>
            <a:ext cx="128588" cy="1588"/>
          </a:xfrm>
          <a:prstGeom prst="line">
            <a:avLst/>
          </a:prstGeom>
          <a:noFill/>
          <a:ln w="12700">
            <a:solidFill>
              <a:schemeClr val="tx1"/>
            </a:solidFill>
            <a:round/>
            <a:headEnd type="none" w="sm" len="sm"/>
            <a:tailEnd type="none" w="sm" len="sm"/>
          </a:ln>
        </p:spPr>
        <p:txBody>
          <a:bodyPr/>
          <a:lstStyle/>
          <a:p>
            <a:endParaRPr lang="en-US"/>
          </a:p>
        </p:txBody>
      </p:sp>
      <p:sp>
        <p:nvSpPr>
          <p:cNvPr id="50211" name="Line 36"/>
          <p:cNvSpPr>
            <a:spLocks noChangeShapeType="1"/>
          </p:cNvSpPr>
          <p:nvPr/>
        </p:nvSpPr>
        <p:spPr bwMode="auto">
          <a:xfrm rot="-5400000">
            <a:off x="7131844" y="4453731"/>
            <a:ext cx="69850" cy="1588"/>
          </a:xfrm>
          <a:prstGeom prst="line">
            <a:avLst/>
          </a:prstGeom>
          <a:noFill/>
          <a:ln w="12700">
            <a:solidFill>
              <a:schemeClr val="tx1"/>
            </a:solidFill>
            <a:round/>
            <a:headEnd type="none" w="sm" len="sm"/>
            <a:tailEnd type="none" w="sm" len="sm"/>
          </a:ln>
        </p:spPr>
        <p:txBody>
          <a:bodyPr/>
          <a:lstStyle/>
          <a:p>
            <a:endParaRPr lang="en-US"/>
          </a:p>
        </p:txBody>
      </p:sp>
      <p:sp>
        <p:nvSpPr>
          <p:cNvPr id="50212" name="Line 37"/>
          <p:cNvSpPr>
            <a:spLocks noChangeShapeType="1"/>
          </p:cNvSpPr>
          <p:nvPr/>
        </p:nvSpPr>
        <p:spPr bwMode="auto">
          <a:xfrm>
            <a:off x="2057400" y="2678113"/>
            <a:ext cx="511175" cy="0"/>
          </a:xfrm>
          <a:prstGeom prst="line">
            <a:avLst/>
          </a:prstGeom>
          <a:noFill/>
          <a:ln w="38100">
            <a:solidFill>
              <a:srgbClr val="FF0000"/>
            </a:solidFill>
            <a:round/>
          </a:ln>
        </p:spPr>
        <p:txBody>
          <a:bodyPr wrap="none" anchor="ctr" anchorCtr="1">
            <a:spAutoFit/>
          </a:bodyPr>
          <a:lstStyle/>
          <a:p>
            <a:endParaRPr lang="en-US"/>
          </a:p>
        </p:txBody>
      </p:sp>
      <p:sp>
        <p:nvSpPr>
          <p:cNvPr id="50213" name="Line 38"/>
          <p:cNvSpPr>
            <a:spLocks noChangeShapeType="1"/>
          </p:cNvSpPr>
          <p:nvPr/>
        </p:nvSpPr>
        <p:spPr bwMode="auto">
          <a:xfrm>
            <a:off x="2057400" y="2971800"/>
            <a:ext cx="511175" cy="0"/>
          </a:xfrm>
          <a:prstGeom prst="line">
            <a:avLst/>
          </a:prstGeom>
          <a:noFill/>
          <a:ln w="38100">
            <a:solidFill>
              <a:srgbClr val="00FF00"/>
            </a:solidFill>
            <a:round/>
          </a:ln>
        </p:spPr>
        <p:txBody>
          <a:bodyPr wrap="none" anchor="ctr" anchorCtr="1">
            <a:spAutoFit/>
          </a:bodyPr>
          <a:lstStyle/>
          <a:p>
            <a:endParaRPr lang="en-US"/>
          </a:p>
        </p:txBody>
      </p:sp>
      <p:sp>
        <p:nvSpPr>
          <p:cNvPr id="50214" name="Text Box 39"/>
          <p:cNvSpPr txBox="1">
            <a:spLocks noChangeArrowheads="1"/>
          </p:cNvSpPr>
          <p:nvPr/>
        </p:nvSpPr>
        <p:spPr bwMode="auto">
          <a:xfrm>
            <a:off x="2590800" y="2455863"/>
            <a:ext cx="1291764" cy="683264"/>
          </a:xfrm>
          <a:prstGeom prst="rect">
            <a:avLst/>
          </a:prstGeom>
          <a:noFill/>
          <a:ln w="25400">
            <a:noFill/>
            <a:miter lim="800000"/>
          </a:ln>
        </p:spPr>
        <p:txBody>
          <a:bodyPr wrap="none">
            <a:spAutoFit/>
          </a:bodyPr>
          <a:lstStyle/>
          <a:p>
            <a:pPr algn="l" eaLnBrk="0" hangingPunct="0">
              <a:lnSpc>
                <a:spcPct val="120000"/>
              </a:lnSpc>
            </a:pPr>
            <a:r>
              <a:rPr lang="en-US" sz="1600" dirty="0" err="1"/>
              <a:t>Atorvastatin</a:t>
            </a:r>
            <a:r>
              <a:rPr lang="en-US" sz="1600" dirty="0"/>
              <a:t>  </a:t>
            </a:r>
          </a:p>
          <a:p>
            <a:pPr algn="l" eaLnBrk="0" hangingPunct="0">
              <a:lnSpc>
                <a:spcPct val="120000"/>
              </a:lnSpc>
            </a:pPr>
            <a:r>
              <a:rPr lang="en-US" sz="1600" dirty="0"/>
              <a:t>Placebo      </a:t>
            </a:r>
          </a:p>
        </p:txBody>
      </p:sp>
      <p:sp>
        <p:nvSpPr>
          <p:cNvPr id="50215" name="Text Box 40"/>
          <p:cNvSpPr txBox="1">
            <a:spLocks noChangeArrowheads="1"/>
          </p:cNvSpPr>
          <p:nvPr/>
        </p:nvSpPr>
        <p:spPr bwMode="auto">
          <a:xfrm>
            <a:off x="6172200" y="3962400"/>
            <a:ext cx="1058863" cy="360363"/>
          </a:xfrm>
          <a:prstGeom prst="rect">
            <a:avLst/>
          </a:prstGeom>
          <a:noFill/>
          <a:ln w="25400">
            <a:noFill/>
            <a:miter lim="800000"/>
          </a:ln>
        </p:spPr>
        <p:txBody>
          <a:bodyPr wrap="none">
            <a:spAutoFit/>
          </a:bodyPr>
          <a:lstStyle/>
          <a:p>
            <a:pPr algn="l" eaLnBrk="0" hangingPunct="0">
              <a:lnSpc>
                <a:spcPct val="110000"/>
              </a:lnSpc>
              <a:tabLst>
                <a:tab pos="2452370" algn="l"/>
              </a:tabLst>
            </a:pPr>
            <a:r>
              <a:rPr lang="en-US" sz="1600" i="1"/>
              <a:t>P</a:t>
            </a:r>
            <a:r>
              <a:rPr lang="en-US" sz="1600"/>
              <a:t>=0.0005</a:t>
            </a:r>
          </a:p>
        </p:txBody>
      </p:sp>
      <p:sp>
        <p:nvSpPr>
          <p:cNvPr id="50216" name="Text Box 41"/>
          <p:cNvSpPr txBox="1">
            <a:spLocks noChangeArrowheads="1"/>
          </p:cNvSpPr>
          <p:nvPr/>
        </p:nvSpPr>
        <p:spPr bwMode="auto">
          <a:xfrm rot="-5400000">
            <a:off x="-14287" y="3138487"/>
            <a:ext cx="2590800" cy="581025"/>
          </a:xfrm>
          <a:prstGeom prst="rect">
            <a:avLst/>
          </a:prstGeom>
          <a:noFill/>
          <a:ln w="9525">
            <a:noFill/>
            <a:miter lim="800000"/>
          </a:ln>
        </p:spPr>
        <p:txBody>
          <a:bodyPr>
            <a:spAutoFit/>
          </a:bodyPr>
          <a:lstStyle/>
          <a:p>
            <a:pPr>
              <a:spcBef>
                <a:spcPct val="50000"/>
              </a:spcBef>
            </a:pPr>
            <a:r>
              <a:rPr lang="en-US" sz="1600"/>
              <a:t>Cumulative incidence of MI and fatal CHD (%)</a:t>
            </a:r>
          </a:p>
        </p:txBody>
      </p:sp>
      <p:sp>
        <p:nvSpPr>
          <p:cNvPr id="50217" name="Text Box 42"/>
          <p:cNvSpPr txBox="1">
            <a:spLocks noChangeArrowheads="1"/>
          </p:cNvSpPr>
          <p:nvPr/>
        </p:nvSpPr>
        <p:spPr bwMode="auto">
          <a:xfrm>
            <a:off x="3810000" y="4741863"/>
            <a:ext cx="1425575" cy="336550"/>
          </a:xfrm>
          <a:prstGeom prst="rect">
            <a:avLst/>
          </a:prstGeom>
          <a:noFill/>
          <a:ln w="25400">
            <a:noFill/>
            <a:miter lim="800000"/>
          </a:ln>
        </p:spPr>
        <p:txBody>
          <a:bodyPr wrap="none">
            <a:spAutoFit/>
          </a:bodyPr>
          <a:lstStyle/>
          <a:p>
            <a:pPr eaLnBrk="0" hangingPunct="0"/>
            <a:r>
              <a:rPr lang="en-US" sz="1600"/>
              <a:t>Follow-up (yr)</a:t>
            </a:r>
          </a:p>
        </p:txBody>
      </p:sp>
      <p:sp>
        <p:nvSpPr>
          <p:cNvPr id="50218" name="Text Box 43"/>
          <p:cNvSpPr txBox="1">
            <a:spLocks noChangeArrowheads="1"/>
          </p:cNvSpPr>
          <p:nvPr/>
        </p:nvSpPr>
        <p:spPr bwMode="auto">
          <a:xfrm>
            <a:off x="7391400" y="2819400"/>
            <a:ext cx="1085850" cy="360363"/>
          </a:xfrm>
          <a:prstGeom prst="rect">
            <a:avLst/>
          </a:prstGeom>
          <a:noFill/>
          <a:ln w="25400">
            <a:noFill/>
            <a:miter lim="800000"/>
          </a:ln>
        </p:spPr>
        <p:txBody>
          <a:bodyPr wrap="none">
            <a:spAutoFit/>
          </a:bodyPr>
          <a:lstStyle/>
          <a:p>
            <a:pPr algn="l" eaLnBrk="0" hangingPunct="0">
              <a:lnSpc>
                <a:spcPct val="110000"/>
              </a:lnSpc>
            </a:pPr>
            <a:r>
              <a:rPr lang="en-US" sz="1600"/>
              <a:t>36% RRR</a:t>
            </a:r>
          </a:p>
        </p:txBody>
      </p:sp>
      <p:sp>
        <p:nvSpPr>
          <p:cNvPr id="50219" name="Freeform 44"/>
          <p:cNvSpPr/>
          <p:nvPr/>
        </p:nvSpPr>
        <p:spPr bwMode="auto">
          <a:xfrm>
            <a:off x="7239000" y="2743200"/>
            <a:ext cx="147638" cy="609600"/>
          </a:xfrm>
          <a:custGeom>
            <a:avLst/>
            <a:gdLst>
              <a:gd name="T0" fmla="*/ 2147483647 w 81"/>
              <a:gd name="T1" fmla="*/ 0 h 624"/>
              <a:gd name="T2" fmla="*/ 2147483647 w 81"/>
              <a:gd name="T3" fmla="*/ 0 h 624"/>
              <a:gd name="T4" fmla="*/ 2147483647 w 81"/>
              <a:gd name="T5" fmla="*/ 2147483647 h 624"/>
              <a:gd name="T6" fmla="*/ 0 w 81"/>
              <a:gd name="T7" fmla="*/ 2147483647 h 624"/>
              <a:gd name="T8" fmla="*/ 0 60000 65536"/>
              <a:gd name="T9" fmla="*/ 0 60000 65536"/>
              <a:gd name="T10" fmla="*/ 0 60000 65536"/>
              <a:gd name="T11" fmla="*/ 0 60000 65536"/>
              <a:gd name="T12" fmla="*/ 0 w 81"/>
              <a:gd name="T13" fmla="*/ 0 h 624"/>
              <a:gd name="T14" fmla="*/ 81 w 81"/>
              <a:gd name="T15" fmla="*/ 624 h 624"/>
            </a:gdLst>
            <a:ahLst/>
            <a:cxnLst>
              <a:cxn ang="T8">
                <a:pos x="T0" y="T1"/>
              </a:cxn>
              <a:cxn ang="T9">
                <a:pos x="T2" y="T3"/>
              </a:cxn>
              <a:cxn ang="T10">
                <a:pos x="T4" y="T5"/>
              </a:cxn>
              <a:cxn ang="T11">
                <a:pos x="T6" y="T7"/>
              </a:cxn>
            </a:cxnLst>
            <a:rect l="T12" t="T13" r="T14" b="T15"/>
            <a:pathLst>
              <a:path w="81" h="624">
                <a:moveTo>
                  <a:pt x="4" y="0"/>
                </a:moveTo>
                <a:lnTo>
                  <a:pt x="81" y="0"/>
                </a:lnTo>
                <a:lnTo>
                  <a:pt x="81" y="624"/>
                </a:lnTo>
                <a:lnTo>
                  <a:pt x="0" y="624"/>
                </a:lnTo>
              </a:path>
            </a:pathLst>
          </a:custGeom>
          <a:noFill/>
          <a:ln w="19050">
            <a:solidFill>
              <a:schemeClr val="tx1"/>
            </a:solidFill>
            <a:round/>
            <a:headEnd type="none" w="sm" len="sm"/>
            <a:tailEnd type="none" w="sm" len="sm"/>
          </a:ln>
        </p:spPr>
        <p:txBody>
          <a:bodyPr/>
          <a:lstStyle/>
          <a:p>
            <a:endParaRPr lang="en-US"/>
          </a:p>
        </p:txBody>
      </p:sp>
      <p:sp>
        <p:nvSpPr>
          <p:cNvPr id="50221" name="Rectangle 155"/>
          <p:cNvSpPr>
            <a:spLocks noChangeArrowheads="1"/>
          </p:cNvSpPr>
          <p:nvPr/>
        </p:nvSpPr>
        <p:spPr bwMode="auto">
          <a:xfrm>
            <a:off x="457200" y="1752600"/>
            <a:ext cx="8001000" cy="4038600"/>
          </a:xfrm>
          <a:prstGeom prst="rect">
            <a:avLst/>
          </a:prstGeom>
          <a:noFill/>
          <a:ln w="9525">
            <a:noFill/>
            <a:miter lim="800000"/>
          </a:ln>
        </p:spPr>
        <p:txBody>
          <a:bodyPr/>
          <a:lstStyle/>
          <a:p>
            <a:pPr>
              <a:spcBef>
                <a:spcPct val="20000"/>
              </a:spcBef>
            </a:pPr>
            <a:r>
              <a:rPr lang="en-US" sz="2000" dirty="0">
                <a:latin typeface="Franklin Gothic Demi" panose="020B0703020102020204" pitchFamily="34" charset="0"/>
              </a:rPr>
              <a:t>10,305 patients with HTN randomized to atorvastatin (10 mg) or placebo for 5 years</a:t>
            </a:r>
          </a:p>
          <a:p>
            <a:pPr>
              <a:lnSpc>
                <a:spcPct val="85000"/>
              </a:lnSpc>
              <a:spcBef>
                <a:spcPct val="20000"/>
              </a:spcBef>
            </a:pPr>
            <a:endParaRPr lang="en-US" sz="2000" dirty="0">
              <a:latin typeface="Franklin Gothic Demi" panose="020B0703020102020204" pitchFamily="34" charset="0"/>
            </a:endParaRPr>
          </a:p>
          <a:p>
            <a:pPr>
              <a:lnSpc>
                <a:spcPct val="85000"/>
              </a:lnSpc>
              <a:spcBef>
                <a:spcPct val="20000"/>
              </a:spcBef>
            </a:pPr>
            <a:endParaRPr lang="en-US" sz="2000" dirty="0">
              <a:latin typeface="Franklin Gothic Demi" panose="020B0703020102020204" pitchFamily="34" charset="0"/>
            </a:endParaRPr>
          </a:p>
          <a:p>
            <a:pPr>
              <a:lnSpc>
                <a:spcPct val="90000"/>
              </a:lnSpc>
              <a:spcBef>
                <a:spcPct val="20000"/>
              </a:spcBef>
            </a:pPr>
            <a:r>
              <a:rPr lang="en-US" sz="2000" dirty="0">
                <a:latin typeface="Franklin Gothic Demi" panose="020B0703020102020204" pitchFamily="34" charset="0"/>
              </a:rPr>
              <a:t>  </a:t>
            </a:r>
          </a:p>
          <a:p>
            <a:pPr>
              <a:lnSpc>
                <a:spcPct val="135000"/>
              </a:lnSpc>
              <a:spcBef>
                <a:spcPct val="20000"/>
              </a:spcBef>
            </a:pPr>
            <a:endParaRPr lang="en-US" sz="2000" dirty="0">
              <a:latin typeface="Franklin Gothic Demi" panose="020B0703020102020204" pitchFamily="34" charset="0"/>
            </a:endParaRPr>
          </a:p>
          <a:p>
            <a:pPr>
              <a:lnSpc>
                <a:spcPct val="105000"/>
              </a:lnSpc>
              <a:spcBef>
                <a:spcPct val="20000"/>
              </a:spcBef>
            </a:pPr>
            <a:endParaRPr lang="en-US" sz="2000" dirty="0">
              <a:latin typeface="Franklin Gothic Demi" panose="020B0703020102020204" pitchFamily="34" charset="0"/>
            </a:endParaRPr>
          </a:p>
          <a:p>
            <a:pPr>
              <a:lnSpc>
                <a:spcPct val="90000"/>
              </a:lnSpc>
              <a:spcBef>
                <a:spcPct val="20000"/>
              </a:spcBef>
              <a:spcAft>
                <a:spcPts val="3000"/>
              </a:spcAft>
            </a:pPr>
            <a:endParaRPr lang="en-US" sz="2000" dirty="0">
              <a:latin typeface="Franklin Gothic Demi" panose="020B0703020102020204" pitchFamily="34" charset="0"/>
            </a:endParaRPr>
          </a:p>
          <a:p>
            <a:pPr>
              <a:lnSpc>
                <a:spcPct val="90000"/>
              </a:lnSpc>
              <a:spcBef>
                <a:spcPct val="20000"/>
              </a:spcBef>
              <a:spcAft>
                <a:spcPts val="1200"/>
              </a:spcAft>
            </a:pPr>
            <a:endParaRPr lang="en-US" sz="500" dirty="0">
              <a:latin typeface="Franklin Gothic Demi" panose="020B0703020102020204" pitchFamily="34" charset="0"/>
            </a:endParaRPr>
          </a:p>
          <a:p>
            <a:pPr>
              <a:spcBef>
                <a:spcPct val="20000"/>
              </a:spcBef>
            </a:pPr>
            <a:r>
              <a:rPr lang="en-US" sz="2000" dirty="0">
                <a:solidFill>
                  <a:srgbClr val="0000FF"/>
                </a:solidFill>
                <a:latin typeface="Franklin Gothic Demi" panose="020B0703020102020204" pitchFamily="34" charset="0"/>
              </a:rPr>
              <a:t> A </a:t>
            </a:r>
            <a:r>
              <a:rPr lang="en-US" sz="2000" dirty="0" err="1">
                <a:solidFill>
                  <a:srgbClr val="0000FF"/>
                </a:solidFill>
                <a:latin typeface="Franklin Gothic Demi" panose="020B0703020102020204" pitchFamily="34" charset="0"/>
              </a:rPr>
              <a:t>statin</a:t>
            </a:r>
            <a:r>
              <a:rPr lang="en-US" sz="2000" dirty="0">
                <a:solidFill>
                  <a:srgbClr val="0000FF"/>
                </a:solidFill>
                <a:latin typeface="Franklin Gothic Demi" panose="020B0703020102020204" pitchFamily="34" charset="0"/>
              </a:rPr>
              <a:t> provides significant benefit in moderate- to high-risk individuals by lowering LDL-C levels below current goals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0"/>
          <p:cNvSpPr>
            <a:spLocks noChangeArrowheads="1"/>
          </p:cNvSpPr>
          <p:nvPr/>
        </p:nvSpPr>
        <p:spPr bwMode="auto">
          <a:xfrm>
            <a:off x="152400" y="457200"/>
            <a:ext cx="8763000" cy="830262"/>
          </a:xfrm>
          <a:prstGeom prst="rect">
            <a:avLst/>
          </a:prstGeom>
          <a:noFill/>
          <a:ln w="9525">
            <a:noFill/>
            <a:miter lim="800000"/>
          </a:ln>
        </p:spPr>
        <p:txBody>
          <a:bodyPr wrap="square">
            <a:spAutoFit/>
          </a:bodyPr>
          <a:lstStyle/>
          <a:p>
            <a:pPr algn="ctr"/>
            <a:r>
              <a:rPr lang="en-US" sz="2400" dirty="0">
                <a:solidFill>
                  <a:schemeClr val="tx2"/>
                </a:solidFill>
                <a:latin typeface="Franklin Gothic Demi" panose="020B0703020102020204" pitchFamily="34" charset="0"/>
              </a:rPr>
              <a:t>Justification for the Use of Statins in Prevention: An Intervention Trial Evaluating Rosuvastatin (JUPITER)  2008</a:t>
            </a:r>
          </a:p>
        </p:txBody>
      </p:sp>
      <p:sp>
        <p:nvSpPr>
          <p:cNvPr id="56323" name="Rectangle 34"/>
          <p:cNvSpPr>
            <a:spLocks noChangeArrowheads="1"/>
          </p:cNvSpPr>
          <p:nvPr/>
        </p:nvSpPr>
        <p:spPr bwMode="auto">
          <a:xfrm>
            <a:off x="228600" y="1676400"/>
            <a:ext cx="8686800" cy="4038600"/>
          </a:xfrm>
          <a:prstGeom prst="rect">
            <a:avLst/>
          </a:prstGeom>
          <a:noFill/>
          <a:ln w="9525">
            <a:noFill/>
            <a:miter lim="800000"/>
          </a:ln>
        </p:spPr>
        <p:txBody>
          <a:bodyPr/>
          <a:lstStyle/>
          <a:p>
            <a:pPr algn="ctr">
              <a:spcBef>
                <a:spcPct val="20000"/>
              </a:spcBef>
            </a:pPr>
            <a:r>
              <a:rPr lang="en-US" sz="2000" dirty="0">
                <a:latin typeface="Franklin Gothic Demi" panose="020B0703020102020204" pitchFamily="34" charset="0"/>
              </a:rPr>
              <a:t>17,802 men (</a:t>
            </a:r>
            <a:r>
              <a:rPr lang="en-US" sz="2000" u="sng" dirty="0">
                <a:latin typeface="Franklin Gothic Demi" panose="020B0703020102020204" pitchFamily="34" charset="0"/>
              </a:rPr>
              <a:t>&gt;</a:t>
            </a:r>
            <a:r>
              <a:rPr lang="en-US" sz="2000" dirty="0">
                <a:latin typeface="Franklin Gothic Demi" panose="020B0703020102020204" pitchFamily="34" charset="0"/>
              </a:rPr>
              <a:t>50 years) and women (</a:t>
            </a:r>
            <a:r>
              <a:rPr lang="en-US" sz="2000" u="sng" dirty="0">
                <a:latin typeface="Franklin Gothic Demi" panose="020B0703020102020204" pitchFamily="34" charset="0"/>
              </a:rPr>
              <a:t>&gt;</a:t>
            </a:r>
            <a:r>
              <a:rPr lang="en-US" sz="2000" dirty="0">
                <a:latin typeface="Franklin Gothic Demi" panose="020B0703020102020204" pitchFamily="34" charset="0"/>
              </a:rPr>
              <a:t>60 years) with LDL-C &lt;130 mg/dL and </a:t>
            </a:r>
            <a:r>
              <a:rPr lang="en-US" sz="2000" dirty="0" err="1">
                <a:latin typeface="Franklin Gothic Demi" panose="020B0703020102020204" pitchFamily="34" charset="0"/>
              </a:rPr>
              <a:t>hs</a:t>
            </a:r>
            <a:r>
              <a:rPr lang="en-US" sz="2000" dirty="0">
                <a:latin typeface="Franklin Gothic Demi" panose="020B0703020102020204" pitchFamily="34" charset="0"/>
              </a:rPr>
              <a:t>-CRP &gt;2 mg/L randomized to rosuvastatin (20 mg) or placebo for up to 5 years*</a:t>
            </a:r>
          </a:p>
          <a:p>
            <a:pPr algn="ctr">
              <a:lnSpc>
                <a:spcPct val="85000"/>
              </a:lnSpc>
              <a:spcBef>
                <a:spcPct val="20000"/>
              </a:spcBef>
            </a:pPr>
            <a:endParaRPr lang="en-US" sz="2000" dirty="0">
              <a:latin typeface="Franklin Gothic Demi" panose="020B0703020102020204" pitchFamily="34" charset="0"/>
            </a:endParaRPr>
          </a:p>
          <a:p>
            <a:pPr algn="ctr">
              <a:lnSpc>
                <a:spcPct val="85000"/>
              </a:lnSpc>
              <a:spcBef>
                <a:spcPct val="20000"/>
              </a:spcBef>
            </a:pPr>
            <a:endParaRPr lang="en-US" sz="2000" dirty="0">
              <a:latin typeface="Franklin Gothic Demi" panose="020B0703020102020204" pitchFamily="34" charset="0"/>
            </a:endParaRPr>
          </a:p>
          <a:p>
            <a:pPr algn="ctr">
              <a:lnSpc>
                <a:spcPct val="90000"/>
              </a:lnSpc>
              <a:spcBef>
                <a:spcPct val="20000"/>
              </a:spcBef>
            </a:pPr>
            <a:endParaRPr lang="en-US" sz="2000" dirty="0">
              <a:latin typeface="Franklin Gothic Demi" panose="020B0703020102020204" pitchFamily="34" charset="0"/>
            </a:endParaRPr>
          </a:p>
          <a:p>
            <a:pPr algn="ctr">
              <a:lnSpc>
                <a:spcPct val="90000"/>
              </a:lnSpc>
              <a:spcBef>
                <a:spcPct val="20000"/>
              </a:spcBef>
            </a:pPr>
            <a:endParaRPr lang="en-US" sz="2000" dirty="0">
              <a:latin typeface="Franklin Gothic Demi" panose="020B0703020102020204" pitchFamily="34" charset="0"/>
            </a:endParaRPr>
          </a:p>
          <a:p>
            <a:pPr algn="ctr">
              <a:lnSpc>
                <a:spcPct val="90000"/>
              </a:lnSpc>
              <a:spcBef>
                <a:spcPct val="20000"/>
              </a:spcBef>
            </a:pPr>
            <a:endParaRPr lang="en-US" sz="2000" dirty="0">
              <a:latin typeface="Franklin Gothic Demi" panose="020B0703020102020204" pitchFamily="34" charset="0"/>
            </a:endParaRPr>
          </a:p>
          <a:p>
            <a:pPr algn="ctr">
              <a:lnSpc>
                <a:spcPct val="110000"/>
              </a:lnSpc>
              <a:spcBef>
                <a:spcPct val="20000"/>
              </a:spcBef>
            </a:pPr>
            <a:endParaRPr lang="en-US" sz="2000" dirty="0">
              <a:latin typeface="Franklin Gothic Demi" panose="020B0703020102020204" pitchFamily="34" charset="0"/>
            </a:endParaRPr>
          </a:p>
          <a:p>
            <a:pPr algn="ctr">
              <a:lnSpc>
                <a:spcPct val="70000"/>
              </a:lnSpc>
              <a:spcBef>
                <a:spcPct val="20000"/>
              </a:spcBef>
            </a:pPr>
            <a:endParaRPr lang="en-US" sz="2000" dirty="0">
              <a:latin typeface="Franklin Gothic Demi" panose="020B0703020102020204" pitchFamily="34" charset="0"/>
            </a:endParaRPr>
          </a:p>
          <a:p>
            <a:pPr algn="ctr">
              <a:lnSpc>
                <a:spcPct val="70000"/>
              </a:lnSpc>
              <a:spcBef>
                <a:spcPct val="20000"/>
              </a:spcBef>
              <a:spcAft>
                <a:spcPts val="600"/>
              </a:spcAft>
            </a:pPr>
            <a:endParaRPr lang="en-US" sz="2000" dirty="0">
              <a:latin typeface="Franklin Gothic Demi" panose="020B0703020102020204" pitchFamily="34" charset="0"/>
            </a:endParaRPr>
          </a:p>
          <a:p>
            <a:pPr algn="ctr">
              <a:lnSpc>
                <a:spcPct val="70000"/>
              </a:lnSpc>
              <a:spcBef>
                <a:spcPct val="20000"/>
              </a:spcBef>
            </a:pPr>
            <a:endParaRPr lang="en-US" sz="2000" dirty="0">
              <a:latin typeface="Franklin Gothic Demi" panose="020B0703020102020204" pitchFamily="34" charset="0"/>
            </a:endParaRPr>
          </a:p>
          <a:p>
            <a:pPr algn="ctr">
              <a:spcBef>
                <a:spcPct val="20000"/>
              </a:spcBef>
            </a:pPr>
            <a:r>
              <a:rPr lang="en-US" sz="2000" dirty="0">
                <a:solidFill>
                  <a:srgbClr val="0000FF"/>
                </a:solidFill>
                <a:latin typeface="Franklin Gothic Demi" panose="020B0703020102020204" pitchFamily="34" charset="0"/>
              </a:rPr>
              <a:t> A statin provides benefit in those with elevated </a:t>
            </a:r>
            <a:r>
              <a:rPr lang="en-US" sz="2000" dirty="0" err="1">
                <a:solidFill>
                  <a:srgbClr val="0000FF"/>
                </a:solidFill>
                <a:latin typeface="Franklin Gothic Demi" panose="020B0703020102020204" pitchFamily="34" charset="0"/>
              </a:rPr>
              <a:t>hs</a:t>
            </a:r>
            <a:r>
              <a:rPr lang="en-US" sz="2000" dirty="0">
                <a:solidFill>
                  <a:srgbClr val="0000FF"/>
                </a:solidFill>
                <a:latin typeface="Franklin Gothic Demi" panose="020B0703020102020204" pitchFamily="34" charset="0"/>
              </a:rPr>
              <a:t>-CRP levels</a:t>
            </a:r>
          </a:p>
          <a:p>
            <a:pPr algn="ctr">
              <a:spcBef>
                <a:spcPct val="20000"/>
              </a:spcBef>
            </a:pPr>
            <a:r>
              <a:rPr lang="en-US" sz="2000" dirty="0"/>
              <a:t>International (26 countries, but led by USA)</a:t>
            </a:r>
            <a:endParaRPr lang="en-US" sz="2000" dirty="0">
              <a:solidFill>
                <a:srgbClr val="0000FF"/>
              </a:solidFill>
              <a:latin typeface="Franklin Gothic Demi" panose="020B0703020102020204" pitchFamily="34" charset="0"/>
            </a:endParaRPr>
          </a:p>
        </p:txBody>
      </p:sp>
      <p:sp>
        <p:nvSpPr>
          <p:cNvPr id="56324" name="Rectangle 9"/>
          <p:cNvSpPr>
            <a:spLocks noChangeArrowheads="1"/>
          </p:cNvSpPr>
          <p:nvPr/>
        </p:nvSpPr>
        <p:spPr bwMode="auto">
          <a:xfrm>
            <a:off x="2106613" y="5010150"/>
            <a:ext cx="6092825" cy="1588"/>
          </a:xfrm>
          <a:prstGeom prst="rect">
            <a:avLst/>
          </a:prstGeom>
          <a:solidFill>
            <a:srgbClr val="FFFFFF"/>
          </a:solidFill>
          <a:ln w="7938">
            <a:solidFill>
              <a:schemeClr val="tx1"/>
            </a:solidFill>
            <a:miter lim="800000"/>
          </a:ln>
        </p:spPr>
        <p:txBody>
          <a:bodyPr/>
          <a:lstStyle/>
          <a:p>
            <a:pPr algn="ctr"/>
            <a:endParaRPr lang="en-US" sz="1600">
              <a:latin typeface="Franklin Gothic Demi" panose="020B0703020102020204" pitchFamily="34" charset="0"/>
            </a:endParaRPr>
          </a:p>
        </p:txBody>
      </p:sp>
      <p:sp>
        <p:nvSpPr>
          <p:cNvPr id="56325" name="Line 10"/>
          <p:cNvSpPr>
            <a:spLocks noChangeShapeType="1"/>
          </p:cNvSpPr>
          <p:nvPr/>
        </p:nvSpPr>
        <p:spPr bwMode="auto">
          <a:xfrm flipV="1">
            <a:off x="2103438" y="5010150"/>
            <a:ext cx="1587" cy="85725"/>
          </a:xfrm>
          <a:prstGeom prst="line">
            <a:avLst/>
          </a:prstGeom>
          <a:noFill/>
          <a:ln w="4763">
            <a:solidFill>
              <a:srgbClr val="FFFFFF"/>
            </a:solidFill>
            <a:round/>
          </a:ln>
        </p:spPr>
        <p:txBody>
          <a:bodyPr/>
          <a:lstStyle/>
          <a:p>
            <a:pPr algn="ctr"/>
            <a:endParaRPr lang="en-US"/>
          </a:p>
        </p:txBody>
      </p:sp>
      <p:sp>
        <p:nvSpPr>
          <p:cNvPr id="56326" name="Line 11"/>
          <p:cNvSpPr>
            <a:spLocks noChangeShapeType="1"/>
          </p:cNvSpPr>
          <p:nvPr/>
        </p:nvSpPr>
        <p:spPr bwMode="auto">
          <a:xfrm flipV="1">
            <a:off x="3459163" y="5010150"/>
            <a:ext cx="1587" cy="85725"/>
          </a:xfrm>
          <a:prstGeom prst="line">
            <a:avLst/>
          </a:prstGeom>
          <a:noFill/>
          <a:ln w="4763">
            <a:solidFill>
              <a:schemeClr val="tx1"/>
            </a:solidFill>
            <a:round/>
          </a:ln>
        </p:spPr>
        <p:txBody>
          <a:bodyPr/>
          <a:lstStyle/>
          <a:p>
            <a:pPr algn="ctr"/>
            <a:endParaRPr lang="en-US"/>
          </a:p>
        </p:txBody>
      </p:sp>
      <p:sp>
        <p:nvSpPr>
          <p:cNvPr id="56327" name="Line 12"/>
          <p:cNvSpPr>
            <a:spLocks noChangeShapeType="1"/>
          </p:cNvSpPr>
          <p:nvPr/>
        </p:nvSpPr>
        <p:spPr bwMode="auto">
          <a:xfrm flipV="1">
            <a:off x="4814888" y="5010150"/>
            <a:ext cx="1587" cy="85725"/>
          </a:xfrm>
          <a:prstGeom prst="line">
            <a:avLst/>
          </a:prstGeom>
          <a:noFill/>
          <a:ln w="4763">
            <a:solidFill>
              <a:schemeClr val="tx1"/>
            </a:solidFill>
            <a:round/>
          </a:ln>
        </p:spPr>
        <p:txBody>
          <a:bodyPr/>
          <a:lstStyle/>
          <a:p>
            <a:pPr algn="ctr"/>
            <a:endParaRPr lang="en-US"/>
          </a:p>
        </p:txBody>
      </p:sp>
      <p:sp>
        <p:nvSpPr>
          <p:cNvPr id="56328" name="Line 13"/>
          <p:cNvSpPr>
            <a:spLocks noChangeShapeType="1"/>
          </p:cNvSpPr>
          <p:nvPr/>
        </p:nvSpPr>
        <p:spPr bwMode="auto">
          <a:xfrm flipV="1">
            <a:off x="6169025" y="5010150"/>
            <a:ext cx="1588" cy="85725"/>
          </a:xfrm>
          <a:prstGeom prst="line">
            <a:avLst/>
          </a:prstGeom>
          <a:noFill/>
          <a:ln w="4763">
            <a:solidFill>
              <a:schemeClr val="tx1"/>
            </a:solidFill>
            <a:round/>
          </a:ln>
        </p:spPr>
        <p:txBody>
          <a:bodyPr/>
          <a:lstStyle/>
          <a:p>
            <a:pPr algn="ctr"/>
            <a:endParaRPr lang="en-US"/>
          </a:p>
        </p:txBody>
      </p:sp>
      <p:sp>
        <p:nvSpPr>
          <p:cNvPr id="56329" name="Line 14"/>
          <p:cNvSpPr>
            <a:spLocks noChangeShapeType="1"/>
          </p:cNvSpPr>
          <p:nvPr/>
        </p:nvSpPr>
        <p:spPr bwMode="auto">
          <a:xfrm flipV="1">
            <a:off x="7524750" y="5010150"/>
            <a:ext cx="1588" cy="85725"/>
          </a:xfrm>
          <a:prstGeom prst="line">
            <a:avLst/>
          </a:prstGeom>
          <a:noFill/>
          <a:ln w="4763">
            <a:solidFill>
              <a:schemeClr val="tx1"/>
            </a:solidFill>
            <a:round/>
          </a:ln>
        </p:spPr>
        <p:txBody>
          <a:bodyPr/>
          <a:lstStyle/>
          <a:p>
            <a:pPr algn="ctr"/>
            <a:endParaRPr lang="en-US"/>
          </a:p>
        </p:txBody>
      </p:sp>
      <p:sp>
        <p:nvSpPr>
          <p:cNvPr id="56330" name="Line 15"/>
          <p:cNvSpPr>
            <a:spLocks noChangeShapeType="1"/>
          </p:cNvSpPr>
          <p:nvPr/>
        </p:nvSpPr>
        <p:spPr bwMode="auto">
          <a:xfrm flipV="1">
            <a:off x="2781300" y="5010150"/>
            <a:ext cx="1588" cy="85725"/>
          </a:xfrm>
          <a:prstGeom prst="line">
            <a:avLst/>
          </a:prstGeom>
          <a:noFill/>
          <a:ln w="0">
            <a:solidFill>
              <a:schemeClr val="tx1"/>
            </a:solidFill>
            <a:round/>
          </a:ln>
        </p:spPr>
        <p:txBody>
          <a:bodyPr/>
          <a:lstStyle/>
          <a:p>
            <a:pPr algn="ctr"/>
            <a:endParaRPr lang="en-US"/>
          </a:p>
        </p:txBody>
      </p:sp>
      <p:sp>
        <p:nvSpPr>
          <p:cNvPr id="56331" name="Line 16"/>
          <p:cNvSpPr>
            <a:spLocks noChangeShapeType="1"/>
          </p:cNvSpPr>
          <p:nvPr/>
        </p:nvSpPr>
        <p:spPr bwMode="auto">
          <a:xfrm flipV="1">
            <a:off x="4135438" y="5010150"/>
            <a:ext cx="1587" cy="85725"/>
          </a:xfrm>
          <a:prstGeom prst="line">
            <a:avLst/>
          </a:prstGeom>
          <a:noFill/>
          <a:ln w="0">
            <a:solidFill>
              <a:schemeClr val="tx1"/>
            </a:solidFill>
            <a:round/>
          </a:ln>
        </p:spPr>
        <p:txBody>
          <a:bodyPr/>
          <a:lstStyle/>
          <a:p>
            <a:pPr algn="ctr"/>
            <a:endParaRPr lang="en-US"/>
          </a:p>
        </p:txBody>
      </p:sp>
      <p:sp>
        <p:nvSpPr>
          <p:cNvPr id="56332" name="Line 17"/>
          <p:cNvSpPr>
            <a:spLocks noChangeShapeType="1"/>
          </p:cNvSpPr>
          <p:nvPr/>
        </p:nvSpPr>
        <p:spPr bwMode="auto">
          <a:xfrm flipV="1">
            <a:off x="5492750" y="5010150"/>
            <a:ext cx="1588" cy="85725"/>
          </a:xfrm>
          <a:prstGeom prst="line">
            <a:avLst/>
          </a:prstGeom>
          <a:noFill/>
          <a:ln w="0">
            <a:solidFill>
              <a:schemeClr val="tx1"/>
            </a:solidFill>
            <a:round/>
          </a:ln>
        </p:spPr>
        <p:txBody>
          <a:bodyPr/>
          <a:lstStyle/>
          <a:p>
            <a:pPr algn="ctr"/>
            <a:endParaRPr lang="en-US"/>
          </a:p>
        </p:txBody>
      </p:sp>
      <p:sp>
        <p:nvSpPr>
          <p:cNvPr id="56333" name="Line 18"/>
          <p:cNvSpPr>
            <a:spLocks noChangeShapeType="1"/>
          </p:cNvSpPr>
          <p:nvPr/>
        </p:nvSpPr>
        <p:spPr bwMode="auto">
          <a:xfrm flipV="1">
            <a:off x="6846888" y="5010150"/>
            <a:ext cx="1587" cy="85725"/>
          </a:xfrm>
          <a:prstGeom prst="line">
            <a:avLst/>
          </a:prstGeom>
          <a:noFill/>
          <a:ln w="0">
            <a:solidFill>
              <a:schemeClr val="tx1"/>
            </a:solidFill>
            <a:round/>
          </a:ln>
        </p:spPr>
        <p:txBody>
          <a:bodyPr/>
          <a:lstStyle/>
          <a:p>
            <a:pPr algn="ctr"/>
            <a:endParaRPr lang="en-US"/>
          </a:p>
        </p:txBody>
      </p:sp>
      <p:sp>
        <p:nvSpPr>
          <p:cNvPr id="56334" name="Rectangle 19"/>
          <p:cNvSpPr>
            <a:spLocks noChangeArrowheads="1"/>
          </p:cNvSpPr>
          <p:nvPr/>
        </p:nvSpPr>
        <p:spPr bwMode="auto">
          <a:xfrm>
            <a:off x="2059200" y="5105400"/>
            <a:ext cx="120226" cy="246221"/>
          </a:xfrm>
          <a:prstGeom prst="rect">
            <a:avLst/>
          </a:prstGeom>
          <a:noFill/>
          <a:ln w="9525">
            <a:noFill/>
            <a:miter lim="800000"/>
          </a:ln>
        </p:spPr>
        <p:txBody>
          <a:bodyPr wrap="none" lIns="0" tIns="0" rIns="0" bIns="0">
            <a:spAutoFit/>
          </a:bodyPr>
          <a:lstStyle/>
          <a:p>
            <a:pPr algn="ctr"/>
            <a:r>
              <a:rPr lang="en-US" sz="1600" dirty="0">
                <a:latin typeface="Franklin Gothic Demi" panose="020B0703020102020204" pitchFamily="34" charset="0"/>
              </a:rPr>
              <a:t>0</a:t>
            </a:r>
          </a:p>
        </p:txBody>
      </p:sp>
      <p:sp>
        <p:nvSpPr>
          <p:cNvPr id="56335" name="Rectangle 20"/>
          <p:cNvSpPr>
            <a:spLocks noChangeArrowheads="1"/>
          </p:cNvSpPr>
          <p:nvPr/>
        </p:nvSpPr>
        <p:spPr bwMode="auto">
          <a:xfrm>
            <a:off x="3413337" y="5105400"/>
            <a:ext cx="120226" cy="246221"/>
          </a:xfrm>
          <a:prstGeom prst="rect">
            <a:avLst/>
          </a:prstGeom>
          <a:noFill/>
          <a:ln w="9525">
            <a:noFill/>
            <a:miter lim="800000"/>
          </a:ln>
        </p:spPr>
        <p:txBody>
          <a:bodyPr wrap="none" lIns="0" tIns="0" rIns="0" bIns="0">
            <a:spAutoFit/>
          </a:bodyPr>
          <a:lstStyle/>
          <a:p>
            <a:pPr algn="ctr"/>
            <a:r>
              <a:rPr lang="en-US" sz="1600">
                <a:latin typeface="Franklin Gothic Demi" panose="020B0703020102020204" pitchFamily="34" charset="0"/>
              </a:rPr>
              <a:t>1</a:t>
            </a:r>
          </a:p>
        </p:txBody>
      </p:sp>
      <p:sp>
        <p:nvSpPr>
          <p:cNvPr id="56336" name="Rectangle 21"/>
          <p:cNvSpPr>
            <a:spLocks noChangeArrowheads="1"/>
          </p:cNvSpPr>
          <p:nvPr/>
        </p:nvSpPr>
        <p:spPr bwMode="auto">
          <a:xfrm>
            <a:off x="4769062" y="5105400"/>
            <a:ext cx="120226" cy="246221"/>
          </a:xfrm>
          <a:prstGeom prst="rect">
            <a:avLst/>
          </a:prstGeom>
          <a:noFill/>
          <a:ln w="9525">
            <a:noFill/>
            <a:miter lim="800000"/>
          </a:ln>
        </p:spPr>
        <p:txBody>
          <a:bodyPr wrap="none" lIns="0" tIns="0" rIns="0" bIns="0">
            <a:spAutoFit/>
          </a:bodyPr>
          <a:lstStyle/>
          <a:p>
            <a:pPr algn="ctr"/>
            <a:r>
              <a:rPr lang="en-US" sz="1600">
                <a:latin typeface="Franklin Gothic Demi" panose="020B0703020102020204" pitchFamily="34" charset="0"/>
              </a:rPr>
              <a:t>2</a:t>
            </a:r>
          </a:p>
        </p:txBody>
      </p:sp>
      <p:sp>
        <p:nvSpPr>
          <p:cNvPr id="56337" name="Rectangle 22"/>
          <p:cNvSpPr>
            <a:spLocks noChangeArrowheads="1"/>
          </p:cNvSpPr>
          <p:nvPr/>
        </p:nvSpPr>
        <p:spPr bwMode="auto">
          <a:xfrm>
            <a:off x="6124787" y="5105400"/>
            <a:ext cx="120226" cy="246221"/>
          </a:xfrm>
          <a:prstGeom prst="rect">
            <a:avLst/>
          </a:prstGeom>
          <a:noFill/>
          <a:ln w="9525">
            <a:noFill/>
            <a:miter lim="800000"/>
          </a:ln>
        </p:spPr>
        <p:txBody>
          <a:bodyPr wrap="none" lIns="0" tIns="0" rIns="0" bIns="0">
            <a:spAutoFit/>
          </a:bodyPr>
          <a:lstStyle/>
          <a:p>
            <a:pPr algn="ctr"/>
            <a:r>
              <a:rPr lang="en-US" sz="1600">
                <a:latin typeface="Franklin Gothic Demi" panose="020B0703020102020204" pitchFamily="34" charset="0"/>
              </a:rPr>
              <a:t>3</a:t>
            </a:r>
          </a:p>
        </p:txBody>
      </p:sp>
      <p:sp>
        <p:nvSpPr>
          <p:cNvPr id="56338" name="Rectangle 23"/>
          <p:cNvSpPr>
            <a:spLocks noChangeArrowheads="1"/>
          </p:cNvSpPr>
          <p:nvPr/>
        </p:nvSpPr>
        <p:spPr bwMode="auto">
          <a:xfrm>
            <a:off x="7478925" y="5105400"/>
            <a:ext cx="120226" cy="246221"/>
          </a:xfrm>
          <a:prstGeom prst="rect">
            <a:avLst/>
          </a:prstGeom>
          <a:noFill/>
          <a:ln w="9525">
            <a:noFill/>
            <a:miter lim="800000"/>
          </a:ln>
        </p:spPr>
        <p:txBody>
          <a:bodyPr wrap="none" lIns="0" tIns="0" rIns="0" bIns="0">
            <a:spAutoFit/>
          </a:bodyPr>
          <a:lstStyle/>
          <a:p>
            <a:pPr algn="ctr"/>
            <a:r>
              <a:rPr lang="en-US" sz="1600">
                <a:latin typeface="Franklin Gothic Demi" panose="020B0703020102020204" pitchFamily="34" charset="0"/>
              </a:rPr>
              <a:t>4</a:t>
            </a:r>
          </a:p>
        </p:txBody>
      </p:sp>
      <p:sp>
        <p:nvSpPr>
          <p:cNvPr id="56339" name="Line 24"/>
          <p:cNvSpPr>
            <a:spLocks noChangeShapeType="1"/>
          </p:cNvSpPr>
          <p:nvPr/>
        </p:nvSpPr>
        <p:spPr bwMode="auto">
          <a:xfrm>
            <a:off x="2016125" y="5010150"/>
            <a:ext cx="87313" cy="1588"/>
          </a:xfrm>
          <a:prstGeom prst="line">
            <a:avLst/>
          </a:prstGeom>
          <a:noFill/>
          <a:ln w="4763">
            <a:solidFill>
              <a:srgbClr val="FFFFFF"/>
            </a:solidFill>
            <a:round/>
          </a:ln>
        </p:spPr>
        <p:txBody>
          <a:bodyPr/>
          <a:lstStyle/>
          <a:p>
            <a:pPr algn="ctr"/>
            <a:endParaRPr lang="en-US"/>
          </a:p>
        </p:txBody>
      </p:sp>
      <p:sp>
        <p:nvSpPr>
          <p:cNvPr id="56340" name="Line 25"/>
          <p:cNvSpPr>
            <a:spLocks noChangeShapeType="1"/>
          </p:cNvSpPr>
          <p:nvPr/>
        </p:nvSpPr>
        <p:spPr bwMode="auto">
          <a:xfrm>
            <a:off x="2016125" y="3987800"/>
            <a:ext cx="87313" cy="1588"/>
          </a:xfrm>
          <a:prstGeom prst="line">
            <a:avLst/>
          </a:prstGeom>
          <a:noFill/>
          <a:ln w="4763">
            <a:solidFill>
              <a:srgbClr val="FFFFFF"/>
            </a:solidFill>
            <a:round/>
          </a:ln>
        </p:spPr>
        <p:txBody>
          <a:bodyPr/>
          <a:lstStyle/>
          <a:p>
            <a:pPr algn="ctr"/>
            <a:endParaRPr lang="en-US"/>
          </a:p>
        </p:txBody>
      </p:sp>
      <p:sp>
        <p:nvSpPr>
          <p:cNvPr id="56341" name="Line 26"/>
          <p:cNvSpPr>
            <a:spLocks noChangeShapeType="1"/>
          </p:cNvSpPr>
          <p:nvPr/>
        </p:nvSpPr>
        <p:spPr bwMode="auto">
          <a:xfrm>
            <a:off x="2016125" y="2965450"/>
            <a:ext cx="87313" cy="1588"/>
          </a:xfrm>
          <a:prstGeom prst="line">
            <a:avLst/>
          </a:prstGeom>
          <a:noFill/>
          <a:ln w="4763">
            <a:solidFill>
              <a:srgbClr val="FFFFFF"/>
            </a:solidFill>
            <a:round/>
          </a:ln>
        </p:spPr>
        <p:txBody>
          <a:bodyPr/>
          <a:lstStyle/>
          <a:p>
            <a:pPr algn="ctr"/>
            <a:endParaRPr lang="en-US"/>
          </a:p>
        </p:txBody>
      </p:sp>
      <p:sp>
        <p:nvSpPr>
          <p:cNvPr id="56342" name="Rectangle 27"/>
          <p:cNvSpPr>
            <a:spLocks noChangeArrowheads="1"/>
          </p:cNvSpPr>
          <p:nvPr/>
        </p:nvSpPr>
        <p:spPr bwMode="auto">
          <a:xfrm rot="-5400000">
            <a:off x="1672812" y="4852114"/>
            <a:ext cx="413576" cy="246221"/>
          </a:xfrm>
          <a:prstGeom prst="rect">
            <a:avLst/>
          </a:prstGeom>
          <a:noFill/>
          <a:ln w="9525">
            <a:noFill/>
            <a:miter lim="800000"/>
          </a:ln>
        </p:spPr>
        <p:txBody>
          <a:bodyPr wrap="none" lIns="0" tIns="0" rIns="0" bIns="0">
            <a:spAutoFit/>
          </a:bodyPr>
          <a:lstStyle/>
          <a:p>
            <a:pPr algn="ctr"/>
            <a:r>
              <a:rPr lang="en-US" sz="1600">
                <a:latin typeface="Franklin Gothic Demi" panose="020B0703020102020204" pitchFamily="34" charset="0"/>
              </a:rPr>
              <a:t>0.00</a:t>
            </a:r>
          </a:p>
        </p:txBody>
      </p:sp>
      <p:sp>
        <p:nvSpPr>
          <p:cNvPr id="56343" name="Rectangle 28"/>
          <p:cNvSpPr>
            <a:spLocks noChangeArrowheads="1"/>
          </p:cNvSpPr>
          <p:nvPr/>
        </p:nvSpPr>
        <p:spPr bwMode="auto">
          <a:xfrm rot="-5400000">
            <a:off x="1672299" y="3829764"/>
            <a:ext cx="414602" cy="246221"/>
          </a:xfrm>
          <a:prstGeom prst="rect">
            <a:avLst/>
          </a:prstGeom>
          <a:noFill/>
          <a:ln w="9525">
            <a:noFill/>
            <a:miter lim="800000"/>
          </a:ln>
        </p:spPr>
        <p:txBody>
          <a:bodyPr wrap="none" lIns="0" tIns="0" rIns="0" bIns="0">
            <a:spAutoFit/>
          </a:bodyPr>
          <a:lstStyle/>
          <a:p>
            <a:pPr algn="ctr"/>
            <a:r>
              <a:rPr lang="en-US" sz="1600">
                <a:latin typeface="Franklin Gothic Demi" panose="020B0703020102020204" pitchFamily="34" charset="0"/>
              </a:rPr>
              <a:t>0.04</a:t>
            </a:r>
          </a:p>
        </p:txBody>
      </p:sp>
      <p:sp>
        <p:nvSpPr>
          <p:cNvPr id="56344" name="Rectangle 29"/>
          <p:cNvSpPr>
            <a:spLocks noChangeArrowheads="1"/>
          </p:cNvSpPr>
          <p:nvPr/>
        </p:nvSpPr>
        <p:spPr bwMode="auto">
          <a:xfrm rot="-5400000">
            <a:off x="1679162" y="2802652"/>
            <a:ext cx="413576" cy="246221"/>
          </a:xfrm>
          <a:prstGeom prst="rect">
            <a:avLst/>
          </a:prstGeom>
          <a:noFill/>
          <a:ln w="9525">
            <a:noFill/>
            <a:miter lim="800000"/>
          </a:ln>
        </p:spPr>
        <p:txBody>
          <a:bodyPr wrap="none" lIns="0" tIns="0" rIns="0" bIns="0">
            <a:spAutoFit/>
          </a:bodyPr>
          <a:lstStyle/>
          <a:p>
            <a:pPr algn="ctr"/>
            <a:r>
              <a:rPr lang="en-US" sz="1600">
                <a:latin typeface="Franklin Gothic Demi" panose="020B0703020102020204" pitchFamily="34" charset="0"/>
              </a:rPr>
              <a:t>0.08</a:t>
            </a:r>
          </a:p>
        </p:txBody>
      </p:sp>
      <p:sp>
        <p:nvSpPr>
          <p:cNvPr id="56345" name="Freeform 30"/>
          <p:cNvSpPr/>
          <p:nvPr/>
        </p:nvSpPr>
        <p:spPr bwMode="auto">
          <a:xfrm>
            <a:off x="2103438" y="3032125"/>
            <a:ext cx="6099175" cy="1978025"/>
          </a:xfrm>
          <a:custGeom>
            <a:avLst/>
            <a:gdLst>
              <a:gd name="T0" fmla="*/ 2147483647 w 7683"/>
              <a:gd name="T1" fmla="*/ 2147483647 h 5139"/>
              <a:gd name="T2" fmla="*/ 2147483647 w 7683"/>
              <a:gd name="T3" fmla="*/ 2147483647 h 5139"/>
              <a:gd name="T4" fmla="*/ 2147483647 w 7683"/>
              <a:gd name="T5" fmla="*/ 2147483647 h 5139"/>
              <a:gd name="T6" fmla="*/ 2147483647 w 7683"/>
              <a:gd name="T7" fmla="*/ 2147483647 h 5139"/>
              <a:gd name="T8" fmla="*/ 2147483647 w 7683"/>
              <a:gd name="T9" fmla="*/ 2147483647 h 5139"/>
              <a:gd name="T10" fmla="*/ 2147483647 w 7683"/>
              <a:gd name="T11" fmla="*/ 2147483647 h 5139"/>
              <a:gd name="T12" fmla="*/ 2147483647 w 7683"/>
              <a:gd name="T13" fmla="*/ 2147483647 h 5139"/>
              <a:gd name="T14" fmla="*/ 2147483647 w 7683"/>
              <a:gd name="T15" fmla="*/ 2147483647 h 5139"/>
              <a:gd name="T16" fmla="*/ 2147483647 w 7683"/>
              <a:gd name="T17" fmla="*/ 2147483647 h 5139"/>
              <a:gd name="T18" fmla="*/ 2147483647 w 7683"/>
              <a:gd name="T19" fmla="*/ 2147483647 h 5139"/>
              <a:gd name="T20" fmla="*/ 2147483647 w 7683"/>
              <a:gd name="T21" fmla="*/ 2147483647 h 5139"/>
              <a:gd name="T22" fmla="*/ 2147483647 w 7683"/>
              <a:gd name="T23" fmla="*/ 2147483647 h 5139"/>
              <a:gd name="T24" fmla="*/ 2147483647 w 7683"/>
              <a:gd name="T25" fmla="*/ 2147483647 h 5139"/>
              <a:gd name="T26" fmla="*/ 2147483647 w 7683"/>
              <a:gd name="T27" fmla="*/ 2147483647 h 5139"/>
              <a:gd name="T28" fmla="*/ 2147483647 w 7683"/>
              <a:gd name="T29" fmla="*/ 2147483647 h 5139"/>
              <a:gd name="T30" fmla="*/ 2147483647 w 7683"/>
              <a:gd name="T31" fmla="*/ 2147483647 h 5139"/>
              <a:gd name="T32" fmla="*/ 2147483647 w 7683"/>
              <a:gd name="T33" fmla="*/ 2147483647 h 5139"/>
              <a:gd name="T34" fmla="*/ 2147483647 w 7683"/>
              <a:gd name="T35" fmla="*/ 2147483647 h 5139"/>
              <a:gd name="T36" fmla="*/ 2147483647 w 7683"/>
              <a:gd name="T37" fmla="*/ 2147483647 h 5139"/>
              <a:gd name="T38" fmla="*/ 2147483647 w 7683"/>
              <a:gd name="T39" fmla="*/ 2147483647 h 5139"/>
              <a:gd name="T40" fmla="*/ 2147483647 w 7683"/>
              <a:gd name="T41" fmla="*/ 2147483647 h 5139"/>
              <a:gd name="T42" fmla="*/ 2147483647 w 7683"/>
              <a:gd name="T43" fmla="*/ 2147483647 h 5139"/>
              <a:gd name="T44" fmla="*/ 2147483647 w 7683"/>
              <a:gd name="T45" fmla="*/ 2147483647 h 5139"/>
              <a:gd name="T46" fmla="*/ 2147483647 w 7683"/>
              <a:gd name="T47" fmla="*/ 2147483647 h 5139"/>
              <a:gd name="T48" fmla="*/ 2147483647 w 7683"/>
              <a:gd name="T49" fmla="*/ 2147483647 h 5139"/>
              <a:gd name="T50" fmla="*/ 2147483647 w 7683"/>
              <a:gd name="T51" fmla="*/ 2147483647 h 5139"/>
              <a:gd name="T52" fmla="*/ 2147483647 w 7683"/>
              <a:gd name="T53" fmla="*/ 2147483647 h 5139"/>
              <a:gd name="T54" fmla="*/ 2147483647 w 7683"/>
              <a:gd name="T55" fmla="*/ 2147483647 h 5139"/>
              <a:gd name="T56" fmla="*/ 2147483647 w 7683"/>
              <a:gd name="T57" fmla="*/ 2147483647 h 5139"/>
              <a:gd name="T58" fmla="*/ 2147483647 w 7683"/>
              <a:gd name="T59" fmla="*/ 2147483647 h 5139"/>
              <a:gd name="T60" fmla="*/ 2147483647 w 7683"/>
              <a:gd name="T61" fmla="*/ 2147483647 h 5139"/>
              <a:gd name="T62" fmla="*/ 2147483647 w 7683"/>
              <a:gd name="T63" fmla="*/ 2147483647 h 5139"/>
              <a:gd name="T64" fmla="*/ 2147483647 w 7683"/>
              <a:gd name="T65" fmla="*/ 2147483647 h 5139"/>
              <a:gd name="T66" fmla="*/ 2147483647 w 7683"/>
              <a:gd name="T67" fmla="*/ 2147483647 h 5139"/>
              <a:gd name="T68" fmla="*/ 2147483647 w 7683"/>
              <a:gd name="T69" fmla="*/ 2147483647 h 5139"/>
              <a:gd name="T70" fmla="*/ 2147483647 w 7683"/>
              <a:gd name="T71" fmla="*/ 2147483647 h 5139"/>
              <a:gd name="T72" fmla="*/ 2147483647 w 7683"/>
              <a:gd name="T73" fmla="*/ 2147483647 h 5139"/>
              <a:gd name="T74" fmla="*/ 2147483647 w 7683"/>
              <a:gd name="T75" fmla="*/ 2147483647 h 5139"/>
              <a:gd name="T76" fmla="*/ 2147483647 w 7683"/>
              <a:gd name="T77" fmla="*/ 2147483647 h 5139"/>
              <a:gd name="T78" fmla="*/ 2147483647 w 7683"/>
              <a:gd name="T79" fmla="*/ 2147483647 h 5139"/>
              <a:gd name="T80" fmla="*/ 2147483647 w 7683"/>
              <a:gd name="T81" fmla="*/ 2147483647 h 5139"/>
              <a:gd name="T82" fmla="*/ 2147483647 w 7683"/>
              <a:gd name="T83" fmla="*/ 2147483647 h 5139"/>
              <a:gd name="T84" fmla="*/ 2147483647 w 7683"/>
              <a:gd name="T85" fmla="*/ 2147483647 h 5139"/>
              <a:gd name="T86" fmla="*/ 2147483647 w 7683"/>
              <a:gd name="T87" fmla="*/ 2147483647 h 5139"/>
              <a:gd name="T88" fmla="*/ 2147483647 w 7683"/>
              <a:gd name="T89" fmla="*/ 2147483647 h 5139"/>
              <a:gd name="T90" fmla="*/ 2147483647 w 7683"/>
              <a:gd name="T91" fmla="*/ 2147483647 h 5139"/>
              <a:gd name="T92" fmla="*/ 2147483647 w 7683"/>
              <a:gd name="T93" fmla="*/ 2147483647 h 5139"/>
              <a:gd name="T94" fmla="*/ 2147483647 w 7683"/>
              <a:gd name="T95" fmla="*/ 2147483647 h 5139"/>
              <a:gd name="T96" fmla="*/ 2147483647 w 7683"/>
              <a:gd name="T97" fmla="*/ 2147483647 h 5139"/>
              <a:gd name="T98" fmla="*/ 2147483647 w 7683"/>
              <a:gd name="T99" fmla="*/ 2147483647 h 5139"/>
              <a:gd name="T100" fmla="*/ 2147483647 w 7683"/>
              <a:gd name="T101" fmla="*/ 2147483647 h 5139"/>
              <a:gd name="T102" fmla="*/ 2147483647 w 7683"/>
              <a:gd name="T103" fmla="*/ 2147483647 h 5139"/>
              <a:gd name="T104" fmla="*/ 2147483647 w 7683"/>
              <a:gd name="T105" fmla="*/ 2147483647 h 5139"/>
              <a:gd name="T106" fmla="*/ 2147483647 w 7683"/>
              <a:gd name="T107" fmla="*/ 2147483647 h 5139"/>
              <a:gd name="T108" fmla="*/ 2147483647 w 7683"/>
              <a:gd name="T109" fmla="*/ 2147483647 h 5139"/>
              <a:gd name="T110" fmla="*/ 2147483647 w 7683"/>
              <a:gd name="T111" fmla="*/ 2147483647 h 5139"/>
              <a:gd name="T112" fmla="*/ 2147483647 w 7683"/>
              <a:gd name="T113" fmla="*/ 0 h 513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683"/>
              <a:gd name="T172" fmla="*/ 0 h 5139"/>
              <a:gd name="T173" fmla="*/ 7683 w 7683"/>
              <a:gd name="T174" fmla="*/ 5139 h 513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683" h="5139">
                <a:moveTo>
                  <a:pt x="0" y="5139"/>
                </a:moveTo>
                <a:lnTo>
                  <a:pt x="70" y="5139"/>
                </a:lnTo>
                <a:lnTo>
                  <a:pt x="70" y="5131"/>
                </a:lnTo>
                <a:lnTo>
                  <a:pt x="89" y="5131"/>
                </a:lnTo>
                <a:lnTo>
                  <a:pt x="89" y="5124"/>
                </a:lnTo>
                <a:lnTo>
                  <a:pt x="93" y="5124"/>
                </a:lnTo>
                <a:lnTo>
                  <a:pt x="93" y="5117"/>
                </a:lnTo>
                <a:lnTo>
                  <a:pt x="125" y="5117"/>
                </a:lnTo>
                <a:lnTo>
                  <a:pt x="125" y="5109"/>
                </a:lnTo>
                <a:lnTo>
                  <a:pt x="135" y="5109"/>
                </a:lnTo>
                <a:lnTo>
                  <a:pt x="135" y="5104"/>
                </a:lnTo>
                <a:lnTo>
                  <a:pt x="163" y="5104"/>
                </a:lnTo>
                <a:lnTo>
                  <a:pt x="163" y="5096"/>
                </a:lnTo>
                <a:lnTo>
                  <a:pt x="243" y="5096"/>
                </a:lnTo>
                <a:lnTo>
                  <a:pt x="243" y="5089"/>
                </a:lnTo>
                <a:lnTo>
                  <a:pt x="252" y="5089"/>
                </a:lnTo>
                <a:lnTo>
                  <a:pt x="252" y="5082"/>
                </a:lnTo>
                <a:lnTo>
                  <a:pt x="266" y="5082"/>
                </a:lnTo>
                <a:lnTo>
                  <a:pt x="266" y="5074"/>
                </a:lnTo>
                <a:lnTo>
                  <a:pt x="285" y="5074"/>
                </a:lnTo>
                <a:lnTo>
                  <a:pt x="285" y="5067"/>
                </a:lnTo>
                <a:lnTo>
                  <a:pt x="326" y="5067"/>
                </a:lnTo>
                <a:lnTo>
                  <a:pt x="326" y="5059"/>
                </a:lnTo>
                <a:lnTo>
                  <a:pt x="332" y="5059"/>
                </a:lnTo>
                <a:lnTo>
                  <a:pt x="332" y="5052"/>
                </a:lnTo>
                <a:lnTo>
                  <a:pt x="336" y="5052"/>
                </a:lnTo>
                <a:lnTo>
                  <a:pt x="336" y="5045"/>
                </a:lnTo>
                <a:lnTo>
                  <a:pt x="368" y="5045"/>
                </a:lnTo>
                <a:lnTo>
                  <a:pt x="368" y="5037"/>
                </a:lnTo>
                <a:lnTo>
                  <a:pt x="378" y="5037"/>
                </a:lnTo>
                <a:lnTo>
                  <a:pt x="378" y="5030"/>
                </a:lnTo>
                <a:lnTo>
                  <a:pt x="387" y="5030"/>
                </a:lnTo>
                <a:lnTo>
                  <a:pt x="387" y="5008"/>
                </a:lnTo>
                <a:lnTo>
                  <a:pt x="406" y="5008"/>
                </a:lnTo>
                <a:lnTo>
                  <a:pt x="406" y="5000"/>
                </a:lnTo>
                <a:lnTo>
                  <a:pt x="425" y="5000"/>
                </a:lnTo>
                <a:lnTo>
                  <a:pt x="425" y="4993"/>
                </a:lnTo>
                <a:lnTo>
                  <a:pt x="471" y="4993"/>
                </a:lnTo>
                <a:lnTo>
                  <a:pt x="471" y="4986"/>
                </a:lnTo>
                <a:lnTo>
                  <a:pt x="486" y="4986"/>
                </a:lnTo>
                <a:lnTo>
                  <a:pt x="486" y="4978"/>
                </a:lnTo>
                <a:lnTo>
                  <a:pt x="495" y="4978"/>
                </a:lnTo>
                <a:lnTo>
                  <a:pt x="495" y="4971"/>
                </a:lnTo>
                <a:lnTo>
                  <a:pt x="505" y="4971"/>
                </a:lnTo>
                <a:lnTo>
                  <a:pt x="505" y="4949"/>
                </a:lnTo>
                <a:lnTo>
                  <a:pt x="509" y="4949"/>
                </a:lnTo>
                <a:lnTo>
                  <a:pt x="509" y="4941"/>
                </a:lnTo>
                <a:lnTo>
                  <a:pt x="528" y="4941"/>
                </a:lnTo>
                <a:lnTo>
                  <a:pt x="528" y="4934"/>
                </a:lnTo>
                <a:lnTo>
                  <a:pt x="537" y="4934"/>
                </a:lnTo>
                <a:lnTo>
                  <a:pt x="537" y="4927"/>
                </a:lnTo>
                <a:lnTo>
                  <a:pt x="570" y="4927"/>
                </a:lnTo>
                <a:lnTo>
                  <a:pt x="570" y="4919"/>
                </a:lnTo>
                <a:lnTo>
                  <a:pt x="579" y="4919"/>
                </a:lnTo>
                <a:lnTo>
                  <a:pt x="579" y="4912"/>
                </a:lnTo>
                <a:lnTo>
                  <a:pt x="592" y="4912"/>
                </a:lnTo>
                <a:lnTo>
                  <a:pt x="592" y="4905"/>
                </a:lnTo>
                <a:lnTo>
                  <a:pt x="602" y="4905"/>
                </a:lnTo>
                <a:lnTo>
                  <a:pt x="602" y="4897"/>
                </a:lnTo>
                <a:lnTo>
                  <a:pt x="607" y="4897"/>
                </a:lnTo>
                <a:lnTo>
                  <a:pt x="607" y="4882"/>
                </a:lnTo>
                <a:lnTo>
                  <a:pt x="617" y="4882"/>
                </a:lnTo>
                <a:lnTo>
                  <a:pt x="617" y="4875"/>
                </a:lnTo>
                <a:lnTo>
                  <a:pt x="630" y="4875"/>
                </a:lnTo>
                <a:lnTo>
                  <a:pt x="630" y="4868"/>
                </a:lnTo>
                <a:lnTo>
                  <a:pt x="649" y="4868"/>
                </a:lnTo>
                <a:lnTo>
                  <a:pt x="649" y="4860"/>
                </a:lnTo>
                <a:lnTo>
                  <a:pt x="659" y="4860"/>
                </a:lnTo>
                <a:lnTo>
                  <a:pt x="659" y="4853"/>
                </a:lnTo>
                <a:lnTo>
                  <a:pt x="668" y="4853"/>
                </a:lnTo>
                <a:lnTo>
                  <a:pt x="668" y="4831"/>
                </a:lnTo>
                <a:lnTo>
                  <a:pt x="672" y="4831"/>
                </a:lnTo>
                <a:lnTo>
                  <a:pt x="672" y="4824"/>
                </a:lnTo>
                <a:lnTo>
                  <a:pt x="752" y="4824"/>
                </a:lnTo>
                <a:lnTo>
                  <a:pt x="752" y="4816"/>
                </a:lnTo>
                <a:lnTo>
                  <a:pt x="761" y="4816"/>
                </a:lnTo>
                <a:lnTo>
                  <a:pt x="761" y="4809"/>
                </a:lnTo>
                <a:lnTo>
                  <a:pt x="771" y="4809"/>
                </a:lnTo>
                <a:lnTo>
                  <a:pt x="771" y="4801"/>
                </a:lnTo>
                <a:lnTo>
                  <a:pt x="790" y="4801"/>
                </a:lnTo>
                <a:lnTo>
                  <a:pt x="790" y="4794"/>
                </a:lnTo>
                <a:lnTo>
                  <a:pt x="818" y="4794"/>
                </a:lnTo>
                <a:lnTo>
                  <a:pt x="818" y="4779"/>
                </a:lnTo>
                <a:lnTo>
                  <a:pt x="826" y="4779"/>
                </a:lnTo>
                <a:lnTo>
                  <a:pt x="826" y="4772"/>
                </a:lnTo>
                <a:lnTo>
                  <a:pt x="835" y="4772"/>
                </a:lnTo>
                <a:lnTo>
                  <a:pt x="835" y="4765"/>
                </a:lnTo>
                <a:lnTo>
                  <a:pt x="845" y="4765"/>
                </a:lnTo>
                <a:lnTo>
                  <a:pt x="845" y="4757"/>
                </a:lnTo>
                <a:lnTo>
                  <a:pt x="854" y="4757"/>
                </a:lnTo>
                <a:lnTo>
                  <a:pt x="854" y="4750"/>
                </a:lnTo>
                <a:lnTo>
                  <a:pt x="889" y="4750"/>
                </a:lnTo>
                <a:lnTo>
                  <a:pt x="889" y="4735"/>
                </a:lnTo>
                <a:lnTo>
                  <a:pt x="902" y="4735"/>
                </a:lnTo>
                <a:lnTo>
                  <a:pt x="902" y="4728"/>
                </a:lnTo>
                <a:lnTo>
                  <a:pt x="930" y="4728"/>
                </a:lnTo>
                <a:lnTo>
                  <a:pt x="930" y="4720"/>
                </a:lnTo>
                <a:lnTo>
                  <a:pt x="953" y="4720"/>
                </a:lnTo>
                <a:lnTo>
                  <a:pt x="953" y="4713"/>
                </a:lnTo>
                <a:lnTo>
                  <a:pt x="957" y="4713"/>
                </a:lnTo>
                <a:lnTo>
                  <a:pt x="957" y="4706"/>
                </a:lnTo>
                <a:lnTo>
                  <a:pt x="966" y="4706"/>
                </a:lnTo>
                <a:lnTo>
                  <a:pt x="966" y="4698"/>
                </a:lnTo>
                <a:lnTo>
                  <a:pt x="976" y="4698"/>
                </a:lnTo>
                <a:lnTo>
                  <a:pt x="976" y="4691"/>
                </a:lnTo>
                <a:lnTo>
                  <a:pt x="1037" y="4691"/>
                </a:lnTo>
                <a:lnTo>
                  <a:pt x="1037" y="4683"/>
                </a:lnTo>
                <a:lnTo>
                  <a:pt x="1056" y="4683"/>
                </a:lnTo>
                <a:lnTo>
                  <a:pt x="1056" y="4674"/>
                </a:lnTo>
                <a:lnTo>
                  <a:pt x="1061" y="4674"/>
                </a:lnTo>
                <a:lnTo>
                  <a:pt x="1061" y="4667"/>
                </a:lnTo>
                <a:lnTo>
                  <a:pt x="1084" y="4667"/>
                </a:lnTo>
                <a:lnTo>
                  <a:pt x="1084" y="4659"/>
                </a:lnTo>
                <a:lnTo>
                  <a:pt x="1107" y="4659"/>
                </a:lnTo>
                <a:lnTo>
                  <a:pt x="1107" y="4652"/>
                </a:lnTo>
                <a:lnTo>
                  <a:pt x="1116" y="4652"/>
                </a:lnTo>
                <a:lnTo>
                  <a:pt x="1116" y="4645"/>
                </a:lnTo>
                <a:lnTo>
                  <a:pt x="1149" y="4645"/>
                </a:lnTo>
                <a:lnTo>
                  <a:pt x="1149" y="4637"/>
                </a:lnTo>
                <a:lnTo>
                  <a:pt x="1196" y="4637"/>
                </a:lnTo>
                <a:lnTo>
                  <a:pt x="1196" y="4630"/>
                </a:lnTo>
                <a:lnTo>
                  <a:pt x="1206" y="4630"/>
                </a:lnTo>
                <a:lnTo>
                  <a:pt x="1206" y="4623"/>
                </a:lnTo>
                <a:lnTo>
                  <a:pt x="1215" y="4623"/>
                </a:lnTo>
                <a:lnTo>
                  <a:pt x="1215" y="4615"/>
                </a:lnTo>
                <a:lnTo>
                  <a:pt x="1225" y="4615"/>
                </a:lnTo>
                <a:lnTo>
                  <a:pt x="1225" y="4608"/>
                </a:lnTo>
                <a:lnTo>
                  <a:pt x="1238" y="4608"/>
                </a:lnTo>
                <a:lnTo>
                  <a:pt x="1238" y="4600"/>
                </a:lnTo>
                <a:lnTo>
                  <a:pt x="1257" y="4600"/>
                </a:lnTo>
                <a:lnTo>
                  <a:pt x="1257" y="4593"/>
                </a:lnTo>
                <a:lnTo>
                  <a:pt x="1295" y="4593"/>
                </a:lnTo>
                <a:lnTo>
                  <a:pt x="1295" y="4586"/>
                </a:lnTo>
                <a:lnTo>
                  <a:pt x="1321" y="4586"/>
                </a:lnTo>
                <a:lnTo>
                  <a:pt x="1321" y="4577"/>
                </a:lnTo>
                <a:lnTo>
                  <a:pt x="1337" y="4577"/>
                </a:lnTo>
                <a:lnTo>
                  <a:pt x="1337" y="4569"/>
                </a:lnTo>
                <a:lnTo>
                  <a:pt x="1369" y="4569"/>
                </a:lnTo>
                <a:lnTo>
                  <a:pt x="1369" y="4562"/>
                </a:lnTo>
                <a:lnTo>
                  <a:pt x="1378" y="4562"/>
                </a:lnTo>
                <a:lnTo>
                  <a:pt x="1378" y="4554"/>
                </a:lnTo>
                <a:lnTo>
                  <a:pt x="1392" y="4554"/>
                </a:lnTo>
                <a:lnTo>
                  <a:pt x="1392" y="4547"/>
                </a:lnTo>
                <a:lnTo>
                  <a:pt x="1439" y="4547"/>
                </a:lnTo>
                <a:lnTo>
                  <a:pt x="1439" y="4540"/>
                </a:lnTo>
                <a:lnTo>
                  <a:pt x="1462" y="4540"/>
                </a:lnTo>
                <a:lnTo>
                  <a:pt x="1462" y="4532"/>
                </a:lnTo>
                <a:lnTo>
                  <a:pt x="1477" y="4532"/>
                </a:lnTo>
                <a:lnTo>
                  <a:pt x="1477" y="4518"/>
                </a:lnTo>
                <a:lnTo>
                  <a:pt x="1513" y="4518"/>
                </a:lnTo>
                <a:lnTo>
                  <a:pt x="1513" y="4508"/>
                </a:lnTo>
                <a:lnTo>
                  <a:pt x="1538" y="4508"/>
                </a:lnTo>
                <a:lnTo>
                  <a:pt x="1538" y="4501"/>
                </a:lnTo>
                <a:lnTo>
                  <a:pt x="1542" y="4501"/>
                </a:lnTo>
                <a:lnTo>
                  <a:pt x="1542" y="4494"/>
                </a:lnTo>
                <a:lnTo>
                  <a:pt x="1547" y="4494"/>
                </a:lnTo>
                <a:lnTo>
                  <a:pt x="1547" y="4486"/>
                </a:lnTo>
                <a:lnTo>
                  <a:pt x="1551" y="4486"/>
                </a:lnTo>
                <a:lnTo>
                  <a:pt x="1551" y="4479"/>
                </a:lnTo>
                <a:lnTo>
                  <a:pt x="1565" y="4479"/>
                </a:lnTo>
                <a:lnTo>
                  <a:pt x="1565" y="4471"/>
                </a:lnTo>
                <a:lnTo>
                  <a:pt x="1570" y="4471"/>
                </a:lnTo>
                <a:lnTo>
                  <a:pt x="1570" y="4464"/>
                </a:lnTo>
                <a:lnTo>
                  <a:pt x="1593" y="4464"/>
                </a:lnTo>
                <a:lnTo>
                  <a:pt x="1593" y="4457"/>
                </a:lnTo>
                <a:lnTo>
                  <a:pt x="1599" y="4457"/>
                </a:lnTo>
                <a:lnTo>
                  <a:pt x="1599" y="4440"/>
                </a:lnTo>
                <a:lnTo>
                  <a:pt x="1622" y="4440"/>
                </a:lnTo>
                <a:lnTo>
                  <a:pt x="1622" y="4433"/>
                </a:lnTo>
                <a:lnTo>
                  <a:pt x="1650" y="4433"/>
                </a:lnTo>
                <a:lnTo>
                  <a:pt x="1650" y="4418"/>
                </a:lnTo>
                <a:lnTo>
                  <a:pt x="1669" y="4418"/>
                </a:lnTo>
                <a:lnTo>
                  <a:pt x="1669" y="4411"/>
                </a:lnTo>
                <a:lnTo>
                  <a:pt x="1673" y="4411"/>
                </a:lnTo>
                <a:lnTo>
                  <a:pt x="1673" y="4403"/>
                </a:lnTo>
                <a:lnTo>
                  <a:pt x="1686" y="4403"/>
                </a:lnTo>
                <a:lnTo>
                  <a:pt x="1686" y="4396"/>
                </a:lnTo>
                <a:lnTo>
                  <a:pt x="1696" y="4396"/>
                </a:lnTo>
                <a:lnTo>
                  <a:pt x="1696" y="4379"/>
                </a:lnTo>
                <a:lnTo>
                  <a:pt x="1705" y="4379"/>
                </a:lnTo>
                <a:lnTo>
                  <a:pt x="1705" y="4372"/>
                </a:lnTo>
                <a:lnTo>
                  <a:pt x="1747" y="4372"/>
                </a:lnTo>
                <a:lnTo>
                  <a:pt x="1747" y="4365"/>
                </a:lnTo>
                <a:lnTo>
                  <a:pt x="1756" y="4365"/>
                </a:lnTo>
                <a:lnTo>
                  <a:pt x="1756" y="4357"/>
                </a:lnTo>
                <a:lnTo>
                  <a:pt x="1775" y="4357"/>
                </a:lnTo>
                <a:lnTo>
                  <a:pt x="1775" y="4350"/>
                </a:lnTo>
                <a:lnTo>
                  <a:pt x="1800" y="4350"/>
                </a:lnTo>
                <a:lnTo>
                  <a:pt x="1800" y="4342"/>
                </a:lnTo>
                <a:lnTo>
                  <a:pt x="1804" y="4342"/>
                </a:lnTo>
                <a:lnTo>
                  <a:pt x="1804" y="4333"/>
                </a:lnTo>
                <a:lnTo>
                  <a:pt x="1808" y="4333"/>
                </a:lnTo>
                <a:lnTo>
                  <a:pt x="1808" y="4326"/>
                </a:lnTo>
                <a:lnTo>
                  <a:pt x="1813" y="4326"/>
                </a:lnTo>
                <a:lnTo>
                  <a:pt x="1813" y="4318"/>
                </a:lnTo>
                <a:lnTo>
                  <a:pt x="1817" y="4318"/>
                </a:lnTo>
                <a:lnTo>
                  <a:pt x="1817" y="4311"/>
                </a:lnTo>
                <a:lnTo>
                  <a:pt x="1836" y="4311"/>
                </a:lnTo>
                <a:lnTo>
                  <a:pt x="1836" y="4304"/>
                </a:lnTo>
                <a:lnTo>
                  <a:pt x="1851" y="4304"/>
                </a:lnTo>
                <a:lnTo>
                  <a:pt x="1851" y="4287"/>
                </a:lnTo>
                <a:lnTo>
                  <a:pt x="1855" y="4287"/>
                </a:lnTo>
                <a:lnTo>
                  <a:pt x="1855" y="4280"/>
                </a:lnTo>
                <a:lnTo>
                  <a:pt x="1861" y="4280"/>
                </a:lnTo>
                <a:lnTo>
                  <a:pt x="1861" y="4265"/>
                </a:lnTo>
                <a:lnTo>
                  <a:pt x="1893" y="4265"/>
                </a:lnTo>
                <a:lnTo>
                  <a:pt x="1893" y="4258"/>
                </a:lnTo>
                <a:lnTo>
                  <a:pt x="1897" y="4258"/>
                </a:lnTo>
                <a:lnTo>
                  <a:pt x="1897" y="4250"/>
                </a:lnTo>
                <a:lnTo>
                  <a:pt x="1916" y="4250"/>
                </a:lnTo>
                <a:lnTo>
                  <a:pt x="1916" y="4241"/>
                </a:lnTo>
                <a:lnTo>
                  <a:pt x="1925" y="4241"/>
                </a:lnTo>
                <a:lnTo>
                  <a:pt x="1925" y="4234"/>
                </a:lnTo>
                <a:lnTo>
                  <a:pt x="1944" y="4234"/>
                </a:lnTo>
                <a:lnTo>
                  <a:pt x="1944" y="4226"/>
                </a:lnTo>
                <a:lnTo>
                  <a:pt x="1948" y="4226"/>
                </a:lnTo>
                <a:lnTo>
                  <a:pt x="1948" y="4219"/>
                </a:lnTo>
                <a:lnTo>
                  <a:pt x="1967" y="4219"/>
                </a:lnTo>
                <a:lnTo>
                  <a:pt x="1967" y="4212"/>
                </a:lnTo>
                <a:lnTo>
                  <a:pt x="1977" y="4212"/>
                </a:lnTo>
                <a:lnTo>
                  <a:pt x="1977" y="4204"/>
                </a:lnTo>
                <a:lnTo>
                  <a:pt x="1986" y="4204"/>
                </a:lnTo>
                <a:lnTo>
                  <a:pt x="1986" y="4195"/>
                </a:lnTo>
                <a:lnTo>
                  <a:pt x="2018" y="4195"/>
                </a:lnTo>
                <a:lnTo>
                  <a:pt x="2018" y="4188"/>
                </a:lnTo>
                <a:lnTo>
                  <a:pt x="2047" y="4188"/>
                </a:lnTo>
                <a:lnTo>
                  <a:pt x="2047" y="4180"/>
                </a:lnTo>
                <a:lnTo>
                  <a:pt x="2051" y="4180"/>
                </a:lnTo>
                <a:lnTo>
                  <a:pt x="2051" y="4173"/>
                </a:lnTo>
                <a:lnTo>
                  <a:pt x="2070" y="4173"/>
                </a:lnTo>
                <a:lnTo>
                  <a:pt x="2070" y="4165"/>
                </a:lnTo>
                <a:lnTo>
                  <a:pt x="2085" y="4165"/>
                </a:lnTo>
                <a:lnTo>
                  <a:pt x="2085" y="4158"/>
                </a:lnTo>
                <a:lnTo>
                  <a:pt x="2089" y="4158"/>
                </a:lnTo>
                <a:lnTo>
                  <a:pt x="2089" y="4141"/>
                </a:lnTo>
                <a:lnTo>
                  <a:pt x="2108" y="4141"/>
                </a:lnTo>
                <a:lnTo>
                  <a:pt x="2108" y="4134"/>
                </a:lnTo>
                <a:lnTo>
                  <a:pt x="2252" y="4134"/>
                </a:lnTo>
                <a:lnTo>
                  <a:pt x="2252" y="4127"/>
                </a:lnTo>
                <a:lnTo>
                  <a:pt x="2261" y="4127"/>
                </a:lnTo>
                <a:lnTo>
                  <a:pt x="2261" y="4119"/>
                </a:lnTo>
                <a:lnTo>
                  <a:pt x="2290" y="4119"/>
                </a:lnTo>
                <a:lnTo>
                  <a:pt x="2290" y="4110"/>
                </a:lnTo>
                <a:lnTo>
                  <a:pt x="2299" y="4110"/>
                </a:lnTo>
                <a:lnTo>
                  <a:pt x="2299" y="4103"/>
                </a:lnTo>
                <a:lnTo>
                  <a:pt x="2328" y="4103"/>
                </a:lnTo>
                <a:lnTo>
                  <a:pt x="2328" y="4086"/>
                </a:lnTo>
                <a:lnTo>
                  <a:pt x="2351" y="4086"/>
                </a:lnTo>
                <a:lnTo>
                  <a:pt x="2351" y="4079"/>
                </a:lnTo>
                <a:lnTo>
                  <a:pt x="2360" y="4079"/>
                </a:lnTo>
                <a:lnTo>
                  <a:pt x="2360" y="4070"/>
                </a:lnTo>
                <a:lnTo>
                  <a:pt x="2425" y="4070"/>
                </a:lnTo>
                <a:lnTo>
                  <a:pt x="2425" y="4062"/>
                </a:lnTo>
                <a:lnTo>
                  <a:pt x="2453" y="4062"/>
                </a:lnTo>
                <a:lnTo>
                  <a:pt x="2453" y="4053"/>
                </a:lnTo>
                <a:lnTo>
                  <a:pt x="2459" y="4053"/>
                </a:lnTo>
                <a:lnTo>
                  <a:pt x="2459" y="4044"/>
                </a:lnTo>
                <a:lnTo>
                  <a:pt x="2510" y="4044"/>
                </a:lnTo>
                <a:lnTo>
                  <a:pt x="2510" y="4035"/>
                </a:lnTo>
                <a:lnTo>
                  <a:pt x="2556" y="4035"/>
                </a:lnTo>
                <a:lnTo>
                  <a:pt x="2556" y="4024"/>
                </a:lnTo>
                <a:lnTo>
                  <a:pt x="2584" y="4024"/>
                </a:lnTo>
                <a:lnTo>
                  <a:pt x="2584" y="4014"/>
                </a:lnTo>
                <a:lnTo>
                  <a:pt x="2590" y="4014"/>
                </a:lnTo>
                <a:lnTo>
                  <a:pt x="2590" y="4005"/>
                </a:lnTo>
                <a:lnTo>
                  <a:pt x="2607" y="4005"/>
                </a:lnTo>
                <a:lnTo>
                  <a:pt x="2607" y="3994"/>
                </a:lnTo>
                <a:lnTo>
                  <a:pt x="2641" y="3994"/>
                </a:lnTo>
                <a:lnTo>
                  <a:pt x="2641" y="3985"/>
                </a:lnTo>
                <a:lnTo>
                  <a:pt x="2645" y="3985"/>
                </a:lnTo>
                <a:lnTo>
                  <a:pt x="2645" y="3974"/>
                </a:lnTo>
                <a:lnTo>
                  <a:pt x="2655" y="3974"/>
                </a:lnTo>
                <a:lnTo>
                  <a:pt x="2655" y="3963"/>
                </a:lnTo>
                <a:lnTo>
                  <a:pt x="2664" y="3963"/>
                </a:lnTo>
                <a:lnTo>
                  <a:pt x="2664" y="3953"/>
                </a:lnTo>
                <a:lnTo>
                  <a:pt x="2683" y="3953"/>
                </a:lnTo>
                <a:lnTo>
                  <a:pt x="2683" y="3942"/>
                </a:lnTo>
                <a:lnTo>
                  <a:pt x="2692" y="3942"/>
                </a:lnTo>
                <a:lnTo>
                  <a:pt x="2692" y="3933"/>
                </a:lnTo>
                <a:lnTo>
                  <a:pt x="2696" y="3933"/>
                </a:lnTo>
                <a:lnTo>
                  <a:pt x="2696" y="3922"/>
                </a:lnTo>
                <a:lnTo>
                  <a:pt x="2725" y="3922"/>
                </a:lnTo>
                <a:lnTo>
                  <a:pt x="2725" y="3911"/>
                </a:lnTo>
                <a:lnTo>
                  <a:pt x="2734" y="3911"/>
                </a:lnTo>
                <a:lnTo>
                  <a:pt x="2734" y="3900"/>
                </a:lnTo>
                <a:lnTo>
                  <a:pt x="2776" y="3900"/>
                </a:lnTo>
                <a:lnTo>
                  <a:pt x="2776" y="3889"/>
                </a:lnTo>
                <a:lnTo>
                  <a:pt x="2795" y="3889"/>
                </a:lnTo>
                <a:lnTo>
                  <a:pt x="2795" y="3878"/>
                </a:lnTo>
                <a:lnTo>
                  <a:pt x="2833" y="3878"/>
                </a:lnTo>
                <a:lnTo>
                  <a:pt x="2833" y="3867"/>
                </a:lnTo>
                <a:lnTo>
                  <a:pt x="2846" y="3867"/>
                </a:lnTo>
                <a:lnTo>
                  <a:pt x="2846" y="3845"/>
                </a:lnTo>
                <a:lnTo>
                  <a:pt x="2850" y="3845"/>
                </a:lnTo>
                <a:lnTo>
                  <a:pt x="2850" y="3832"/>
                </a:lnTo>
                <a:lnTo>
                  <a:pt x="2865" y="3832"/>
                </a:lnTo>
                <a:lnTo>
                  <a:pt x="2865" y="3821"/>
                </a:lnTo>
                <a:lnTo>
                  <a:pt x="2879" y="3821"/>
                </a:lnTo>
                <a:lnTo>
                  <a:pt x="2879" y="3810"/>
                </a:lnTo>
                <a:lnTo>
                  <a:pt x="2901" y="3810"/>
                </a:lnTo>
                <a:lnTo>
                  <a:pt x="2901" y="3797"/>
                </a:lnTo>
                <a:lnTo>
                  <a:pt x="2936" y="3797"/>
                </a:lnTo>
                <a:lnTo>
                  <a:pt x="2936" y="3786"/>
                </a:lnTo>
                <a:lnTo>
                  <a:pt x="2977" y="3786"/>
                </a:lnTo>
                <a:lnTo>
                  <a:pt x="2977" y="3773"/>
                </a:lnTo>
                <a:lnTo>
                  <a:pt x="2981" y="3773"/>
                </a:lnTo>
                <a:lnTo>
                  <a:pt x="2981" y="3749"/>
                </a:lnTo>
                <a:lnTo>
                  <a:pt x="3006" y="3749"/>
                </a:lnTo>
                <a:lnTo>
                  <a:pt x="3006" y="3736"/>
                </a:lnTo>
                <a:lnTo>
                  <a:pt x="3023" y="3736"/>
                </a:lnTo>
                <a:lnTo>
                  <a:pt x="3023" y="3710"/>
                </a:lnTo>
                <a:lnTo>
                  <a:pt x="3070" y="3710"/>
                </a:lnTo>
                <a:lnTo>
                  <a:pt x="3070" y="3684"/>
                </a:lnTo>
                <a:lnTo>
                  <a:pt x="3076" y="3684"/>
                </a:lnTo>
                <a:lnTo>
                  <a:pt x="3076" y="3671"/>
                </a:lnTo>
                <a:lnTo>
                  <a:pt x="3160" y="3671"/>
                </a:lnTo>
                <a:lnTo>
                  <a:pt x="3160" y="3659"/>
                </a:lnTo>
                <a:lnTo>
                  <a:pt x="3169" y="3659"/>
                </a:lnTo>
                <a:lnTo>
                  <a:pt x="3169" y="3646"/>
                </a:lnTo>
                <a:lnTo>
                  <a:pt x="3198" y="3646"/>
                </a:lnTo>
                <a:lnTo>
                  <a:pt x="3198" y="3631"/>
                </a:lnTo>
                <a:lnTo>
                  <a:pt x="3207" y="3631"/>
                </a:lnTo>
                <a:lnTo>
                  <a:pt x="3207" y="3618"/>
                </a:lnTo>
                <a:lnTo>
                  <a:pt x="3294" y="3618"/>
                </a:lnTo>
                <a:lnTo>
                  <a:pt x="3294" y="3601"/>
                </a:lnTo>
                <a:lnTo>
                  <a:pt x="3351" y="3601"/>
                </a:lnTo>
                <a:lnTo>
                  <a:pt x="3351" y="3587"/>
                </a:lnTo>
                <a:lnTo>
                  <a:pt x="3403" y="3587"/>
                </a:lnTo>
                <a:lnTo>
                  <a:pt x="3403" y="3570"/>
                </a:lnTo>
                <a:lnTo>
                  <a:pt x="3412" y="3570"/>
                </a:lnTo>
                <a:lnTo>
                  <a:pt x="3412" y="3555"/>
                </a:lnTo>
                <a:lnTo>
                  <a:pt x="3444" y="3555"/>
                </a:lnTo>
                <a:lnTo>
                  <a:pt x="3444" y="3537"/>
                </a:lnTo>
                <a:lnTo>
                  <a:pt x="3473" y="3537"/>
                </a:lnTo>
                <a:lnTo>
                  <a:pt x="3473" y="3520"/>
                </a:lnTo>
                <a:lnTo>
                  <a:pt x="3505" y="3520"/>
                </a:lnTo>
                <a:lnTo>
                  <a:pt x="3505" y="3502"/>
                </a:lnTo>
                <a:lnTo>
                  <a:pt x="3655" y="3502"/>
                </a:lnTo>
                <a:lnTo>
                  <a:pt x="3655" y="3482"/>
                </a:lnTo>
                <a:lnTo>
                  <a:pt x="3720" y="3482"/>
                </a:lnTo>
                <a:lnTo>
                  <a:pt x="3720" y="3459"/>
                </a:lnTo>
                <a:lnTo>
                  <a:pt x="3809" y="3459"/>
                </a:lnTo>
                <a:lnTo>
                  <a:pt x="3809" y="3437"/>
                </a:lnTo>
                <a:lnTo>
                  <a:pt x="3851" y="3437"/>
                </a:lnTo>
                <a:lnTo>
                  <a:pt x="3851" y="3413"/>
                </a:lnTo>
                <a:lnTo>
                  <a:pt x="3883" y="3413"/>
                </a:lnTo>
                <a:lnTo>
                  <a:pt x="3883" y="3389"/>
                </a:lnTo>
                <a:lnTo>
                  <a:pt x="3936" y="3389"/>
                </a:lnTo>
                <a:lnTo>
                  <a:pt x="3936" y="3364"/>
                </a:lnTo>
                <a:lnTo>
                  <a:pt x="3959" y="3364"/>
                </a:lnTo>
                <a:lnTo>
                  <a:pt x="3959" y="3340"/>
                </a:lnTo>
                <a:lnTo>
                  <a:pt x="4029" y="3340"/>
                </a:lnTo>
                <a:lnTo>
                  <a:pt x="4029" y="3312"/>
                </a:lnTo>
                <a:lnTo>
                  <a:pt x="4033" y="3312"/>
                </a:lnTo>
                <a:lnTo>
                  <a:pt x="4033" y="3284"/>
                </a:lnTo>
                <a:lnTo>
                  <a:pt x="4065" y="3284"/>
                </a:lnTo>
                <a:lnTo>
                  <a:pt x="4065" y="3257"/>
                </a:lnTo>
                <a:lnTo>
                  <a:pt x="4090" y="3257"/>
                </a:lnTo>
                <a:lnTo>
                  <a:pt x="4090" y="3229"/>
                </a:lnTo>
                <a:lnTo>
                  <a:pt x="4126" y="3229"/>
                </a:lnTo>
                <a:lnTo>
                  <a:pt x="4126" y="3200"/>
                </a:lnTo>
                <a:lnTo>
                  <a:pt x="4136" y="3200"/>
                </a:lnTo>
                <a:lnTo>
                  <a:pt x="4136" y="3170"/>
                </a:lnTo>
                <a:lnTo>
                  <a:pt x="4253" y="3170"/>
                </a:lnTo>
                <a:lnTo>
                  <a:pt x="4253" y="3107"/>
                </a:lnTo>
                <a:lnTo>
                  <a:pt x="4324" y="3107"/>
                </a:lnTo>
                <a:lnTo>
                  <a:pt x="4324" y="3074"/>
                </a:lnTo>
                <a:lnTo>
                  <a:pt x="4346" y="3074"/>
                </a:lnTo>
                <a:lnTo>
                  <a:pt x="4346" y="3041"/>
                </a:lnTo>
                <a:lnTo>
                  <a:pt x="4362" y="3041"/>
                </a:lnTo>
                <a:lnTo>
                  <a:pt x="4362" y="3008"/>
                </a:lnTo>
                <a:lnTo>
                  <a:pt x="4384" y="3008"/>
                </a:lnTo>
                <a:lnTo>
                  <a:pt x="4384" y="2940"/>
                </a:lnTo>
                <a:lnTo>
                  <a:pt x="4515" y="2940"/>
                </a:lnTo>
                <a:lnTo>
                  <a:pt x="4515" y="2905"/>
                </a:lnTo>
                <a:lnTo>
                  <a:pt x="4552" y="2905"/>
                </a:lnTo>
                <a:lnTo>
                  <a:pt x="4552" y="2868"/>
                </a:lnTo>
                <a:lnTo>
                  <a:pt x="4650" y="2868"/>
                </a:lnTo>
                <a:lnTo>
                  <a:pt x="4650" y="2829"/>
                </a:lnTo>
                <a:lnTo>
                  <a:pt x="4707" y="2829"/>
                </a:lnTo>
                <a:lnTo>
                  <a:pt x="4707" y="2790"/>
                </a:lnTo>
                <a:lnTo>
                  <a:pt x="4739" y="2790"/>
                </a:lnTo>
                <a:lnTo>
                  <a:pt x="4739" y="2750"/>
                </a:lnTo>
                <a:lnTo>
                  <a:pt x="4777" y="2750"/>
                </a:lnTo>
                <a:lnTo>
                  <a:pt x="4777" y="2711"/>
                </a:lnTo>
                <a:lnTo>
                  <a:pt x="4787" y="2711"/>
                </a:lnTo>
                <a:lnTo>
                  <a:pt x="4787" y="2671"/>
                </a:lnTo>
                <a:lnTo>
                  <a:pt x="4800" y="2671"/>
                </a:lnTo>
                <a:lnTo>
                  <a:pt x="4800" y="2630"/>
                </a:lnTo>
                <a:lnTo>
                  <a:pt x="4848" y="2630"/>
                </a:lnTo>
                <a:lnTo>
                  <a:pt x="4848" y="2589"/>
                </a:lnTo>
                <a:lnTo>
                  <a:pt x="4916" y="2589"/>
                </a:lnTo>
                <a:lnTo>
                  <a:pt x="4916" y="2547"/>
                </a:lnTo>
                <a:lnTo>
                  <a:pt x="4926" y="2547"/>
                </a:lnTo>
                <a:lnTo>
                  <a:pt x="4926" y="2505"/>
                </a:lnTo>
                <a:lnTo>
                  <a:pt x="4950" y="2505"/>
                </a:lnTo>
                <a:lnTo>
                  <a:pt x="4950" y="2462"/>
                </a:lnTo>
                <a:lnTo>
                  <a:pt x="4973" y="2462"/>
                </a:lnTo>
                <a:lnTo>
                  <a:pt x="4973" y="2420"/>
                </a:lnTo>
                <a:lnTo>
                  <a:pt x="4996" y="2420"/>
                </a:lnTo>
                <a:lnTo>
                  <a:pt x="4996" y="2376"/>
                </a:lnTo>
                <a:lnTo>
                  <a:pt x="5043" y="2376"/>
                </a:lnTo>
                <a:lnTo>
                  <a:pt x="5043" y="2331"/>
                </a:lnTo>
                <a:lnTo>
                  <a:pt x="5091" y="2331"/>
                </a:lnTo>
                <a:lnTo>
                  <a:pt x="5091" y="2287"/>
                </a:lnTo>
                <a:lnTo>
                  <a:pt x="5095" y="2287"/>
                </a:lnTo>
                <a:lnTo>
                  <a:pt x="5095" y="2241"/>
                </a:lnTo>
                <a:lnTo>
                  <a:pt x="5104" y="2241"/>
                </a:lnTo>
                <a:lnTo>
                  <a:pt x="5104" y="2195"/>
                </a:lnTo>
                <a:lnTo>
                  <a:pt x="5117" y="2195"/>
                </a:lnTo>
                <a:lnTo>
                  <a:pt x="5117" y="2149"/>
                </a:lnTo>
                <a:lnTo>
                  <a:pt x="5245" y="2149"/>
                </a:lnTo>
                <a:lnTo>
                  <a:pt x="5245" y="2101"/>
                </a:lnTo>
                <a:lnTo>
                  <a:pt x="5248" y="2101"/>
                </a:lnTo>
                <a:lnTo>
                  <a:pt x="5248" y="2053"/>
                </a:lnTo>
                <a:lnTo>
                  <a:pt x="5273" y="2053"/>
                </a:lnTo>
                <a:lnTo>
                  <a:pt x="5273" y="2003"/>
                </a:lnTo>
                <a:lnTo>
                  <a:pt x="5370" y="2003"/>
                </a:lnTo>
                <a:lnTo>
                  <a:pt x="5370" y="1954"/>
                </a:lnTo>
                <a:lnTo>
                  <a:pt x="5412" y="1954"/>
                </a:lnTo>
                <a:lnTo>
                  <a:pt x="5412" y="1904"/>
                </a:lnTo>
                <a:lnTo>
                  <a:pt x="5450" y="1904"/>
                </a:lnTo>
                <a:lnTo>
                  <a:pt x="5450" y="1854"/>
                </a:lnTo>
                <a:lnTo>
                  <a:pt x="5469" y="1854"/>
                </a:lnTo>
                <a:lnTo>
                  <a:pt x="5469" y="1751"/>
                </a:lnTo>
                <a:lnTo>
                  <a:pt x="5510" y="1751"/>
                </a:lnTo>
                <a:lnTo>
                  <a:pt x="5510" y="1699"/>
                </a:lnTo>
                <a:lnTo>
                  <a:pt x="5664" y="1699"/>
                </a:lnTo>
                <a:lnTo>
                  <a:pt x="5664" y="1646"/>
                </a:lnTo>
                <a:lnTo>
                  <a:pt x="5769" y="1646"/>
                </a:lnTo>
                <a:lnTo>
                  <a:pt x="5769" y="1587"/>
                </a:lnTo>
                <a:lnTo>
                  <a:pt x="6038" y="1587"/>
                </a:lnTo>
                <a:lnTo>
                  <a:pt x="6038" y="1520"/>
                </a:lnTo>
                <a:lnTo>
                  <a:pt x="6492" y="1520"/>
                </a:lnTo>
                <a:lnTo>
                  <a:pt x="6492" y="1437"/>
                </a:lnTo>
                <a:lnTo>
                  <a:pt x="6652" y="1437"/>
                </a:lnTo>
                <a:lnTo>
                  <a:pt x="6652" y="1340"/>
                </a:lnTo>
                <a:lnTo>
                  <a:pt x="6726" y="1340"/>
                </a:lnTo>
                <a:lnTo>
                  <a:pt x="6726" y="1236"/>
                </a:lnTo>
                <a:lnTo>
                  <a:pt x="6735" y="1236"/>
                </a:lnTo>
                <a:lnTo>
                  <a:pt x="6735" y="1131"/>
                </a:lnTo>
                <a:lnTo>
                  <a:pt x="6914" y="1131"/>
                </a:lnTo>
                <a:lnTo>
                  <a:pt x="6914" y="1010"/>
                </a:lnTo>
                <a:lnTo>
                  <a:pt x="6931" y="1010"/>
                </a:lnTo>
                <a:lnTo>
                  <a:pt x="6931" y="886"/>
                </a:lnTo>
                <a:lnTo>
                  <a:pt x="6956" y="886"/>
                </a:lnTo>
                <a:lnTo>
                  <a:pt x="6956" y="763"/>
                </a:lnTo>
                <a:lnTo>
                  <a:pt x="7090" y="763"/>
                </a:lnTo>
                <a:lnTo>
                  <a:pt x="7090" y="623"/>
                </a:lnTo>
                <a:lnTo>
                  <a:pt x="7128" y="623"/>
                </a:lnTo>
                <a:lnTo>
                  <a:pt x="7128" y="481"/>
                </a:lnTo>
                <a:lnTo>
                  <a:pt x="7273" y="481"/>
                </a:lnTo>
                <a:lnTo>
                  <a:pt x="7273" y="313"/>
                </a:lnTo>
                <a:lnTo>
                  <a:pt x="7624" y="313"/>
                </a:lnTo>
                <a:lnTo>
                  <a:pt x="7624" y="0"/>
                </a:lnTo>
                <a:lnTo>
                  <a:pt x="7683" y="0"/>
                </a:lnTo>
              </a:path>
            </a:pathLst>
          </a:custGeom>
          <a:noFill/>
          <a:ln w="28575">
            <a:solidFill>
              <a:srgbClr val="00FF00"/>
            </a:solidFill>
            <a:round/>
          </a:ln>
        </p:spPr>
        <p:txBody>
          <a:bodyPr/>
          <a:lstStyle/>
          <a:p>
            <a:pPr algn="ctr"/>
            <a:endParaRPr lang="en-US"/>
          </a:p>
        </p:txBody>
      </p:sp>
      <p:sp>
        <p:nvSpPr>
          <p:cNvPr id="56346" name="Freeform 31"/>
          <p:cNvSpPr/>
          <p:nvPr/>
        </p:nvSpPr>
        <p:spPr bwMode="auto">
          <a:xfrm>
            <a:off x="2103438" y="4041775"/>
            <a:ext cx="6099175" cy="968375"/>
          </a:xfrm>
          <a:custGeom>
            <a:avLst/>
            <a:gdLst>
              <a:gd name="T0" fmla="*/ 2147483647 w 7683"/>
              <a:gd name="T1" fmla="*/ 2147483647 h 2515"/>
              <a:gd name="T2" fmla="*/ 2147483647 w 7683"/>
              <a:gd name="T3" fmla="*/ 2147483647 h 2515"/>
              <a:gd name="T4" fmla="*/ 2147483647 w 7683"/>
              <a:gd name="T5" fmla="*/ 2147483647 h 2515"/>
              <a:gd name="T6" fmla="*/ 2147483647 w 7683"/>
              <a:gd name="T7" fmla="*/ 2147483647 h 2515"/>
              <a:gd name="T8" fmla="*/ 2147483647 w 7683"/>
              <a:gd name="T9" fmla="*/ 2147483647 h 2515"/>
              <a:gd name="T10" fmla="*/ 2147483647 w 7683"/>
              <a:gd name="T11" fmla="*/ 2147483647 h 2515"/>
              <a:gd name="T12" fmla="*/ 2147483647 w 7683"/>
              <a:gd name="T13" fmla="*/ 2147483647 h 2515"/>
              <a:gd name="T14" fmla="*/ 2147483647 w 7683"/>
              <a:gd name="T15" fmla="*/ 2147483647 h 2515"/>
              <a:gd name="T16" fmla="*/ 2147483647 w 7683"/>
              <a:gd name="T17" fmla="*/ 2147483647 h 2515"/>
              <a:gd name="T18" fmla="*/ 2147483647 w 7683"/>
              <a:gd name="T19" fmla="*/ 2147483647 h 2515"/>
              <a:gd name="T20" fmla="*/ 2147483647 w 7683"/>
              <a:gd name="T21" fmla="*/ 2147483647 h 2515"/>
              <a:gd name="T22" fmla="*/ 2147483647 w 7683"/>
              <a:gd name="T23" fmla="*/ 2147483647 h 2515"/>
              <a:gd name="T24" fmla="*/ 2147483647 w 7683"/>
              <a:gd name="T25" fmla="*/ 2147483647 h 2515"/>
              <a:gd name="T26" fmla="*/ 2147483647 w 7683"/>
              <a:gd name="T27" fmla="*/ 2147483647 h 2515"/>
              <a:gd name="T28" fmla="*/ 2147483647 w 7683"/>
              <a:gd name="T29" fmla="*/ 2147483647 h 2515"/>
              <a:gd name="T30" fmla="*/ 2147483647 w 7683"/>
              <a:gd name="T31" fmla="*/ 2147483647 h 2515"/>
              <a:gd name="T32" fmla="*/ 2147483647 w 7683"/>
              <a:gd name="T33" fmla="*/ 2147483647 h 2515"/>
              <a:gd name="T34" fmla="*/ 2147483647 w 7683"/>
              <a:gd name="T35" fmla="*/ 2147483647 h 2515"/>
              <a:gd name="T36" fmla="*/ 2147483647 w 7683"/>
              <a:gd name="T37" fmla="*/ 2147483647 h 2515"/>
              <a:gd name="T38" fmla="*/ 2147483647 w 7683"/>
              <a:gd name="T39" fmla="*/ 2147483647 h 2515"/>
              <a:gd name="T40" fmla="*/ 2147483647 w 7683"/>
              <a:gd name="T41" fmla="*/ 2147483647 h 2515"/>
              <a:gd name="T42" fmla="*/ 2147483647 w 7683"/>
              <a:gd name="T43" fmla="*/ 2147483647 h 2515"/>
              <a:gd name="T44" fmla="*/ 2147483647 w 7683"/>
              <a:gd name="T45" fmla="*/ 2147483647 h 2515"/>
              <a:gd name="T46" fmla="*/ 2147483647 w 7683"/>
              <a:gd name="T47" fmla="*/ 2147483647 h 2515"/>
              <a:gd name="T48" fmla="*/ 2147483647 w 7683"/>
              <a:gd name="T49" fmla="*/ 2147483647 h 2515"/>
              <a:gd name="T50" fmla="*/ 2147483647 w 7683"/>
              <a:gd name="T51" fmla="*/ 2147483647 h 2515"/>
              <a:gd name="T52" fmla="*/ 2147483647 w 7683"/>
              <a:gd name="T53" fmla="*/ 2147483647 h 2515"/>
              <a:gd name="T54" fmla="*/ 2147483647 w 7683"/>
              <a:gd name="T55" fmla="*/ 2147483647 h 2515"/>
              <a:gd name="T56" fmla="*/ 2147483647 w 7683"/>
              <a:gd name="T57" fmla="*/ 2147483647 h 2515"/>
              <a:gd name="T58" fmla="*/ 2147483647 w 7683"/>
              <a:gd name="T59" fmla="*/ 2147483647 h 2515"/>
              <a:gd name="T60" fmla="*/ 2147483647 w 7683"/>
              <a:gd name="T61" fmla="*/ 2147483647 h 2515"/>
              <a:gd name="T62" fmla="*/ 2147483647 w 7683"/>
              <a:gd name="T63" fmla="*/ 2147483647 h 2515"/>
              <a:gd name="T64" fmla="*/ 2147483647 w 7683"/>
              <a:gd name="T65" fmla="*/ 2147483647 h 2515"/>
              <a:gd name="T66" fmla="*/ 2147483647 w 7683"/>
              <a:gd name="T67" fmla="*/ 2147483647 h 2515"/>
              <a:gd name="T68" fmla="*/ 2147483647 w 7683"/>
              <a:gd name="T69" fmla="*/ 2147483647 h 2515"/>
              <a:gd name="T70" fmla="*/ 2147483647 w 7683"/>
              <a:gd name="T71" fmla="*/ 2147483647 h 2515"/>
              <a:gd name="T72" fmla="*/ 2147483647 w 7683"/>
              <a:gd name="T73" fmla="*/ 2147483647 h 2515"/>
              <a:gd name="T74" fmla="*/ 2147483647 w 7683"/>
              <a:gd name="T75" fmla="*/ 2147483647 h 2515"/>
              <a:gd name="T76" fmla="*/ 2147483647 w 7683"/>
              <a:gd name="T77" fmla="*/ 2147483647 h 2515"/>
              <a:gd name="T78" fmla="*/ 2147483647 w 7683"/>
              <a:gd name="T79" fmla="*/ 2147483647 h 2515"/>
              <a:gd name="T80" fmla="*/ 2147483647 w 7683"/>
              <a:gd name="T81" fmla="*/ 2147483647 h 2515"/>
              <a:gd name="T82" fmla="*/ 2147483647 w 7683"/>
              <a:gd name="T83" fmla="*/ 2147483647 h 2515"/>
              <a:gd name="T84" fmla="*/ 2147483647 w 7683"/>
              <a:gd name="T85" fmla="*/ 2147483647 h 2515"/>
              <a:gd name="T86" fmla="*/ 2147483647 w 7683"/>
              <a:gd name="T87" fmla="*/ 2147483647 h 2515"/>
              <a:gd name="T88" fmla="*/ 2147483647 w 7683"/>
              <a:gd name="T89" fmla="*/ 2147483647 h 2515"/>
              <a:gd name="T90" fmla="*/ 2147483647 w 7683"/>
              <a:gd name="T91" fmla="*/ 2147483647 h 2515"/>
              <a:gd name="T92" fmla="*/ 2147483647 w 7683"/>
              <a:gd name="T93" fmla="*/ 2147483647 h 2515"/>
              <a:gd name="T94" fmla="*/ 2147483647 w 7683"/>
              <a:gd name="T95" fmla="*/ 2147483647 h 2515"/>
              <a:gd name="T96" fmla="*/ 2147483647 w 7683"/>
              <a:gd name="T97" fmla="*/ 2147483647 h 2515"/>
              <a:gd name="T98" fmla="*/ 2147483647 w 7683"/>
              <a:gd name="T99" fmla="*/ 2147483647 h 2515"/>
              <a:gd name="T100" fmla="*/ 2147483647 w 7683"/>
              <a:gd name="T101" fmla="*/ 2147483647 h 2515"/>
              <a:gd name="T102" fmla="*/ 2147483647 w 7683"/>
              <a:gd name="T103" fmla="*/ 2147483647 h 2515"/>
              <a:gd name="T104" fmla="*/ 2147483647 w 7683"/>
              <a:gd name="T105" fmla="*/ 0 h 251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83"/>
              <a:gd name="T160" fmla="*/ 0 h 2515"/>
              <a:gd name="T161" fmla="*/ 7683 w 7683"/>
              <a:gd name="T162" fmla="*/ 2515 h 251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83" h="2515">
                <a:moveTo>
                  <a:pt x="0" y="2515"/>
                </a:moveTo>
                <a:lnTo>
                  <a:pt x="36" y="2515"/>
                </a:lnTo>
                <a:lnTo>
                  <a:pt x="36" y="2507"/>
                </a:lnTo>
                <a:lnTo>
                  <a:pt x="55" y="2507"/>
                </a:lnTo>
                <a:lnTo>
                  <a:pt x="55" y="2500"/>
                </a:lnTo>
                <a:lnTo>
                  <a:pt x="97" y="2500"/>
                </a:lnTo>
                <a:lnTo>
                  <a:pt x="97" y="2493"/>
                </a:lnTo>
                <a:lnTo>
                  <a:pt x="121" y="2493"/>
                </a:lnTo>
                <a:lnTo>
                  <a:pt x="121" y="2485"/>
                </a:lnTo>
                <a:lnTo>
                  <a:pt x="144" y="2485"/>
                </a:lnTo>
                <a:lnTo>
                  <a:pt x="144" y="2480"/>
                </a:lnTo>
                <a:lnTo>
                  <a:pt x="150" y="2480"/>
                </a:lnTo>
                <a:lnTo>
                  <a:pt x="150" y="2472"/>
                </a:lnTo>
                <a:lnTo>
                  <a:pt x="154" y="2472"/>
                </a:lnTo>
                <a:lnTo>
                  <a:pt x="154" y="2465"/>
                </a:lnTo>
                <a:lnTo>
                  <a:pt x="176" y="2465"/>
                </a:lnTo>
                <a:lnTo>
                  <a:pt x="176" y="2458"/>
                </a:lnTo>
                <a:lnTo>
                  <a:pt x="186" y="2458"/>
                </a:lnTo>
                <a:lnTo>
                  <a:pt x="186" y="2450"/>
                </a:lnTo>
                <a:lnTo>
                  <a:pt x="192" y="2450"/>
                </a:lnTo>
                <a:lnTo>
                  <a:pt x="192" y="2443"/>
                </a:lnTo>
                <a:lnTo>
                  <a:pt x="195" y="2443"/>
                </a:lnTo>
                <a:lnTo>
                  <a:pt x="195" y="2435"/>
                </a:lnTo>
                <a:lnTo>
                  <a:pt x="218" y="2435"/>
                </a:lnTo>
                <a:lnTo>
                  <a:pt x="218" y="2428"/>
                </a:lnTo>
                <a:lnTo>
                  <a:pt x="228" y="2428"/>
                </a:lnTo>
                <a:lnTo>
                  <a:pt x="228" y="2421"/>
                </a:lnTo>
                <a:lnTo>
                  <a:pt x="294" y="2421"/>
                </a:lnTo>
                <a:lnTo>
                  <a:pt x="294" y="2413"/>
                </a:lnTo>
                <a:lnTo>
                  <a:pt x="298" y="2413"/>
                </a:lnTo>
                <a:lnTo>
                  <a:pt x="298" y="2406"/>
                </a:lnTo>
                <a:lnTo>
                  <a:pt x="340" y="2406"/>
                </a:lnTo>
                <a:lnTo>
                  <a:pt x="340" y="2399"/>
                </a:lnTo>
                <a:lnTo>
                  <a:pt x="349" y="2399"/>
                </a:lnTo>
                <a:lnTo>
                  <a:pt x="349" y="2391"/>
                </a:lnTo>
                <a:lnTo>
                  <a:pt x="410" y="2391"/>
                </a:lnTo>
                <a:lnTo>
                  <a:pt x="410" y="2384"/>
                </a:lnTo>
                <a:lnTo>
                  <a:pt x="438" y="2384"/>
                </a:lnTo>
                <a:lnTo>
                  <a:pt x="438" y="2376"/>
                </a:lnTo>
                <a:lnTo>
                  <a:pt x="480" y="2376"/>
                </a:lnTo>
                <a:lnTo>
                  <a:pt x="480" y="2369"/>
                </a:lnTo>
                <a:lnTo>
                  <a:pt x="547" y="2369"/>
                </a:lnTo>
                <a:lnTo>
                  <a:pt x="547" y="2362"/>
                </a:lnTo>
                <a:lnTo>
                  <a:pt x="579" y="2362"/>
                </a:lnTo>
                <a:lnTo>
                  <a:pt x="579" y="2354"/>
                </a:lnTo>
                <a:lnTo>
                  <a:pt x="607" y="2354"/>
                </a:lnTo>
                <a:lnTo>
                  <a:pt x="607" y="2347"/>
                </a:lnTo>
                <a:lnTo>
                  <a:pt x="733" y="2347"/>
                </a:lnTo>
                <a:lnTo>
                  <a:pt x="733" y="2340"/>
                </a:lnTo>
                <a:lnTo>
                  <a:pt x="758" y="2340"/>
                </a:lnTo>
                <a:lnTo>
                  <a:pt x="758" y="2332"/>
                </a:lnTo>
                <a:lnTo>
                  <a:pt x="761" y="2332"/>
                </a:lnTo>
                <a:lnTo>
                  <a:pt x="761" y="2317"/>
                </a:lnTo>
                <a:lnTo>
                  <a:pt x="771" y="2317"/>
                </a:lnTo>
                <a:lnTo>
                  <a:pt x="771" y="2303"/>
                </a:lnTo>
                <a:lnTo>
                  <a:pt x="803" y="2303"/>
                </a:lnTo>
                <a:lnTo>
                  <a:pt x="803" y="2295"/>
                </a:lnTo>
                <a:lnTo>
                  <a:pt x="822" y="2295"/>
                </a:lnTo>
                <a:lnTo>
                  <a:pt x="822" y="2288"/>
                </a:lnTo>
                <a:lnTo>
                  <a:pt x="826" y="2288"/>
                </a:lnTo>
                <a:lnTo>
                  <a:pt x="826" y="2281"/>
                </a:lnTo>
                <a:lnTo>
                  <a:pt x="860" y="2281"/>
                </a:lnTo>
                <a:lnTo>
                  <a:pt x="860" y="2273"/>
                </a:lnTo>
                <a:lnTo>
                  <a:pt x="873" y="2273"/>
                </a:lnTo>
                <a:lnTo>
                  <a:pt x="873" y="2266"/>
                </a:lnTo>
                <a:lnTo>
                  <a:pt x="879" y="2266"/>
                </a:lnTo>
                <a:lnTo>
                  <a:pt x="879" y="2258"/>
                </a:lnTo>
                <a:lnTo>
                  <a:pt x="889" y="2258"/>
                </a:lnTo>
                <a:lnTo>
                  <a:pt x="889" y="2251"/>
                </a:lnTo>
                <a:lnTo>
                  <a:pt x="915" y="2251"/>
                </a:lnTo>
                <a:lnTo>
                  <a:pt x="915" y="2244"/>
                </a:lnTo>
                <a:lnTo>
                  <a:pt x="921" y="2244"/>
                </a:lnTo>
                <a:lnTo>
                  <a:pt x="921" y="2236"/>
                </a:lnTo>
                <a:lnTo>
                  <a:pt x="991" y="2236"/>
                </a:lnTo>
                <a:lnTo>
                  <a:pt x="991" y="2222"/>
                </a:lnTo>
                <a:lnTo>
                  <a:pt x="1027" y="2222"/>
                </a:lnTo>
                <a:lnTo>
                  <a:pt x="1027" y="2212"/>
                </a:lnTo>
                <a:lnTo>
                  <a:pt x="1065" y="2212"/>
                </a:lnTo>
                <a:lnTo>
                  <a:pt x="1065" y="2205"/>
                </a:lnTo>
                <a:lnTo>
                  <a:pt x="1103" y="2205"/>
                </a:lnTo>
                <a:lnTo>
                  <a:pt x="1103" y="2198"/>
                </a:lnTo>
                <a:lnTo>
                  <a:pt x="1113" y="2198"/>
                </a:lnTo>
                <a:lnTo>
                  <a:pt x="1113" y="2190"/>
                </a:lnTo>
                <a:lnTo>
                  <a:pt x="1139" y="2190"/>
                </a:lnTo>
                <a:lnTo>
                  <a:pt x="1139" y="2183"/>
                </a:lnTo>
                <a:lnTo>
                  <a:pt x="1145" y="2183"/>
                </a:lnTo>
                <a:lnTo>
                  <a:pt x="1145" y="2176"/>
                </a:lnTo>
                <a:lnTo>
                  <a:pt x="1154" y="2176"/>
                </a:lnTo>
                <a:lnTo>
                  <a:pt x="1154" y="2168"/>
                </a:lnTo>
                <a:lnTo>
                  <a:pt x="1168" y="2168"/>
                </a:lnTo>
                <a:lnTo>
                  <a:pt x="1168" y="2161"/>
                </a:lnTo>
                <a:lnTo>
                  <a:pt x="1234" y="2161"/>
                </a:lnTo>
                <a:lnTo>
                  <a:pt x="1234" y="2153"/>
                </a:lnTo>
                <a:lnTo>
                  <a:pt x="1270" y="2153"/>
                </a:lnTo>
                <a:lnTo>
                  <a:pt x="1270" y="2146"/>
                </a:lnTo>
                <a:lnTo>
                  <a:pt x="1289" y="2146"/>
                </a:lnTo>
                <a:lnTo>
                  <a:pt x="1289" y="2139"/>
                </a:lnTo>
                <a:lnTo>
                  <a:pt x="1295" y="2139"/>
                </a:lnTo>
                <a:lnTo>
                  <a:pt x="1295" y="2131"/>
                </a:lnTo>
                <a:lnTo>
                  <a:pt x="1318" y="2131"/>
                </a:lnTo>
                <a:lnTo>
                  <a:pt x="1318" y="2124"/>
                </a:lnTo>
                <a:lnTo>
                  <a:pt x="1331" y="2124"/>
                </a:lnTo>
                <a:lnTo>
                  <a:pt x="1331" y="2115"/>
                </a:lnTo>
                <a:lnTo>
                  <a:pt x="1356" y="2115"/>
                </a:lnTo>
                <a:lnTo>
                  <a:pt x="1356" y="2107"/>
                </a:lnTo>
                <a:lnTo>
                  <a:pt x="1397" y="2107"/>
                </a:lnTo>
                <a:lnTo>
                  <a:pt x="1397" y="2093"/>
                </a:lnTo>
                <a:lnTo>
                  <a:pt x="1471" y="2093"/>
                </a:lnTo>
                <a:lnTo>
                  <a:pt x="1471" y="2085"/>
                </a:lnTo>
                <a:lnTo>
                  <a:pt x="1477" y="2085"/>
                </a:lnTo>
                <a:lnTo>
                  <a:pt x="1477" y="2078"/>
                </a:lnTo>
                <a:lnTo>
                  <a:pt x="1570" y="2078"/>
                </a:lnTo>
                <a:lnTo>
                  <a:pt x="1570" y="2070"/>
                </a:lnTo>
                <a:lnTo>
                  <a:pt x="1608" y="2070"/>
                </a:lnTo>
                <a:lnTo>
                  <a:pt x="1608" y="2063"/>
                </a:lnTo>
                <a:lnTo>
                  <a:pt x="1650" y="2063"/>
                </a:lnTo>
                <a:lnTo>
                  <a:pt x="1650" y="2056"/>
                </a:lnTo>
                <a:lnTo>
                  <a:pt x="1669" y="2056"/>
                </a:lnTo>
                <a:lnTo>
                  <a:pt x="1669" y="2048"/>
                </a:lnTo>
                <a:lnTo>
                  <a:pt x="1756" y="2048"/>
                </a:lnTo>
                <a:lnTo>
                  <a:pt x="1756" y="2032"/>
                </a:lnTo>
                <a:lnTo>
                  <a:pt x="1804" y="2032"/>
                </a:lnTo>
                <a:lnTo>
                  <a:pt x="1804" y="2024"/>
                </a:lnTo>
                <a:lnTo>
                  <a:pt x="1813" y="2024"/>
                </a:lnTo>
                <a:lnTo>
                  <a:pt x="1813" y="2017"/>
                </a:lnTo>
                <a:lnTo>
                  <a:pt x="1817" y="2017"/>
                </a:lnTo>
                <a:lnTo>
                  <a:pt x="1817" y="2010"/>
                </a:lnTo>
                <a:lnTo>
                  <a:pt x="1832" y="2010"/>
                </a:lnTo>
                <a:lnTo>
                  <a:pt x="1832" y="2002"/>
                </a:lnTo>
                <a:lnTo>
                  <a:pt x="1861" y="2002"/>
                </a:lnTo>
                <a:lnTo>
                  <a:pt x="1861" y="1995"/>
                </a:lnTo>
                <a:lnTo>
                  <a:pt x="1893" y="1995"/>
                </a:lnTo>
                <a:lnTo>
                  <a:pt x="1893" y="1986"/>
                </a:lnTo>
                <a:lnTo>
                  <a:pt x="1967" y="1986"/>
                </a:lnTo>
                <a:lnTo>
                  <a:pt x="1967" y="1978"/>
                </a:lnTo>
                <a:lnTo>
                  <a:pt x="1977" y="1978"/>
                </a:lnTo>
                <a:lnTo>
                  <a:pt x="1977" y="1971"/>
                </a:lnTo>
                <a:lnTo>
                  <a:pt x="1999" y="1971"/>
                </a:lnTo>
                <a:lnTo>
                  <a:pt x="1999" y="1964"/>
                </a:lnTo>
                <a:lnTo>
                  <a:pt x="2005" y="1964"/>
                </a:lnTo>
                <a:lnTo>
                  <a:pt x="2005" y="1956"/>
                </a:lnTo>
                <a:lnTo>
                  <a:pt x="2009" y="1956"/>
                </a:lnTo>
                <a:lnTo>
                  <a:pt x="2009" y="1949"/>
                </a:lnTo>
                <a:lnTo>
                  <a:pt x="2043" y="1949"/>
                </a:lnTo>
                <a:lnTo>
                  <a:pt x="2043" y="1940"/>
                </a:lnTo>
                <a:lnTo>
                  <a:pt x="2060" y="1940"/>
                </a:lnTo>
                <a:lnTo>
                  <a:pt x="2060" y="1932"/>
                </a:lnTo>
                <a:lnTo>
                  <a:pt x="2079" y="1932"/>
                </a:lnTo>
                <a:lnTo>
                  <a:pt x="2079" y="1925"/>
                </a:lnTo>
                <a:lnTo>
                  <a:pt x="2108" y="1925"/>
                </a:lnTo>
                <a:lnTo>
                  <a:pt x="2108" y="1917"/>
                </a:lnTo>
                <a:lnTo>
                  <a:pt x="2159" y="1917"/>
                </a:lnTo>
                <a:lnTo>
                  <a:pt x="2159" y="1910"/>
                </a:lnTo>
                <a:lnTo>
                  <a:pt x="2168" y="1910"/>
                </a:lnTo>
                <a:lnTo>
                  <a:pt x="2168" y="1903"/>
                </a:lnTo>
                <a:lnTo>
                  <a:pt x="2187" y="1903"/>
                </a:lnTo>
                <a:lnTo>
                  <a:pt x="2187" y="1894"/>
                </a:lnTo>
                <a:lnTo>
                  <a:pt x="2197" y="1894"/>
                </a:lnTo>
                <a:lnTo>
                  <a:pt x="2197" y="1886"/>
                </a:lnTo>
                <a:lnTo>
                  <a:pt x="2216" y="1886"/>
                </a:lnTo>
                <a:lnTo>
                  <a:pt x="2216" y="1871"/>
                </a:lnTo>
                <a:lnTo>
                  <a:pt x="2332" y="1871"/>
                </a:lnTo>
                <a:lnTo>
                  <a:pt x="2332" y="1862"/>
                </a:lnTo>
                <a:lnTo>
                  <a:pt x="2337" y="1862"/>
                </a:lnTo>
                <a:lnTo>
                  <a:pt x="2337" y="1855"/>
                </a:lnTo>
                <a:lnTo>
                  <a:pt x="2383" y="1855"/>
                </a:lnTo>
                <a:lnTo>
                  <a:pt x="2383" y="1846"/>
                </a:lnTo>
                <a:lnTo>
                  <a:pt x="2440" y="1846"/>
                </a:lnTo>
                <a:lnTo>
                  <a:pt x="2440" y="1838"/>
                </a:lnTo>
                <a:lnTo>
                  <a:pt x="2476" y="1838"/>
                </a:lnTo>
                <a:lnTo>
                  <a:pt x="2476" y="1829"/>
                </a:lnTo>
                <a:lnTo>
                  <a:pt x="2495" y="1829"/>
                </a:lnTo>
                <a:lnTo>
                  <a:pt x="2495" y="1818"/>
                </a:lnTo>
                <a:lnTo>
                  <a:pt x="2520" y="1818"/>
                </a:lnTo>
                <a:lnTo>
                  <a:pt x="2520" y="1809"/>
                </a:lnTo>
                <a:lnTo>
                  <a:pt x="2590" y="1809"/>
                </a:lnTo>
                <a:lnTo>
                  <a:pt x="2590" y="1800"/>
                </a:lnTo>
                <a:lnTo>
                  <a:pt x="2711" y="1800"/>
                </a:lnTo>
                <a:lnTo>
                  <a:pt x="2711" y="1788"/>
                </a:lnTo>
                <a:lnTo>
                  <a:pt x="2729" y="1788"/>
                </a:lnTo>
                <a:lnTo>
                  <a:pt x="2729" y="1777"/>
                </a:lnTo>
                <a:lnTo>
                  <a:pt x="2856" y="1777"/>
                </a:lnTo>
                <a:lnTo>
                  <a:pt x="2856" y="1766"/>
                </a:lnTo>
                <a:lnTo>
                  <a:pt x="2875" y="1766"/>
                </a:lnTo>
                <a:lnTo>
                  <a:pt x="2875" y="1755"/>
                </a:lnTo>
                <a:lnTo>
                  <a:pt x="2884" y="1755"/>
                </a:lnTo>
                <a:lnTo>
                  <a:pt x="2884" y="1742"/>
                </a:lnTo>
                <a:lnTo>
                  <a:pt x="2962" y="1742"/>
                </a:lnTo>
                <a:lnTo>
                  <a:pt x="2962" y="1731"/>
                </a:lnTo>
                <a:lnTo>
                  <a:pt x="3006" y="1731"/>
                </a:lnTo>
                <a:lnTo>
                  <a:pt x="3006" y="1718"/>
                </a:lnTo>
                <a:lnTo>
                  <a:pt x="3023" y="1718"/>
                </a:lnTo>
                <a:lnTo>
                  <a:pt x="3023" y="1706"/>
                </a:lnTo>
                <a:lnTo>
                  <a:pt x="3070" y="1706"/>
                </a:lnTo>
                <a:lnTo>
                  <a:pt x="3070" y="1693"/>
                </a:lnTo>
                <a:lnTo>
                  <a:pt x="3076" y="1693"/>
                </a:lnTo>
                <a:lnTo>
                  <a:pt x="3076" y="1680"/>
                </a:lnTo>
                <a:lnTo>
                  <a:pt x="3112" y="1680"/>
                </a:lnTo>
                <a:lnTo>
                  <a:pt x="3112" y="1667"/>
                </a:lnTo>
                <a:lnTo>
                  <a:pt x="3122" y="1667"/>
                </a:lnTo>
                <a:lnTo>
                  <a:pt x="3122" y="1654"/>
                </a:lnTo>
                <a:lnTo>
                  <a:pt x="3285" y="1654"/>
                </a:lnTo>
                <a:lnTo>
                  <a:pt x="3285" y="1639"/>
                </a:lnTo>
                <a:lnTo>
                  <a:pt x="3291" y="1639"/>
                </a:lnTo>
                <a:lnTo>
                  <a:pt x="3291" y="1624"/>
                </a:lnTo>
                <a:lnTo>
                  <a:pt x="3389" y="1624"/>
                </a:lnTo>
                <a:lnTo>
                  <a:pt x="3389" y="1608"/>
                </a:lnTo>
                <a:lnTo>
                  <a:pt x="3562" y="1608"/>
                </a:lnTo>
                <a:lnTo>
                  <a:pt x="3562" y="1589"/>
                </a:lnTo>
                <a:lnTo>
                  <a:pt x="3594" y="1589"/>
                </a:lnTo>
                <a:lnTo>
                  <a:pt x="3594" y="1569"/>
                </a:lnTo>
                <a:lnTo>
                  <a:pt x="3908" y="1569"/>
                </a:lnTo>
                <a:lnTo>
                  <a:pt x="3908" y="1543"/>
                </a:lnTo>
                <a:lnTo>
                  <a:pt x="3927" y="1543"/>
                </a:lnTo>
                <a:lnTo>
                  <a:pt x="3927" y="1519"/>
                </a:lnTo>
                <a:lnTo>
                  <a:pt x="3982" y="1519"/>
                </a:lnTo>
                <a:lnTo>
                  <a:pt x="3982" y="1492"/>
                </a:lnTo>
                <a:lnTo>
                  <a:pt x="4020" y="1492"/>
                </a:lnTo>
                <a:lnTo>
                  <a:pt x="4020" y="1438"/>
                </a:lnTo>
                <a:lnTo>
                  <a:pt x="4122" y="1438"/>
                </a:lnTo>
                <a:lnTo>
                  <a:pt x="4122" y="1409"/>
                </a:lnTo>
                <a:lnTo>
                  <a:pt x="4196" y="1409"/>
                </a:lnTo>
                <a:lnTo>
                  <a:pt x="4196" y="1348"/>
                </a:lnTo>
                <a:lnTo>
                  <a:pt x="4212" y="1348"/>
                </a:lnTo>
                <a:lnTo>
                  <a:pt x="4212" y="1317"/>
                </a:lnTo>
                <a:lnTo>
                  <a:pt x="4295" y="1317"/>
                </a:lnTo>
                <a:lnTo>
                  <a:pt x="4295" y="1250"/>
                </a:lnTo>
                <a:lnTo>
                  <a:pt x="4365" y="1250"/>
                </a:lnTo>
                <a:lnTo>
                  <a:pt x="4365" y="1217"/>
                </a:lnTo>
                <a:lnTo>
                  <a:pt x="4375" y="1217"/>
                </a:lnTo>
                <a:lnTo>
                  <a:pt x="4375" y="1182"/>
                </a:lnTo>
                <a:lnTo>
                  <a:pt x="4388" y="1182"/>
                </a:lnTo>
                <a:lnTo>
                  <a:pt x="4388" y="1149"/>
                </a:lnTo>
                <a:lnTo>
                  <a:pt x="4422" y="1149"/>
                </a:lnTo>
                <a:lnTo>
                  <a:pt x="4422" y="1114"/>
                </a:lnTo>
                <a:lnTo>
                  <a:pt x="4519" y="1114"/>
                </a:lnTo>
                <a:lnTo>
                  <a:pt x="4519" y="1077"/>
                </a:lnTo>
                <a:lnTo>
                  <a:pt x="4641" y="1077"/>
                </a:lnTo>
                <a:lnTo>
                  <a:pt x="4641" y="1038"/>
                </a:lnTo>
                <a:lnTo>
                  <a:pt x="4669" y="1038"/>
                </a:lnTo>
                <a:lnTo>
                  <a:pt x="4669" y="1000"/>
                </a:lnTo>
                <a:lnTo>
                  <a:pt x="4730" y="1000"/>
                </a:lnTo>
                <a:lnTo>
                  <a:pt x="4730" y="959"/>
                </a:lnTo>
                <a:lnTo>
                  <a:pt x="4743" y="959"/>
                </a:lnTo>
                <a:lnTo>
                  <a:pt x="4743" y="920"/>
                </a:lnTo>
                <a:lnTo>
                  <a:pt x="4874" y="920"/>
                </a:lnTo>
                <a:lnTo>
                  <a:pt x="4874" y="878"/>
                </a:lnTo>
                <a:lnTo>
                  <a:pt x="4922" y="878"/>
                </a:lnTo>
                <a:lnTo>
                  <a:pt x="4922" y="835"/>
                </a:lnTo>
                <a:lnTo>
                  <a:pt x="5440" y="835"/>
                </a:lnTo>
                <a:lnTo>
                  <a:pt x="5440" y="784"/>
                </a:lnTo>
                <a:lnTo>
                  <a:pt x="5735" y="784"/>
                </a:lnTo>
                <a:lnTo>
                  <a:pt x="5735" y="727"/>
                </a:lnTo>
                <a:lnTo>
                  <a:pt x="5801" y="727"/>
                </a:lnTo>
                <a:lnTo>
                  <a:pt x="5801" y="668"/>
                </a:lnTo>
                <a:lnTo>
                  <a:pt x="6198" y="668"/>
                </a:lnTo>
                <a:lnTo>
                  <a:pt x="6198" y="598"/>
                </a:lnTo>
                <a:lnTo>
                  <a:pt x="6838" y="598"/>
                </a:lnTo>
                <a:lnTo>
                  <a:pt x="6838" y="482"/>
                </a:lnTo>
                <a:lnTo>
                  <a:pt x="6870" y="482"/>
                </a:lnTo>
                <a:lnTo>
                  <a:pt x="6870" y="360"/>
                </a:lnTo>
                <a:lnTo>
                  <a:pt x="7231" y="360"/>
                </a:lnTo>
                <a:lnTo>
                  <a:pt x="7231" y="194"/>
                </a:lnTo>
                <a:lnTo>
                  <a:pt x="7349" y="194"/>
                </a:lnTo>
                <a:lnTo>
                  <a:pt x="7349" y="0"/>
                </a:lnTo>
                <a:lnTo>
                  <a:pt x="7683" y="0"/>
                </a:lnTo>
              </a:path>
            </a:pathLst>
          </a:custGeom>
          <a:noFill/>
          <a:ln w="28575">
            <a:solidFill>
              <a:srgbClr val="FF0000"/>
            </a:solidFill>
            <a:round/>
          </a:ln>
        </p:spPr>
        <p:txBody>
          <a:bodyPr/>
          <a:lstStyle/>
          <a:p>
            <a:pPr algn="ctr"/>
            <a:endParaRPr lang="en-US"/>
          </a:p>
        </p:txBody>
      </p:sp>
      <p:sp>
        <p:nvSpPr>
          <p:cNvPr id="56347" name="Rectangle 32"/>
          <p:cNvSpPr>
            <a:spLocks noChangeArrowheads="1"/>
          </p:cNvSpPr>
          <p:nvPr/>
        </p:nvSpPr>
        <p:spPr bwMode="auto">
          <a:xfrm>
            <a:off x="4424021" y="5330825"/>
            <a:ext cx="1515158" cy="246221"/>
          </a:xfrm>
          <a:prstGeom prst="rect">
            <a:avLst/>
          </a:prstGeom>
          <a:noFill/>
          <a:ln w="9525">
            <a:noFill/>
            <a:miter lim="800000"/>
          </a:ln>
        </p:spPr>
        <p:txBody>
          <a:bodyPr wrap="none" lIns="0" tIns="0" rIns="0" bIns="0">
            <a:spAutoFit/>
          </a:bodyPr>
          <a:lstStyle/>
          <a:p>
            <a:pPr algn="ctr"/>
            <a:r>
              <a:rPr lang="en-US" sz="1600">
                <a:latin typeface="Franklin Gothic Demi" panose="020B0703020102020204" pitchFamily="34" charset="0"/>
              </a:rPr>
              <a:t>Follow-up (years)</a:t>
            </a:r>
          </a:p>
        </p:txBody>
      </p:sp>
      <p:sp>
        <p:nvSpPr>
          <p:cNvPr id="56348" name="Line 33"/>
          <p:cNvSpPr>
            <a:spLocks noChangeShapeType="1"/>
          </p:cNvSpPr>
          <p:nvPr/>
        </p:nvSpPr>
        <p:spPr bwMode="auto">
          <a:xfrm>
            <a:off x="2066925" y="2803525"/>
            <a:ext cx="0" cy="2209800"/>
          </a:xfrm>
          <a:prstGeom prst="line">
            <a:avLst/>
          </a:prstGeom>
          <a:noFill/>
          <a:ln w="12700">
            <a:solidFill>
              <a:schemeClr val="tx1"/>
            </a:solidFill>
            <a:round/>
          </a:ln>
        </p:spPr>
        <p:txBody>
          <a:bodyPr/>
          <a:lstStyle/>
          <a:p>
            <a:pPr algn="ctr"/>
            <a:endParaRPr lang="en-US"/>
          </a:p>
        </p:txBody>
      </p:sp>
      <p:sp>
        <p:nvSpPr>
          <p:cNvPr id="56349" name="Line 124"/>
          <p:cNvSpPr>
            <a:spLocks noChangeShapeType="1"/>
          </p:cNvSpPr>
          <p:nvPr/>
        </p:nvSpPr>
        <p:spPr bwMode="auto">
          <a:xfrm>
            <a:off x="2219325" y="3070225"/>
            <a:ext cx="511175" cy="0"/>
          </a:xfrm>
          <a:prstGeom prst="line">
            <a:avLst/>
          </a:prstGeom>
          <a:noFill/>
          <a:ln w="38100">
            <a:solidFill>
              <a:srgbClr val="FF0000"/>
            </a:solidFill>
            <a:round/>
          </a:ln>
        </p:spPr>
        <p:txBody>
          <a:bodyPr wrap="none" anchor="ctr" anchorCtr="1">
            <a:spAutoFit/>
          </a:bodyPr>
          <a:lstStyle/>
          <a:p>
            <a:pPr algn="ctr"/>
            <a:endParaRPr lang="en-US"/>
          </a:p>
        </p:txBody>
      </p:sp>
      <p:sp>
        <p:nvSpPr>
          <p:cNvPr id="56350" name="Line 125"/>
          <p:cNvSpPr>
            <a:spLocks noChangeShapeType="1"/>
          </p:cNvSpPr>
          <p:nvPr/>
        </p:nvSpPr>
        <p:spPr bwMode="auto">
          <a:xfrm>
            <a:off x="2219325" y="3363913"/>
            <a:ext cx="511175" cy="0"/>
          </a:xfrm>
          <a:prstGeom prst="line">
            <a:avLst/>
          </a:prstGeom>
          <a:noFill/>
          <a:ln w="38100">
            <a:solidFill>
              <a:srgbClr val="00FF00"/>
            </a:solidFill>
            <a:round/>
          </a:ln>
        </p:spPr>
        <p:txBody>
          <a:bodyPr wrap="none" anchor="ctr" anchorCtr="1">
            <a:spAutoFit/>
          </a:bodyPr>
          <a:lstStyle/>
          <a:p>
            <a:pPr algn="ctr"/>
            <a:endParaRPr lang="en-US"/>
          </a:p>
        </p:txBody>
      </p:sp>
      <p:sp>
        <p:nvSpPr>
          <p:cNvPr id="56351" name="Text Box 126"/>
          <p:cNvSpPr txBox="1">
            <a:spLocks noChangeArrowheads="1"/>
          </p:cNvSpPr>
          <p:nvPr/>
        </p:nvSpPr>
        <p:spPr bwMode="auto">
          <a:xfrm>
            <a:off x="2758507" y="2847975"/>
            <a:ext cx="1358449" cy="683264"/>
          </a:xfrm>
          <a:prstGeom prst="rect">
            <a:avLst/>
          </a:prstGeom>
          <a:noFill/>
          <a:ln w="25400">
            <a:noFill/>
            <a:miter lim="800000"/>
          </a:ln>
        </p:spPr>
        <p:txBody>
          <a:bodyPr wrap="none">
            <a:spAutoFit/>
          </a:bodyPr>
          <a:lstStyle/>
          <a:p>
            <a:pPr algn="ctr" eaLnBrk="0" hangingPunct="0">
              <a:lnSpc>
                <a:spcPct val="120000"/>
              </a:lnSpc>
            </a:pPr>
            <a:r>
              <a:rPr lang="en-US" sz="1600">
                <a:latin typeface="Franklin Gothic Demi" panose="020B0703020102020204" pitchFamily="34" charset="0"/>
              </a:rPr>
              <a:t>Rosuvastatin</a:t>
            </a:r>
          </a:p>
          <a:p>
            <a:pPr algn="ctr" eaLnBrk="0" hangingPunct="0">
              <a:lnSpc>
                <a:spcPct val="120000"/>
              </a:lnSpc>
            </a:pPr>
            <a:r>
              <a:rPr lang="en-US" sz="1600">
                <a:latin typeface="Franklin Gothic Demi" panose="020B0703020102020204" pitchFamily="34" charset="0"/>
              </a:rPr>
              <a:t>Placebo</a:t>
            </a:r>
          </a:p>
        </p:txBody>
      </p:sp>
      <p:sp>
        <p:nvSpPr>
          <p:cNvPr id="56352" name="Text Box 132"/>
          <p:cNvSpPr txBox="1">
            <a:spLocks noChangeArrowheads="1"/>
          </p:cNvSpPr>
          <p:nvPr/>
        </p:nvSpPr>
        <p:spPr bwMode="auto">
          <a:xfrm>
            <a:off x="7427914" y="3535363"/>
            <a:ext cx="1023934" cy="363176"/>
          </a:xfrm>
          <a:prstGeom prst="rect">
            <a:avLst/>
          </a:prstGeom>
          <a:noFill/>
          <a:ln w="25400">
            <a:noFill/>
            <a:miter lim="800000"/>
          </a:ln>
        </p:spPr>
        <p:txBody>
          <a:bodyPr wrap="none">
            <a:spAutoFit/>
          </a:bodyPr>
          <a:lstStyle/>
          <a:p>
            <a:pPr algn="ctr" eaLnBrk="0" hangingPunct="0">
              <a:lnSpc>
                <a:spcPct val="110000"/>
              </a:lnSpc>
            </a:pPr>
            <a:r>
              <a:rPr lang="en-US" sz="1600">
                <a:latin typeface="Franklin Gothic Demi" panose="020B0703020102020204" pitchFamily="34" charset="0"/>
              </a:rPr>
              <a:t>44% RRR</a:t>
            </a:r>
          </a:p>
        </p:txBody>
      </p:sp>
      <p:sp>
        <p:nvSpPr>
          <p:cNvPr id="56353" name="Text Box 58"/>
          <p:cNvSpPr txBox="1">
            <a:spLocks noChangeArrowheads="1"/>
          </p:cNvSpPr>
          <p:nvPr/>
        </p:nvSpPr>
        <p:spPr bwMode="auto">
          <a:xfrm>
            <a:off x="6142038" y="4711700"/>
            <a:ext cx="2147887" cy="317500"/>
          </a:xfrm>
          <a:prstGeom prst="rect">
            <a:avLst/>
          </a:prstGeom>
          <a:noFill/>
          <a:ln w="25400">
            <a:noFill/>
            <a:miter lim="800000"/>
          </a:ln>
        </p:spPr>
        <p:txBody>
          <a:bodyPr anchor="ctr" anchorCtr="1">
            <a:spAutoFit/>
          </a:bodyPr>
          <a:lstStyle/>
          <a:p>
            <a:pPr algn="ctr" eaLnBrk="0" hangingPunct="0">
              <a:lnSpc>
                <a:spcPct val="90000"/>
              </a:lnSpc>
            </a:pPr>
            <a:r>
              <a:rPr lang="en-US" sz="1600">
                <a:latin typeface="Franklin Gothic Demi" panose="020B0703020102020204" pitchFamily="34" charset="0"/>
              </a:rPr>
              <a:t>P&lt;0.00001, NNT=25</a:t>
            </a:r>
          </a:p>
        </p:txBody>
      </p:sp>
      <p:sp>
        <p:nvSpPr>
          <p:cNvPr id="56354" name="Rectangle 41"/>
          <p:cNvSpPr>
            <a:spLocks noChangeArrowheads="1"/>
          </p:cNvSpPr>
          <p:nvPr/>
        </p:nvSpPr>
        <p:spPr bwMode="auto">
          <a:xfrm rot="-5400000">
            <a:off x="-384175" y="3364310"/>
            <a:ext cx="2911475" cy="1231106"/>
          </a:xfrm>
          <a:prstGeom prst="rect">
            <a:avLst/>
          </a:prstGeom>
          <a:noFill/>
          <a:ln w="9525">
            <a:noFill/>
            <a:miter lim="800000"/>
          </a:ln>
        </p:spPr>
        <p:txBody>
          <a:bodyPr lIns="0" tIns="0" rIns="0" bIns="0">
            <a:spAutoFit/>
          </a:bodyPr>
          <a:lstStyle/>
          <a:p>
            <a:pPr algn="ctr"/>
            <a:r>
              <a:rPr lang="en-US" sz="1600" dirty="0">
                <a:latin typeface="Franklin Gothic Demi" panose="020B0703020102020204" pitchFamily="34" charset="0"/>
              </a:rPr>
              <a:t>Cumulative incidence of CV </a:t>
            </a:r>
          </a:p>
          <a:p>
            <a:pPr algn="ctr"/>
            <a:r>
              <a:rPr lang="en-US" sz="1600" dirty="0">
                <a:latin typeface="Franklin Gothic Demi" panose="020B0703020102020204" pitchFamily="34" charset="0"/>
              </a:rPr>
              <a:t>death, MI, stroke, hospitalization</a:t>
            </a:r>
          </a:p>
          <a:p>
            <a:pPr algn="ctr"/>
            <a:r>
              <a:rPr lang="en-US" sz="1600" dirty="0">
                <a:latin typeface="Franklin Gothic Demi" panose="020B0703020102020204" pitchFamily="34" charset="0"/>
              </a:rPr>
              <a:t>for unstable angina, and </a:t>
            </a:r>
          </a:p>
          <a:p>
            <a:pPr algn="ctr"/>
            <a:r>
              <a:rPr lang="en-US" sz="1600" dirty="0">
                <a:latin typeface="Franklin Gothic Demi" panose="020B0703020102020204" pitchFamily="34" charset="0"/>
              </a:rPr>
              <a:t>arterial revascularization</a:t>
            </a:r>
          </a:p>
        </p:txBody>
      </p:sp>
      <p:sp>
        <p:nvSpPr>
          <p:cNvPr id="56355" name="Text Box 28"/>
          <p:cNvSpPr txBox="1">
            <a:spLocks noChangeArrowheads="1"/>
          </p:cNvSpPr>
          <p:nvPr/>
        </p:nvSpPr>
        <p:spPr bwMode="auto">
          <a:xfrm>
            <a:off x="6267450" y="6477000"/>
            <a:ext cx="2800350" cy="244475"/>
          </a:xfrm>
          <a:prstGeom prst="rect">
            <a:avLst/>
          </a:prstGeom>
          <a:noFill/>
          <a:ln w="9525">
            <a:noFill/>
            <a:miter lim="800000"/>
          </a:ln>
        </p:spPr>
        <p:txBody>
          <a:bodyPr>
            <a:spAutoFit/>
          </a:bodyPr>
          <a:lstStyle/>
          <a:p>
            <a:pPr algn="ctr">
              <a:spcBef>
                <a:spcPct val="50000"/>
              </a:spcBef>
            </a:pPr>
            <a:r>
              <a:rPr lang="en-US" sz="1000"/>
              <a:t>Ridker PM et al. NEJM 2008;359:2195-2207</a:t>
            </a:r>
          </a:p>
        </p:txBody>
      </p:sp>
      <p:sp>
        <p:nvSpPr>
          <p:cNvPr id="56356" name="Text Box 27"/>
          <p:cNvSpPr txBox="1">
            <a:spLocks noChangeArrowheads="1"/>
          </p:cNvSpPr>
          <p:nvPr/>
        </p:nvSpPr>
        <p:spPr bwMode="auto">
          <a:xfrm>
            <a:off x="5160751" y="6283686"/>
            <a:ext cx="4876800" cy="244475"/>
          </a:xfrm>
          <a:prstGeom prst="rect">
            <a:avLst/>
          </a:prstGeom>
          <a:noFill/>
          <a:ln w="9525">
            <a:noFill/>
            <a:miter lim="800000"/>
          </a:ln>
        </p:spPr>
        <p:txBody>
          <a:bodyPr>
            <a:spAutoFit/>
          </a:bodyPr>
          <a:lstStyle/>
          <a:p>
            <a:pPr algn="ctr">
              <a:spcBef>
                <a:spcPct val="50000"/>
              </a:spcBef>
            </a:pPr>
            <a:r>
              <a:rPr lang="en-US" sz="1000" dirty="0"/>
              <a:t>*The study was stopped prematurely after 1.9 years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3032125" y="3568700"/>
            <a:ext cx="1463675" cy="1512888"/>
          </a:xfrm>
          <a:prstGeom prst="rect">
            <a:avLst/>
          </a:prstGeom>
          <a:solidFill>
            <a:srgbClr val="00FF00"/>
          </a:solidFill>
          <a:ln w="12700">
            <a:noFill/>
            <a:miter lim="800000"/>
          </a:ln>
        </p:spPr>
        <p:txBody>
          <a:bodyPr/>
          <a:lstStyle/>
          <a:p>
            <a:pPr algn="ctr"/>
            <a:endParaRPr lang="en-US" sz="1600">
              <a:latin typeface="Franklin Gothic Demi" panose="020B0703020102020204" pitchFamily="34" charset="0"/>
            </a:endParaRPr>
          </a:p>
        </p:txBody>
      </p:sp>
      <p:sp>
        <p:nvSpPr>
          <p:cNvPr id="54275" name="Rectangle 3"/>
          <p:cNvSpPr>
            <a:spLocks noChangeArrowheads="1"/>
          </p:cNvSpPr>
          <p:nvPr/>
        </p:nvSpPr>
        <p:spPr bwMode="auto">
          <a:xfrm>
            <a:off x="4495800" y="4178300"/>
            <a:ext cx="1450975" cy="903288"/>
          </a:xfrm>
          <a:prstGeom prst="rect">
            <a:avLst/>
          </a:prstGeom>
          <a:solidFill>
            <a:srgbClr val="FF0000"/>
          </a:solidFill>
          <a:ln w="12700">
            <a:noFill/>
            <a:miter lim="800000"/>
          </a:ln>
        </p:spPr>
        <p:txBody>
          <a:bodyPr/>
          <a:lstStyle/>
          <a:p>
            <a:pPr algn="ctr"/>
            <a:endParaRPr lang="en-US" sz="1600">
              <a:latin typeface="Franklin Gothic Demi" panose="020B0703020102020204" pitchFamily="34" charset="0"/>
            </a:endParaRPr>
          </a:p>
        </p:txBody>
      </p:sp>
      <p:sp>
        <p:nvSpPr>
          <p:cNvPr id="174084" name="Text Box 4"/>
          <p:cNvSpPr txBox="1">
            <a:spLocks noChangeArrowheads="1"/>
          </p:cNvSpPr>
          <p:nvPr/>
        </p:nvSpPr>
        <p:spPr bwMode="auto">
          <a:xfrm rot="16200000">
            <a:off x="1098550" y="3778250"/>
            <a:ext cx="2133600" cy="825500"/>
          </a:xfrm>
          <a:prstGeom prst="rect">
            <a:avLst/>
          </a:prstGeom>
          <a:noFill/>
          <a:ln w="9525">
            <a:noFill/>
            <a:miter lim="800000"/>
          </a:ln>
        </p:spPr>
        <p:txBody>
          <a:bodyPr>
            <a:spAutoFit/>
          </a:bodyPr>
          <a:lstStyle/>
          <a:p>
            <a:pPr algn="ctr"/>
            <a:r>
              <a:rPr lang="en-US" sz="1600">
                <a:latin typeface="Franklin Gothic Demi" panose="020B0703020102020204" pitchFamily="34" charset="0"/>
              </a:rPr>
              <a:t>Number of adverse CV events* per 1000 person years</a:t>
            </a:r>
            <a:endParaRPr lang="en-US" sz="1600">
              <a:effectLst>
                <a:outerShdw blurRad="38100" dist="38100" dir="2700000" algn="tl">
                  <a:srgbClr val="C0C0C0"/>
                </a:outerShdw>
              </a:effectLst>
              <a:latin typeface="Franklin Gothic Demi" panose="020B0703020102020204" pitchFamily="34" charset="0"/>
            </a:endParaRPr>
          </a:p>
        </p:txBody>
      </p:sp>
      <p:sp>
        <p:nvSpPr>
          <p:cNvPr id="54277" name="Text Box 5"/>
          <p:cNvSpPr txBox="1">
            <a:spLocks noChangeArrowheads="1"/>
          </p:cNvSpPr>
          <p:nvPr/>
        </p:nvSpPr>
        <p:spPr bwMode="auto">
          <a:xfrm flipH="1">
            <a:off x="3036888" y="5168900"/>
            <a:ext cx="1447800" cy="241300"/>
          </a:xfrm>
          <a:prstGeom prst="rect">
            <a:avLst/>
          </a:prstGeom>
          <a:noFill/>
          <a:ln w="9525">
            <a:noFill/>
            <a:miter lim="800000"/>
          </a:ln>
        </p:spPr>
        <p:txBody>
          <a:bodyPr lIns="0" tIns="0" rIns="0" bIns="0">
            <a:spAutoFit/>
          </a:bodyPr>
          <a:lstStyle/>
          <a:p>
            <a:pPr algn="ctr">
              <a:lnSpc>
                <a:spcPts val="1900"/>
              </a:lnSpc>
            </a:pPr>
            <a:r>
              <a:rPr lang="en-US" sz="1600">
                <a:latin typeface="Franklin Gothic Demi" panose="020B0703020102020204" pitchFamily="34" charset="0"/>
              </a:rPr>
              <a:t>Placebo</a:t>
            </a:r>
          </a:p>
        </p:txBody>
      </p:sp>
      <p:sp>
        <p:nvSpPr>
          <p:cNvPr id="54278" name="Text Box 6"/>
          <p:cNvSpPr txBox="1">
            <a:spLocks noChangeArrowheads="1"/>
          </p:cNvSpPr>
          <p:nvPr/>
        </p:nvSpPr>
        <p:spPr bwMode="auto">
          <a:xfrm flipH="1">
            <a:off x="2971800" y="3263900"/>
            <a:ext cx="1524000" cy="258789"/>
          </a:xfrm>
          <a:prstGeom prst="rect">
            <a:avLst/>
          </a:prstGeom>
          <a:noFill/>
          <a:ln w="9525">
            <a:noFill/>
            <a:miter lim="800000"/>
          </a:ln>
        </p:spPr>
        <p:txBody>
          <a:bodyPr lIns="0" tIns="0" rIns="0" bIns="0">
            <a:spAutoFit/>
          </a:bodyPr>
          <a:lstStyle/>
          <a:p>
            <a:pPr algn="ctr">
              <a:lnSpc>
                <a:spcPts val="2200"/>
              </a:lnSpc>
            </a:pPr>
            <a:r>
              <a:rPr lang="en-US" sz="1600">
                <a:latin typeface="Franklin Gothic Demi" panose="020B0703020102020204" pitchFamily="34" charset="0"/>
                <a:cs typeface="Arial" panose="020B0604020202020204" pitchFamily="34" charset="0"/>
              </a:rPr>
              <a:t>5.0</a:t>
            </a:r>
            <a:endParaRPr lang="en-US" sz="1600">
              <a:latin typeface="Franklin Gothic Demi" panose="020B0703020102020204" pitchFamily="34" charset="0"/>
            </a:endParaRPr>
          </a:p>
        </p:txBody>
      </p:sp>
      <p:sp>
        <p:nvSpPr>
          <p:cNvPr id="54279" name="Text Box 7"/>
          <p:cNvSpPr txBox="1">
            <a:spLocks noChangeArrowheads="1"/>
          </p:cNvSpPr>
          <p:nvPr/>
        </p:nvSpPr>
        <p:spPr bwMode="auto">
          <a:xfrm flipH="1">
            <a:off x="4484688" y="5168900"/>
            <a:ext cx="1524000" cy="241300"/>
          </a:xfrm>
          <a:prstGeom prst="rect">
            <a:avLst/>
          </a:prstGeom>
          <a:noFill/>
          <a:ln w="9525">
            <a:noFill/>
            <a:miter lim="800000"/>
          </a:ln>
        </p:spPr>
        <p:txBody>
          <a:bodyPr lIns="0" tIns="0" rIns="0" bIns="0">
            <a:spAutoFit/>
          </a:bodyPr>
          <a:lstStyle/>
          <a:p>
            <a:pPr algn="ctr">
              <a:lnSpc>
                <a:spcPts val="1900"/>
              </a:lnSpc>
            </a:pPr>
            <a:r>
              <a:rPr lang="en-US" sz="1600">
                <a:latin typeface="Franklin Gothic Demi" panose="020B0703020102020204" pitchFamily="34" charset="0"/>
              </a:rPr>
              <a:t>Pravastatin</a:t>
            </a:r>
          </a:p>
        </p:txBody>
      </p:sp>
      <p:sp>
        <p:nvSpPr>
          <p:cNvPr id="54280" name="Text Box 8"/>
          <p:cNvSpPr txBox="1">
            <a:spLocks noChangeArrowheads="1"/>
          </p:cNvSpPr>
          <p:nvPr/>
        </p:nvSpPr>
        <p:spPr bwMode="auto">
          <a:xfrm>
            <a:off x="2638425" y="3135313"/>
            <a:ext cx="119063" cy="244475"/>
          </a:xfrm>
          <a:prstGeom prst="rect">
            <a:avLst/>
          </a:prstGeom>
          <a:noFill/>
          <a:ln w="9525">
            <a:noFill/>
            <a:miter lim="800000"/>
          </a:ln>
        </p:spPr>
        <p:txBody>
          <a:bodyPr wrap="none" lIns="0" tIns="0" rIns="0" bIns="0">
            <a:spAutoFit/>
          </a:bodyPr>
          <a:lstStyle/>
          <a:p>
            <a:pPr algn="ctr"/>
            <a:r>
              <a:rPr lang="en-US" sz="1600">
                <a:latin typeface="Franklin Gothic Demi" panose="020B0703020102020204" pitchFamily="34" charset="0"/>
              </a:rPr>
              <a:t>6</a:t>
            </a:r>
          </a:p>
        </p:txBody>
      </p:sp>
      <p:sp>
        <p:nvSpPr>
          <p:cNvPr id="54281" name="Text Box 9"/>
          <p:cNvSpPr txBox="1">
            <a:spLocks noChangeArrowheads="1"/>
          </p:cNvSpPr>
          <p:nvPr/>
        </p:nvSpPr>
        <p:spPr bwMode="auto">
          <a:xfrm>
            <a:off x="2638425" y="3744913"/>
            <a:ext cx="119063" cy="244475"/>
          </a:xfrm>
          <a:prstGeom prst="rect">
            <a:avLst/>
          </a:prstGeom>
          <a:noFill/>
          <a:ln w="9525">
            <a:noFill/>
            <a:miter lim="800000"/>
          </a:ln>
        </p:spPr>
        <p:txBody>
          <a:bodyPr wrap="none" lIns="0" tIns="0" rIns="0" bIns="0">
            <a:spAutoFit/>
          </a:bodyPr>
          <a:lstStyle/>
          <a:p>
            <a:pPr algn="ctr"/>
            <a:r>
              <a:rPr lang="en-US" sz="1600">
                <a:latin typeface="Franklin Gothic Demi" panose="020B0703020102020204" pitchFamily="34" charset="0"/>
              </a:rPr>
              <a:t>4</a:t>
            </a:r>
          </a:p>
        </p:txBody>
      </p:sp>
      <p:sp>
        <p:nvSpPr>
          <p:cNvPr id="54282" name="Text Box 10"/>
          <p:cNvSpPr txBox="1">
            <a:spLocks noChangeArrowheads="1"/>
          </p:cNvSpPr>
          <p:nvPr/>
        </p:nvSpPr>
        <p:spPr bwMode="auto">
          <a:xfrm>
            <a:off x="2638425" y="4354513"/>
            <a:ext cx="119063" cy="244475"/>
          </a:xfrm>
          <a:prstGeom prst="rect">
            <a:avLst/>
          </a:prstGeom>
          <a:noFill/>
          <a:ln w="9525">
            <a:noFill/>
            <a:miter lim="800000"/>
          </a:ln>
        </p:spPr>
        <p:txBody>
          <a:bodyPr wrap="none" lIns="0" tIns="0" rIns="0" bIns="0">
            <a:spAutoFit/>
          </a:bodyPr>
          <a:lstStyle/>
          <a:p>
            <a:pPr algn="ctr"/>
            <a:r>
              <a:rPr lang="en-US" sz="1600">
                <a:latin typeface="Franklin Gothic Demi" panose="020B0703020102020204" pitchFamily="34" charset="0"/>
              </a:rPr>
              <a:t>2</a:t>
            </a:r>
          </a:p>
        </p:txBody>
      </p:sp>
      <p:sp>
        <p:nvSpPr>
          <p:cNvPr id="54283" name="Text Box 11"/>
          <p:cNvSpPr txBox="1">
            <a:spLocks noChangeArrowheads="1"/>
          </p:cNvSpPr>
          <p:nvPr/>
        </p:nvSpPr>
        <p:spPr bwMode="auto">
          <a:xfrm>
            <a:off x="2663825" y="4964113"/>
            <a:ext cx="119063" cy="244475"/>
          </a:xfrm>
          <a:prstGeom prst="rect">
            <a:avLst/>
          </a:prstGeom>
          <a:noFill/>
          <a:ln w="9525">
            <a:noFill/>
            <a:miter lim="800000"/>
          </a:ln>
        </p:spPr>
        <p:txBody>
          <a:bodyPr wrap="none" lIns="0" tIns="0" rIns="0" bIns="0">
            <a:spAutoFit/>
          </a:bodyPr>
          <a:lstStyle/>
          <a:p>
            <a:pPr algn="ctr"/>
            <a:r>
              <a:rPr lang="en-US" sz="1600">
                <a:latin typeface="Franklin Gothic Demi" panose="020B0703020102020204" pitchFamily="34" charset="0"/>
              </a:rPr>
              <a:t>0</a:t>
            </a:r>
          </a:p>
        </p:txBody>
      </p:sp>
      <p:sp>
        <p:nvSpPr>
          <p:cNvPr id="54284" name="Text Box 12"/>
          <p:cNvSpPr txBox="1">
            <a:spLocks noChangeArrowheads="1"/>
          </p:cNvSpPr>
          <p:nvPr/>
        </p:nvSpPr>
        <p:spPr bwMode="auto">
          <a:xfrm flipH="1">
            <a:off x="4419600" y="3873500"/>
            <a:ext cx="1524000" cy="239553"/>
          </a:xfrm>
          <a:prstGeom prst="rect">
            <a:avLst/>
          </a:prstGeom>
          <a:noFill/>
          <a:ln w="9525">
            <a:noFill/>
            <a:miter lim="800000"/>
          </a:ln>
        </p:spPr>
        <p:txBody>
          <a:bodyPr lIns="0" tIns="0" rIns="0" bIns="0">
            <a:spAutoFit/>
          </a:bodyPr>
          <a:lstStyle/>
          <a:p>
            <a:pPr algn="ctr">
              <a:lnSpc>
                <a:spcPts val="2000"/>
              </a:lnSpc>
            </a:pPr>
            <a:r>
              <a:rPr lang="en-US" sz="1600">
                <a:latin typeface="Franklin Gothic Demi" panose="020B0703020102020204" pitchFamily="34" charset="0"/>
                <a:cs typeface="Arial" panose="020B0604020202020204" pitchFamily="34" charset="0"/>
              </a:rPr>
              <a:t>3.3</a:t>
            </a:r>
            <a:endParaRPr lang="en-US" sz="1600">
              <a:latin typeface="Franklin Gothic Demi" panose="020B0703020102020204" pitchFamily="34" charset="0"/>
            </a:endParaRPr>
          </a:p>
        </p:txBody>
      </p:sp>
      <p:sp>
        <p:nvSpPr>
          <p:cNvPr id="54285" name="Line 13"/>
          <p:cNvSpPr>
            <a:spLocks noChangeShapeType="1"/>
          </p:cNvSpPr>
          <p:nvPr/>
        </p:nvSpPr>
        <p:spPr bwMode="auto">
          <a:xfrm>
            <a:off x="2884488" y="5092700"/>
            <a:ext cx="4191000" cy="0"/>
          </a:xfrm>
          <a:prstGeom prst="line">
            <a:avLst/>
          </a:prstGeom>
          <a:noFill/>
          <a:ln w="38100">
            <a:solidFill>
              <a:schemeClr val="tx1"/>
            </a:solidFill>
            <a:round/>
          </a:ln>
        </p:spPr>
        <p:txBody>
          <a:bodyPr/>
          <a:lstStyle/>
          <a:p>
            <a:pPr algn="ctr"/>
            <a:endParaRPr lang="en-US"/>
          </a:p>
        </p:txBody>
      </p:sp>
      <p:sp>
        <p:nvSpPr>
          <p:cNvPr id="54286" name="Line 14"/>
          <p:cNvSpPr>
            <a:spLocks noChangeShapeType="1"/>
          </p:cNvSpPr>
          <p:nvPr/>
        </p:nvSpPr>
        <p:spPr bwMode="auto">
          <a:xfrm>
            <a:off x="2884488" y="3263900"/>
            <a:ext cx="0" cy="1828800"/>
          </a:xfrm>
          <a:prstGeom prst="line">
            <a:avLst/>
          </a:prstGeom>
          <a:noFill/>
          <a:ln w="38100">
            <a:solidFill>
              <a:schemeClr val="tx1"/>
            </a:solidFill>
            <a:round/>
          </a:ln>
        </p:spPr>
        <p:txBody>
          <a:bodyPr/>
          <a:lstStyle/>
          <a:p>
            <a:pPr algn="ctr"/>
            <a:endParaRPr lang="en-US"/>
          </a:p>
        </p:txBody>
      </p:sp>
      <p:sp>
        <p:nvSpPr>
          <p:cNvPr id="54287" name="Line 15"/>
          <p:cNvSpPr>
            <a:spLocks noChangeShapeType="1"/>
          </p:cNvSpPr>
          <p:nvPr/>
        </p:nvSpPr>
        <p:spPr bwMode="auto">
          <a:xfrm>
            <a:off x="2808288" y="4483100"/>
            <a:ext cx="76200" cy="0"/>
          </a:xfrm>
          <a:prstGeom prst="line">
            <a:avLst/>
          </a:prstGeom>
          <a:noFill/>
          <a:ln w="25400">
            <a:solidFill>
              <a:schemeClr val="tx1"/>
            </a:solidFill>
            <a:round/>
          </a:ln>
        </p:spPr>
        <p:txBody>
          <a:bodyPr/>
          <a:lstStyle/>
          <a:p>
            <a:pPr algn="ctr"/>
            <a:endParaRPr lang="en-US"/>
          </a:p>
        </p:txBody>
      </p:sp>
      <p:sp>
        <p:nvSpPr>
          <p:cNvPr id="54288" name="Line 16"/>
          <p:cNvSpPr>
            <a:spLocks noChangeShapeType="1"/>
          </p:cNvSpPr>
          <p:nvPr/>
        </p:nvSpPr>
        <p:spPr bwMode="auto">
          <a:xfrm>
            <a:off x="2808288" y="3873500"/>
            <a:ext cx="76200" cy="0"/>
          </a:xfrm>
          <a:prstGeom prst="line">
            <a:avLst/>
          </a:prstGeom>
          <a:noFill/>
          <a:ln w="25400">
            <a:solidFill>
              <a:schemeClr val="tx1"/>
            </a:solidFill>
            <a:round/>
          </a:ln>
        </p:spPr>
        <p:txBody>
          <a:bodyPr/>
          <a:lstStyle/>
          <a:p>
            <a:pPr algn="ctr"/>
            <a:endParaRPr lang="en-US"/>
          </a:p>
        </p:txBody>
      </p:sp>
      <p:sp>
        <p:nvSpPr>
          <p:cNvPr id="54289" name="Line 17"/>
          <p:cNvSpPr>
            <a:spLocks noChangeShapeType="1"/>
          </p:cNvSpPr>
          <p:nvPr/>
        </p:nvSpPr>
        <p:spPr bwMode="auto">
          <a:xfrm>
            <a:off x="2808288" y="3263900"/>
            <a:ext cx="76200" cy="0"/>
          </a:xfrm>
          <a:prstGeom prst="line">
            <a:avLst/>
          </a:prstGeom>
          <a:noFill/>
          <a:ln w="25400">
            <a:solidFill>
              <a:schemeClr val="tx1"/>
            </a:solidFill>
            <a:round/>
          </a:ln>
        </p:spPr>
        <p:txBody>
          <a:bodyPr/>
          <a:lstStyle/>
          <a:p>
            <a:pPr algn="ctr"/>
            <a:endParaRPr lang="en-US"/>
          </a:p>
        </p:txBody>
      </p:sp>
      <p:sp>
        <p:nvSpPr>
          <p:cNvPr id="174100" name="Rectangle 20"/>
          <p:cNvSpPr>
            <a:spLocks noChangeArrowheads="1"/>
          </p:cNvSpPr>
          <p:nvPr/>
        </p:nvSpPr>
        <p:spPr bwMode="auto">
          <a:xfrm>
            <a:off x="304800" y="381000"/>
            <a:ext cx="8534400" cy="830262"/>
          </a:xfrm>
          <a:prstGeom prst="rect">
            <a:avLst/>
          </a:prstGeom>
          <a:noFill/>
          <a:ln w="9525">
            <a:noFill/>
            <a:miter lim="800000"/>
          </a:ln>
        </p:spPr>
        <p:txBody>
          <a:bodyPr>
            <a:spAutoFit/>
          </a:bodyPr>
          <a:lstStyle/>
          <a:p>
            <a:r>
              <a:rPr lang="en-US" sz="2400" dirty="0">
                <a:solidFill>
                  <a:schemeClr val="tx2"/>
                </a:solidFill>
                <a:latin typeface="Franklin Gothic Demi" panose="020B0703020102020204" pitchFamily="34" charset="0"/>
              </a:rPr>
              <a:t>Management of Elevated Cholesterol in the Primary Prevention Group of Adult Japanese (MEGA) Trial  2006</a:t>
            </a:r>
            <a:endParaRPr lang="en-US" sz="2400" b="1" dirty="0">
              <a:effectLst>
                <a:outerShdw blurRad="38100" dist="38100" dir="2700000" algn="tl">
                  <a:srgbClr val="C0C0C0"/>
                </a:outerShdw>
              </a:effectLst>
              <a:latin typeface="Franklin Gothic Demi" panose="020B0703020102020204" pitchFamily="34" charset="0"/>
            </a:endParaRPr>
          </a:p>
        </p:txBody>
      </p:sp>
      <p:sp>
        <p:nvSpPr>
          <p:cNvPr id="54291" name="Text Box 21"/>
          <p:cNvSpPr txBox="1">
            <a:spLocks noChangeArrowheads="1"/>
          </p:cNvSpPr>
          <p:nvPr/>
        </p:nvSpPr>
        <p:spPr bwMode="auto">
          <a:xfrm flipH="1">
            <a:off x="5791200" y="4787900"/>
            <a:ext cx="1752600" cy="241300"/>
          </a:xfrm>
          <a:prstGeom prst="rect">
            <a:avLst/>
          </a:prstGeom>
          <a:noFill/>
          <a:ln w="9525">
            <a:noFill/>
            <a:miter lim="800000"/>
          </a:ln>
        </p:spPr>
        <p:txBody>
          <a:bodyPr lIns="0" tIns="0" rIns="0" bIns="0">
            <a:spAutoFit/>
          </a:bodyPr>
          <a:lstStyle/>
          <a:p>
            <a:pPr algn="ctr">
              <a:lnSpc>
                <a:spcPts val="1900"/>
              </a:lnSpc>
            </a:pPr>
            <a:r>
              <a:rPr lang="en-US" sz="1600">
                <a:latin typeface="Franklin Gothic Demi" panose="020B0703020102020204" pitchFamily="34" charset="0"/>
              </a:rPr>
              <a:t>P=0.01</a:t>
            </a:r>
          </a:p>
        </p:txBody>
      </p:sp>
      <p:sp>
        <p:nvSpPr>
          <p:cNvPr id="54292" name="Line 23"/>
          <p:cNvSpPr>
            <a:spLocks noChangeShapeType="1"/>
          </p:cNvSpPr>
          <p:nvPr/>
        </p:nvSpPr>
        <p:spPr bwMode="auto">
          <a:xfrm flipH="1" flipV="1">
            <a:off x="5181600" y="3111500"/>
            <a:ext cx="0" cy="762000"/>
          </a:xfrm>
          <a:prstGeom prst="line">
            <a:avLst/>
          </a:prstGeom>
          <a:noFill/>
          <a:ln w="25400">
            <a:solidFill>
              <a:schemeClr val="tx1"/>
            </a:solidFill>
            <a:round/>
          </a:ln>
        </p:spPr>
        <p:txBody>
          <a:bodyPr/>
          <a:lstStyle/>
          <a:p>
            <a:pPr algn="ctr"/>
            <a:endParaRPr lang="en-US"/>
          </a:p>
        </p:txBody>
      </p:sp>
      <p:sp>
        <p:nvSpPr>
          <p:cNvPr id="54293" name="Line 24"/>
          <p:cNvSpPr>
            <a:spLocks noChangeShapeType="1"/>
          </p:cNvSpPr>
          <p:nvPr/>
        </p:nvSpPr>
        <p:spPr bwMode="auto">
          <a:xfrm>
            <a:off x="3733800" y="3111500"/>
            <a:ext cx="1447800" cy="0"/>
          </a:xfrm>
          <a:prstGeom prst="line">
            <a:avLst/>
          </a:prstGeom>
          <a:noFill/>
          <a:ln w="25400">
            <a:solidFill>
              <a:schemeClr val="tx1"/>
            </a:solidFill>
            <a:round/>
          </a:ln>
        </p:spPr>
        <p:txBody>
          <a:bodyPr/>
          <a:lstStyle/>
          <a:p>
            <a:pPr algn="ctr"/>
            <a:endParaRPr lang="en-US"/>
          </a:p>
        </p:txBody>
      </p:sp>
      <p:sp>
        <p:nvSpPr>
          <p:cNvPr id="54294" name="Text Box 25"/>
          <p:cNvSpPr txBox="1">
            <a:spLocks noChangeArrowheads="1"/>
          </p:cNvSpPr>
          <p:nvPr/>
        </p:nvSpPr>
        <p:spPr bwMode="auto">
          <a:xfrm flipH="1">
            <a:off x="3581400" y="2806700"/>
            <a:ext cx="1752600" cy="241300"/>
          </a:xfrm>
          <a:prstGeom prst="rect">
            <a:avLst/>
          </a:prstGeom>
          <a:noFill/>
          <a:ln w="9525">
            <a:noFill/>
            <a:miter lim="800000"/>
          </a:ln>
        </p:spPr>
        <p:txBody>
          <a:bodyPr lIns="0" tIns="0" rIns="0" bIns="0">
            <a:spAutoFit/>
          </a:bodyPr>
          <a:lstStyle/>
          <a:p>
            <a:pPr algn="ctr">
              <a:lnSpc>
                <a:spcPts val="1900"/>
              </a:lnSpc>
            </a:pPr>
            <a:r>
              <a:rPr lang="en-US" sz="1600">
                <a:latin typeface="Franklin Gothic Demi" panose="020B0703020102020204" pitchFamily="34" charset="0"/>
              </a:rPr>
              <a:t>33% RRR</a:t>
            </a:r>
          </a:p>
        </p:txBody>
      </p:sp>
      <p:sp>
        <p:nvSpPr>
          <p:cNvPr id="54295" name="Text Box 28"/>
          <p:cNvSpPr txBox="1">
            <a:spLocks noChangeArrowheads="1"/>
          </p:cNvSpPr>
          <p:nvPr/>
        </p:nvSpPr>
        <p:spPr bwMode="auto">
          <a:xfrm>
            <a:off x="5486400" y="6477000"/>
            <a:ext cx="3581400" cy="244475"/>
          </a:xfrm>
          <a:prstGeom prst="rect">
            <a:avLst/>
          </a:prstGeom>
          <a:noFill/>
          <a:ln w="9525">
            <a:noFill/>
            <a:miter lim="800000"/>
          </a:ln>
        </p:spPr>
        <p:txBody>
          <a:bodyPr>
            <a:spAutoFit/>
          </a:bodyPr>
          <a:lstStyle/>
          <a:p>
            <a:pPr marL="304800" indent="-304800" algn="ctr">
              <a:spcBef>
                <a:spcPct val="50000"/>
              </a:spcBef>
            </a:pPr>
            <a:r>
              <a:rPr lang="en-US" sz="1000"/>
              <a:t>Source: Nakamura H et al. </a:t>
            </a:r>
            <a:r>
              <a:rPr lang="en-US" sz="1000" i="1"/>
              <a:t>Lancet</a:t>
            </a:r>
            <a:r>
              <a:rPr lang="en-US" sz="1000"/>
              <a:t> 2006;368:1155-63</a:t>
            </a:r>
          </a:p>
        </p:txBody>
      </p:sp>
      <p:sp>
        <p:nvSpPr>
          <p:cNvPr id="54296" name="Line 33"/>
          <p:cNvSpPr>
            <a:spLocks noChangeShapeType="1"/>
          </p:cNvSpPr>
          <p:nvPr/>
        </p:nvSpPr>
        <p:spPr bwMode="auto">
          <a:xfrm>
            <a:off x="3733800" y="3111500"/>
            <a:ext cx="0" cy="152400"/>
          </a:xfrm>
          <a:prstGeom prst="line">
            <a:avLst/>
          </a:prstGeom>
          <a:noFill/>
          <a:ln w="25400">
            <a:solidFill>
              <a:schemeClr val="tx1"/>
            </a:solidFill>
            <a:round/>
          </a:ln>
        </p:spPr>
        <p:txBody>
          <a:bodyPr/>
          <a:lstStyle/>
          <a:p>
            <a:pPr algn="ctr"/>
            <a:endParaRPr lang="en-US"/>
          </a:p>
        </p:txBody>
      </p:sp>
      <p:sp>
        <p:nvSpPr>
          <p:cNvPr id="54298" name="Rectangle 34"/>
          <p:cNvSpPr>
            <a:spLocks noChangeArrowheads="1"/>
          </p:cNvSpPr>
          <p:nvPr/>
        </p:nvSpPr>
        <p:spPr bwMode="auto">
          <a:xfrm>
            <a:off x="304800" y="1676400"/>
            <a:ext cx="8534400" cy="3810000"/>
          </a:xfrm>
          <a:prstGeom prst="rect">
            <a:avLst/>
          </a:prstGeom>
          <a:noFill/>
          <a:ln w="9525">
            <a:noFill/>
            <a:miter lim="800000"/>
          </a:ln>
        </p:spPr>
        <p:txBody>
          <a:bodyPr/>
          <a:lstStyle/>
          <a:p>
            <a:pPr algn="ctr">
              <a:spcBef>
                <a:spcPct val="20000"/>
              </a:spcBef>
            </a:pPr>
            <a:r>
              <a:rPr lang="en-US" sz="2000" dirty="0">
                <a:latin typeface="Franklin Gothic Demi" panose="020B0703020102020204" pitchFamily="34" charset="0"/>
              </a:rPr>
              <a:t>7,832 men and postmenopausal women with total cholesterol levels of 220-270 mg/</a:t>
            </a:r>
            <a:r>
              <a:rPr lang="en-US" sz="2000" dirty="0" err="1">
                <a:latin typeface="Franklin Gothic Demi" panose="020B0703020102020204" pitchFamily="34" charset="0"/>
              </a:rPr>
              <a:t>dL</a:t>
            </a:r>
            <a:r>
              <a:rPr lang="en-US" sz="2000" dirty="0">
                <a:latin typeface="Franklin Gothic Demi" panose="020B0703020102020204" pitchFamily="34" charset="0"/>
              </a:rPr>
              <a:t> randomized to </a:t>
            </a:r>
            <a:r>
              <a:rPr lang="en-US" sz="2000" dirty="0" err="1">
                <a:latin typeface="Franklin Gothic Demi" panose="020B0703020102020204" pitchFamily="34" charset="0"/>
              </a:rPr>
              <a:t>pravastatin</a:t>
            </a:r>
            <a:r>
              <a:rPr lang="en-US" sz="2000" dirty="0">
                <a:latin typeface="Franklin Gothic Demi" panose="020B0703020102020204" pitchFamily="34" charset="0"/>
              </a:rPr>
              <a:t> (10-20 mg) or placebo for 5.3 years</a:t>
            </a:r>
          </a:p>
          <a:p>
            <a:pPr algn="ctr">
              <a:lnSpc>
                <a:spcPct val="85000"/>
              </a:lnSpc>
              <a:spcBef>
                <a:spcPct val="20000"/>
              </a:spcBef>
            </a:pPr>
            <a:endParaRPr lang="en-US" sz="2000" dirty="0">
              <a:latin typeface="Franklin Gothic Demi" panose="020B0703020102020204" pitchFamily="34" charset="0"/>
            </a:endParaRPr>
          </a:p>
          <a:p>
            <a:pPr algn="ctr">
              <a:lnSpc>
                <a:spcPct val="85000"/>
              </a:lnSpc>
              <a:spcBef>
                <a:spcPct val="20000"/>
              </a:spcBef>
            </a:pPr>
            <a:endParaRPr lang="en-US" sz="2000" dirty="0">
              <a:latin typeface="Franklin Gothic Demi" panose="020B0703020102020204" pitchFamily="34" charset="0"/>
            </a:endParaRPr>
          </a:p>
          <a:p>
            <a:pPr algn="ctr">
              <a:lnSpc>
                <a:spcPct val="90000"/>
              </a:lnSpc>
              <a:spcBef>
                <a:spcPct val="20000"/>
              </a:spcBef>
            </a:pPr>
            <a:endParaRPr lang="en-US" sz="2000" dirty="0">
              <a:latin typeface="Franklin Gothic Demi" panose="020B0703020102020204" pitchFamily="34" charset="0"/>
            </a:endParaRPr>
          </a:p>
          <a:p>
            <a:pPr algn="r">
              <a:lnSpc>
                <a:spcPct val="115000"/>
              </a:lnSpc>
              <a:spcBef>
                <a:spcPct val="20000"/>
              </a:spcBef>
            </a:pPr>
            <a:endParaRPr lang="en-US" sz="2000" dirty="0">
              <a:latin typeface="Franklin Gothic Demi" panose="020B0703020102020204" pitchFamily="34" charset="0"/>
            </a:endParaRPr>
          </a:p>
          <a:p>
            <a:pPr algn="ctr">
              <a:lnSpc>
                <a:spcPct val="110000"/>
              </a:lnSpc>
              <a:spcBef>
                <a:spcPct val="20000"/>
              </a:spcBef>
            </a:pPr>
            <a:endParaRPr lang="en-US" sz="2000" dirty="0">
              <a:latin typeface="Franklin Gothic Demi" panose="020B0703020102020204" pitchFamily="34" charset="0"/>
            </a:endParaRPr>
          </a:p>
          <a:p>
            <a:pPr algn="ctr">
              <a:lnSpc>
                <a:spcPct val="110000"/>
              </a:lnSpc>
              <a:spcBef>
                <a:spcPct val="20000"/>
              </a:spcBef>
            </a:pPr>
            <a:endParaRPr lang="en-US" sz="2000" dirty="0">
              <a:latin typeface="Franklin Gothic Demi" panose="020B0703020102020204" pitchFamily="34" charset="0"/>
            </a:endParaRPr>
          </a:p>
          <a:p>
            <a:pPr algn="ctr">
              <a:lnSpc>
                <a:spcPct val="90000"/>
              </a:lnSpc>
              <a:spcBef>
                <a:spcPct val="20000"/>
              </a:spcBef>
            </a:pPr>
            <a:endParaRPr lang="en-US" sz="2000" dirty="0">
              <a:latin typeface="Franklin Gothic Demi" panose="020B0703020102020204" pitchFamily="34" charset="0"/>
            </a:endParaRPr>
          </a:p>
          <a:p>
            <a:pPr algn="ctr">
              <a:lnSpc>
                <a:spcPct val="70000"/>
              </a:lnSpc>
              <a:spcBef>
                <a:spcPct val="20000"/>
              </a:spcBef>
            </a:pPr>
            <a:endParaRPr lang="en-US" sz="2000" dirty="0">
              <a:latin typeface="Franklin Gothic Demi" panose="020B0703020102020204" pitchFamily="34" charset="0"/>
            </a:endParaRPr>
          </a:p>
          <a:p>
            <a:pPr algn="ctr">
              <a:spcBef>
                <a:spcPct val="20000"/>
              </a:spcBef>
            </a:pPr>
            <a:r>
              <a:rPr lang="en-US" sz="2000" dirty="0">
                <a:solidFill>
                  <a:srgbClr val="0000FF"/>
                </a:solidFill>
                <a:latin typeface="Franklin Gothic Demi" panose="020B0703020102020204" pitchFamily="34" charset="0"/>
              </a:rPr>
              <a:t> A </a:t>
            </a:r>
            <a:r>
              <a:rPr lang="en-US" sz="2000" dirty="0" err="1">
                <a:solidFill>
                  <a:srgbClr val="0000FF"/>
                </a:solidFill>
                <a:latin typeface="Franklin Gothic Demi" panose="020B0703020102020204" pitchFamily="34" charset="0"/>
              </a:rPr>
              <a:t>statin</a:t>
            </a:r>
            <a:r>
              <a:rPr lang="en-US" sz="2000" dirty="0">
                <a:solidFill>
                  <a:srgbClr val="0000FF"/>
                </a:solidFill>
                <a:latin typeface="Franklin Gothic Demi" panose="020B0703020102020204" pitchFamily="34" charset="0"/>
              </a:rPr>
              <a:t> provides benefit in those with high cholesterol levels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7D48B93-8983-FEE7-F856-AC3B4384B140}"/>
              </a:ext>
            </a:extLst>
          </p:cNvPr>
          <p:cNvGraphicFramePr>
            <a:graphicFrameLocks noGrp="1"/>
          </p:cNvGraphicFramePr>
          <p:nvPr>
            <p:extLst>
              <p:ext uri="{D42A27DB-BD31-4B8C-83A1-F6EECF244321}">
                <p14:modId xmlns:p14="http://schemas.microsoft.com/office/powerpoint/2010/main" val="2844286011"/>
              </p:ext>
            </p:extLst>
          </p:nvPr>
        </p:nvGraphicFramePr>
        <p:xfrm>
          <a:off x="1" y="1335504"/>
          <a:ext cx="9143999" cy="5342021"/>
        </p:xfrm>
        <a:graphic>
          <a:graphicData uri="http://schemas.openxmlformats.org/drawingml/2006/table">
            <a:tbl>
              <a:tblPr/>
              <a:tblGrid>
                <a:gridCol w="2246642">
                  <a:extLst>
                    <a:ext uri="{9D8B030D-6E8A-4147-A177-3AD203B41FA5}">
                      <a16:colId xmlns:a16="http://schemas.microsoft.com/office/drawing/2014/main" val="2985866159"/>
                    </a:ext>
                  </a:extLst>
                </a:gridCol>
                <a:gridCol w="2299119">
                  <a:extLst>
                    <a:ext uri="{9D8B030D-6E8A-4147-A177-3AD203B41FA5}">
                      <a16:colId xmlns:a16="http://schemas.microsoft.com/office/drawing/2014/main" val="596690105"/>
                    </a:ext>
                  </a:extLst>
                </a:gridCol>
                <a:gridCol w="2299119">
                  <a:extLst>
                    <a:ext uri="{9D8B030D-6E8A-4147-A177-3AD203B41FA5}">
                      <a16:colId xmlns:a16="http://schemas.microsoft.com/office/drawing/2014/main" val="3090818025"/>
                    </a:ext>
                  </a:extLst>
                </a:gridCol>
                <a:gridCol w="2299119">
                  <a:extLst>
                    <a:ext uri="{9D8B030D-6E8A-4147-A177-3AD203B41FA5}">
                      <a16:colId xmlns:a16="http://schemas.microsoft.com/office/drawing/2014/main" val="2592809205"/>
                    </a:ext>
                  </a:extLst>
                </a:gridCol>
              </a:tblGrid>
              <a:tr h="763145">
                <a:tc>
                  <a:txBody>
                    <a:bodyPr/>
                    <a:lstStyle/>
                    <a:p>
                      <a:pPr>
                        <a:buNone/>
                      </a:pPr>
                      <a:r>
                        <a:rPr lang="en-IN" dirty="0">
                          <a:solidFill>
                            <a:srgbClr val="FF0000"/>
                          </a:solidFill>
                        </a:rPr>
                        <a:t>Trial</a:t>
                      </a:r>
                    </a:p>
                  </a:txBody>
                  <a:tcPr anchor="ctr">
                    <a:lnL>
                      <a:noFill/>
                    </a:lnL>
                    <a:lnR>
                      <a:noFill/>
                    </a:lnR>
                    <a:lnT>
                      <a:noFill/>
                    </a:lnT>
                    <a:lnB>
                      <a:noFill/>
                    </a:lnB>
                    <a:solidFill>
                      <a:schemeClr val="bg2"/>
                    </a:solidFill>
                  </a:tcPr>
                </a:tc>
                <a:tc>
                  <a:txBody>
                    <a:bodyPr/>
                    <a:lstStyle/>
                    <a:p>
                      <a:pPr>
                        <a:buNone/>
                      </a:pPr>
                      <a:r>
                        <a:rPr lang="en-IN" dirty="0">
                          <a:solidFill>
                            <a:srgbClr val="FF0000"/>
                          </a:solidFill>
                        </a:rPr>
                        <a:t>Statin Used</a:t>
                      </a:r>
                    </a:p>
                  </a:txBody>
                  <a:tcPr anchor="ctr">
                    <a:lnL>
                      <a:noFill/>
                    </a:lnL>
                    <a:lnR>
                      <a:noFill/>
                    </a:lnR>
                    <a:lnT>
                      <a:noFill/>
                    </a:lnT>
                    <a:lnB>
                      <a:noFill/>
                    </a:lnB>
                    <a:solidFill>
                      <a:schemeClr val="bg2"/>
                    </a:solidFill>
                  </a:tcPr>
                </a:tc>
                <a:tc>
                  <a:txBody>
                    <a:bodyPr/>
                    <a:lstStyle/>
                    <a:p>
                      <a:pPr>
                        <a:buNone/>
                      </a:pPr>
                      <a:r>
                        <a:rPr lang="en-IN" dirty="0">
                          <a:solidFill>
                            <a:srgbClr val="FF0000"/>
                          </a:solidFill>
                        </a:rPr>
                        <a:t>Population</a:t>
                      </a:r>
                    </a:p>
                  </a:txBody>
                  <a:tcPr anchor="ctr">
                    <a:lnL>
                      <a:noFill/>
                    </a:lnL>
                    <a:lnR>
                      <a:noFill/>
                    </a:lnR>
                    <a:lnT>
                      <a:noFill/>
                    </a:lnT>
                    <a:lnB>
                      <a:noFill/>
                    </a:lnB>
                    <a:solidFill>
                      <a:schemeClr val="bg2"/>
                    </a:solidFill>
                  </a:tcPr>
                </a:tc>
                <a:tc>
                  <a:txBody>
                    <a:bodyPr/>
                    <a:lstStyle/>
                    <a:p>
                      <a:pPr>
                        <a:buNone/>
                      </a:pPr>
                      <a:r>
                        <a:rPr lang="en-IN" dirty="0">
                          <a:solidFill>
                            <a:srgbClr val="FF0000"/>
                          </a:solidFill>
                        </a:rPr>
                        <a:t>Key Finding</a:t>
                      </a:r>
                    </a:p>
                  </a:txBody>
                  <a:tcPr anchor="ctr">
                    <a:lnL>
                      <a:noFill/>
                    </a:lnL>
                    <a:lnR>
                      <a:noFill/>
                    </a:lnR>
                    <a:lnT>
                      <a:noFill/>
                    </a:lnT>
                    <a:lnB>
                      <a:noFill/>
                    </a:lnB>
                    <a:solidFill>
                      <a:schemeClr val="bg2"/>
                    </a:solidFill>
                  </a:tcPr>
                </a:tc>
                <a:extLst>
                  <a:ext uri="{0D108BD9-81ED-4DB2-BD59-A6C34878D82A}">
                    <a16:rowId xmlns:a16="http://schemas.microsoft.com/office/drawing/2014/main" val="3772169889"/>
                  </a:ext>
                </a:extLst>
              </a:tr>
              <a:tr h="1907866">
                <a:tc>
                  <a:txBody>
                    <a:bodyPr/>
                    <a:lstStyle/>
                    <a:p>
                      <a:pPr>
                        <a:buNone/>
                      </a:pPr>
                      <a:r>
                        <a:rPr lang="en-US" b="1"/>
                        <a:t>4S</a:t>
                      </a:r>
                      <a:r>
                        <a:rPr lang="en-US"/>
                        <a:t> (Scandinavian Simvastatin Survival Study, 1994)</a:t>
                      </a:r>
                    </a:p>
                  </a:txBody>
                  <a:tcPr anchor="ctr">
                    <a:lnL>
                      <a:noFill/>
                    </a:lnL>
                    <a:lnR>
                      <a:noFill/>
                    </a:lnR>
                    <a:lnT>
                      <a:noFill/>
                    </a:lnT>
                    <a:lnB>
                      <a:noFill/>
                    </a:lnB>
                    <a:solidFill>
                      <a:schemeClr val="bg2"/>
                    </a:solidFill>
                  </a:tcPr>
                </a:tc>
                <a:tc>
                  <a:txBody>
                    <a:bodyPr/>
                    <a:lstStyle/>
                    <a:p>
                      <a:pPr>
                        <a:buNone/>
                      </a:pPr>
                      <a:r>
                        <a:rPr lang="en-IN"/>
                        <a:t>Simvastatin</a:t>
                      </a:r>
                    </a:p>
                  </a:txBody>
                  <a:tcPr anchor="ctr">
                    <a:lnL>
                      <a:noFill/>
                    </a:lnL>
                    <a:lnR>
                      <a:noFill/>
                    </a:lnR>
                    <a:lnT>
                      <a:noFill/>
                    </a:lnT>
                    <a:lnB>
                      <a:noFill/>
                    </a:lnB>
                    <a:solidFill>
                      <a:schemeClr val="bg2"/>
                    </a:solidFill>
                  </a:tcPr>
                </a:tc>
                <a:tc>
                  <a:txBody>
                    <a:bodyPr/>
                    <a:lstStyle/>
                    <a:p>
                      <a:pPr>
                        <a:buNone/>
                      </a:pPr>
                      <a:r>
                        <a:rPr lang="en-US"/>
                        <a:t>Post-MI or angina with high LDL</a:t>
                      </a:r>
                    </a:p>
                  </a:txBody>
                  <a:tcPr anchor="ctr">
                    <a:lnL>
                      <a:noFill/>
                    </a:lnL>
                    <a:lnR>
                      <a:noFill/>
                    </a:lnR>
                    <a:lnT>
                      <a:noFill/>
                    </a:lnT>
                    <a:lnB>
                      <a:noFill/>
                    </a:lnB>
                    <a:solidFill>
                      <a:schemeClr val="bg2"/>
                    </a:solidFill>
                  </a:tcPr>
                </a:tc>
                <a:tc>
                  <a:txBody>
                    <a:bodyPr/>
                    <a:lstStyle/>
                    <a:p>
                      <a:pPr>
                        <a:buNone/>
                      </a:pPr>
                      <a:r>
                        <a:rPr lang="en-IN" dirty="0"/>
                        <a:t>↓ All-cause mortality by 30%</a:t>
                      </a:r>
                    </a:p>
                  </a:txBody>
                  <a:tcPr anchor="ctr">
                    <a:lnL>
                      <a:noFill/>
                    </a:lnL>
                    <a:lnR>
                      <a:noFill/>
                    </a:lnR>
                    <a:lnT>
                      <a:noFill/>
                    </a:lnT>
                    <a:lnB>
                      <a:noFill/>
                    </a:lnB>
                    <a:solidFill>
                      <a:schemeClr val="bg2"/>
                    </a:solidFill>
                  </a:tcPr>
                </a:tc>
                <a:extLst>
                  <a:ext uri="{0D108BD9-81ED-4DB2-BD59-A6C34878D82A}">
                    <a16:rowId xmlns:a16="http://schemas.microsoft.com/office/drawing/2014/main" val="3414196972"/>
                  </a:ext>
                </a:extLst>
              </a:tr>
              <a:tr h="1335505">
                <a:tc>
                  <a:txBody>
                    <a:bodyPr/>
                    <a:lstStyle/>
                    <a:p>
                      <a:pPr>
                        <a:buNone/>
                      </a:pPr>
                      <a:r>
                        <a:rPr lang="en-IN" b="1" dirty="0"/>
                        <a:t>CARE(</a:t>
                      </a:r>
                      <a:r>
                        <a:rPr lang="en-US" sz="1400" b="1" kern="1200" dirty="0">
                          <a:solidFill>
                            <a:schemeClr val="tx1"/>
                          </a:solidFill>
                          <a:latin typeface="+mn-lt"/>
                          <a:ea typeface="+mn-ea"/>
                          <a:cs typeface="+mn-cs"/>
                        </a:rPr>
                        <a:t>Cholesterol and Recurrent Events</a:t>
                      </a:r>
                      <a:r>
                        <a:rPr lang="en-US" sz="1100" kern="1200" dirty="0">
                          <a:solidFill>
                            <a:schemeClr val="tx1"/>
                          </a:solidFill>
                          <a:latin typeface="+mn-lt"/>
                          <a:ea typeface="+mn-ea"/>
                          <a:cs typeface="+mn-cs"/>
                        </a:rPr>
                        <a:t>)</a:t>
                      </a:r>
                      <a:r>
                        <a:rPr lang="en-IN" dirty="0"/>
                        <a:t> (1996)</a:t>
                      </a:r>
                    </a:p>
                  </a:txBody>
                  <a:tcPr anchor="ctr">
                    <a:lnL>
                      <a:noFill/>
                    </a:lnL>
                    <a:lnR>
                      <a:noFill/>
                    </a:lnR>
                    <a:lnT>
                      <a:noFill/>
                    </a:lnT>
                    <a:lnB>
                      <a:noFill/>
                    </a:lnB>
                    <a:solidFill>
                      <a:schemeClr val="bg2"/>
                    </a:solidFill>
                  </a:tcPr>
                </a:tc>
                <a:tc>
                  <a:txBody>
                    <a:bodyPr/>
                    <a:lstStyle/>
                    <a:p>
                      <a:pPr>
                        <a:buNone/>
                      </a:pPr>
                      <a:r>
                        <a:rPr lang="en-IN"/>
                        <a:t>Pravastatin</a:t>
                      </a:r>
                    </a:p>
                  </a:txBody>
                  <a:tcPr anchor="ctr">
                    <a:lnL>
                      <a:noFill/>
                    </a:lnL>
                    <a:lnR>
                      <a:noFill/>
                    </a:lnR>
                    <a:lnT>
                      <a:noFill/>
                    </a:lnT>
                    <a:lnB>
                      <a:noFill/>
                    </a:lnB>
                    <a:solidFill>
                      <a:schemeClr val="bg2"/>
                    </a:solidFill>
                  </a:tcPr>
                </a:tc>
                <a:tc>
                  <a:txBody>
                    <a:bodyPr/>
                    <a:lstStyle/>
                    <a:p>
                      <a:pPr>
                        <a:buNone/>
                      </a:pPr>
                      <a:r>
                        <a:rPr lang="en-IN"/>
                        <a:t>Post-MI, average cholesterol</a:t>
                      </a:r>
                    </a:p>
                  </a:txBody>
                  <a:tcPr anchor="ctr">
                    <a:lnL>
                      <a:noFill/>
                    </a:lnL>
                    <a:lnR>
                      <a:noFill/>
                    </a:lnR>
                    <a:lnT>
                      <a:noFill/>
                    </a:lnT>
                    <a:lnB>
                      <a:noFill/>
                    </a:lnB>
                    <a:solidFill>
                      <a:schemeClr val="bg2"/>
                    </a:solidFill>
                  </a:tcPr>
                </a:tc>
                <a:tc>
                  <a:txBody>
                    <a:bodyPr/>
                    <a:lstStyle/>
                    <a:p>
                      <a:pPr>
                        <a:buNone/>
                      </a:pPr>
                      <a:r>
                        <a:rPr lang="en-IN"/>
                        <a:t>↓ Recurrent MI by 24%</a:t>
                      </a:r>
                    </a:p>
                  </a:txBody>
                  <a:tcPr anchor="ctr">
                    <a:lnL>
                      <a:noFill/>
                    </a:lnL>
                    <a:lnR>
                      <a:noFill/>
                    </a:lnR>
                    <a:lnT>
                      <a:noFill/>
                    </a:lnT>
                    <a:lnB>
                      <a:noFill/>
                    </a:lnB>
                    <a:solidFill>
                      <a:schemeClr val="bg2"/>
                    </a:solidFill>
                  </a:tcPr>
                </a:tc>
                <a:extLst>
                  <a:ext uri="{0D108BD9-81ED-4DB2-BD59-A6C34878D82A}">
                    <a16:rowId xmlns:a16="http://schemas.microsoft.com/office/drawing/2014/main" val="3858655443"/>
                  </a:ext>
                </a:extLst>
              </a:tr>
              <a:tr h="1335505">
                <a:tc>
                  <a:txBody>
                    <a:bodyPr/>
                    <a:lstStyle/>
                    <a:p>
                      <a:pPr>
                        <a:buNone/>
                      </a:pPr>
                      <a:r>
                        <a:rPr lang="en-IN" b="1" dirty="0"/>
                        <a:t>LIPID(</a:t>
                      </a:r>
                      <a:r>
                        <a:rPr lang="en-US" sz="1400" b="1" kern="1200" dirty="0">
                          <a:solidFill>
                            <a:schemeClr val="tx1"/>
                          </a:solidFill>
                          <a:latin typeface="+mn-lt"/>
                          <a:ea typeface="+mn-ea"/>
                          <a:cs typeface="+mn-cs"/>
                        </a:rPr>
                        <a:t>Long-term Intervention with Pravastatin in Ischemic Disease )</a:t>
                      </a:r>
                      <a:r>
                        <a:rPr lang="en-IN" sz="1400" b="1" dirty="0"/>
                        <a:t> </a:t>
                      </a:r>
                      <a:r>
                        <a:rPr lang="en-IN" dirty="0"/>
                        <a:t>(1998)</a:t>
                      </a:r>
                    </a:p>
                  </a:txBody>
                  <a:tcPr anchor="ctr">
                    <a:lnL>
                      <a:noFill/>
                    </a:lnL>
                    <a:lnR>
                      <a:noFill/>
                    </a:lnR>
                    <a:lnT>
                      <a:noFill/>
                    </a:lnT>
                    <a:lnB>
                      <a:noFill/>
                    </a:lnB>
                    <a:solidFill>
                      <a:schemeClr val="bg2"/>
                    </a:solidFill>
                  </a:tcPr>
                </a:tc>
                <a:tc>
                  <a:txBody>
                    <a:bodyPr/>
                    <a:lstStyle/>
                    <a:p>
                      <a:pPr>
                        <a:buNone/>
                      </a:pPr>
                      <a:r>
                        <a:rPr lang="en-IN"/>
                        <a:t>Pravastatin</a:t>
                      </a:r>
                    </a:p>
                  </a:txBody>
                  <a:tcPr anchor="ctr">
                    <a:lnL>
                      <a:noFill/>
                    </a:lnL>
                    <a:lnR>
                      <a:noFill/>
                    </a:lnR>
                    <a:lnT>
                      <a:noFill/>
                    </a:lnT>
                    <a:lnB>
                      <a:noFill/>
                    </a:lnB>
                    <a:solidFill>
                      <a:schemeClr val="bg2"/>
                    </a:solidFill>
                  </a:tcPr>
                </a:tc>
                <a:tc>
                  <a:txBody>
                    <a:bodyPr/>
                    <a:lstStyle/>
                    <a:p>
                      <a:pPr>
                        <a:buNone/>
                      </a:pPr>
                      <a:r>
                        <a:rPr lang="en-IN"/>
                        <a:t>Prior MI or unstable angina</a:t>
                      </a:r>
                    </a:p>
                  </a:txBody>
                  <a:tcPr anchor="ctr">
                    <a:lnL>
                      <a:noFill/>
                    </a:lnL>
                    <a:lnR>
                      <a:noFill/>
                    </a:lnR>
                    <a:lnT>
                      <a:noFill/>
                    </a:lnT>
                    <a:lnB>
                      <a:noFill/>
                    </a:lnB>
                    <a:solidFill>
                      <a:schemeClr val="bg2"/>
                    </a:solidFill>
                  </a:tcPr>
                </a:tc>
                <a:tc>
                  <a:txBody>
                    <a:bodyPr/>
                    <a:lstStyle/>
                    <a:p>
                      <a:pPr>
                        <a:buNone/>
                      </a:pPr>
                      <a:r>
                        <a:rPr lang="en-IN" dirty="0"/>
                        <a:t>↓ CHD death by 24%</a:t>
                      </a:r>
                    </a:p>
                  </a:txBody>
                  <a:tcPr anchor="ctr">
                    <a:lnL>
                      <a:noFill/>
                    </a:lnL>
                    <a:lnR>
                      <a:noFill/>
                    </a:lnR>
                    <a:lnT>
                      <a:noFill/>
                    </a:lnT>
                    <a:lnB>
                      <a:noFill/>
                    </a:lnB>
                    <a:solidFill>
                      <a:schemeClr val="bg2"/>
                    </a:solidFill>
                  </a:tcPr>
                </a:tc>
                <a:extLst>
                  <a:ext uri="{0D108BD9-81ED-4DB2-BD59-A6C34878D82A}">
                    <a16:rowId xmlns:a16="http://schemas.microsoft.com/office/drawing/2014/main" val="1121734395"/>
                  </a:ext>
                </a:extLst>
              </a:tr>
            </a:tbl>
          </a:graphicData>
        </a:graphic>
      </p:graphicFrame>
      <p:sp>
        <p:nvSpPr>
          <p:cNvPr id="4" name="TextBox 3">
            <a:extLst>
              <a:ext uri="{FF2B5EF4-FFF2-40B4-BE49-F238E27FC236}">
                <a16:creationId xmlns:a16="http://schemas.microsoft.com/office/drawing/2014/main" id="{0188C772-A950-3689-4A5F-C0836DA886E5}"/>
              </a:ext>
            </a:extLst>
          </p:cNvPr>
          <p:cNvSpPr txBox="1"/>
          <p:nvPr/>
        </p:nvSpPr>
        <p:spPr>
          <a:xfrm>
            <a:off x="1491915" y="525197"/>
            <a:ext cx="6027821" cy="523220"/>
          </a:xfrm>
          <a:prstGeom prst="rect">
            <a:avLst/>
          </a:prstGeom>
          <a:noFill/>
        </p:spPr>
        <p:txBody>
          <a:bodyPr wrap="square">
            <a:spAutoFit/>
          </a:bodyPr>
          <a:lstStyle/>
          <a:p>
            <a:pPr algn="ctr"/>
            <a:r>
              <a:rPr lang="en-IN" sz="2800" b="1" dirty="0"/>
              <a:t>Secondary Prevention Trials</a:t>
            </a:r>
          </a:p>
        </p:txBody>
      </p:sp>
    </p:spTree>
    <p:extLst>
      <p:ext uri="{BB962C8B-B14F-4D97-AF65-F5344CB8AC3E}">
        <p14:creationId xmlns:p14="http://schemas.microsoft.com/office/powerpoint/2010/main" val="42803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DA557-C21B-A6BC-71D7-EF1D6DF9DCF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115856B-8884-071F-9D42-D8DB62251806}"/>
              </a:ext>
            </a:extLst>
          </p:cNvPr>
          <p:cNvSpPr>
            <a:spLocks noGrp="1"/>
          </p:cNvSpPr>
          <p:nvPr>
            <p:ph idx="1"/>
          </p:nvPr>
        </p:nvSpPr>
        <p:spPr/>
        <p:txBody>
          <a:bodyPr/>
          <a:lstStyle/>
          <a:p>
            <a:pPr>
              <a:lnSpc>
                <a:spcPct val="150000"/>
              </a:lnSpc>
            </a:pPr>
            <a:r>
              <a:rPr lang="en-US" dirty="0"/>
              <a:t>Despite newer lipid-lowering agents, </a:t>
            </a:r>
            <a:r>
              <a:rPr lang="en-US" b="1" dirty="0"/>
              <a:t>statins remain first-line therapy</a:t>
            </a:r>
            <a:r>
              <a:rPr lang="en-US" dirty="0"/>
              <a:t>, with high-intensity statins being essential for patients with established ASCVD.</a:t>
            </a:r>
          </a:p>
          <a:p>
            <a:endParaRPr lang="en-IN" dirty="0"/>
          </a:p>
        </p:txBody>
      </p:sp>
    </p:spTree>
    <p:extLst>
      <p:ext uri="{BB962C8B-B14F-4D97-AF65-F5344CB8AC3E}">
        <p14:creationId xmlns:p14="http://schemas.microsoft.com/office/powerpoint/2010/main" val="18884014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DAB937C8-7F7F-974A-F6BF-DC07BE3CDB94}"/>
              </a:ext>
            </a:extLst>
          </p:cNvPr>
          <p:cNvGraphicFramePr>
            <a:graphicFrameLocks noGrp="1"/>
          </p:cNvGraphicFramePr>
          <p:nvPr>
            <p:extLst>
              <p:ext uri="{D42A27DB-BD31-4B8C-83A1-F6EECF244321}">
                <p14:modId xmlns:p14="http://schemas.microsoft.com/office/powerpoint/2010/main" val="2370441179"/>
              </p:ext>
            </p:extLst>
          </p:nvPr>
        </p:nvGraphicFramePr>
        <p:xfrm>
          <a:off x="60158" y="421105"/>
          <a:ext cx="8927430" cy="5787191"/>
        </p:xfrm>
        <a:graphic>
          <a:graphicData uri="http://schemas.openxmlformats.org/drawingml/2006/table">
            <a:tbl>
              <a:tblPr/>
              <a:tblGrid>
                <a:gridCol w="2186739">
                  <a:extLst>
                    <a:ext uri="{9D8B030D-6E8A-4147-A177-3AD203B41FA5}">
                      <a16:colId xmlns:a16="http://schemas.microsoft.com/office/drawing/2014/main" val="4120888812"/>
                    </a:ext>
                  </a:extLst>
                </a:gridCol>
                <a:gridCol w="2246897">
                  <a:extLst>
                    <a:ext uri="{9D8B030D-6E8A-4147-A177-3AD203B41FA5}">
                      <a16:colId xmlns:a16="http://schemas.microsoft.com/office/drawing/2014/main" val="2822468126"/>
                    </a:ext>
                  </a:extLst>
                </a:gridCol>
                <a:gridCol w="2246897">
                  <a:extLst>
                    <a:ext uri="{9D8B030D-6E8A-4147-A177-3AD203B41FA5}">
                      <a16:colId xmlns:a16="http://schemas.microsoft.com/office/drawing/2014/main" val="3586475182"/>
                    </a:ext>
                  </a:extLst>
                </a:gridCol>
                <a:gridCol w="2246897">
                  <a:extLst>
                    <a:ext uri="{9D8B030D-6E8A-4147-A177-3AD203B41FA5}">
                      <a16:colId xmlns:a16="http://schemas.microsoft.com/office/drawing/2014/main" val="555881139"/>
                    </a:ext>
                  </a:extLst>
                </a:gridCol>
              </a:tblGrid>
              <a:tr h="680336">
                <a:tc>
                  <a:txBody>
                    <a:bodyPr/>
                    <a:lstStyle/>
                    <a:p>
                      <a:pPr>
                        <a:buNone/>
                      </a:pPr>
                      <a:r>
                        <a:rPr lang="en-IN" sz="2000" dirty="0">
                          <a:solidFill>
                            <a:srgbClr val="FF0000"/>
                          </a:solidFill>
                        </a:rPr>
                        <a:t>Trial</a:t>
                      </a:r>
                    </a:p>
                  </a:txBody>
                  <a:tcPr marL="70718" marR="70718" marT="35359" marB="35359" anchor="ctr">
                    <a:lnL>
                      <a:noFill/>
                    </a:lnL>
                    <a:lnR>
                      <a:noFill/>
                    </a:lnR>
                    <a:lnT>
                      <a:noFill/>
                    </a:lnT>
                    <a:lnB>
                      <a:noFill/>
                    </a:lnB>
                    <a:solidFill>
                      <a:schemeClr val="bg2"/>
                    </a:solidFill>
                  </a:tcPr>
                </a:tc>
                <a:tc>
                  <a:txBody>
                    <a:bodyPr/>
                    <a:lstStyle/>
                    <a:p>
                      <a:pPr>
                        <a:buNone/>
                      </a:pPr>
                      <a:r>
                        <a:rPr lang="en-IN" sz="2000" dirty="0">
                          <a:solidFill>
                            <a:srgbClr val="FF0000"/>
                          </a:solidFill>
                        </a:rPr>
                        <a:t>Statin Used</a:t>
                      </a:r>
                    </a:p>
                  </a:txBody>
                  <a:tcPr marL="70718" marR="70718" marT="35359" marB="35359" anchor="ctr">
                    <a:lnL>
                      <a:noFill/>
                    </a:lnL>
                    <a:lnR>
                      <a:noFill/>
                    </a:lnR>
                    <a:lnT>
                      <a:noFill/>
                    </a:lnT>
                    <a:lnB>
                      <a:noFill/>
                    </a:lnB>
                    <a:solidFill>
                      <a:schemeClr val="bg2"/>
                    </a:solidFill>
                  </a:tcPr>
                </a:tc>
                <a:tc>
                  <a:txBody>
                    <a:bodyPr/>
                    <a:lstStyle/>
                    <a:p>
                      <a:pPr>
                        <a:buNone/>
                      </a:pPr>
                      <a:r>
                        <a:rPr lang="en-IN" sz="2000" dirty="0">
                          <a:solidFill>
                            <a:srgbClr val="FF0000"/>
                          </a:solidFill>
                        </a:rPr>
                        <a:t>Population</a:t>
                      </a:r>
                    </a:p>
                  </a:txBody>
                  <a:tcPr marL="70718" marR="70718" marT="35359" marB="35359" anchor="ctr">
                    <a:lnL>
                      <a:noFill/>
                    </a:lnL>
                    <a:lnR>
                      <a:noFill/>
                    </a:lnR>
                    <a:lnT>
                      <a:noFill/>
                    </a:lnT>
                    <a:lnB>
                      <a:noFill/>
                    </a:lnB>
                    <a:solidFill>
                      <a:schemeClr val="bg2"/>
                    </a:solidFill>
                  </a:tcPr>
                </a:tc>
                <a:tc>
                  <a:txBody>
                    <a:bodyPr/>
                    <a:lstStyle/>
                    <a:p>
                      <a:pPr>
                        <a:buNone/>
                      </a:pPr>
                      <a:r>
                        <a:rPr lang="en-IN" sz="2000" dirty="0">
                          <a:solidFill>
                            <a:srgbClr val="FF0000"/>
                          </a:solidFill>
                        </a:rPr>
                        <a:t>Key Finding</a:t>
                      </a:r>
                    </a:p>
                  </a:txBody>
                  <a:tcPr marL="70718" marR="70718" marT="35359" marB="35359" anchor="ctr">
                    <a:lnL>
                      <a:noFill/>
                    </a:lnL>
                    <a:lnR>
                      <a:noFill/>
                    </a:lnR>
                    <a:lnT>
                      <a:noFill/>
                    </a:lnT>
                    <a:lnB>
                      <a:noFill/>
                    </a:lnB>
                    <a:solidFill>
                      <a:schemeClr val="bg2"/>
                    </a:solidFill>
                  </a:tcPr>
                </a:tc>
                <a:extLst>
                  <a:ext uri="{0D108BD9-81ED-4DB2-BD59-A6C34878D82A}">
                    <a16:rowId xmlns:a16="http://schemas.microsoft.com/office/drawing/2014/main" val="3067890752"/>
                  </a:ext>
                </a:extLst>
              </a:tr>
              <a:tr h="1702285">
                <a:tc>
                  <a:txBody>
                    <a:bodyPr/>
                    <a:lstStyle/>
                    <a:p>
                      <a:pPr>
                        <a:buNone/>
                      </a:pPr>
                      <a:r>
                        <a:rPr lang="en-US" sz="2000" b="1"/>
                        <a:t>HPS</a:t>
                      </a:r>
                      <a:r>
                        <a:rPr lang="en-US" sz="2000"/>
                        <a:t> (Heart Protection Study, 2002)</a:t>
                      </a:r>
                    </a:p>
                  </a:txBody>
                  <a:tcPr marL="70718" marR="70718" marT="35359" marB="35359" anchor="ctr">
                    <a:lnL>
                      <a:noFill/>
                    </a:lnL>
                    <a:lnR>
                      <a:noFill/>
                    </a:lnR>
                    <a:lnT>
                      <a:noFill/>
                    </a:lnT>
                    <a:lnB>
                      <a:noFill/>
                    </a:lnB>
                    <a:solidFill>
                      <a:schemeClr val="bg2"/>
                    </a:solidFill>
                  </a:tcPr>
                </a:tc>
                <a:tc>
                  <a:txBody>
                    <a:bodyPr/>
                    <a:lstStyle/>
                    <a:p>
                      <a:pPr>
                        <a:buNone/>
                      </a:pPr>
                      <a:r>
                        <a:rPr lang="en-IN" sz="2000" dirty="0"/>
                        <a:t>Simvastatin</a:t>
                      </a:r>
                    </a:p>
                  </a:txBody>
                  <a:tcPr marL="70718" marR="70718" marT="35359" marB="35359" anchor="ctr">
                    <a:lnL>
                      <a:noFill/>
                    </a:lnL>
                    <a:lnR>
                      <a:noFill/>
                    </a:lnR>
                    <a:lnT>
                      <a:noFill/>
                    </a:lnT>
                    <a:lnB>
                      <a:noFill/>
                    </a:lnB>
                    <a:solidFill>
                      <a:schemeClr val="bg2"/>
                    </a:solidFill>
                  </a:tcPr>
                </a:tc>
                <a:tc>
                  <a:txBody>
                    <a:bodyPr/>
                    <a:lstStyle/>
                    <a:p>
                      <a:pPr>
                        <a:buNone/>
                      </a:pPr>
                      <a:r>
                        <a:rPr lang="en-US" sz="2000"/>
                        <a:t>High-risk (CAD, DM, PAD, stroke)</a:t>
                      </a:r>
                    </a:p>
                  </a:txBody>
                  <a:tcPr marL="70718" marR="70718" marT="35359" marB="35359" anchor="ctr">
                    <a:lnL>
                      <a:noFill/>
                    </a:lnL>
                    <a:lnR>
                      <a:noFill/>
                    </a:lnR>
                    <a:lnT>
                      <a:noFill/>
                    </a:lnT>
                    <a:lnB>
                      <a:noFill/>
                    </a:lnB>
                    <a:solidFill>
                      <a:schemeClr val="bg2"/>
                    </a:solidFill>
                  </a:tcPr>
                </a:tc>
                <a:tc>
                  <a:txBody>
                    <a:bodyPr/>
                    <a:lstStyle/>
                    <a:p>
                      <a:pPr>
                        <a:buNone/>
                      </a:pPr>
                      <a:r>
                        <a:rPr lang="en-US" sz="2000" dirty="0"/>
                        <a:t>↓ Major vascular events by 24%</a:t>
                      </a:r>
                    </a:p>
                  </a:txBody>
                  <a:tcPr marL="70718" marR="70718" marT="35359" marB="35359" anchor="ctr">
                    <a:lnL>
                      <a:noFill/>
                    </a:lnL>
                    <a:lnR>
                      <a:noFill/>
                    </a:lnR>
                    <a:lnT>
                      <a:noFill/>
                    </a:lnT>
                    <a:lnB>
                      <a:noFill/>
                    </a:lnB>
                    <a:solidFill>
                      <a:schemeClr val="bg2"/>
                    </a:solidFill>
                  </a:tcPr>
                </a:tc>
                <a:extLst>
                  <a:ext uri="{0D108BD9-81ED-4DB2-BD59-A6C34878D82A}">
                    <a16:rowId xmlns:a16="http://schemas.microsoft.com/office/drawing/2014/main" val="3566156524"/>
                  </a:ext>
                </a:extLst>
              </a:tr>
              <a:tr h="1702285">
                <a:tc>
                  <a:txBody>
                    <a:bodyPr/>
                    <a:lstStyle/>
                    <a:p>
                      <a:pPr>
                        <a:buNone/>
                      </a:pPr>
                      <a:r>
                        <a:rPr lang="en-IN" sz="2000" b="1" dirty="0"/>
                        <a:t>PROVE-IT( </a:t>
                      </a:r>
                      <a:r>
                        <a:rPr lang="en-US" sz="1200" kern="1200" dirty="0">
                          <a:solidFill>
                            <a:schemeClr val="tx1"/>
                          </a:solidFill>
                          <a:latin typeface="+mn-lt"/>
                          <a:ea typeface="+mn-ea"/>
                          <a:cs typeface="+mn-cs"/>
                        </a:rPr>
                        <a:t>Pravastatin or Atorvastatin Evaluation and Infection Therapy}</a:t>
                      </a:r>
                    </a:p>
                    <a:p>
                      <a:pPr>
                        <a:buNone/>
                      </a:pPr>
                      <a:r>
                        <a:rPr lang="en-US" sz="1200" kern="1200" dirty="0">
                          <a:solidFill>
                            <a:schemeClr val="tx1"/>
                          </a:solidFill>
                          <a:latin typeface="+mn-lt"/>
                          <a:ea typeface="+mn-ea"/>
                          <a:cs typeface="+mn-cs"/>
                        </a:rPr>
                        <a:t> </a:t>
                      </a:r>
                      <a:r>
                        <a:rPr lang="en-IN" sz="2000" b="1" dirty="0"/>
                        <a:t>TIMI-22</a:t>
                      </a:r>
                      <a:r>
                        <a:rPr lang="en-IN" sz="2000" dirty="0"/>
                        <a:t> (2004)</a:t>
                      </a:r>
                    </a:p>
                  </a:txBody>
                  <a:tcPr marL="70718" marR="70718" marT="35359" marB="35359" anchor="ctr">
                    <a:lnL>
                      <a:noFill/>
                    </a:lnL>
                    <a:lnR>
                      <a:noFill/>
                    </a:lnR>
                    <a:lnT>
                      <a:noFill/>
                    </a:lnT>
                    <a:lnB>
                      <a:noFill/>
                    </a:lnB>
                    <a:solidFill>
                      <a:schemeClr val="bg2"/>
                    </a:solidFill>
                  </a:tcPr>
                </a:tc>
                <a:tc>
                  <a:txBody>
                    <a:bodyPr/>
                    <a:lstStyle/>
                    <a:p>
                      <a:pPr>
                        <a:buNone/>
                      </a:pPr>
                      <a:r>
                        <a:rPr lang="fi-FI" sz="2000" dirty="0"/>
                        <a:t>Atorvastatin 80 mg vs Pravastatin 40 mg</a:t>
                      </a:r>
                    </a:p>
                  </a:txBody>
                  <a:tcPr marL="70718" marR="70718" marT="35359" marB="35359" anchor="ctr">
                    <a:lnL>
                      <a:noFill/>
                    </a:lnL>
                    <a:lnR>
                      <a:noFill/>
                    </a:lnR>
                    <a:lnT>
                      <a:noFill/>
                    </a:lnT>
                    <a:lnB>
                      <a:noFill/>
                    </a:lnB>
                    <a:solidFill>
                      <a:schemeClr val="bg2"/>
                    </a:solidFill>
                  </a:tcPr>
                </a:tc>
                <a:tc>
                  <a:txBody>
                    <a:bodyPr/>
                    <a:lstStyle/>
                    <a:p>
                      <a:pPr>
                        <a:buNone/>
                      </a:pPr>
                      <a:r>
                        <a:rPr lang="en-IN" sz="2000" dirty="0"/>
                        <a:t>Recent ACS</a:t>
                      </a:r>
                    </a:p>
                  </a:txBody>
                  <a:tcPr marL="70718" marR="70718" marT="35359" marB="35359" anchor="ctr">
                    <a:lnL>
                      <a:noFill/>
                    </a:lnL>
                    <a:lnR>
                      <a:noFill/>
                    </a:lnR>
                    <a:lnT>
                      <a:noFill/>
                    </a:lnT>
                    <a:lnB>
                      <a:noFill/>
                    </a:lnB>
                    <a:solidFill>
                      <a:schemeClr val="bg2"/>
                    </a:solidFill>
                  </a:tcPr>
                </a:tc>
                <a:tc>
                  <a:txBody>
                    <a:bodyPr/>
                    <a:lstStyle/>
                    <a:p>
                      <a:pPr>
                        <a:buNone/>
                      </a:pPr>
                      <a:r>
                        <a:rPr lang="en-IN" sz="2000" dirty="0"/>
                        <a:t>High-dose atorvastatin ↓ events more</a:t>
                      </a:r>
                    </a:p>
                  </a:txBody>
                  <a:tcPr marL="70718" marR="70718" marT="35359" marB="35359" anchor="ctr">
                    <a:lnL>
                      <a:noFill/>
                    </a:lnL>
                    <a:lnR>
                      <a:noFill/>
                    </a:lnR>
                    <a:lnT>
                      <a:noFill/>
                    </a:lnT>
                    <a:lnB>
                      <a:noFill/>
                    </a:lnB>
                    <a:solidFill>
                      <a:schemeClr val="bg2"/>
                    </a:solidFill>
                  </a:tcPr>
                </a:tc>
                <a:extLst>
                  <a:ext uri="{0D108BD9-81ED-4DB2-BD59-A6C34878D82A}">
                    <a16:rowId xmlns:a16="http://schemas.microsoft.com/office/drawing/2014/main" val="3517838051"/>
                  </a:ext>
                </a:extLst>
              </a:tr>
              <a:tr h="1702285">
                <a:tc>
                  <a:txBody>
                    <a:bodyPr/>
                    <a:lstStyle/>
                    <a:p>
                      <a:pPr>
                        <a:buNone/>
                      </a:pPr>
                      <a:r>
                        <a:rPr lang="en-IN" sz="2000" b="1" dirty="0"/>
                        <a:t>TNT</a:t>
                      </a:r>
                      <a:r>
                        <a:rPr lang="en-IN" sz="2000" dirty="0"/>
                        <a:t> (</a:t>
                      </a:r>
                      <a:r>
                        <a:rPr lang="en-US" sz="1200" kern="1200" dirty="0">
                          <a:solidFill>
                            <a:schemeClr val="tx1"/>
                          </a:solidFill>
                          <a:latin typeface="+mn-lt"/>
                          <a:ea typeface="+mn-ea"/>
                          <a:cs typeface="+mn-cs"/>
                        </a:rPr>
                        <a:t>Treating to New Targets) </a:t>
                      </a:r>
                      <a:r>
                        <a:rPr lang="en-IN" sz="2000" dirty="0"/>
                        <a:t>(2005)</a:t>
                      </a:r>
                    </a:p>
                  </a:txBody>
                  <a:tcPr marL="70718" marR="70718" marT="35359" marB="35359" anchor="ctr">
                    <a:lnL>
                      <a:noFill/>
                    </a:lnL>
                    <a:lnR>
                      <a:noFill/>
                    </a:lnR>
                    <a:lnT>
                      <a:noFill/>
                    </a:lnT>
                    <a:lnB>
                      <a:noFill/>
                    </a:lnB>
                    <a:solidFill>
                      <a:schemeClr val="bg2"/>
                    </a:solidFill>
                  </a:tcPr>
                </a:tc>
                <a:tc>
                  <a:txBody>
                    <a:bodyPr/>
                    <a:lstStyle/>
                    <a:p>
                      <a:pPr>
                        <a:buNone/>
                      </a:pPr>
                      <a:r>
                        <a:rPr lang="en-IN" sz="2000" dirty="0"/>
                        <a:t>Atorvastatin 80 mg vs 10 mg</a:t>
                      </a:r>
                    </a:p>
                  </a:txBody>
                  <a:tcPr marL="70718" marR="70718" marT="35359" marB="35359" anchor="ctr">
                    <a:lnL>
                      <a:noFill/>
                    </a:lnL>
                    <a:lnR>
                      <a:noFill/>
                    </a:lnR>
                    <a:lnT>
                      <a:noFill/>
                    </a:lnT>
                    <a:lnB>
                      <a:noFill/>
                    </a:lnB>
                    <a:solidFill>
                      <a:schemeClr val="bg2"/>
                    </a:solidFill>
                  </a:tcPr>
                </a:tc>
                <a:tc>
                  <a:txBody>
                    <a:bodyPr/>
                    <a:lstStyle/>
                    <a:p>
                      <a:pPr>
                        <a:buNone/>
                      </a:pPr>
                      <a:r>
                        <a:rPr lang="en-IN" sz="2000"/>
                        <a:t>Stable CHD</a:t>
                      </a:r>
                    </a:p>
                  </a:txBody>
                  <a:tcPr marL="70718" marR="70718" marT="35359" marB="35359" anchor="ctr">
                    <a:lnL>
                      <a:noFill/>
                    </a:lnL>
                    <a:lnR>
                      <a:noFill/>
                    </a:lnR>
                    <a:lnT>
                      <a:noFill/>
                    </a:lnT>
                    <a:lnB>
                      <a:noFill/>
                    </a:lnB>
                    <a:solidFill>
                      <a:schemeClr val="bg2"/>
                    </a:solidFill>
                  </a:tcPr>
                </a:tc>
                <a:tc>
                  <a:txBody>
                    <a:bodyPr/>
                    <a:lstStyle/>
                    <a:p>
                      <a:pPr>
                        <a:buNone/>
                      </a:pPr>
                      <a:r>
                        <a:rPr lang="en-US" sz="2000" dirty="0"/>
                        <a:t>Intensive therapy ↓ major CV events by 22%</a:t>
                      </a:r>
                    </a:p>
                  </a:txBody>
                  <a:tcPr marL="70718" marR="70718" marT="35359" marB="35359" anchor="ctr">
                    <a:lnL>
                      <a:noFill/>
                    </a:lnL>
                    <a:lnR>
                      <a:noFill/>
                    </a:lnR>
                    <a:lnT>
                      <a:noFill/>
                    </a:lnT>
                    <a:lnB>
                      <a:noFill/>
                    </a:lnB>
                    <a:solidFill>
                      <a:schemeClr val="bg2"/>
                    </a:solidFill>
                  </a:tcPr>
                </a:tc>
                <a:extLst>
                  <a:ext uri="{0D108BD9-81ED-4DB2-BD59-A6C34878D82A}">
                    <a16:rowId xmlns:a16="http://schemas.microsoft.com/office/drawing/2014/main" val="309805880"/>
                  </a:ext>
                </a:extLst>
              </a:tr>
            </a:tbl>
          </a:graphicData>
        </a:graphic>
      </p:graphicFrame>
    </p:spTree>
    <p:extLst>
      <p:ext uri="{BB962C8B-B14F-4D97-AF65-F5344CB8AC3E}">
        <p14:creationId xmlns:p14="http://schemas.microsoft.com/office/powerpoint/2010/main" val="13815222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9FC9A7E-C0AB-9D1A-38F4-C2AFFB63FD48}"/>
              </a:ext>
            </a:extLst>
          </p:cNvPr>
          <p:cNvGraphicFramePr>
            <a:graphicFrameLocks noGrp="1"/>
          </p:cNvGraphicFramePr>
          <p:nvPr>
            <p:extLst>
              <p:ext uri="{D42A27DB-BD31-4B8C-83A1-F6EECF244321}">
                <p14:modId xmlns:p14="http://schemas.microsoft.com/office/powerpoint/2010/main" val="685939777"/>
              </p:ext>
            </p:extLst>
          </p:nvPr>
        </p:nvGraphicFramePr>
        <p:xfrm>
          <a:off x="108285" y="1173631"/>
          <a:ext cx="8927430" cy="3898581"/>
        </p:xfrm>
        <a:graphic>
          <a:graphicData uri="http://schemas.openxmlformats.org/drawingml/2006/table">
            <a:tbl>
              <a:tblPr/>
              <a:tblGrid>
                <a:gridCol w="2186739">
                  <a:extLst>
                    <a:ext uri="{9D8B030D-6E8A-4147-A177-3AD203B41FA5}">
                      <a16:colId xmlns:a16="http://schemas.microsoft.com/office/drawing/2014/main" val="494079200"/>
                    </a:ext>
                  </a:extLst>
                </a:gridCol>
                <a:gridCol w="2246897">
                  <a:extLst>
                    <a:ext uri="{9D8B030D-6E8A-4147-A177-3AD203B41FA5}">
                      <a16:colId xmlns:a16="http://schemas.microsoft.com/office/drawing/2014/main" val="3792908929"/>
                    </a:ext>
                  </a:extLst>
                </a:gridCol>
                <a:gridCol w="2246897">
                  <a:extLst>
                    <a:ext uri="{9D8B030D-6E8A-4147-A177-3AD203B41FA5}">
                      <a16:colId xmlns:a16="http://schemas.microsoft.com/office/drawing/2014/main" val="2430903384"/>
                    </a:ext>
                  </a:extLst>
                </a:gridCol>
                <a:gridCol w="2246897">
                  <a:extLst>
                    <a:ext uri="{9D8B030D-6E8A-4147-A177-3AD203B41FA5}">
                      <a16:colId xmlns:a16="http://schemas.microsoft.com/office/drawing/2014/main" val="502102328"/>
                    </a:ext>
                  </a:extLst>
                </a:gridCol>
              </a:tblGrid>
              <a:tr h="1694263">
                <a:tc>
                  <a:txBody>
                    <a:bodyPr/>
                    <a:lstStyle/>
                    <a:p>
                      <a:pPr>
                        <a:buNone/>
                      </a:pPr>
                      <a:r>
                        <a:rPr lang="en-IN" sz="2000" b="1" dirty="0"/>
                        <a:t>IDEAL</a:t>
                      </a:r>
                      <a:r>
                        <a:rPr lang="en-IN" sz="2000" dirty="0"/>
                        <a:t> (2005)</a:t>
                      </a:r>
                      <a:r>
                        <a:rPr lang="en-US" sz="1200" kern="1200" dirty="0">
                          <a:solidFill>
                            <a:schemeClr val="tx1"/>
                          </a:solidFill>
                          <a:latin typeface="+mn-lt"/>
                          <a:ea typeface="+mn-ea"/>
                          <a:cs typeface="+mn-cs"/>
                        </a:rPr>
                        <a:t> (</a:t>
                      </a:r>
                      <a:r>
                        <a:rPr lang="en-US" sz="1400" kern="1200" dirty="0">
                          <a:solidFill>
                            <a:schemeClr val="tx1"/>
                          </a:solidFill>
                          <a:latin typeface="+mn-lt"/>
                          <a:ea typeface="+mn-ea"/>
                          <a:cs typeface="+mn-cs"/>
                        </a:rPr>
                        <a:t>Incremental Decrease in End Points Through Aggressive Lipid Lowering )</a:t>
                      </a:r>
                      <a:endParaRPr lang="en-IN" sz="1400" dirty="0"/>
                    </a:p>
                  </a:txBody>
                  <a:tcPr marL="70718" marR="70718" marT="35359" marB="35359" anchor="ctr">
                    <a:lnL>
                      <a:noFill/>
                    </a:lnL>
                    <a:lnR>
                      <a:noFill/>
                    </a:lnR>
                    <a:lnT>
                      <a:noFill/>
                    </a:lnT>
                    <a:lnB>
                      <a:noFill/>
                    </a:lnB>
                    <a:solidFill>
                      <a:schemeClr val="bg2"/>
                    </a:solidFill>
                  </a:tcPr>
                </a:tc>
                <a:tc>
                  <a:txBody>
                    <a:bodyPr/>
                    <a:lstStyle/>
                    <a:p>
                      <a:pPr>
                        <a:buNone/>
                      </a:pPr>
                      <a:r>
                        <a:rPr lang="fi-FI" sz="2000"/>
                        <a:t>Atorvastatin 80 mg vs Simvastatin 20–40 mg</a:t>
                      </a:r>
                    </a:p>
                  </a:txBody>
                  <a:tcPr marL="70718" marR="70718" marT="35359" marB="35359" anchor="ctr">
                    <a:lnL>
                      <a:noFill/>
                    </a:lnL>
                    <a:lnR>
                      <a:noFill/>
                    </a:lnR>
                    <a:lnT>
                      <a:noFill/>
                    </a:lnT>
                    <a:lnB>
                      <a:noFill/>
                    </a:lnB>
                    <a:solidFill>
                      <a:schemeClr val="bg2"/>
                    </a:solidFill>
                  </a:tcPr>
                </a:tc>
                <a:tc>
                  <a:txBody>
                    <a:bodyPr/>
                    <a:lstStyle/>
                    <a:p>
                      <a:pPr>
                        <a:buNone/>
                      </a:pPr>
                      <a:r>
                        <a:rPr lang="en-IN" sz="2000"/>
                        <a:t>Prior MI</a:t>
                      </a:r>
                    </a:p>
                  </a:txBody>
                  <a:tcPr marL="70718" marR="70718" marT="35359" marB="35359" anchor="ctr">
                    <a:lnL>
                      <a:noFill/>
                    </a:lnL>
                    <a:lnR>
                      <a:noFill/>
                    </a:lnR>
                    <a:lnT>
                      <a:noFill/>
                    </a:lnT>
                    <a:lnB>
                      <a:noFill/>
                    </a:lnB>
                    <a:solidFill>
                      <a:schemeClr val="bg2"/>
                    </a:solidFill>
                  </a:tcPr>
                </a:tc>
                <a:tc>
                  <a:txBody>
                    <a:bodyPr/>
                    <a:lstStyle/>
                    <a:p>
                      <a:pPr>
                        <a:buNone/>
                      </a:pPr>
                      <a:r>
                        <a:rPr lang="en-US" sz="2000"/>
                        <a:t>Atorvastatin superior for recurrent events</a:t>
                      </a:r>
                    </a:p>
                  </a:txBody>
                  <a:tcPr marL="70718" marR="70718" marT="35359" marB="35359" anchor="ctr">
                    <a:lnL>
                      <a:noFill/>
                    </a:lnL>
                    <a:lnR>
                      <a:noFill/>
                    </a:lnR>
                    <a:lnT>
                      <a:noFill/>
                    </a:lnT>
                    <a:lnB>
                      <a:noFill/>
                    </a:lnB>
                    <a:solidFill>
                      <a:schemeClr val="bg2"/>
                    </a:solidFill>
                  </a:tcPr>
                </a:tc>
                <a:extLst>
                  <a:ext uri="{0D108BD9-81ED-4DB2-BD59-A6C34878D82A}">
                    <a16:rowId xmlns:a16="http://schemas.microsoft.com/office/drawing/2014/main" val="249971940"/>
                  </a:ext>
                </a:extLst>
              </a:tr>
              <a:tr h="1694263">
                <a:tc>
                  <a:txBody>
                    <a:bodyPr/>
                    <a:lstStyle/>
                    <a:p>
                      <a:pPr>
                        <a:buNone/>
                      </a:pPr>
                      <a:r>
                        <a:rPr lang="en-IN" sz="2000" b="1" dirty="0"/>
                        <a:t>IMPROVE-IT</a:t>
                      </a:r>
                      <a:r>
                        <a:rPr lang="en-IN" sz="2000" dirty="0"/>
                        <a:t> (I</a:t>
                      </a:r>
                      <a:r>
                        <a:rPr lang="en-US" sz="2000" dirty="0" err="1"/>
                        <a:t>MProved</a:t>
                      </a:r>
                      <a:r>
                        <a:rPr lang="en-US" sz="2000" dirty="0"/>
                        <a:t> Reduction of Outcomes: Vytorin Efficacy International Trial</a:t>
                      </a:r>
                      <a:r>
                        <a:rPr lang="en-IN" sz="2000" dirty="0"/>
                        <a:t>)(2015)</a:t>
                      </a:r>
                    </a:p>
                  </a:txBody>
                  <a:tcPr marL="70718" marR="70718" marT="35359" marB="35359" anchor="ctr">
                    <a:lnL>
                      <a:noFill/>
                    </a:lnL>
                    <a:lnR>
                      <a:noFill/>
                    </a:lnR>
                    <a:lnT>
                      <a:noFill/>
                    </a:lnT>
                    <a:lnB>
                      <a:noFill/>
                    </a:lnB>
                    <a:solidFill>
                      <a:schemeClr val="bg2"/>
                    </a:solidFill>
                  </a:tcPr>
                </a:tc>
                <a:tc>
                  <a:txBody>
                    <a:bodyPr/>
                    <a:lstStyle/>
                    <a:p>
                      <a:pPr>
                        <a:buNone/>
                      </a:pPr>
                      <a:r>
                        <a:rPr lang="en-IN" sz="2000" dirty="0"/>
                        <a:t>Simvastatin ± Ezetimibe</a:t>
                      </a:r>
                    </a:p>
                  </a:txBody>
                  <a:tcPr marL="70718" marR="70718" marT="35359" marB="35359" anchor="ctr">
                    <a:lnL>
                      <a:noFill/>
                    </a:lnL>
                    <a:lnR>
                      <a:noFill/>
                    </a:lnR>
                    <a:lnT>
                      <a:noFill/>
                    </a:lnT>
                    <a:lnB>
                      <a:noFill/>
                    </a:lnB>
                    <a:solidFill>
                      <a:schemeClr val="bg2"/>
                    </a:solidFill>
                  </a:tcPr>
                </a:tc>
                <a:tc>
                  <a:txBody>
                    <a:bodyPr/>
                    <a:lstStyle/>
                    <a:p>
                      <a:pPr>
                        <a:buNone/>
                      </a:pPr>
                      <a:r>
                        <a:rPr lang="en-IN" sz="2000"/>
                        <a:t>Recent ACS</a:t>
                      </a:r>
                    </a:p>
                  </a:txBody>
                  <a:tcPr marL="70718" marR="70718" marT="35359" marB="35359" anchor="ctr">
                    <a:lnL>
                      <a:noFill/>
                    </a:lnL>
                    <a:lnR>
                      <a:noFill/>
                    </a:lnR>
                    <a:lnT>
                      <a:noFill/>
                    </a:lnT>
                    <a:lnB>
                      <a:noFill/>
                    </a:lnB>
                    <a:solidFill>
                      <a:schemeClr val="bg2"/>
                    </a:solidFill>
                  </a:tcPr>
                </a:tc>
                <a:tc>
                  <a:txBody>
                    <a:bodyPr/>
                    <a:lstStyle/>
                    <a:p>
                      <a:pPr>
                        <a:buNone/>
                      </a:pPr>
                      <a:r>
                        <a:rPr lang="en-US" sz="2000" dirty="0"/>
                        <a:t>Combo ↓ CV events more than statin alone</a:t>
                      </a:r>
                    </a:p>
                  </a:txBody>
                  <a:tcPr marL="70718" marR="70718" marT="35359" marB="35359" anchor="ctr">
                    <a:lnL>
                      <a:noFill/>
                    </a:lnL>
                    <a:lnR>
                      <a:noFill/>
                    </a:lnR>
                    <a:lnT>
                      <a:noFill/>
                    </a:lnT>
                    <a:lnB>
                      <a:noFill/>
                    </a:lnB>
                    <a:solidFill>
                      <a:schemeClr val="bg2"/>
                    </a:solidFill>
                  </a:tcPr>
                </a:tc>
                <a:extLst>
                  <a:ext uri="{0D108BD9-81ED-4DB2-BD59-A6C34878D82A}">
                    <a16:rowId xmlns:a16="http://schemas.microsoft.com/office/drawing/2014/main" val="1561919509"/>
                  </a:ext>
                </a:extLst>
              </a:tr>
            </a:tbl>
          </a:graphicData>
        </a:graphic>
      </p:graphicFrame>
      <p:graphicFrame>
        <p:nvGraphicFramePr>
          <p:cNvPr id="3" name="Table 2">
            <a:extLst>
              <a:ext uri="{FF2B5EF4-FFF2-40B4-BE49-F238E27FC236}">
                <a16:creationId xmlns:a16="http://schemas.microsoft.com/office/drawing/2014/main" id="{4BFD38DE-E47A-601D-A94A-D7E5B507E7AE}"/>
              </a:ext>
            </a:extLst>
          </p:cNvPr>
          <p:cNvGraphicFramePr>
            <a:graphicFrameLocks noGrp="1"/>
          </p:cNvGraphicFramePr>
          <p:nvPr>
            <p:extLst>
              <p:ext uri="{D42A27DB-BD31-4B8C-83A1-F6EECF244321}">
                <p14:modId xmlns:p14="http://schemas.microsoft.com/office/powerpoint/2010/main" val="2497998099"/>
              </p:ext>
            </p:extLst>
          </p:nvPr>
        </p:nvGraphicFramePr>
        <p:xfrm>
          <a:off x="108285" y="493295"/>
          <a:ext cx="9035716" cy="680336"/>
        </p:xfrm>
        <a:graphic>
          <a:graphicData uri="http://schemas.openxmlformats.org/drawingml/2006/table">
            <a:tbl>
              <a:tblPr/>
              <a:tblGrid>
                <a:gridCol w="2213263">
                  <a:extLst>
                    <a:ext uri="{9D8B030D-6E8A-4147-A177-3AD203B41FA5}">
                      <a16:colId xmlns:a16="http://schemas.microsoft.com/office/drawing/2014/main" val="2029454100"/>
                    </a:ext>
                  </a:extLst>
                </a:gridCol>
                <a:gridCol w="2274151">
                  <a:extLst>
                    <a:ext uri="{9D8B030D-6E8A-4147-A177-3AD203B41FA5}">
                      <a16:colId xmlns:a16="http://schemas.microsoft.com/office/drawing/2014/main" val="3765065587"/>
                    </a:ext>
                  </a:extLst>
                </a:gridCol>
                <a:gridCol w="2274151">
                  <a:extLst>
                    <a:ext uri="{9D8B030D-6E8A-4147-A177-3AD203B41FA5}">
                      <a16:colId xmlns:a16="http://schemas.microsoft.com/office/drawing/2014/main" val="3344765402"/>
                    </a:ext>
                  </a:extLst>
                </a:gridCol>
                <a:gridCol w="2274151">
                  <a:extLst>
                    <a:ext uri="{9D8B030D-6E8A-4147-A177-3AD203B41FA5}">
                      <a16:colId xmlns:a16="http://schemas.microsoft.com/office/drawing/2014/main" val="2016202691"/>
                    </a:ext>
                  </a:extLst>
                </a:gridCol>
              </a:tblGrid>
              <a:tr h="680336">
                <a:tc>
                  <a:txBody>
                    <a:bodyPr/>
                    <a:lstStyle/>
                    <a:p>
                      <a:pPr>
                        <a:buNone/>
                      </a:pPr>
                      <a:r>
                        <a:rPr lang="en-IN" sz="2000" dirty="0">
                          <a:solidFill>
                            <a:srgbClr val="FF0000"/>
                          </a:solidFill>
                        </a:rPr>
                        <a:t>Trial</a:t>
                      </a:r>
                    </a:p>
                  </a:txBody>
                  <a:tcPr marL="70718" marR="70718" marT="35359" marB="35359" anchor="ctr">
                    <a:lnL>
                      <a:noFill/>
                    </a:lnL>
                    <a:lnR>
                      <a:noFill/>
                    </a:lnR>
                    <a:lnT>
                      <a:noFill/>
                    </a:lnT>
                    <a:lnB>
                      <a:noFill/>
                    </a:lnB>
                    <a:solidFill>
                      <a:schemeClr val="bg2"/>
                    </a:solidFill>
                  </a:tcPr>
                </a:tc>
                <a:tc>
                  <a:txBody>
                    <a:bodyPr/>
                    <a:lstStyle/>
                    <a:p>
                      <a:pPr>
                        <a:buNone/>
                      </a:pPr>
                      <a:r>
                        <a:rPr lang="en-IN" sz="2000" dirty="0">
                          <a:solidFill>
                            <a:srgbClr val="FF0000"/>
                          </a:solidFill>
                        </a:rPr>
                        <a:t>Statin Used</a:t>
                      </a:r>
                    </a:p>
                  </a:txBody>
                  <a:tcPr marL="70718" marR="70718" marT="35359" marB="35359" anchor="ctr">
                    <a:lnL>
                      <a:noFill/>
                    </a:lnL>
                    <a:lnR>
                      <a:noFill/>
                    </a:lnR>
                    <a:lnT>
                      <a:noFill/>
                    </a:lnT>
                    <a:lnB>
                      <a:noFill/>
                    </a:lnB>
                    <a:solidFill>
                      <a:schemeClr val="bg2"/>
                    </a:solidFill>
                  </a:tcPr>
                </a:tc>
                <a:tc>
                  <a:txBody>
                    <a:bodyPr/>
                    <a:lstStyle/>
                    <a:p>
                      <a:pPr>
                        <a:buNone/>
                      </a:pPr>
                      <a:r>
                        <a:rPr lang="en-IN" sz="2000" dirty="0">
                          <a:solidFill>
                            <a:srgbClr val="FF0000"/>
                          </a:solidFill>
                        </a:rPr>
                        <a:t>Population</a:t>
                      </a:r>
                    </a:p>
                  </a:txBody>
                  <a:tcPr marL="70718" marR="70718" marT="35359" marB="35359" anchor="ctr">
                    <a:lnL>
                      <a:noFill/>
                    </a:lnL>
                    <a:lnR>
                      <a:noFill/>
                    </a:lnR>
                    <a:lnT>
                      <a:noFill/>
                    </a:lnT>
                    <a:lnB>
                      <a:noFill/>
                    </a:lnB>
                    <a:solidFill>
                      <a:schemeClr val="bg2"/>
                    </a:solidFill>
                  </a:tcPr>
                </a:tc>
                <a:tc>
                  <a:txBody>
                    <a:bodyPr/>
                    <a:lstStyle/>
                    <a:p>
                      <a:pPr>
                        <a:buNone/>
                      </a:pPr>
                      <a:r>
                        <a:rPr lang="en-IN" sz="2000" dirty="0">
                          <a:solidFill>
                            <a:srgbClr val="FF0000"/>
                          </a:solidFill>
                        </a:rPr>
                        <a:t>Key Finding</a:t>
                      </a:r>
                    </a:p>
                  </a:txBody>
                  <a:tcPr marL="70718" marR="70718" marT="35359" marB="35359" anchor="ctr">
                    <a:lnL>
                      <a:noFill/>
                    </a:lnL>
                    <a:lnR>
                      <a:noFill/>
                    </a:lnR>
                    <a:lnT>
                      <a:noFill/>
                    </a:lnT>
                    <a:lnB>
                      <a:noFill/>
                    </a:lnB>
                    <a:solidFill>
                      <a:schemeClr val="bg2"/>
                    </a:solidFill>
                  </a:tcPr>
                </a:tc>
                <a:extLst>
                  <a:ext uri="{0D108BD9-81ED-4DB2-BD59-A6C34878D82A}">
                    <a16:rowId xmlns:a16="http://schemas.microsoft.com/office/drawing/2014/main" val="3915915986"/>
                  </a:ext>
                </a:extLst>
              </a:tr>
            </a:tbl>
          </a:graphicData>
        </a:graphic>
      </p:graphicFrame>
    </p:spTree>
    <p:extLst>
      <p:ext uri="{BB962C8B-B14F-4D97-AF65-F5344CB8AC3E}">
        <p14:creationId xmlns:p14="http://schemas.microsoft.com/office/powerpoint/2010/main" val="6374691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74EA-CAED-1FFD-F10A-D890D1428F2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8D205FE3-A859-9446-497B-7486FABF2640}"/>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val="40471715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A78B8-1895-C90E-B2F9-9BDA5B9A4B82}"/>
              </a:ext>
            </a:extLst>
          </p:cNvPr>
          <p:cNvSpPr>
            <a:spLocks noGrp="1"/>
          </p:cNvSpPr>
          <p:nvPr>
            <p:ph type="title"/>
          </p:nvPr>
        </p:nvSpPr>
        <p:spPr>
          <a:xfrm>
            <a:off x="571500" y="1654176"/>
            <a:ext cx="8229600" cy="1143000"/>
          </a:xfrm>
        </p:spPr>
        <p:txBody>
          <a:bodyPr/>
          <a:lstStyle/>
          <a:p>
            <a:r>
              <a:rPr lang="en-IN" dirty="0"/>
              <a:t>TREATMENT OF DYSLIPIDEMIA</a:t>
            </a:r>
          </a:p>
        </p:txBody>
      </p:sp>
      <p:sp>
        <p:nvSpPr>
          <p:cNvPr id="3" name="Content Placeholder 2">
            <a:extLst>
              <a:ext uri="{FF2B5EF4-FFF2-40B4-BE49-F238E27FC236}">
                <a16:creationId xmlns:a16="http://schemas.microsoft.com/office/drawing/2014/main" id="{BD46A8BD-5D7D-C753-C8FD-D7CB685D2547}"/>
              </a:ext>
            </a:extLst>
          </p:cNvPr>
          <p:cNvSpPr>
            <a:spLocks noGrp="1"/>
          </p:cNvSpPr>
          <p:nvPr>
            <p:ph idx="1"/>
          </p:nvPr>
        </p:nvSpPr>
        <p:spPr>
          <a:xfrm>
            <a:off x="457200" y="3644900"/>
            <a:ext cx="8229600" cy="4525963"/>
          </a:xfrm>
        </p:spPr>
        <p:txBody>
          <a:bodyPr/>
          <a:lstStyle/>
          <a:p>
            <a:endParaRPr lang="en-IN" dirty="0"/>
          </a:p>
        </p:txBody>
      </p:sp>
    </p:spTree>
    <p:extLst>
      <p:ext uri="{BB962C8B-B14F-4D97-AF65-F5344CB8AC3E}">
        <p14:creationId xmlns:p14="http://schemas.microsoft.com/office/powerpoint/2010/main" val="6203890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8755C-5ED9-4C11-5F39-8F563BDCADC2}"/>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66401032-16A2-4535-DE31-491528874313}"/>
              </a:ext>
            </a:extLst>
          </p:cNvPr>
          <p:cNvPicPr>
            <a:picLocks noGrp="1" noChangeAspect="1"/>
          </p:cNvPicPr>
          <p:nvPr>
            <p:ph idx="1"/>
          </p:nvPr>
        </p:nvPicPr>
        <p:blipFill>
          <a:blip r:embed="rId2"/>
          <a:stretch>
            <a:fillRect/>
          </a:stretch>
        </p:blipFill>
        <p:spPr>
          <a:xfrm>
            <a:off x="1193800" y="0"/>
            <a:ext cx="5803899" cy="6959600"/>
          </a:xfrm>
        </p:spPr>
      </p:pic>
    </p:spTree>
    <p:extLst>
      <p:ext uri="{BB962C8B-B14F-4D97-AF65-F5344CB8AC3E}">
        <p14:creationId xmlns:p14="http://schemas.microsoft.com/office/powerpoint/2010/main" val="12267588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D9C93-8372-E7CA-D2C7-2A104A3A6969}"/>
              </a:ext>
            </a:extLst>
          </p:cNvPr>
          <p:cNvSpPr>
            <a:spLocks noGrp="1"/>
          </p:cNvSpPr>
          <p:nvPr>
            <p:ph type="title"/>
          </p:nvPr>
        </p:nvSpPr>
        <p:spPr/>
        <p:txBody>
          <a:bodyPr>
            <a:normAutofit fontScale="90000"/>
          </a:bodyPr>
          <a:lstStyle/>
          <a:p>
            <a:r>
              <a:rPr lang="en-IN" b="1" u="sng" dirty="0"/>
              <a:t>Treatment </a:t>
            </a:r>
            <a:br>
              <a:rPr lang="en-IN" dirty="0"/>
            </a:br>
            <a:endParaRPr lang="en-IN" dirty="0"/>
          </a:p>
        </p:txBody>
      </p:sp>
      <p:sp>
        <p:nvSpPr>
          <p:cNvPr id="3" name="Content Placeholder 2">
            <a:extLst>
              <a:ext uri="{FF2B5EF4-FFF2-40B4-BE49-F238E27FC236}">
                <a16:creationId xmlns:a16="http://schemas.microsoft.com/office/drawing/2014/main" id="{3CBEB504-416E-D998-59B1-AD3187E8FAEF}"/>
              </a:ext>
            </a:extLst>
          </p:cNvPr>
          <p:cNvSpPr>
            <a:spLocks noGrp="1"/>
          </p:cNvSpPr>
          <p:nvPr>
            <p:ph idx="1"/>
          </p:nvPr>
        </p:nvSpPr>
        <p:spPr>
          <a:xfrm>
            <a:off x="317500" y="1041400"/>
            <a:ext cx="8369300" cy="5084763"/>
          </a:xfrm>
        </p:spPr>
        <p:txBody>
          <a:bodyPr>
            <a:normAutofit/>
          </a:bodyPr>
          <a:lstStyle/>
          <a:p>
            <a:pPr marL="0" indent="0">
              <a:buNone/>
            </a:pPr>
            <a:r>
              <a:rPr lang="en-IN" b="1" dirty="0"/>
              <a:t>1.Measure baseline lipids.</a:t>
            </a:r>
            <a:br>
              <a:rPr lang="en-IN" dirty="0"/>
            </a:br>
            <a:r>
              <a:rPr lang="en-IN" dirty="0"/>
              <a:t>  • Total cholesterol, LDL-C, HDL-C, non-HDL-C, triglycerides (TG).</a:t>
            </a:r>
          </a:p>
          <a:p>
            <a:pPr marL="0" indent="0">
              <a:buNone/>
            </a:pPr>
            <a:br>
              <a:rPr lang="en-IN" dirty="0"/>
            </a:br>
            <a:r>
              <a:rPr lang="en-IN" dirty="0"/>
              <a:t>  • Consider </a:t>
            </a:r>
            <a:r>
              <a:rPr lang="en-IN" dirty="0" err="1"/>
              <a:t>Lp</a:t>
            </a:r>
            <a:r>
              <a:rPr lang="en-IN" dirty="0"/>
              <a:t>(a) if available, family history, genetic risk. </a:t>
            </a:r>
          </a:p>
          <a:p>
            <a:pPr marL="0" indent="0">
              <a:buNone/>
            </a:pPr>
            <a:br>
              <a:rPr lang="en-IN" dirty="0"/>
            </a:br>
            <a:r>
              <a:rPr lang="en-IN" dirty="0"/>
              <a:t>  • Assess other risk factors: age, sex, smoking, diabetes, hypertension, CKD, etc.</a:t>
            </a:r>
          </a:p>
        </p:txBody>
      </p:sp>
    </p:spTree>
    <p:extLst>
      <p:ext uri="{BB962C8B-B14F-4D97-AF65-F5344CB8AC3E}">
        <p14:creationId xmlns:p14="http://schemas.microsoft.com/office/powerpoint/2010/main" val="37412858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B9327C-290B-789E-9710-FD7453614EEE}"/>
              </a:ext>
            </a:extLst>
          </p:cNvPr>
          <p:cNvSpPr>
            <a:spLocks noGrp="1"/>
          </p:cNvSpPr>
          <p:nvPr>
            <p:ph idx="1"/>
          </p:nvPr>
        </p:nvSpPr>
        <p:spPr>
          <a:xfrm>
            <a:off x="139700" y="165100"/>
            <a:ext cx="9207500" cy="6565900"/>
          </a:xfrm>
        </p:spPr>
        <p:txBody>
          <a:bodyPr>
            <a:normAutofit fontScale="77500" lnSpcReduction="20000"/>
          </a:bodyPr>
          <a:lstStyle/>
          <a:p>
            <a:pPr marL="0" indent="0">
              <a:buNone/>
            </a:pPr>
            <a:r>
              <a:rPr lang="en-US" b="1" dirty="0"/>
              <a:t>2.Assess ASCVD risk.</a:t>
            </a:r>
          </a:p>
          <a:p>
            <a:pPr marL="0" indent="0">
              <a:lnSpc>
                <a:spcPct val="160000"/>
              </a:lnSpc>
              <a:buNone/>
            </a:pPr>
            <a:br>
              <a:rPr lang="en-US" dirty="0"/>
            </a:br>
            <a:r>
              <a:rPr lang="en-US" dirty="0"/>
              <a:t>  • Use risk calculator appropriate for your population (e.g. SCORE2 ,SCORE2 OP)</a:t>
            </a:r>
          </a:p>
          <a:p>
            <a:pPr>
              <a:lnSpc>
                <a:spcPct val="160000"/>
              </a:lnSpc>
              <a:buFont typeface="Wingdings" panose="05000000000000000000" pitchFamily="2" charset="2"/>
              <a:buChar char="§"/>
            </a:pPr>
            <a:r>
              <a:rPr lang="en-US" b="1" dirty="0"/>
              <a:t>Risk Factors used</a:t>
            </a:r>
            <a:r>
              <a:rPr lang="en-US" dirty="0"/>
              <a:t>:</a:t>
            </a:r>
          </a:p>
          <a:p>
            <a:pPr>
              <a:lnSpc>
                <a:spcPct val="120000"/>
              </a:lnSpc>
              <a:buFont typeface="Wingdings" panose="05000000000000000000" pitchFamily="2" charset="2"/>
              <a:buChar char="§"/>
            </a:pPr>
            <a:r>
              <a:rPr lang="en-US" dirty="0"/>
              <a:t>Age</a:t>
            </a:r>
          </a:p>
          <a:p>
            <a:pPr>
              <a:lnSpc>
                <a:spcPct val="120000"/>
              </a:lnSpc>
              <a:buFont typeface="Wingdings" panose="05000000000000000000" pitchFamily="2" charset="2"/>
              <a:buChar char="§"/>
            </a:pPr>
            <a:r>
              <a:rPr lang="en-US" dirty="0"/>
              <a:t>Sex</a:t>
            </a:r>
          </a:p>
          <a:p>
            <a:pPr>
              <a:lnSpc>
                <a:spcPct val="120000"/>
              </a:lnSpc>
              <a:buFont typeface="Wingdings" panose="05000000000000000000" pitchFamily="2" charset="2"/>
              <a:buChar char="§"/>
            </a:pPr>
            <a:r>
              <a:rPr lang="en-US" dirty="0"/>
              <a:t>Smoking</a:t>
            </a:r>
          </a:p>
          <a:p>
            <a:pPr>
              <a:lnSpc>
                <a:spcPct val="120000"/>
              </a:lnSpc>
              <a:buFont typeface="Wingdings" panose="05000000000000000000" pitchFamily="2" charset="2"/>
              <a:buChar char="§"/>
            </a:pPr>
            <a:r>
              <a:rPr lang="en-US" dirty="0"/>
              <a:t>Systolic blood pressure</a:t>
            </a:r>
          </a:p>
          <a:p>
            <a:pPr>
              <a:lnSpc>
                <a:spcPct val="120000"/>
              </a:lnSpc>
              <a:buFont typeface="Wingdings" panose="05000000000000000000" pitchFamily="2" charset="2"/>
              <a:buChar char="§"/>
            </a:pPr>
            <a:r>
              <a:rPr lang="en-US" dirty="0"/>
              <a:t>Non-HDL cholesterol (preferred over total cholesterol).</a:t>
            </a:r>
          </a:p>
          <a:p>
            <a:pPr marL="0" indent="0">
              <a:lnSpc>
                <a:spcPct val="160000"/>
              </a:lnSpc>
              <a:buNone/>
            </a:pPr>
            <a:endParaRPr lang="en-US" dirty="0"/>
          </a:p>
          <a:p>
            <a:pPr marL="0" indent="0">
              <a:lnSpc>
                <a:spcPct val="160000"/>
              </a:lnSpc>
              <a:buNone/>
            </a:pPr>
            <a:r>
              <a:rPr lang="en-US" dirty="0"/>
              <a:t>  • Categorize risk: </a:t>
            </a:r>
            <a:r>
              <a:rPr lang="en-US" i="1" dirty="0"/>
              <a:t>low, moderate, high, very high</a:t>
            </a:r>
            <a:r>
              <a:rPr lang="en-US" dirty="0"/>
              <a:t>. </a:t>
            </a:r>
            <a:endParaRPr lang="en-IN" dirty="0"/>
          </a:p>
        </p:txBody>
      </p:sp>
    </p:spTree>
    <p:extLst>
      <p:ext uri="{BB962C8B-B14F-4D97-AF65-F5344CB8AC3E}">
        <p14:creationId xmlns:p14="http://schemas.microsoft.com/office/powerpoint/2010/main" val="22132153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A06A1-5AE4-3EBE-B0BE-2485AA3834D4}"/>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CAE48A3-EC82-8E6B-1541-63C8294094DE}"/>
              </a:ext>
            </a:extLst>
          </p:cNvPr>
          <p:cNvSpPr>
            <a:spLocks noGrp="1"/>
          </p:cNvSpPr>
          <p:nvPr>
            <p:ph idx="1"/>
          </p:nvPr>
        </p:nvSpPr>
        <p:spPr/>
        <p:txBody>
          <a:bodyPr>
            <a:normAutofit fontScale="92500" lnSpcReduction="20000"/>
          </a:bodyPr>
          <a:lstStyle/>
          <a:p>
            <a:pPr marL="0" indent="0">
              <a:lnSpc>
                <a:spcPct val="150000"/>
              </a:lnSpc>
              <a:buNone/>
            </a:pPr>
            <a:r>
              <a:rPr lang="en-IN" b="1" dirty="0"/>
              <a:t>3.Decide on therapeutic target </a:t>
            </a:r>
          </a:p>
          <a:p>
            <a:pPr marL="0" indent="0">
              <a:lnSpc>
                <a:spcPct val="150000"/>
              </a:lnSpc>
              <a:buNone/>
            </a:pPr>
            <a:r>
              <a:rPr lang="en-IN" dirty="0"/>
              <a:t>  • For </a:t>
            </a:r>
            <a:r>
              <a:rPr lang="en-IN" i="1" dirty="0"/>
              <a:t>very high risk</a:t>
            </a:r>
            <a:r>
              <a:rPr lang="en-IN" dirty="0"/>
              <a:t> (e.g. established ASCVD, recent ACS, high-risk comorbidity): target lower LDL-C  </a:t>
            </a:r>
          </a:p>
          <a:p>
            <a:pPr marL="0" indent="0">
              <a:lnSpc>
                <a:spcPct val="150000"/>
              </a:lnSpc>
              <a:buNone/>
            </a:pPr>
            <a:endParaRPr lang="en-IN" dirty="0"/>
          </a:p>
          <a:p>
            <a:pPr marL="0" indent="0">
              <a:lnSpc>
                <a:spcPct val="150000"/>
              </a:lnSpc>
              <a:buNone/>
            </a:pPr>
            <a:r>
              <a:rPr lang="en-IN" dirty="0"/>
              <a:t>• For high / moderate risk: less aggressive but meaningful reductions</a:t>
            </a:r>
          </a:p>
        </p:txBody>
      </p:sp>
    </p:spTree>
    <p:extLst>
      <p:ext uri="{BB962C8B-B14F-4D97-AF65-F5344CB8AC3E}">
        <p14:creationId xmlns:p14="http://schemas.microsoft.com/office/powerpoint/2010/main" val="17867144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2010F-86DF-A310-EE22-CE8899AEC8BB}"/>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BE3752E8-F7A2-DC3A-D153-3F073BFB5C05}"/>
              </a:ext>
            </a:extLst>
          </p:cNvPr>
          <p:cNvPicPr>
            <a:picLocks noGrp="1" noChangeAspect="1"/>
          </p:cNvPicPr>
          <p:nvPr>
            <p:ph idx="1"/>
          </p:nvPr>
        </p:nvPicPr>
        <p:blipFill>
          <a:blip r:embed="rId2"/>
          <a:stretch>
            <a:fillRect/>
          </a:stretch>
        </p:blipFill>
        <p:spPr>
          <a:xfrm>
            <a:off x="-88900" y="0"/>
            <a:ext cx="9232900" cy="6798864"/>
          </a:xfrm>
        </p:spPr>
      </p:pic>
    </p:spTree>
    <p:extLst>
      <p:ext uri="{BB962C8B-B14F-4D97-AF65-F5344CB8AC3E}">
        <p14:creationId xmlns:p14="http://schemas.microsoft.com/office/powerpoint/2010/main" val="39321347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99314-4BA3-1FCF-D3A0-DFC2E3A025CE}"/>
              </a:ext>
            </a:extLst>
          </p:cNvPr>
          <p:cNvSpPr>
            <a:spLocks noGrp="1"/>
          </p:cNvSpPr>
          <p:nvPr>
            <p:ph type="title"/>
          </p:nvPr>
        </p:nvSpPr>
        <p:spPr/>
        <p:txBody>
          <a:bodyPr/>
          <a:lstStyle/>
          <a:p>
            <a:endParaRPr lang="en-IN"/>
          </a:p>
        </p:txBody>
      </p:sp>
      <p:sp>
        <p:nvSpPr>
          <p:cNvPr id="4" name="Rectangle 1">
            <a:extLst>
              <a:ext uri="{FF2B5EF4-FFF2-40B4-BE49-F238E27FC236}">
                <a16:creationId xmlns:a16="http://schemas.microsoft.com/office/drawing/2014/main" id="{A9034151-1A46-77C0-BD06-67AE29A93656}"/>
              </a:ext>
            </a:extLst>
          </p:cNvPr>
          <p:cNvSpPr>
            <a:spLocks noGrp="1" noChangeArrowheads="1"/>
          </p:cNvSpPr>
          <p:nvPr>
            <p:ph idx="1"/>
          </p:nvPr>
        </p:nvSpPr>
        <p:spPr bwMode="auto">
          <a:xfrm>
            <a:off x="317500" y="1606235"/>
            <a:ext cx="8229600" cy="4433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50000"/>
              </a:lnSpc>
              <a:spcBef>
                <a:spcPct val="0"/>
              </a:spcBef>
              <a:spcAft>
                <a:spcPct val="0"/>
              </a:spcAft>
              <a:buClrTx/>
              <a:buSzTx/>
              <a:buNone/>
              <a:tabLst/>
            </a:pPr>
            <a:r>
              <a:rPr kumimoji="0" lang="en-US" altLang="en-US" b="1" i="0" u="none" strike="noStrike" cap="none" normalizeH="0" baseline="0" dirty="0">
                <a:ln>
                  <a:noFill/>
                </a:ln>
                <a:solidFill>
                  <a:schemeClr val="tx1"/>
                </a:solidFill>
                <a:effectLst/>
                <a:latin typeface="Arial" panose="020B0604020202020204" pitchFamily="34" charset="0"/>
              </a:rPr>
              <a:t>4.Lifestyle interventions + diet</a:t>
            </a:r>
            <a:r>
              <a:rPr kumimoji="0" lang="en-US" altLang="en-US" b="0" i="0" u="none" strike="noStrike" cap="none" normalizeH="0" baseline="0" dirty="0">
                <a:ln>
                  <a:noFill/>
                </a:ln>
                <a:solidFill>
                  <a:schemeClr val="tx1"/>
                </a:solidFill>
                <a:effectLst/>
                <a:latin typeface="Arial" panose="020B0604020202020204" pitchFamily="34" charset="0"/>
              </a:rPr>
              <a:t> for </a:t>
            </a:r>
            <a:r>
              <a:rPr kumimoji="0" lang="en-US" altLang="en-US" b="1" i="0" u="none" strike="noStrike" cap="none" normalizeH="0" baseline="0" dirty="0">
                <a:ln>
                  <a:noFill/>
                </a:ln>
                <a:solidFill>
                  <a:schemeClr val="tx1"/>
                </a:solidFill>
                <a:effectLst/>
                <a:latin typeface="Arial" panose="020B0604020202020204" pitchFamily="34" charset="0"/>
              </a:rPr>
              <a:t>all</a:t>
            </a:r>
            <a:r>
              <a:rPr kumimoji="0" lang="en-US" altLang="en-US" b="0" i="0" u="none" strike="noStrike" cap="none" normalizeH="0" baseline="0" dirty="0">
                <a:ln>
                  <a:noFill/>
                </a:ln>
                <a:solidFill>
                  <a:schemeClr val="tx1"/>
                </a:solidFill>
                <a:effectLst/>
                <a:latin typeface="Arial" panose="020B0604020202020204" pitchFamily="34" charset="0"/>
              </a:rPr>
              <a:t>:</a:t>
            </a:r>
            <a:br>
              <a:rPr kumimoji="0" lang="en-US" altLang="en-US" b="0" i="0" u="none" strike="noStrike" cap="none" normalizeH="0" baseline="0" dirty="0">
                <a:ln>
                  <a:noFill/>
                </a:ln>
                <a:solidFill>
                  <a:schemeClr val="tx1"/>
                </a:solidFill>
                <a:effectLst/>
                <a:latin typeface="Arial" panose="020B0604020202020204" pitchFamily="34" charset="0"/>
              </a:rPr>
            </a:br>
            <a:r>
              <a:rPr kumimoji="0" lang="en-US" altLang="en-US" b="0" i="0" u="none" strike="noStrike" cap="none" normalizeH="0" baseline="0" dirty="0">
                <a:ln>
                  <a:noFill/>
                </a:ln>
                <a:solidFill>
                  <a:schemeClr val="tx1"/>
                </a:solidFill>
                <a:effectLst/>
                <a:latin typeface="Arial" panose="020B0604020202020204" pitchFamily="34" charset="0"/>
              </a:rPr>
              <a:t>  • Diet: reduce saturated fat, trans fats; </a:t>
            </a:r>
          </a:p>
          <a:p>
            <a:pPr marL="0" marR="0" lvl="0" indent="0" defTabSz="914400" rtl="0" eaLnBrk="0" fontAlgn="base" latinLnBrk="0" hangingPunct="0">
              <a:lnSpc>
                <a:spcPct val="150000"/>
              </a:lnSpc>
              <a:spcBef>
                <a:spcPct val="0"/>
              </a:spcBef>
              <a:spcAft>
                <a:spcPct val="0"/>
              </a:spcAft>
              <a:buClrTx/>
              <a:buSzTx/>
              <a:buNone/>
              <a:tabLst/>
            </a:pPr>
            <a:r>
              <a:rPr kumimoji="0" lang="en-US" altLang="en-US" b="0" i="0" u="none" strike="noStrike" cap="none" normalizeH="0" baseline="0" dirty="0">
                <a:ln>
                  <a:noFill/>
                </a:ln>
                <a:solidFill>
                  <a:schemeClr val="tx1"/>
                </a:solidFill>
                <a:effectLst/>
                <a:latin typeface="Arial" panose="020B0604020202020204" pitchFamily="34" charset="0"/>
              </a:rPr>
              <a:t>increase </a:t>
            </a:r>
            <a:r>
              <a:rPr kumimoji="0" lang="en-US" altLang="en-US" b="0" i="0" u="none" strike="noStrike" cap="none" normalizeH="0" baseline="0" dirty="0" err="1">
                <a:ln>
                  <a:noFill/>
                </a:ln>
                <a:solidFill>
                  <a:schemeClr val="tx1"/>
                </a:solidFill>
                <a:effectLst/>
                <a:latin typeface="Arial" panose="020B0604020202020204" pitchFamily="34" charset="0"/>
              </a:rPr>
              <a:t>fibre</a:t>
            </a:r>
            <a:r>
              <a:rPr kumimoji="0" lang="en-US" altLang="en-US" b="0" i="0" u="none" strike="noStrike" cap="none" normalizeH="0" baseline="0" dirty="0">
                <a:ln>
                  <a:noFill/>
                </a:ln>
                <a:solidFill>
                  <a:schemeClr val="tx1"/>
                </a:solidFill>
                <a:effectLst/>
                <a:latin typeface="Arial" panose="020B0604020202020204" pitchFamily="34" charset="0"/>
              </a:rPr>
              <a:t>, plant sterols etc.</a:t>
            </a:r>
            <a:br>
              <a:rPr kumimoji="0" lang="en-US" altLang="en-US" b="0" i="0" u="none" strike="noStrike" cap="none" normalizeH="0" baseline="0" dirty="0">
                <a:ln>
                  <a:noFill/>
                </a:ln>
                <a:solidFill>
                  <a:schemeClr val="tx1"/>
                </a:solidFill>
                <a:effectLst/>
                <a:latin typeface="Arial" panose="020B0604020202020204" pitchFamily="34" charset="0"/>
              </a:rPr>
            </a:br>
            <a:r>
              <a:rPr kumimoji="0" lang="en-US" altLang="en-US" b="0" i="0" u="none" strike="noStrike" cap="none" normalizeH="0" baseline="0" dirty="0">
                <a:ln>
                  <a:noFill/>
                </a:ln>
                <a:solidFill>
                  <a:schemeClr val="tx1"/>
                </a:solidFill>
                <a:effectLst/>
                <a:latin typeface="Arial" panose="020B0604020202020204" pitchFamily="34" charset="0"/>
              </a:rPr>
              <a:t>  • Physical activity, weight control, smoking cessation.</a:t>
            </a:r>
            <a:br>
              <a:rPr kumimoji="0" lang="en-US" altLang="en-US" b="0" i="0" u="none" strike="noStrike" cap="none" normalizeH="0" baseline="0" dirty="0">
                <a:ln>
                  <a:noFill/>
                </a:ln>
                <a:solidFill>
                  <a:schemeClr val="tx1"/>
                </a:solidFill>
                <a:effectLst/>
                <a:latin typeface="Arial" panose="020B0604020202020204" pitchFamily="34" charset="0"/>
              </a:rPr>
            </a:br>
            <a:r>
              <a:rPr kumimoji="0" lang="en-US" altLang="en-US" b="0" i="0" u="none" strike="noStrike" cap="none" normalizeH="0" baseline="0" dirty="0">
                <a:ln>
                  <a:noFill/>
                </a:ln>
                <a:solidFill>
                  <a:schemeClr val="tx1"/>
                </a:solidFill>
                <a:effectLst/>
                <a:latin typeface="Arial" panose="020B0604020202020204" pitchFamily="34" charset="0"/>
              </a:rPr>
              <a:t>  • Address other modifiable risk factors. </a:t>
            </a:r>
          </a:p>
        </p:txBody>
      </p:sp>
    </p:spTree>
    <p:extLst>
      <p:ext uri="{BB962C8B-B14F-4D97-AF65-F5344CB8AC3E}">
        <p14:creationId xmlns:p14="http://schemas.microsoft.com/office/powerpoint/2010/main" val="4276393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119813" y="6477000"/>
            <a:ext cx="2947987" cy="246063"/>
          </a:xfrm>
          <a:prstGeom prst="rect">
            <a:avLst/>
          </a:prstGeom>
          <a:noFill/>
          <a:ln w="9525">
            <a:noFill/>
            <a:miter lim="800000"/>
          </a:ln>
        </p:spPr>
        <p:txBody>
          <a:bodyPr wrap="none" anchor="b">
            <a:spAutoFit/>
          </a:bodyPr>
          <a:lstStyle/>
          <a:p>
            <a:pPr algn="r" eaLnBrk="0" hangingPunct="0"/>
            <a:r>
              <a:rPr lang="en-US" sz="1000"/>
              <a:t>Source: Yusuf S et al. </a:t>
            </a:r>
            <a:r>
              <a:rPr lang="en-US" sz="1000" i="1"/>
              <a:t>Lancet</a:t>
            </a:r>
            <a:r>
              <a:rPr lang="en-US" sz="1000"/>
              <a:t>. 2004;364:937-952</a:t>
            </a:r>
          </a:p>
        </p:txBody>
      </p:sp>
      <p:sp>
        <p:nvSpPr>
          <p:cNvPr id="23555" name="Line 3"/>
          <p:cNvSpPr>
            <a:spLocks noChangeShapeType="1"/>
          </p:cNvSpPr>
          <p:nvPr/>
        </p:nvSpPr>
        <p:spPr bwMode="auto">
          <a:xfrm>
            <a:off x="1098550" y="1477963"/>
            <a:ext cx="1588" cy="3381375"/>
          </a:xfrm>
          <a:prstGeom prst="line">
            <a:avLst/>
          </a:prstGeom>
          <a:noFill/>
          <a:ln w="33338">
            <a:solidFill>
              <a:schemeClr val="tx1"/>
            </a:solidFill>
            <a:round/>
          </a:ln>
        </p:spPr>
        <p:txBody>
          <a:bodyPr/>
          <a:lstStyle/>
          <a:p>
            <a:endParaRPr lang="en-US"/>
          </a:p>
        </p:txBody>
      </p:sp>
      <p:sp>
        <p:nvSpPr>
          <p:cNvPr id="23556" name="Line 4"/>
          <p:cNvSpPr>
            <a:spLocks noChangeShapeType="1"/>
          </p:cNvSpPr>
          <p:nvPr/>
        </p:nvSpPr>
        <p:spPr bwMode="auto">
          <a:xfrm>
            <a:off x="977900" y="4110038"/>
            <a:ext cx="120650" cy="1587"/>
          </a:xfrm>
          <a:prstGeom prst="line">
            <a:avLst/>
          </a:prstGeom>
          <a:noFill/>
          <a:ln w="33338">
            <a:solidFill>
              <a:schemeClr val="tx1"/>
            </a:solidFill>
            <a:round/>
          </a:ln>
        </p:spPr>
        <p:txBody>
          <a:bodyPr/>
          <a:lstStyle/>
          <a:p>
            <a:endParaRPr lang="en-US"/>
          </a:p>
        </p:txBody>
      </p:sp>
      <p:sp>
        <p:nvSpPr>
          <p:cNvPr id="23557" name="Line 5"/>
          <p:cNvSpPr>
            <a:spLocks noChangeShapeType="1"/>
          </p:cNvSpPr>
          <p:nvPr/>
        </p:nvSpPr>
        <p:spPr bwMode="auto">
          <a:xfrm>
            <a:off x="977900" y="3443288"/>
            <a:ext cx="120650" cy="1587"/>
          </a:xfrm>
          <a:prstGeom prst="line">
            <a:avLst/>
          </a:prstGeom>
          <a:noFill/>
          <a:ln w="33338">
            <a:solidFill>
              <a:schemeClr val="tx1"/>
            </a:solidFill>
            <a:round/>
          </a:ln>
        </p:spPr>
        <p:txBody>
          <a:bodyPr/>
          <a:lstStyle/>
          <a:p>
            <a:endParaRPr lang="en-US"/>
          </a:p>
        </p:txBody>
      </p:sp>
      <p:sp>
        <p:nvSpPr>
          <p:cNvPr id="23558" name="Line 6"/>
          <p:cNvSpPr>
            <a:spLocks noChangeShapeType="1"/>
          </p:cNvSpPr>
          <p:nvPr/>
        </p:nvSpPr>
        <p:spPr bwMode="auto">
          <a:xfrm>
            <a:off x="977900" y="2794000"/>
            <a:ext cx="120650" cy="1588"/>
          </a:xfrm>
          <a:prstGeom prst="line">
            <a:avLst/>
          </a:prstGeom>
          <a:noFill/>
          <a:ln w="33338">
            <a:solidFill>
              <a:schemeClr val="tx1"/>
            </a:solidFill>
            <a:round/>
          </a:ln>
        </p:spPr>
        <p:txBody>
          <a:bodyPr/>
          <a:lstStyle/>
          <a:p>
            <a:endParaRPr lang="en-US"/>
          </a:p>
        </p:txBody>
      </p:sp>
      <p:sp>
        <p:nvSpPr>
          <p:cNvPr id="23559" name="Line 7"/>
          <p:cNvSpPr>
            <a:spLocks noChangeShapeType="1"/>
          </p:cNvSpPr>
          <p:nvPr/>
        </p:nvSpPr>
        <p:spPr bwMode="auto">
          <a:xfrm>
            <a:off x="977900" y="2128838"/>
            <a:ext cx="120650" cy="1587"/>
          </a:xfrm>
          <a:prstGeom prst="line">
            <a:avLst/>
          </a:prstGeom>
          <a:noFill/>
          <a:ln w="33338">
            <a:solidFill>
              <a:schemeClr val="tx1"/>
            </a:solidFill>
            <a:round/>
          </a:ln>
        </p:spPr>
        <p:txBody>
          <a:bodyPr/>
          <a:lstStyle/>
          <a:p>
            <a:endParaRPr lang="en-US"/>
          </a:p>
        </p:txBody>
      </p:sp>
      <p:sp>
        <p:nvSpPr>
          <p:cNvPr id="23560" name="Line 8"/>
          <p:cNvSpPr>
            <a:spLocks noChangeShapeType="1"/>
          </p:cNvSpPr>
          <p:nvPr/>
        </p:nvSpPr>
        <p:spPr bwMode="auto">
          <a:xfrm>
            <a:off x="985838" y="1479550"/>
            <a:ext cx="120650" cy="1588"/>
          </a:xfrm>
          <a:prstGeom prst="line">
            <a:avLst/>
          </a:prstGeom>
          <a:noFill/>
          <a:ln w="33338">
            <a:solidFill>
              <a:srgbClr val="FFFFFF"/>
            </a:solidFill>
            <a:round/>
          </a:ln>
        </p:spPr>
        <p:txBody>
          <a:bodyPr/>
          <a:lstStyle/>
          <a:p>
            <a:endParaRPr lang="en-US"/>
          </a:p>
        </p:txBody>
      </p:sp>
      <p:sp>
        <p:nvSpPr>
          <p:cNvPr id="23561" name="Rectangle 9"/>
          <p:cNvSpPr>
            <a:spLocks noChangeArrowheads="1"/>
          </p:cNvSpPr>
          <p:nvPr/>
        </p:nvSpPr>
        <p:spPr bwMode="auto">
          <a:xfrm>
            <a:off x="1312863" y="3562350"/>
            <a:ext cx="365125" cy="1176338"/>
          </a:xfrm>
          <a:prstGeom prst="rect">
            <a:avLst/>
          </a:prstGeom>
          <a:solidFill>
            <a:srgbClr val="2DD803"/>
          </a:solidFill>
          <a:ln w="9525">
            <a:noFill/>
            <a:miter lim="800000"/>
          </a:ln>
        </p:spPr>
        <p:txBody>
          <a:bodyPr wrap="none" anchor="ctr"/>
          <a:lstStyle/>
          <a:p>
            <a:endParaRPr lang="en-US"/>
          </a:p>
        </p:txBody>
      </p:sp>
      <p:sp>
        <p:nvSpPr>
          <p:cNvPr id="23562" name="Rectangle 10"/>
          <p:cNvSpPr>
            <a:spLocks noChangeArrowheads="1"/>
          </p:cNvSpPr>
          <p:nvPr/>
        </p:nvSpPr>
        <p:spPr bwMode="auto">
          <a:xfrm>
            <a:off x="1381125" y="3295650"/>
            <a:ext cx="238125" cy="244475"/>
          </a:xfrm>
          <a:prstGeom prst="rect">
            <a:avLst/>
          </a:prstGeom>
          <a:noFill/>
          <a:ln w="9525">
            <a:noFill/>
            <a:miter lim="800000"/>
          </a:ln>
        </p:spPr>
        <p:txBody>
          <a:bodyPr wrap="none" lIns="0" tIns="0" rIns="0" bIns="0">
            <a:spAutoFit/>
          </a:bodyPr>
          <a:lstStyle/>
          <a:p>
            <a:pPr algn="l" eaLnBrk="0" hangingPunct="0"/>
            <a:r>
              <a:rPr lang="en-US" sz="1600">
                <a:latin typeface="Franklin Gothic Demi" panose="020B0703020102020204" pitchFamily="34" charset="0"/>
              </a:rPr>
              <a:t>36</a:t>
            </a:r>
            <a:endParaRPr lang="en-US" sz="1600" baseline="-25000">
              <a:latin typeface="Franklin Gothic Demi" panose="020B0703020102020204" pitchFamily="34" charset="0"/>
            </a:endParaRPr>
          </a:p>
        </p:txBody>
      </p:sp>
      <p:sp>
        <p:nvSpPr>
          <p:cNvPr id="23563" name="Rectangle 11"/>
          <p:cNvSpPr>
            <a:spLocks noChangeArrowheads="1"/>
          </p:cNvSpPr>
          <p:nvPr/>
        </p:nvSpPr>
        <p:spPr bwMode="auto">
          <a:xfrm>
            <a:off x="2847975" y="4310063"/>
            <a:ext cx="382588" cy="428625"/>
          </a:xfrm>
          <a:prstGeom prst="rect">
            <a:avLst/>
          </a:prstGeom>
          <a:solidFill>
            <a:srgbClr val="2ED902"/>
          </a:solidFill>
          <a:ln w="9525">
            <a:solidFill>
              <a:srgbClr val="289C14"/>
            </a:solidFill>
            <a:miter lim="800000"/>
          </a:ln>
        </p:spPr>
        <p:txBody>
          <a:bodyPr wrap="none" anchor="ctr"/>
          <a:lstStyle/>
          <a:p>
            <a:endParaRPr lang="en-US"/>
          </a:p>
        </p:txBody>
      </p:sp>
      <p:sp>
        <p:nvSpPr>
          <p:cNvPr id="23564" name="Rectangle 12"/>
          <p:cNvSpPr>
            <a:spLocks noChangeArrowheads="1"/>
          </p:cNvSpPr>
          <p:nvPr/>
        </p:nvSpPr>
        <p:spPr bwMode="auto">
          <a:xfrm>
            <a:off x="2909888" y="4025900"/>
            <a:ext cx="238125" cy="244475"/>
          </a:xfrm>
          <a:prstGeom prst="rect">
            <a:avLst/>
          </a:prstGeom>
          <a:noFill/>
          <a:ln w="9525">
            <a:noFill/>
            <a:miter lim="800000"/>
          </a:ln>
        </p:spPr>
        <p:txBody>
          <a:bodyPr wrap="none" lIns="0" tIns="0" rIns="0" bIns="0">
            <a:spAutoFit/>
          </a:bodyPr>
          <a:lstStyle/>
          <a:p>
            <a:pPr algn="l" eaLnBrk="0" hangingPunct="0"/>
            <a:r>
              <a:rPr lang="en-US" sz="1600">
                <a:latin typeface="Franklin Gothic Demi" panose="020B0703020102020204" pitchFamily="34" charset="0"/>
              </a:rPr>
              <a:t>12</a:t>
            </a:r>
            <a:endParaRPr lang="en-US" sz="1600" baseline="-25000">
              <a:latin typeface="Franklin Gothic Demi" panose="020B0703020102020204" pitchFamily="34" charset="0"/>
            </a:endParaRPr>
          </a:p>
        </p:txBody>
      </p:sp>
      <p:sp>
        <p:nvSpPr>
          <p:cNvPr id="23565" name="Rectangle 13"/>
          <p:cNvSpPr>
            <a:spLocks noChangeArrowheads="1"/>
          </p:cNvSpPr>
          <p:nvPr/>
        </p:nvSpPr>
        <p:spPr bwMode="auto">
          <a:xfrm>
            <a:off x="3625850" y="4511675"/>
            <a:ext cx="363538" cy="227013"/>
          </a:xfrm>
          <a:prstGeom prst="rect">
            <a:avLst/>
          </a:prstGeom>
          <a:solidFill>
            <a:srgbClr val="2ED902"/>
          </a:solidFill>
          <a:ln w="9525">
            <a:solidFill>
              <a:srgbClr val="289C14"/>
            </a:solidFill>
            <a:miter lim="800000"/>
          </a:ln>
        </p:spPr>
        <p:txBody>
          <a:bodyPr wrap="none" anchor="ctr"/>
          <a:lstStyle/>
          <a:p>
            <a:endParaRPr lang="en-US"/>
          </a:p>
        </p:txBody>
      </p:sp>
      <p:sp>
        <p:nvSpPr>
          <p:cNvPr id="23566" name="Rectangle 14"/>
          <p:cNvSpPr>
            <a:spLocks noChangeArrowheads="1"/>
          </p:cNvSpPr>
          <p:nvPr/>
        </p:nvSpPr>
        <p:spPr bwMode="auto">
          <a:xfrm>
            <a:off x="3733800" y="4229100"/>
            <a:ext cx="119063" cy="244475"/>
          </a:xfrm>
          <a:prstGeom prst="rect">
            <a:avLst/>
          </a:prstGeom>
          <a:noFill/>
          <a:ln w="9525">
            <a:noFill/>
            <a:miter lim="800000"/>
          </a:ln>
        </p:spPr>
        <p:txBody>
          <a:bodyPr wrap="none" lIns="0" tIns="0" rIns="0" bIns="0">
            <a:spAutoFit/>
          </a:bodyPr>
          <a:lstStyle/>
          <a:p>
            <a:pPr algn="l" eaLnBrk="0" hangingPunct="0"/>
            <a:r>
              <a:rPr lang="en-US" sz="1600">
                <a:latin typeface="Franklin Gothic Demi" panose="020B0703020102020204" pitchFamily="34" charset="0"/>
              </a:rPr>
              <a:t>7</a:t>
            </a:r>
            <a:endParaRPr lang="en-US" sz="1600" baseline="-25000">
              <a:latin typeface="Franklin Gothic Demi" panose="020B0703020102020204" pitchFamily="34" charset="0"/>
            </a:endParaRPr>
          </a:p>
        </p:txBody>
      </p:sp>
      <p:sp>
        <p:nvSpPr>
          <p:cNvPr id="23567" name="Rectangle 15"/>
          <p:cNvSpPr>
            <a:spLocks noChangeArrowheads="1"/>
          </p:cNvSpPr>
          <p:nvPr/>
        </p:nvSpPr>
        <p:spPr bwMode="auto">
          <a:xfrm>
            <a:off x="5146675" y="4402138"/>
            <a:ext cx="382588" cy="338137"/>
          </a:xfrm>
          <a:prstGeom prst="rect">
            <a:avLst/>
          </a:prstGeom>
          <a:solidFill>
            <a:srgbClr val="2ED902"/>
          </a:solidFill>
          <a:ln w="9525">
            <a:solidFill>
              <a:srgbClr val="289C14"/>
            </a:solidFill>
            <a:miter lim="800000"/>
          </a:ln>
        </p:spPr>
        <p:txBody>
          <a:bodyPr wrap="none" anchor="ctr"/>
          <a:lstStyle/>
          <a:p>
            <a:endParaRPr lang="en-US"/>
          </a:p>
        </p:txBody>
      </p:sp>
      <p:sp>
        <p:nvSpPr>
          <p:cNvPr id="23568" name="Rectangle 16"/>
          <p:cNvSpPr>
            <a:spLocks noChangeArrowheads="1"/>
          </p:cNvSpPr>
          <p:nvPr/>
        </p:nvSpPr>
        <p:spPr bwMode="auto">
          <a:xfrm>
            <a:off x="5221288" y="4111625"/>
            <a:ext cx="238125" cy="244475"/>
          </a:xfrm>
          <a:prstGeom prst="rect">
            <a:avLst/>
          </a:prstGeom>
          <a:noFill/>
          <a:ln w="9525">
            <a:noFill/>
            <a:miter lim="800000"/>
          </a:ln>
        </p:spPr>
        <p:txBody>
          <a:bodyPr wrap="none" lIns="0" tIns="0" rIns="0" bIns="0">
            <a:spAutoFit/>
          </a:bodyPr>
          <a:lstStyle/>
          <a:p>
            <a:pPr algn="l" eaLnBrk="0" hangingPunct="0"/>
            <a:r>
              <a:rPr lang="en-US" sz="1600">
                <a:latin typeface="Franklin Gothic Demi" panose="020B0703020102020204" pitchFamily="34" charset="0"/>
              </a:rPr>
              <a:t>10</a:t>
            </a:r>
            <a:endParaRPr lang="en-US" sz="1600" baseline="-25000">
              <a:latin typeface="Franklin Gothic Demi" panose="020B0703020102020204" pitchFamily="34" charset="0"/>
            </a:endParaRPr>
          </a:p>
        </p:txBody>
      </p:sp>
      <p:sp>
        <p:nvSpPr>
          <p:cNvPr id="23569" name="Rectangle 17"/>
          <p:cNvSpPr>
            <a:spLocks noChangeArrowheads="1"/>
          </p:cNvSpPr>
          <p:nvPr/>
        </p:nvSpPr>
        <p:spPr bwMode="auto">
          <a:xfrm>
            <a:off x="5918200" y="4070350"/>
            <a:ext cx="381000" cy="668338"/>
          </a:xfrm>
          <a:prstGeom prst="rect">
            <a:avLst/>
          </a:prstGeom>
          <a:solidFill>
            <a:srgbClr val="2ED902"/>
          </a:solidFill>
          <a:ln w="9525">
            <a:solidFill>
              <a:srgbClr val="289C14"/>
            </a:solidFill>
            <a:miter lim="800000"/>
          </a:ln>
        </p:spPr>
        <p:txBody>
          <a:bodyPr wrap="none" anchor="ctr"/>
          <a:lstStyle/>
          <a:p>
            <a:endParaRPr lang="en-US"/>
          </a:p>
        </p:txBody>
      </p:sp>
      <p:sp>
        <p:nvSpPr>
          <p:cNvPr id="23570" name="Rectangle 18"/>
          <p:cNvSpPr>
            <a:spLocks noChangeArrowheads="1"/>
          </p:cNvSpPr>
          <p:nvPr/>
        </p:nvSpPr>
        <p:spPr bwMode="auto">
          <a:xfrm>
            <a:off x="5989638" y="3786188"/>
            <a:ext cx="238125" cy="244475"/>
          </a:xfrm>
          <a:prstGeom prst="rect">
            <a:avLst/>
          </a:prstGeom>
          <a:noFill/>
          <a:ln w="9525">
            <a:noFill/>
            <a:miter lim="800000"/>
          </a:ln>
        </p:spPr>
        <p:txBody>
          <a:bodyPr wrap="none" lIns="0" tIns="0" rIns="0" bIns="0">
            <a:spAutoFit/>
          </a:bodyPr>
          <a:lstStyle/>
          <a:p>
            <a:pPr algn="l" eaLnBrk="0" hangingPunct="0"/>
            <a:r>
              <a:rPr lang="en-US" sz="1600">
                <a:latin typeface="Franklin Gothic Demi" panose="020B0703020102020204" pitchFamily="34" charset="0"/>
              </a:rPr>
              <a:t>20</a:t>
            </a:r>
            <a:endParaRPr lang="en-US" sz="1600" baseline="-25000">
              <a:latin typeface="Franklin Gothic Demi" panose="020B0703020102020204" pitchFamily="34" charset="0"/>
            </a:endParaRPr>
          </a:p>
        </p:txBody>
      </p:sp>
      <p:sp>
        <p:nvSpPr>
          <p:cNvPr id="23571" name="Rectangle 19"/>
          <p:cNvSpPr>
            <a:spLocks noChangeArrowheads="1"/>
          </p:cNvSpPr>
          <p:nvPr/>
        </p:nvSpPr>
        <p:spPr bwMode="auto">
          <a:xfrm>
            <a:off x="6694488" y="3613150"/>
            <a:ext cx="365125" cy="1125538"/>
          </a:xfrm>
          <a:prstGeom prst="rect">
            <a:avLst/>
          </a:prstGeom>
          <a:solidFill>
            <a:srgbClr val="2ED902"/>
          </a:solidFill>
          <a:ln w="9525">
            <a:solidFill>
              <a:srgbClr val="289C14"/>
            </a:solidFill>
            <a:miter lim="800000"/>
          </a:ln>
        </p:spPr>
        <p:txBody>
          <a:bodyPr wrap="none" anchor="ctr"/>
          <a:lstStyle/>
          <a:p>
            <a:endParaRPr lang="en-US"/>
          </a:p>
        </p:txBody>
      </p:sp>
      <p:sp>
        <p:nvSpPr>
          <p:cNvPr id="23572" name="Rectangle 20"/>
          <p:cNvSpPr>
            <a:spLocks noChangeArrowheads="1"/>
          </p:cNvSpPr>
          <p:nvPr/>
        </p:nvSpPr>
        <p:spPr bwMode="auto">
          <a:xfrm>
            <a:off x="6756400" y="3328988"/>
            <a:ext cx="211138" cy="228600"/>
          </a:xfrm>
          <a:prstGeom prst="rect">
            <a:avLst/>
          </a:prstGeom>
          <a:noFill/>
          <a:ln w="9525">
            <a:noFill/>
            <a:miter lim="800000"/>
          </a:ln>
        </p:spPr>
        <p:txBody>
          <a:bodyPr wrap="none" anchor="ctr"/>
          <a:lstStyle/>
          <a:p>
            <a:pPr eaLnBrk="0" hangingPunct="0"/>
            <a:r>
              <a:rPr lang="en-US" sz="1600">
                <a:latin typeface="Franklin Gothic Demi" panose="020B0703020102020204" pitchFamily="34" charset="0"/>
              </a:rPr>
              <a:t>33</a:t>
            </a:r>
            <a:endParaRPr lang="en-US" sz="1600" baseline="-25000">
              <a:latin typeface="Franklin Gothic Demi" panose="020B0703020102020204" pitchFamily="34" charset="0"/>
            </a:endParaRPr>
          </a:p>
        </p:txBody>
      </p:sp>
      <p:sp>
        <p:nvSpPr>
          <p:cNvPr id="23573" name="Rectangle 21"/>
          <p:cNvSpPr>
            <a:spLocks noChangeArrowheads="1"/>
          </p:cNvSpPr>
          <p:nvPr/>
        </p:nvSpPr>
        <p:spPr bwMode="auto">
          <a:xfrm>
            <a:off x="801688" y="4613275"/>
            <a:ext cx="111125" cy="228600"/>
          </a:xfrm>
          <a:prstGeom prst="rect">
            <a:avLst/>
          </a:prstGeom>
          <a:noFill/>
          <a:ln w="9525">
            <a:noFill/>
            <a:miter lim="800000"/>
          </a:ln>
        </p:spPr>
        <p:txBody>
          <a:bodyPr wrap="none" lIns="0" tIns="0" rIns="0" bIns="0">
            <a:spAutoFit/>
          </a:bodyPr>
          <a:lstStyle/>
          <a:p>
            <a:pPr algn="l" eaLnBrk="0" hangingPunct="0"/>
            <a:r>
              <a:rPr lang="en-US" sz="1500">
                <a:latin typeface="Franklin Gothic Demi" panose="020B0703020102020204" pitchFamily="34" charset="0"/>
              </a:rPr>
              <a:t>0</a:t>
            </a:r>
            <a:endParaRPr lang="en-US" sz="2400" baseline="-25000">
              <a:latin typeface="Franklin Gothic Demi" panose="020B0703020102020204" pitchFamily="34" charset="0"/>
            </a:endParaRPr>
          </a:p>
        </p:txBody>
      </p:sp>
      <p:sp>
        <p:nvSpPr>
          <p:cNvPr id="23574" name="Rectangle 22"/>
          <p:cNvSpPr>
            <a:spLocks noChangeArrowheads="1"/>
          </p:cNvSpPr>
          <p:nvPr/>
        </p:nvSpPr>
        <p:spPr bwMode="auto">
          <a:xfrm>
            <a:off x="696913" y="4002088"/>
            <a:ext cx="222250" cy="228600"/>
          </a:xfrm>
          <a:prstGeom prst="rect">
            <a:avLst/>
          </a:prstGeom>
          <a:noFill/>
          <a:ln w="9525">
            <a:noFill/>
            <a:miter lim="800000"/>
          </a:ln>
        </p:spPr>
        <p:txBody>
          <a:bodyPr wrap="none" lIns="0" tIns="0" rIns="0" bIns="0">
            <a:spAutoFit/>
          </a:bodyPr>
          <a:lstStyle/>
          <a:p>
            <a:pPr algn="l" eaLnBrk="0" hangingPunct="0"/>
            <a:r>
              <a:rPr lang="en-US" sz="1500">
                <a:latin typeface="Franklin Gothic Demi" panose="020B0703020102020204" pitchFamily="34" charset="0"/>
              </a:rPr>
              <a:t>20</a:t>
            </a:r>
            <a:endParaRPr lang="en-US" sz="2400" baseline="-25000">
              <a:latin typeface="Franklin Gothic Demi" panose="020B0703020102020204" pitchFamily="34" charset="0"/>
            </a:endParaRPr>
          </a:p>
        </p:txBody>
      </p:sp>
      <p:sp>
        <p:nvSpPr>
          <p:cNvPr id="23575" name="Rectangle 23"/>
          <p:cNvSpPr>
            <a:spLocks noChangeArrowheads="1"/>
          </p:cNvSpPr>
          <p:nvPr/>
        </p:nvSpPr>
        <p:spPr bwMode="auto">
          <a:xfrm>
            <a:off x="696913" y="3335338"/>
            <a:ext cx="222250" cy="228600"/>
          </a:xfrm>
          <a:prstGeom prst="rect">
            <a:avLst/>
          </a:prstGeom>
          <a:noFill/>
          <a:ln w="9525">
            <a:noFill/>
            <a:miter lim="800000"/>
          </a:ln>
        </p:spPr>
        <p:txBody>
          <a:bodyPr wrap="none" lIns="0" tIns="0" rIns="0" bIns="0">
            <a:spAutoFit/>
          </a:bodyPr>
          <a:lstStyle/>
          <a:p>
            <a:pPr algn="l" eaLnBrk="0" hangingPunct="0"/>
            <a:r>
              <a:rPr lang="en-US" sz="1500">
                <a:latin typeface="Franklin Gothic Demi" panose="020B0703020102020204" pitchFamily="34" charset="0"/>
              </a:rPr>
              <a:t>40</a:t>
            </a:r>
            <a:endParaRPr lang="en-US" sz="2400" baseline="-25000">
              <a:latin typeface="Franklin Gothic Demi" panose="020B0703020102020204" pitchFamily="34" charset="0"/>
            </a:endParaRPr>
          </a:p>
        </p:txBody>
      </p:sp>
      <p:sp>
        <p:nvSpPr>
          <p:cNvPr id="23576" name="Rectangle 24"/>
          <p:cNvSpPr>
            <a:spLocks noChangeArrowheads="1"/>
          </p:cNvSpPr>
          <p:nvPr/>
        </p:nvSpPr>
        <p:spPr bwMode="auto">
          <a:xfrm>
            <a:off x="696913" y="2687638"/>
            <a:ext cx="222250" cy="228600"/>
          </a:xfrm>
          <a:prstGeom prst="rect">
            <a:avLst/>
          </a:prstGeom>
          <a:noFill/>
          <a:ln w="9525">
            <a:noFill/>
            <a:miter lim="800000"/>
          </a:ln>
        </p:spPr>
        <p:txBody>
          <a:bodyPr wrap="none" lIns="0" tIns="0" rIns="0" bIns="0">
            <a:spAutoFit/>
          </a:bodyPr>
          <a:lstStyle/>
          <a:p>
            <a:pPr algn="l" eaLnBrk="0" hangingPunct="0"/>
            <a:r>
              <a:rPr lang="en-US" sz="1500">
                <a:latin typeface="Franklin Gothic Demi" panose="020B0703020102020204" pitchFamily="34" charset="0"/>
              </a:rPr>
              <a:t>60</a:t>
            </a:r>
            <a:endParaRPr lang="en-US" sz="2400" baseline="-25000">
              <a:latin typeface="Franklin Gothic Demi" panose="020B0703020102020204" pitchFamily="34" charset="0"/>
            </a:endParaRPr>
          </a:p>
        </p:txBody>
      </p:sp>
      <p:sp>
        <p:nvSpPr>
          <p:cNvPr id="23577" name="Rectangle 25"/>
          <p:cNvSpPr>
            <a:spLocks noChangeArrowheads="1"/>
          </p:cNvSpPr>
          <p:nvPr/>
        </p:nvSpPr>
        <p:spPr bwMode="auto">
          <a:xfrm>
            <a:off x="696913" y="2020888"/>
            <a:ext cx="222250" cy="228600"/>
          </a:xfrm>
          <a:prstGeom prst="rect">
            <a:avLst/>
          </a:prstGeom>
          <a:noFill/>
          <a:ln w="9525">
            <a:noFill/>
            <a:miter lim="800000"/>
          </a:ln>
        </p:spPr>
        <p:txBody>
          <a:bodyPr wrap="none" lIns="0" tIns="0" rIns="0" bIns="0">
            <a:spAutoFit/>
          </a:bodyPr>
          <a:lstStyle/>
          <a:p>
            <a:pPr algn="l" eaLnBrk="0" hangingPunct="0"/>
            <a:r>
              <a:rPr lang="en-US" sz="1500">
                <a:latin typeface="Franklin Gothic Demi" panose="020B0703020102020204" pitchFamily="34" charset="0"/>
              </a:rPr>
              <a:t>80</a:t>
            </a:r>
            <a:endParaRPr lang="en-US" sz="2400" baseline="-25000">
              <a:latin typeface="Franklin Gothic Demi" panose="020B0703020102020204" pitchFamily="34" charset="0"/>
            </a:endParaRPr>
          </a:p>
        </p:txBody>
      </p:sp>
      <p:sp>
        <p:nvSpPr>
          <p:cNvPr id="23578" name="Rectangle 26"/>
          <p:cNvSpPr>
            <a:spLocks noChangeArrowheads="1"/>
          </p:cNvSpPr>
          <p:nvPr/>
        </p:nvSpPr>
        <p:spPr bwMode="auto">
          <a:xfrm>
            <a:off x="592138" y="1371600"/>
            <a:ext cx="333375" cy="228600"/>
          </a:xfrm>
          <a:prstGeom prst="rect">
            <a:avLst/>
          </a:prstGeom>
          <a:noFill/>
          <a:ln w="9525">
            <a:noFill/>
            <a:miter lim="800000"/>
          </a:ln>
        </p:spPr>
        <p:txBody>
          <a:bodyPr wrap="none" lIns="0" tIns="0" rIns="0" bIns="0">
            <a:spAutoFit/>
          </a:bodyPr>
          <a:lstStyle/>
          <a:p>
            <a:pPr algn="l" eaLnBrk="0" hangingPunct="0"/>
            <a:r>
              <a:rPr lang="en-US" sz="1500">
                <a:solidFill>
                  <a:srgbClr val="FFFFFF"/>
                </a:solidFill>
                <a:latin typeface="Franklin Gothic Demi" panose="020B0703020102020204" pitchFamily="34" charset="0"/>
              </a:rPr>
              <a:t>100</a:t>
            </a:r>
            <a:endParaRPr lang="en-US" sz="2400" baseline="-25000">
              <a:latin typeface="Franklin Gothic Demi" panose="020B0703020102020204" pitchFamily="34" charset="0"/>
            </a:endParaRPr>
          </a:p>
        </p:txBody>
      </p:sp>
      <p:sp>
        <p:nvSpPr>
          <p:cNvPr id="23579" name="Rectangle 27"/>
          <p:cNvSpPr>
            <a:spLocks noChangeArrowheads="1"/>
          </p:cNvSpPr>
          <p:nvPr/>
        </p:nvSpPr>
        <p:spPr bwMode="auto">
          <a:xfrm>
            <a:off x="1201738" y="4814888"/>
            <a:ext cx="636587" cy="198437"/>
          </a:xfrm>
          <a:prstGeom prst="rect">
            <a:avLst/>
          </a:prstGeom>
          <a:noFill/>
          <a:ln w="9525">
            <a:noFill/>
            <a:miter lim="800000"/>
          </a:ln>
        </p:spPr>
        <p:txBody>
          <a:bodyPr wrap="none" lIns="0" tIns="0" rIns="0" bIns="0">
            <a:spAutoFit/>
          </a:bodyPr>
          <a:lstStyle/>
          <a:p>
            <a:pPr eaLnBrk="0" hangingPunct="0"/>
            <a:r>
              <a:rPr lang="en-US" sz="1300">
                <a:latin typeface="Franklin Gothic Demi" panose="020B0703020102020204" pitchFamily="34" charset="0"/>
              </a:rPr>
              <a:t>Smoking</a:t>
            </a:r>
            <a:endParaRPr lang="en-US" sz="1300" baseline="-25000">
              <a:latin typeface="Franklin Gothic Demi" panose="020B0703020102020204" pitchFamily="34" charset="0"/>
            </a:endParaRPr>
          </a:p>
        </p:txBody>
      </p:sp>
      <p:sp>
        <p:nvSpPr>
          <p:cNvPr id="23580" name="Rectangle 28"/>
          <p:cNvSpPr>
            <a:spLocks noChangeArrowheads="1"/>
          </p:cNvSpPr>
          <p:nvPr/>
        </p:nvSpPr>
        <p:spPr bwMode="auto">
          <a:xfrm>
            <a:off x="2008188" y="4814888"/>
            <a:ext cx="508000" cy="396875"/>
          </a:xfrm>
          <a:prstGeom prst="rect">
            <a:avLst/>
          </a:prstGeom>
          <a:noFill/>
          <a:ln w="9525">
            <a:noFill/>
            <a:miter lim="800000"/>
          </a:ln>
        </p:spPr>
        <p:txBody>
          <a:bodyPr wrap="none" lIns="0" tIns="0" rIns="0" bIns="0">
            <a:spAutoFit/>
          </a:bodyPr>
          <a:lstStyle/>
          <a:p>
            <a:pPr eaLnBrk="0" hangingPunct="0"/>
            <a:r>
              <a:rPr lang="en-US" sz="1300">
                <a:latin typeface="Franklin Gothic Demi" panose="020B0703020102020204" pitchFamily="34" charset="0"/>
              </a:rPr>
              <a:t>Fruits/</a:t>
            </a:r>
            <a:br>
              <a:rPr lang="en-US" sz="1300">
                <a:latin typeface="Franklin Gothic Demi" panose="020B0703020102020204" pitchFamily="34" charset="0"/>
              </a:rPr>
            </a:br>
            <a:r>
              <a:rPr lang="en-US" sz="1300">
                <a:latin typeface="Franklin Gothic Demi" panose="020B0703020102020204" pitchFamily="34" charset="0"/>
              </a:rPr>
              <a:t>Veg</a:t>
            </a:r>
            <a:endParaRPr lang="en-US" sz="1300" baseline="-25000">
              <a:latin typeface="Franklin Gothic Demi" panose="020B0703020102020204" pitchFamily="34" charset="0"/>
            </a:endParaRPr>
          </a:p>
        </p:txBody>
      </p:sp>
      <p:sp>
        <p:nvSpPr>
          <p:cNvPr id="23581" name="Rectangle 29"/>
          <p:cNvSpPr>
            <a:spLocks noChangeArrowheads="1"/>
          </p:cNvSpPr>
          <p:nvPr/>
        </p:nvSpPr>
        <p:spPr bwMode="auto">
          <a:xfrm>
            <a:off x="2667000" y="4814888"/>
            <a:ext cx="615950" cy="198437"/>
          </a:xfrm>
          <a:prstGeom prst="rect">
            <a:avLst/>
          </a:prstGeom>
          <a:noFill/>
          <a:ln w="9525">
            <a:noFill/>
            <a:miter lim="800000"/>
          </a:ln>
        </p:spPr>
        <p:txBody>
          <a:bodyPr wrap="none" lIns="0" tIns="0" rIns="0" bIns="0">
            <a:spAutoFit/>
          </a:bodyPr>
          <a:lstStyle/>
          <a:p>
            <a:pPr algn="l" eaLnBrk="0" hangingPunct="0"/>
            <a:r>
              <a:rPr lang="en-US" sz="1300">
                <a:latin typeface="Franklin Gothic Demi" panose="020B0703020102020204" pitchFamily="34" charset="0"/>
              </a:rPr>
              <a:t>Exercise</a:t>
            </a:r>
            <a:endParaRPr lang="en-US" sz="1300" baseline="-25000">
              <a:latin typeface="Franklin Gothic Demi" panose="020B0703020102020204" pitchFamily="34" charset="0"/>
            </a:endParaRPr>
          </a:p>
        </p:txBody>
      </p:sp>
      <p:sp>
        <p:nvSpPr>
          <p:cNvPr id="23582" name="Rectangle 30"/>
          <p:cNvSpPr>
            <a:spLocks noChangeArrowheads="1"/>
          </p:cNvSpPr>
          <p:nvPr/>
        </p:nvSpPr>
        <p:spPr bwMode="auto">
          <a:xfrm>
            <a:off x="3521075" y="4814888"/>
            <a:ext cx="541338" cy="198437"/>
          </a:xfrm>
          <a:prstGeom prst="rect">
            <a:avLst/>
          </a:prstGeom>
          <a:noFill/>
          <a:ln w="9525">
            <a:noFill/>
            <a:miter lim="800000"/>
          </a:ln>
        </p:spPr>
        <p:txBody>
          <a:bodyPr wrap="none" lIns="0" tIns="0" rIns="0" bIns="0">
            <a:spAutoFit/>
          </a:bodyPr>
          <a:lstStyle/>
          <a:p>
            <a:pPr eaLnBrk="0" hangingPunct="0"/>
            <a:r>
              <a:rPr lang="en-US" sz="1300">
                <a:latin typeface="Franklin Gothic Demi" panose="020B0703020102020204" pitchFamily="34" charset="0"/>
              </a:rPr>
              <a:t>Alcohol</a:t>
            </a:r>
            <a:endParaRPr lang="en-US" sz="1300" baseline="-25000">
              <a:latin typeface="Franklin Gothic Demi" panose="020B0703020102020204" pitchFamily="34" charset="0"/>
            </a:endParaRPr>
          </a:p>
        </p:txBody>
      </p:sp>
      <p:sp>
        <p:nvSpPr>
          <p:cNvPr id="23583" name="Rectangle 31"/>
          <p:cNvSpPr>
            <a:spLocks noChangeArrowheads="1"/>
          </p:cNvSpPr>
          <p:nvPr/>
        </p:nvSpPr>
        <p:spPr bwMode="auto">
          <a:xfrm>
            <a:off x="6637338" y="4814888"/>
            <a:ext cx="557212" cy="396875"/>
          </a:xfrm>
          <a:prstGeom prst="rect">
            <a:avLst/>
          </a:prstGeom>
          <a:noFill/>
          <a:ln w="9525">
            <a:noFill/>
            <a:miter lim="800000"/>
          </a:ln>
        </p:spPr>
        <p:txBody>
          <a:bodyPr wrap="none" lIns="0" tIns="0" rIns="0" bIns="0">
            <a:spAutoFit/>
          </a:bodyPr>
          <a:lstStyle/>
          <a:p>
            <a:pPr eaLnBrk="0" hangingPunct="0"/>
            <a:r>
              <a:rPr lang="en-US" sz="1300">
                <a:latin typeface="Franklin Gothic Demi" panose="020B0703020102020204" pitchFamily="34" charset="0"/>
              </a:rPr>
              <a:t>Psycho-</a:t>
            </a:r>
            <a:br>
              <a:rPr lang="en-US" sz="1300">
                <a:latin typeface="Franklin Gothic Demi" panose="020B0703020102020204" pitchFamily="34" charset="0"/>
              </a:rPr>
            </a:br>
            <a:r>
              <a:rPr lang="en-US" sz="1300">
                <a:latin typeface="Franklin Gothic Demi" panose="020B0703020102020204" pitchFamily="34" charset="0"/>
              </a:rPr>
              <a:t>social</a:t>
            </a:r>
            <a:endParaRPr lang="en-US" sz="1300" baseline="-25000">
              <a:latin typeface="Franklin Gothic Demi" panose="020B0703020102020204" pitchFamily="34" charset="0"/>
            </a:endParaRPr>
          </a:p>
        </p:txBody>
      </p:sp>
      <p:sp>
        <p:nvSpPr>
          <p:cNvPr id="23584" name="Rectangle 32"/>
          <p:cNvSpPr>
            <a:spLocks noChangeArrowheads="1"/>
          </p:cNvSpPr>
          <p:nvPr/>
        </p:nvSpPr>
        <p:spPr bwMode="auto">
          <a:xfrm>
            <a:off x="7416800" y="4814888"/>
            <a:ext cx="427038" cy="198437"/>
          </a:xfrm>
          <a:prstGeom prst="rect">
            <a:avLst/>
          </a:prstGeom>
          <a:noFill/>
          <a:ln w="9525">
            <a:noFill/>
            <a:miter lim="800000"/>
          </a:ln>
        </p:spPr>
        <p:txBody>
          <a:bodyPr wrap="none" lIns="0" tIns="0" rIns="0" bIns="0">
            <a:spAutoFit/>
          </a:bodyPr>
          <a:lstStyle/>
          <a:p>
            <a:pPr eaLnBrk="0" hangingPunct="0"/>
            <a:r>
              <a:rPr lang="en-US" sz="1300">
                <a:latin typeface="Franklin Gothic Demi" panose="020B0703020102020204" pitchFamily="34" charset="0"/>
              </a:rPr>
              <a:t>Lipids</a:t>
            </a:r>
            <a:endParaRPr lang="en-US" sz="1300" baseline="-25000">
              <a:latin typeface="Franklin Gothic Demi" panose="020B0703020102020204" pitchFamily="34" charset="0"/>
            </a:endParaRPr>
          </a:p>
        </p:txBody>
      </p:sp>
      <p:sp>
        <p:nvSpPr>
          <p:cNvPr id="23585" name="Rectangle 33"/>
          <p:cNvSpPr>
            <a:spLocks noChangeArrowheads="1"/>
          </p:cNvSpPr>
          <p:nvPr/>
        </p:nvSpPr>
        <p:spPr bwMode="auto">
          <a:xfrm>
            <a:off x="8072438" y="4814888"/>
            <a:ext cx="677862" cy="396875"/>
          </a:xfrm>
          <a:prstGeom prst="rect">
            <a:avLst/>
          </a:prstGeom>
          <a:noFill/>
          <a:ln w="9525">
            <a:noFill/>
            <a:miter lim="800000"/>
          </a:ln>
        </p:spPr>
        <p:txBody>
          <a:bodyPr wrap="none" lIns="0" tIns="0" rIns="0" bIns="0">
            <a:spAutoFit/>
          </a:bodyPr>
          <a:lstStyle/>
          <a:p>
            <a:pPr eaLnBrk="0" hangingPunct="0"/>
            <a:r>
              <a:rPr lang="en-US" sz="1300">
                <a:latin typeface="Franklin Gothic Demi" panose="020B0703020102020204" pitchFamily="34" charset="0"/>
              </a:rPr>
              <a:t>All 9 risk </a:t>
            </a:r>
            <a:br>
              <a:rPr lang="en-US" sz="1300">
                <a:latin typeface="Franklin Gothic Demi" panose="020B0703020102020204" pitchFamily="34" charset="0"/>
              </a:rPr>
            </a:br>
            <a:r>
              <a:rPr lang="en-US" sz="1300">
                <a:latin typeface="Franklin Gothic Demi" panose="020B0703020102020204" pitchFamily="34" charset="0"/>
              </a:rPr>
              <a:t>factors</a:t>
            </a:r>
            <a:endParaRPr lang="en-US" sz="1300" baseline="-25000">
              <a:latin typeface="Franklin Gothic Demi" panose="020B0703020102020204" pitchFamily="34" charset="0"/>
            </a:endParaRPr>
          </a:p>
        </p:txBody>
      </p:sp>
      <p:sp>
        <p:nvSpPr>
          <p:cNvPr id="23586" name="Rectangle 34"/>
          <p:cNvSpPr>
            <a:spLocks noChangeArrowheads="1"/>
          </p:cNvSpPr>
          <p:nvPr/>
        </p:nvSpPr>
        <p:spPr bwMode="auto">
          <a:xfrm rot="-5400000">
            <a:off x="-1222374" y="2978150"/>
            <a:ext cx="3276600" cy="244475"/>
          </a:xfrm>
          <a:prstGeom prst="rect">
            <a:avLst/>
          </a:prstGeom>
          <a:noFill/>
          <a:ln w="9525">
            <a:noFill/>
            <a:miter lim="800000"/>
          </a:ln>
        </p:spPr>
        <p:txBody>
          <a:bodyPr lIns="0" tIns="0" rIns="0" bIns="0">
            <a:spAutoFit/>
          </a:bodyPr>
          <a:lstStyle/>
          <a:p>
            <a:pPr eaLnBrk="0" hangingPunct="0"/>
            <a:r>
              <a:rPr lang="en-US" sz="1600" dirty="0">
                <a:latin typeface="Franklin Gothic Demi" panose="020B0703020102020204" pitchFamily="34" charset="0"/>
              </a:rPr>
              <a:t>PAR (%)</a:t>
            </a:r>
            <a:endParaRPr lang="en-US" sz="1600" baseline="-25000" dirty="0">
              <a:latin typeface="Franklin Gothic Demi" panose="020B0703020102020204" pitchFamily="34" charset="0"/>
            </a:endParaRPr>
          </a:p>
        </p:txBody>
      </p:sp>
      <p:sp>
        <p:nvSpPr>
          <p:cNvPr id="23587" name="Rectangle 35"/>
          <p:cNvSpPr>
            <a:spLocks noChangeArrowheads="1"/>
          </p:cNvSpPr>
          <p:nvPr/>
        </p:nvSpPr>
        <p:spPr bwMode="auto">
          <a:xfrm>
            <a:off x="2071688" y="4298950"/>
            <a:ext cx="382587" cy="439738"/>
          </a:xfrm>
          <a:prstGeom prst="rect">
            <a:avLst/>
          </a:prstGeom>
          <a:solidFill>
            <a:srgbClr val="2ED902"/>
          </a:solidFill>
          <a:ln w="9525">
            <a:noFill/>
            <a:miter lim="800000"/>
          </a:ln>
        </p:spPr>
        <p:txBody>
          <a:bodyPr wrap="none" anchor="ctr"/>
          <a:lstStyle/>
          <a:p>
            <a:endParaRPr lang="en-US"/>
          </a:p>
        </p:txBody>
      </p:sp>
      <p:sp>
        <p:nvSpPr>
          <p:cNvPr id="23588" name="Rectangle 36"/>
          <p:cNvSpPr>
            <a:spLocks noChangeArrowheads="1"/>
          </p:cNvSpPr>
          <p:nvPr/>
        </p:nvSpPr>
        <p:spPr bwMode="auto">
          <a:xfrm>
            <a:off x="2138363" y="4029075"/>
            <a:ext cx="238125" cy="244475"/>
          </a:xfrm>
          <a:prstGeom prst="rect">
            <a:avLst/>
          </a:prstGeom>
          <a:noFill/>
          <a:ln w="9525">
            <a:noFill/>
            <a:miter lim="800000"/>
          </a:ln>
        </p:spPr>
        <p:txBody>
          <a:bodyPr wrap="none" lIns="0" tIns="0" rIns="0" bIns="0">
            <a:spAutoFit/>
          </a:bodyPr>
          <a:lstStyle/>
          <a:p>
            <a:pPr algn="l" eaLnBrk="0" hangingPunct="0"/>
            <a:r>
              <a:rPr lang="en-US" sz="1600">
                <a:latin typeface="Franklin Gothic Demi" panose="020B0703020102020204" pitchFamily="34" charset="0"/>
              </a:rPr>
              <a:t>14</a:t>
            </a:r>
            <a:endParaRPr lang="en-US" sz="1600" baseline="-25000">
              <a:latin typeface="Franklin Gothic Demi" panose="020B0703020102020204" pitchFamily="34" charset="0"/>
            </a:endParaRPr>
          </a:p>
        </p:txBody>
      </p:sp>
      <p:sp>
        <p:nvSpPr>
          <p:cNvPr id="23589" name="Rectangle 37"/>
          <p:cNvSpPr>
            <a:spLocks noChangeArrowheads="1"/>
          </p:cNvSpPr>
          <p:nvPr/>
        </p:nvSpPr>
        <p:spPr bwMode="auto">
          <a:xfrm>
            <a:off x="4357688" y="4179888"/>
            <a:ext cx="363537" cy="558800"/>
          </a:xfrm>
          <a:prstGeom prst="rect">
            <a:avLst/>
          </a:prstGeom>
          <a:solidFill>
            <a:srgbClr val="2ED902"/>
          </a:solidFill>
          <a:ln w="9525">
            <a:solidFill>
              <a:srgbClr val="289C14"/>
            </a:solidFill>
            <a:miter lim="800000"/>
          </a:ln>
        </p:spPr>
        <p:txBody>
          <a:bodyPr wrap="none" anchor="ctr"/>
          <a:lstStyle/>
          <a:p>
            <a:endParaRPr lang="en-US"/>
          </a:p>
        </p:txBody>
      </p:sp>
      <p:sp>
        <p:nvSpPr>
          <p:cNvPr id="23590" name="Rectangle 38"/>
          <p:cNvSpPr>
            <a:spLocks noChangeArrowheads="1"/>
          </p:cNvSpPr>
          <p:nvPr/>
        </p:nvSpPr>
        <p:spPr bwMode="auto">
          <a:xfrm>
            <a:off x="4416425" y="3889375"/>
            <a:ext cx="238125" cy="244475"/>
          </a:xfrm>
          <a:prstGeom prst="rect">
            <a:avLst/>
          </a:prstGeom>
          <a:noFill/>
          <a:ln w="9525">
            <a:noFill/>
            <a:miter lim="800000"/>
          </a:ln>
        </p:spPr>
        <p:txBody>
          <a:bodyPr wrap="none" lIns="0" tIns="0" rIns="0" bIns="0">
            <a:spAutoFit/>
          </a:bodyPr>
          <a:lstStyle/>
          <a:p>
            <a:pPr algn="l" eaLnBrk="0" hangingPunct="0"/>
            <a:r>
              <a:rPr lang="en-US" sz="1600">
                <a:latin typeface="Franklin Gothic Demi" panose="020B0703020102020204" pitchFamily="34" charset="0"/>
              </a:rPr>
              <a:t>18</a:t>
            </a:r>
            <a:endParaRPr lang="en-US" sz="1600" baseline="-25000">
              <a:latin typeface="Franklin Gothic Demi" panose="020B0703020102020204" pitchFamily="34" charset="0"/>
            </a:endParaRPr>
          </a:p>
        </p:txBody>
      </p:sp>
      <p:sp>
        <p:nvSpPr>
          <p:cNvPr id="23591" name="Rectangle 39"/>
          <p:cNvSpPr>
            <a:spLocks noChangeArrowheads="1"/>
          </p:cNvSpPr>
          <p:nvPr/>
        </p:nvSpPr>
        <p:spPr bwMode="auto">
          <a:xfrm>
            <a:off x="7453313" y="3114675"/>
            <a:ext cx="365125" cy="1624013"/>
          </a:xfrm>
          <a:prstGeom prst="rect">
            <a:avLst/>
          </a:prstGeom>
          <a:solidFill>
            <a:srgbClr val="2ED902"/>
          </a:solidFill>
          <a:ln w="9525">
            <a:solidFill>
              <a:srgbClr val="289C14"/>
            </a:solidFill>
            <a:miter lim="800000"/>
          </a:ln>
        </p:spPr>
        <p:txBody>
          <a:bodyPr wrap="none" anchor="ctr"/>
          <a:lstStyle/>
          <a:p>
            <a:endParaRPr lang="en-US"/>
          </a:p>
        </p:txBody>
      </p:sp>
      <p:sp>
        <p:nvSpPr>
          <p:cNvPr id="23592" name="Rectangle 40"/>
          <p:cNvSpPr>
            <a:spLocks noChangeArrowheads="1"/>
          </p:cNvSpPr>
          <p:nvPr/>
        </p:nvSpPr>
        <p:spPr bwMode="gray">
          <a:xfrm>
            <a:off x="8213725" y="1803400"/>
            <a:ext cx="365125" cy="2935288"/>
          </a:xfrm>
          <a:prstGeom prst="rect">
            <a:avLst/>
          </a:prstGeom>
          <a:solidFill>
            <a:srgbClr val="FFF700"/>
          </a:solidFill>
          <a:ln w="9525">
            <a:noFill/>
            <a:miter lim="800000"/>
          </a:ln>
        </p:spPr>
        <p:txBody>
          <a:bodyPr wrap="none" anchor="ctr"/>
          <a:lstStyle/>
          <a:p>
            <a:endParaRPr lang="en-US"/>
          </a:p>
        </p:txBody>
      </p:sp>
      <p:sp>
        <p:nvSpPr>
          <p:cNvPr id="23593" name="Rectangle 41"/>
          <p:cNvSpPr>
            <a:spLocks noChangeArrowheads="1"/>
          </p:cNvSpPr>
          <p:nvPr/>
        </p:nvSpPr>
        <p:spPr bwMode="auto">
          <a:xfrm>
            <a:off x="8274050" y="1535113"/>
            <a:ext cx="238125" cy="244475"/>
          </a:xfrm>
          <a:prstGeom prst="rect">
            <a:avLst/>
          </a:prstGeom>
          <a:noFill/>
          <a:ln w="9525">
            <a:noFill/>
            <a:miter lim="800000"/>
          </a:ln>
        </p:spPr>
        <p:txBody>
          <a:bodyPr wrap="none" lIns="0" tIns="0" rIns="0" bIns="0">
            <a:spAutoFit/>
          </a:bodyPr>
          <a:lstStyle/>
          <a:p>
            <a:pPr algn="l" eaLnBrk="0" hangingPunct="0"/>
            <a:r>
              <a:rPr lang="en-US" sz="1600">
                <a:latin typeface="Franklin Gothic Demi" panose="020B0703020102020204" pitchFamily="34" charset="0"/>
              </a:rPr>
              <a:t>90</a:t>
            </a:r>
            <a:endParaRPr lang="en-US" sz="1600" baseline="-25000">
              <a:latin typeface="Franklin Gothic Demi" panose="020B0703020102020204" pitchFamily="34" charset="0"/>
            </a:endParaRPr>
          </a:p>
        </p:txBody>
      </p:sp>
      <p:sp>
        <p:nvSpPr>
          <p:cNvPr id="23594" name="Rectangle 42"/>
          <p:cNvSpPr>
            <a:spLocks noChangeArrowheads="1"/>
          </p:cNvSpPr>
          <p:nvPr/>
        </p:nvSpPr>
        <p:spPr bwMode="auto">
          <a:xfrm>
            <a:off x="5000625" y="4816475"/>
            <a:ext cx="644525" cy="198438"/>
          </a:xfrm>
          <a:prstGeom prst="rect">
            <a:avLst/>
          </a:prstGeom>
          <a:noFill/>
          <a:ln w="9525">
            <a:noFill/>
            <a:miter lim="800000"/>
          </a:ln>
        </p:spPr>
        <p:txBody>
          <a:bodyPr wrap="none" lIns="0" tIns="0" rIns="0" bIns="0">
            <a:spAutoFit/>
          </a:bodyPr>
          <a:lstStyle/>
          <a:p>
            <a:pPr eaLnBrk="0" hangingPunct="0"/>
            <a:r>
              <a:rPr lang="en-US" sz="1300">
                <a:latin typeface="Franklin Gothic Demi" panose="020B0703020102020204" pitchFamily="34" charset="0"/>
              </a:rPr>
              <a:t>Diabetes</a:t>
            </a:r>
            <a:endParaRPr lang="en-US" sz="1300" baseline="-25000">
              <a:latin typeface="Franklin Gothic Demi" panose="020B0703020102020204" pitchFamily="34" charset="0"/>
            </a:endParaRPr>
          </a:p>
        </p:txBody>
      </p:sp>
      <p:sp>
        <p:nvSpPr>
          <p:cNvPr id="23595" name="Rectangle 43"/>
          <p:cNvSpPr>
            <a:spLocks noChangeArrowheads="1"/>
          </p:cNvSpPr>
          <p:nvPr/>
        </p:nvSpPr>
        <p:spPr bwMode="auto">
          <a:xfrm>
            <a:off x="5718175" y="4814888"/>
            <a:ext cx="773113" cy="396875"/>
          </a:xfrm>
          <a:prstGeom prst="rect">
            <a:avLst/>
          </a:prstGeom>
          <a:noFill/>
          <a:ln w="9525">
            <a:noFill/>
            <a:miter lim="800000"/>
          </a:ln>
        </p:spPr>
        <p:txBody>
          <a:bodyPr wrap="none" lIns="0" tIns="0" rIns="0" bIns="0">
            <a:spAutoFit/>
          </a:bodyPr>
          <a:lstStyle/>
          <a:p>
            <a:pPr eaLnBrk="0" hangingPunct="0"/>
            <a:r>
              <a:rPr lang="en-US" sz="1300">
                <a:latin typeface="Franklin Gothic Demi" panose="020B0703020102020204" pitchFamily="34" charset="0"/>
              </a:rPr>
              <a:t>Abdominal</a:t>
            </a:r>
          </a:p>
          <a:p>
            <a:pPr eaLnBrk="0" hangingPunct="0"/>
            <a:r>
              <a:rPr lang="en-US" sz="1300">
                <a:latin typeface="Franklin Gothic Demi" panose="020B0703020102020204" pitchFamily="34" charset="0"/>
              </a:rPr>
              <a:t>obesity</a:t>
            </a:r>
            <a:endParaRPr lang="en-US" sz="1300" baseline="-25000">
              <a:latin typeface="Franklin Gothic Demi" panose="020B0703020102020204" pitchFamily="34" charset="0"/>
            </a:endParaRPr>
          </a:p>
        </p:txBody>
      </p:sp>
      <p:sp>
        <p:nvSpPr>
          <p:cNvPr id="23596" name="Rectangle 44"/>
          <p:cNvSpPr>
            <a:spLocks noChangeArrowheads="1"/>
          </p:cNvSpPr>
          <p:nvPr/>
        </p:nvSpPr>
        <p:spPr bwMode="auto">
          <a:xfrm>
            <a:off x="4243388" y="4808538"/>
            <a:ext cx="539750" cy="396875"/>
          </a:xfrm>
          <a:prstGeom prst="rect">
            <a:avLst/>
          </a:prstGeom>
          <a:noFill/>
          <a:ln w="9525">
            <a:noFill/>
            <a:miter lim="800000"/>
          </a:ln>
        </p:spPr>
        <p:txBody>
          <a:bodyPr wrap="none" lIns="0" tIns="0" rIns="0" bIns="0">
            <a:spAutoFit/>
          </a:bodyPr>
          <a:lstStyle/>
          <a:p>
            <a:pPr eaLnBrk="0" hangingPunct="0"/>
            <a:r>
              <a:rPr lang="en-US" sz="1300">
                <a:latin typeface="Franklin Gothic Demi" panose="020B0703020102020204" pitchFamily="34" charset="0"/>
              </a:rPr>
              <a:t>Hyper-</a:t>
            </a:r>
            <a:br>
              <a:rPr lang="en-US" sz="1300">
                <a:latin typeface="Franklin Gothic Demi" panose="020B0703020102020204" pitchFamily="34" charset="0"/>
              </a:rPr>
            </a:br>
            <a:r>
              <a:rPr lang="en-US" sz="1300">
                <a:latin typeface="Franklin Gothic Demi" panose="020B0703020102020204" pitchFamily="34" charset="0"/>
              </a:rPr>
              <a:t>tension</a:t>
            </a:r>
            <a:endParaRPr lang="en-US" sz="1300" baseline="-25000">
              <a:latin typeface="Franklin Gothic Demi" panose="020B0703020102020204" pitchFamily="34" charset="0"/>
            </a:endParaRPr>
          </a:p>
        </p:txBody>
      </p:sp>
      <p:sp>
        <p:nvSpPr>
          <p:cNvPr id="23597" name="Line 45"/>
          <p:cNvSpPr>
            <a:spLocks noChangeShapeType="1"/>
          </p:cNvSpPr>
          <p:nvPr/>
        </p:nvSpPr>
        <p:spPr bwMode="auto">
          <a:xfrm>
            <a:off x="1176338" y="5338763"/>
            <a:ext cx="2940050" cy="0"/>
          </a:xfrm>
          <a:prstGeom prst="line">
            <a:avLst/>
          </a:prstGeom>
          <a:noFill/>
          <a:ln w="25400">
            <a:solidFill>
              <a:schemeClr val="tx1"/>
            </a:solidFill>
            <a:round/>
          </a:ln>
        </p:spPr>
        <p:txBody>
          <a:bodyPr/>
          <a:lstStyle/>
          <a:p>
            <a:endParaRPr lang="en-US"/>
          </a:p>
        </p:txBody>
      </p:sp>
      <p:sp>
        <p:nvSpPr>
          <p:cNvPr id="23598" name="Rectangle 46"/>
          <p:cNvSpPr>
            <a:spLocks noChangeArrowheads="1"/>
          </p:cNvSpPr>
          <p:nvPr/>
        </p:nvSpPr>
        <p:spPr bwMode="auto">
          <a:xfrm>
            <a:off x="1208088" y="5334000"/>
            <a:ext cx="2819400" cy="304800"/>
          </a:xfrm>
          <a:prstGeom prst="rect">
            <a:avLst/>
          </a:prstGeom>
          <a:noFill/>
          <a:ln w="9525">
            <a:noFill/>
            <a:miter lim="800000"/>
          </a:ln>
        </p:spPr>
        <p:txBody>
          <a:bodyPr anchor="b">
            <a:spAutoFit/>
          </a:bodyPr>
          <a:lstStyle/>
          <a:p>
            <a:pPr eaLnBrk="0" hangingPunct="0"/>
            <a:r>
              <a:rPr lang="en-US" sz="1400">
                <a:latin typeface="Franklin Gothic Demi" panose="020B0703020102020204" pitchFamily="34" charset="0"/>
              </a:rPr>
              <a:t>Lifestyle factors</a:t>
            </a:r>
          </a:p>
        </p:txBody>
      </p:sp>
      <p:sp>
        <p:nvSpPr>
          <p:cNvPr id="23599" name="Line 47"/>
          <p:cNvSpPr>
            <a:spLocks noChangeShapeType="1"/>
          </p:cNvSpPr>
          <p:nvPr/>
        </p:nvSpPr>
        <p:spPr bwMode="auto">
          <a:xfrm>
            <a:off x="973138" y="4751388"/>
            <a:ext cx="7791450" cy="1587"/>
          </a:xfrm>
          <a:prstGeom prst="line">
            <a:avLst/>
          </a:prstGeom>
          <a:noFill/>
          <a:ln w="33338">
            <a:solidFill>
              <a:schemeClr val="tx1"/>
            </a:solidFill>
            <a:round/>
          </a:ln>
        </p:spPr>
        <p:txBody>
          <a:bodyPr/>
          <a:lstStyle/>
          <a:p>
            <a:endParaRPr lang="en-US"/>
          </a:p>
        </p:txBody>
      </p:sp>
      <p:sp>
        <p:nvSpPr>
          <p:cNvPr id="23600" name="Line 48"/>
          <p:cNvSpPr>
            <a:spLocks noChangeShapeType="1"/>
          </p:cNvSpPr>
          <p:nvPr/>
        </p:nvSpPr>
        <p:spPr bwMode="auto">
          <a:xfrm>
            <a:off x="1176338" y="5267325"/>
            <a:ext cx="0" cy="142875"/>
          </a:xfrm>
          <a:prstGeom prst="line">
            <a:avLst/>
          </a:prstGeom>
          <a:noFill/>
          <a:ln w="25400">
            <a:solidFill>
              <a:schemeClr val="tx1"/>
            </a:solidFill>
            <a:round/>
          </a:ln>
        </p:spPr>
        <p:txBody>
          <a:bodyPr/>
          <a:lstStyle/>
          <a:p>
            <a:endParaRPr lang="en-US"/>
          </a:p>
        </p:txBody>
      </p:sp>
      <p:sp>
        <p:nvSpPr>
          <p:cNvPr id="23601" name="Line 49"/>
          <p:cNvSpPr>
            <a:spLocks noChangeShapeType="1"/>
          </p:cNvSpPr>
          <p:nvPr/>
        </p:nvSpPr>
        <p:spPr bwMode="auto">
          <a:xfrm>
            <a:off x="4111625" y="5267325"/>
            <a:ext cx="0" cy="142875"/>
          </a:xfrm>
          <a:prstGeom prst="line">
            <a:avLst/>
          </a:prstGeom>
          <a:noFill/>
          <a:ln w="25400">
            <a:solidFill>
              <a:schemeClr val="tx1"/>
            </a:solidFill>
            <a:round/>
          </a:ln>
        </p:spPr>
        <p:txBody>
          <a:bodyPr/>
          <a:lstStyle/>
          <a:p>
            <a:endParaRPr lang="en-US"/>
          </a:p>
        </p:txBody>
      </p:sp>
      <p:sp>
        <p:nvSpPr>
          <p:cNvPr id="23602" name="Rectangle 50"/>
          <p:cNvSpPr>
            <a:spLocks noChangeArrowheads="1"/>
          </p:cNvSpPr>
          <p:nvPr/>
        </p:nvSpPr>
        <p:spPr bwMode="auto">
          <a:xfrm>
            <a:off x="7518400" y="2830513"/>
            <a:ext cx="238125" cy="244475"/>
          </a:xfrm>
          <a:prstGeom prst="rect">
            <a:avLst/>
          </a:prstGeom>
          <a:noFill/>
          <a:ln w="9525">
            <a:noFill/>
            <a:miter lim="800000"/>
          </a:ln>
        </p:spPr>
        <p:txBody>
          <a:bodyPr wrap="none" lIns="0" tIns="0" rIns="0" bIns="0">
            <a:spAutoFit/>
          </a:bodyPr>
          <a:lstStyle/>
          <a:p>
            <a:pPr algn="l" eaLnBrk="0" hangingPunct="0"/>
            <a:r>
              <a:rPr lang="en-US" sz="1600">
                <a:latin typeface="Franklin Gothic Demi" panose="020B0703020102020204" pitchFamily="34" charset="0"/>
              </a:rPr>
              <a:t>50</a:t>
            </a:r>
            <a:endParaRPr lang="en-US" sz="1600" baseline="-25000">
              <a:latin typeface="Franklin Gothic Demi" panose="020B0703020102020204" pitchFamily="34" charset="0"/>
            </a:endParaRPr>
          </a:p>
        </p:txBody>
      </p:sp>
      <p:sp>
        <p:nvSpPr>
          <p:cNvPr id="23603" name="Rectangle 51"/>
          <p:cNvSpPr>
            <a:spLocks noChangeArrowheads="1"/>
          </p:cNvSpPr>
          <p:nvPr/>
        </p:nvSpPr>
        <p:spPr bwMode="auto">
          <a:xfrm>
            <a:off x="152400" y="909638"/>
            <a:ext cx="8839200" cy="461962"/>
          </a:xfrm>
          <a:prstGeom prst="rect">
            <a:avLst/>
          </a:prstGeom>
          <a:noFill/>
          <a:ln w="9525">
            <a:noFill/>
            <a:miter lim="800000"/>
          </a:ln>
        </p:spPr>
        <p:txBody>
          <a:bodyPr>
            <a:spAutoFit/>
          </a:bodyPr>
          <a:lstStyle/>
          <a:p>
            <a:pPr algn="ctr"/>
            <a:r>
              <a:rPr lang="en-US" sz="2400" dirty="0">
                <a:latin typeface="Franklin Gothic Demi" panose="020B0703020102020204" pitchFamily="34" charset="0"/>
              </a:rPr>
              <a:t>INTERHEART Study(2004)</a:t>
            </a:r>
          </a:p>
        </p:txBody>
      </p:sp>
      <p:sp>
        <p:nvSpPr>
          <p:cNvPr id="23604" name="Text Box 52"/>
          <p:cNvSpPr txBox="1">
            <a:spLocks noChangeArrowheads="1"/>
          </p:cNvSpPr>
          <p:nvPr/>
        </p:nvSpPr>
        <p:spPr bwMode="auto">
          <a:xfrm>
            <a:off x="3276600" y="6308725"/>
            <a:ext cx="5791200" cy="244475"/>
          </a:xfrm>
          <a:prstGeom prst="rect">
            <a:avLst/>
          </a:prstGeom>
          <a:noFill/>
          <a:ln w="9525">
            <a:noFill/>
            <a:miter lim="800000"/>
          </a:ln>
        </p:spPr>
        <p:txBody>
          <a:bodyPr>
            <a:spAutoFit/>
          </a:bodyPr>
          <a:lstStyle/>
          <a:p>
            <a:pPr algn="r"/>
            <a:r>
              <a:rPr lang="en-US" sz="1000" dirty="0"/>
              <a:t>n=15,152 patients and 14,820 controls in 52 countries</a:t>
            </a:r>
          </a:p>
        </p:txBody>
      </p:sp>
      <p:sp>
        <p:nvSpPr>
          <p:cNvPr id="10294" name="Oval 54"/>
          <p:cNvSpPr>
            <a:spLocks noChangeArrowheads="1"/>
          </p:cNvSpPr>
          <p:nvPr/>
        </p:nvSpPr>
        <p:spPr bwMode="auto">
          <a:xfrm>
            <a:off x="7207250" y="2606675"/>
            <a:ext cx="838200" cy="2819400"/>
          </a:xfrm>
          <a:prstGeom prst="ellipse">
            <a:avLst/>
          </a:prstGeom>
          <a:noFill/>
          <a:ln w="38100">
            <a:solidFill>
              <a:srgbClr val="FF0000"/>
            </a:solidFill>
            <a:round/>
          </a:ln>
        </p:spPr>
        <p:txBody>
          <a:bodyPr wrap="none" anchor="ctr"/>
          <a:lstStyle/>
          <a:p>
            <a:endParaRPr lang="en-US"/>
          </a:p>
        </p:txBody>
      </p:sp>
      <p:sp>
        <p:nvSpPr>
          <p:cNvPr id="1359898" name="Rectangle 26"/>
          <p:cNvSpPr>
            <a:spLocks noChangeArrowheads="1"/>
          </p:cNvSpPr>
          <p:nvPr/>
        </p:nvSpPr>
        <p:spPr bwMode="auto">
          <a:xfrm>
            <a:off x="76200" y="358069"/>
            <a:ext cx="8686800" cy="480131"/>
          </a:xfrm>
          <a:prstGeom prst="rect">
            <a:avLst/>
          </a:prstGeom>
          <a:noFill/>
          <a:ln w="9525">
            <a:noFill/>
            <a:miter lim="800000"/>
          </a:ln>
          <a:effectLst/>
        </p:spPr>
        <p:txBody>
          <a:bodyPr wrap="square">
            <a:spAutoFit/>
          </a:bodyPr>
          <a:lstStyle/>
          <a:p>
            <a:pPr algn="l">
              <a:lnSpc>
                <a:spcPct val="90000"/>
              </a:lnSpc>
              <a:defRPr/>
            </a:pPr>
            <a:r>
              <a:rPr lang="en-US" sz="2800" dirty="0">
                <a:latin typeface="+mj-lt"/>
                <a:ea typeface="+mn-ea"/>
              </a:rPr>
              <a:t>Attributable Risk Factors for a First Myocardial Infarction</a:t>
            </a:r>
          </a:p>
        </p:txBody>
      </p:sp>
      <p:cxnSp>
        <p:nvCxnSpPr>
          <p:cNvPr id="23608" name="Straight Connector 4"/>
          <p:cNvCxnSpPr>
            <a:cxnSpLocks noChangeShapeType="1"/>
          </p:cNvCxnSpPr>
          <p:nvPr/>
        </p:nvCxnSpPr>
        <p:spPr bwMode="auto">
          <a:xfrm>
            <a:off x="0" y="838200"/>
            <a:ext cx="9144000" cy="1588"/>
          </a:xfrm>
          <a:prstGeom prst="line">
            <a:avLst/>
          </a:prstGeom>
          <a:noFill/>
          <a:ln w="31750">
            <a:solidFill>
              <a:schemeClr val="tx1"/>
            </a:solidFill>
            <a:round/>
          </a:ln>
        </p:spPr>
      </p:cxnSp>
      <p:pic>
        <p:nvPicPr>
          <p:cNvPr id="57" name="Picture 56" descr="INTERHEART-logo.jpg"/>
          <p:cNvPicPr>
            <a:picLocks noChangeAspect="1"/>
          </p:cNvPicPr>
          <p:nvPr/>
        </p:nvPicPr>
        <p:blipFill>
          <a:blip r:embed="rId3" cstate="print"/>
          <a:stretch>
            <a:fillRect/>
          </a:stretch>
        </p:blipFill>
        <p:spPr>
          <a:xfrm>
            <a:off x="0" y="5994400"/>
            <a:ext cx="1123950" cy="863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94"/>
                                        </p:tgtEl>
                                        <p:attrNameLst>
                                          <p:attrName>style.visibility</p:attrName>
                                        </p:attrNameLst>
                                      </p:cBhvr>
                                      <p:to>
                                        <p:strVal val="visible"/>
                                      </p:to>
                                    </p:set>
                                    <p:anim calcmode="lin" valueType="num">
                                      <p:cBhvr additive="base">
                                        <p:cTn id="7" dur="500" fill="hold"/>
                                        <p:tgtEl>
                                          <p:spTgt spid="10294"/>
                                        </p:tgtEl>
                                        <p:attrNameLst>
                                          <p:attrName>ppt_x</p:attrName>
                                        </p:attrNameLst>
                                      </p:cBhvr>
                                      <p:tavLst>
                                        <p:tav tm="0">
                                          <p:val>
                                            <p:strVal val="#ppt_x"/>
                                          </p:val>
                                        </p:tav>
                                        <p:tav tm="100000">
                                          <p:val>
                                            <p:strVal val="#ppt_x"/>
                                          </p:val>
                                        </p:tav>
                                      </p:tavLst>
                                    </p:anim>
                                    <p:anim calcmode="lin" valueType="num">
                                      <p:cBhvr additive="base">
                                        <p:cTn id="8" dur="500" fill="hold"/>
                                        <p:tgtEl>
                                          <p:spTgt spid="102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sz="3200" dirty="0">
              <a:solidFill>
                <a:srgbClr val="006699"/>
              </a:solidFill>
              <a:latin typeface="Segoe UI"/>
            </a:endParaRPr>
          </a:p>
        </p:txBody>
      </p:sp>
      <p:sp>
        <p:nvSpPr>
          <p:cNvPr id="3" name="Content Placeholder 2"/>
          <p:cNvSpPr>
            <a:spLocks noGrp="1"/>
          </p:cNvSpPr>
          <p:nvPr>
            <p:ph idx="1"/>
          </p:nvPr>
        </p:nvSpPr>
        <p:spPr/>
        <p:txBody>
          <a:bodyPr>
            <a:normAutofit fontScale="92500" lnSpcReduction="20000"/>
          </a:bodyPr>
          <a:lstStyle/>
          <a:p>
            <a:pPr marL="0" indent="0" defTabSz="914400" eaLnBrk="0" fontAlgn="base" hangingPunct="0">
              <a:spcBef>
                <a:spcPct val="0"/>
              </a:spcBef>
              <a:spcAft>
                <a:spcPct val="0"/>
              </a:spcAft>
              <a:buNone/>
            </a:pPr>
            <a:r>
              <a:rPr lang="en-US" altLang="en-US" b="1" dirty="0">
                <a:latin typeface="Arial" panose="020B0604020202020204" pitchFamily="34" charset="0"/>
              </a:rPr>
              <a:t>5.Decide if pharmacotherapy is indicated.</a:t>
            </a:r>
            <a:r>
              <a:rPr lang="en-US" altLang="en-US" dirty="0">
                <a:latin typeface="Arial" panose="020B0604020202020204" pitchFamily="34" charset="0"/>
              </a:rPr>
              <a:t> </a:t>
            </a:r>
          </a:p>
          <a:p>
            <a:pPr marL="0" indent="0" defTabSz="914400" eaLnBrk="0" fontAlgn="base" hangingPunct="0">
              <a:spcBef>
                <a:spcPct val="0"/>
              </a:spcBef>
              <a:spcAft>
                <a:spcPct val="0"/>
              </a:spcAft>
              <a:buNone/>
            </a:pPr>
            <a:endParaRPr lang="en-US" altLang="en-US" dirty="0">
              <a:latin typeface="Arial" panose="020B0604020202020204" pitchFamily="34" charset="0"/>
            </a:endParaRPr>
          </a:p>
          <a:p>
            <a:pPr marL="0" indent="0" defTabSz="914400" eaLnBrk="0" fontAlgn="base" hangingPunct="0">
              <a:spcBef>
                <a:spcPct val="0"/>
              </a:spcBef>
              <a:spcAft>
                <a:spcPct val="0"/>
              </a:spcAft>
              <a:buNone/>
            </a:pPr>
            <a:r>
              <a:rPr lang="en-US" altLang="en-US" dirty="0">
                <a:latin typeface="Arial" panose="020B0604020202020204" pitchFamily="34" charset="0"/>
              </a:rPr>
              <a:t>Consider:</a:t>
            </a:r>
          </a:p>
          <a:p>
            <a:pPr defTabSz="914400" eaLnBrk="0" fontAlgn="base" hangingPunct="0">
              <a:lnSpc>
                <a:spcPct val="150000"/>
              </a:lnSpc>
              <a:spcBef>
                <a:spcPct val="0"/>
              </a:spcBef>
              <a:spcAft>
                <a:spcPct val="0"/>
              </a:spcAft>
            </a:pPr>
            <a:r>
              <a:rPr lang="en-US" altLang="en-US" dirty="0">
                <a:latin typeface="Arial" panose="020B0604020202020204" pitchFamily="34" charset="0"/>
              </a:rPr>
              <a:t>LDL-C levels (e.g. ≥ 190 mg/dL or equivalent in mmol/L).</a:t>
            </a:r>
          </a:p>
          <a:p>
            <a:pPr defTabSz="914400" eaLnBrk="0" fontAlgn="base" hangingPunct="0">
              <a:lnSpc>
                <a:spcPct val="150000"/>
              </a:lnSpc>
              <a:spcBef>
                <a:spcPct val="0"/>
              </a:spcBef>
              <a:spcAft>
                <a:spcPct val="0"/>
              </a:spcAft>
            </a:pPr>
            <a:r>
              <a:rPr lang="en-US" altLang="en-US" dirty="0">
                <a:latin typeface="Arial" panose="020B0604020202020204" pitchFamily="34" charset="0"/>
              </a:rPr>
              <a:t>Diabetes in certain age  (often &gt;40 yrs).</a:t>
            </a:r>
          </a:p>
          <a:p>
            <a:pPr defTabSz="914400" eaLnBrk="0" fontAlgn="base" hangingPunct="0">
              <a:lnSpc>
                <a:spcPct val="150000"/>
              </a:lnSpc>
              <a:spcBef>
                <a:spcPct val="0"/>
              </a:spcBef>
              <a:spcAft>
                <a:spcPct val="0"/>
              </a:spcAft>
            </a:pPr>
            <a:r>
              <a:rPr lang="en-US" altLang="en-US" dirty="0">
                <a:latin typeface="Arial" panose="020B0604020202020204" pitchFamily="34" charset="0"/>
              </a:rPr>
              <a:t>High risk as per calculator.</a:t>
            </a:r>
          </a:p>
          <a:p>
            <a:pPr defTabSz="914400" eaLnBrk="0" fontAlgn="base" hangingPunct="0">
              <a:lnSpc>
                <a:spcPct val="150000"/>
              </a:lnSpc>
              <a:spcBef>
                <a:spcPct val="0"/>
              </a:spcBef>
              <a:spcAft>
                <a:spcPct val="0"/>
              </a:spcAft>
            </a:pPr>
            <a:r>
              <a:rPr lang="en-US" altLang="en-US" dirty="0">
                <a:latin typeface="Arial" panose="020B0604020202020204" pitchFamily="34" charset="0"/>
              </a:rPr>
              <a:t>If lifestyle alone insufficient</a:t>
            </a:r>
          </a:p>
          <a:p>
            <a:endParaRPr dirty="0">
              <a:solidFill>
                <a:srgbClr val="00467F"/>
              </a:solidFill>
              <a:latin typeface="Segoe U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sz="3200" dirty="0">
              <a:solidFill>
                <a:srgbClr val="006699"/>
              </a:solidFill>
              <a:latin typeface="Segoe UI"/>
            </a:endParaRPr>
          </a:p>
        </p:txBody>
      </p:sp>
      <p:sp>
        <p:nvSpPr>
          <p:cNvPr id="3" name="Content Placeholder 2"/>
          <p:cNvSpPr>
            <a:spLocks noGrp="1"/>
          </p:cNvSpPr>
          <p:nvPr>
            <p:ph idx="1"/>
          </p:nvPr>
        </p:nvSpPr>
        <p:spPr/>
        <p:txBody>
          <a:bodyPr>
            <a:normAutofit lnSpcReduction="10000"/>
          </a:bodyPr>
          <a:lstStyle/>
          <a:p>
            <a:pPr marL="0" indent="0">
              <a:buNone/>
            </a:pPr>
            <a:r>
              <a:rPr lang="en-IN" b="1" dirty="0"/>
              <a:t>6.Pharmacotherapy</a:t>
            </a:r>
          </a:p>
          <a:p>
            <a:endParaRPr lang="en-IN" b="1" dirty="0"/>
          </a:p>
          <a:p>
            <a:pPr>
              <a:lnSpc>
                <a:spcPct val="150000"/>
              </a:lnSpc>
            </a:pPr>
            <a:r>
              <a:rPr lang="en-IN" b="1" dirty="0"/>
              <a:t>First-line therapy: Statins</a:t>
            </a:r>
            <a:endParaRPr lang="en-IN" dirty="0"/>
          </a:p>
          <a:p>
            <a:pPr lvl="1">
              <a:lnSpc>
                <a:spcPct val="150000"/>
              </a:lnSpc>
            </a:pPr>
            <a:r>
              <a:rPr lang="en-IN" dirty="0"/>
              <a:t>High-intensity statin for very high risk / very elevated LDL.</a:t>
            </a:r>
          </a:p>
          <a:p>
            <a:pPr lvl="1">
              <a:lnSpc>
                <a:spcPct val="150000"/>
              </a:lnSpc>
            </a:pPr>
            <a:r>
              <a:rPr lang="en-IN" dirty="0"/>
              <a:t>Moderate intensity for others depending on risk.</a:t>
            </a:r>
          </a:p>
          <a:p>
            <a:pPr lvl="1">
              <a:lnSpc>
                <a:spcPct val="150000"/>
              </a:lnSpc>
            </a:pPr>
            <a:r>
              <a:rPr lang="en-IN" dirty="0"/>
              <a:t>)</a:t>
            </a:r>
            <a:endParaRPr sz="2000" dirty="0">
              <a:solidFill>
                <a:srgbClr val="00467F"/>
              </a:solidFill>
              <a:latin typeface="Segoe U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8B4B4-354E-FFD0-2CBB-354CA640685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00628F2-69EC-E288-AF3C-80E3EC5CC69A}"/>
              </a:ext>
            </a:extLst>
          </p:cNvPr>
          <p:cNvSpPr>
            <a:spLocks noGrp="1"/>
          </p:cNvSpPr>
          <p:nvPr>
            <p:ph idx="1"/>
          </p:nvPr>
        </p:nvSpPr>
        <p:spPr/>
        <p:txBody>
          <a:bodyPr/>
          <a:lstStyle/>
          <a:p>
            <a:r>
              <a:rPr lang="en-IN" sz="2800" dirty="0">
                <a:latin typeface="Segoe UI"/>
              </a:rPr>
              <a:t>High: Atorvastatin 40–80 mg, Rosuvastatin 20–40 mg</a:t>
            </a:r>
          </a:p>
          <a:p>
            <a:r>
              <a:rPr lang="en-IN" sz="2800" dirty="0">
                <a:latin typeface="Segoe UI"/>
              </a:rPr>
              <a:t>Moderate: Atorvastatin 10–20 mg, Rosuvastatin 5–10 mg</a:t>
            </a:r>
          </a:p>
          <a:p>
            <a:endParaRPr lang="en-IN" dirty="0"/>
          </a:p>
        </p:txBody>
      </p:sp>
      <p:pic>
        <p:nvPicPr>
          <p:cNvPr id="4" name="Content Placeholder 3" descr="AHA-ACC-2018-cholesterol-guidelines-statin-intensity-1024x551.png">
            <a:extLst>
              <a:ext uri="{FF2B5EF4-FFF2-40B4-BE49-F238E27FC236}">
                <a16:creationId xmlns:a16="http://schemas.microsoft.com/office/drawing/2014/main" id="{1C9245F6-19E2-B8EA-2147-20ADC33FED11}"/>
              </a:ext>
            </a:extLst>
          </p:cNvPr>
          <p:cNvPicPr>
            <a:picLocks noChangeAspect="1"/>
          </p:cNvPicPr>
          <p:nvPr/>
        </p:nvPicPr>
        <p:blipFill>
          <a:blip r:embed="rId2" cstate="print"/>
          <a:stretch>
            <a:fillRect/>
          </a:stretch>
        </p:blipFill>
        <p:spPr>
          <a:xfrm>
            <a:off x="0" y="274637"/>
            <a:ext cx="9063236" cy="5851525"/>
          </a:xfrm>
          <a:prstGeom prst="rect">
            <a:avLst/>
          </a:prstGeom>
        </p:spPr>
      </p:pic>
    </p:spTree>
    <p:extLst>
      <p:ext uri="{BB962C8B-B14F-4D97-AF65-F5344CB8AC3E}">
        <p14:creationId xmlns:p14="http://schemas.microsoft.com/office/powerpoint/2010/main" val="30065792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89B02-1D65-BBFE-4318-90E10C8FCFF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54467CA-D6C4-69C0-0345-609691477306}"/>
              </a:ext>
            </a:extLst>
          </p:cNvPr>
          <p:cNvSpPr>
            <a:spLocks noGrp="1"/>
          </p:cNvSpPr>
          <p:nvPr>
            <p:ph idx="1"/>
          </p:nvPr>
        </p:nvSpPr>
        <p:spPr/>
        <p:txBody>
          <a:bodyPr/>
          <a:lstStyle/>
          <a:p>
            <a:r>
              <a:rPr lang="en-IN" b="1" dirty="0"/>
              <a:t>If LDL-C target not met</a:t>
            </a:r>
            <a:r>
              <a:rPr lang="en-IN" dirty="0"/>
              <a:t>:</a:t>
            </a:r>
          </a:p>
          <a:p>
            <a:pPr lvl="1">
              <a:lnSpc>
                <a:spcPct val="150000"/>
              </a:lnSpc>
            </a:pPr>
            <a:r>
              <a:rPr lang="en-IN" dirty="0"/>
              <a:t>Add </a:t>
            </a:r>
            <a:r>
              <a:rPr lang="en-IN" b="1" dirty="0"/>
              <a:t>ezetimibe</a:t>
            </a:r>
            <a:r>
              <a:rPr lang="en-IN" dirty="0"/>
              <a:t>. </a:t>
            </a:r>
          </a:p>
          <a:p>
            <a:pPr lvl="1">
              <a:lnSpc>
                <a:spcPct val="150000"/>
              </a:lnSpc>
            </a:pPr>
            <a:r>
              <a:rPr lang="en-IN" dirty="0"/>
              <a:t>If still not achieved, consider </a:t>
            </a:r>
            <a:r>
              <a:rPr lang="en-IN" b="1" dirty="0"/>
              <a:t>PCSK9 inhibitors</a:t>
            </a:r>
            <a:r>
              <a:rPr lang="en-IN" dirty="0"/>
              <a:t> or newer </a:t>
            </a:r>
            <a:r>
              <a:rPr lang="en-IN"/>
              <a:t>agents especially </a:t>
            </a:r>
            <a:r>
              <a:rPr lang="en-IN" dirty="0"/>
              <a:t>in very high risk. </a:t>
            </a:r>
          </a:p>
        </p:txBody>
      </p:sp>
    </p:spTree>
    <p:extLst>
      <p:ext uri="{BB962C8B-B14F-4D97-AF65-F5344CB8AC3E}">
        <p14:creationId xmlns:p14="http://schemas.microsoft.com/office/powerpoint/2010/main" val="28978655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DBAFD-68F8-53FE-CE4D-7BE700EFF215}"/>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A4F95610-9B85-4B09-9B77-F37EF010F83E}"/>
              </a:ext>
            </a:extLst>
          </p:cNvPr>
          <p:cNvPicPr>
            <a:picLocks noGrp="1" noChangeAspect="1"/>
          </p:cNvPicPr>
          <p:nvPr>
            <p:ph idx="1"/>
          </p:nvPr>
        </p:nvPicPr>
        <p:blipFill>
          <a:blip r:embed="rId2"/>
          <a:stretch>
            <a:fillRect/>
          </a:stretch>
        </p:blipFill>
        <p:spPr>
          <a:xfrm>
            <a:off x="0" y="274638"/>
            <a:ext cx="9180545" cy="6684962"/>
          </a:xfrm>
        </p:spPr>
      </p:pic>
    </p:spTree>
    <p:extLst>
      <p:ext uri="{BB962C8B-B14F-4D97-AF65-F5344CB8AC3E}">
        <p14:creationId xmlns:p14="http://schemas.microsoft.com/office/powerpoint/2010/main" val="17688180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7398D6-0635-6976-91F8-A0FC35201FBC}"/>
              </a:ext>
            </a:extLst>
          </p:cNvPr>
          <p:cNvSpPr>
            <a:spLocks noGrp="1"/>
          </p:cNvSpPr>
          <p:nvPr>
            <p:ph idx="1"/>
          </p:nvPr>
        </p:nvSpPr>
        <p:spPr>
          <a:xfrm>
            <a:off x="457200" y="939800"/>
            <a:ext cx="8229600" cy="5186363"/>
          </a:xfrm>
        </p:spPr>
        <p:txBody>
          <a:bodyPr>
            <a:normAutofit lnSpcReduction="10000"/>
          </a:bodyPr>
          <a:lstStyle/>
          <a:p>
            <a:r>
              <a:rPr lang="en-IN" b="1" dirty="0"/>
              <a:t>Special situations</a:t>
            </a:r>
            <a:r>
              <a:rPr lang="en-IN" dirty="0"/>
              <a:t>:</a:t>
            </a:r>
          </a:p>
          <a:p>
            <a:pPr lvl="1">
              <a:lnSpc>
                <a:spcPct val="160000"/>
              </a:lnSpc>
            </a:pPr>
            <a:r>
              <a:rPr lang="en-IN" dirty="0"/>
              <a:t>Severe hypertriglyceridemia (e.g. TG &gt;500 mg/dL or &gt; 1000) → focus on preventing pancreatitis; may require fibrates, omega-3s</a:t>
            </a:r>
          </a:p>
          <a:p>
            <a:pPr lvl="1">
              <a:lnSpc>
                <a:spcPct val="160000"/>
              </a:lnSpc>
            </a:pPr>
            <a:r>
              <a:rPr lang="en-IN" dirty="0"/>
              <a:t>Familial hypercholesterolemia: earlier, more aggressive therapy</a:t>
            </a:r>
          </a:p>
          <a:p>
            <a:pPr marL="0" indent="0">
              <a:buNone/>
            </a:pPr>
            <a:br>
              <a:rPr lang="en-IN" dirty="0"/>
            </a:br>
            <a:endParaRPr lang="en-IN" dirty="0"/>
          </a:p>
          <a:p>
            <a:endParaRPr lang="en-IN" dirty="0"/>
          </a:p>
        </p:txBody>
      </p:sp>
    </p:spTree>
    <p:extLst>
      <p:ext uri="{BB962C8B-B14F-4D97-AF65-F5344CB8AC3E}">
        <p14:creationId xmlns:p14="http://schemas.microsoft.com/office/powerpoint/2010/main" val="41567896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F809C-3E6C-D817-00EA-EBF7F7665E79}"/>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D42EFE8-FD8F-3009-6A9A-41BD6670EF39}"/>
              </a:ext>
            </a:extLst>
          </p:cNvPr>
          <p:cNvSpPr>
            <a:spLocks noGrp="1"/>
          </p:cNvSpPr>
          <p:nvPr>
            <p:ph idx="1"/>
          </p:nvPr>
        </p:nvSpPr>
        <p:spPr>
          <a:xfrm>
            <a:off x="228600" y="274638"/>
            <a:ext cx="8458200" cy="5851525"/>
          </a:xfrm>
        </p:spPr>
        <p:txBody>
          <a:bodyPr>
            <a:normAutofit fontScale="92500" lnSpcReduction="10000"/>
          </a:bodyPr>
          <a:lstStyle/>
          <a:p>
            <a:pPr lvl="0" defTabSz="914400">
              <a:lnSpc>
                <a:spcPct val="170000"/>
              </a:lnSpc>
              <a:buFont typeface="Arial" panose="020B0604020202020204" pitchFamily="34" charset="0"/>
              <a:buChar char="•"/>
              <a:defRPr/>
            </a:pPr>
            <a:r>
              <a:rPr lang="en-US" dirty="0">
                <a:latin typeface="Segoe UI"/>
              </a:rPr>
              <a:t>CKD: Statins effective, dose adjustments (</a:t>
            </a:r>
            <a:r>
              <a:rPr lang="en-US" dirty="0">
                <a:solidFill>
                  <a:schemeClr val="accent1"/>
                </a:solidFill>
              </a:rPr>
              <a:t>Atorvastatin is the drug of choice with severe renal impairment – no dose adjustment needed )</a:t>
            </a:r>
          </a:p>
          <a:p>
            <a:endParaRPr lang="en-IN" dirty="0"/>
          </a:p>
          <a:p>
            <a:pPr>
              <a:lnSpc>
                <a:spcPct val="150000"/>
              </a:lnSpc>
            </a:pPr>
            <a:endParaRPr lang="en-US" dirty="0">
              <a:latin typeface="Segoe UI"/>
            </a:endParaRPr>
          </a:p>
          <a:p>
            <a:pPr>
              <a:lnSpc>
                <a:spcPct val="150000"/>
              </a:lnSpc>
            </a:pPr>
            <a:r>
              <a:rPr lang="en-US" dirty="0">
                <a:latin typeface="Segoe UI"/>
              </a:rPr>
              <a:t>Diabetes: essential for CV protection</a:t>
            </a:r>
          </a:p>
          <a:p>
            <a:pPr>
              <a:lnSpc>
                <a:spcPct val="150000"/>
              </a:lnSpc>
            </a:pPr>
            <a:r>
              <a:rPr lang="en-US" dirty="0">
                <a:latin typeface="Segoe UI"/>
              </a:rPr>
              <a:t>Elderly: assess risk-benefit</a:t>
            </a:r>
          </a:p>
          <a:p>
            <a:pPr>
              <a:lnSpc>
                <a:spcPct val="150000"/>
              </a:lnSpc>
            </a:pPr>
            <a:r>
              <a:rPr lang="en-US" dirty="0">
                <a:latin typeface="Segoe UI"/>
              </a:rPr>
              <a:t>Pregnancy: contraindicated</a:t>
            </a:r>
          </a:p>
          <a:p>
            <a:endParaRPr lang="en-IN" dirty="0"/>
          </a:p>
        </p:txBody>
      </p:sp>
    </p:spTree>
    <p:extLst>
      <p:ext uri="{BB962C8B-B14F-4D97-AF65-F5344CB8AC3E}">
        <p14:creationId xmlns:p14="http://schemas.microsoft.com/office/powerpoint/2010/main" val="23446477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461783-7DF2-ADF5-01F1-BDC4006A59BF}"/>
              </a:ext>
            </a:extLst>
          </p:cNvPr>
          <p:cNvSpPr>
            <a:spLocks noGrp="1"/>
          </p:cNvSpPr>
          <p:nvPr>
            <p:ph idx="1"/>
          </p:nvPr>
        </p:nvSpPr>
        <p:spPr>
          <a:xfrm>
            <a:off x="127000" y="609600"/>
            <a:ext cx="9017000" cy="6248400"/>
          </a:xfrm>
        </p:spPr>
        <p:txBody>
          <a:bodyPr>
            <a:normAutofit/>
          </a:bodyPr>
          <a:lstStyle/>
          <a:p>
            <a:pPr marL="0" indent="0">
              <a:buNone/>
            </a:pPr>
            <a:r>
              <a:rPr lang="en-IN" sz="2800" b="1" dirty="0"/>
              <a:t>  </a:t>
            </a:r>
            <a:r>
              <a:rPr lang="en-IN" sz="2800" b="1" u="sng" dirty="0"/>
              <a:t>Follow Up &amp; Monitoring</a:t>
            </a:r>
          </a:p>
          <a:p>
            <a:pPr>
              <a:lnSpc>
                <a:spcPct val="150000"/>
              </a:lnSpc>
            </a:pPr>
            <a:r>
              <a:rPr lang="en-IN" sz="2800" b="1" dirty="0"/>
              <a:t>Check lipids 4-12 weeks after starting or changing therapy.</a:t>
            </a:r>
            <a:r>
              <a:rPr lang="en-IN" sz="2800" dirty="0"/>
              <a:t> Adjust as needed</a:t>
            </a:r>
          </a:p>
          <a:p>
            <a:pPr>
              <a:lnSpc>
                <a:spcPct val="150000"/>
              </a:lnSpc>
            </a:pPr>
            <a:r>
              <a:rPr lang="en-IN" sz="2800" b="1" dirty="0"/>
              <a:t>Monitor for side effects</a:t>
            </a:r>
            <a:r>
              <a:rPr lang="en-IN" sz="2800" dirty="0"/>
              <a:t> (liver enzymes, muscle symptoms etc.) and drug interactions.</a:t>
            </a:r>
          </a:p>
          <a:p>
            <a:pPr>
              <a:lnSpc>
                <a:spcPct val="150000"/>
              </a:lnSpc>
            </a:pPr>
            <a:r>
              <a:rPr lang="en-IN" sz="2800" b="1" dirty="0"/>
              <a:t>Long-term maintenance</a:t>
            </a:r>
            <a:r>
              <a:rPr lang="en-IN" sz="2800" dirty="0"/>
              <a:t>: ensure adherence, lifestyle, review overall cardiovascular risk, update therapy if new evidence or events.</a:t>
            </a:r>
          </a:p>
          <a:p>
            <a:endParaRPr lang="en-IN" b="1" dirty="0"/>
          </a:p>
        </p:txBody>
      </p:sp>
    </p:spTree>
    <p:extLst>
      <p:ext uri="{BB962C8B-B14F-4D97-AF65-F5344CB8AC3E}">
        <p14:creationId xmlns:p14="http://schemas.microsoft.com/office/powerpoint/2010/main" val="22826520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F895E-3FE9-BB44-A7E1-D82526D4E905}"/>
              </a:ext>
            </a:extLst>
          </p:cNvPr>
          <p:cNvSpPr>
            <a:spLocks noGrp="1"/>
          </p:cNvSpPr>
          <p:nvPr>
            <p:ph type="title"/>
          </p:nvPr>
        </p:nvSpPr>
        <p:spPr/>
        <p:txBody>
          <a:bodyPr/>
          <a:lstStyle/>
          <a:p>
            <a:endParaRPr lang="en-IN"/>
          </a:p>
        </p:txBody>
      </p:sp>
      <p:pic>
        <p:nvPicPr>
          <p:cNvPr id="9" name="Content Placeholder 8">
            <a:extLst>
              <a:ext uri="{FF2B5EF4-FFF2-40B4-BE49-F238E27FC236}">
                <a16:creationId xmlns:a16="http://schemas.microsoft.com/office/drawing/2014/main" id="{C1CB7279-C05A-CDD0-B256-B8A0A4EFB371}"/>
              </a:ext>
            </a:extLst>
          </p:cNvPr>
          <p:cNvPicPr>
            <a:picLocks noGrp="1" noChangeAspect="1"/>
          </p:cNvPicPr>
          <p:nvPr>
            <p:ph idx="1"/>
          </p:nvPr>
        </p:nvPicPr>
        <p:blipFill>
          <a:blip r:embed="rId2"/>
          <a:stretch>
            <a:fillRect/>
          </a:stretch>
        </p:blipFill>
        <p:spPr>
          <a:xfrm>
            <a:off x="236790" y="237706"/>
            <a:ext cx="8907209" cy="6345656"/>
          </a:xfrm>
        </p:spPr>
      </p:pic>
    </p:spTree>
    <p:extLst>
      <p:ext uri="{BB962C8B-B14F-4D97-AF65-F5344CB8AC3E}">
        <p14:creationId xmlns:p14="http://schemas.microsoft.com/office/powerpoint/2010/main" val="18841951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200" b="1" dirty="0">
                <a:solidFill>
                  <a:srgbClr val="006699"/>
                </a:solidFill>
                <a:latin typeface="Segoe UI"/>
              </a:rPr>
              <a:t>Summary</a:t>
            </a:r>
          </a:p>
        </p:txBody>
      </p:sp>
      <p:sp>
        <p:nvSpPr>
          <p:cNvPr id="3" name="Content Placeholder 2"/>
          <p:cNvSpPr>
            <a:spLocks noGrp="1"/>
          </p:cNvSpPr>
          <p:nvPr>
            <p:ph idx="1"/>
          </p:nvPr>
        </p:nvSpPr>
        <p:spPr>
          <a:xfrm>
            <a:off x="88900" y="1417638"/>
            <a:ext cx="8597900" cy="4708525"/>
          </a:xfrm>
        </p:spPr>
        <p:txBody>
          <a:bodyPr>
            <a:normAutofit/>
          </a:bodyPr>
          <a:lstStyle/>
          <a:p>
            <a:pPr>
              <a:lnSpc>
                <a:spcPct val="150000"/>
              </a:lnSpc>
            </a:pPr>
            <a:r>
              <a:rPr sz="2800" dirty="0">
                <a:latin typeface="Segoe UI"/>
              </a:rPr>
              <a:t>Statins = cornerstone of ASCVD prevention</a:t>
            </a:r>
          </a:p>
          <a:p>
            <a:pPr>
              <a:lnSpc>
                <a:spcPct val="150000"/>
              </a:lnSpc>
            </a:pPr>
            <a:r>
              <a:rPr sz="2800" dirty="0">
                <a:latin typeface="Segoe UI"/>
              </a:rPr>
              <a:t>High-intensity in established ASCVD</a:t>
            </a:r>
          </a:p>
          <a:p>
            <a:pPr>
              <a:lnSpc>
                <a:spcPct val="150000"/>
              </a:lnSpc>
            </a:pPr>
            <a:r>
              <a:rPr sz="2800" dirty="0">
                <a:latin typeface="Segoe UI"/>
              </a:rPr>
              <a:t>LDL-C </a:t>
            </a:r>
            <a:r>
              <a:rPr sz="2800">
                <a:latin typeface="Segoe UI"/>
              </a:rPr>
              <a:t>targets </a:t>
            </a:r>
            <a:endParaRPr sz="2800" dirty="0">
              <a:latin typeface="Segoe UI"/>
            </a:endParaRPr>
          </a:p>
          <a:p>
            <a:pPr>
              <a:lnSpc>
                <a:spcPct val="150000"/>
              </a:lnSpc>
            </a:pPr>
            <a:r>
              <a:rPr sz="2800" dirty="0">
                <a:latin typeface="Segoe UI"/>
              </a:rPr>
              <a:t>Combination therapy for residual risk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Lipid structure and metabolism</a:t>
            </a:r>
          </a:p>
        </p:txBody>
      </p:sp>
      <p:sp>
        <p:nvSpPr>
          <p:cNvPr id="3" name="Content Placeholder 2"/>
          <p:cNvSpPr>
            <a:spLocks noGrp="1"/>
          </p:cNvSpPr>
          <p:nvPr>
            <p:ph idx="1"/>
          </p:nvPr>
        </p:nvSpPr>
        <p:spPr>
          <a:xfrm>
            <a:off x="0" y="1600200"/>
            <a:ext cx="9144000" cy="4648200"/>
          </a:xfrm>
        </p:spPr>
        <p:txBody>
          <a:bodyPr/>
          <a:lstStyle/>
          <a:p>
            <a:r>
              <a:rPr lang="en-US" dirty="0"/>
              <a:t>Lipids constitute approximately 70% (by mass) of the dry weight of plasma.</a:t>
            </a:r>
          </a:p>
          <a:p>
            <a:r>
              <a:rPr lang="en-US" dirty="0"/>
              <a:t>Approximately half of circulating lipids are sterols, with the other major components being phospholipids and triglycerides, which circulate in lipoproteins.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FD8125-3ABF-A934-BF4D-BDC7C0E84D75}"/>
              </a:ext>
            </a:extLst>
          </p:cNvPr>
          <p:cNvSpPr>
            <a:spLocks noGrp="1"/>
          </p:cNvSpPr>
          <p:nvPr>
            <p:ph idx="1"/>
          </p:nvPr>
        </p:nvSpPr>
        <p:spPr>
          <a:xfrm>
            <a:off x="330200" y="279400"/>
            <a:ext cx="8356600" cy="5846763"/>
          </a:xfrm>
        </p:spPr>
        <p:txBody>
          <a:bodyPr>
            <a:normAutofit fontScale="92500" lnSpcReduction="20000"/>
          </a:bodyPr>
          <a:lstStyle/>
          <a:p>
            <a:pPr>
              <a:lnSpc>
                <a:spcPct val="150000"/>
              </a:lnSpc>
            </a:pPr>
            <a:r>
              <a:rPr lang="en-US" b="1" dirty="0"/>
              <a:t>MCQ 1</a:t>
            </a:r>
            <a:br>
              <a:rPr lang="en-US" dirty="0"/>
            </a:br>
            <a:r>
              <a:rPr lang="en-US" dirty="0"/>
              <a:t>A 52-year-old man with hypertension and smoking history has LDL-C 135 mg/dL. His 10-year ASCVD risk by SCORE2 is </a:t>
            </a:r>
            <a:r>
              <a:rPr lang="en-US" b="1" dirty="0"/>
              <a:t>12%</a:t>
            </a:r>
            <a:r>
              <a:rPr lang="en-US" dirty="0"/>
              <a:t>. What is the most appropriate next step?</a:t>
            </a:r>
            <a:br>
              <a:rPr lang="en-US" dirty="0"/>
            </a:br>
            <a:r>
              <a:rPr lang="en-US" dirty="0"/>
              <a:t>A. Lifestyle modification only</a:t>
            </a:r>
            <a:br>
              <a:rPr lang="en-US" dirty="0"/>
            </a:br>
            <a:r>
              <a:rPr lang="en-US" dirty="0"/>
              <a:t>B. High-intensity statin</a:t>
            </a:r>
            <a:br>
              <a:rPr lang="en-US" dirty="0"/>
            </a:br>
            <a:r>
              <a:rPr lang="en-US" dirty="0"/>
              <a:t>C. Moderate-intensity statin</a:t>
            </a:r>
            <a:br>
              <a:rPr lang="en-US" dirty="0"/>
            </a:br>
            <a:r>
              <a:rPr lang="en-US" dirty="0"/>
              <a:t>D. Ezetimibe monotherapy</a:t>
            </a:r>
          </a:p>
          <a:p>
            <a:endParaRPr lang="en-IN" dirty="0"/>
          </a:p>
        </p:txBody>
      </p:sp>
    </p:spTree>
    <p:extLst>
      <p:ext uri="{BB962C8B-B14F-4D97-AF65-F5344CB8AC3E}">
        <p14:creationId xmlns:p14="http://schemas.microsoft.com/office/powerpoint/2010/main" val="33908984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6BB8C-D2EA-013F-DD2B-1B1E9F6D5C4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C94D071F-039B-F81F-55FA-32CDA5D94DCB}"/>
              </a:ext>
            </a:extLst>
          </p:cNvPr>
          <p:cNvSpPr>
            <a:spLocks noGrp="1"/>
          </p:cNvSpPr>
          <p:nvPr>
            <p:ph idx="1"/>
          </p:nvPr>
        </p:nvSpPr>
        <p:spPr/>
        <p:txBody>
          <a:bodyPr/>
          <a:lstStyle/>
          <a:p>
            <a:r>
              <a:rPr lang="en-US" dirty="0"/>
              <a:t>✅ </a:t>
            </a:r>
            <a:r>
              <a:rPr lang="en-US" b="1" dirty="0"/>
              <a:t>Answer: B. HIGH-intensity statin</a:t>
            </a:r>
            <a:br>
              <a:rPr lang="en-US" dirty="0"/>
            </a:br>
            <a:r>
              <a:rPr lang="en-US" i="1" dirty="0"/>
              <a:t>(High risk)</a:t>
            </a:r>
            <a:endParaRPr lang="en-US" dirty="0"/>
          </a:p>
          <a:p>
            <a:endParaRPr lang="en-IN" dirty="0"/>
          </a:p>
        </p:txBody>
      </p:sp>
    </p:spTree>
    <p:extLst>
      <p:ext uri="{BB962C8B-B14F-4D97-AF65-F5344CB8AC3E}">
        <p14:creationId xmlns:p14="http://schemas.microsoft.com/office/powerpoint/2010/main" val="40722039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F86-A2AB-729C-1E8E-823BE83D024C}"/>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6B7434E-D148-3BBD-CC1A-71440435F671}"/>
              </a:ext>
            </a:extLst>
          </p:cNvPr>
          <p:cNvSpPr>
            <a:spLocks noGrp="1"/>
          </p:cNvSpPr>
          <p:nvPr>
            <p:ph idx="1"/>
          </p:nvPr>
        </p:nvSpPr>
        <p:spPr>
          <a:xfrm>
            <a:off x="457200" y="698500"/>
            <a:ext cx="8229600" cy="5427663"/>
          </a:xfrm>
        </p:spPr>
        <p:txBody>
          <a:bodyPr>
            <a:normAutofit fontScale="92500" lnSpcReduction="10000"/>
          </a:bodyPr>
          <a:lstStyle/>
          <a:p>
            <a:pPr>
              <a:lnSpc>
                <a:spcPct val="150000"/>
              </a:lnSpc>
            </a:pPr>
            <a:r>
              <a:rPr lang="en-IN" b="1" dirty="0"/>
              <a:t>MCQ 2</a:t>
            </a:r>
            <a:br>
              <a:rPr lang="en-IN" dirty="0"/>
            </a:br>
            <a:r>
              <a:rPr lang="en-IN" dirty="0"/>
              <a:t>In very high-risk ASCVD patients (e.g., recurrent MI + diabetes), what is the </a:t>
            </a:r>
            <a:r>
              <a:rPr lang="en-IN" b="1" dirty="0"/>
              <a:t>recommended LDL-C target</a:t>
            </a:r>
            <a:r>
              <a:rPr lang="en-IN" dirty="0"/>
              <a:t> according to recent ESC guidance?</a:t>
            </a:r>
            <a:br>
              <a:rPr lang="en-IN" dirty="0"/>
            </a:br>
            <a:r>
              <a:rPr lang="en-IN" dirty="0"/>
              <a:t>A. &lt;100 mg/dL</a:t>
            </a:r>
            <a:br>
              <a:rPr lang="en-IN" dirty="0"/>
            </a:br>
            <a:r>
              <a:rPr lang="en-IN" dirty="0"/>
              <a:t>B. &lt;70 mg/dL</a:t>
            </a:r>
            <a:br>
              <a:rPr lang="en-IN" dirty="0"/>
            </a:br>
            <a:r>
              <a:rPr lang="en-IN" dirty="0"/>
              <a:t>C. &lt;55 mg/dL</a:t>
            </a:r>
            <a:br>
              <a:rPr lang="en-IN" dirty="0"/>
            </a:br>
            <a:r>
              <a:rPr lang="en-IN" dirty="0"/>
              <a:t>D. &lt;40 mg/dL</a:t>
            </a:r>
          </a:p>
          <a:p>
            <a:endParaRPr lang="en-IN" dirty="0"/>
          </a:p>
        </p:txBody>
      </p:sp>
    </p:spTree>
    <p:extLst>
      <p:ext uri="{BB962C8B-B14F-4D97-AF65-F5344CB8AC3E}">
        <p14:creationId xmlns:p14="http://schemas.microsoft.com/office/powerpoint/2010/main" val="13727287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4D0F9-D4E0-B547-851E-7ED6241045D5}"/>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1F715FA-9EDB-3B1F-148E-AAF93DC8E5D0}"/>
              </a:ext>
            </a:extLst>
          </p:cNvPr>
          <p:cNvSpPr>
            <a:spLocks noGrp="1"/>
          </p:cNvSpPr>
          <p:nvPr>
            <p:ph idx="1"/>
          </p:nvPr>
        </p:nvSpPr>
        <p:spPr/>
        <p:txBody>
          <a:bodyPr/>
          <a:lstStyle/>
          <a:p>
            <a:r>
              <a:rPr lang="en-IN" dirty="0"/>
              <a:t>✅ </a:t>
            </a:r>
            <a:r>
              <a:rPr lang="en-IN" b="1" dirty="0"/>
              <a:t>Answer: C. &lt;55 mg/dL</a:t>
            </a:r>
            <a:endParaRPr lang="en-IN" dirty="0"/>
          </a:p>
          <a:p>
            <a:endParaRPr lang="en-IN" dirty="0"/>
          </a:p>
        </p:txBody>
      </p:sp>
    </p:spTree>
    <p:extLst>
      <p:ext uri="{BB962C8B-B14F-4D97-AF65-F5344CB8AC3E}">
        <p14:creationId xmlns:p14="http://schemas.microsoft.com/office/powerpoint/2010/main" val="2170007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03B7B-9B57-D5A7-8308-D0D156FEEE18}"/>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ADB1B634-CD77-C34F-40E2-A4B3A8CC48F2}"/>
              </a:ext>
            </a:extLst>
          </p:cNvPr>
          <p:cNvSpPr>
            <a:spLocks noGrp="1"/>
          </p:cNvSpPr>
          <p:nvPr>
            <p:ph idx="1"/>
          </p:nvPr>
        </p:nvSpPr>
        <p:spPr/>
        <p:txBody>
          <a:bodyPr>
            <a:normAutofit fontScale="92500" lnSpcReduction="20000"/>
          </a:bodyPr>
          <a:lstStyle/>
          <a:p>
            <a:pPr marL="0" indent="0">
              <a:lnSpc>
                <a:spcPct val="150000"/>
              </a:lnSpc>
              <a:buNone/>
            </a:pPr>
            <a:r>
              <a:rPr lang="en-IN" b="1" dirty="0"/>
              <a:t>MCQ3</a:t>
            </a:r>
          </a:p>
          <a:p>
            <a:pPr>
              <a:lnSpc>
                <a:spcPct val="150000"/>
              </a:lnSpc>
            </a:pPr>
            <a:r>
              <a:rPr lang="en-IN" dirty="0"/>
              <a:t>Which statin is </a:t>
            </a:r>
            <a:r>
              <a:rPr lang="en-IN" b="1" dirty="0"/>
              <a:t>least dependent on CYP450 metabolism</a:t>
            </a:r>
            <a:r>
              <a:rPr lang="en-IN" dirty="0"/>
              <a:t>, making it safer in polypharmacy?</a:t>
            </a:r>
            <a:br>
              <a:rPr lang="en-IN" dirty="0"/>
            </a:br>
            <a:r>
              <a:rPr lang="en-IN" dirty="0"/>
              <a:t>A. Simvastatin</a:t>
            </a:r>
            <a:br>
              <a:rPr lang="en-IN" dirty="0"/>
            </a:br>
            <a:r>
              <a:rPr lang="en-IN" dirty="0"/>
              <a:t>B. Rosuvastatin</a:t>
            </a:r>
            <a:br>
              <a:rPr lang="en-IN" dirty="0"/>
            </a:br>
            <a:r>
              <a:rPr lang="en-IN" dirty="0"/>
              <a:t>C. Atorvastatin</a:t>
            </a:r>
            <a:br>
              <a:rPr lang="en-IN" dirty="0"/>
            </a:br>
            <a:r>
              <a:rPr lang="en-IN" dirty="0"/>
              <a:t>D. Lovastatin</a:t>
            </a:r>
          </a:p>
          <a:p>
            <a:endParaRPr lang="en-IN" dirty="0"/>
          </a:p>
        </p:txBody>
      </p:sp>
    </p:spTree>
    <p:extLst>
      <p:ext uri="{BB962C8B-B14F-4D97-AF65-F5344CB8AC3E}">
        <p14:creationId xmlns:p14="http://schemas.microsoft.com/office/powerpoint/2010/main" val="18708782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8A5DB-7D82-CE92-E991-1A323398171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CB1E39A0-7928-82B4-B479-81CC77626285}"/>
              </a:ext>
            </a:extLst>
          </p:cNvPr>
          <p:cNvSpPr>
            <a:spLocks noGrp="1"/>
          </p:cNvSpPr>
          <p:nvPr>
            <p:ph idx="1"/>
          </p:nvPr>
        </p:nvSpPr>
        <p:spPr/>
        <p:txBody>
          <a:bodyPr/>
          <a:lstStyle/>
          <a:p>
            <a:r>
              <a:rPr lang="en-IN" dirty="0"/>
              <a:t>✅ </a:t>
            </a:r>
            <a:r>
              <a:rPr lang="en-IN" b="1" dirty="0"/>
              <a:t>Answer: B. Rosuvastatin</a:t>
            </a:r>
            <a:endParaRPr lang="en-IN" dirty="0"/>
          </a:p>
          <a:p>
            <a:endParaRPr lang="en-IN" dirty="0"/>
          </a:p>
        </p:txBody>
      </p:sp>
    </p:spTree>
    <p:extLst>
      <p:ext uri="{BB962C8B-B14F-4D97-AF65-F5344CB8AC3E}">
        <p14:creationId xmlns:p14="http://schemas.microsoft.com/office/powerpoint/2010/main" val="24022126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6418-5D8F-2FE1-3293-819CE620585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A5FBBD4-4703-2BBF-2425-8FB6E2C63EE0}"/>
              </a:ext>
            </a:extLst>
          </p:cNvPr>
          <p:cNvSpPr>
            <a:spLocks noGrp="1"/>
          </p:cNvSpPr>
          <p:nvPr>
            <p:ph idx="1"/>
          </p:nvPr>
        </p:nvSpPr>
        <p:spPr/>
        <p:txBody>
          <a:bodyPr>
            <a:normAutofit fontScale="85000" lnSpcReduction="20000"/>
          </a:bodyPr>
          <a:lstStyle/>
          <a:p>
            <a:pPr marL="0" indent="0">
              <a:lnSpc>
                <a:spcPct val="150000"/>
              </a:lnSpc>
              <a:buNone/>
            </a:pPr>
            <a:r>
              <a:rPr lang="en-IN" b="1" dirty="0"/>
              <a:t>MCQ4</a:t>
            </a:r>
          </a:p>
          <a:p>
            <a:pPr>
              <a:lnSpc>
                <a:spcPct val="150000"/>
              </a:lnSpc>
            </a:pPr>
            <a:r>
              <a:rPr lang="en-IN" dirty="0"/>
              <a:t>Besides LDL-lowering, statins exert </a:t>
            </a:r>
            <a:r>
              <a:rPr lang="en-IN" b="1" dirty="0"/>
              <a:t>pleiotropic effects</a:t>
            </a:r>
            <a:r>
              <a:rPr lang="en-IN" dirty="0"/>
              <a:t>, which include:</a:t>
            </a:r>
            <a:br>
              <a:rPr lang="en-IN" dirty="0"/>
            </a:br>
            <a:r>
              <a:rPr lang="en-IN" dirty="0"/>
              <a:t>A. Increased insulin resistance</a:t>
            </a:r>
            <a:br>
              <a:rPr lang="en-IN" dirty="0"/>
            </a:br>
            <a:r>
              <a:rPr lang="en-IN" dirty="0"/>
              <a:t>B. Pro-inflammatory activity</a:t>
            </a:r>
            <a:br>
              <a:rPr lang="en-IN" dirty="0"/>
            </a:br>
            <a:r>
              <a:rPr lang="en-IN" dirty="0"/>
              <a:t>C. Improved endothelial function and plaque stabilization</a:t>
            </a:r>
            <a:br>
              <a:rPr lang="en-IN" dirty="0"/>
            </a:br>
            <a:r>
              <a:rPr lang="en-IN" dirty="0"/>
              <a:t>D. Increased platelet aggregation</a:t>
            </a:r>
          </a:p>
          <a:p>
            <a:endParaRPr lang="en-IN" dirty="0"/>
          </a:p>
        </p:txBody>
      </p:sp>
    </p:spTree>
    <p:extLst>
      <p:ext uri="{BB962C8B-B14F-4D97-AF65-F5344CB8AC3E}">
        <p14:creationId xmlns:p14="http://schemas.microsoft.com/office/powerpoint/2010/main" val="24147756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6893C-B953-1776-B5F3-FA2E807C971D}"/>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88CA067-FDA7-D6A7-D1C0-5696E07390BC}"/>
              </a:ext>
            </a:extLst>
          </p:cNvPr>
          <p:cNvSpPr>
            <a:spLocks noGrp="1"/>
          </p:cNvSpPr>
          <p:nvPr>
            <p:ph idx="1"/>
          </p:nvPr>
        </p:nvSpPr>
        <p:spPr/>
        <p:txBody>
          <a:bodyPr/>
          <a:lstStyle/>
          <a:p>
            <a:r>
              <a:rPr lang="en-IN" dirty="0"/>
              <a:t>✅ </a:t>
            </a:r>
            <a:r>
              <a:rPr lang="en-IN" b="1" dirty="0"/>
              <a:t>Answer: C. Improved endothelial function and plaque stabilization</a:t>
            </a:r>
            <a:endParaRPr lang="en-IN" dirty="0"/>
          </a:p>
          <a:p>
            <a:endParaRPr lang="en-IN" dirty="0"/>
          </a:p>
        </p:txBody>
      </p:sp>
    </p:spTree>
    <p:extLst>
      <p:ext uri="{BB962C8B-B14F-4D97-AF65-F5344CB8AC3E}">
        <p14:creationId xmlns:p14="http://schemas.microsoft.com/office/powerpoint/2010/main" val="33517563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26E8A-5F47-87D2-CECF-63E37E9C83D9}"/>
              </a:ext>
            </a:extLst>
          </p:cNvPr>
          <p:cNvSpPr>
            <a:spLocks noGrp="1"/>
          </p:cNvSpPr>
          <p:nvPr>
            <p:ph type="title"/>
          </p:nvPr>
        </p:nvSpPr>
        <p:spPr>
          <a:xfrm>
            <a:off x="457200" y="2293938"/>
            <a:ext cx="8229600" cy="1143000"/>
          </a:xfrm>
        </p:spPr>
        <p:txBody>
          <a:bodyPr/>
          <a:lstStyle/>
          <a:p>
            <a:r>
              <a:rPr lang="en-IN" dirty="0"/>
              <a:t>THANK YOU</a:t>
            </a:r>
          </a:p>
        </p:txBody>
      </p:sp>
    </p:spTree>
    <p:extLst>
      <p:ext uri="{BB962C8B-B14F-4D97-AF65-F5344CB8AC3E}">
        <p14:creationId xmlns:p14="http://schemas.microsoft.com/office/powerpoint/2010/main" val="3548045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7339BE8-7B84-D431-8FFE-D303A5FE272C}"/>
              </a:ext>
            </a:extLst>
          </p:cNvPr>
          <p:cNvPicPr>
            <a:picLocks noChangeAspect="1" noChangeArrowheads="1"/>
          </p:cNvPicPr>
          <p:nvPr/>
        </p:nvPicPr>
        <p:blipFill>
          <a:blip r:embed="rId2"/>
          <a:srcRect l="52123" t="19042" r="8125" b="22259"/>
          <a:stretch>
            <a:fillRect/>
          </a:stretch>
        </p:blipFill>
        <p:spPr bwMode="auto">
          <a:xfrm>
            <a:off x="892569" y="675526"/>
            <a:ext cx="7706853" cy="6182474"/>
          </a:xfrm>
          <a:prstGeom prst="rect">
            <a:avLst/>
          </a:prstGeom>
          <a:noFill/>
          <a:ln w="9525">
            <a:noFill/>
            <a:miter lim="800000"/>
            <a:headEnd/>
            <a:tailEnd/>
          </a:ln>
          <a:effectLst/>
        </p:spPr>
      </p:pic>
      <p:sp>
        <p:nvSpPr>
          <p:cNvPr id="7" name="Title 6">
            <a:extLst>
              <a:ext uri="{FF2B5EF4-FFF2-40B4-BE49-F238E27FC236}">
                <a16:creationId xmlns:a16="http://schemas.microsoft.com/office/drawing/2014/main" id="{A1DF32B3-0A0D-85DB-D496-6979504BA7DD}"/>
              </a:ext>
            </a:extLst>
          </p:cNvPr>
          <p:cNvSpPr>
            <a:spLocks noGrp="1"/>
          </p:cNvSpPr>
          <p:nvPr>
            <p:ph type="title"/>
          </p:nvPr>
        </p:nvSpPr>
        <p:spPr>
          <a:xfrm>
            <a:off x="1243173" y="628821"/>
            <a:ext cx="8229600" cy="1143000"/>
          </a:xfrm>
        </p:spPr>
        <p:txBody>
          <a:bodyPr/>
          <a:lstStyle/>
          <a:p>
            <a:r>
              <a:rPr lang="en-US" dirty="0"/>
              <a:t>Lipoprotein structure</a:t>
            </a:r>
            <a:endParaRPr lang="en-IN" dirty="0"/>
          </a:p>
        </p:txBody>
      </p:sp>
    </p:spTree>
    <p:extLst>
      <p:ext uri="{BB962C8B-B14F-4D97-AF65-F5344CB8AC3E}">
        <p14:creationId xmlns:p14="http://schemas.microsoft.com/office/powerpoint/2010/main" val="2637442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228600"/>
            <a:ext cx="9144000" cy="838200"/>
          </a:xfrm>
        </p:spPr>
        <p:txBody>
          <a:bodyPr/>
          <a:lstStyle/>
          <a:p>
            <a:pPr algn="ctr" eaLnBrk="1" hangingPunct="1"/>
            <a:r>
              <a:rPr lang="en-US" sz="3600"/>
              <a:t>Lipoproteins – physiological functions</a:t>
            </a:r>
          </a:p>
        </p:txBody>
      </p:sp>
      <p:sp>
        <p:nvSpPr>
          <p:cNvPr id="3" name="Content Placeholder 2"/>
          <p:cNvSpPr>
            <a:spLocks noGrp="1"/>
          </p:cNvSpPr>
          <p:nvPr>
            <p:ph idx="1"/>
          </p:nvPr>
        </p:nvSpPr>
        <p:spPr>
          <a:xfrm>
            <a:off x="457200" y="990600"/>
            <a:ext cx="8686800" cy="5638800"/>
          </a:xfrm>
        </p:spPr>
        <p:txBody>
          <a:bodyPr>
            <a:normAutofit lnSpcReduction="10000"/>
          </a:bodyPr>
          <a:lstStyle/>
          <a:p>
            <a:r>
              <a:rPr lang="en-US" dirty="0"/>
              <a:t>Absorption of</a:t>
            </a:r>
          </a:p>
          <a:p>
            <a:pPr marL="274320" indent="-274320" eaLnBrk="1" fontAlgn="auto" hangingPunct="1">
              <a:spcAft>
                <a:spcPts val="0"/>
              </a:spcAft>
              <a:buClr>
                <a:schemeClr val="accent3"/>
              </a:buClr>
              <a:buFont typeface="Wingdings 2" pitchFamily="18" charset="2"/>
              <a:buNone/>
              <a:defRPr/>
            </a:pPr>
            <a:r>
              <a:rPr lang="en-US" dirty="0"/>
              <a:t>		- dietary cholesterol</a:t>
            </a:r>
          </a:p>
          <a:p>
            <a:pPr marL="274320" indent="-274320" eaLnBrk="1" fontAlgn="auto" hangingPunct="1">
              <a:spcAft>
                <a:spcPts val="0"/>
              </a:spcAft>
              <a:buClr>
                <a:schemeClr val="accent3"/>
              </a:buClr>
              <a:buFont typeface="Wingdings 2" pitchFamily="18" charset="2"/>
              <a:buNone/>
              <a:defRPr/>
            </a:pPr>
            <a:r>
              <a:rPr lang="en-US" dirty="0"/>
              <a:t>		- long-chain fatty acids</a:t>
            </a:r>
          </a:p>
          <a:p>
            <a:pPr marL="274320" indent="-274320" eaLnBrk="1" fontAlgn="auto" hangingPunct="1">
              <a:spcAft>
                <a:spcPts val="0"/>
              </a:spcAft>
              <a:buClr>
                <a:schemeClr val="accent3"/>
              </a:buClr>
              <a:buFont typeface="Wingdings 2" pitchFamily="18" charset="2"/>
              <a:buNone/>
              <a:defRPr/>
            </a:pPr>
            <a:r>
              <a:rPr lang="en-US" dirty="0"/>
              <a:t>		- fat-soluble vitamins</a:t>
            </a:r>
          </a:p>
          <a:p>
            <a:pPr marL="274320" indent="-274320">
              <a:buClr>
                <a:schemeClr val="accent3"/>
              </a:buClr>
              <a:defRPr/>
            </a:pPr>
            <a:endParaRPr lang="en-US" dirty="0"/>
          </a:p>
          <a:p>
            <a:pPr marL="274320" indent="-274320">
              <a:buClr>
                <a:schemeClr val="accent3"/>
              </a:buClr>
              <a:defRPr/>
            </a:pPr>
            <a:r>
              <a:rPr lang="en-US" dirty="0"/>
              <a:t>Transport &amp; exchange of</a:t>
            </a:r>
          </a:p>
          <a:p>
            <a:pPr marL="274320" indent="-274320" eaLnBrk="1" fontAlgn="auto" hangingPunct="1">
              <a:spcAft>
                <a:spcPts val="0"/>
              </a:spcAft>
              <a:buClr>
                <a:schemeClr val="accent3"/>
              </a:buClr>
              <a:buFont typeface="Wingdings 2" pitchFamily="18" charset="2"/>
              <a:buNone/>
              <a:defRPr/>
            </a:pPr>
            <a:r>
              <a:rPr lang="en-US" dirty="0"/>
              <a:t>	         - triglycerides</a:t>
            </a:r>
          </a:p>
          <a:p>
            <a:pPr marL="274320" indent="-274320" eaLnBrk="1" fontAlgn="auto" hangingPunct="1">
              <a:spcAft>
                <a:spcPts val="0"/>
              </a:spcAft>
              <a:buClr>
                <a:schemeClr val="accent3"/>
              </a:buClr>
              <a:buFont typeface="Wingdings 2" pitchFamily="18" charset="2"/>
              <a:buNone/>
              <a:defRPr/>
            </a:pPr>
            <a:r>
              <a:rPr lang="en-US" dirty="0"/>
              <a:t>	         - cholesterol</a:t>
            </a:r>
          </a:p>
          <a:p>
            <a:pPr marL="274320" indent="-274320" eaLnBrk="1" fontAlgn="auto" hangingPunct="1">
              <a:spcAft>
                <a:spcPts val="0"/>
              </a:spcAft>
              <a:buClr>
                <a:schemeClr val="accent3"/>
              </a:buClr>
              <a:buFont typeface="Wingdings 2" pitchFamily="18" charset="2"/>
              <a:buNone/>
              <a:defRPr/>
            </a:pPr>
            <a:r>
              <a:rPr lang="en-US" dirty="0"/>
              <a:t>	         - fat-soluble vitamins </a:t>
            </a:r>
          </a:p>
          <a:p>
            <a:pPr marL="274320" indent="-274320" eaLnBrk="1" fontAlgn="auto" hangingPunct="1">
              <a:spcAft>
                <a:spcPts val="0"/>
              </a:spcAft>
              <a:buClr>
                <a:schemeClr val="accent3"/>
              </a:buClr>
              <a:buFont typeface="Wingdings 2" pitchFamily="18" charset="2"/>
              <a:buNone/>
              <a:defRPr/>
            </a:pPr>
            <a:r>
              <a:rPr lang="en-US" dirty="0"/>
              <a:t>			 </a:t>
            </a:r>
          </a:p>
          <a:p>
            <a:pPr marL="274320" indent="-274320" eaLnBrk="1" fontAlgn="auto" hangingPunct="1">
              <a:spcAft>
                <a:spcPts val="0"/>
              </a:spcAft>
              <a:buClr>
                <a:schemeClr val="accent3"/>
              </a:buClr>
              <a:defRPr/>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6" name="Content Placeholder 5"/>
          <p:cNvGraphicFramePr>
            <a:graphicFrameLocks noGrp="1"/>
          </p:cNvGraphicFramePr>
          <p:nvPr>
            <p:ph idx="1"/>
          </p:nvPr>
        </p:nvGraphicFramePr>
        <p:xfrm>
          <a:off x="0" y="2"/>
          <a:ext cx="9144000" cy="6857998"/>
        </p:xfrm>
        <a:graphic>
          <a:graphicData uri="http://schemas.openxmlformats.org/drawingml/2006/table">
            <a:tbl>
              <a:tblPr firstRow="1" bandRow="1">
                <a:tableStyleId>{F5AB1C69-6EDB-4FF4-983F-18BD219EF322}</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856400">
                <a:tc>
                  <a:txBody>
                    <a:bodyPr/>
                    <a:lstStyle/>
                    <a:p>
                      <a:pPr algn="l" fontAlgn="t"/>
                      <a:r>
                        <a:rPr lang="en-US" dirty="0"/>
                        <a:t>Lipoprotein</a:t>
                      </a:r>
                    </a:p>
                  </a:txBody>
                  <a:tcPr/>
                </a:tc>
                <a:tc>
                  <a:txBody>
                    <a:bodyPr/>
                    <a:lstStyle/>
                    <a:p>
                      <a:pPr algn="l" fontAlgn="t"/>
                      <a:r>
                        <a:rPr lang="en-US"/>
                        <a:t>Density (g/ml)</a:t>
                      </a:r>
                    </a:p>
                  </a:txBody>
                  <a:tcPr/>
                </a:tc>
                <a:tc>
                  <a:txBody>
                    <a:bodyPr/>
                    <a:lstStyle/>
                    <a:p>
                      <a:pPr algn="l" fontAlgn="t"/>
                      <a:r>
                        <a:rPr lang="en-US"/>
                        <a:t>Size (nm)</a:t>
                      </a:r>
                    </a:p>
                  </a:txBody>
                  <a:tcPr/>
                </a:tc>
                <a:tc>
                  <a:txBody>
                    <a:bodyPr/>
                    <a:lstStyle/>
                    <a:p>
                      <a:pPr algn="l" fontAlgn="t"/>
                      <a:r>
                        <a:rPr lang="en-US"/>
                        <a:t>Major Lipids</a:t>
                      </a:r>
                    </a:p>
                  </a:txBody>
                  <a:tcPr/>
                </a:tc>
                <a:tc>
                  <a:txBody>
                    <a:bodyPr/>
                    <a:lstStyle/>
                    <a:p>
                      <a:pPr algn="l" fontAlgn="t"/>
                      <a:r>
                        <a:rPr lang="en-US"/>
                        <a:t>Major Apoproteins</a:t>
                      </a:r>
                    </a:p>
                  </a:txBody>
                  <a:tcPr/>
                </a:tc>
                <a:extLst>
                  <a:ext uri="{0D108BD9-81ED-4DB2-BD59-A6C34878D82A}">
                    <a16:rowId xmlns:a16="http://schemas.microsoft.com/office/drawing/2014/main" val="10000"/>
                  </a:ext>
                </a:extLst>
              </a:tr>
              <a:tr h="1223429">
                <a:tc>
                  <a:txBody>
                    <a:bodyPr/>
                    <a:lstStyle/>
                    <a:p>
                      <a:pPr algn="l" fontAlgn="t"/>
                      <a:r>
                        <a:rPr lang="en-US"/>
                        <a:t>Chylomicrons</a:t>
                      </a:r>
                    </a:p>
                  </a:txBody>
                  <a:tcPr/>
                </a:tc>
                <a:tc>
                  <a:txBody>
                    <a:bodyPr/>
                    <a:lstStyle/>
                    <a:p>
                      <a:pPr algn="l" fontAlgn="t"/>
                      <a:r>
                        <a:rPr lang="en-US"/>
                        <a:t>&lt;0.930</a:t>
                      </a:r>
                    </a:p>
                  </a:txBody>
                  <a:tcPr/>
                </a:tc>
                <a:tc>
                  <a:txBody>
                    <a:bodyPr/>
                    <a:lstStyle/>
                    <a:p>
                      <a:pPr algn="l" fontAlgn="t"/>
                      <a:r>
                        <a:rPr lang="en-US"/>
                        <a:t>75-1200</a:t>
                      </a:r>
                    </a:p>
                  </a:txBody>
                  <a:tcPr/>
                </a:tc>
                <a:tc>
                  <a:txBody>
                    <a:bodyPr/>
                    <a:lstStyle/>
                    <a:p>
                      <a:pPr algn="l" fontAlgn="t"/>
                      <a:r>
                        <a:rPr lang="en-US"/>
                        <a:t>Triglycerides</a:t>
                      </a:r>
                    </a:p>
                  </a:txBody>
                  <a:tcPr/>
                </a:tc>
                <a:tc>
                  <a:txBody>
                    <a:bodyPr/>
                    <a:lstStyle/>
                    <a:p>
                      <a:pPr algn="l" fontAlgn="t"/>
                      <a:r>
                        <a:rPr lang="en-US"/>
                        <a:t>Apo B-48, Apo C, Apo E, Apo A-I, A-II, A-IV</a:t>
                      </a:r>
                    </a:p>
                  </a:txBody>
                  <a:tcPr/>
                </a:tc>
                <a:extLst>
                  <a:ext uri="{0D108BD9-81ED-4DB2-BD59-A6C34878D82A}">
                    <a16:rowId xmlns:a16="http://schemas.microsoft.com/office/drawing/2014/main" val="10001"/>
                  </a:ext>
                </a:extLst>
              </a:tr>
              <a:tr h="856400">
                <a:tc>
                  <a:txBody>
                    <a:bodyPr/>
                    <a:lstStyle/>
                    <a:p>
                      <a:pPr algn="l" fontAlgn="t"/>
                      <a:r>
                        <a:rPr lang="en-US"/>
                        <a:t>Chylomicron Remnants</a:t>
                      </a:r>
                    </a:p>
                  </a:txBody>
                  <a:tcPr/>
                </a:tc>
                <a:tc>
                  <a:txBody>
                    <a:bodyPr/>
                    <a:lstStyle/>
                    <a:p>
                      <a:pPr algn="l" fontAlgn="t"/>
                      <a:r>
                        <a:rPr lang="en-US"/>
                        <a:t>0.930- 1.006</a:t>
                      </a:r>
                    </a:p>
                  </a:txBody>
                  <a:tcPr/>
                </a:tc>
                <a:tc>
                  <a:txBody>
                    <a:bodyPr/>
                    <a:lstStyle/>
                    <a:p>
                      <a:pPr algn="l" fontAlgn="t"/>
                      <a:r>
                        <a:rPr lang="en-US"/>
                        <a:t>30-80</a:t>
                      </a:r>
                    </a:p>
                  </a:txBody>
                  <a:tcPr/>
                </a:tc>
                <a:tc>
                  <a:txBody>
                    <a:bodyPr/>
                    <a:lstStyle/>
                    <a:p>
                      <a:pPr algn="l" fontAlgn="t"/>
                      <a:r>
                        <a:rPr lang="en-US"/>
                        <a:t>Triglycerides Cholesterol</a:t>
                      </a:r>
                    </a:p>
                  </a:txBody>
                  <a:tcPr/>
                </a:tc>
                <a:tc>
                  <a:txBody>
                    <a:bodyPr/>
                    <a:lstStyle/>
                    <a:p>
                      <a:pPr algn="l" fontAlgn="t"/>
                      <a:r>
                        <a:rPr lang="en-US"/>
                        <a:t>Apo B-48, Apo E</a:t>
                      </a:r>
                    </a:p>
                  </a:txBody>
                  <a:tcPr/>
                </a:tc>
                <a:extLst>
                  <a:ext uri="{0D108BD9-81ED-4DB2-BD59-A6C34878D82A}">
                    <a16:rowId xmlns:a16="http://schemas.microsoft.com/office/drawing/2014/main" val="10002"/>
                  </a:ext>
                </a:extLst>
              </a:tr>
              <a:tr h="856400">
                <a:tc>
                  <a:txBody>
                    <a:bodyPr/>
                    <a:lstStyle/>
                    <a:p>
                      <a:pPr algn="l" fontAlgn="t"/>
                      <a:r>
                        <a:rPr lang="en-US"/>
                        <a:t>VLDL</a:t>
                      </a:r>
                    </a:p>
                  </a:txBody>
                  <a:tcPr/>
                </a:tc>
                <a:tc>
                  <a:txBody>
                    <a:bodyPr/>
                    <a:lstStyle/>
                    <a:p>
                      <a:pPr algn="l" fontAlgn="t"/>
                      <a:r>
                        <a:rPr lang="en-US"/>
                        <a:t>0.930- 1.006</a:t>
                      </a:r>
                    </a:p>
                  </a:txBody>
                  <a:tcPr/>
                </a:tc>
                <a:tc>
                  <a:txBody>
                    <a:bodyPr/>
                    <a:lstStyle/>
                    <a:p>
                      <a:pPr algn="l" fontAlgn="t"/>
                      <a:r>
                        <a:rPr lang="en-US"/>
                        <a:t>30-80</a:t>
                      </a:r>
                    </a:p>
                  </a:txBody>
                  <a:tcPr/>
                </a:tc>
                <a:tc>
                  <a:txBody>
                    <a:bodyPr/>
                    <a:lstStyle/>
                    <a:p>
                      <a:pPr algn="l" fontAlgn="t"/>
                      <a:r>
                        <a:rPr lang="en-US"/>
                        <a:t>Triglycerides</a:t>
                      </a:r>
                    </a:p>
                  </a:txBody>
                  <a:tcPr/>
                </a:tc>
                <a:tc>
                  <a:txBody>
                    <a:bodyPr/>
                    <a:lstStyle/>
                    <a:p>
                      <a:pPr algn="l" fontAlgn="t"/>
                      <a:r>
                        <a:rPr lang="en-US"/>
                        <a:t>Apo B-100, Apo E, Apo C</a:t>
                      </a:r>
                    </a:p>
                  </a:txBody>
                  <a:tcPr/>
                </a:tc>
                <a:extLst>
                  <a:ext uri="{0D108BD9-81ED-4DB2-BD59-A6C34878D82A}">
                    <a16:rowId xmlns:a16="http://schemas.microsoft.com/office/drawing/2014/main" val="10003"/>
                  </a:ext>
                </a:extLst>
              </a:tr>
              <a:tr h="856400">
                <a:tc>
                  <a:txBody>
                    <a:bodyPr/>
                    <a:lstStyle/>
                    <a:p>
                      <a:pPr algn="l" fontAlgn="t"/>
                      <a:r>
                        <a:rPr lang="en-US" dirty="0"/>
                        <a:t>IDL</a:t>
                      </a:r>
                    </a:p>
                  </a:txBody>
                  <a:tcPr/>
                </a:tc>
                <a:tc>
                  <a:txBody>
                    <a:bodyPr/>
                    <a:lstStyle/>
                    <a:p>
                      <a:pPr algn="l" fontAlgn="t"/>
                      <a:r>
                        <a:rPr lang="en-US"/>
                        <a:t>1.006- 1.019</a:t>
                      </a:r>
                    </a:p>
                  </a:txBody>
                  <a:tcPr/>
                </a:tc>
                <a:tc>
                  <a:txBody>
                    <a:bodyPr/>
                    <a:lstStyle/>
                    <a:p>
                      <a:pPr algn="l" fontAlgn="t"/>
                      <a:r>
                        <a:rPr lang="en-US"/>
                        <a:t>25-35</a:t>
                      </a:r>
                    </a:p>
                  </a:txBody>
                  <a:tcPr/>
                </a:tc>
                <a:tc>
                  <a:txBody>
                    <a:bodyPr/>
                    <a:lstStyle/>
                    <a:p>
                      <a:pPr algn="l" fontAlgn="t"/>
                      <a:r>
                        <a:rPr lang="en-US"/>
                        <a:t>Triglycerides Cholesterol</a:t>
                      </a:r>
                    </a:p>
                  </a:txBody>
                  <a:tcPr/>
                </a:tc>
                <a:tc>
                  <a:txBody>
                    <a:bodyPr/>
                    <a:lstStyle/>
                    <a:p>
                      <a:pPr algn="l" fontAlgn="t"/>
                      <a:r>
                        <a:rPr lang="en-US"/>
                        <a:t>Apo B-100, Apo E, Apo C</a:t>
                      </a:r>
                    </a:p>
                  </a:txBody>
                  <a:tcPr/>
                </a:tc>
                <a:extLst>
                  <a:ext uri="{0D108BD9-81ED-4DB2-BD59-A6C34878D82A}">
                    <a16:rowId xmlns:a16="http://schemas.microsoft.com/office/drawing/2014/main" val="10004"/>
                  </a:ext>
                </a:extLst>
              </a:tr>
              <a:tr h="496169">
                <a:tc>
                  <a:txBody>
                    <a:bodyPr/>
                    <a:lstStyle/>
                    <a:p>
                      <a:pPr algn="l" fontAlgn="t"/>
                      <a:r>
                        <a:rPr lang="en-US" dirty="0"/>
                        <a:t>LDL</a:t>
                      </a:r>
                    </a:p>
                  </a:txBody>
                  <a:tcPr/>
                </a:tc>
                <a:tc>
                  <a:txBody>
                    <a:bodyPr/>
                    <a:lstStyle/>
                    <a:p>
                      <a:pPr algn="l" fontAlgn="t"/>
                      <a:r>
                        <a:rPr lang="en-US"/>
                        <a:t>1.019- 1.063</a:t>
                      </a:r>
                    </a:p>
                  </a:txBody>
                  <a:tcPr/>
                </a:tc>
                <a:tc>
                  <a:txBody>
                    <a:bodyPr/>
                    <a:lstStyle/>
                    <a:p>
                      <a:pPr algn="l" fontAlgn="t"/>
                      <a:r>
                        <a:rPr lang="en-US"/>
                        <a:t>18- 25</a:t>
                      </a:r>
                    </a:p>
                  </a:txBody>
                  <a:tcPr/>
                </a:tc>
                <a:tc>
                  <a:txBody>
                    <a:bodyPr/>
                    <a:lstStyle/>
                    <a:p>
                      <a:pPr algn="l" fontAlgn="t"/>
                      <a:r>
                        <a:rPr lang="en-US"/>
                        <a:t>Cholesterol</a:t>
                      </a:r>
                    </a:p>
                  </a:txBody>
                  <a:tcPr/>
                </a:tc>
                <a:tc>
                  <a:txBody>
                    <a:bodyPr/>
                    <a:lstStyle/>
                    <a:p>
                      <a:pPr algn="l" fontAlgn="t"/>
                      <a:r>
                        <a:rPr lang="en-US"/>
                        <a:t>Apo B-100</a:t>
                      </a:r>
                    </a:p>
                  </a:txBody>
                  <a:tcPr/>
                </a:tc>
                <a:extLst>
                  <a:ext uri="{0D108BD9-81ED-4DB2-BD59-A6C34878D82A}">
                    <a16:rowId xmlns:a16="http://schemas.microsoft.com/office/drawing/2014/main" val="10005"/>
                  </a:ext>
                </a:extLst>
              </a:tr>
              <a:tr h="856400">
                <a:tc>
                  <a:txBody>
                    <a:bodyPr/>
                    <a:lstStyle/>
                    <a:p>
                      <a:pPr algn="l" fontAlgn="t"/>
                      <a:r>
                        <a:rPr lang="en-US"/>
                        <a:t>HDL</a:t>
                      </a:r>
                    </a:p>
                  </a:txBody>
                  <a:tcPr/>
                </a:tc>
                <a:tc>
                  <a:txBody>
                    <a:bodyPr/>
                    <a:lstStyle/>
                    <a:p>
                      <a:pPr algn="l" fontAlgn="t"/>
                      <a:r>
                        <a:rPr lang="en-US"/>
                        <a:t>1.063- 1.210</a:t>
                      </a:r>
                    </a:p>
                  </a:txBody>
                  <a:tcPr/>
                </a:tc>
                <a:tc>
                  <a:txBody>
                    <a:bodyPr/>
                    <a:lstStyle/>
                    <a:p>
                      <a:pPr algn="l" fontAlgn="t"/>
                      <a:r>
                        <a:rPr lang="en-US"/>
                        <a:t>5- 12</a:t>
                      </a:r>
                    </a:p>
                  </a:txBody>
                  <a:tcPr/>
                </a:tc>
                <a:tc>
                  <a:txBody>
                    <a:bodyPr/>
                    <a:lstStyle/>
                    <a:p>
                      <a:pPr algn="l" fontAlgn="t"/>
                      <a:r>
                        <a:rPr lang="en-US"/>
                        <a:t>Cholesterol Phospholipids</a:t>
                      </a:r>
                    </a:p>
                  </a:txBody>
                  <a:tcPr/>
                </a:tc>
                <a:tc>
                  <a:txBody>
                    <a:bodyPr/>
                    <a:lstStyle/>
                    <a:p>
                      <a:pPr algn="l" fontAlgn="t"/>
                      <a:r>
                        <a:rPr lang="en-US"/>
                        <a:t>Apo A-I, Apo A-II, Apo C, Apo E</a:t>
                      </a:r>
                    </a:p>
                  </a:txBody>
                  <a:tcPr/>
                </a:tc>
                <a:extLst>
                  <a:ext uri="{0D108BD9-81ED-4DB2-BD59-A6C34878D82A}">
                    <a16:rowId xmlns:a16="http://schemas.microsoft.com/office/drawing/2014/main" val="10006"/>
                  </a:ext>
                </a:extLst>
              </a:tr>
              <a:tr h="856400">
                <a:tc>
                  <a:txBody>
                    <a:bodyPr/>
                    <a:lstStyle/>
                    <a:p>
                      <a:pPr algn="l" fontAlgn="t"/>
                      <a:r>
                        <a:rPr lang="en-US"/>
                        <a:t>Lp (a)</a:t>
                      </a:r>
                    </a:p>
                  </a:txBody>
                  <a:tcPr/>
                </a:tc>
                <a:tc>
                  <a:txBody>
                    <a:bodyPr/>
                    <a:lstStyle/>
                    <a:p>
                      <a:pPr algn="l" fontAlgn="t"/>
                      <a:r>
                        <a:rPr lang="en-US"/>
                        <a:t>1.055- 1.085</a:t>
                      </a:r>
                    </a:p>
                  </a:txBody>
                  <a:tcPr/>
                </a:tc>
                <a:tc>
                  <a:txBody>
                    <a:bodyPr/>
                    <a:lstStyle/>
                    <a:p>
                      <a:pPr algn="l" fontAlgn="t"/>
                      <a:r>
                        <a:rPr lang="en-US"/>
                        <a:t>~30</a:t>
                      </a:r>
                    </a:p>
                  </a:txBody>
                  <a:tcPr/>
                </a:tc>
                <a:tc>
                  <a:txBody>
                    <a:bodyPr/>
                    <a:lstStyle/>
                    <a:p>
                      <a:pPr algn="l" fontAlgn="t"/>
                      <a:r>
                        <a:rPr lang="en-US"/>
                        <a:t>Cholesterol</a:t>
                      </a:r>
                    </a:p>
                  </a:txBody>
                  <a:tcPr/>
                </a:tc>
                <a:tc>
                  <a:txBody>
                    <a:bodyPr/>
                    <a:lstStyle/>
                    <a:p>
                      <a:pPr algn="l" fontAlgn="t"/>
                      <a:r>
                        <a:rPr lang="en-US" dirty="0"/>
                        <a:t>Apo B-100, Apo (a)</a:t>
                      </a:r>
                    </a:p>
                  </a:txBody>
                  <a:tcPr/>
                </a:tc>
                <a:extLst>
                  <a:ext uri="{0D108BD9-81ED-4DB2-BD59-A6C34878D82A}">
                    <a16:rowId xmlns:a16="http://schemas.microsoft.com/office/drawing/2014/main" val="10007"/>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816</TotalTime>
  <Words>3376</Words>
  <Application>Microsoft Office PowerPoint</Application>
  <PresentationFormat>On-screen Show (4:3)</PresentationFormat>
  <Paragraphs>639</Paragraphs>
  <Slides>68</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68</vt:i4>
      </vt:variant>
    </vt:vector>
  </HeadingPairs>
  <TitlesOfParts>
    <vt:vector size="77" baseType="lpstr">
      <vt:lpstr>Arial</vt:lpstr>
      <vt:lpstr>Calibri</vt:lpstr>
      <vt:lpstr>Franklin Gothic Demi</vt:lpstr>
      <vt:lpstr>Segoe UI</vt:lpstr>
      <vt:lpstr>Tahoma</vt:lpstr>
      <vt:lpstr>Times New Roman</vt:lpstr>
      <vt:lpstr>Wingdings</vt:lpstr>
      <vt:lpstr>Wingdings 2</vt:lpstr>
      <vt:lpstr>Office Theme</vt:lpstr>
      <vt:lpstr>Statins in ASCVD</vt:lpstr>
      <vt:lpstr>Introduction</vt:lpstr>
      <vt:lpstr>PowerPoint Presentation</vt:lpstr>
      <vt:lpstr>PowerPoint Presentation</vt:lpstr>
      <vt:lpstr>PowerPoint Presentation</vt:lpstr>
      <vt:lpstr>Lipid structure and metabolism</vt:lpstr>
      <vt:lpstr>Lipoprotein structure</vt:lpstr>
      <vt:lpstr>Lipoproteins – physiological functions</vt:lpstr>
      <vt:lpstr>PowerPoint Presentation</vt:lpstr>
      <vt:lpstr>The normal Lipid Physiology</vt:lpstr>
      <vt:lpstr>Reverse cholesterol transport by HDL </vt:lpstr>
      <vt:lpstr>PowerPoint Presentation</vt:lpstr>
      <vt:lpstr>PowerPoint Presentation</vt:lpstr>
      <vt:lpstr>STATINS</vt:lpstr>
      <vt:lpstr>PowerPoint Presentation</vt:lpstr>
      <vt:lpstr>PowerPoint Presentation</vt:lpstr>
      <vt:lpstr>PowerPoint Presentation</vt:lpstr>
      <vt:lpstr>PHARMACOKINETICS</vt:lpstr>
      <vt:lpstr>PowerPoint Presentation</vt:lpstr>
      <vt:lpstr>Pleiotropic Effects</vt:lpstr>
      <vt:lpstr>PowerPoint Presentation</vt:lpstr>
      <vt:lpstr>Classification of Statins</vt:lpstr>
      <vt:lpstr>PowerPoint Presentation</vt:lpstr>
      <vt:lpstr>PowerPoint Presentation</vt:lpstr>
      <vt:lpstr>Major adverse effects </vt:lpstr>
      <vt:lpstr>PowerPoint Presentation</vt:lpstr>
      <vt:lpstr>DRUG INTERACTIONS</vt:lpstr>
      <vt:lpstr>PowerPoint Presentation</vt:lpstr>
      <vt:lpstr>PowerPoint Presentation</vt:lpstr>
      <vt:lpstr>PowerPoint Presentation</vt:lpstr>
      <vt:lpstr>PowerPoint Presentation</vt:lpstr>
      <vt:lpstr>Landmark Trials</vt:lpstr>
      <vt:lpstr>Primary Prevention Trials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TREATMENT OF DYSLIPIDEMIA</vt:lpstr>
      <vt:lpstr>PowerPoint Presentation</vt:lpstr>
      <vt:lpstr>Treatment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FAZIL KT</dc:creator>
  <cp:keywords/>
  <dc:description>generated using python-pptx</dc:description>
  <cp:lastModifiedBy>FAZIL KT</cp:lastModifiedBy>
  <cp:revision>3</cp:revision>
  <dcterms:created xsi:type="dcterms:W3CDTF">2013-01-27T09:14:16Z</dcterms:created>
  <dcterms:modified xsi:type="dcterms:W3CDTF">2025-09-16T01:08:41Z</dcterms:modified>
  <cp:category/>
</cp:coreProperties>
</file>