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</p:sldIdLst>
  <p:sldSz cy="5143500" cx="9144000"/>
  <p:notesSz cx="6858000" cy="9144000"/>
  <p:embeddedFontLst>
    <p:embeddedFont>
      <p:font typeface="Roboto"/>
      <p:regular r:id="rId88"/>
      <p:bold r:id="rId89"/>
      <p:italic r:id="rId90"/>
      <p:boldItalic r:id="rId91"/>
    </p:embeddedFont>
    <p:embeddedFont>
      <p:font typeface="Caveat"/>
      <p:regular r:id="rId92"/>
      <p:bold r:id="rId9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slide" Target="slides/slide81.xml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88" Type="http://schemas.openxmlformats.org/officeDocument/2006/relationships/font" Target="fonts/Roboto-regular.fntdata"/><Relationship Id="rId43" Type="http://schemas.openxmlformats.org/officeDocument/2006/relationships/slide" Target="slides/slide38.xml"/><Relationship Id="rId87" Type="http://schemas.openxmlformats.org/officeDocument/2006/relationships/slide" Target="slides/slide8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font" Target="fonts/Roboto-bold.fntdata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1" Type="http://schemas.openxmlformats.org/officeDocument/2006/relationships/font" Target="fonts/Roboto-boldItalic.fntdata"/><Relationship Id="rId90" Type="http://schemas.openxmlformats.org/officeDocument/2006/relationships/font" Target="fonts/Roboto-italic.fntdata"/><Relationship Id="rId93" Type="http://schemas.openxmlformats.org/officeDocument/2006/relationships/font" Target="fonts/Caveat-bold.fntdata"/><Relationship Id="rId92" Type="http://schemas.openxmlformats.org/officeDocument/2006/relationships/font" Target="fonts/Caveat-regular.fntdata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9a7ffb3a1035e04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9a7ffb3a1035e04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9a7ffb3a1035e04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9a7ffb3a1035e04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9a7ffb3a1035e04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9a7ffb3a1035e04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9a7ffb3a1035e04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9a7ffb3a1035e04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9a7ffb3a1035e04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9a7ffb3a1035e04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9a7ffb3a1035e04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9a7ffb3a1035e04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9a7ffb3a1035e04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9a7ffb3a1035e04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9a7ffb3a1035e04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9a7ffb3a1035e04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9a7ffb3a1035e04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9a7ffb3a1035e04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9a7ffb3a1035e04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9a7ffb3a1035e04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9a7ffb3a1035e04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9a7ffb3a1035e04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9a7ffb3a1035e04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9a7ffb3a1035e04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9a7ffb3a1035e04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9a7ffb3a1035e04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9a7ffb3a1035e04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9a7ffb3a1035e04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9a7ffb3a1035e04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9a7ffb3a1035e04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9a7ffb3a1035e04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9a7ffb3a1035e04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9a7ffb3a1035e04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9a7ffb3a1035e04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9a7ffb3a1035e04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9a7ffb3a1035e04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9a7ffb3a1035e04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9a7ffb3a1035e04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9a7ffb3a1035e04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9a7ffb3a1035e04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9a7ffb3a1035e04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9a7ffb3a1035e04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9a7ffb3a1035e04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9a7ffb3a1035e04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9a7ffb3a1035e04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9a7ffb3a1035e04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9a7ffb3a1035e04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9a7ffb3a1035e04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9a7ffb3a1035e04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9a7ffb3a1035e04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9a7ffb3a1035e04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9a7ffb3a1035e04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9a7ffb3a1035e04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9a7ffb3a1035e04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9a7ffb3a1035e04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9a7ffb3a1035e04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9a7ffb3a1035e04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9a7ffb3a1035e04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9a7ffb3a1035e04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9a7ffb3a1035e04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9a7ffb3a1035e04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9a7ffb3a1035e04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9a7ffb3a1035e04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9a7ffb3a1035e04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9a7ffb3a1035e04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9a7ffb3a1035e04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9a7ffb3a1035e04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9a7ffb3a1035e04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9a7ffb3a1035e04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9a7ffb3a1035e04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9a7ffb3a1035e04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9a7ffb3a1035e04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9a7ffb3a1035e04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9a7ffb3a1035e04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9a7ffb3a1035e04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49a7ffb3a1035e04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9a7ffb3a1035e04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49a7ffb3a1035e04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9a7ffb3a1035e04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9a7ffb3a1035e04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9a7ffb3a1035e04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9a7ffb3a1035e04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9a7ffb3a1035e04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9a7ffb3a1035e04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9a7ffb3a1035e04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9a7ffb3a1035e04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9a7ffb3a1035e04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9a7ffb3a1035e04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9a7ffb3a1035e04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9a7ffb3a1035e04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9a7ffb3a1035e04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9a7ffb3a1035e04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49a7ffb3a1035e04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49a7ffb3a1035e04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9a7ffb3a1035e04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9a7ffb3a1035e04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9a7ffb3a1035e04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9a7ffb3a1035e04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9a7ffb3a1035e04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9a7ffb3a1035e04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9a7ffb3a1035e04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49a7ffb3a1035e04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9a7ffb3a1035e04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49a7ffb3a1035e04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9a7ffb3a1035e04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49a7ffb3a1035e04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49a7ffb3a1035e04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49a7ffb3a1035e04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9a7ffb3a1035e04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9a7ffb3a1035e04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2cf2df5c7d7aa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2cf2df5c7d7aa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2cf2df5c7d7aa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2cf2df5c7d7aa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52cf2df5c7d7aa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52cf2df5c7d7aa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2cf2df5c7d7aa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2cf2df5c7d7aa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2cf2df5c7d7aa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52cf2df5c7d7aa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2cf2df5c7d7aa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2cf2df5c7d7aa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52cf2df5c7d7aa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52cf2df5c7d7aa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9a7ffb3a1035e04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9a7ffb3a1035e04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49a7ffb3a1035e04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49a7ffb3a1035e04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9a7ffb3a1035e04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49a7ffb3a1035e04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9a7ffb3a1035e04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9a7ffb3a1035e04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49a7ffb3a1035e04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49a7ffb3a1035e04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49a7ffb3a1035e04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49a7ffb3a1035e04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49a7ffb3a1035e04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49a7ffb3a1035e04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49a7ffb3a1035e04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49a7ffb3a1035e04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49a7ffb3a1035e04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49a7ffb3a1035e04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2cf2df5c7d7aa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52cf2df5c7d7aa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2cf2df5c7d7aa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52cf2df5c7d7aa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49a7ffb3a1035e04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49a7ffb3a1035e04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52cf2df5c7d7aa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52cf2df5c7d7aa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9a7ffb3a1035e04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49a7ffb3a1035e04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9a7ffb3a1035e04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9a7ffb3a1035e04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49a7ffb3a1035e04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49a7ffb3a1035e04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2cf2df5c7d7aa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52cf2df5c7d7aa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49a7ffb3a1035e04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49a7ffb3a1035e04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9a7ffb3a1035e04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9a7ffb3a1035e04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hyperlink" Target="https://www.acc.org/Latest-in-Cardiology/Clinical-Trials/2014/04/02/11/53/PLATO" TargetMode="External"/><Relationship Id="rId4" Type="http://schemas.openxmlformats.org/officeDocument/2006/relationships/hyperlink" Target="https://www.acc.org/Latest-in-Cardiology/Clinical-Trials/2015/03/11/19/41/PEGASUS-TIMI-54" TargetMode="External"/><Relationship Id="rId5" Type="http://schemas.openxmlformats.org/officeDocument/2006/relationships/hyperlink" Target="https://www.acc.org/Latest-in-Cardiology/Clinical-Trials/2015/03/11/19/41/PEGASUS-TIMI-54" TargetMode="External"/><Relationship Id="rId6" Type="http://schemas.openxmlformats.org/officeDocument/2006/relationships/hyperlink" Target="https://www.acc.org/Latest-in-Cardiology/Clinical-Trials/2018/08/25/23/10/GLOBAL-LEADERS" TargetMode="External"/><Relationship Id="rId7" Type="http://schemas.openxmlformats.org/officeDocument/2006/relationships/hyperlink" Target="https://www.acc.org/Latest-in-Cardiology/Clinical-Trials/2014/09/01/07/23/ATLANTIC" TargetMode="External"/><Relationship Id="rId8" Type="http://schemas.openxmlformats.org/officeDocument/2006/relationships/hyperlink" Target="https://www.acc.org/Latest-in-Cardiology/Articles/2024/04/02/17/02/sun-945am-dapt-acc-2024" TargetMode="Externa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0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6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TICAGRELOR TRIALS 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Dr. Aiswarya Ravikrishnan 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Compared to clopidogrel, ticagrelor: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Provides </a:t>
            </a:r>
            <a:r>
              <a:rPr b="1" lang="en"/>
              <a:t>stronger</a:t>
            </a:r>
            <a:r>
              <a:rPr lang="en"/>
              <a:t> platelet inhibition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Achieves </a:t>
            </a:r>
            <a:r>
              <a:rPr b="1" lang="en"/>
              <a:t>faster</a:t>
            </a:r>
            <a:r>
              <a:rPr lang="en"/>
              <a:t> maximal platelet inhibition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Shows more </a:t>
            </a:r>
            <a:r>
              <a:rPr b="1" lang="en"/>
              <a:t>consistent</a:t>
            </a:r>
            <a:r>
              <a:rPr lang="en"/>
              <a:t> effects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</a:t>
            </a:r>
            <a:r>
              <a:rPr b="1" lang="en"/>
              <a:t>faster offset</a:t>
            </a:r>
            <a:r>
              <a:rPr lang="en"/>
              <a:t> due to </a:t>
            </a:r>
            <a:r>
              <a:rPr b="1" lang="en"/>
              <a:t>reversible</a:t>
            </a:r>
            <a:r>
              <a:rPr lang="en"/>
              <a:t> binding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471900" y="1919075"/>
            <a:ext cx="8110500" cy="31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Ticagrelor is rapidly taken up by red blood cells and metabolized.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significantly </a:t>
            </a:r>
            <a:r>
              <a:rPr b="1" lang="en"/>
              <a:t>inhibits cellular uptake</a:t>
            </a:r>
            <a:r>
              <a:rPr lang="en"/>
              <a:t> of </a:t>
            </a:r>
            <a:r>
              <a:rPr b="1" lang="en"/>
              <a:t>adenosine</a:t>
            </a:r>
            <a:r>
              <a:rPr lang="en"/>
              <a:t> by blocking ENT-1 (equilibrative nucleoside transporter-1).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leads to </a:t>
            </a:r>
            <a:r>
              <a:rPr b="1" lang="en"/>
              <a:t>increased</a:t>
            </a:r>
            <a:r>
              <a:rPr lang="en"/>
              <a:t> </a:t>
            </a:r>
            <a:r>
              <a:rPr b="1" lang="en"/>
              <a:t>plasma adenosine levels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b="25233" l="0" r="50000" t="0"/>
          <a:stretch/>
        </p:blipFill>
        <p:spPr>
          <a:xfrm>
            <a:off x="839214" y="90042"/>
            <a:ext cx="6493624" cy="496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Adenosine effects:</a:t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471900" y="1919075"/>
            <a:ext cx="8222100" cy="30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Inhibits</a:t>
            </a:r>
            <a:r>
              <a:rPr lang="en"/>
              <a:t> platelet </a:t>
            </a:r>
            <a:r>
              <a:rPr b="1" lang="en"/>
              <a:t>aggregation</a:t>
            </a:r>
            <a:r>
              <a:rPr lang="en"/>
              <a:t> via A2A G-coupled receptors.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Causes arterial </a:t>
            </a:r>
            <a:r>
              <a:rPr b="1" lang="en"/>
              <a:t>vasodilation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Reduces inflammatory response.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</a:t>
            </a:r>
            <a:r>
              <a:rPr b="1" lang="en"/>
              <a:t>negative</a:t>
            </a:r>
            <a:r>
              <a:rPr lang="en"/>
              <a:t> chronotropic and dromotropic effects.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Stimulates </a:t>
            </a:r>
            <a:r>
              <a:rPr b="1" lang="en"/>
              <a:t>pulmonary vagal C fibers,</a:t>
            </a:r>
            <a:r>
              <a:rPr lang="en"/>
              <a:t> contributing to dyspnea.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Plays a role in kidney glomerular filtration regulation.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471900" y="1659900"/>
            <a:ext cx="8222100" cy="3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Ticagrelor does not act directly on adenosine receptors, but </a:t>
            </a:r>
            <a:r>
              <a:rPr b="1" lang="en"/>
              <a:t>enhances</a:t>
            </a:r>
            <a:r>
              <a:rPr lang="en"/>
              <a:t> adenosine's effects.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These off-target effects may contribute to: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Reduced cardiovascular mortality.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Non-bleeding side effects</a:t>
            </a:r>
            <a:r>
              <a:rPr lang="en"/>
              <a:t> such as: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Dyspnea.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Ventricular pauses.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creatinine and uric acid levels (vs. clopidogrel).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471900" y="1770300"/>
            <a:ext cx="8222100" cy="31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Approved Use: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treatment and </a:t>
            </a:r>
            <a:r>
              <a:rPr b="1" lang="en"/>
              <a:t>prevention</a:t>
            </a:r>
            <a:r>
              <a:rPr lang="en"/>
              <a:t> of </a:t>
            </a:r>
            <a:r>
              <a:rPr b="1" lang="en"/>
              <a:t>secondary</a:t>
            </a:r>
            <a:r>
              <a:rPr lang="en"/>
              <a:t> atherothrombotic events in ACS patients (both invasive and noninvasive strategies).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started before coronary anatomy is known and in patients pretreated with clopidogrel.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Dosage: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Loading dose: 180 mg orally once.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Maintenance dose: 90 mg orally twice daily.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indicated for stable coronary artery disease (CAD).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Contraindications: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risk of bleeding.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History of hemorrhagic stroke or intracranial bleeding.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Severe </a:t>
            </a:r>
            <a:r>
              <a:rPr b="1" lang="en"/>
              <a:t>hepatic</a:t>
            </a:r>
            <a:r>
              <a:rPr lang="en"/>
              <a:t> dysfunction.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Hypersensitivity to ticagrelor.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Sick sinus syndrome or high-degree AV block without a pacemaker.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471900" y="1919075"/>
            <a:ext cx="8222100" cy="30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Populations: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No</a:t>
            </a:r>
            <a:r>
              <a:rPr lang="en"/>
              <a:t> dose adjustment needed for elderly or low-body-weight patients.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Pre-surgery: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/>
              <a:t>5-day washout</a:t>
            </a:r>
            <a:r>
              <a:rPr lang="en"/>
              <a:t> is recommended before surgery due to high platelet inhibition levels.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Drug Interactions: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Metabolized by </a:t>
            </a:r>
            <a:r>
              <a:rPr b="1" lang="en"/>
              <a:t>CYP3A4/5 enzymes.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 strong CYP3A inhibitors (e.g., ketoconazole, ritonavir) and inducers (e.g., rifampin, carbamazepine).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 </a:t>
            </a:r>
            <a:r>
              <a:rPr b="1" lang="en"/>
              <a:t>simvastatin</a:t>
            </a:r>
            <a:r>
              <a:rPr lang="en"/>
              <a:t> or </a:t>
            </a:r>
            <a:r>
              <a:rPr b="1" lang="en"/>
              <a:t>lovastatin</a:t>
            </a:r>
            <a:r>
              <a:rPr lang="en"/>
              <a:t> doses &gt; 40 mg.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Monitor </a:t>
            </a:r>
            <a:r>
              <a:rPr b="1" lang="en"/>
              <a:t>digoxin</a:t>
            </a:r>
            <a:r>
              <a:rPr lang="en"/>
              <a:t> levels when initiating or adjusting ticagrelor.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471900" y="1919075"/>
            <a:ext cx="8222100" cy="30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CYP2C19 polymorphisms and proton pump inhibitors do not affect ticagrelor efficacy.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Avoid high-dose aspirin; keep aspirin dose &lt; 100 mg daily when used with ticagrelor.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Ticagrelor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33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Ticagrelor is a </a:t>
            </a:r>
            <a:r>
              <a:rPr b="1" lang="en"/>
              <a:t>non-thienopyridine</a:t>
            </a:r>
            <a:r>
              <a:rPr lang="en"/>
              <a:t> from the </a:t>
            </a:r>
            <a:r>
              <a:rPr b="1" lang="en"/>
              <a:t>cyclopentyltriazolopyrimidine</a:t>
            </a:r>
            <a:r>
              <a:rPr lang="en"/>
              <a:t> (CPTP) class of P2Y12 inhibitors.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FDA approved in </a:t>
            </a:r>
            <a:r>
              <a:rPr b="1" lang="en"/>
              <a:t>2011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Direct-acting</a:t>
            </a:r>
            <a:r>
              <a:rPr lang="en"/>
              <a:t> drug with </a:t>
            </a:r>
            <a:r>
              <a:rPr b="1" lang="en"/>
              <a:t>rapid onset</a:t>
            </a:r>
            <a:r>
              <a:rPr lang="en"/>
              <a:t> (~2 hours); </a:t>
            </a:r>
            <a:r>
              <a:rPr b="1" lang="en"/>
              <a:t>does not</a:t>
            </a:r>
            <a:r>
              <a:rPr lang="en"/>
              <a:t> require metabolic activation.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30–40% of its antiplatelet effect is mediated by an </a:t>
            </a:r>
            <a:r>
              <a:rPr b="1" lang="en"/>
              <a:t>active metabolite</a:t>
            </a:r>
            <a:r>
              <a:rPr lang="en"/>
              <a:t>      </a:t>
            </a:r>
            <a:r>
              <a:rPr b="1" lang="en"/>
              <a:t>(AR-C124910XX)</a:t>
            </a:r>
            <a:r>
              <a:rPr lang="en"/>
              <a:t> via CYP3A metabolism.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Inhibits P2Y12 </a:t>
            </a:r>
            <a:r>
              <a:rPr b="1" lang="en"/>
              <a:t>reversibly</a:t>
            </a:r>
            <a:r>
              <a:rPr lang="en"/>
              <a:t> via </a:t>
            </a:r>
            <a:r>
              <a:rPr b="1" lang="en"/>
              <a:t>allosteric</a:t>
            </a:r>
            <a:r>
              <a:rPr lang="en"/>
              <a:t> modulation.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Study of Platelet Inhibition and Patient Outcomes (PLATO)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he evidence for use of ticagrelor based on the </a:t>
            </a:r>
            <a:r>
              <a:rPr b="1" lang="en"/>
              <a:t>PLATO trial:</a:t>
            </a:r>
            <a:endParaRPr b="1"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471900" y="1919075"/>
            <a:ext cx="8222100" cy="3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PLATO trial (n = 18,624) compared </a:t>
            </a:r>
            <a:r>
              <a:rPr b="1" lang="en"/>
              <a:t>ticagrelor + aspirin vs</a:t>
            </a:r>
            <a:r>
              <a:rPr lang="en"/>
              <a:t> </a:t>
            </a:r>
            <a:r>
              <a:rPr b="1" lang="en"/>
              <a:t>clopidogrel + aspirin</a:t>
            </a:r>
            <a:r>
              <a:rPr lang="en"/>
              <a:t> in ACS patients.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Included patients with: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STEMI intended for primary PCI (38%).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UA/NSTEMI intended for invasive or medical management (62%).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471900" y="1810000"/>
            <a:ext cx="8222100" cy="34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 Protocol: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Ticagrelor: 180 mg loading, then 90 mg twice daily.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Clopidogrel: 300 or 600 mg loading, then 75 mg daily.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Primary Outcome at 12 Months: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Composite of CV death, nonfatal MI, or stroke: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Ticagrelor: 9.8%.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Clopidogrel: 11.7%.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Relative risk reduction:</a:t>
            </a:r>
            <a:r>
              <a:rPr lang="en"/>
              <a:t> 16% (P &lt; .001).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Benefits of Ticagrelor:</a:t>
            </a:r>
            <a:endParaRPr/>
          </a:p>
        </p:txBody>
      </p:sp>
      <p:sp>
        <p:nvSpPr>
          <p:cNvPr id="194" name="Google Shape;194;p35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22% lower all-cause mortality</a:t>
            </a:r>
            <a:r>
              <a:rPr lang="en"/>
              <a:t> compared to clopidogrel (P &lt; .001).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Benefits </a:t>
            </a:r>
            <a:r>
              <a:rPr b="1" lang="en"/>
              <a:t>independent</a:t>
            </a:r>
            <a:r>
              <a:rPr lang="en"/>
              <a:t> of: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Treatment approach (invasive or noninvasive).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Clinical presentation (STEMI or NSTE-ACS).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Revascularization strategy (PCI, CABG, or no revascularization).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Consistent benefit across subgroups: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STEMI, diabetes, and chronic kidney disease.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6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Onset of Benefit: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Effect apparent within 30 days, persisted up to 12 months.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Additional Findings: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Reduced recurrent</a:t>
            </a:r>
            <a:r>
              <a:rPr lang="en"/>
              <a:t> ischemic events.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25% reduction</a:t>
            </a:r>
            <a:r>
              <a:rPr lang="en"/>
              <a:t> in definite/probable stent </a:t>
            </a:r>
            <a:r>
              <a:rPr b="1" lang="en"/>
              <a:t>thrombosis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7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Bleeding Risk: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 significant difference in major bleeding rates (study-defined).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Higher non-CABG-related major bleeding</a:t>
            </a:r>
            <a:r>
              <a:rPr lang="en"/>
              <a:t> with ticagrelor.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Including more fatal intracranial bleeding.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No specific subgroups (e.g., elderly, prior TIA/stroke) had increased bleeding risk.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dverse effects of ticagrelor based on the PLATO trial:</a:t>
            </a:r>
            <a:endParaRPr/>
          </a:p>
        </p:txBody>
      </p:sp>
      <p:sp>
        <p:nvSpPr>
          <p:cNvPr id="212" name="Google Shape;212;p38"/>
          <p:cNvSpPr txBox="1"/>
          <p:nvPr>
            <p:ph idx="1" type="body"/>
          </p:nvPr>
        </p:nvSpPr>
        <p:spPr>
          <a:xfrm>
            <a:off x="471900" y="1919075"/>
            <a:ext cx="8222100" cy="31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Increased Non–CABG-Related Bleeding with Ticagrelor: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Major or minor bleeding: 7.7% (ticagrelor) vs 6.2% (clopidogrel)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Major bleeding: 4.5% vs 3.8% (P = .03)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Intracranial Bleeding (ICH):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Overall ICH: 0.3% (ticagrelor) vs 0.2% (clopidogrel) (P = .06)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Fatal ICH: 0.1% vs 0.01% (P = .02)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9"/>
          <p:cNvSpPr txBox="1"/>
          <p:nvPr>
            <p:ph idx="1" type="body"/>
          </p:nvPr>
        </p:nvSpPr>
        <p:spPr>
          <a:xfrm>
            <a:off x="471900" y="1919075"/>
            <a:ext cx="8222100" cy="30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Significant Difference in: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CABG-related major bleeding: 7.4% (ticagrelor) vs 7.9% (clopidogrel)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Combined non–CABG + CABG-related major bleeding: 11.6% vs 11.2%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Life-threatening or fatal bleeding: 5.8% vs 5.8%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Overall ICH (restated): similar despite small numerical increase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Ticagrelor is associated with more non–CABG-related and intracranial bleeding, particularly fatal ICH.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CABG-related and life-threatening bleeding risks are comparable to clopidogrel.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he geographic interaction and aspirin dose findings from the PLATO trial:</a:t>
            </a:r>
            <a:endParaRPr/>
          </a:p>
        </p:txBody>
      </p:sp>
      <p:sp>
        <p:nvSpPr>
          <p:cNvPr id="230" name="Google Shape;230;p41"/>
          <p:cNvSpPr txBox="1"/>
          <p:nvPr>
            <p:ph idx="1" type="body"/>
          </p:nvPr>
        </p:nvSpPr>
        <p:spPr>
          <a:xfrm>
            <a:off x="471900" y="1919075"/>
            <a:ext cx="8222100" cy="34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Predefined Subgroup Analysis: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Showed a borderline significant interaction by geographic region (P = .05).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Driven by a trend toward </a:t>
            </a:r>
            <a:r>
              <a:rPr b="1" lang="en"/>
              <a:t>better efficacy of clopidogrel</a:t>
            </a:r>
            <a:r>
              <a:rPr lang="en"/>
              <a:t> over ticagrelor in </a:t>
            </a:r>
            <a:r>
              <a:rPr b="1" lang="en"/>
              <a:t>North America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Key Factor Identified: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Higher use of </a:t>
            </a:r>
            <a:r>
              <a:rPr b="1" lang="en"/>
              <a:t>high-dose aspirin</a:t>
            </a:r>
            <a:r>
              <a:rPr lang="en"/>
              <a:t> (&gt; 300 mg) in North American centers.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0" l="0" r="0" t="5428"/>
          <a:stretch/>
        </p:blipFill>
        <p:spPr>
          <a:xfrm>
            <a:off x="1107851" y="0"/>
            <a:ext cx="692831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Ticagrelor's Efficacy: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Greatest benefit observed in patients using low-dose aspirin (&lt; 100 mg).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Clinical Implication: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combining ticagrelor with aspirin, only low-dose aspirin (&lt; 100 mg daily) should be used.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PLATO Trial:</a:t>
            </a:r>
            <a:endParaRPr/>
          </a:p>
        </p:txBody>
      </p:sp>
      <p:sp>
        <p:nvSpPr>
          <p:cNvPr id="242" name="Google Shape;242;p43"/>
          <p:cNvSpPr txBox="1"/>
          <p:nvPr>
            <p:ph idx="1" type="body"/>
          </p:nvPr>
        </p:nvSpPr>
        <p:spPr>
          <a:xfrm>
            <a:off x="471900" y="1690825"/>
            <a:ext cx="8222100" cy="3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Dyspnea: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13.8% (ticagrelor) vs 7.8% (clopidogrel)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 &lt; .001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Syncope: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1.1% vs 0.8%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 = .08 (not statistically significant)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Ventricular pauses ≥ 3 seconds (first week):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5.8% vs 3.6%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 = .01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4"/>
          <p:cNvSpPr txBox="1"/>
          <p:nvPr>
            <p:ph idx="4294967295" type="body"/>
          </p:nvPr>
        </p:nvSpPr>
        <p:spPr>
          <a:xfrm>
            <a:off x="471900" y="738600"/>
            <a:ext cx="8222100" cy="46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Laboratory Abnormalities (at 1 month and 1 year):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serum </a:t>
            </a:r>
            <a:r>
              <a:rPr b="1" lang="en"/>
              <a:t>uric acid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serum </a:t>
            </a:r>
            <a:r>
              <a:rPr b="1" lang="en"/>
              <a:t>creatinine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 &lt; .001 for both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Study Drug Discontinuation due to AEs: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7.4% (ticagrelor) vs 6.0% (clopidogrel)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 &lt; .001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Geographic Subgroup Observation: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Borderline significant interaction by region (P = .05)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Reduced efficacy of ticagrelor vs clopidogrel in North America (possibly due to higher aspirin doses)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Dyspnea in Clinical Trials</a:t>
            </a:r>
            <a:endParaRPr/>
          </a:p>
        </p:txBody>
      </p:sp>
      <p:sp>
        <p:nvSpPr>
          <p:cNvPr id="254" name="Google Shape;254;p45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Usually mild to moderate in intensity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Often </a:t>
            </a:r>
            <a:r>
              <a:rPr b="1" lang="en"/>
              <a:t>resolved</a:t>
            </a:r>
            <a:r>
              <a:rPr lang="en"/>
              <a:t> with </a:t>
            </a:r>
            <a:r>
              <a:rPr b="1" lang="en"/>
              <a:t>continued</a:t>
            </a:r>
            <a:r>
              <a:rPr lang="en"/>
              <a:t> treatment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Discontinuation</a:t>
            </a:r>
            <a:r>
              <a:rPr lang="en"/>
              <a:t> due to dyspnea: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PLATO: 0.9% (ticagrelor-treated patients)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PEGASUS: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60 mg: 4.5%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90 mg: 6.5%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PLATO Substudy (Pulmonary Function Testing):</a:t>
            </a:r>
            <a:endParaRPr/>
          </a:p>
        </p:txBody>
      </p:sp>
      <p:sp>
        <p:nvSpPr>
          <p:cNvPr id="260" name="Google Shape;260;p46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199 subjects underwent testing (with and without dyspnea)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 adverse effects of ticagrelor on pulmonary function after: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 month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≥ 6 months of treatment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Prevention of Cardiovascular Events in Patients with </a:t>
            </a:r>
            <a:r>
              <a:rPr b="1" lang="en">
                <a:latin typeface="Caveat"/>
                <a:ea typeface="Caveat"/>
                <a:cs typeface="Caveat"/>
                <a:sym typeface="Caveat"/>
              </a:rPr>
              <a:t>Prior Heart Attack</a:t>
            </a:r>
            <a:r>
              <a:rPr lang="en">
                <a:latin typeface="Caveat"/>
                <a:ea typeface="Caveat"/>
                <a:cs typeface="Caveat"/>
                <a:sym typeface="Caveat"/>
              </a:rPr>
              <a:t> Using Ticagrelor Compared to Placebo on a Background of Aspirin–Thrombolysis In Myocardial Infarction 54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PEGASUS-TIMI 54 trial:</a:t>
            </a:r>
            <a:endParaRPr/>
          </a:p>
        </p:txBody>
      </p:sp>
      <p:sp>
        <p:nvSpPr>
          <p:cNvPr id="271" name="Google Shape;271;p48"/>
          <p:cNvSpPr txBox="1"/>
          <p:nvPr>
            <p:ph idx="4294967295" type="body"/>
          </p:nvPr>
        </p:nvSpPr>
        <p:spPr>
          <a:xfrm>
            <a:off x="471900" y="735550"/>
            <a:ext cx="8222100" cy="4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Objective: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assess the efficacy and safety of prolonged ticagrelor use in post-MI patients for secondary prevention.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Patient Population: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Age &gt; 50 years, history of MI </a:t>
            </a:r>
            <a:r>
              <a:rPr b="1" lang="en"/>
              <a:t>1–3 years prior.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Plus ≥1 additional risk factor: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Age ≥ 65 years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Diabetes mellitus (requiring meds)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Second spontaneous MI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Multivessel CAD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Chronic renal dysfunction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9"/>
          <p:cNvSpPr txBox="1"/>
          <p:nvPr>
            <p:ph idx="1" type="body"/>
          </p:nvPr>
        </p:nvSpPr>
        <p:spPr>
          <a:xfrm>
            <a:off x="471900" y="1715275"/>
            <a:ext cx="8222100" cy="35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Intervention: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Ticagrelor 90 mg BID, 60 mg BID, or placebo, all with aspirin.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Primary Efficacy Endpoint (CV death, MI, or stroke) over 3 years: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90 mg: 7.85%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60 mg: 7.77%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Placebo: 9.04%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Significant risk reduction: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 = .004 (90 mg vs placebo)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 = .008 (60 mg vs placebo)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50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Bleeding Risk (Major bleeding):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90 mg: 2.60%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60 mg: 2.30%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Placebo: 1.06%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 &lt; .001 for both ticagrelor doses vs placebo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increase in fatal bleeding or intracranial hemorrhage (ICH)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51"/>
          <p:cNvSpPr txBox="1"/>
          <p:nvPr>
            <p:ph idx="1" type="body"/>
          </p:nvPr>
        </p:nvSpPr>
        <p:spPr>
          <a:xfrm>
            <a:off x="471900" y="1770200"/>
            <a:ext cx="8222100" cy="35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Effects: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Dose-dependent </a:t>
            </a:r>
            <a:r>
              <a:rPr b="1" lang="en"/>
              <a:t>dyspnea</a:t>
            </a:r>
            <a:r>
              <a:rPr lang="en"/>
              <a:t> noted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Contributed to higher discontinuation rates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Clinical Implication: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Ticagrelor </a:t>
            </a:r>
            <a:r>
              <a:rPr b="1" lang="en"/>
              <a:t>60 mg BID</a:t>
            </a:r>
            <a:r>
              <a:rPr lang="en"/>
              <a:t> is preferred for long-term secondary prevention in post-MI patients (&gt;1 year)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Balances ischemic benefit with lower risk of major bleeding compared to 90 mg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431" y="0"/>
            <a:ext cx="487581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he adverse effects from the PEGASUS trial:</a:t>
            </a:r>
            <a:endParaRPr/>
          </a:p>
        </p:txBody>
      </p:sp>
      <p:sp>
        <p:nvSpPr>
          <p:cNvPr id="295" name="Google Shape;295;p52"/>
          <p:cNvSpPr txBox="1"/>
          <p:nvPr>
            <p:ph idx="1" type="body"/>
          </p:nvPr>
        </p:nvSpPr>
        <p:spPr>
          <a:xfrm>
            <a:off x="471900" y="1919075"/>
            <a:ext cx="8222100" cy="30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Increased Bleeding with Ticagrelor + Aspirin vs Aspirin Alone: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TIMI major bleeding: 1.7% vs 0.8%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TIMI major + minor bleeding: 2.4% vs 1.0%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Both differences were statistically significant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53"/>
          <p:cNvSpPr txBox="1"/>
          <p:nvPr>
            <p:ph idx="1" type="body"/>
          </p:nvPr>
        </p:nvSpPr>
        <p:spPr>
          <a:xfrm>
            <a:off x="471900" y="1919075"/>
            <a:ext cx="8222100" cy="3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Difference in Severe Outcomes: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Fatal bleeding: 0.2% vs 0.2% (no difference)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Intracranial hemorrhage (ICH): 0.4% vs 0.3% (no significant difference)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Conclusion: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Ticagrelor increases the risk of </a:t>
            </a:r>
            <a:r>
              <a:rPr b="1" lang="en"/>
              <a:t>non-fatal bleeding,</a:t>
            </a:r>
            <a:r>
              <a:rPr lang="en"/>
              <a:t> but does not increase fatal bleeding or ICH compared to placebo.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Administration of Ticagrelor in the Cath Lab or in the Ambulance for New ST elevation myocardial infarction to open the Coronary artery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ATLANTIC trial:</a:t>
            </a:r>
            <a:endParaRPr/>
          </a:p>
        </p:txBody>
      </p:sp>
      <p:sp>
        <p:nvSpPr>
          <p:cNvPr id="312" name="Google Shape;312;p55"/>
          <p:cNvSpPr txBox="1"/>
          <p:nvPr>
            <p:ph idx="1" type="body"/>
          </p:nvPr>
        </p:nvSpPr>
        <p:spPr>
          <a:xfrm>
            <a:off x="471900" y="1919075"/>
            <a:ext cx="8222100" cy="30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Objective: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 evaluate the effect of </a:t>
            </a:r>
            <a:r>
              <a:rPr b="1" lang="en"/>
              <a:t>prehospital</a:t>
            </a:r>
            <a:r>
              <a:rPr lang="en"/>
              <a:t> vs </a:t>
            </a:r>
            <a:r>
              <a:rPr b="1" lang="en"/>
              <a:t>in-hospital</a:t>
            </a:r>
            <a:r>
              <a:rPr lang="en"/>
              <a:t> ticagrelor administration in STEMI patients.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Patient Population: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1,862 patients undergoing emergency angiography for STEMI.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56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Intervention: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All received aspirin + ticagrelor 180 mg loading dose.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Randomized to: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Prehospital administration (in ambulance)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In-hospital administration (in cath lab)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Median time difference in dosing: only 31 minutes.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57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Endpoints (both not significantly improved with prehospital administration):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Proportion of patients without ≥70% ST-segment resolution before PCI.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Proportion of patients without TIMI 3 flow in infarct-related artery at angiography.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Safety Findings: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and similar rates of major bleeding in both groups.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8"/>
          <p:cNvSpPr txBox="1"/>
          <p:nvPr>
            <p:ph idx="1" type="body"/>
          </p:nvPr>
        </p:nvSpPr>
        <p:spPr>
          <a:xfrm>
            <a:off x="471900" y="1919075"/>
            <a:ext cx="8222100" cy="31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Exploratory Finding: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Significant reduction in definite </a:t>
            </a:r>
            <a:r>
              <a:rPr b="1" lang="en"/>
              <a:t>acute stent thrombosis</a:t>
            </a:r>
            <a:r>
              <a:rPr lang="en"/>
              <a:t> (≤ 24 hrs):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0% in prehospital group vs 0.8% in in-hospital group.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 to low event rate, this result is considered exploratory.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Conclusion: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Prehospital ticagrelor is </a:t>
            </a:r>
            <a:r>
              <a:rPr b="1" lang="en"/>
              <a:t>safe</a:t>
            </a:r>
            <a:r>
              <a:rPr lang="en"/>
              <a:t> but </a:t>
            </a:r>
            <a:r>
              <a:rPr b="1" lang="en"/>
              <a:t>did not improve</a:t>
            </a:r>
            <a:r>
              <a:rPr lang="en"/>
              <a:t> primary surrogate outcomes.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Potential benefit in reducing acute stent thrombosis requires further investigation.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LEADERS TRIAL</a:t>
            </a:r>
            <a:endParaRPr/>
          </a:p>
        </p:txBody>
      </p:sp>
      <p:sp>
        <p:nvSpPr>
          <p:cNvPr id="336" name="Google Shape;336;p59"/>
          <p:cNvSpPr txBox="1"/>
          <p:nvPr>
            <p:ph idx="1" type="body"/>
          </p:nvPr>
        </p:nvSpPr>
        <p:spPr>
          <a:xfrm>
            <a:off x="471900" y="1831250"/>
            <a:ext cx="8222100" cy="33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Objective: Assess if </a:t>
            </a:r>
            <a:r>
              <a:rPr b="1" lang="en"/>
              <a:t>1-month DAPT</a:t>
            </a:r>
            <a:r>
              <a:rPr lang="en"/>
              <a:t> followed by </a:t>
            </a:r>
            <a:r>
              <a:rPr b="1" lang="en"/>
              <a:t>ticagrelor monotherapy</a:t>
            </a:r>
            <a:r>
              <a:rPr lang="en"/>
              <a:t> is superior to standard 12-month DAPT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Design: Open-label, randomized, superiority trial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Population: 15,968 patients undergoing PCI (ACS or stable CAD)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60"/>
          <p:cNvSpPr txBox="1"/>
          <p:nvPr>
            <p:ph idx="1" type="body"/>
          </p:nvPr>
        </p:nvSpPr>
        <p:spPr>
          <a:xfrm>
            <a:off x="471900" y="1919075"/>
            <a:ext cx="8222100" cy="29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Intervention: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Experimental: 1-month aspirin + ticagrelor, then ticagrelor monotherapy (23 months)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Control: Standard DAPT (aspirin + ticagrelor for ACS; aspirin + clopidogrel for stable CAD for 12 months), then aspirin alone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Results</a:t>
            </a:r>
            <a:endParaRPr/>
          </a:p>
        </p:txBody>
      </p:sp>
      <p:sp>
        <p:nvSpPr>
          <p:cNvPr id="348" name="Google Shape;348;p61"/>
          <p:cNvSpPr txBox="1"/>
          <p:nvPr>
            <p:ph idx="1" type="body"/>
          </p:nvPr>
        </p:nvSpPr>
        <p:spPr>
          <a:xfrm>
            <a:off x="471900" y="1919075"/>
            <a:ext cx="8222100" cy="35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endpoint (All-cause death or Q-wave MI at 2 years):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No significant difference:</a:t>
            </a:r>
            <a:r>
              <a:rPr lang="en"/>
              <a:t> 3.81% (experimental) vs 4.37% (standard); P = 0.073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Bleeding (BARC 3 or 5):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Numerically </a:t>
            </a:r>
            <a:r>
              <a:rPr b="1" lang="en"/>
              <a:t>lower</a:t>
            </a:r>
            <a:r>
              <a:rPr lang="en"/>
              <a:t> with ticagrelor monotherapy but not statistically significant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Subgroup findings: Possible benefits in ACS patients, but not conclusive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3316" r="0" t="50000"/>
          <a:stretch/>
        </p:blipFill>
        <p:spPr>
          <a:xfrm>
            <a:off x="695875" y="76200"/>
            <a:ext cx="7745850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999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Implications</a:t>
            </a:r>
            <a:endParaRPr/>
          </a:p>
        </p:txBody>
      </p:sp>
      <p:sp>
        <p:nvSpPr>
          <p:cNvPr id="359" name="Google Shape;359;p63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Did not meet primary endpoint, so </a:t>
            </a:r>
            <a:r>
              <a:rPr b="1" lang="en"/>
              <a:t>not practice-changing alone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Showed </a:t>
            </a:r>
            <a:r>
              <a:rPr b="1" lang="en"/>
              <a:t>safety</a:t>
            </a:r>
            <a:r>
              <a:rPr lang="en"/>
              <a:t> of early aspirin withdrawal with continued ticagrelor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Supports the evolving strategy of tailored antiplatelet therapy post-PCI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Helped inform design of subsequent trials (e.g., TWILIGHT)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Ticagrelor with Aspirin or Alone in High-Risk Patients after Coronary Intervention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TWILIGHT Trial: </a:t>
            </a:r>
            <a:endParaRPr/>
          </a:p>
        </p:txBody>
      </p:sp>
      <p:sp>
        <p:nvSpPr>
          <p:cNvPr id="370" name="Google Shape;370;p65"/>
          <p:cNvSpPr txBox="1"/>
          <p:nvPr>
            <p:ph idx="1" type="body"/>
          </p:nvPr>
        </p:nvSpPr>
        <p:spPr>
          <a:xfrm>
            <a:off x="471900" y="1666425"/>
            <a:ext cx="8222100" cy="3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ssessed safety and efficacy of ticagrelor </a:t>
            </a:r>
            <a:r>
              <a:rPr b="1" lang="en"/>
              <a:t>monotherapy</a:t>
            </a:r>
            <a:r>
              <a:rPr lang="en"/>
              <a:t> after PCI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Population: High-risk patients undergoing PCI, initially on DAPT (aspirin + ticagrelor) for 3 months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Randomized </a:t>
            </a:r>
            <a:r>
              <a:rPr b="1" lang="en"/>
              <a:t>(after 3 months):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Ticagrelor + placebo (monotherapy)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Ticagrelor + aspirin (continued DAPT)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Primary endpoint: BARC 2, 3, or 5 bleeding at 12 months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Key </a:t>
            </a:r>
            <a:r>
              <a:rPr b="1" lang="en"/>
              <a:t>exclusion</a:t>
            </a:r>
            <a:r>
              <a:rPr lang="en"/>
              <a:t>: Recent stent </a:t>
            </a:r>
            <a:r>
              <a:rPr b="1" lang="en"/>
              <a:t>thrombosis</a:t>
            </a:r>
            <a:r>
              <a:rPr lang="en"/>
              <a:t> or </a:t>
            </a:r>
            <a:r>
              <a:rPr b="1" lang="en"/>
              <a:t>MI</a:t>
            </a:r>
            <a:r>
              <a:rPr lang="en"/>
              <a:t> after index PCI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Findings</a:t>
            </a:r>
            <a:endParaRPr/>
          </a:p>
        </p:txBody>
      </p:sp>
      <p:sp>
        <p:nvSpPr>
          <p:cNvPr id="376" name="Google Shape;376;p66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</a:t>
            </a:r>
            <a:r>
              <a:rPr lang="en"/>
              <a:t>eeding </a:t>
            </a:r>
            <a:r>
              <a:rPr b="1" lang="en"/>
              <a:t>significantly reduced</a:t>
            </a:r>
            <a:r>
              <a:rPr lang="en"/>
              <a:t> in ticagrelor monotherapy: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4.0% vs 7.1% (HR 0.56; P &lt; .001)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 increase in ischemic events: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Comparable rates of death, MI, or stroke between both groups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Benefit consistent across age, sex, diabetes, and renal function subgroups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Implications</a:t>
            </a:r>
            <a:endParaRPr/>
          </a:p>
        </p:txBody>
      </p:sp>
      <p:sp>
        <p:nvSpPr>
          <p:cNvPr id="382" name="Google Shape;382;p67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Supports </a:t>
            </a:r>
            <a:r>
              <a:rPr b="1" lang="en"/>
              <a:t>aspirin withdrawal</a:t>
            </a:r>
            <a:r>
              <a:rPr lang="en"/>
              <a:t> after 3 months in high-risk PCI patients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Ticagrelor monotherapy: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Maintains ischemic protection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Reduces bleeding risk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May be especially valuable for patients with </a:t>
            </a:r>
            <a:r>
              <a:rPr b="1" lang="en"/>
              <a:t>high bleeding risk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Helped shift guidelines toward </a:t>
            </a:r>
            <a:r>
              <a:rPr b="1" lang="en"/>
              <a:t>shortened DAPT strategies</a:t>
            </a:r>
            <a:endParaRPr b="1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The Effect of Ticagrelor on Health Outcomes in diabEtes Mellitus Patients Intervention Study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THEMIS TRIAL</a:t>
            </a:r>
            <a:endParaRPr/>
          </a:p>
        </p:txBody>
      </p:sp>
      <p:sp>
        <p:nvSpPr>
          <p:cNvPr id="393" name="Google Shape;393;p69"/>
          <p:cNvSpPr txBox="1"/>
          <p:nvPr>
            <p:ph idx="1" type="body"/>
          </p:nvPr>
        </p:nvSpPr>
        <p:spPr>
          <a:xfrm>
            <a:off x="471900" y="1919075"/>
            <a:ext cx="8222100" cy="3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Objective: Evaluate benefit of ticagrelor + aspirin vs aspirin alone in diabetic patients with stable CAD and no prior MI or stroke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Population: 19,220 patients with type 2 diabetes and documented stable CAD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Design: Randomized, double-blind, placebo-controlled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Groups: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Ticagrelor (60 mg BID) + aspirin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Placebo + aspirin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Findings</a:t>
            </a:r>
            <a:endParaRPr/>
          </a:p>
        </p:txBody>
      </p:sp>
      <p:sp>
        <p:nvSpPr>
          <p:cNvPr id="399" name="Google Shape;399;p70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endpoint (CV death, MI, stroke):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Reduced with ticagrelor: 7.7% vs 8.5% (HR 0.90, P = .04)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Major bleeding increased: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TIMI major: 2.2% vs 1.0% (HR 2.32, P &lt; .001)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No net clinical benefit</a:t>
            </a:r>
            <a:r>
              <a:rPr lang="en"/>
              <a:t> in the overall population due to </a:t>
            </a:r>
            <a:r>
              <a:rPr b="1" lang="en"/>
              <a:t>bleeding risk</a:t>
            </a:r>
            <a:endParaRPr b="1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Implications</a:t>
            </a:r>
            <a:endParaRPr/>
          </a:p>
        </p:txBody>
      </p:sp>
      <p:sp>
        <p:nvSpPr>
          <p:cNvPr id="405" name="Google Shape;405;p71"/>
          <p:cNvSpPr txBox="1"/>
          <p:nvPr>
            <p:ph idx="1" type="body"/>
          </p:nvPr>
        </p:nvSpPr>
        <p:spPr>
          <a:xfrm>
            <a:off x="471900" y="1919075"/>
            <a:ext cx="8222100" cy="29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No routine use</a:t>
            </a:r>
            <a:r>
              <a:rPr lang="en"/>
              <a:t> of ticagrelor in all stable diabetic CAD patients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THEMIS-PCI substudy: Greater benefit in patients with </a:t>
            </a:r>
            <a:r>
              <a:rPr b="1" lang="en"/>
              <a:t>prior PCI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Ticagrelor may be considered in selected </a:t>
            </a:r>
            <a:r>
              <a:rPr b="1" lang="en"/>
              <a:t>high-risk diabetic patients</a:t>
            </a:r>
            <a:r>
              <a:rPr lang="en"/>
              <a:t> with </a:t>
            </a:r>
            <a:r>
              <a:rPr b="1" lang="en"/>
              <a:t>prior PCI</a:t>
            </a:r>
            <a:r>
              <a:rPr lang="en"/>
              <a:t> and </a:t>
            </a:r>
            <a:r>
              <a:rPr b="1" lang="en"/>
              <a:t>low bleeding risk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Reinforces importance of </a:t>
            </a:r>
            <a:r>
              <a:rPr b="1" lang="en"/>
              <a:t>individualized risk–benefit assessment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355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ULTIMATE DAPT TRIAL 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73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Objective: Evaluate if switching to </a:t>
            </a:r>
            <a:r>
              <a:rPr b="1" lang="en"/>
              <a:t>ticagrelor monotherapy</a:t>
            </a:r>
            <a:r>
              <a:rPr lang="en"/>
              <a:t> after 1 month of dual antiplatelet therapy (DAPT) is safer than continuing DAPT for 12 months in patients with acute coronary syndrome (ACS) post-percutaneous coronary intervention (PCI)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Design: Randomized, double-blind, placebo-controlled trial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Participants: 3,400 ACS patients from 58 centers across China, Pakistan, Italy, and the UK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7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Intervention: After 1 month of DAPT (aspirin + ticagrelor), patients were randomized to: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DAPT (aspirin + ticagrelor)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Switch to ticagrelor monotherapy (ticagrelor + placebo)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Follow-up Duration: 12 months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Findings</a:t>
            </a:r>
            <a:endParaRPr/>
          </a:p>
        </p:txBody>
      </p:sp>
      <p:sp>
        <p:nvSpPr>
          <p:cNvPr id="428" name="Google Shape;428;p75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Clinically Relevant Bleeding (BARC 2, 3, or 5):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Ticagrelor monotherapy: 2.1%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Continued DAPT: 4.6%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 &lt; 0.0001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Major Adverse Cardiovascular and Cerebrovascular Events (MACCE):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Ticagrelor monotherapy: 3.6%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Continued DAPT: 3.7%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 for noninferiority &lt; 0.0001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7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 Adverse Clinical Events (NACE):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Ticagrelor monotherapy: 5.7%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Continued DAPT: 8.2%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P= 0.007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Implications</a:t>
            </a:r>
            <a:endParaRPr/>
          </a:p>
        </p:txBody>
      </p:sp>
      <p:sp>
        <p:nvSpPr>
          <p:cNvPr id="440" name="Google Shape;440;p77"/>
          <p:cNvSpPr txBox="1"/>
          <p:nvPr>
            <p:ph idx="1" type="body"/>
          </p:nvPr>
        </p:nvSpPr>
        <p:spPr>
          <a:xfrm>
            <a:off x="471900" y="1919075"/>
            <a:ext cx="8222100" cy="31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Ticagrelor </a:t>
            </a:r>
            <a:r>
              <a:rPr b="1" lang="en"/>
              <a:t>monotherapy</a:t>
            </a:r>
            <a:r>
              <a:rPr lang="en"/>
              <a:t> </a:t>
            </a:r>
            <a:r>
              <a:rPr b="1" lang="en"/>
              <a:t>after 1 month</a:t>
            </a:r>
            <a:r>
              <a:rPr lang="en"/>
              <a:t> of DAPT significantly </a:t>
            </a:r>
            <a:r>
              <a:rPr b="1" lang="en"/>
              <a:t>reduces</a:t>
            </a:r>
            <a:r>
              <a:rPr lang="en"/>
              <a:t> bleeding risk </a:t>
            </a:r>
            <a:r>
              <a:rPr b="1" lang="en"/>
              <a:t>without</a:t>
            </a:r>
            <a:r>
              <a:rPr lang="en"/>
              <a:t> increasing ischemic events in ACS patients post-PCI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Supports shortening DAPT duration to 1 month in selected patients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Findings may influence </a:t>
            </a:r>
            <a:r>
              <a:rPr b="1" lang="en"/>
              <a:t>future guidelines</a:t>
            </a:r>
            <a:r>
              <a:rPr lang="en"/>
              <a:t> to recommend early transition to monotherapy in appropriate patients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MCQs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the False statement about Ticagrelor: </a:t>
            </a:r>
            <a:endParaRPr/>
          </a:p>
        </p:txBody>
      </p:sp>
      <p:sp>
        <p:nvSpPr>
          <p:cNvPr id="451" name="Google Shape;451;p79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non-thienopyridine from the cyclopentyltriazolopyrimidine (CPTP) class of P2Y12 inhibitors.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FDA approved in 2011.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Indirect-acting drug with slow onset, requires metabolic activation.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30–40% of its antiplatelet effect is mediated by an active metabolite via CYP3A metabolism.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Inhibits P2Y12 reversibly via allosteric modulation.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the False statement about Ticagrelor: </a:t>
            </a:r>
            <a:endParaRPr/>
          </a:p>
        </p:txBody>
      </p:sp>
      <p:sp>
        <p:nvSpPr>
          <p:cNvPr id="457" name="Google Shape;457;p80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non-thienopyridine from the cyclopentyltriazolopyrimidine (CPTP) class of P2Y12 inhibitors.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FDA approved in 2011.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Indirect-acting drug with slow onset, requires metabolic activation.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30–40% of its antiplatelet effect is mediated by an active metabolite via CYP3A metabolism.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Inhibits P2Y12 reversibly via allosteric modulation.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an effect of ade</a:t>
            </a:r>
            <a:r>
              <a:rPr lang="en"/>
              <a:t>nosine </a:t>
            </a:r>
            <a:endParaRPr/>
          </a:p>
        </p:txBody>
      </p:sp>
      <p:sp>
        <p:nvSpPr>
          <p:cNvPr id="463" name="Google Shape;463;p8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Inhibits platelet aggregation via A2A G-coupled receptors.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Causes arterial vasodilation.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Stimulates pulmonary vagal C fibers, contributing to dyspnea.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Has positive chronotropic and dromotropic effects.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Plays a role in kidney glomerular filtration regulation.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P2Y Receptors on Platelets: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471900" y="1919075"/>
            <a:ext cx="8222100" cy="31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Platelets express </a:t>
            </a:r>
            <a:r>
              <a:rPr b="1" lang="en"/>
              <a:t>P2Y1 (Gq)</a:t>
            </a:r>
            <a:r>
              <a:rPr lang="en"/>
              <a:t> and </a:t>
            </a:r>
            <a:r>
              <a:rPr b="1" lang="en"/>
              <a:t>P2Y12 (Gi)</a:t>
            </a:r>
            <a:r>
              <a:rPr lang="en"/>
              <a:t> receptors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ADP binding leads to: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P2Y1 activation:</a:t>
            </a:r>
            <a:r>
              <a:rPr b="1" lang="en"/>
              <a:t> ↑ intracellular Ca²⁺ </a:t>
            </a:r>
            <a:r>
              <a:rPr lang="en"/>
              <a:t>→ initiates shape change and aggregation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P2Y12 activation:</a:t>
            </a:r>
            <a:r>
              <a:rPr b="1" lang="en"/>
              <a:t> ↓ cAMP</a:t>
            </a:r>
            <a:r>
              <a:rPr lang="en"/>
              <a:t> via adenylyl cyclase inhibition → sustains aggregation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an effect of adenosine </a:t>
            </a:r>
            <a:endParaRPr/>
          </a:p>
        </p:txBody>
      </p:sp>
      <p:sp>
        <p:nvSpPr>
          <p:cNvPr id="469" name="Google Shape;469;p8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Inhibits platelet aggregation via A2A G-coupled receptors.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Causes arterial vasodilation.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Stimulates pulmonary vagal C fibers, contributing to dyspnea.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Has positive chronotropic and dromotropic effects.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Plays a role in kidney glomerular filtration regulation.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 Ticagrelor trial</a:t>
            </a:r>
            <a:endParaRPr/>
          </a:p>
        </p:txBody>
      </p:sp>
      <p:sp>
        <p:nvSpPr>
          <p:cNvPr id="475" name="Google Shape;475;p8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PLATO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PEGASUS TIMI 54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ATLANTIC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TWILIGHT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FAME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 Ticagrelor trial</a:t>
            </a:r>
            <a:endParaRPr/>
          </a:p>
        </p:txBody>
      </p:sp>
      <p:sp>
        <p:nvSpPr>
          <p:cNvPr id="481" name="Google Shape;481;p8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PLATO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PEGASUS TIMI 54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ATLANTIC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TWILIGHT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FAME</a:t>
            </a:r>
            <a:endParaRPr b="1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an outcome of PLATO trial</a:t>
            </a:r>
            <a:endParaRPr/>
          </a:p>
        </p:txBody>
      </p:sp>
      <p:sp>
        <p:nvSpPr>
          <p:cNvPr id="487" name="Google Shape;487;p8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Ticagrelor is associated with more non–CABG-related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CABG-related and life-threatening bleeding risks are comparable to clopidogrel.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Increased efficacy of ticagrelor vs clopidogrel in North America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Increased serum uric acid levels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an outcome of PLATO trial</a:t>
            </a:r>
            <a:endParaRPr/>
          </a:p>
        </p:txBody>
      </p:sp>
      <p:sp>
        <p:nvSpPr>
          <p:cNvPr id="493" name="Google Shape;493;p8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Ticagrelor is associated with more non–CABG-related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CABG-related and life-threatening bleeding risks are comparable to clopidogrel.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Increased efficacy of ticagrelor vs clopidogrel in North America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Increased serum uric acid levels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499" name="Google Shape;499;p87"/>
          <p:cNvSpPr txBox="1"/>
          <p:nvPr>
            <p:ph idx="1" type="body"/>
          </p:nvPr>
        </p:nvSpPr>
        <p:spPr>
          <a:xfrm>
            <a:off x="471900" y="1773400"/>
            <a:ext cx="8222100" cy="39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Hurst</a:t>
            </a:r>
            <a:r>
              <a:rPr lang="en"/>
              <a:t>’s The Heart: 14th edition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https://www.acc.org/Latest-in-Cardiology/Clinical-Trials/2014/04/02/11/53/PLATO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https://www.acc.org/Latest-in-Cardiology/Clinical-Trials/2015/03/11/19/41/PEGASUS-TIMI-54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https://www.acc.org/Latest-in-Cardiology/Clinical-Trials/2015/03/11/19/41/PEGASUS-TIMI-54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https://www.acc.org/Latest-in-Cardiology/Clinical-Trials/2018/08/25/23/10/GLOBAL-LEADERS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https://www.acc.org/Latest-in-Cardiology/Clinical-Trials/2014/09/01/07/23/ATLANTIC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https://www.acc.org/Latest-in-Cardiology/Articles/2024/04/02/17/02/sun-945am-dapt-acc-2024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ECG Discussion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839199" cy="287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025150"/>
            <a:ext cx="8839199" cy="2031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200"/>
            <a:ext cx="9144000" cy="22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0475"/>
            <a:ext cx="9144000" cy="2453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8560"/>
            <a:ext cx="8839199" cy="1776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Antiplatelet Effect: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471900" y="1919075"/>
            <a:ext cx="8222100" cy="30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P2Y12 inhibitors prevent platelet activation by: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Inhibiting P2Y12 signaling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Increasing</a:t>
            </a:r>
            <a:r>
              <a:rPr lang="en"/>
              <a:t> intraplatelet </a:t>
            </a:r>
            <a:r>
              <a:rPr b="1" lang="en"/>
              <a:t>cAMP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Enhancing vasodilator-stimulated phosphoprotein (VASP) phosphorylation (VASP-P) → inhibits GP IIb/IIIa–mediated aggregation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874" y="0"/>
            <a:ext cx="66222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400" y="0"/>
            <a:ext cx="74192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471900" y="1919075"/>
            <a:ext cx="8222100" cy="29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Pharmacokinetics: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Rapid absorption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Half-life: </a:t>
            </a:r>
            <a:r>
              <a:rPr b="1" lang="en"/>
              <a:t>7–12 hours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twice-daily dosing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