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8" r:id="rId4"/>
    <p:sldId id="262" r:id="rId5"/>
    <p:sldId id="315" r:id="rId6"/>
    <p:sldId id="258" r:id="rId7"/>
    <p:sldId id="316" r:id="rId8"/>
    <p:sldId id="317" r:id="rId9"/>
    <p:sldId id="318" r:id="rId10"/>
    <p:sldId id="319" r:id="rId11"/>
    <p:sldId id="267" r:id="rId12"/>
    <p:sldId id="259" r:id="rId13"/>
    <p:sldId id="320" r:id="rId14"/>
    <p:sldId id="321" r:id="rId15"/>
    <p:sldId id="272" r:id="rId16"/>
    <p:sldId id="261" r:id="rId17"/>
    <p:sldId id="263" r:id="rId18"/>
    <p:sldId id="264" r:id="rId19"/>
    <p:sldId id="265" r:id="rId20"/>
    <p:sldId id="322" r:id="rId21"/>
    <p:sldId id="266" r:id="rId22"/>
    <p:sldId id="268" r:id="rId23"/>
    <p:sldId id="323" r:id="rId24"/>
    <p:sldId id="324" r:id="rId25"/>
    <p:sldId id="325" r:id="rId26"/>
    <p:sldId id="326" r:id="rId27"/>
    <p:sldId id="327" r:id="rId28"/>
    <p:sldId id="270" r:id="rId29"/>
    <p:sldId id="330" r:id="rId30"/>
    <p:sldId id="329" r:id="rId31"/>
    <p:sldId id="269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271" r:id="rId40"/>
    <p:sldId id="338" r:id="rId41"/>
    <p:sldId id="339" r:id="rId42"/>
    <p:sldId id="340" r:id="rId43"/>
    <p:sldId id="341" r:id="rId44"/>
    <p:sldId id="342" r:id="rId45"/>
    <p:sldId id="349" r:id="rId46"/>
    <p:sldId id="343" r:id="rId47"/>
    <p:sldId id="345" r:id="rId48"/>
    <p:sldId id="346" r:id="rId49"/>
    <p:sldId id="357" r:id="rId50"/>
    <p:sldId id="348" r:id="rId51"/>
    <p:sldId id="352" r:id="rId52"/>
    <p:sldId id="344" r:id="rId53"/>
    <p:sldId id="350" r:id="rId54"/>
    <p:sldId id="347" r:id="rId55"/>
    <p:sldId id="356" r:id="rId56"/>
    <p:sldId id="351" r:id="rId57"/>
    <p:sldId id="358" r:id="rId58"/>
    <p:sldId id="355" r:id="rId59"/>
    <p:sldId id="353" r:id="rId60"/>
    <p:sldId id="361" r:id="rId61"/>
    <p:sldId id="354" r:id="rId62"/>
    <p:sldId id="359" r:id="rId63"/>
    <p:sldId id="360" r:id="rId64"/>
    <p:sldId id="362" r:id="rId65"/>
    <p:sldId id="363" r:id="rId66"/>
    <p:sldId id="364" r:id="rId67"/>
    <p:sldId id="365" r:id="rId68"/>
    <p:sldId id="366" r:id="rId69"/>
    <p:sldId id="367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4660"/>
  </p:normalViewPr>
  <p:slideViewPr>
    <p:cSldViewPr snapToGrid="0">
      <p:cViewPr varScale="1">
        <p:scale>
          <a:sx n="33" d="100"/>
          <a:sy n="33" d="100"/>
        </p:scale>
        <p:origin x="8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Jugular_venous_pressure" TargetMode="External"/><Relationship Id="rId2" Type="http://schemas.openxmlformats.org/officeDocument/2006/relationships/hyperlink" Target="https://en.m.wikipedia.org/wiki/Hypoten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m.wikipedia.org/wiki/Heart_sound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F189-1112-1536-9F9B-8E488C9AD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Pericarditis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4C4BE-861F-DA72-27D5-A212CEC6C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/>
              <a:t>Dr </a:t>
            </a:r>
            <a:r>
              <a:rPr lang="en-IN" err="1"/>
              <a:t>sanjeev</a:t>
            </a:r>
            <a:r>
              <a:rPr lang="en-IN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2378-6137-EF52-5A67-BC70483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4F0B9-8909-156C-6888-C0FA9A425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246" y="0"/>
            <a:ext cx="7650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6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9098-119D-6CE1-7218-A3C0CB52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483D4F-C09C-9C7E-B1DA-5A5325987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537883"/>
            <a:ext cx="9604375" cy="55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AA4A-070A-549B-099A-83A91F9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PERICARDITIS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2EE5-5505-86C3-4B03-04BD8D7C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pericarditis, defined as symptoms and/or signs resulting from pericardial </a:t>
            </a:r>
            <a:r>
              <a:rPr lang="en-US" dirty="0" err="1"/>
              <a:t>inflamma-tion</a:t>
            </a:r>
            <a:r>
              <a:rPr lang="en-US" dirty="0"/>
              <a:t> of no more than 1 to 2 weeks’ duration</a:t>
            </a:r>
            <a:endParaRPr lang="en-IN" dirty="0"/>
          </a:p>
          <a:p>
            <a:r>
              <a:rPr lang="en-IN" dirty="0"/>
              <a:t>idiopathic to denote acute pericarditis for which no specific cause </a:t>
            </a:r>
          </a:p>
          <a:p>
            <a:r>
              <a:rPr lang="en-IN" dirty="0"/>
              <a:t>Most idiopathic cases are presumed to be viral in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9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3E86-7D52-F613-FA7F-24D5DC2F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Pathophysiology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23FB-424B-A160-A6FB-D3C017C5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Pericarditis is characterized by a severe inflammatory</a:t>
            </a:r>
          </a:p>
          <a:p>
            <a:r>
              <a:rPr lang="en-US"/>
              <a:t>response to injury of the mesothelial cells of the pericardium, triggered by </a:t>
            </a:r>
            <a:endParaRPr lang="en-IN"/>
          </a:p>
          <a:p>
            <a:r>
              <a:rPr lang="en-US"/>
              <a:t>viral infections,</a:t>
            </a:r>
            <a:endParaRPr lang="en-IN"/>
          </a:p>
          <a:p>
            <a:r>
              <a:rPr lang="en-US"/>
              <a:t> cardiac surgery or procedures, </a:t>
            </a:r>
            <a:endParaRPr lang="en-IN"/>
          </a:p>
          <a:p>
            <a:r>
              <a:rPr lang="en-US"/>
              <a:t>immune derangements</a:t>
            </a:r>
          </a:p>
        </p:txBody>
      </p:sp>
    </p:spTree>
    <p:extLst>
      <p:ext uri="{BB962C8B-B14F-4D97-AF65-F5344CB8AC3E}">
        <p14:creationId xmlns:p14="http://schemas.microsoft.com/office/powerpoint/2010/main" val="351054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03B5-1A6B-BED6-0F4C-A10F3C94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4540-E5E2-1E81-0806-D205F779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activates the </a:t>
            </a:r>
            <a:r>
              <a:rPr lang="en-US" err="1"/>
              <a:t>inflammasome</a:t>
            </a:r>
            <a:endParaRPr lang="en-IN"/>
          </a:p>
          <a:p>
            <a:r>
              <a:rPr lang="en-US"/>
              <a:t>transcription and translation of </a:t>
            </a:r>
            <a:r>
              <a:rPr lang="en-US" err="1"/>
              <a:t>proinflammatory</a:t>
            </a:r>
            <a:r>
              <a:rPr lang="en-US"/>
              <a:t> genes</a:t>
            </a:r>
            <a:endParaRPr lang="en-IN"/>
          </a:p>
          <a:p>
            <a:r>
              <a:rPr lang="en-US"/>
              <a:t>leading to the activation of</a:t>
            </a:r>
            <a:r>
              <a:rPr lang="en-IN"/>
              <a:t> </a:t>
            </a:r>
            <a:r>
              <a:rPr lang="en-US"/>
              <a:t>caspase-1 and maturation of interleukin-1b</a:t>
            </a:r>
            <a:endParaRPr lang="en-IN"/>
          </a:p>
          <a:p>
            <a:r>
              <a:rPr lang="en-US" err="1"/>
              <a:t>Dysregulated</a:t>
            </a:r>
            <a:r>
              <a:rPr lang="en-US"/>
              <a:t> immunity is often implicated</a:t>
            </a:r>
            <a:r>
              <a:rPr lang="en-IN"/>
              <a:t> i</a:t>
            </a:r>
            <a:r>
              <a:rPr lang="en-US"/>
              <a:t>n recurrent and chronic cases,</a:t>
            </a:r>
          </a:p>
        </p:txBody>
      </p:sp>
    </p:spTree>
    <p:extLst>
      <p:ext uri="{BB962C8B-B14F-4D97-AF65-F5344CB8AC3E}">
        <p14:creationId xmlns:p14="http://schemas.microsoft.com/office/powerpoint/2010/main" val="429313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5E96-6403-7EE0-A460-1FC83C6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7CD505-BB5E-5FCD-F668-25F898111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0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A4D4-2AE7-EFD8-6AA5-4D21AFEA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Pathophysiology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013B-C078-C2F5-52E5-C661C610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pathophysiology of uncomplicated acute pericarditis is straight-forward; that is, the symptoms and signs result from inflammation of pericardia</a:t>
            </a:r>
            <a:r>
              <a:rPr lang="en-IN"/>
              <a:t>m</a:t>
            </a:r>
          </a:p>
          <a:p>
            <a:r>
              <a:rPr lang="en-US"/>
              <a:t>15% are associated with myocarditis.</a:t>
            </a:r>
            <a:endParaRPr lang="en-IN"/>
          </a:p>
          <a:p>
            <a:r>
              <a:rPr lang="en-US"/>
              <a:t> Coexistent myocarditis is usually manifested by modest release of biomarkers such as troponin I</a:t>
            </a:r>
          </a:p>
          <a:p>
            <a:r>
              <a:rPr lang="en-US"/>
              <a:t>LV dysfunction is rare, and the long-term prognosis of pericarditis complicated by myocarditis appears to be </a:t>
            </a:r>
            <a:r>
              <a:rPr lang="en-IN"/>
              <a:t>good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E8B5-A393-1626-E1A6-CDD7F32D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and 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F4A6-8B6B-FAF6-28AE-2A42EE361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Acute pericarditis is almost always manifested as chest </a:t>
            </a:r>
            <a:r>
              <a:rPr lang="en-IN"/>
              <a:t>pain</a:t>
            </a:r>
          </a:p>
          <a:p>
            <a:r>
              <a:rPr lang="en-IN"/>
              <a:t>Radiation to</a:t>
            </a:r>
            <a:r>
              <a:rPr lang="en-US"/>
              <a:t> the trapezius ridge</a:t>
            </a:r>
            <a:endParaRPr lang="en-IN"/>
          </a:p>
          <a:p>
            <a:r>
              <a:rPr lang="en-IN"/>
              <a:t>Associated symptoms can include </a:t>
            </a:r>
            <a:r>
              <a:rPr lang="en-IN" err="1"/>
              <a:t>dyspnea</a:t>
            </a:r>
            <a:r>
              <a:rPr lang="en-IN"/>
              <a:t>, cough, and occasionally hiccoughs</a:t>
            </a:r>
          </a:p>
          <a:p>
            <a:r>
              <a:rPr lang="en-IN"/>
              <a:t>An antecedent history suggesting a viral illness is common</a:t>
            </a:r>
          </a:p>
          <a:p>
            <a:r>
              <a:rPr lang="en-IN"/>
              <a:t>Pain- supine position</a:t>
            </a:r>
          </a:p>
          <a:p>
            <a:r>
              <a:rPr lang="en-IN"/>
              <a:t>Relieved on leaning forward </a:t>
            </a:r>
          </a:p>
          <a:p>
            <a:r>
              <a:rPr lang="en-IN"/>
              <a:t>Pleuritic chest pain </a:t>
            </a:r>
          </a:p>
          <a:p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674E-44E0-BE7B-2C44-9A060537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BC1A-4F31-8D29-04BD-4EE644AC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low-grade fever and sinus tachycardia</a:t>
            </a:r>
            <a:endParaRPr lang="en-IN"/>
          </a:p>
          <a:p>
            <a:r>
              <a:rPr lang="en-US"/>
              <a:t>friction rub caused by contact between the visceral and parietal pericardium</a:t>
            </a:r>
            <a:endParaRPr lang="en-IN"/>
          </a:p>
          <a:p>
            <a:r>
              <a:rPr lang="en-US"/>
              <a:t>It consists of three components corresponding to ventricular systole, early diastolic filling, and atrial contraction and has been likened to the sound made when walking on crunchy snow</a:t>
            </a:r>
            <a:endParaRPr lang="en-IN"/>
          </a:p>
          <a:p>
            <a:r>
              <a:rPr lang="en-US"/>
              <a:t>The rub is usually loudest at the lower left sternal border and best heard with the patient leaning forward</a:t>
            </a:r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4141-CE73-82E5-791B-53D2B0E1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20AB-1679-C9F8-FBBA-81C04E8A7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</a:t>
            </a:r>
            <a:r>
              <a:rPr lang="en-US" err="1"/>
              <a:t>hemogram</a:t>
            </a:r>
            <a:r>
              <a:rPr lang="en-US"/>
              <a:t> often reveals a modestly elevated white blood cell count with mild lymphocytosis</a:t>
            </a:r>
            <a:endParaRPr lang="en-IN"/>
          </a:p>
          <a:p>
            <a:r>
              <a:rPr lang="en-US"/>
              <a:t>acute pericarditis have coexistent myocarditis based on elevations in injury biomarkers such as serum troponin I</a:t>
            </a:r>
            <a:endParaRPr lang="en-IN"/>
          </a:p>
          <a:p>
            <a:r>
              <a:rPr lang="en-US"/>
              <a:t>Serum high-sensitivity C-reactive protein (</a:t>
            </a:r>
            <a:r>
              <a:rPr lang="en-US" err="1"/>
              <a:t>hsCRP</a:t>
            </a:r>
            <a:r>
              <a:rPr lang="en-US"/>
              <a:t>) is elevated in approximately three fourths of patients with acute pericarditis</a:t>
            </a:r>
            <a:endParaRPr lang="en-IN"/>
          </a:p>
          <a:p>
            <a:r>
              <a:rPr lang="en-US"/>
              <a:t>Increased </a:t>
            </a:r>
            <a:r>
              <a:rPr lang="en-US" err="1"/>
              <a:t>hsCRP</a:t>
            </a:r>
            <a:r>
              <a:rPr lang="en-US"/>
              <a:t> is independently associated with recurrent symptoms.</a:t>
            </a:r>
          </a:p>
        </p:txBody>
      </p:sp>
    </p:spTree>
    <p:extLst>
      <p:ext uri="{BB962C8B-B14F-4D97-AF65-F5344CB8AC3E}">
        <p14:creationId xmlns:p14="http://schemas.microsoft.com/office/powerpoint/2010/main" val="413214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B6E7-CCBF-49CA-8A30-E90406A8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Anatomy of the Pericardium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3EA-ABC6-486B-875C-45B2488F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2 layers- </a:t>
            </a:r>
          </a:p>
          <a:p>
            <a:r>
              <a:rPr lang="en-US" u="sng">
                <a:solidFill>
                  <a:srgbClr val="FF0000"/>
                </a:solidFill>
              </a:rPr>
              <a:t>the visceral pericardium</a:t>
            </a:r>
            <a:r>
              <a:rPr lang="en-US"/>
              <a:t>, a monolayer of mesothelial cells and collagen and elastin fibers adherent to the epicardial surface of the heart, and the fibrous parietal layer, which is normally about 2 mm thick and surrounds most of the heart.</a:t>
            </a:r>
          </a:p>
          <a:p>
            <a:r>
              <a:rPr lang="en-US" u="sng">
                <a:solidFill>
                  <a:srgbClr val="FF0000"/>
                </a:solidFill>
              </a:rPr>
              <a:t>The parietal pericardium</a:t>
            </a:r>
            <a:r>
              <a:rPr lang="en-US"/>
              <a:t> is largely acellular and contains collagen and elastin fibers.</a:t>
            </a:r>
          </a:p>
          <a:p>
            <a:r>
              <a:rPr lang="en-IN">
                <a:solidFill>
                  <a:srgbClr val="FF0000"/>
                </a:solidFill>
              </a:rPr>
              <a:t>50 </a:t>
            </a:r>
            <a:r>
              <a:rPr lang="en-IN" err="1">
                <a:solidFill>
                  <a:srgbClr val="FF0000"/>
                </a:solidFill>
              </a:rPr>
              <a:t>mL</a:t>
            </a:r>
            <a:r>
              <a:rPr lang="en-IN" err="1"/>
              <a:t>of</a:t>
            </a:r>
            <a:r>
              <a:rPr lang="en-IN"/>
              <a:t> serous fluid.</a:t>
            </a:r>
          </a:p>
          <a:p>
            <a:r>
              <a:rPr lang="en-US"/>
              <a:t>Posterior to the left atrium, the reflection occurs at the oblique sinus of the pericardium. The left atrium is largely </a:t>
            </a:r>
            <a:r>
              <a:rPr lang="en-US" err="1"/>
              <a:t>extrapericardial</a:t>
            </a:r>
            <a:r>
              <a:rPr lang="en-US"/>
              <a:t>. </a:t>
            </a:r>
          </a:p>
          <a:p>
            <a:r>
              <a:rPr lang="en-US"/>
              <a:t>The parietal pericardium has ligamentous attachments to the diaphragm, sternum, and other structures.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06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19BA-0E80-21E6-99B3-F825C52D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537F2-D793-FA93-62A2-ECB68ACF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hsCRP</a:t>
            </a:r>
            <a:r>
              <a:rPr lang="en-US"/>
              <a:t> normalizes within 1 week and in almost all cases by 4 weeks after initial evaluation</a:t>
            </a:r>
            <a:endParaRPr lang="en-IN"/>
          </a:p>
          <a:p>
            <a:r>
              <a:rPr lang="en-US"/>
              <a:t>chest radiography</a:t>
            </a:r>
            <a:r>
              <a:rPr lang="en-IN"/>
              <a:t>- normal or effusion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68CC-BE87-E880-9FEA-617E52ED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52C4B5-5D33-D510-E3C9-67E9C4937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596965"/>
            <a:ext cx="8221588" cy="55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FC24-895F-68AF-313D-7D2C6253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67E7EB-E4C5-78CF-DCA7-8C8FE94FA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39" y="804519"/>
            <a:ext cx="10876619" cy="52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2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9C0C-AAB7-1D09-8C91-5C4207B5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89CB4-CA2A-A046-7997-BA8D4ED3E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792" y="233018"/>
            <a:ext cx="8979958" cy="57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7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5AA5-3395-1E98-7FE3-40C5529F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68F4B-74DB-E4E4-371B-C736B9517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noninflammatory</a:t>
            </a:r>
            <a:r>
              <a:rPr lang="en-US"/>
              <a:t> phenotype (low or near normal </a:t>
            </a:r>
            <a:r>
              <a:rPr lang="en-US" err="1"/>
              <a:t>CRP,often</a:t>
            </a:r>
            <a:r>
              <a:rPr lang="en-US"/>
              <a:t> associated with autoimmune conditions)</a:t>
            </a:r>
            <a:r>
              <a:rPr lang="en-IN"/>
              <a:t>-</a:t>
            </a:r>
            <a:r>
              <a:rPr lang="en-US"/>
              <a:t>10% to 20% </a:t>
            </a:r>
            <a:endParaRPr lang="en-IN"/>
          </a:p>
          <a:p>
            <a:r>
              <a:rPr lang="en-US"/>
              <a:t> inflammatory phenotype </a:t>
            </a:r>
            <a:r>
              <a:rPr lang="en-US" err="1"/>
              <a:t>seenin</a:t>
            </a:r>
            <a:r>
              <a:rPr lang="en-US"/>
              <a:t> 80% to 90% of patients.</a:t>
            </a:r>
            <a:endParaRPr lang="en-IN"/>
          </a:p>
          <a:p>
            <a:r>
              <a:rPr lang="en-US"/>
              <a:t> These patients with an inflammatory phenotype and elevated CRP can present with</a:t>
            </a:r>
          </a:p>
          <a:p>
            <a:r>
              <a:rPr lang="en-US"/>
              <a:t>high fever, neutrophilic leukocytosis, and pericardial and/or pleural effusions</a:t>
            </a:r>
          </a:p>
        </p:txBody>
      </p:sp>
    </p:spTree>
    <p:extLst>
      <p:ext uri="{BB962C8B-B14F-4D97-AF65-F5344CB8AC3E}">
        <p14:creationId xmlns:p14="http://schemas.microsoft.com/office/powerpoint/2010/main" val="32007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29B1-F96E-9F68-B36B-8E3FD3B4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6B51-FED0-FA0F-73B3-FE3363D6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Lack of </a:t>
            </a:r>
            <a:r>
              <a:rPr lang="en-US"/>
              <a:t>response to NSAIDs, </a:t>
            </a:r>
            <a:endParaRPr lang="en-IN"/>
          </a:p>
          <a:p>
            <a:r>
              <a:rPr lang="en-US"/>
              <a:t>early use of corticosteroids, </a:t>
            </a:r>
            <a:endParaRPr lang="en-IN"/>
          </a:p>
          <a:p>
            <a:r>
              <a:rPr lang="en-US" err="1"/>
              <a:t>highCRP</a:t>
            </a:r>
            <a:endParaRPr lang="en-IN"/>
          </a:p>
          <a:p>
            <a:r>
              <a:rPr lang="en-US"/>
              <a:t>severe pericardial LGE on CMR</a:t>
            </a:r>
          </a:p>
        </p:txBody>
      </p:sp>
    </p:spTree>
    <p:extLst>
      <p:ext uri="{BB962C8B-B14F-4D97-AF65-F5344CB8AC3E}">
        <p14:creationId xmlns:p14="http://schemas.microsoft.com/office/powerpoint/2010/main" val="391340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8297-D2E2-2AFC-D730-71560E4E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Multimodality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DBB9-C15C-6CD6-148D-B1E5EC2FE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Transthoracic</a:t>
            </a:r>
            <a:r>
              <a:rPr lang="en-IN"/>
              <a:t> </a:t>
            </a:r>
            <a:r>
              <a:rPr lang="en-US"/>
              <a:t>echocardiography (TTE) remains the first-line imaging</a:t>
            </a:r>
            <a:r>
              <a:rPr lang="en-IN"/>
              <a:t> </a:t>
            </a:r>
            <a:r>
              <a:rPr lang="en-US"/>
              <a:t>modality</a:t>
            </a:r>
            <a:endParaRPr lang="en-IN"/>
          </a:p>
          <a:p>
            <a:r>
              <a:rPr lang="en-US"/>
              <a:t>presence of pericardial effusion (without or with </a:t>
            </a:r>
            <a:r>
              <a:rPr lang="en-US" err="1"/>
              <a:t>tamponade</a:t>
            </a:r>
            <a:r>
              <a:rPr lang="en-US"/>
              <a:t>)</a:t>
            </a:r>
            <a:endParaRPr lang="en-IN"/>
          </a:p>
          <a:p>
            <a:r>
              <a:rPr lang="en-US"/>
              <a:t>pericardial thickening</a:t>
            </a:r>
            <a:endParaRPr lang="en-IN"/>
          </a:p>
          <a:p>
            <a:r>
              <a:rPr lang="en-US"/>
              <a:t>features of constrictive</a:t>
            </a:r>
            <a:r>
              <a:rPr lang="en-IN"/>
              <a:t> </a:t>
            </a:r>
            <a:r>
              <a:rPr lang="en-US"/>
              <a:t>physiology</a:t>
            </a:r>
            <a:endParaRPr lang="en-IN"/>
          </a:p>
          <a:p>
            <a:r>
              <a:rPr lang="en-US"/>
              <a:t> myocardial involvement</a:t>
            </a:r>
            <a:endParaRPr lang="en-IN"/>
          </a:p>
          <a:p>
            <a:endParaRPr lang="en-IN"/>
          </a:p>
          <a:p>
            <a:r>
              <a:rPr lang="en-US"/>
              <a:t>inability of tissue characterization to identify and grade</a:t>
            </a:r>
            <a:r>
              <a:rPr lang="en-IN"/>
              <a:t> </a:t>
            </a:r>
            <a:r>
              <a:rPr lang="en-US"/>
              <a:t>pericardial inflammation</a:t>
            </a:r>
            <a:r>
              <a:rPr lang="en-IN"/>
              <a:t>(adverse)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3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A7D0-79DF-B650-42FC-FCF1D346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Cmr</a:t>
            </a:r>
            <a:r>
              <a:rPr lang="en-IN"/>
              <a:t>(Cardiac magnetic resonance)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50A9-0BAB-AE47-1E87-1B115511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CMR has become a valuable comprehensive second line imaging modality</a:t>
            </a:r>
            <a:endParaRPr lang="en-IN"/>
          </a:p>
          <a:p>
            <a:r>
              <a:rPr lang="en-IN"/>
              <a:t>when diagnostic uncertainties exist</a:t>
            </a:r>
          </a:p>
          <a:p>
            <a:r>
              <a:rPr lang="en-IN"/>
              <a:t>acute complicated, incessant, recurrent, or chronic pericarditis</a:t>
            </a:r>
          </a:p>
          <a:p>
            <a:r>
              <a:rPr lang="en-IN"/>
              <a:t>Increased pericardial signal on T2-short tau inversion recovery  sequence indicating </a:t>
            </a:r>
            <a:r>
              <a:rPr lang="en-IN" err="1"/>
              <a:t>edema</a:t>
            </a:r>
            <a:r>
              <a:rPr lang="en-IN"/>
              <a:t>, pericardial thickening (&gt;3mm)</a:t>
            </a:r>
          </a:p>
          <a:p>
            <a:endParaRPr lang="en-IN"/>
          </a:p>
          <a:p>
            <a:r>
              <a:rPr lang="en-IN"/>
              <a:t>pericardial late gadolinium enhancement-neovascularisation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4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F7BB-D586-3AE9-9A18-95230E6A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D7E8F3-9EFA-FCCE-197B-AA73BF7B5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6" y="0"/>
            <a:ext cx="97671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0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D287-E6C6-25F1-9B4D-D9225106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2E378C-DCF2-C770-9938-98CD19326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24" y="0"/>
            <a:ext cx="8744675" cy="66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7834-2191-46C9-8ACB-A67FEBE4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Functions of Pericardium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D3C1-E036-4D6F-A11D-42FACB94A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maintain the heart at a relatively constant position within the thorax, </a:t>
            </a:r>
          </a:p>
          <a:p>
            <a:r>
              <a:rPr lang="en-US"/>
              <a:t> it provides a barrier to infection. </a:t>
            </a:r>
          </a:p>
          <a:p>
            <a:r>
              <a:rPr lang="en-US"/>
              <a:t>The pericardium also secretes prostaglandins and related substances that may modulate neural traffic and coronary tone.</a:t>
            </a:r>
          </a:p>
          <a:p>
            <a:r>
              <a:rPr lang="en-US"/>
              <a:t>restraining effect on cardiac volume</a:t>
            </a:r>
          </a:p>
          <a:p>
            <a:pPr marL="0" indent="0">
              <a:buNone/>
            </a:pPr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9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03C5-E0FF-9553-F93D-AF4E2CB3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computed tomography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9FE5-AFDB-F4A4-8609-1C5E3001E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</a:t>
            </a:r>
            <a:r>
              <a:rPr lang="en-IN" dirty="0"/>
              <a:t> </a:t>
            </a:r>
            <a:r>
              <a:rPr lang="en-US" dirty="0"/>
              <a:t>pericardial calcifications in constrictive pericarditis.</a:t>
            </a:r>
            <a:endParaRPr lang="en-IN" dirty="0"/>
          </a:p>
          <a:p>
            <a:r>
              <a:rPr lang="en-US" dirty="0"/>
              <a:t>presence of</a:t>
            </a:r>
            <a:r>
              <a:rPr lang="en-IN" dirty="0"/>
              <a:t> </a:t>
            </a:r>
            <a:r>
              <a:rPr lang="en-US" dirty="0"/>
              <a:t>pericardial effusion, thickening, and inflammation </a:t>
            </a:r>
          </a:p>
          <a:p>
            <a:r>
              <a:rPr lang="en-US" dirty="0"/>
              <a:t>delayed contrast sequence (although less accurate than</a:t>
            </a:r>
            <a:r>
              <a:rPr lang="en-IN" dirty="0"/>
              <a:t> </a:t>
            </a:r>
            <a:r>
              <a:rPr lang="en-US" dirty="0"/>
              <a:t>CMR)</a:t>
            </a:r>
            <a:endParaRPr lang="en-IN" dirty="0"/>
          </a:p>
          <a:p>
            <a:r>
              <a:rPr lang="en-US" dirty="0"/>
              <a:t>acute aortic syndromes, pulmonary embolism, and</a:t>
            </a:r>
            <a:r>
              <a:rPr lang="en-IN" dirty="0"/>
              <a:t> </a:t>
            </a:r>
            <a:r>
              <a:rPr lang="en-US" dirty="0"/>
              <a:t>coronary artery disease</a:t>
            </a:r>
            <a:r>
              <a:rPr lang="en-IN" dirty="0"/>
              <a:t>(to </a:t>
            </a:r>
            <a:r>
              <a:rPr lang="en-IN" dirty="0" err="1"/>
              <a:t>diffrentiate</a:t>
            </a:r>
            <a:r>
              <a:rPr lang="en-IN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29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1F4E-CDFC-99DC-B9CF-3B352311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D243D8-1469-BC89-7D3A-97AA660FB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35" y="-79460"/>
            <a:ext cx="9603275" cy="69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82B5-74A0-6B4A-AF3F-F2ACC153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8163-B1AA-27B7-D703-2D2C72CB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dual anti-inflammatory therapy with colchicine (3 months following first flare,</a:t>
            </a:r>
          </a:p>
          <a:p>
            <a:r>
              <a:rPr lang="en-US"/>
              <a:t>6 months following first recurrence) and NSAIDs or</a:t>
            </a:r>
          </a:p>
          <a:p>
            <a:r>
              <a:rPr lang="en-US"/>
              <a:t>aspirin (starting at high dose and tapering after symptoms</a:t>
            </a:r>
            <a:r>
              <a:rPr lang="en-IN"/>
              <a:t> </a:t>
            </a:r>
            <a:r>
              <a:rPr lang="en-US"/>
              <a:t>resolve and inflammatory markers normalize)</a:t>
            </a:r>
            <a:endParaRPr lang="en-IN"/>
          </a:p>
          <a:p>
            <a:r>
              <a:rPr lang="en-US"/>
              <a:t>Exercise restriction for 1 month</a:t>
            </a:r>
            <a:endParaRPr lang="en-IN"/>
          </a:p>
          <a:p>
            <a:r>
              <a:rPr lang="en-US"/>
              <a:t>Increased heart</a:t>
            </a:r>
          </a:p>
          <a:p>
            <a:r>
              <a:rPr lang="en-US"/>
              <a:t>rate can trigger pericardial inflammation by enhancing</a:t>
            </a:r>
            <a:r>
              <a:rPr lang="en-IN"/>
              <a:t> </a:t>
            </a:r>
            <a:r>
              <a:rPr lang="en-US"/>
              <a:t>the frequency of friction of pericardial layers</a:t>
            </a:r>
            <a:r>
              <a:rPr lang="en-IN"/>
              <a:t>(&lt;100)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1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806D-1EAE-005C-1E1D-1A68E829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2ADA-3D3F-FF53-FC1A-C694BBFC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autoimmune pericarditis, the focus </a:t>
            </a:r>
            <a:r>
              <a:rPr lang="en-IN"/>
              <a:t>on </a:t>
            </a:r>
            <a:r>
              <a:rPr lang="en-US"/>
              <a:t>treating the underlying autoimmune condition</a:t>
            </a:r>
            <a:endParaRPr lang="en-IN"/>
          </a:p>
          <a:p>
            <a:r>
              <a:rPr lang="en-US"/>
              <a:t>prophylaxis, such as colchicine, can b</a:t>
            </a:r>
            <a:r>
              <a:rPr lang="en-IN"/>
              <a:t>e </a:t>
            </a:r>
            <a:r>
              <a:rPr lang="en-US"/>
              <a:t>considered to prevent post–cardiac injury pericarditis</a:t>
            </a:r>
            <a:endParaRPr lang="en-IN"/>
          </a:p>
          <a:p>
            <a:r>
              <a:rPr lang="en-US" err="1"/>
              <a:t>Nonresponder</a:t>
            </a:r>
            <a:r>
              <a:rPr lang="en-IN"/>
              <a:t>s to the </a:t>
            </a:r>
            <a:r>
              <a:rPr lang="en-US"/>
              <a:t>first-line dual therapy (experiencing recurrence or</a:t>
            </a:r>
            <a:r>
              <a:rPr lang="en-IN"/>
              <a:t> </a:t>
            </a:r>
            <a:r>
              <a:rPr lang="en-US"/>
              <a:t>intolerance to treatment with first-line agents), corticosteroids were added to the treatment regimen</a:t>
            </a:r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1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10E3-1620-5B5D-F289-78A94FE7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11468-C606-D3DC-8736-157F33AE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Anti–interleukin-1 (anti–IL-1)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 patients with</a:t>
            </a:r>
            <a:r>
              <a:rPr lang="en-IN" dirty="0"/>
              <a:t> </a:t>
            </a:r>
            <a:r>
              <a:rPr lang="en-US" dirty="0"/>
              <a:t>elevated CRP (&gt;1 mg/dL or &gt;10 mg/L) to achieving clinical remission, improve symptoms, reduce recurrences, and</a:t>
            </a:r>
          </a:p>
          <a:p>
            <a:r>
              <a:rPr lang="en-US" dirty="0"/>
              <a:t>normalize inflammatory markers while maintaining goo</a:t>
            </a:r>
            <a:r>
              <a:rPr lang="en-IN" dirty="0"/>
              <a:t>d </a:t>
            </a:r>
            <a:r>
              <a:rPr lang="en-US" dirty="0"/>
              <a:t>safety profile.</a:t>
            </a:r>
          </a:p>
        </p:txBody>
      </p:sp>
    </p:spTree>
    <p:extLst>
      <p:ext uri="{BB962C8B-B14F-4D97-AF65-F5344CB8AC3E}">
        <p14:creationId xmlns:p14="http://schemas.microsoft.com/office/powerpoint/2010/main" val="117861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07AC-329E-E3C3-3870-883642DE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E34C7B-38DB-F0D0-EF73-F22C04590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708"/>
            <a:ext cx="12192000" cy="63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4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2B30-59D3-E653-60AF-17847952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0F0745-47CB-2232-7FF1-C83F04691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1" y="348059"/>
            <a:ext cx="11237166" cy="61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2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2568-869D-0CBE-56F6-51B771A5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6E0E-54B0-74FD-3310-2A263568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RHAPSODY(Rilonacept in Acute Pericarditis Study) trial</a:t>
            </a:r>
            <a:r>
              <a:rPr lang="en-IN" b="1" dirty="0"/>
              <a:t> </a:t>
            </a:r>
          </a:p>
          <a:p>
            <a:r>
              <a:rPr lang="en-US" dirty="0"/>
              <a:t>prolonged therapy beyond 18 months to achieve a </a:t>
            </a:r>
            <a:r>
              <a:rPr lang="en-US" dirty="0" err="1"/>
              <a:t>betterand</a:t>
            </a:r>
            <a:r>
              <a:rPr lang="en-US" dirty="0"/>
              <a:t> prolonged control of the disease</a:t>
            </a: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US" dirty="0"/>
              <a:t>Azathioprine and intravenous immunoglobulins may</a:t>
            </a:r>
            <a:r>
              <a:rPr lang="en-IN" dirty="0"/>
              <a:t> </a:t>
            </a:r>
            <a:r>
              <a:rPr lang="en-US" dirty="0"/>
              <a:t>also be considered for patients who fail corticosteroids</a:t>
            </a:r>
            <a:r>
              <a:rPr lang="en-IN" dirty="0"/>
              <a:t>  </a:t>
            </a:r>
            <a:r>
              <a:rPr lang="en-US" dirty="0"/>
              <a:t>and anti–IL-1 agents</a:t>
            </a:r>
          </a:p>
        </p:txBody>
      </p:sp>
    </p:spTree>
    <p:extLst>
      <p:ext uri="{BB962C8B-B14F-4D97-AF65-F5344CB8AC3E}">
        <p14:creationId xmlns:p14="http://schemas.microsoft.com/office/powerpoint/2010/main" val="1785012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780B-4926-2110-3FA2-8FC41315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Radical </a:t>
            </a:r>
            <a:r>
              <a:rPr lang="en-US" err="1"/>
              <a:t>pericardiectomy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1D3F-F51B-E45F-14BE-B79D63CAA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fail to respond</a:t>
            </a:r>
            <a:r>
              <a:rPr lang="en-IN" dirty="0"/>
              <a:t> </a:t>
            </a:r>
            <a:r>
              <a:rPr lang="en-US" dirty="0"/>
              <a:t>to the pharmacotherapies</a:t>
            </a:r>
            <a:endParaRPr lang="en-IN" dirty="0"/>
          </a:p>
          <a:p>
            <a:r>
              <a:rPr lang="en-US" dirty="0"/>
              <a:t>contraindications to conventional therapy, or desire pregnancy</a:t>
            </a:r>
            <a:endParaRPr lang="en-IN" dirty="0"/>
          </a:p>
          <a:p>
            <a:endParaRPr lang="en-IN" dirty="0"/>
          </a:p>
          <a:p>
            <a:r>
              <a:rPr lang="en-US" dirty="0"/>
              <a:t>corticosteroids and/or anti–IL-1 agents, may be continued</a:t>
            </a:r>
            <a:r>
              <a:rPr lang="en-IN" dirty="0"/>
              <a:t> </a:t>
            </a:r>
            <a:r>
              <a:rPr lang="en-US" dirty="0"/>
              <a:t>until surgery to dampen inflammation</a:t>
            </a:r>
            <a:endParaRPr lang="en-IN" dirty="0"/>
          </a:p>
          <a:p>
            <a:r>
              <a:rPr lang="en-IN" dirty="0"/>
              <a:t>Continued  for 3-6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93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C32-4C19-BDDB-5F88-AC607B92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Pericarditis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C462-DEA1-606C-7203-C81805727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Pericardial Effusion</a:t>
            </a:r>
            <a:endParaRPr lang="en-IN"/>
          </a:p>
          <a:p>
            <a:r>
              <a:rPr lang="en-US"/>
              <a:t>Cardiac </a:t>
            </a:r>
            <a:r>
              <a:rPr lang="en-US" err="1"/>
              <a:t>Tamponade</a:t>
            </a:r>
            <a:endParaRPr lang="en-IN"/>
          </a:p>
          <a:p>
            <a:r>
              <a:rPr lang="en-US"/>
              <a:t>Constrictive Pericarditis</a:t>
            </a:r>
          </a:p>
        </p:txBody>
      </p:sp>
    </p:spTree>
    <p:extLst>
      <p:ext uri="{BB962C8B-B14F-4D97-AF65-F5344CB8AC3E}">
        <p14:creationId xmlns:p14="http://schemas.microsoft.com/office/powerpoint/2010/main" val="217443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8478-38DB-5791-021D-6A6F5EA1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FF5B9C-FE8A-E6F1-4041-54E71CBF5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804" y="268942"/>
            <a:ext cx="7586195" cy="63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0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0738-0DDB-2363-6DE8-4E6B5D60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Pericardial Effusion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4438-CA30-2325-E3AC-A459A2F5F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Pericardial effusion is defined by the accumulation of &gt;50</a:t>
            </a:r>
            <a:r>
              <a:rPr lang="en-IN" dirty="0"/>
              <a:t> </a:t>
            </a:r>
            <a:r>
              <a:rPr lang="en-US" dirty="0"/>
              <a:t>mL of fluid in the pericardial space </a:t>
            </a:r>
            <a:endParaRPr lang="en-IN" dirty="0"/>
          </a:p>
          <a:p>
            <a:r>
              <a:rPr lang="en-US" dirty="0"/>
              <a:t>post viral infection</a:t>
            </a:r>
            <a:endParaRPr lang="en-IN" dirty="0"/>
          </a:p>
          <a:p>
            <a:r>
              <a:rPr lang="en-US" dirty="0"/>
              <a:t>Malignancies</a:t>
            </a:r>
            <a:endParaRPr lang="en-IN" dirty="0"/>
          </a:p>
          <a:p>
            <a:r>
              <a:rPr lang="en-IN" dirty="0"/>
              <a:t>Tuberculosis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6A5C-931E-F6F7-61A8-E516B9E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EDC08-CCE3-C5C4-BD01-012FA6F2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TTE is the first-line imaging investigation</a:t>
            </a:r>
            <a:endParaRPr lang="en-IN" dirty="0"/>
          </a:p>
          <a:p>
            <a:r>
              <a:rPr lang="en-US" dirty="0"/>
              <a:t>The size of a pericardial effusion is</a:t>
            </a:r>
            <a:r>
              <a:rPr lang="en-IN" dirty="0"/>
              <a:t> </a:t>
            </a:r>
            <a:r>
              <a:rPr lang="en-US" dirty="0"/>
              <a:t>determined by measuring the greatest diameter perpendicular to the epicardium and parietal pericardium at</a:t>
            </a:r>
            <a:r>
              <a:rPr lang="en-IN" dirty="0"/>
              <a:t>n</a:t>
            </a:r>
            <a:r>
              <a:rPr lang="en-US" dirty="0"/>
              <a:t>end-diastole or -systole adjacent to ventricles and</a:t>
            </a:r>
            <a:r>
              <a:rPr lang="en-IN" dirty="0"/>
              <a:t> </a:t>
            </a:r>
            <a:r>
              <a:rPr lang="en-US" dirty="0"/>
              <a:t>atria, respectively,</a:t>
            </a:r>
            <a:endParaRPr lang="en-IN" dirty="0"/>
          </a:p>
          <a:p>
            <a:endParaRPr lang="en-IN" dirty="0"/>
          </a:p>
          <a:p>
            <a:r>
              <a:rPr lang="en-IN" dirty="0"/>
              <a:t>Trivial </a:t>
            </a:r>
            <a:r>
              <a:rPr lang="en-US" dirty="0"/>
              <a:t>(&lt;1.0 cm and not visualized throughout cardiac cycle),</a:t>
            </a:r>
          </a:p>
          <a:p>
            <a:r>
              <a:rPr lang="en-US" dirty="0"/>
              <a:t>small (&lt;1.0 cm),</a:t>
            </a:r>
            <a:endParaRPr lang="en-IN" dirty="0"/>
          </a:p>
          <a:p>
            <a:r>
              <a:rPr lang="en-US" dirty="0"/>
              <a:t>moderate (1.0-1.9 cm),</a:t>
            </a:r>
            <a:endParaRPr lang="en-IN" dirty="0"/>
          </a:p>
          <a:p>
            <a:r>
              <a:rPr lang="en-US" dirty="0"/>
              <a:t>large (2.0-2.5 cm),</a:t>
            </a:r>
          </a:p>
          <a:p>
            <a:r>
              <a:rPr lang="en-US" dirty="0"/>
              <a:t> very large (&gt;2.5 cm)</a:t>
            </a:r>
          </a:p>
        </p:txBody>
      </p:sp>
    </p:spTree>
    <p:extLst>
      <p:ext uri="{BB962C8B-B14F-4D97-AF65-F5344CB8AC3E}">
        <p14:creationId xmlns:p14="http://schemas.microsoft.com/office/powerpoint/2010/main" val="3110681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8C1F-27B5-BBC6-764F-837DF8EC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783064-D535-7093-DA45-D2DE7688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4269"/>
            <a:ext cx="12266083" cy="67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3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721C-21F5-6C2F-382F-AEEF288B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E93B6E-7530-2F55-B187-E208EFC1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95" y="804519"/>
            <a:ext cx="10984971" cy="46988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D4A74A-E713-C3B5-E59F-4F3B7FB087E7}"/>
              </a:ext>
            </a:extLst>
          </p:cNvPr>
          <p:cNvSpPr/>
          <p:nvPr/>
        </p:nvSpPr>
        <p:spPr>
          <a:xfrm>
            <a:off x="7029144" y="4388631"/>
            <a:ext cx="4025710" cy="17603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9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35D8-4840-2572-EBBE-5C3C8DF0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63D3DC-303E-A9F1-673E-A7AA7ABB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638"/>
            <a:ext cx="12192000" cy="6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5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BA5F-B85D-9367-A7D7-A7152247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443E7C-68A4-EFBA-55AA-AB0E9127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4" y="132292"/>
            <a:ext cx="10569576" cy="63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7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2B28-0ED4-B2D8-3F2A-A95BF103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</a:t>
            </a:r>
            <a:r>
              <a:rPr lang="en-US" err="1"/>
              <a:t>Tamponade</a:t>
            </a:r>
            <a:r>
              <a:rPr lang="en-US"/>
              <a:t> and </a:t>
            </a:r>
            <a:r>
              <a:rPr lang="en-US" err="1"/>
              <a:t>Pericardiocentesis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3945-7781-0C99-55E3-9A135D70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pericardial reserve</a:t>
            </a:r>
            <a:r>
              <a:rPr lang="en-IN" dirty="0"/>
              <a:t> </a:t>
            </a:r>
            <a:r>
              <a:rPr lang="en-US" dirty="0"/>
              <a:t>volume is exhausted, additional pericardial fluid results</a:t>
            </a:r>
            <a:r>
              <a:rPr lang="en-IN" dirty="0"/>
              <a:t> </a:t>
            </a:r>
            <a:r>
              <a:rPr lang="en-US" dirty="0"/>
              <a:t>n a marked increase in pericardial pressure with</a:t>
            </a:r>
            <a:r>
              <a:rPr lang="en-IN" dirty="0"/>
              <a:t> </a:t>
            </a:r>
            <a:r>
              <a:rPr lang="en-US" dirty="0"/>
              <a:t>increased and equalized end-diastolic intracardiac pressures.</a:t>
            </a:r>
            <a:endParaRPr lang="en-IN" dirty="0"/>
          </a:p>
          <a:p>
            <a:r>
              <a:rPr lang="en-US" dirty="0"/>
              <a:t>Cardiac output may be maintained initially by a</a:t>
            </a:r>
            <a:r>
              <a:rPr lang="en-IN" dirty="0"/>
              <a:t> </a:t>
            </a:r>
            <a:r>
              <a:rPr lang="en-US" dirty="0"/>
              <a:t>compensatory sinus tachycardia</a:t>
            </a:r>
            <a:endParaRPr lang="en-IN" dirty="0"/>
          </a:p>
          <a:p>
            <a:r>
              <a:rPr lang="en-US" dirty="0"/>
              <a:t>Pulsus</a:t>
            </a:r>
            <a:r>
              <a:rPr lang="en-IN" dirty="0"/>
              <a:t> </a:t>
            </a:r>
            <a:r>
              <a:rPr lang="en-US" dirty="0"/>
              <a:t>paradoxus, and hypotension</a:t>
            </a:r>
            <a:endParaRPr lang="en-IN" dirty="0"/>
          </a:p>
          <a:p>
            <a:r>
              <a:rPr lang="en-IN" dirty="0"/>
              <a:t>Kussmauls 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52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458A-D643-FBC0-DB9D-13A22E89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73634-2F3E-88D6-DA68-DFD9F04A9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831917" cy="60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0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6639-B408-FA8B-FDD6-82D7EF56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735A35-27B6-2D0F-0569-FDC60DA40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1" y="1154117"/>
            <a:ext cx="11105673" cy="37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3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14A6-F7C2-B154-5D46-72D00CA3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Jvp</a:t>
            </a:r>
            <a:r>
              <a:rPr lang="en-IN"/>
              <a:t> 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ABD82B-85FA-DE63-A9E2-E1E0814BE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07" y="2003900"/>
            <a:ext cx="8928669" cy="46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E818-0B53-4F01-B542-756109A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PRESSURE VOLUME RELATIONSHIP OF PERICARDIUM&amp; STRETCH RATIO</a:t>
            </a:r>
            <a:endParaRPr lang="en-IN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B125A6-2E8F-4295-B37B-B70DBF87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94" y="1807483"/>
            <a:ext cx="6454840" cy="4899567"/>
          </a:xfrm>
        </p:spPr>
      </p:pic>
    </p:spTree>
    <p:extLst>
      <p:ext uri="{BB962C8B-B14F-4D97-AF65-F5344CB8AC3E}">
        <p14:creationId xmlns:p14="http://schemas.microsoft.com/office/powerpoint/2010/main" val="3312142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4D67-BF96-096C-5A49-88C16B64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7EE1BB-745D-D9B5-1AFA-0F80F01D6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331" y="269875"/>
            <a:ext cx="8810752" cy="64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8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10D9-C98C-10F4-D36A-DAB4B463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000095664.mp4">
            <a:hlinkClick r:id="" action="ppaction://media"/>
            <a:extLst>
              <a:ext uri="{FF2B5EF4-FFF2-40B4-BE49-F238E27FC236}">
                <a16:creationId xmlns:a16="http://schemas.microsoft.com/office/drawing/2014/main" id="{BB885A60-D25E-8AB6-B945-6DC657D13F6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6037" y="481541"/>
            <a:ext cx="7979024" cy="58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13A5-FB22-85AC-A939-3866BB51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E0E0-C1E8-967D-B165-7B686974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diastolic right ventricular</a:t>
            </a:r>
            <a:r>
              <a:rPr lang="en-IN"/>
              <a:t> </a:t>
            </a:r>
            <a:r>
              <a:rPr lang="en-US"/>
              <a:t>collapse is the most </a:t>
            </a:r>
            <a:r>
              <a:rPr lang="en-US" err="1"/>
              <a:t>sp</a:t>
            </a:r>
            <a:r>
              <a:rPr lang="en-IN"/>
              <a:t>e</a:t>
            </a:r>
            <a:r>
              <a:rPr lang="en-US" err="1"/>
              <a:t>cific</a:t>
            </a:r>
            <a:r>
              <a:rPr lang="en-US"/>
              <a:t> finding</a:t>
            </a:r>
            <a:endParaRPr lang="en-IN"/>
          </a:p>
          <a:p>
            <a:r>
              <a:rPr lang="en-US"/>
              <a:t>marked respiratory variation in ventricular inflow (trans-mitral &gt;30%</a:t>
            </a:r>
            <a:r>
              <a:rPr lang="en-IN"/>
              <a:t> </a:t>
            </a:r>
            <a:r>
              <a:rPr lang="en-US"/>
              <a:t>and trans-tricuspid &gt;60%) are also features of cardiac</a:t>
            </a:r>
            <a:r>
              <a:rPr lang="en-IN"/>
              <a:t> </a:t>
            </a:r>
            <a:r>
              <a:rPr lang="en-US"/>
              <a:t>tamponade</a:t>
            </a:r>
          </a:p>
        </p:txBody>
      </p:sp>
    </p:spTree>
    <p:extLst>
      <p:ext uri="{BB962C8B-B14F-4D97-AF65-F5344CB8AC3E}">
        <p14:creationId xmlns:p14="http://schemas.microsoft.com/office/powerpoint/2010/main" val="4192236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A181-363F-F75B-F8DB-62B8D1E3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030DF-33D7-855E-8A29-897FAEE69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12" y="317499"/>
            <a:ext cx="11124521" cy="58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17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A5CD-35AE-8860-3071-5F05B5E5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2D42-7E6D-EF56-3BEE-313EF622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Pericardial effusions can be </a:t>
            </a:r>
            <a:r>
              <a:rPr lang="en-US" err="1"/>
              <a:t>loculated</a:t>
            </a:r>
            <a:r>
              <a:rPr lang="en-US"/>
              <a:t> or localized and result in regional </a:t>
            </a:r>
            <a:r>
              <a:rPr lang="en-US" err="1"/>
              <a:t>tamponade</a:t>
            </a:r>
            <a:r>
              <a:rPr lang="en-IN"/>
              <a:t>(</a:t>
            </a:r>
            <a:r>
              <a:rPr lang="en-US"/>
              <a:t> most commonly</a:t>
            </a:r>
            <a:r>
              <a:rPr lang="en-IN"/>
              <a:t>)</a:t>
            </a:r>
            <a:r>
              <a:rPr lang="en-US"/>
              <a:t> encountered after cardiac surgery</a:t>
            </a:r>
            <a:endParaRPr lang="en-IN"/>
          </a:p>
          <a:p>
            <a:r>
              <a:rPr lang="en-US"/>
              <a:t>Low-pressure </a:t>
            </a:r>
            <a:r>
              <a:rPr lang="en-US" err="1"/>
              <a:t>tamponade</a:t>
            </a:r>
            <a:r>
              <a:rPr lang="en-US"/>
              <a:t> typically occurs when blood volume decreases in the setting of a preexisting effusion</a:t>
            </a:r>
            <a:endParaRPr lang="en-IN"/>
          </a:p>
          <a:p>
            <a:endParaRPr lang="en-IN"/>
          </a:p>
          <a:p>
            <a:r>
              <a:rPr lang="en-IN"/>
              <a:t>Aortic dissection</a:t>
            </a:r>
          </a:p>
          <a:p>
            <a:r>
              <a:rPr lang="en-US" err="1"/>
              <a:t>tamponade</a:t>
            </a:r>
            <a:r>
              <a:rPr lang="en-US"/>
              <a:t> may occur without a paradoxical pulse because of aortic valve disruption and regurgitation.</a:t>
            </a:r>
          </a:p>
        </p:txBody>
      </p:sp>
    </p:spTree>
    <p:extLst>
      <p:ext uri="{BB962C8B-B14F-4D97-AF65-F5344CB8AC3E}">
        <p14:creationId xmlns:p14="http://schemas.microsoft.com/office/powerpoint/2010/main" val="2950403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C640-24B4-804D-0152-17B9CBB0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4BEB6-BBC1-8572-9016-730E8C13C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667" y="100541"/>
            <a:ext cx="12276667" cy="67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AA74-D6FB-A845-CB14-B4D32723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Cxray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5D174-2745-93CC-CE94-62A4FAB24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244" y="1778000"/>
            <a:ext cx="6814005" cy="50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FC7A0-E8DE-A220-3E94-E1F0DBCB36D2}"/>
              </a:ext>
            </a:extLst>
          </p:cNvPr>
          <p:cNvSpPr txBox="1"/>
          <p:nvPr/>
        </p:nvSpPr>
        <p:spPr>
          <a:xfrm>
            <a:off x="1314980" y="2433071"/>
            <a:ext cx="3712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larger effusions the </a:t>
            </a:r>
          </a:p>
          <a:p>
            <a:r>
              <a:rPr lang="en-US" dirty="0"/>
              <a:t>anteroposterior cardiac silhouette assumes a rounded, flask</a:t>
            </a:r>
            <a:r>
              <a:rPr lang="en-IN" dirty="0"/>
              <a:t> </a:t>
            </a:r>
            <a:r>
              <a:rPr lang="en-US" dirty="0"/>
              <a:t>like </a:t>
            </a:r>
          </a:p>
          <a:p>
            <a:r>
              <a:rPr lang="en-US" dirty="0"/>
              <a:t>appearance</a:t>
            </a:r>
          </a:p>
        </p:txBody>
      </p:sp>
    </p:spTree>
    <p:extLst>
      <p:ext uri="{BB962C8B-B14F-4D97-AF65-F5344CB8AC3E}">
        <p14:creationId xmlns:p14="http://schemas.microsoft.com/office/powerpoint/2010/main" val="1611433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3D0D-282B-5DD8-D3B5-61B9259B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Managment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870-BC2A-3391-4AAE-6723B61E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endParaRPr lang="en-IN"/>
          </a:p>
          <a:p>
            <a:r>
              <a:rPr lang="en-US"/>
              <a:t>intravenous hydration with normal saline should be instituted</a:t>
            </a:r>
            <a:endParaRPr lang="en-IN"/>
          </a:p>
          <a:p>
            <a:r>
              <a:rPr lang="en-US"/>
              <a:t>Positive inotropes can be used but are of limited efficacy</a:t>
            </a:r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0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80D7-A3FC-CFB1-2FB0-AA63ED5F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07DF86-FE7A-9872-5593-7DD46E113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617" y="-1"/>
            <a:ext cx="10856383" cy="50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2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6716-F607-ECB6-A30C-BAE4FA40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Pericardiocentesis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A197-1A34-F3EB-24E9-F2C82DBC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Pericardiocentesis</a:t>
            </a:r>
            <a:r>
              <a:rPr lang="en-US"/>
              <a:t> is therapeutically performed in</a:t>
            </a:r>
            <a:r>
              <a:rPr lang="en-IN"/>
              <a:t> </a:t>
            </a:r>
            <a:r>
              <a:rPr lang="en-US"/>
              <a:t>cases of impending or established cardiac </a:t>
            </a:r>
            <a:r>
              <a:rPr lang="en-US" err="1"/>
              <a:t>tamponade</a:t>
            </a:r>
            <a:endParaRPr lang="en-IN"/>
          </a:p>
          <a:p>
            <a:r>
              <a:rPr lang="en-US"/>
              <a:t>Anatomical approaches</a:t>
            </a:r>
            <a:r>
              <a:rPr lang="en-IN"/>
              <a:t> </a:t>
            </a:r>
            <a:r>
              <a:rPr lang="en-US"/>
              <a:t>to </a:t>
            </a:r>
            <a:r>
              <a:rPr lang="en-US" err="1"/>
              <a:t>pericardiocentesis</a:t>
            </a:r>
            <a:r>
              <a:rPr lang="en-US"/>
              <a:t> include </a:t>
            </a:r>
            <a:r>
              <a:rPr lang="en-US" err="1"/>
              <a:t>subxiphoid</a:t>
            </a:r>
            <a:r>
              <a:rPr lang="en-US"/>
              <a:t>, apical, and</a:t>
            </a:r>
            <a:r>
              <a:rPr lang="en-IN"/>
              <a:t> </a:t>
            </a:r>
            <a:r>
              <a:rPr lang="en-US"/>
              <a:t>parasternal</a:t>
            </a:r>
            <a:endParaRPr lang="en-IN"/>
          </a:p>
          <a:p>
            <a:r>
              <a:rPr lang="en-IN"/>
              <a:t>The most common approach to closed </a:t>
            </a:r>
            <a:r>
              <a:rPr lang="en-IN" err="1"/>
              <a:t>pericardiocentesis</a:t>
            </a:r>
            <a:r>
              <a:rPr lang="en-IN"/>
              <a:t> is </a:t>
            </a:r>
            <a:r>
              <a:rPr lang="en-IN" err="1"/>
              <a:t>subxiphoid</a:t>
            </a:r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pPr marL="0" indent="0">
              <a:buNone/>
            </a:pPr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534-A4CA-55A4-351C-1393ABFD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CC20-F088-0F69-D639-E40606C8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only </a:t>
            </a:r>
            <a:r>
              <a:rPr lang="en-US" err="1"/>
              <a:t>noncardiovascular</a:t>
            </a:r>
            <a:r>
              <a:rPr lang="en-US"/>
              <a:t> structures associate</a:t>
            </a:r>
            <a:r>
              <a:rPr lang="en-IN"/>
              <a:t>d with</a:t>
            </a:r>
            <a:r>
              <a:rPr lang="en-US"/>
              <a:t> pericardium are the phrenic nerves enveloped by the </a:t>
            </a:r>
            <a:r>
              <a:rPr lang="en-US" err="1"/>
              <a:t>pari</a:t>
            </a:r>
            <a:r>
              <a:rPr lang="en-IN"/>
              <a:t>t</a:t>
            </a:r>
            <a:r>
              <a:rPr lang="en-US"/>
              <a:t>al pericardium</a:t>
            </a:r>
            <a:endParaRPr lang="en-IN"/>
          </a:p>
          <a:p>
            <a:r>
              <a:rPr lang="en-IN"/>
              <a:t>The left atrium is largely  </a:t>
            </a:r>
            <a:r>
              <a:rPr lang="en-IN" err="1"/>
              <a:t>extrapericardial</a:t>
            </a:r>
            <a:r>
              <a:rPr lang="en-IN"/>
              <a:t>.</a:t>
            </a:r>
          </a:p>
          <a:p>
            <a:r>
              <a:rPr lang="en-IN"/>
              <a:t>The parietal pericardium has ligamentous attachments to the diaphragm, sternum, and other structures. </a:t>
            </a:r>
          </a:p>
          <a:p>
            <a:r>
              <a:rPr lang="en-IN"/>
              <a:t>These attachments ensure that the heart occupies a fixed position within the thoracic cavity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24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9079-D881-97A2-08BC-1174F5A5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6972-0152-DB38-B8FB-6BA55B33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leaving intrapericardial catheters in place for several days to allow continued drainage. </a:t>
            </a:r>
          </a:p>
          <a:p>
            <a:r>
              <a:rPr lang="en-US" dirty="0"/>
              <a:t>This minimizes recurrences</a:t>
            </a:r>
            <a:endParaRPr lang="en-IN" dirty="0"/>
          </a:p>
          <a:p>
            <a:r>
              <a:rPr lang="en-IN" b="1" dirty="0"/>
              <a:t>Closed pericardiocentesis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6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CD9C-7213-4C71-9EB4-6E81D8AC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4CD56F-E313-73A8-EEE5-06CF4AEF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648" y="-37041"/>
            <a:ext cx="8990686" cy="68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46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722-3475-6690-E84A-486C3D72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4AA6-5B23-4712-82F1-08FE0E9B7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pericardiocentesis </a:t>
            </a:r>
            <a:r>
              <a:rPr lang="en-IN" dirty="0"/>
              <a:t>is preferred in b</a:t>
            </a:r>
            <a:r>
              <a:rPr lang="en-US" dirty="0" err="1"/>
              <a:t>leeding</a:t>
            </a:r>
            <a:r>
              <a:rPr lang="en-US" dirty="0"/>
              <a:t> from trauma and rupture of the LV free wall </a:t>
            </a:r>
            <a:endParaRPr lang="en-IN" dirty="0"/>
          </a:p>
          <a:p>
            <a:r>
              <a:rPr lang="en-IN" dirty="0"/>
              <a:t>Recurring effusions, especially those causing tamponade</a:t>
            </a:r>
          </a:p>
          <a:p>
            <a:r>
              <a:rPr lang="en-IN" dirty="0"/>
              <a:t>Loculated effusions or effusions containing clots or fibrinous material are also of concern because the risk and difficulty associated with closed pericardiocentesis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0423-2B7A-5B1F-15D6-6080C0EE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Pericardial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7023-005A-79E3-2F5E-8C5B3ABD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Lymphocytes are the predominant cell type.</a:t>
            </a:r>
            <a:endParaRPr lang="en-IN"/>
          </a:p>
          <a:p>
            <a:r>
              <a:rPr lang="en-US"/>
              <a:t>white blood cell count and differential, hematocrit, and protein content</a:t>
            </a:r>
            <a:endParaRPr lang="en-IN"/>
          </a:p>
          <a:p>
            <a:r>
              <a:rPr lang="en-US" err="1"/>
              <a:t>Chylous</a:t>
            </a:r>
            <a:r>
              <a:rPr lang="en-US"/>
              <a:t> effusions can occur after traumatic or surgical injury to the thoracic duct or obstruction by a neoplastic process</a:t>
            </a:r>
            <a:endParaRPr lang="en-IN"/>
          </a:p>
          <a:p>
            <a:r>
              <a:rPr lang="en-US"/>
              <a:t>detection of malignant cell</a:t>
            </a:r>
            <a:endParaRPr lang="en-IN"/>
          </a:p>
          <a:p>
            <a:r>
              <a:rPr lang="en-US"/>
              <a:t>adenosine deaminase (ADA), interferon-gamma, and polymerase chain reaction (PCR</a:t>
            </a:r>
            <a:r>
              <a:rPr lang="en-IN"/>
              <a:t>) for 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9797-9752-B6BD-3F43-428D8F06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Diffrentials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5344-B7C2-3480-29E2-C452D474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Massive pneumothorax</a:t>
            </a:r>
          </a:p>
          <a:p>
            <a:r>
              <a:rPr lang="en-IN" dirty="0"/>
              <a:t>Massive left sided pleural </a:t>
            </a:r>
            <a:r>
              <a:rPr lang="en-IN" dirty="0" err="1"/>
              <a:t>effussion</a:t>
            </a:r>
            <a:r>
              <a:rPr lang="en-IN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7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4128-DBF3-CBB7-8EC5-7237E54E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1090-9A36-4C2D-BF17-7C0930F9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Mitral flow variation in cardiac </a:t>
            </a:r>
            <a:r>
              <a:rPr lang="en-IN" dirty="0" err="1"/>
              <a:t>tamponade</a:t>
            </a:r>
            <a:r>
              <a:rPr lang="en-IN" dirty="0"/>
              <a:t>?? </a:t>
            </a:r>
          </a:p>
          <a:p>
            <a:r>
              <a:rPr lang="en-IN" dirty="0"/>
              <a:t>A) 20</a:t>
            </a:r>
          </a:p>
          <a:p>
            <a:r>
              <a:rPr lang="en-IN" dirty="0"/>
              <a:t>B) 30</a:t>
            </a:r>
          </a:p>
          <a:p>
            <a:r>
              <a:rPr lang="en-IN" dirty="0"/>
              <a:t>C) 60</a:t>
            </a:r>
          </a:p>
          <a:p>
            <a:r>
              <a:rPr lang="en-IN" dirty="0"/>
              <a:t>D)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529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BBB6-708C-BF98-D4A6-A6A370DE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DE0D-3636-F859-F529-41E288EF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Which among the following is not a component of becks triad </a:t>
            </a:r>
          </a:p>
          <a:p>
            <a:r>
              <a:rPr lang="en-IN" dirty="0"/>
              <a:t>A) </a:t>
            </a:r>
            <a:r>
              <a:rPr lang="en-IN" b="0" i="0" dirty="0">
                <a:solidFill>
                  <a:srgbClr val="202122"/>
                </a:solidFill>
                <a:effectLst/>
                <a:latin typeface="-apple-system"/>
              </a:rPr>
              <a:t>signs are </a:t>
            </a:r>
            <a:r>
              <a:rPr lang="en-IN" b="0" i="0" u="none" strike="noStrike" dirty="0">
                <a:solidFill>
                  <a:srgbClr val="3366CC"/>
                </a:solidFill>
                <a:effectLst/>
                <a:latin typeface="-apple-system"/>
                <a:hlinkClick r:id="rId2" tooltip="Hypotension"/>
              </a:rPr>
              <a:t>low arterial blood pressure</a:t>
            </a:r>
            <a:endParaRPr lang="en-IN" u="none" strike="noStrike" dirty="0">
              <a:solidFill>
                <a:srgbClr val="202122"/>
              </a:solidFill>
              <a:latin typeface="-apple-system"/>
            </a:endParaRPr>
          </a:p>
          <a:p>
            <a:r>
              <a:rPr lang="en-IN" b="0" i="0" dirty="0">
                <a:solidFill>
                  <a:srgbClr val="202122"/>
                </a:solidFill>
                <a:effectLst/>
                <a:latin typeface="-apple-system"/>
              </a:rPr>
              <a:t> B)</a:t>
            </a:r>
            <a:r>
              <a:rPr lang="en-IN" b="0" i="0" u="none" strike="noStrike" dirty="0">
                <a:solidFill>
                  <a:srgbClr val="3366CC"/>
                </a:solidFill>
                <a:effectLst/>
                <a:latin typeface="-apple-system"/>
                <a:hlinkClick r:id="rId3" tooltip="Jugular venous pressure"/>
              </a:rPr>
              <a:t>distended neck veins</a:t>
            </a:r>
            <a:r>
              <a:rPr lang="en-IN" b="0" i="0" dirty="0">
                <a:solidFill>
                  <a:srgbClr val="202122"/>
                </a:solidFill>
                <a:effectLst/>
                <a:latin typeface="-apple-system"/>
              </a:rPr>
              <a:t>,</a:t>
            </a:r>
          </a:p>
          <a:p>
            <a:r>
              <a:rPr lang="en-IN" b="0" i="0" dirty="0">
                <a:solidFill>
                  <a:srgbClr val="202122"/>
                </a:solidFill>
                <a:effectLst/>
                <a:latin typeface="-apple-system"/>
              </a:rPr>
              <a:t>C)muffled </a:t>
            </a:r>
            <a:r>
              <a:rPr lang="en-IN" b="0" i="0" u="none" strike="noStrike" dirty="0">
                <a:solidFill>
                  <a:srgbClr val="3366CC"/>
                </a:solidFill>
                <a:effectLst/>
                <a:latin typeface="-apple-system"/>
                <a:hlinkClick r:id="rId4" tooltip="Heart sound"/>
              </a:rPr>
              <a:t>heart sounds</a:t>
            </a:r>
            <a:r>
              <a:rPr lang="en-IN" b="0" i="0" dirty="0">
                <a:solidFill>
                  <a:srgbClr val="202122"/>
                </a:solidFill>
                <a:effectLst/>
                <a:latin typeface="-apple-system"/>
              </a:rPr>
              <a:t>.</a:t>
            </a:r>
          </a:p>
          <a:p>
            <a:r>
              <a:rPr lang="en-IN" dirty="0">
                <a:solidFill>
                  <a:srgbClr val="202122"/>
                </a:solidFill>
                <a:latin typeface="-apple-system"/>
              </a:rPr>
              <a:t>D) distended </a:t>
            </a:r>
            <a:r>
              <a:rPr lang="en-IN" dirty="0" err="1">
                <a:solidFill>
                  <a:srgbClr val="202122"/>
                </a:solidFill>
                <a:latin typeface="-apple-system"/>
              </a:rPr>
              <a:t>ivc</a:t>
            </a:r>
            <a:r>
              <a:rPr lang="en-IN" dirty="0">
                <a:solidFill>
                  <a:srgbClr val="202122"/>
                </a:solidFill>
                <a:latin typeface="-apple-system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618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182A-C287-E3AB-F2A2-D661DBFA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6BF9-2600-717C-13C2-121BCC31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Duation</a:t>
            </a:r>
            <a:r>
              <a:rPr lang="en-IN" dirty="0"/>
              <a:t> of Chronic pericarditis ? </a:t>
            </a:r>
          </a:p>
          <a:p>
            <a:r>
              <a:rPr lang="en-IN" dirty="0"/>
              <a:t>A) 3 m</a:t>
            </a:r>
          </a:p>
          <a:p>
            <a:r>
              <a:rPr lang="en-IN" dirty="0"/>
              <a:t>B) 3 weeks</a:t>
            </a:r>
          </a:p>
          <a:p>
            <a:r>
              <a:rPr lang="en-IN" dirty="0"/>
              <a:t>C) 4 M</a:t>
            </a:r>
          </a:p>
          <a:p>
            <a:r>
              <a:rPr lang="en-IN" dirty="0"/>
              <a:t>D) 6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33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E8BD-E8D3-B7BA-43F6-F0507F30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E93A-CD9C-850C-FF5E-D7BDCF67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 of action of colchicine?</a:t>
            </a:r>
          </a:p>
          <a:p>
            <a:r>
              <a:rPr lang="en-US" dirty="0"/>
              <a:t>A)caspase-1 inhibition</a:t>
            </a:r>
          </a:p>
          <a:p>
            <a:r>
              <a:rPr lang="en-US" dirty="0"/>
              <a:t>B) </a:t>
            </a:r>
            <a:r>
              <a:rPr lang="en-US" sz="2400" dirty="0"/>
              <a:t>nlap-3</a:t>
            </a:r>
            <a:r>
              <a:rPr lang="en-US" dirty="0"/>
              <a:t> inhibition</a:t>
            </a:r>
          </a:p>
          <a:p>
            <a:r>
              <a:rPr lang="en-US" dirty="0"/>
              <a:t>C)inhibition of neutrophilic recruitment</a:t>
            </a:r>
          </a:p>
          <a:p>
            <a:r>
              <a:rPr lang="en-US" dirty="0"/>
              <a:t>D)all the above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2662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457E-67C8-CC6D-3E68-932054627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8B4EE-1719-DC25-3BAF-4A800379A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65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C611-B3C2-FCF5-7DF5-A3A5E214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and Etiologies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6151-3A28-7BBF-C746-D2D45015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Pericarditis accounts for 0.1% of hospital admissions </a:t>
            </a:r>
          </a:p>
          <a:p>
            <a:r>
              <a:rPr lang="en-US"/>
              <a:t>5% of emergency department evaluations for </a:t>
            </a:r>
            <a:r>
              <a:rPr lang="en-US" err="1"/>
              <a:t>chestpain</a:t>
            </a:r>
            <a:r>
              <a:rPr lang="en-US"/>
              <a:t>.</a:t>
            </a:r>
            <a:endParaRPr lang="en-IN"/>
          </a:p>
          <a:p>
            <a:r>
              <a:rPr lang="en-US"/>
              <a:t>commonly in men aged 16 to 65 years</a:t>
            </a:r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AA3F-1104-8523-79B0-52415179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DE62-AF45-9FA6-F7F2-60636A75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Idiopathic and viral</a:t>
            </a:r>
            <a:r>
              <a:rPr lang="en-IN"/>
              <a:t> - </a:t>
            </a:r>
            <a:r>
              <a:rPr lang="en-US"/>
              <a:t>high-income countries</a:t>
            </a:r>
            <a:endParaRPr lang="en-IN"/>
          </a:p>
          <a:p>
            <a:r>
              <a:rPr lang="en-US"/>
              <a:t>whereas tuberculosis, often HIV</a:t>
            </a:r>
            <a:r>
              <a:rPr lang="en-IN"/>
              <a:t> </a:t>
            </a:r>
            <a:r>
              <a:rPr lang="en-US"/>
              <a:t>associated, is the most common cause in low-income</a:t>
            </a:r>
            <a:r>
              <a:rPr lang="en-IN"/>
              <a:t> </a:t>
            </a:r>
            <a:r>
              <a:rPr lang="en-US"/>
              <a:t>countries</a:t>
            </a:r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E7DA-A68A-E89C-943C-78048CCE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F75496-9C97-5162-36B2-665B9EB40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578" y="-105649"/>
            <a:ext cx="6591755" cy="67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30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1641</Words>
  <Application>Microsoft Office PowerPoint</Application>
  <PresentationFormat>Widescreen</PresentationFormat>
  <Paragraphs>204</Paragraphs>
  <Slides>69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-apple-system</vt:lpstr>
      <vt:lpstr>Arial</vt:lpstr>
      <vt:lpstr>Gill Sans MT</vt:lpstr>
      <vt:lpstr>Gallery</vt:lpstr>
      <vt:lpstr>Pericarditis </vt:lpstr>
      <vt:lpstr>Anatomy of the Pericardium</vt:lpstr>
      <vt:lpstr>Functions of Pericardium</vt:lpstr>
      <vt:lpstr>PowerPoint Presentation</vt:lpstr>
      <vt:lpstr>PRESSURE VOLUME RELATIONSHIP OF PERICARDIUM&amp; STRETCH RATIO</vt:lpstr>
      <vt:lpstr>PowerPoint Presentation</vt:lpstr>
      <vt:lpstr>Epidemiology and Etiologies</vt:lpstr>
      <vt:lpstr>PowerPoint Presentation</vt:lpstr>
      <vt:lpstr>PowerPoint Presentation</vt:lpstr>
      <vt:lpstr>PowerPoint Presentation</vt:lpstr>
      <vt:lpstr>PowerPoint Presentation</vt:lpstr>
      <vt:lpstr>ACUTE PERICARDITIS</vt:lpstr>
      <vt:lpstr>Pathophysiology</vt:lpstr>
      <vt:lpstr>PowerPoint Presentation</vt:lpstr>
      <vt:lpstr>PowerPoint Presentation</vt:lpstr>
      <vt:lpstr>Pathophysiology</vt:lpstr>
      <vt:lpstr>History and Differential Diagnosis</vt:lpstr>
      <vt:lpstr>Physical Examination</vt:lpstr>
      <vt:lpstr>Laboratory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 for recurrence</vt:lpstr>
      <vt:lpstr>Multimodality Imaging</vt:lpstr>
      <vt:lpstr>Cmr(Cardiac magnetic resonance)</vt:lpstr>
      <vt:lpstr>PowerPoint Presentation</vt:lpstr>
      <vt:lpstr>PowerPoint Presentation</vt:lpstr>
      <vt:lpstr>cardiac computed tomography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 pericardiectomy</vt:lpstr>
      <vt:lpstr>Complications of Pericarditis</vt:lpstr>
      <vt:lpstr>Pericardial Effusion</vt:lpstr>
      <vt:lpstr>tte</vt:lpstr>
      <vt:lpstr>PowerPoint Presentation</vt:lpstr>
      <vt:lpstr>PowerPoint Presentation</vt:lpstr>
      <vt:lpstr>PowerPoint Presentation</vt:lpstr>
      <vt:lpstr>PowerPoint Presentation</vt:lpstr>
      <vt:lpstr>Cardiac Tamponade and Pericardiocentesis</vt:lpstr>
      <vt:lpstr>PowerPoint Presentation</vt:lpstr>
      <vt:lpstr>PowerPoint Presentation</vt:lpstr>
      <vt:lpstr>Jvp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Cxray</vt:lpstr>
      <vt:lpstr>Managment</vt:lpstr>
      <vt:lpstr>PowerPoint Presentation</vt:lpstr>
      <vt:lpstr>Pericardiocentesis</vt:lpstr>
      <vt:lpstr>PowerPoint Presentation</vt:lpstr>
      <vt:lpstr>PowerPoint Presentation</vt:lpstr>
      <vt:lpstr>PowerPoint Presentation</vt:lpstr>
      <vt:lpstr>Analysis of Pericardial Fluid</vt:lpstr>
      <vt:lpstr>Diffrentials 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Pericarditis</dc:title>
  <dc:creator>sanjeev menon</dc:creator>
  <cp:lastModifiedBy>ADMIN</cp:lastModifiedBy>
  <cp:revision>4</cp:revision>
  <dcterms:created xsi:type="dcterms:W3CDTF">2025-08-16T16:39:44Z</dcterms:created>
  <dcterms:modified xsi:type="dcterms:W3CDTF">2025-08-22T03:12:11Z</dcterms:modified>
</cp:coreProperties>
</file>