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7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E4FFD-9E30-3993-E1D9-6300AE771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8D31B3-93B3-4C49-B561-CA81E170F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E9811-4CA6-5CF4-CA0F-6570360A9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211F1-3C49-9694-D7C8-209D6848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442F1-EFAE-CF76-D3A8-261300CB2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7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B4A8D-A7C9-E14C-568C-73DED7A47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88F2B8-E796-0E8C-7AA8-FC78B35AB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53C83-E5F1-7162-32CC-8FC93593B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8B22C-3553-84DF-4704-4480BBE4E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74641-5329-5F93-8C58-AC13C75A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7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780E9E-4F2B-F6D1-722B-D2652650B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A4698D-C969-A041-36E3-E4D2076A1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3BE1F-4844-855A-B131-75E570866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012B9-0E64-2916-AA2B-5245AE9A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1C2B8-F6CC-9E94-799F-537C7C75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9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FE33-DC4E-59AE-036A-42FBE3683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3F679-8BF9-585E-7037-358C62628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00DC8-5C5E-A458-F275-92D7CA40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7B31A-22AD-F04F-615C-7C7F3689C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564EB-FD97-0190-855B-CF5A2E51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9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F8AE-70D7-445F-EB31-7E986373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67BD6-85D7-5381-97B6-096DDD7E6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EBED2-760C-15BD-A9DA-1912CD634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85C65-B63A-4CB1-59D4-F9397D5C1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B47D7-EDBA-C8FC-4DE2-4A029A93E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8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2025D-97F7-93EF-DEE1-50659274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6D12E-B298-FE2A-F079-AE7F34B09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0FFE6-5C91-7F74-5F72-BD282D75D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64F0A-69DF-87CA-1891-0440A995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F0772-5BB5-24E1-B750-2CD48A93A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EFD30-5462-6C48-8648-0C2E34DA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2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F02E4-1D75-D485-DACB-6E09B0AA4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CF918-21D7-E10A-8F55-A6BAD168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C1124-DC34-D491-DA42-C2BD9FF3A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3F724C-F572-969D-09B2-5AA400E4B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52608-B511-2C35-3286-4F4042C400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04EF92-9C56-D0A4-4F03-337F338D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EF847C-DBD1-B537-B9D4-82BB121C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6B56D-8923-8B6F-A23E-A84BB930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23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B8B78-6993-B1B2-985A-ECB7D368F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69A83A-068F-3B6D-CA0C-2763C9AE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430E7-2FAD-9ADA-282E-FE30373F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CA14D-648B-3F44-CF34-38D1B92BF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11EF4B-D0E3-F38C-FAB5-EC740BCA9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D2995F-FC34-EBB8-F43C-FEECE9D8C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1B713-AE6E-C587-2F06-C85BF522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0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6677-B59F-9CCD-5760-3252C7D1A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4BAD6-C7D8-68E1-1B3E-3282E3DF2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3332F-33EE-2FD6-55E3-46659B5AF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0BF4D-A8F5-BB55-5A4E-6F9519A7A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D2E99-720A-7852-9469-46875D9CE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F6930E-A3E9-BB31-C3CE-A2D5D54CD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05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3552-7F55-1929-34D6-D5CF39900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7C102-0EA5-7576-849C-9A3A901D5E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589F5-5BB2-5B91-6081-24C80004E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AFD9C-E971-C22F-37E1-4576E4A3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C56D0D-4B85-93B9-2FEC-8F56858E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BF626-1CA2-BD16-9697-4D9A7953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3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6E2A0F-106C-3537-AC10-674E3087B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C81D8-CAEC-2F66-97DF-D51179238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81D21-71E4-213B-7D95-4AE65D653F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29D073-0C85-224F-A686-906D0272F3DC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2DFF0-6D73-90DE-DF3C-353320F298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14B57-ED2F-CE83-55DE-399498F57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5B87BB-C7DF-124B-95AD-B7089C389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8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7B51-16A8-2570-03A1-EBAC887F9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5401"/>
            <a:ext cx="9653530" cy="2133599"/>
          </a:xfrm>
        </p:spPr>
        <p:txBody>
          <a:bodyPr>
            <a:normAutofit fontScale="90000"/>
          </a:bodyPr>
          <a:lstStyle/>
          <a:p>
            <a:r>
              <a:rPr lang="en-IN" sz="8800" b="1" dirty="0"/>
              <a:t>BULL’S EYE DIAGRAM</a:t>
            </a:r>
            <a:r>
              <a:rPr lang="en-IN" dirty="0"/>
              <a:t>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5B7F7-C144-C06E-AAFD-3041FF20D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9531" y="4917281"/>
            <a:ext cx="8037866" cy="645318"/>
          </a:xfrm>
        </p:spPr>
        <p:txBody>
          <a:bodyPr/>
          <a:lstStyle/>
          <a:p>
            <a:r>
              <a:rPr lang="en-IN" dirty="0"/>
              <a:t>SANJANA 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79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05A84-C423-A929-A358-EB29A650A4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sz="7200" dirty="0"/>
              <a:t>MCQS</a:t>
            </a:r>
            <a:r>
              <a:rPr lang="en-IN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146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B3E38-07ED-5D03-67D1-2096C0449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3905"/>
            <a:ext cx="10175081" cy="4500563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1) How many segments are represented in a Bull’s Eye Diagram of the LV ?</a:t>
            </a:r>
          </a:p>
          <a:p>
            <a:pPr marL="0" indent="0">
              <a:buNone/>
            </a:pPr>
            <a:r>
              <a:rPr lang="en-IN" dirty="0"/>
              <a:t>
A) 20 segments 
B) 17 segments 
C) 12 segments 
D) 25 segments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51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55337-E6A2-A0EC-CBCA-97E2ED6B0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82156"/>
          </a:xfrm>
        </p:spPr>
        <p:txBody>
          <a:bodyPr/>
          <a:lstStyle/>
          <a:p>
            <a:r>
              <a:rPr lang="en-IN" dirty="0"/>
              <a:t>B) 17 segments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99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1446A-70EB-E8F1-220D-907BFC2D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050"/>
            <a:ext cx="10515600" cy="5295900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2) Which coronary artery mainly supplies the lateral segments of the left ventricle in the bull’s eye model?</a:t>
            </a:r>
          </a:p>
          <a:p>
            <a:pPr marL="0" indent="0">
              <a:buNone/>
            </a:pPr>
            <a:r>
              <a:rPr lang="en-IN" dirty="0"/>
              <a:t>
A) Right coronary artery (RCA)
B)Left anterior descending artery (LAD)
C) Left circumflex artery (LCx)</a:t>
            </a:r>
          </a:p>
          <a:p>
            <a:pPr marL="0" indent="0">
              <a:buNone/>
            </a:pPr>
            <a:r>
              <a:rPr lang="en-IN" dirty="0"/>
              <a:t>D) Posterior descending artery (PDA)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433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4ADEB-67AB-1D51-EBBF-FC1D5854D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499"/>
            <a:ext cx="10515600" cy="4843463"/>
          </a:xfrm>
        </p:spPr>
        <p:txBody>
          <a:bodyPr/>
          <a:lstStyle/>
          <a:p>
            <a:r>
              <a:rPr lang="en-IN" dirty="0"/>
              <a:t>C) Left circumflex artery (LCx)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504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1E87D-52AC-099C-A24E-79688FB48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9625"/>
            <a:ext cx="10515600" cy="5367338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3) The central circle of the bull’s eye diagram corresponds to which part of the heart?
A) Base
B) Apex
C)Mid-anterior wall
D) Inferior wall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631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6B092-E652-F76B-A241-9F76CC93B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6813"/>
            <a:ext cx="10515600" cy="5010150"/>
          </a:xfrm>
        </p:spPr>
        <p:txBody>
          <a:bodyPr/>
          <a:lstStyle/>
          <a:p>
            <a:r>
              <a:rPr lang="en-IN" dirty="0"/>
              <a:t>B) Apex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186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5B025-1EDB-FBFF-A8B8-661E749A1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219"/>
            <a:ext cx="10515600" cy="442674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IN" sz="8000" dirty="0"/>
              <a:t>THANK YOU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85668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DF8F-F961-7B74-F56E-316D30BD8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544" y="365125"/>
            <a:ext cx="8817769" cy="1539875"/>
          </a:xfrm>
        </p:spPr>
        <p:txBody>
          <a:bodyPr/>
          <a:lstStyle/>
          <a:p>
            <a:r>
              <a:rPr lang="en-IN" b="1" dirty="0">
                <a:latin typeface="Baskerville Old Face" panose="02020602080505020303" pitchFamily="18" charset="0"/>
              </a:rPr>
              <a:t>INTRODUCTION</a:t>
            </a:r>
            <a:r>
              <a:rPr lang="en-IN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1ECE2-DC1F-674A-40EC-0F4ECED05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6470"/>
            <a:ext cx="10515600" cy="3202780"/>
          </a:xfrm>
        </p:spPr>
        <p:txBody>
          <a:bodyPr/>
          <a:lstStyle/>
          <a:p>
            <a:r>
              <a:rPr lang="en-IN" dirty="0"/>
              <a:t>The bull’s eye diagram is a visual representation of left ventricular function.</a:t>
            </a:r>
          </a:p>
          <a:p>
            <a:r>
              <a:rPr lang="en-IN" dirty="0"/>
              <a:t>Assess lv function, Wall motion and perfusion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3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D0C8-A3BB-92A8-F7BF-36480D7B8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17- SEGMENT MODEL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8770C-5678-72E7-A1C8-BE97ACC8D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75144" cy="4351338"/>
          </a:xfrm>
        </p:spPr>
        <p:txBody>
          <a:bodyPr/>
          <a:lstStyle/>
          <a:p>
            <a:r>
              <a:rPr lang="en-IN" dirty="0"/>
              <a:t>The LV is divided into 17 segments .</a:t>
            </a:r>
          </a:p>
          <a:p>
            <a:r>
              <a:rPr lang="en-IN" dirty="0"/>
              <a:t>It is further categorized into : </a:t>
            </a:r>
          </a:p>
          <a:p>
            <a:pPr marL="0" indent="0">
              <a:buNone/>
            </a:pPr>
            <a:r>
              <a:rPr lang="en-IN" dirty="0"/>
              <a:t>                           a) Basal</a:t>
            </a:r>
          </a:p>
          <a:p>
            <a:pPr marL="0" indent="0">
              <a:buNone/>
            </a:pPr>
            <a:r>
              <a:rPr lang="en-IN" dirty="0"/>
              <a:t>                           b) Mid </a:t>
            </a:r>
          </a:p>
          <a:p>
            <a:pPr marL="0" indent="0">
              <a:buNone/>
            </a:pPr>
            <a:r>
              <a:rPr lang="en-IN" dirty="0"/>
              <a:t>                            c) Apical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2F3CDA-81D5-E405-725E-0FC4CAB213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156" y="2938461"/>
            <a:ext cx="6679407" cy="337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6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F38B1-0DA8-B1C4-AF56-D31B1AEC3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2531"/>
            <a:ext cx="10515600" cy="4974432"/>
          </a:xfrm>
        </p:spPr>
        <p:txBody>
          <a:bodyPr/>
          <a:lstStyle/>
          <a:p>
            <a:r>
              <a:rPr lang="en-IN" dirty="0"/>
              <a:t>Basal- AV groove to tip of papillary muscle </a:t>
            </a:r>
          </a:p>
          <a:p>
            <a:endParaRPr lang="en-IN" dirty="0"/>
          </a:p>
          <a:p>
            <a:r>
              <a:rPr lang="en-IN" dirty="0"/>
              <a:t>Mid  – Portion of LV with papillary muscle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Apical – Base of papillary muscle to apex.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26798E-7A70-7A90-E603-4C2378DD1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5" y="2893218"/>
            <a:ext cx="4702969" cy="345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9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E9CEA6-7908-3C24-2C0D-06EA8AFCA0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6" y="208359"/>
            <a:ext cx="6953250" cy="6441281"/>
          </a:xfrm>
        </p:spPr>
      </p:pic>
    </p:spTree>
    <p:extLst>
      <p:ext uri="{BB962C8B-B14F-4D97-AF65-F5344CB8AC3E}">
        <p14:creationId xmlns:p14="http://schemas.microsoft.com/office/powerpoint/2010/main" val="4096401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833D03-143E-A6E2-E417-9C18FA19D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515" y="205978"/>
            <a:ext cx="6226970" cy="6446044"/>
          </a:xfrm>
        </p:spPr>
      </p:pic>
    </p:spTree>
    <p:extLst>
      <p:ext uri="{BB962C8B-B14F-4D97-AF65-F5344CB8AC3E}">
        <p14:creationId xmlns:p14="http://schemas.microsoft.com/office/powerpoint/2010/main" val="4010434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9AF7F-7FDA-E15C-8836-93585DF9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107157"/>
            <a:ext cx="10515600" cy="1325563"/>
          </a:xfrm>
        </p:spPr>
        <p:txBody>
          <a:bodyPr>
            <a:normAutofit/>
          </a:bodyPr>
          <a:lstStyle/>
          <a:p>
            <a:r>
              <a:rPr lang="en-IN" sz="5400" dirty="0"/>
              <a:t>CORONARY ARTERY TERRITORIES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82191-A316-D694-F4F6-DB800DB32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7814"/>
            <a:ext cx="11079956" cy="5203030"/>
          </a:xfrm>
        </p:spPr>
        <p:txBody>
          <a:bodyPr/>
          <a:lstStyle/>
          <a:p>
            <a:r>
              <a:rPr lang="en-IN" dirty="0"/>
              <a:t>Each segment can be matched to coronary arteries: LAD, LCX, RCA. </a:t>
            </a:r>
          </a:p>
          <a:p>
            <a:r>
              <a:rPr lang="en-IN" dirty="0"/>
              <a:t>Helps correlate wall motion with coronary perfusion.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AC9961-4AAF-A390-0E2B-0F28C1C934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87" y="2959893"/>
            <a:ext cx="4617244" cy="365998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9D4727-2735-977D-7703-91D60F1FF3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533" y="2962134"/>
            <a:ext cx="3988592" cy="390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273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9D42E-6C76-F7F1-5E08-9CA809D8D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REGIONAL WALL MOTION ANALYSIS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02A77-46DB-199C-161B-F22A3D05F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Bull’s eye diagram provide visual representation of wall motion </a:t>
            </a:r>
          </a:p>
          <a:p>
            <a:r>
              <a:rPr lang="en-IN" dirty="0"/>
              <a:t>Each segments can be scored 1 to 5 based on contractility </a:t>
            </a:r>
          </a:p>
          <a:p>
            <a:pPr marL="0" indent="0">
              <a:buNone/>
            </a:pPr>
            <a:r>
              <a:rPr lang="en-IN" dirty="0"/>
              <a:t>           1= Normal</a:t>
            </a:r>
          </a:p>
          <a:p>
            <a:pPr marL="0" indent="0">
              <a:buNone/>
            </a:pPr>
            <a:r>
              <a:rPr lang="en-IN" dirty="0"/>
              <a:t>           2= Hypokinesis</a:t>
            </a:r>
          </a:p>
          <a:p>
            <a:pPr marL="0" indent="0">
              <a:buNone/>
            </a:pPr>
            <a:r>
              <a:rPr lang="en-IN" dirty="0"/>
              <a:t>           3= Akinesis</a:t>
            </a:r>
          </a:p>
          <a:p>
            <a:pPr marL="0" indent="0">
              <a:buNone/>
            </a:pPr>
            <a:r>
              <a:rPr lang="en-IN" dirty="0"/>
              <a:t>           4= Dyskinesis</a:t>
            </a:r>
          </a:p>
          <a:p>
            <a:pPr marL="0" indent="0">
              <a:buNone/>
            </a:pPr>
            <a:r>
              <a:rPr lang="en-IN" dirty="0"/>
              <a:t>           5=  Aneurysmal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30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13A4B-82E7-CC3B-B408-5E23553C7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313"/>
            <a:ext cx="10515600" cy="4819650"/>
          </a:xfrm>
        </p:spPr>
        <p:txBody>
          <a:bodyPr/>
          <a:lstStyle/>
          <a:p>
            <a:pPr marL="0" indent="0">
              <a:buNone/>
            </a:pPr>
            <a:r>
              <a:rPr lang="en-IN" dirty="0"/>
              <a:t>    WMSI = Sum of wall motion scores</a:t>
            </a:r>
          </a:p>
          <a:p>
            <a:pPr marL="0" indent="0">
              <a:buNone/>
            </a:pPr>
            <a:r>
              <a:rPr lang="en-IN" dirty="0"/>
              <a:t>                     Number of segments visualized                  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CA3A00F-F6F6-8DA7-0A87-29840EEEE730}"/>
              </a:ext>
            </a:extLst>
          </p:cNvPr>
          <p:cNvCxnSpPr>
            <a:cxnSpLocks/>
          </p:cNvCxnSpPr>
          <p:nvPr/>
        </p:nvCxnSpPr>
        <p:spPr>
          <a:xfrm>
            <a:off x="2619375" y="1809750"/>
            <a:ext cx="3679031" cy="0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32CBBC9-A633-4A17-D2AC-C9F58239D069}"/>
              </a:ext>
            </a:extLst>
          </p:cNvPr>
          <p:cNvSpPr txBox="1"/>
          <p:nvPr/>
        </p:nvSpPr>
        <p:spPr>
          <a:xfrm>
            <a:off x="1142118" y="3136612"/>
            <a:ext cx="61198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200" dirty="0">
                <a:sym typeface="Wingdings" pitchFamily="2" charset="2"/>
              </a:rPr>
              <a:t></a:t>
            </a:r>
            <a:r>
              <a:rPr lang="en-US" sz="3200" dirty="0"/>
              <a:t>Normal WMSI is 1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A2AC43C-E28F-7FF9-8CB2-1C96E12F6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375" y="3868959"/>
            <a:ext cx="5474494" cy="216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8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BULL’S EYE DIAGRAM </vt:lpstr>
      <vt:lpstr>INTRODUCTION </vt:lpstr>
      <vt:lpstr>17- SEGMENT MODEL </vt:lpstr>
      <vt:lpstr>PowerPoint Presentation</vt:lpstr>
      <vt:lpstr>PowerPoint Presentation</vt:lpstr>
      <vt:lpstr>PowerPoint Presentation</vt:lpstr>
      <vt:lpstr>CORONARY ARTERY TERRITORIES </vt:lpstr>
      <vt:lpstr>REGIONAL WALL MOTION ANALYSIS </vt:lpstr>
      <vt:lpstr>PowerPoint Presentation</vt:lpstr>
      <vt:lpstr>MCQS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sanjs2468@gmail.com</dc:creator>
  <cp:lastModifiedBy>sanjs2468@gmail.com</cp:lastModifiedBy>
  <cp:revision>16</cp:revision>
  <dcterms:created xsi:type="dcterms:W3CDTF">2025-06-18T06:02:46Z</dcterms:created>
  <dcterms:modified xsi:type="dcterms:W3CDTF">2025-06-23T16:44:29Z</dcterms:modified>
</cp:coreProperties>
</file>