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2" r:id="rId7"/>
    <p:sldId id="266" r:id="rId8"/>
    <p:sldId id="269" r:id="rId9"/>
    <p:sldId id="271" r:id="rId10"/>
    <p:sldId id="263" r:id="rId11"/>
    <p:sldId id="296" r:id="rId12"/>
    <p:sldId id="297" r:id="rId13"/>
    <p:sldId id="298" r:id="rId14"/>
    <p:sldId id="374" r:id="rId15"/>
    <p:sldId id="299" r:id="rId16"/>
    <p:sldId id="302" r:id="rId17"/>
    <p:sldId id="367" r:id="rId18"/>
    <p:sldId id="368" r:id="rId19"/>
    <p:sldId id="372" r:id="rId20"/>
    <p:sldId id="300" r:id="rId21"/>
    <p:sldId id="301" r:id="rId22"/>
    <p:sldId id="369" r:id="rId23"/>
    <p:sldId id="370" r:id="rId24"/>
    <p:sldId id="373" r:id="rId25"/>
    <p:sldId id="353" r:id="rId26"/>
    <p:sldId id="371" r:id="rId27"/>
    <p:sldId id="261" r:id="rId28"/>
    <p:sldId id="267" r:id="rId29"/>
    <p:sldId id="268" r:id="rId30"/>
    <p:sldId id="270" r:id="rId31"/>
    <p:sldId id="272" r:id="rId32"/>
    <p:sldId id="273" r:id="rId33"/>
    <p:sldId id="274" r:id="rId34"/>
    <p:sldId id="275" r:id="rId35"/>
    <p:sldId id="280" r:id="rId36"/>
    <p:sldId id="276" r:id="rId37"/>
    <p:sldId id="277" r:id="rId38"/>
    <p:sldId id="278" r:id="rId39"/>
    <p:sldId id="279" r:id="rId40"/>
    <p:sldId id="281" r:id="rId41"/>
    <p:sldId id="282" r:id="rId42"/>
    <p:sldId id="283" r:id="rId43"/>
    <p:sldId id="284" r:id="rId44"/>
    <p:sldId id="355" r:id="rId45"/>
    <p:sldId id="285" r:id="rId46"/>
    <p:sldId id="286" r:id="rId47"/>
    <p:sldId id="288" r:id="rId48"/>
    <p:sldId id="294" r:id="rId49"/>
    <p:sldId id="287" r:id="rId50"/>
    <p:sldId id="289" r:id="rId51"/>
    <p:sldId id="290" r:id="rId52"/>
    <p:sldId id="291" r:id="rId53"/>
    <p:sldId id="292" r:id="rId54"/>
    <p:sldId id="293" r:id="rId55"/>
    <p:sldId id="295" r:id="rId56"/>
    <p:sldId id="356" r:id="rId57"/>
    <p:sldId id="357" r:id="rId58"/>
    <p:sldId id="358" r:id="rId59"/>
    <p:sldId id="359" r:id="rId60"/>
    <p:sldId id="360" r:id="rId61"/>
    <p:sldId id="361" r:id="rId62"/>
    <p:sldId id="362" r:id="rId63"/>
    <p:sldId id="363" r:id="rId64"/>
    <p:sldId id="364" r:id="rId65"/>
    <p:sldId id="365" r:id="rId66"/>
    <p:sldId id="366" r:id="rId6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270D5-89C0-168F-35C2-AF8DB7AA4D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E391BD-6E2F-B8E4-0760-71FCF97E9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6E45B-6FD2-67E7-CB80-1B5EBD103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3C7D-BB4A-3844-BF7D-47B67C7A44B5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D5E71-2AA0-6575-EF26-67E2E8723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43084-DD9B-A079-7283-E4F0C685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3B97-022C-344A-BA4C-ECC34AB5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936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2001A-1C47-16DC-226F-A4B781C52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FAC9A5-EE5C-0C20-45D8-93FF42B2BE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D4957-0F9C-1371-41AC-60B83B584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3C7D-BB4A-3844-BF7D-47B67C7A44B5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97511-A5D2-B4F2-20F0-F94D75F13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48DDF-F197-4F50-F739-0EC09F6CE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3B97-022C-344A-BA4C-ECC34AB5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358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5EEDA3-1D51-C51F-3C89-E6263D9205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05A5CC-5AC1-3DFE-E476-3F9830A40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F7981-95E8-ACF5-EF01-EEC974393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3C7D-BB4A-3844-BF7D-47B67C7A44B5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DDAF1-95C6-AE9D-C407-339ABF5B1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997AF-2BB7-21E9-95C5-DFBF34D9A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3B97-022C-344A-BA4C-ECC34AB5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76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93A3D-3B13-90B4-A7AF-2189FE187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FA5A4-9BF6-2214-113C-26121222F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4B7A7-EEAF-020A-67FF-24FC0CC8D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3C7D-BB4A-3844-BF7D-47B67C7A44B5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A809A-3F97-B2C6-A7F2-62F96309D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B39A2-999A-13DC-B520-2DC9A9A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3B97-022C-344A-BA4C-ECC34AB5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930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2CF6E-0AEB-F8B4-DBE0-DAA34FCD3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158540-622F-BB99-5E1E-70699A8DD1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89FA4-B191-4EBB-3243-19B3549E9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3C7D-BB4A-3844-BF7D-47B67C7A44B5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C8344-8593-A7A4-17C8-6757B00E6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EC812-DF89-B12A-0110-E1098CEF3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3B97-022C-344A-BA4C-ECC34AB5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01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4F8DE-BC87-F5AB-29F3-4DAF8DF10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94F03-6097-9C55-8C32-60A4D1BAAC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4605E6-375E-C2F6-55FB-02FC98F8A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3531D-7F7F-AFEA-C837-1E914012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3C7D-BB4A-3844-BF7D-47B67C7A44B5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58F38F-651E-78D5-FD6E-D380EF12B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F455FA-FD18-889C-07D0-E88240688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3B97-022C-344A-BA4C-ECC34AB5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06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29C3D-0EC2-24C0-1281-64FE96C20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22516-9C7C-66D0-C134-5EC2E48D1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B3B17C-2B15-240E-CD90-76293D98D0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A67485-6477-C61C-CCF1-A9B6B1C2E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5C8676-39DA-513B-ED52-D9F20C8BE7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F6DDE6-BB77-210D-76C9-B73EB8ED6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3C7D-BB4A-3844-BF7D-47B67C7A44B5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A92471-6985-3030-7002-02745C269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FCD737-58C7-11AC-760C-CA6DC38DA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3B97-022C-344A-BA4C-ECC34AB5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24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D7BBB-D1C5-440E-93F1-8420A8E78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0AE258-F23B-FF18-3C2B-FEDA94B38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3C7D-BB4A-3844-BF7D-47B67C7A44B5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BF0A1F-4EDC-77E1-EEFA-63D69EE7A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CDD5CA-7D42-5948-E191-C85DCEAAD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3B97-022C-344A-BA4C-ECC34AB5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3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518C1C-C8C0-65EF-005E-DB6B0D933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3C7D-BB4A-3844-BF7D-47B67C7A44B5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C137EC-2169-E597-9479-0213F0265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C372E0-6135-63B2-9A4C-1E9A5A95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3B97-022C-344A-BA4C-ECC34AB5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325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E348C-D660-5448-3BC8-5C300F1F8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E7492-8E70-0598-10D1-6D3842058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CB7BC7-569C-F3AA-A0FA-CE3B55F74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FC63A4-EF7E-7432-9BDD-D8EA61488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3C7D-BB4A-3844-BF7D-47B67C7A44B5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F54D8C-84F6-5FDC-2BB7-E9799CC12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C5EE70-4B4B-FDBF-66A5-30795005A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3B97-022C-344A-BA4C-ECC34AB5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7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F1AF4-86F4-7643-9FFD-EC295DA9F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E070AF-CBB2-9DCD-FD99-C7F8E4F4FA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B3CEEF-2430-9426-C1CD-3824C8728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E99166-EFB5-AB8D-2B88-738798D8C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53C7D-BB4A-3844-BF7D-47B67C7A44B5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CD502-663D-46CF-8AF9-7865628C7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2C777-864B-FA61-69DC-2CE0C62EC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3B97-022C-344A-BA4C-ECC34AB5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2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1059F3-139A-944F-D0C3-A905719B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82779D-FCFD-2721-CB60-E6383D933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EADF0-E257-ABF0-62BD-307FF3567E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D53C7D-BB4A-3844-BF7D-47B67C7A44B5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4087D3-D05D-AD28-6E65-2CDAEDC3E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4EBAC-EC48-7F56-819F-2F153E30D5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3B3B97-022C-344A-BA4C-ECC34AB5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8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1767D-0EAA-830D-4627-8D48E0DFC4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latin typeface="Algerian" pitchFamily="82" charset="0"/>
              </a:rPr>
              <a:t>CORONARY BALLOON CATHETERS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0E29D6-1C22-1A42-3545-8F655E2978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2093" y="5051769"/>
            <a:ext cx="9144000" cy="1655762"/>
          </a:xfrm>
        </p:spPr>
        <p:txBody>
          <a:bodyPr/>
          <a:lstStyle/>
          <a:p>
            <a:r>
              <a:rPr lang="en-IN" dirty="0">
                <a:latin typeface="Baguet Script" pitchFamily="2" charset="0"/>
                <a:ea typeface="Aptos Mono" panose="02000000000000000000" pitchFamily="2" charset="0"/>
              </a:rPr>
              <a:t>Sana Muhammed P </a:t>
            </a:r>
            <a:r>
              <a:rPr lang="en-IN" dirty="0" err="1">
                <a:latin typeface="Baguet Script" pitchFamily="2" charset="0"/>
                <a:ea typeface="Aptos Mono" panose="02000000000000000000" pitchFamily="2" charset="0"/>
              </a:rPr>
              <a:t>P</a:t>
            </a:r>
            <a:r>
              <a:rPr lang="en-IN" dirty="0">
                <a:latin typeface="Baguet Script" pitchFamily="2" charset="0"/>
                <a:ea typeface="Aptos Mono" panose="02000000000000000000" pitchFamily="2" charset="0"/>
              </a:rPr>
              <a:t> </a:t>
            </a:r>
            <a:endParaRPr lang="en-US" dirty="0">
              <a:latin typeface="Baguet Script" pitchFamily="2" charset="0"/>
              <a:ea typeface="Aptos Mon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642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7F70D-8187-9A3C-1ABA-9DCDE1D16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6929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b="1" dirty="0">
                <a:effectLst/>
                <a:latin typeface="Aldhabi" pitchFamily="2" charset="-78"/>
                <a:cs typeface="Aldhabi" pitchFamily="2" charset="-78"/>
              </a:rPr>
              <a:t>A standard dilatation balloon consists </a:t>
            </a:r>
          </a:p>
          <a:p>
            <a:pPr lvl="1"/>
            <a:r>
              <a:rPr lang="en-US" sz="3600" dirty="0">
                <a:effectLst/>
                <a:latin typeface="Aldhabi" pitchFamily="2" charset="-78"/>
                <a:cs typeface="Aldhabi" pitchFamily="2" charset="-78"/>
              </a:rPr>
              <a:t>cylindrical body</a:t>
            </a:r>
          </a:p>
          <a:p>
            <a:pPr lvl="1"/>
            <a:r>
              <a:rPr lang="en-US" sz="3600" dirty="0">
                <a:effectLst/>
                <a:latin typeface="Aldhabi" pitchFamily="2" charset="-78"/>
                <a:cs typeface="Aldhabi" pitchFamily="2" charset="-78"/>
              </a:rPr>
              <a:t>two conical tapers</a:t>
            </a:r>
          </a:p>
          <a:p>
            <a:pPr lvl="1"/>
            <a:r>
              <a:rPr lang="en-US" sz="3600" dirty="0">
                <a:effectLst/>
                <a:latin typeface="Aldhabi" pitchFamily="2" charset="-78"/>
                <a:cs typeface="Aldhabi" pitchFamily="2" charset="-78"/>
              </a:rPr>
              <a:t>two necks (proximal and distal). </a:t>
            </a:r>
          </a:p>
          <a:p>
            <a:pPr lvl="1"/>
            <a:endParaRPr lang="en-US" sz="3600" dirty="0">
              <a:effectLst/>
              <a:latin typeface="Aldhabi" pitchFamily="2" charset="-78"/>
              <a:cs typeface="Aldhabi" pitchFamily="2" charset="-78"/>
            </a:endParaRPr>
          </a:p>
          <a:p>
            <a:pPr lvl="1"/>
            <a:endParaRPr lang="en-US" sz="3600" dirty="0">
              <a:effectLst/>
              <a:latin typeface="Aldhabi" pitchFamily="2" charset="-78"/>
              <a:cs typeface="Aldhabi" pitchFamily="2" charset="-78"/>
            </a:endParaRPr>
          </a:p>
          <a:p>
            <a:endParaRPr lang="en-US" sz="3600" dirty="0">
              <a:effectLst/>
              <a:latin typeface="Aldhabi" pitchFamily="2" charset="-78"/>
              <a:cs typeface="Aldhabi" pitchFamily="2" charset="-78"/>
            </a:endParaRPr>
          </a:p>
        </p:txBody>
      </p:sp>
      <p:pic>
        <p:nvPicPr>
          <p:cNvPr id="5" name="Picture 2" descr="http://t1.gstatic.com/images?q=tbn:ANd9GcTK30ylWT8rb7ozoelHCtEgpTLQPlIMEw5dZ7jEcscIwYTIgppJU9sMbLUxRA">
            <a:extLst>
              <a:ext uri="{FF2B5EF4-FFF2-40B4-BE49-F238E27FC236}">
                <a16:creationId xmlns:a16="http://schemas.microsoft.com/office/drawing/2014/main" id="{5C438C2A-0CFE-C622-D41E-A5F1EDBA89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t="57705" b="10492"/>
          <a:stretch>
            <a:fillRect/>
          </a:stretch>
        </p:blipFill>
        <p:spPr bwMode="auto">
          <a:xfrm>
            <a:off x="6549190" y="2749735"/>
            <a:ext cx="4648201" cy="9801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42979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6346C-BBA4-2E29-9108-9CB6FD3E1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19" y="-122238"/>
            <a:ext cx="10515600" cy="1325563"/>
          </a:xfrm>
        </p:spPr>
        <p:txBody>
          <a:bodyPr>
            <a:normAutofit/>
          </a:bodyPr>
          <a:lstStyle/>
          <a:p>
            <a:r>
              <a:rPr lang="en-IN" sz="3200" dirty="0">
                <a:latin typeface="Algerian" pitchFamily="82" charset="0"/>
              </a:rPr>
              <a:t>Terms used in context of Angioplasty Balloons</a:t>
            </a:r>
            <a:endParaRPr lang="en-US" sz="3200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09AE2-9724-47DD-9579-0C3F87BE2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720" y="911197"/>
            <a:ext cx="10515600" cy="4351338"/>
          </a:xfrm>
        </p:spPr>
        <p:txBody>
          <a:bodyPr>
            <a:normAutofit/>
          </a:bodyPr>
          <a:lstStyle/>
          <a:p>
            <a:r>
              <a:rPr lang="en-GB" sz="3600" b="1" u="sng" dirty="0">
                <a:latin typeface="Aldhabi" pitchFamily="2" charset="-78"/>
                <a:cs typeface="Aldhabi" pitchFamily="2" charset="-78"/>
              </a:rPr>
              <a:t>Balloon diameter: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 Nominal inflated balloon diameter measured at a specified pressure </a:t>
            </a:r>
          </a:p>
          <a:p>
            <a:r>
              <a:rPr lang="en-GB" sz="3600" u="sng" dirty="0">
                <a:latin typeface="Aldhabi" pitchFamily="2" charset="-78"/>
                <a:cs typeface="Aldhabi" pitchFamily="2" charset="-78"/>
              </a:rPr>
              <a:t> </a:t>
            </a:r>
            <a:r>
              <a:rPr lang="en-GB" sz="3600" b="1" u="sng" dirty="0">
                <a:latin typeface="Aldhabi" pitchFamily="2" charset="-78"/>
                <a:cs typeface="Aldhabi" pitchFamily="2" charset="-78"/>
              </a:rPr>
              <a:t>Balloon length :</a:t>
            </a:r>
            <a:r>
              <a:rPr lang="en-GB" sz="3600" b="1" dirty="0">
                <a:latin typeface="Aldhabi" pitchFamily="2" charset="-78"/>
                <a:cs typeface="Aldhabi" pitchFamily="2" charset="-78"/>
              </a:rPr>
              <a:t>  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Typically refers to the working length or the length of the straight body section.</a:t>
            </a:r>
          </a:p>
          <a:p>
            <a:r>
              <a:rPr lang="en-GB" sz="3600" u="sng" dirty="0">
                <a:latin typeface="Aldhabi" pitchFamily="2" charset="-78"/>
                <a:cs typeface="Aldhabi" pitchFamily="2" charset="-78"/>
              </a:rPr>
              <a:t> </a:t>
            </a:r>
            <a:r>
              <a:rPr lang="en-GB" sz="3600" b="1" u="sng" dirty="0">
                <a:latin typeface="Aldhabi" pitchFamily="2" charset="-78"/>
                <a:cs typeface="Aldhabi" pitchFamily="2" charset="-78"/>
              </a:rPr>
              <a:t>Nominal pressure :</a:t>
            </a:r>
            <a:r>
              <a:rPr lang="en-GB" sz="3600" u="sng" dirty="0">
                <a:latin typeface="Aldhabi" pitchFamily="2" charset="-78"/>
                <a:cs typeface="Aldhabi" pitchFamily="2" charset="-78"/>
              </a:rPr>
              <a:t> 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Refers to the pressure at which when balloon is inflated it achieves the labelled balloon diameter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. 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Usually 6-8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atm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</a:t>
            </a:r>
          </a:p>
          <a:p>
            <a:r>
              <a:rPr lang="en-GB" sz="3600" dirty="0">
                <a:latin typeface="Aldhabi" pitchFamily="2" charset="-78"/>
                <a:cs typeface="Aldhabi" pitchFamily="2" charset="-78"/>
              </a:rPr>
              <a:t> </a:t>
            </a:r>
            <a:r>
              <a:rPr lang="en-GB" sz="3600" b="1" u="sng" dirty="0">
                <a:latin typeface="Aldhabi" pitchFamily="2" charset="-78"/>
                <a:cs typeface="Aldhabi" pitchFamily="2" charset="-78"/>
              </a:rPr>
              <a:t>Mean burst pressure ( </a:t>
            </a:r>
            <a:r>
              <a:rPr lang="en-IN" sz="3600" b="1" u="sng" dirty="0">
                <a:latin typeface="Aldhabi" pitchFamily="2" charset="-78"/>
                <a:cs typeface="Aldhabi" pitchFamily="2" charset="-78"/>
              </a:rPr>
              <a:t>M</a:t>
            </a:r>
            <a:r>
              <a:rPr lang="en-GB" sz="3600" b="1" u="sng" dirty="0">
                <a:latin typeface="Aldhabi" pitchFamily="2" charset="-78"/>
                <a:cs typeface="Aldhabi" pitchFamily="2" charset="-78"/>
              </a:rPr>
              <a:t>BP): 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Average pressure where 50% of 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balloons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will burst.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BD9341-EB82-6E5B-2EDF-9A76EB2B95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0384" y="4981520"/>
            <a:ext cx="526732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530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D7D1C-217D-9A08-565D-285859E74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88" y="700440"/>
            <a:ext cx="10515600" cy="4351338"/>
          </a:xfrm>
        </p:spPr>
        <p:txBody>
          <a:bodyPr>
            <a:noAutofit/>
          </a:bodyPr>
          <a:lstStyle/>
          <a:p>
            <a:r>
              <a:rPr lang="en-GB" sz="3600" b="1" u="sng" dirty="0">
                <a:latin typeface="Aldhabi" pitchFamily="2" charset="-78"/>
                <a:cs typeface="Aldhabi" pitchFamily="2" charset="-78"/>
              </a:rPr>
              <a:t>Rated burst pressure ( RBP):</a:t>
            </a:r>
            <a:r>
              <a:rPr lang="en-GB" sz="3600" b="1" dirty="0">
                <a:latin typeface="Aldhabi" pitchFamily="2" charset="-78"/>
                <a:cs typeface="Aldhabi" pitchFamily="2" charset="-78"/>
              </a:rPr>
              <a:t> 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Pressure below which 99.9% of the balloon will not burst upon single inflation.</a:t>
            </a:r>
          </a:p>
          <a:p>
            <a:r>
              <a:rPr lang="en-GB" sz="3600" dirty="0">
                <a:latin typeface="Aldhabi" pitchFamily="2" charset="-78"/>
                <a:cs typeface="Aldhabi" pitchFamily="2" charset="-78"/>
              </a:rPr>
              <a:t> </a:t>
            </a:r>
            <a:r>
              <a:rPr lang="en-GB" sz="3600" b="1" u="sng" dirty="0">
                <a:latin typeface="Aldhabi" pitchFamily="2" charset="-78"/>
                <a:cs typeface="Aldhabi" pitchFamily="2" charset="-78"/>
              </a:rPr>
              <a:t>Balloon profile</a:t>
            </a:r>
            <a:r>
              <a:rPr lang="en-GB" sz="3600" b="1" dirty="0">
                <a:latin typeface="Aldhabi" pitchFamily="2" charset="-78"/>
                <a:cs typeface="Aldhabi" pitchFamily="2" charset="-78"/>
              </a:rPr>
              <a:t>: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Max diameter of the balloon when mounted on a catheter in it’s deflated and wrapped condition.</a:t>
            </a:r>
          </a:p>
          <a:p>
            <a:r>
              <a:rPr lang="en-GB" sz="3600" b="1" u="sng" dirty="0">
                <a:latin typeface="Aldhabi" pitchFamily="2" charset="-78"/>
                <a:cs typeface="Aldhabi" pitchFamily="2" charset="-78"/>
              </a:rPr>
              <a:t>Entry profile:</a:t>
            </a:r>
            <a:r>
              <a:rPr lang="en-GB" sz="3600" b="1" dirty="0">
                <a:latin typeface="Aldhabi" pitchFamily="2" charset="-78"/>
                <a:cs typeface="Aldhabi" pitchFamily="2" charset="-78"/>
              </a:rPr>
              <a:t> 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Distal tip is usually tapered , allows the balloon to cross the lesion with minimum trauma.</a:t>
            </a:r>
          </a:p>
          <a:p>
            <a:r>
              <a:rPr lang="en-GB" sz="3600" b="1" u="sng" dirty="0" err="1">
                <a:latin typeface="Aldhabi" pitchFamily="2" charset="-78"/>
                <a:cs typeface="Aldhabi" pitchFamily="2" charset="-78"/>
              </a:rPr>
              <a:t>Pushability</a:t>
            </a:r>
            <a:r>
              <a:rPr lang="en-GB" sz="3600" b="1" dirty="0">
                <a:latin typeface="Aldhabi" pitchFamily="2" charset="-78"/>
                <a:cs typeface="Aldhabi" pitchFamily="2" charset="-78"/>
              </a:rPr>
              <a:t>: 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The ability to advance the balloon across the lesion </a:t>
            </a:r>
          </a:p>
          <a:p>
            <a:r>
              <a:rPr lang="en-GB" sz="3600" u="sng" dirty="0">
                <a:latin typeface="Aldhabi" pitchFamily="2" charset="-78"/>
                <a:cs typeface="Aldhabi" pitchFamily="2" charset="-78"/>
              </a:rPr>
              <a:t> </a:t>
            </a:r>
            <a:r>
              <a:rPr lang="en-GB" sz="3600" b="1" u="sng" dirty="0" err="1">
                <a:latin typeface="Aldhabi" pitchFamily="2" charset="-78"/>
                <a:cs typeface="Aldhabi" pitchFamily="2" charset="-78"/>
              </a:rPr>
              <a:t>Trackability</a:t>
            </a:r>
            <a:r>
              <a:rPr lang="en-GB" sz="3600" b="1" u="sng" dirty="0">
                <a:latin typeface="Aldhabi" pitchFamily="2" charset="-78"/>
                <a:cs typeface="Aldhabi" pitchFamily="2" charset="-78"/>
              </a:rPr>
              <a:t> :</a:t>
            </a:r>
            <a:r>
              <a:rPr lang="en-GB" sz="3600" u="sng" dirty="0">
                <a:latin typeface="Aldhabi" pitchFamily="2" charset="-78"/>
                <a:cs typeface="Aldhabi" pitchFamily="2" charset="-78"/>
              </a:rPr>
              <a:t> 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Ease of tracking a balloon over the GW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upto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the target lesion </a:t>
            </a:r>
          </a:p>
          <a:p>
            <a:r>
              <a:rPr lang="en-GB" sz="3600" u="sng" dirty="0">
                <a:latin typeface="Aldhabi" pitchFamily="2" charset="-78"/>
                <a:cs typeface="Aldhabi" pitchFamily="2" charset="-78"/>
              </a:rPr>
              <a:t> </a:t>
            </a:r>
            <a:r>
              <a:rPr lang="en-GB" sz="3600" b="1" u="sng" dirty="0">
                <a:latin typeface="Aldhabi" pitchFamily="2" charset="-78"/>
                <a:cs typeface="Aldhabi" pitchFamily="2" charset="-78"/>
              </a:rPr>
              <a:t>Working range : 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The inflation range between NP &amp; RBP.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96762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3D360-22F3-CA42-0B14-0D25C7D92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Balloon Compliance 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3BE89-4066-8ACD-72D3-84ABACA87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623414" y="204546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3600" b="1" dirty="0">
              <a:latin typeface="Aldhabi" pitchFamily="2" charset="-78"/>
              <a:cs typeface="Aldhabi" pitchFamily="2" charset="-78"/>
            </a:endParaRPr>
          </a:p>
          <a:p>
            <a:pPr lvl="2"/>
            <a:r>
              <a:rPr lang="en-GB" sz="3600" dirty="0">
                <a:latin typeface="Aldhabi" pitchFamily="2" charset="-78"/>
                <a:cs typeface="Aldhabi" pitchFamily="2" charset="-78"/>
              </a:rPr>
              <a:t> Chan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g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e in balloon diameter / atmosphere of inflation pressure.</a:t>
            </a:r>
          </a:p>
          <a:p>
            <a:pPr lvl="2"/>
            <a:r>
              <a:rPr lang="en-GB" sz="3600" dirty="0">
                <a:latin typeface="Aldhabi" pitchFamily="2" charset="-78"/>
                <a:cs typeface="Aldhabi" pitchFamily="2" charset="-78"/>
              </a:rPr>
              <a:t> It is an index of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stretchability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of balloon.</a:t>
            </a:r>
          </a:p>
          <a:p>
            <a:pPr lvl="2"/>
            <a:r>
              <a:rPr lang="en-GB" sz="3600" dirty="0">
                <a:latin typeface="Aldhabi" pitchFamily="2" charset="-78"/>
                <a:cs typeface="Aldhabi" pitchFamily="2" charset="-78"/>
              </a:rPr>
              <a:t> More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compli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a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nt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balloons have the ability to mould according to the vessel shape.</a:t>
            </a:r>
          </a:p>
          <a:p>
            <a:pPr lvl="2"/>
            <a:r>
              <a:rPr lang="en-GB" sz="3600" dirty="0">
                <a:latin typeface="Aldhabi" pitchFamily="2" charset="-78"/>
                <a:cs typeface="Aldhabi" pitchFamily="2" charset="-78"/>
              </a:rPr>
              <a:t> They can over dilate a vessel making it prone to complication like dissection, vessel rupture, abrupt closure and other ischemic complications.</a:t>
            </a:r>
            <a:endParaRPr lang="en-IN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2425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FF97209-4D47-2813-1F07-CCFBFDE30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374" y="2760297"/>
            <a:ext cx="11455251" cy="24819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IN" sz="3600" dirty="0">
                <a:latin typeface="Aldhabi" pitchFamily="2" charset="-78"/>
                <a:cs typeface="Aldhabi" pitchFamily="2" charset="-78"/>
              </a:rPr>
              <a:t>Compliance % =diameter @high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atm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– diameter @ low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atm</a:t>
            </a:r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pPr marL="0" indent="0" algn="ctr">
              <a:buNone/>
            </a:pPr>
            <a:r>
              <a:rPr lang="en-IN" sz="3600">
                <a:latin typeface="Aldhabi" pitchFamily="2" charset="-78"/>
                <a:cs typeface="Aldhabi" pitchFamily="2" charset="-78"/>
              </a:rPr>
              <a:t>                                                                  Diameter 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@ low atm.                                                            ×100%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15E631E-5CB2-125A-261C-BCC7A692413C}"/>
              </a:ext>
            </a:extLst>
          </p:cNvPr>
          <p:cNvCxnSpPr>
            <a:cxnSpLocks/>
          </p:cNvCxnSpPr>
          <p:nvPr/>
        </p:nvCxnSpPr>
        <p:spPr>
          <a:xfrm>
            <a:off x="4123415" y="4001294"/>
            <a:ext cx="6464374" cy="0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732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362AA-95BF-9EB2-5E6C-2FFEE1B04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Non compliant balloons (NC)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7569A-53FD-9CCE-00BE-3B0042EBE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3600" dirty="0">
              <a:latin typeface="Aldhabi" pitchFamily="2" charset="-78"/>
              <a:cs typeface="Aldhabi" pitchFamily="2" charset="-78"/>
            </a:endParaRP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Ultra high strength, thin walled balloons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Fabricated from PET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Nominal of 10 – 12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atm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, RBP -18 to 28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atm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Increase in diameter by &lt; 10% over NP upon inflation to high pressure.</a:t>
            </a:r>
          </a:p>
          <a:p>
            <a:pPr marL="1371600" lvl="3" indent="0">
              <a:buNone/>
            </a:pPr>
            <a:endParaRPr lang="en-GB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18980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9D9C6-BBDB-D765-23D3-286211B13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NC balloons 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E01A-3D55-D286-F76F-8DA478E47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4"/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pPr lvl="4"/>
            <a:r>
              <a:rPr lang="en-GB" sz="3600" dirty="0">
                <a:latin typeface="Aldhabi" pitchFamily="2" charset="-78"/>
                <a:cs typeface="Aldhabi" pitchFamily="2" charset="-78"/>
              </a:rPr>
              <a:t>RBP can be measured by increasing thickness of balloon , but also increase stiffness of balloon and balloon profile </a:t>
            </a:r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pPr lvl="4"/>
            <a:r>
              <a:rPr lang="en-GB" sz="3600" dirty="0">
                <a:latin typeface="Aldhabi" pitchFamily="2" charset="-78"/>
                <a:cs typeface="Aldhabi" pitchFamily="2" charset="-78"/>
              </a:rPr>
              <a:t>Stiffer , more durable </a:t>
            </a:r>
          </a:p>
          <a:p>
            <a:pPr lvl="4"/>
            <a:r>
              <a:rPr lang="en-GB" sz="3600" dirty="0">
                <a:latin typeface="Aldhabi" pitchFamily="2" charset="-78"/>
                <a:cs typeface="Aldhabi" pitchFamily="2" charset="-78"/>
              </a:rPr>
              <a:t>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Trackability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and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pushability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</a:t>
            </a:r>
          </a:p>
          <a:p>
            <a:pPr lvl="4"/>
            <a:r>
              <a:rPr lang="en-GB" sz="3600" dirty="0">
                <a:latin typeface="Aldhabi" pitchFamily="2" charset="-78"/>
                <a:cs typeface="Aldhabi" pitchFamily="2" charset="-78"/>
              </a:rPr>
              <a:t>Deflation and rewrapping</a:t>
            </a:r>
          </a:p>
        </p:txBody>
      </p:sp>
    </p:spTree>
    <p:extLst>
      <p:ext uri="{BB962C8B-B14F-4D97-AF65-F5344CB8AC3E}">
        <p14:creationId xmlns:p14="http://schemas.microsoft.com/office/powerpoint/2010/main" val="38074204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5107D-4FDA-2118-9A16-CD4378CEF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603" y="-72232"/>
            <a:ext cx="10515600" cy="1325563"/>
          </a:xfrm>
        </p:spPr>
        <p:txBody>
          <a:bodyPr>
            <a:normAutofit/>
          </a:bodyPr>
          <a:lstStyle/>
          <a:p>
            <a:r>
              <a:rPr lang="en-IN" sz="4000" dirty="0">
                <a:latin typeface="Algerian" pitchFamily="82" charset="0"/>
              </a:rPr>
              <a:t>Non compliant balloon –when &amp; why?</a:t>
            </a:r>
            <a:endParaRPr lang="en-US" sz="4000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5E16C-CB9A-AFD9-B296-3A54352C9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115178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 </a:t>
            </a:r>
            <a:r>
              <a:rPr lang="en-IN" sz="3600" b="1" dirty="0">
                <a:latin typeface="Aldhabi" pitchFamily="2" charset="-78"/>
                <a:cs typeface="Aldhabi" pitchFamily="2" charset="-78"/>
              </a:rPr>
              <a:t>One of the major uses for a non-compliant balloon is </a:t>
            </a:r>
          </a:p>
          <a:p>
            <a:pPr marL="0" indent="0">
              <a:buNone/>
            </a:pPr>
            <a:r>
              <a:rPr lang="en-IN" sz="3600" b="1" dirty="0">
                <a:latin typeface="Aldhabi" pitchFamily="2" charset="-78"/>
                <a:cs typeface="Aldhabi" pitchFamily="2" charset="-78"/>
              </a:rPr>
              <a:t>post dilation of a delivered sent.</a:t>
            </a:r>
          </a:p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20% of PCI procedures use a non-compliant balloon for:
- ‘Crack’ highly calcified lesions
- Post dilatation:
• Minimal longitudinal growth is key to avoid dilating outside the stented area
- Increasingly important in era of DES for reducing likelihood of:
• Mal-apposed stent struts
• Edge effect restenosis
</a:t>
            </a:r>
          </a:p>
        </p:txBody>
      </p:sp>
    </p:spTree>
    <p:extLst>
      <p:ext uri="{BB962C8B-B14F-4D97-AF65-F5344CB8AC3E}">
        <p14:creationId xmlns:p14="http://schemas.microsoft.com/office/powerpoint/2010/main" val="389353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5F6932-0581-85C0-A817-A2FA2A526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475" y="989589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• Features of a non-compliant balloon:
- Stiffer, more durable material = withstands/delivers higher pressure (great for “tough to crack” lesions)
- Less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trackable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through vasculature
- Minimal size expansion as pressure is increased: ideal for focused dilatation (4-6% growth rate)
- Typically offers poor re-wrap
- Nominal of 10-12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atm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, RBP of 18-20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atm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(ideal for post dilatation)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530271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BC7A7A9-3679-6C8F-FFE1-FD514869F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6993"/>
            <a:ext cx="10515600" cy="4351338"/>
          </a:xfrm>
        </p:spPr>
        <p:txBody>
          <a:bodyPr>
            <a:normAutofit fontScale="92500" lnSpcReduction="20000"/>
          </a:bodyPr>
          <a:lstStyle/>
          <a:p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pPr marL="0" indent="0">
              <a:buNone/>
            </a:pPr>
            <a:r>
              <a:rPr lang="en-IN" sz="3600" b="1" i="0" dirty="0" err="1">
                <a:effectLst/>
                <a:latin typeface="Aldhabi" pitchFamily="2" charset="-78"/>
                <a:cs typeface="Aldhabi" pitchFamily="2" charset="-78"/>
              </a:rPr>
              <a:t>Eg</a:t>
            </a:r>
            <a:r>
              <a:rPr lang="en-IN" sz="3600" b="1" i="0" dirty="0">
                <a:effectLst/>
                <a:latin typeface="Aldhabi" pitchFamily="2" charset="-78"/>
                <a:cs typeface="Aldhabi" pitchFamily="2" charset="-78"/>
              </a:rPr>
              <a:t>  of NC balloons</a:t>
            </a:r>
          </a:p>
          <a:p>
            <a:r>
              <a:rPr lang="en-IN" sz="3600" i="0" dirty="0">
                <a:effectLst/>
                <a:latin typeface="Aldhabi" pitchFamily="2" charset="-78"/>
                <a:cs typeface="Aldhabi" pitchFamily="2" charset="-78"/>
              </a:rPr>
              <a:t>NC TREK Coronary Dilatation Catheter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NC Quantum Apex Catheter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Scurve</a:t>
            </a:r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Vector NC PTCA Balloon Catheter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NC Sprinter RX Catheter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OPN NC Balloon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NC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Euphora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Noncompliant Balloon Dilatation Catheter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Sapphire II NC Coronary Dilatation Catheter</a:t>
            </a:r>
          </a:p>
          <a:p>
            <a:pPr marL="0" indent="0">
              <a:buNone/>
            </a:pP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59100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2FAD6-1B5B-3808-9406-06D8A0122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Introduction</a:t>
            </a:r>
            <a:r>
              <a:rPr lang="en-IN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3E961-AD56-6D3C-C40F-6F288236C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89" y="1789976"/>
            <a:ext cx="7967133" cy="4351338"/>
          </a:xfrm>
        </p:spPr>
        <p:txBody>
          <a:bodyPr/>
          <a:lstStyle/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Fine instruments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 Manufactured with great care &amp; engineering skill for the purpose of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predilation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of coronary artery lesion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It is a small tube which has a balloon mounted at the distal end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414308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E7ECB-D287-95FE-218A-859E9A53B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Semi compliant (SC) balloons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4E406-2F60-B8F5-382B-05F3B870B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849192" y="1690688"/>
            <a:ext cx="10515600" cy="4351338"/>
          </a:xfrm>
        </p:spPr>
        <p:txBody>
          <a:bodyPr>
            <a:normAutofit/>
          </a:bodyPr>
          <a:lstStyle/>
          <a:p>
            <a:pPr lvl="4"/>
            <a:r>
              <a:rPr lang="en-GB" sz="3600" dirty="0">
                <a:latin typeface="Aldhabi" pitchFamily="2" charset="-78"/>
                <a:cs typeface="Aldhabi" pitchFamily="2" charset="-78"/>
              </a:rPr>
              <a:t>Used for preparation/ pre dilation of lesions before stent implantation .</a:t>
            </a:r>
          </a:p>
          <a:p>
            <a:pPr marL="2286000" lvl="4" indent="-457200"/>
            <a:r>
              <a:rPr lang="en-GB" sz="3600" dirty="0">
                <a:latin typeface="Aldhabi" pitchFamily="2" charset="-78"/>
                <a:cs typeface="Aldhabi" pitchFamily="2" charset="-78"/>
              </a:rPr>
              <a:t> Made up of either Polyolefin co polymer (POC) or Polyethylene.</a:t>
            </a:r>
          </a:p>
          <a:p>
            <a:pPr marL="2286000" lvl="4" indent="-457200"/>
            <a:r>
              <a:rPr lang="en-GB" sz="3600" dirty="0">
                <a:latin typeface="Aldhabi" pitchFamily="2" charset="-78"/>
                <a:cs typeface="Aldhabi" pitchFamily="2" charset="-78"/>
              </a:rPr>
              <a:t> Have NP of 6 – 8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atm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&amp; RBP of 12 – 18 atm.</a:t>
            </a:r>
          </a:p>
        </p:txBody>
      </p:sp>
    </p:spTree>
    <p:extLst>
      <p:ext uri="{BB962C8B-B14F-4D97-AF65-F5344CB8AC3E}">
        <p14:creationId xmlns:p14="http://schemas.microsoft.com/office/powerpoint/2010/main" val="24484769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5C14C-CC62-9F10-4B30-C635C0DF7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SC balloons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14C09-4309-9869-0361-78D8F7D88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en-GB" sz="3600">
                <a:latin typeface="Aldhabi" pitchFamily="2" charset="-78"/>
                <a:cs typeface="Aldhabi" pitchFamily="2" charset="-78"/>
              </a:rPr>
              <a:t>Tendency of </a:t>
            </a:r>
            <a:r>
              <a:rPr lang="en-IN" sz="3600">
                <a:latin typeface="Aldhabi" pitchFamily="2" charset="-78"/>
                <a:cs typeface="Aldhabi" pitchFamily="2" charset="-78"/>
              </a:rPr>
              <a:t>‘</a:t>
            </a:r>
            <a:r>
              <a:rPr lang="en-GB" sz="3600">
                <a:latin typeface="Aldhabi" pitchFamily="2" charset="-78"/>
                <a:cs typeface="Aldhabi" pitchFamily="2" charset="-78"/>
              </a:rPr>
              <a:t>dog boning</a:t>
            </a:r>
            <a:r>
              <a:rPr lang="en-IN" sz="3600">
                <a:latin typeface="Aldhabi" pitchFamily="2" charset="-78"/>
                <a:cs typeface="Aldhabi" pitchFamily="2" charset="-78"/>
              </a:rPr>
              <a:t>’</a:t>
            </a:r>
            <a:r>
              <a:rPr lang="en-GB" sz="3600">
                <a:latin typeface="Aldhabi" pitchFamily="2" charset="-78"/>
                <a:cs typeface="Aldhabi" pitchFamily="2" charset="-78"/>
              </a:rPr>
              <a:t> ( tendency to be oversized at edges with less dilatation at obstructive segment of lesion) .
 Increase in diameter by &gt;20% upon inflation to higher pressure.
 Trackability and  pushability </a:t>
            </a:r>
          </a:p>
          <a:p>
            <a:pPr lvl="2"/>
            <a:r>
              <a:rPr lang="en-GB" sz="3600">
                <a:latin typeface="Aldhabi" pitchFamily="2" charset="-78"/>
                <a:cs typeface="Aldhabi" pitchFamily="2" charset="-78"/>
              </a:rPr>
              <a:t> Deflation and rewrapping</a:t>
            </a:r>
            <a:endParaRPr lang="en-US" sz="360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193814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4039A-BC1B-3CB8-F29E-5B1324D82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3962"/>
            <a:ext cx="10515600" cy="1325563"/>
          </a:xfrm>
        </p:spPr>
        <p:txBody>
          <a:bodyPr>
            <a:normAutofit/>
          </a:bodyPr>
          <a:lstStyle/>
          <a:p>
            <a:r>
              <a:rPr lang="en-IN" sz="4000" dirty="0">
                <a:latin typeface="Algerian" pitchFamily="82" charset="0"/>
              </a:rPr>
              <a:t>Semi compliant balloon-when &amp; why?</a:t>
            </a:r>
            <a:endParaRPr lang="en-US" sz="4000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920BA-7740-067A-FFBC-F4EF38E49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7578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3200" b="1" dirty="0">
                <a:latin typeface="Aldhabi" pitchFamily="2" charset="-78"/>
                <a:cs typeface="Aldhabi" pitchFamily="2" charset="-78"/>
              </a:rPr>
              <a:t>Primary use for semi-compliant balloons is pre-dilatation of a </a:t>
            </a:r>
            <a:r>
              <a:rPr lang="en-IN" sz="3200" b="1" dirty="0" err="1">
                <a:latin typeface="Aldhabi" pitchFamily="2" charset="-78"/>
                <a:cs typeface="Aldhabi" pitchFamily="2" charset="-78"/>
              </a:rPr>
              <a:t>stenotic</a:t>
            </a:r>
            <a:r>
              <a:rPr lang="en-IN" sz="3200" b="1" dirty="0">
                <a:latin typeface="Aldhabi" pitchFamily="2" charset="-78"/>
                <a:cs typeface="Aldhabi" pitchFamily="2" charset="-78"/>
              </a:rPr>
              <a:t> portion of a coronary artery.</a:t>
            </a:r>
            <a:r>
              <a:rPr lang="en-IN" sz="3200" dirty="0">
                <a:latin typeface="Aldhabi" pitchFamily="2" charset="-78"/>
                <a:cs typeface="Aldhabi" pitchFamily="2" charset="-78"/>
              </a:rPr>
              <a:t>
• 80% of PCI procedures use a semi-compliant balloon for:
- POBA
- Pre-dilatation:
• Accurately size lesion
• Allows better access to the lesion
- When unable to direct stent
- More difficult cases, such as ultra tight lesions on bifurcations
</a:t>
            </a:r>
            <a:endParaRPr lang="en-US" sz="32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16673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B1003-702C-65FA-1E71-DACE6B820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487" y="803684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• Features of a semi-compliant balloon:
- Softer material = better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trackability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(great for difficult to reach/treat lesions)
- Expands in size as pressure is increased: provide sizing flexibility (8-10% growth rate)
- Offers good re-wrap (helpful when multiple inflations are required)
- Nominal of 6-8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atm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, RBP of 12-14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atm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
• Working range of 6-12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atms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for smaller balloons
• Working range of 8-14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atms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for workhorse balloons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295348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A45A1-5418-75C2-339E-AE6A08363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90" y="328361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3200" b="1" dirty="0" err="1">
                <a:latin typeface="Aldhabi" pitchFamily="2" charset="-78"/>
                <a:cs typeface="Aldhabi" pitchFamily="2" charset="-78"/>
              </a:rPr>
              <a:t>Eg</a:t>
            </a:r>
            <a:r>
              <a:rPr lang="en-IN" sz="3200" b="1" dirty="0">
                <a:latin typeface="Aldhabi" pitchFamily="2" charset="-78"/>
                <a:cs typeface="Aldhabi" pitchFamily="2" charset="-78"/>
              </a:rPr>
              <a:t> of SC balloon</a:t>
            </a:r>
          </a:p>
          <a:p>
            <a:r>
              <a:rPr lang="en-IN" sz="3200" dirty="0">
                <a:latin typeface="Aldhabi" pitchFamily="2" charset="-78"/>
                <a:cs typeface="Aldhabi" pitchFamily="2" charset="-78"/>
              </a:rPr>
              <a:t>Sprinter Legend</a:t>
            </a:r>
          </a:p>
          <a:p>
            <a:r>
              <a:rPr lang="en-IN" sz="3200" dirty="0">
                <a:latin typeface="Aldhabi" pitchFamily="2" charset="-78"/>
                <a:cs typeface="Aldhabi" pitchFamily="2" charset="-78"/>
              </a:rPr>
              <a:t>Apex</a:t>
            </a:r>
          </a:p>
          <a:p>
            <a:r>
              <a:rPr lang="en-IN" sz="3200" dirty="0">
                <a:latin typeface="Aldhabi" pitchFamily="2" charset="-78"/>
                <a:cs typeface="Aldhabi" pitchFamily="2" charset="-78"/>
              </a:rPr>
              <a:t>NC Quantum Apex</a:t>
            </a:r>
          </a:p>
          <a:p>
            <a:r>
              <a:rPr lang="en-IN" sz="3200" dirty="0">
                <a:latin typeface="Aldhabi" pitchFamily="2" charset="-78"/>
                <a:cs typeface="Aldhabi" pitchFamily="2" charset="-78"/>
              </a:rPr>
              <a:t>Maverick</a:t>
            </a:r>
          </a:p>
          <a:p>
            <a:r>
              <a:rPr lang="en-IN" sz="3200" dirty="0">
                <a:latin typeface="Aldhabi" pitchFamily="2" charset="-78"/>
                <a:cs typeface="Aldhabi" pitchFamily="2" charset="-78"/>
              </a:rPr>
              <a:t>Mustang</a:t>
            </a:r>
          </a:p>
          <a:p>
            <a:r>
              <a:rPr lang="en-IN" sz="3200" dirty="0">
                <a:latin typeface="Aldhabi" pitchFamily="2" charset="-78"/>
                <a:cs typeface="Aldhabi" pitchFamily="2" charset="-78"/>
              </a:rPr>
              <a:t>Ruby
Mini Trek</a:t>
            </a:r>
          </a:p>
          <a:p>
            <a:r>
              <a:rPr lang="en-IN" sz="3200" dirty="0">
                <a:latin typeface="Aldhabi" pitchFamily="2" charset="-78"/>
                <a:cs typeface="Aldhabi" pitchFamily="2" charset="-78"/>
              </a:rPr>
              <a:t>Sapphire II pro</a:t>
            </a:r>
          </a:p>
          <a:p>
            <a:r>
              <a:rPr lang="en-IN" sz="3200" dirty="0" err="1">
                <a:latin typeface="Aldhabi" pitchFamily="2" charset="-78"/>
                <a:cs typeface="Aldhabi" pitchFamily="2" charset="-78"/>
              </a:rPr>
              <a:t>Mozec</a:t>
            </a:r>
            <a:r>
              <a:rPr lang="en-IN" sz="3200" dirty="0">
                <a:latin typeface="Aldhabi" pitchFamily="2" charset="-78"/>
                <a:cs typeface="Aldhabi" pitchFamily="2" charset="-78"/>
              </a:rPr>
              <a:t> </a:t>
            </a:r>
            <a:r>
              <a:rPr lang="en-IN" sz="3200" dirty="0" err="1">
                <a:latin typeface="Aldhabi" pitchFamily="2" charset="-78"/>
                <a:cs typeface="Aldhabi" pitchFamily="2" charset="-78"/>
              </a:rPr>
              <a:t>Sc</a:t>
            </a:r>
            <a:endParaRPr lang="en-US" sz="32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722182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lgerian" pitchFamily="82" charset="0"/>
              </a:rPr>
              <a:t>Compliance </a:t>
            </a:r>
          </a:p>
        </p:txBody>
      </p:sp>
      <p:pic>
        <p:nvPicPr>
          <p:cNvPr id="1228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7145" y="2242000"/>
            <a:ext cx="5943600" cy="237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2242000"/>
            <a:ext cx="3962400" cy="253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901755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5F24F-6173-C8CF-B132-BF487E429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76559"/>
            <a:ext cx="10515600" cy="1325563"/>
          </a:xfrm>
        </p:spPr>
        <p:txBody>
          <a:bodyPr/>
          <a:lstStyle/>
          <a:p>
            <a:r>
              <a:rPr lang="en-IN" dirty="0">
                <a:latin typeface="Algerian" pitchFamily="82" charset="0"/>
              </a:rPr>
              <a:t>SC Vs </a:t>
            </a:r>
            <a:r>
              <a:rPr lang="en-IN" dirty="0" err="1">
                <a:latin typeface="Algerian" pitchFamily="82" charset="0"/>
              </a:rPr>
              <a:t>Nc</a:t>
            </a:r>
            <a:r>
              <a:rPr lang="en-IN" dirty="0">
                <a:latin typeface="Algerian" pitchFamily="82" charset="0"/>
              </a:rPr>
              <a:t> balloon </a:t>
            </a:r>
            <a:endParaRPr lang="en-US" dirty="0">
              <a:latin typeface="Algerian" pitchFamily="82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53C4CFB-E72F-3DB3-1885-A4DEBF30CB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194204"/>
              </p:ext>
            </p:extLst>
          </p:nvPr>
        </p:nvGraphicFramePr>
        <p:xfrm>
          <a:off x="439673" y="742193"/>
          <a:ext cx="11490900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0300">
                  <a:extLst>
                    <a:ext uri="{9D8B030D-6E8A-4147-A177-3AD203B41FA5}">
                      <a16:colId xmlns:a16="http://schemas.microsoft.com/office/drawing/2014/main" val="41743614"/>
                    </a:ext>
                  </a:extLst>
                </a:gridCol>
                <a:gridCol w="3830300">
                  <a:extLst>
                    <a:ext uri="{9D8B030D-6E8A-4147-A177-3AD203B41FA5}">
                      <a16:colId xmlns:a16="http://schemas.microsoft.com/office/drawing/2014/main" val="116107991"/>
                    </a:ext>
                  </a:extLst>
                </a:gridCol>
                <a:gridCol w="3830300">
                  <a:extLst>
                    <a:ext uri="{9D8B030D-6E8A-4147-A177-3AD203B41FA5}">
                      <a16:colId xmlns:a16="http://schemas.microsoft.com/office/drawing/2014/main" val="1483358720"/>
                    </a:ext>
                  </a:extLst>
                </a:gridCol>
              </a:tblGrid>
              <a:tr h="419960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Feature 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SC balloon 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NC balloon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757009"/>
                  </a:ext>
                </a:extLst>
              </a:tr>
              <a:tr h="419960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Material 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Soft material( </a:t>
                      </a:r>
                      <a:r>
                        <a:rPr lang="en-IN" sz="2400" dirty="0" err="1">
                          <a:latin typeface="Aldhabi" pitchFamily="2" charset="-78"/>
                          <a:cs typeface="Aldhabi" pitchFamily="2" charset="-78"/>
                        </a:rPr>
                        <a:t>eg</a:t>
                      </a:r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 : nylon)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Rigid materials (</a:t>
                      </a:r>
                      <a:r>
                        <a:rPr lang="en-IN" sz="2400" dirty="0" err="1">
                          <a:latin typeface="Aldhabi" pitchFamily="2" charset="-78"/>
                          <a:cs typeface="Aldhabi" pitchFamily="2" charset="-78"/>
                        </a:rPr>
                        <a:t>eg</a:t>
                      </a:r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 : PET )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028325"/>
                  </a:ext>
                </a:extLst>
              </a:tr>
              <a:tr h="765809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Compliance 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Moderate – expands more with increasing pressure 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Low-maintains shape &amp; diameter even under high pressure 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386714"/>
                  </a:ext>
                </a:extLst>
              </a:tr>
              <a:tr h="765809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Diameter control 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Less precise- diameter increases with higher pressure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Very precise – minimal change in diameter despite high pressure 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16431"/>
                  </a:ext>
                </a:extLst>
              </a:tr>
              <a:tr h="419960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Inflation pressure range 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6-14 </a:t>
                      </a:r>
                      <a:r>
                        <a:rPr lang="en-IN" sz="2400" dirty="0" err="1">
                          <a:latin typeface="Aldhabi" pitchFamily="2" charset="-78"/>
                          <a:cs typeface="Aldhabi" pitchFamily="2" charset="-78"/>
                        </a:rPr>
                        <a:t>atm</a:t>
                      </a:r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 ( approx.)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12-25+ </a:t>
                      </a:r>
                      <a:r>
                        <a:rPr lang="en-IN" sz="2400" dirty="0" err="1">
                          <a:latin typeface="Aldhabi" pitchFamily="2" charset="-78"/>
                          <a:cs typeface="Aldhabi" pitchFamily="2" charset="-78"/>
                        </a:rPr>
                        <a:t>atm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409235"/>
                  </a:ext>
                </a:extLst>
              </a:tr>
              <a:tr h="419960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Shape during Inflation 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Can  be “dog-bone”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Cylindrical – uniform expansion 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396092"/>
                  </a:ext>
                </a:extLst>
              </a:tr>
              <a:tr h="518774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Risk of vessel injury 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Lower due to soft material expansion 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Higher if not used properly due to high pressure &amp; rigidity 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3113156"/>
                  </a:ext>
                </a:extLst>
              </a:tr>
              <a:tr h="765809"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Best use cases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Pre dilation, lesion crossing, mild lesions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Post dilation, stent optimization, calcified or resistant lesions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873872"/>
                  </a:ext>
                </a:extLst>
              </a:tr>
              <a:tr h="765809">
                <a:tc>
                  <a:txBody>
                    <a:bodyPr/>
                    <a:lstStyle/>
                    <a:p>
                      <a:r>
                        <a:rPr lang="en-IN" sz="2400" dirty="0" err="1">
                          <a:latin typeface="Aldhabi" pitchFamily="2" charset="-78"/>
                          <a:cs typeface="Aldhabi" pitchFamily="2" charset="-78"/>
                        </a:rPr>
                        <a:t>Trackability</a:t>
                      </a:r>
                      <a:r>
                        <a:rPr lang="en-IN" sz="2400">
                          <a:latin typeface="Aldhabi" pitchFamily="2" charset="-78"/>
                          <a:cs typeface="Aldhabi" pitchFamily="2" charset="-78"/>
                        </a:rPr>
                        <a:t> </a:t>
                      </a:r>
                      <a:endParaRPr lang="en-US" sz="240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High- flexibility, easier to navigate tortuous anatomy 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latin typeface="Aldhabi" pitchFamily="2" charset="-78"/>
                          <a:cs typeface="Aldhabi" pitchFamily="2" charset="-78"/>
                        </a:rPr>
                        <a:t>Lower – stiffer, may be harder to deliver in some vessels </a:t>
                      </a:r>
                      <a:endParaRPr lang="en-US" sz="2400" dirty="0">
                        <a:latin typeface="Aldhabi" pitchFamily="2" charset="-78"/>
                        <a:cs typeface="Aldhabi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803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50533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B7E20-A1AB-D915-5105-145BF6306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Low pressure balloon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4F6AB-8D54-2C77-18A9-A11B511BB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371157" cy="4351338"/>
          </a:xfrm>
        </p:spPr>
        <p:txBody>
          <a:bodyPr>
            <a:noAutofit/>
          </a:bodyPr>
          <a:lstStyle/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Low-pressure, elastomeric balloon are made of latex or silicone that is used primarily in fixation and occlusion.
 Low pressure balloons are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molded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in a tubular shape which is then expanded several times its original size
Cannot be inflated to precise dimensions or retain well defined shapes and high pressures. 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945624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9E03F-999D-674C-87B5-935E4AA7C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High- pressure balloons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04B48-5F4E-2BDA-6892-CB126177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848303" cy="4351338"/>
          </a:xfrm>
        </p:spPr>
        <p:txBody>
          <a:bodyPr>
            <a:normAutofit/>
          </a:bodyPr>
          <a:lstStyle/>
          <a:p>
            <a:r>
              <a:rPr lang="en-US" sz="3600" dirty="0">
                <a:effectLst/>
                <a:latin typeface="Aldhabi" pitchFamily="2" charset="-78"/>
                <a:cs typeface="Aldhabi" pitchFamily="2" charset="-78"/>
              </a:rPr>
              <a:t>Non-elastic balloon used to apply force.</a:t>
            </a:r>
          </a:p>
          <a:p>
            <a:r>
              <a:rPr lang="en-US" sz="3600" dirty="0">
                <a:effectLst/>
                <a:latin typeface="Aldhabi" pitchFamily="2" charset="-78"/>
                <a:cs typeface="Aldhabi" pitchFamily="2" charset="-78"/>
              </a:rPr>
              <a:t>High-pressure balloons are molded from noncompliant or semi-compliant materials that retain their designed size and shape under high pressure. </a:t>
            </a:r>
          </a:p>
          <a:p>
            <a:r>
              <a:rPr lang="en-US" sz="3600" dirty="0">
                <a:effectLst/>
                <a:latin typeface="Aldhabi" pitchFamily="2" charset="-78"/>
                <a:cs typeface="Aldhabi" pitchFamily="2" charset="-78"/>
              </a:rPr>
              <a:t>Thin-walled and exhibit high tensile strength –used to enlarge a narrow opening or passage within the body.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  <a:p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2707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F1D82-EDCD-13D1-DF4E-A60BDEAC1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Types </a:t>
            </a:r>
            <a:r>
              <a:rPr lang="en-IN">
                <a:latin typeface="Algerian" pitchFamily="82" charset="0"/>
              </a:rPr>
              <a:t>of balloons</a:t>
            </a:r>
            <a:endParaRPr lang="en-US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DD0AF-5236-D273-97E4-193352CAD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090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N" sz="3600" b="1" dirty="0">
                <a:latin typeface="Aldhabi" pitchFamily="2" charset="-78"/>
                <a:cs typeface="Aldhabi" pitchFamily="2" charset="-78"/>
              </a:rPr>
              <a:t>Balloon catheters used in angioplasty are </a:t>
            </a:r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Over-the-Wire (OTW)
Rapid Exchange design
Fixed Wire balloon systems.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Perfusion balloon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Cutting balloon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Scoring balloon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Drug eluting balloon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79365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045CC-0DA9-2059-CB26-AD1BE3CAA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Parts of balloon catheter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762A9-0160-8E9F-5328-4F1922471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Balloon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Shaft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Tip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Central lumen for GW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Inflation port</a:t>
            </a:r>
          </a:p>
          <a:p>
            <a:pPr marL="0" indent="0">
              <a:buNone/>
            </a:pPr>
            <a:endParaRPr lang="en-IN" sz="3600" dirty="0">
              <a:latin typeface="Aldhabi" pitchFamily="2" charset="-78"/>
              <a:cs typeface="Aldhabi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BE6D67-3FED-FB71-20E1-3507D8298A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800" y="2287002"/>
            <a:ext cx="6350000" cy="207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301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B6E00-4DC6-D881-001E-3BA5B25A7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Over – the – wire (OTW)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987A1-7967-44F3-8993-C6025DF8F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876150" y="808047"/>
            <a:ext cx="9301227" cy="351520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3600" dirty="0">
              <a:latin typeface="Aldhabi" pitchFamily="2" charset="-78"/>
              <a:cs typeface="Aldhabi" pitchFamily="2" charset="-78"/>
            </a:endParaRPr>
          </a:p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                  ▪︎ 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Classical balloon catheter – 2 lumens running through the 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 </a:t>
            </a:r>
          </a:p>
          <a:p>
            <a:pPr marL="0" indent="0">
              <a:buNone/>
            </a:pPr>
            <a:r>
              <a:rPr lang="en-IN" sz="3600">
                <a:latin typeface="Aldhabi" pitchFamily="2" charset="-78"/>
                <a:cs typeface="Aldhabi" pitchFamily="2" charset="-78"/>
              </a:rPr>
              <a:t>                      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entire course o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f 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balloon catheter.</a:t>
            </a:r>
          </a:p>
          <a:p>
            <a:pPr marL="1257300" lvl="3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-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1</a:t>
            </a:r>
            <a:r>
              <a:rPr lang="en-GB" sz="3600" baseline="30000" dirty="0">
                <a:latin typeface="Aldhabi" pitchFamily="2" charset="-78"/>
                <a:cs typeface="Aldhabi" pitchFamily="2" charset="-78"/>
              </a:rPr>
              <a:t>st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 lumen – passage for GW</a:t>
            </a:r>
          </a:p>
          <a:p>
            <a:pPr marL="1257300" lvl="3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-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2</a:t>
            </a:r>
            <a:r>
              <a:rPr lang="en-GB" sz="3600" baseline="30000" dirty="0">
                <a:latin typeface="Aldhabi" pitchFamily="2" charset="-78"/>
                <a:cs typeface="Aldhabi" pitchFamily="2" charset="-78"/>
              </a:rPr>
              <a:t>nd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lume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n 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– connecting with an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indeflator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or balloon inflation/ deflation .</a:t>
            </a:r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pPr marL="1257300" lvl="3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▪︎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More useful : enhanced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trackability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is required </a:t>
            </a:r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pPr marL="1257300" lvl="3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▪︎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Also in procedures requiring multiple GW exchange and balloon upsizing ( CTO ).</a:t>
            </a:r>
          </a:p>
          <a:p>
            <a:pPr marL="0" indent="0">
              <a:buNone/>
            </a:pPr>
            <a:endParaRPr lang="en-GB" sz="3600" dirty="0">
              <a:latin typeface="Aldhabi" pitchFamily="2" charset="-78"/>
              <a:cs typeface="Aldhabi" pitchFamily="2" charset="-78"/>
            </a:endParaRPr>
          </a:p>
          <a:p>
            <a:pPr marL="0" indent="0">
              <a:buNone/>
            </a:pPr>
            <a:endParaRPr lang="en-GB" sz="3600" dirty="0">
              <a:latin typeface="Aldhabi" pitchFamily="2" charset="-78"/>
              <a:cs typeface="Aldhabi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99E62C-0832-7391-8BB8-5F6E122B50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407" y="2133610"/>
            <a:ext cx="5267325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1594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1D6EF-E08C-6937-8109-1D505B244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Over –wire- balloon 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0628A3-FC0A-29A8-B16F-BFC62EC468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3600" b="1" dirty="0">
                <a:latin typeface="Aldhabi" pitchFamily="2" charset="-78"/>
                <a:cs typeface="Aldhabi" pitchFamily="2" charset="-78"/>
              </a:rPr>
              <a:t>Advantage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Enhanced GW support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Flexibility with long lesions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Device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compatability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Dual lumen design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Greater procedural control</a:t>
            </a:r>
          </a:p>
          <a:p>
            <a:pPr marL="0" indent="0">
              <a:buNone/>
            </a:pP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0B0A872-6E16-386B-C2F6-843A7B803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264" y="1027906"/>
            <a:ext cx="5181600" cy="4351338"/>
          </a:xfrm>
        </p:spPr>
        <p:txBody>
          <a:bodyPr>
            <a:noAutofit/>
          </a:bodyPr>
          <a:lstStyle/>
          <a:p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pPr marL="0" indent="0">
              <a:buNone/>
            </a:pPr>
            <a:r>
              <a:rPr lang="en-IN" sz="3600" b="1" dirty="0">
                <a:latin typeface="Aldhabi" pitchFamily="2" charset="-78"/>
                <a:cs typeface="Aldhabi" pitchFamily="2" charset="-78"/>
              </a:rPr>
              <a:t>Disadvantage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More complex &amp; time consuming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Longer GW required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Increased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fluroscopy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time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Higher cost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Patient discomfort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Requires 2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opertors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( to hold the wire in place &amp; to advance the balloon)</a:t>
            </a:r>
          </a:p>
          <a:p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278332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8F669-3FAE-570B-2236-43A760234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>
                <a:latin typeface="Algerian" pitchFamily="82" charset="0"/>
              </a:rPr>
              <a:t>Monorail/Rapid exchange (RX) balloon</a:t>
            </a:r>
            <a:endParaRPr lang="en-US" sz="3600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328D8-9E96-7C36-A80C-45EC0E151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77894" y="1253331"/>
            <a:ext cx="8561285" cy="4351338"/>
          </a:xfrm>
        </p:spPr>
        <p:txBody>
          <a:bodyPr>
            <a:normAutofit/>
          </a:bodyPr>
          <a:lstStyle/>
          <a:p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pPr lvl="4" indent="-342900"/>
            <a:r>
              <a:rPr lang="en-GB" sz="3600" dirty="0">
                <a:latin typeface="Aldhabi" pitchFamily="2" charset="-78"/>
                <a:cs typeface="Aldhabi" pitchFamily="2" charset="-78"/>
              </a:rPr>
              <a:t>Current standard for PCI </a:t>
            </a:r>
          </a:p>
          <a:p>
            <a:pPr lvl="4" indent="-342900"/>
            <a:r>
              <a:rPr lang="en-GB" sz="3600" dirty="0">
                <a:latin typeface="Aldhabi" pitchFamily="2" charset="-78"/>
                <a:cs typeface="Aldhabi" pitchFamily="2" charset="-78"/>
              </a:rPr>
              <a:t> 2 lumens but GW lumen does not extend along the entire course of  the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balloon.It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starts from distal end but finishes before the proximal end of the balloon catheter</a:t>
            </a:r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pPr lvl="4" indent="-342900"/>
            <a:endParaRPr lang="en-GB" sz="3600" dirty="0">
              <a:latin typeface="Aldhabi" pitchFamily="2" charset="-78"/>
              <a:cs typeface="Aldhabi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CA5A7E-9474-BBC9-4F21-4E9B3CFAD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7530" y="4419126"/>
            <a:ext cx="5267325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2176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222E5-5BA2-CC07-9C03-88A37E69106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IN" sz="3600" b="1" dirty="0">
                <a:latin typeface="Aldhabi" pitchFamily="2" charset="-78"/>
                <a:cs typeface="Aldhabi" pitchFamily="2" charset="-78"/>
              </a:rPr>
              <a:t>Advantage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Reduction in procedural &amp; fluoroscopy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Allows rapid exchange of interventional devices over the same standard length GW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Lower doses of contrast media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Smaller device diameter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E3BF61-D1F7-7541-F44D-12CE522BC4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3600" b="1" dirty="0">
                <a:latin typeface="Aldhabi" pitchFamily="2" charset="-78"/>
                <a:cs typeface="Aldhabi" pitchFamily="2" charset="-78"/>
              </a:rPr>
              <a:t>Disadvantage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Limited GW support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Difficulty in complex lesions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Less suitable for long lesions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Limited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compatability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0B431DA-789A-BC16-A916-7DAFE086D2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3600" dirty="0">
                <a:latin typeface="Algerian" pitchFamily="82" charset="0"/>
              </a:rPr>
              <a:t>Monorail/Rapid exchange (RX) balloon</a:t>
            </a:r>
            <a:endParaRPr lang="en-US" sz="3600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2086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1ECA7-4611-7DB2-9573-B160DDDE7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358" y="0"/>
            <a:ext cx="10515600" cy="1325563"/>
          </a:xfrm>
        </p:spPr>
        <p:txBody>
          <a:bodyPr/>
          <a:lstStyle/>
          <a:p>
            <a:r>
              <a:rPr lang="en-IN" dirty="0">
                <a:latin typeface="Algerian" pitchFamily="82" charset="0"/>
              </a:rPr>
              <a:t>Fixed wire balloon system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2F275-66A2-347C-2470-982B65627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358" y="1089296"/>
            <a:ext cx="6612466" cy="4351338"/>
          </a:xfrm>
        </p:spPr>
        <p:txBody>
          <a:bodyPr>
            <a:normAutofit fontScale="92500" lnSpcReduction="10000"/>
          </a:bodyPr>
          <a:lstStyle/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Composed of an inelastic balloon wrapped around a smaller section of a GW
 GW attached to the balloon can be rotated freely, but it cannot advance independently of the balloon. 
The wrapped configuration is maintained by means of a temporary bond.
 Inflation of the balloon, following proper positioning of the catheter breaks the bond, permitting the balloon to unwrap from the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guidewire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AA1FA0-529A-1CB1-35FF-68FF7BBEB7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1663" y="5105922"/>
            <a:ext cx="6072234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5648579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4E8B2-47D4-501C-1888-B481FB8A5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Fixed wire balloon system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94711-2FCB-075C-73CD-4F75DC565FE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3600" b="1" dirty="0">
                <a:latin typeface="Aldhabi" pitchFamily="2" charset="-78"/>
                <a:cs typeface="Aldhabi" pitchFamily="2" charset="-78"/>
              </a:rPr>
              <a:t>Advantage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Simplified procedure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Improved control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Faster setup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Reduced risk of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wir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displacement 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E81772-8C32-255F-03AB-08A7097726B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3600" b="1" dirty="0">
                <a:latin typeface="Aldhabi" pitchFamily="2" charset="-78"/>
                <a:cs typeface="Aldhabi" pitchFamily="2" charset="-78"/>
              </a:rPr>
              <a:t>Disadvantage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Limited Flexibility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Size limitations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Lack of wire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exchangability</a:t>
            </a:r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Single use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550976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DB07B-DE71-76D0-BF95-6BC215EE4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Perfusion balloon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5F4FE-30CB-C689-579A-07C6D47D1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99648" y="1253331"/>
            <a:ext cx="8917777" cy="4379230"/>
          </a:xfrm>
        </p:spPr>
        <p:txBody>
          <a:bodyPr>
            <a:noAutofit/>
          </a:bodyPr>
          <a:lstStyle/>
          <a:p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Have channels or a mesh structure that allows blood to flow through or around the balloon while it is inflated.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Used in situations where prolonged balloon inflation is necessary especially in managing coronary perforations, where inflated balloons seals the perforations while central lumen provide perfusion to distal bed.</a:t>
            </a:r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pPr lvl="3"/>
            <a:r>
              <a:rPr lang="en-IN" sz="3600" dirty="0">
                <a:latin typeface="Aldhabi" pitchFamily="2" charset="-78"/>
                <a:cs typeface="Aldhabi" pitchFamily="2" charset="-78"/>
              </a:rPr>
              <a:t>Allows inflation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upto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3 min in duration without producing deleterious changes in the ST segment </a:t>
            </a:r>
            <a:endParaRPr lang="en-GB" sz="3600" dirty="0">
              <a:latin typeface="Aldhabi" pitchFamily="2" charset="-78"/>
              <a:cs typeface="Aldhabi" pitchFamily="2" charset="-78"/>
            </a:endParaRPr>
          </a:p>
          <a:p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E9A1F3-400D-2B90-4E0C-79EAD2AC5A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2219" y="1923312"/>
            <a:ext cx="3367492" cy="173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8811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38FE7-6255-5260-B3A4-46A5C83123E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3600" b="1" dirty="0">
                <a:latin typeface="Aldhabi" pitchFamily="2" charset="-78"/>
                <a:cs typeface="Aldhabi" pitchFamily="2" charset="-78"/>
              </a:rPr>
              <a:t>Advantage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Reduced risk of ischemia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Improved patient outcome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Enhanced safety in complex lesions 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BCDD2B-A4DB-19B9-9163-A94C5BC0599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3600" b="1" dirty="0">
                <a:latin typeface="Aldhabi" pitchFamily="2" charset="-78"/>
                <a:cs typeface="Aldhabi" pitchFamily="2" charset="-78"/>
              </a:rPr>
              <a:t>Disadvantage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Complexity of the design requiring greater skill &amp; experience from the operator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Cost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Limited availability 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05C4F86-39AA-2EFD-11F6-D6970BFF26F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>
                <a:latin typeface="Algerian" pitchFamily="82" charset="0"/>
              </a:rPr>
              <a:t>Perfusion balloon</a:t>
            </a:r>
            <a:endParaRPr lang="en-US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5975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102D8-E7E7-814B-5DF2-D930876E8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82" y="483956"/>
            <a:ext cx="10515600" cy="1325563"/>
          </a:xfrm>
        </p:spPr>
        <p:txBody>
          <a:bodyPr/>
          <a:lstStyle/>
          <a:p>
            <a:r>
              <a:rPr lang="en-IN" dirty="0">
                <a:latin typeface="Algerian" pitchFamily="82" charset="0"/>
              </a:rPr>
              <a:t>Cutting balloon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46EAE-6CA8-FA31-975B-CAC0F1286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128442" y="1690688"/>
            <a:ext cx="10515600" cy="4351338"/>
          </a:xfrm>
        </p:spPr>
        <p:txBody>
          <a:bodyPr>
            <a:normAutofit/>
          </a:bodyPr>
          <a:lstStyle/>
          <a:p>
            <a:pPr lvl="3" indent="-342900"/>
            <a:r>
              <a:rPr lang="en-GB" sz="3600" dirty="0">
                <a:latin typeface="Aldhabi" pitchFamily="2" charset="-78"/>
                <a:cs typeface="Aldhabi" pitchFamily="2" charset="-78"/>
              </a:rPr>
              <a:t>Tiny, longitudinally arranged 3 or 4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atherotomes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( micro surgical blades) on the outer surface of a NC balloon.</a:t>
            </a:r>
          </a:p>
          <a:p>
            <a:pPr lvl="3" indent="-342900"/>
            <a:r>
              <a:rPr lang="en-GB" sz="3600" dirty="0">
                <a:latin typeface="Aldhabi" pitchFamily="2" charset="-78"/>
                <a:cs typeface="Aldhabi" pitchFamily="2" charset="-78"/>
              </a:rPr>
              <a:t> As the balloon is inflated it presses the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microblades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into the artery wall , creating controlled cuts that helps modify the plaque and make it easier to expand the artery.</a:t>
            </a:r>
          </a:p>
          <a:p>
            <a:pPr lvl="3" indent="-342900"/>
            <a:r>
              <a:rPr lang="en-GB" sz="3600" dirty="0">
                <a:latin typeface="Aldhabi" pitchFamily="2" charset="-78"/>
                <a:cs typeface="Aldhabi" pitchFamily="2" charset="-78"/>
              </a:rPr>
              <a:t> Useful in treating fibrotic ,calcified or ISR lesions.</a:t>
            </a:r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pPr marL="1257300" lvl="3" indent="0">
              <a:buNone/>
            </a:pPr>
            <a:endParaRPr lang="en-GB" sz="3600" dirty="0">
              <a:latin typeface="Aldhabi" pitchFamily="2" charset="-78"/>
              <a:cs typeface="Aldhabi" pitchFamily="2" charset="-78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927268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9A6A4-7EED-F81F-D8B1-411AAA98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Cutting balloon 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68362-E232-A968-449E-0EB6CE533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08256" cy="4351338"/>
          </a:xfrm>
        </p:spPr>
        <p:txBody>
          <a:bodyPr>
            <a:normAutofit/>
          </a:bodyPr>
          <a:lstStyle/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Balloon inflation is at lower inflation pressure (4-8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atm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)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Reduced inflation pressure causes less injury to target vessel – decrease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neoproliferative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response – less in- stent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restonsis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38BD12-0393-4405-1E86-3EF0D90BC1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285875"/>
            <a:ext cx="5556250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26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39DCC-AB2E-FAE0-7AB0-9BECD6F1E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422" y="58482"/>
            <a:ext cx="10515600" cy="1325563"/>
          </a:xfrm>
        </p:spPr>
        <p:txBody>
          <a:bodyPr/>
          <a:lstStyle/>
          <a:p>
            <a:r>
              <a:rPr lang="en-IN" dirty="0">
                <a:latin typeface="Algerian" pitchFamily="82" charset="0"/>
              </a:rPr>
              <a:t>Uses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BA18D-CD8C-0DD0-C35C-7F07AE3DD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422" y="1122617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3200" b="1" dirty="0">
                <a:latin typeface="Aldhabi" pitchFamily="2" charset="-78"/>
                <a:cs typeface="Aldhabi" pitchFamily="2" charset="-78"/>
              </a:rPr>
              <a:t>Plain Old Balloon Angioplasty ( POB</a:t>
            </a:r>
            <a:r>
              <a:rPr lang="en-IN" sz="3200" dirty="0">
                <a:latin typeface="Aldhabi" pitchFamily="2" charset="-78"/>
                <a:cs typeface="Aldhabi" pitchFamily="2" charset="-78"/>
              </a:rPr>
              <a:t>A):
 –Gain lesion access &amp;open the stenosis 
 </a:t>
            </a:r>
            <a:r>
              <a:rPr lang="en-IN" sz="3200" b="1" dirty="0" err="1">
                <a:latin typeface="Aldhabi" pitchFamily="2" charset="-78"/>
                <a:cs typeface="Aldhabi" pitchFamily="2" charset="-78"/>
              </a:rPr>
              <a:t>Predilation</a:t>
            </a:r>
            <a:r>
              <a:rPr lang="en-IN" sz="3200" dirty="0">
                <a:latin typeface="Aldhabi" pitchFamily="2" charset="-78"/>
                <a:cs typeface="Aldhabi" pitchFamily="2" charset="-78"/>
              </a:rPr>
              <a:t> : 
– Prepare the lesion for stent implantation 
 –Determine lesion length or diameter 
 –Determine lesion morphology 
</a:t>
            </a:r>
            <a:r>
              <a:rPr lang="en-IN" sz="3200" b="1" dirty="0">
                <a:latin typeface="Aldhabi" pitchFamily="2" charset="-78"/>
                <a:cs typeface="Aldhabi" pitchFamily="2" charset="-78"/>
              </a:rPr>
              <a:t> Post dilation</a:t>
            </a:r>
            <a:r>
              <a:rPr lang="en-IN" sz="3200" dirty="0">
                <a:latin typeface="Aldhabi" pitchFamily="2" charset="-78"/>
                <a:cs typeface="Aldhabi" pitchFamily="2" charset="-78"/>
              </a:rPr>
              <a:t> : 
 –Optimise stent apposition to the vessel wall
 –Ensure full stent expansion &amp; apposition in the vessel 
 –Optimise minimum lumen diameter </a:t>
            </a:r>
            <a:endParaRPr lang="en-US" sz="32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367060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F1571-C334-8AFC-8B1F-623719C09E1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3600" b="1" dirty="0">
                <a:latin typeface="Aldhabi" pitchFamily="2" charset="-78"/>
                <a:cs typeface="Aldhabi" pitchFamily="2" charset="-78"/>
              </a:rPr>
              <a:t>Advantage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Controlled plaque modification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Reduced need for high pressure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Improved stent expansion 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799C6C-C594-CFBD-6FCA-21E2177665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3600" b="1" dirty="0">
                <a:latin typeface="Aldhabi" pitchFamily="2" charset="-78"/>
                <a:cs typeface="Aldhabi" pitchFamily="2" charset="-78"/>
              </a:rPr>
              <a:t>Disadvantage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Complexity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Higher cost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Risk of arterial dissection 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12ACED0-ED7E-42C0-1BEB-73FEA66650E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>
                <a:latin typeface="Algerian" pitchFamily="82" charset="0"/>
              </a:rPr>
              <a:t>Cutting balloon </a:t>
            </a:r>
            <a:endParaRPr lang="en-US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0121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BF885-F8E9-46E6-A35E-FCF741A5D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Scoring </a:t>
            </a:r>
            <a:r>
              <a:rPr lang="en-IN">
                <a:latin typeface="Algerian" pitchFamily="82" charset="0"/>
              </a:rPr>
              <a:t>balloon catheter</a:t>
            </a:r>
            <a:endParaRPr lang="en-US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18D7C-34A6-C360-3899-24B531FC6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97637" y="1690688"/>
            <a:ext cx="10515600" cy="4351338"/>
          </a:xfrm>
        </p:spPr>
        <p:txBody>
          <a:bodyPr>
            <a:normAutofit/>
          </a:bodyPr>
          <a:lstStyle/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Have a series of metal wires or scoring elements attached to the surface of the balloon in a spiral or cage like pattern.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As the balloon expands the scoring elements apply concentrated force to the plaque creating controlled micro incisions that help to fracture and compress the plaque more effectively.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Useful in calcified , ISR or complex lesions.</a:t>
            </a:r>
          </a:p>
          <a:p>
            <a:pPr marL="0" indent="0">
              <a:buNone/>
            </a:pPr>
            <a:r>
              <a:rPr lang="en-GB" sz="3600" dirty="0">
                <a:latin typeface="Aldhabi" pitchFamily="2" charset="-78"/>
                <a:cs typeface="Aldhabi" pitchFamily="2" charset="-78"/>
              </a:rPr>
              <a:t>  </a:t>
            </a:r>
          </a:p>
          <a:p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078453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5859F-683B-2D84-C3B7-E9434DF6D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8323625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600" dirty="0">
                <a:latin typeface="Aldhabi" pitchFamily="2" charset="-78"/>
                <a:cs typeface="Aldhabi" pitchFamily="2" charset="-78"/>
              </a:rPr>
              <a:t> 2 types : </a:t>
            </a:r>
          </a:p>
          <a:p>
            <a:pPr marL="514350" lvl="1" indent="0">
              <a:buNone/>
            </a:pPr>
            <a:r>
              <a:rPr lang="en-GB" sz="3600" b="1" dirty="0">
                <a:latin typeface="Aldhabi" pitchFamily="2" charset="-78"/>
                <a:cs typeface="Aldhabi" pitchFamily="2" charset="-78"/>
              </a:rPr>
              <a:t>1. </a:t>
            </a:r>
            <a:r>
              <a:rPr lang="en-GB" sz="3600" b="1" dirty="0" err="1">
                <a:latin typeface="Aldhabi" pitchFamily="2" charset="-78"/>
                <a:cs typeface="Aldhabi" pitchFamily="2" charset="-78"/>
              </a:rPr>
              <a:t>Angio</a:t>
            </a:r>
            <a:r>
              <a:rPr lang="en-GB" sz="3600" b="1" dirty="0">
                <a:latin typeface="Aldhabi" pitchFamily="2" charset="-78"/>
                <a:cs typeface="Aldhabi" pitchFamily="2" charset="-78"/>
              </a:rPr>
              <a:t> Sculpt scoring balloon: 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Nitinol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scoring element in a helical or spiral pattern around the balloon which provides scoring when the balloon is inflated.</a:t>
            </a:r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pPr marL="1371600" lvl="3" indent="0">
              <a:buNone/>
            </a:pPr>
            <a:r>
              <a:rPr lang="en-GB" sz="3600" dirty="0">
                <a:latin typeface="Aldhabi" pitchFamily="2" charset="-78"/>
                <a:cs typeface="Aldhabi" pitchFamily="2" charset="-78"/>
              </a:rPr>
              <a:t> </a:t>
            </a:r>
            <a:r>
              <a:rPr lang="en-IN" sz="3600" b="1" dirty="0">
                <a:latin typeface="Aldhabi" pitchFamily="2" charset="-78"/>
                <a:cs typeface="Aldhabi" pitchFamily="2" charset="-78"/>
              </a:rPr>
              <a:t>Advantages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: 
 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•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The spiral design allows for uniform scoring and reduces the risk of dissection.
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•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Nitinol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provide flexibility to navigate through tortuous anatomy.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604F318-893F-09E0-40E7-B260C7220E2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-6662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>
                <a:latin typeface="Algerian" pitchFamily="82" charset="0"/>
              </a:rPr>
              <a:t>Scoring balloon catheter</a:t>
            </a:r>
            <a:endParaRPr lang="en-US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2239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066E0-C8BA-017A-C24A-014AA48D1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buNone/>
            </a:pPr>
            <a:r>
              <a:rPr lang="en-GB" sz="3600" b="1" dirty="0">
                <a:latin typeface="Aldhabi" pitchFamily="2" charset="-78"/>
                <a:cs typeface="Aldhabi" pitchFamily="2" charset="-78"/>
              </a:rPr>
              <a:t>2. Score Flex scoring balloon: </a:t>
            </a:r>
          </a:p>
          <a:p>
            <a:pPr lvl="2"/>
            <a:r>
              <a:rPr lang="en-GB" sz="3600" dirty="0">
                <a:latin typeface="Aldhabi" pitchFamily="2" charset="-78"/>
                <a:cs typeface="Aldhabi" pitchFamily="2" charset="-78"/>
              </a:rPr>
              <a:t> Two parallel scoring wires are fixed to the balloon. When the balloon is inflated, these wires score the plaque.</a:t>
            </a:r>
          </a:p>
          <a:p>
            <a:pPr marL="0" indent="0">
              <a:buNone/>
            </a:pPr>
            <a:r>
              <a:rPr lang="en-IN" sz="3600" b="1" dirty="0">
                <a:latin typeface="Aldhabi" pitchFamily="2" charset="-78"/>
                <a:cs typeface="Aldhabi" pitchFamily="2" charset="-78"/>
              </a:rPr>
              <a:t>             Advantage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: </a:t>
            </a:r>
          </a:p>
          <a:p>
            <a:pPr lvl="2"/>
            <a:r>
              <a:rPr lang="en-GB" sz="3600" dirty="0">
                <a:latin typeface="Aldhabi" pitchFamily="2" charset="-78"/>
                <a:cs typeface="Aldhabi" pitchFamily="2" charset="-78"/>
              </a:rPr>
              <a:t> The parallel wire design provides a balanced distribution of pressure reducing the risk of vessel trauma.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6F9EBE8-9773-6EE3-A38A-4A3A09A52A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>
                <a:latin typeface="Algerian" pitchFamily="82" charset="0"/>
              </a:rPr>
              <a:t>Scoring balloon catheter</a:t>
            </a:r>
            <a:endParaRPr lang="en-US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57753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A2E1D90-A95F-A678-0700-C50A716801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019" y="759330"/>
            <a:ext cx="5157369" cy="49518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2F6BAF5-6F3A-B00D-F7A9-DFE47883A9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2613" y="1483202"/>
            <a:ext cx="5778030" cy="389159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AAC47A3-7ADF-90D0-8008-141ADF81E52F}"/>
              </a:ext>
            </a:extLst>
          </p:cNvPr>
          <p:cNvSpPr txBox="1"/>
          <p:nvPr/>
        </p:nvSpPr>
        <p:spPr>
          <a:xfrm>
            <a:off x="7611456" y="5449600"/>
            <a:ext cx="4580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err="1"/>
              <a:t>Angio</a:t>
            </a:r>
            <a:r>
              <a:rPr lang="en-GB" sz="2800"/>
              <a:t> sculpt balloon</a:t>
            </a:r>
          </a:p>
        </p:txBody>
      </p:sp>
    </p:spTree>
    <p:extLst>
      <p:ext uri="{BB962C8B-B14F-4D97-AF65-F5344CB8AC3E}">
        <p14:creationId xmlns:p14="http://schemas.microsoft.com/office/powerpoint/2010/main" val="178703766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86823-ED18-DEEA-8852-7CB50556E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Drug </a:t>
            </a:r>
            <a:r>
              <a:rPr lang="en-IN">
                <a:latin typeface="Algerian" pitchFamily="82" charset="0"/>
              </a:rPr>
              <a:t>eluting balloon</a:t>
            </a:r>
            <a:endParaRPr lang="en-US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3BB31-6D4A-B4D5-D489-DF46E34B0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3"/>
            <a:r>
              <a:rPr lang="en-GB" sz="3600">
                <a:latin typeface="Aldhabi" pitchFamily="2" charset="-78"/>
                <a:cs typeface="Aldhabi" pitchFamily="2" charset="-78"/>
              </a:rPr>
              <a:t>SC balloons covered with anti proliferative drugs that are rapidly released upon contact with vessel wall.</a:t>
            </a:r>
          </a:p>
          <a:p>
            <a:pPr lvl="3"/>
            <a:r>
              <a:rPr lang="en-GB" sz="3600">
                <a:latin typeface="Aldhabi" pitchFamily="2" charset="-78"/>
                <a:cs typeface="Aldhabi" pitchFamily="2" charset="-78"/>
              </a:rPr>
              <a:t> Drugs used – Paclitaxel , Sirolimus , Polyethylene glycol ( PEG ) </a:t>
            </a:r>
          </a:p>
          <a:p>
            <a:pPr lvl="3"/>
            <a:r>
              <a:rPr lang="en-GB" sz="3600">
                <a:latin typeface="Aldhabi" pitchFamily="2" charset="-78"/>
                <a:cs typeface="Aldhabi" pitchFamily="2" charset="-78"/>
              </a:rPr>
              <a:t> Pre dilation with a smaller balloon before DEB treatment is required.</a:t>
            </a:r>
          </a:p>
          <a:p>
            <a:pPr lvl="3"/>
            <a:r>
              <a:rPr lang="en-GB" sz="3600">
                <a:latin typeface="Aldhabi" pitchFamily="2" charset="-78"/>
                <a:cs typeface="Aldhabi" pitchFamily="2" charset="-78"/>
              </a:rPr>
              <a:t> Alternative to DES in the treatment of CAD.</a:t>
            </a:r>
          </a:p>
          <a:p>
            <a:pPr lvl="1"/>
            <a:r>
              <a:rPr lang="en-GB" sz="3600">
                <a:latin typeface="Aldhabi" pitchFamily="2" charset="-78"/>
                <a:cs typeface="Aldhabi" pitchFamily="2" charset="-78"/>
              </a:rPr>
              <a:t>To treat patients where stent implantation is not desirable including small vessels, ISR, bifurcation side branch and possibly acute STEMI.</a:t>
            </a:r>
            <a:endParaRPr lang="en-GB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6259117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4E036-0FD5-F1DB-109A-27873E21B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/>
            <a:r>
              <a:rPr lang="en-IN" sz="3200" dirty="0">
                <a:latin typeface="Aldhabi" pitchFamily="2" charset="-78"/>
                <a:cs typeface="Aldhabi" pitchFamily="2" charset="-78"/>
              </a:rPr>
              <a:t>Most </a:t>
            </a:r>
            <a:r>
              <a:rPr lang="en-IN" sz="3200" dirty="0" err="1">
                <a:latin typeface="Aldhabi" pitchFamily="2" charset="-78"/>
                <a:cs typeface="Aldhabi" pitchFamily="2" charset="-78"/>
              </a:rPr>
              <a:t>commony</a:t>
            </a:r>
            <a:r>
              <a:rPr lang="en-IN" sz="3200" dirty="0">
                <a:latin typeface="Aldhabi" pitchFamily="2" charset="-78"/>
                <a:cs typeface="Aldhabi" pitchFamily="2" charset="-78"/>
              </a:rPr>
              <a:t> coated with 3</a:t>
            </a:r>
            <a:r>
              <a:rPr lang="en-GB" sz="3200" dirty="0" err="1">
                <a:latin typeface="Aldhabi" pitchFamily="2" charset="-78"/>
                <a:cs typeface="Aldhabi" pitchFamily="2" charset="-78"/>
              </a:rPr>
              <a:t>μg</a:t>
            </a:r>
            <a:r>
              <a:rPr lang="en-IN" sz="3200" dirty="0">
                <a:latin typeface="Aldhabi" pitchFamily="2" charset="-78"/>
                <a:cs typeface="Aldhabi" pitchFamily="2" charset="-78"/>
              </a:rPr>
              <a:t> /mm</a:t>
            </a:r>
            <a:r>
              <a:rPr lang="en-GB" sz="3200" dirty="0">
                <a:latin typeface="Aldhabi" pitchFamily="2" charset="-78"/>
                <a:cs typeface="Aldhabi" pitchFamily="2" charset="-78"/>
              </a:rPr>
              <a:t>² </a:t>
            </a:r>
            <a:r>
              <a:rPr lang="en-IN" sz="3200" dirty="0">
                <a:latin typeface="Aldhabi" pitchFamily="2" charset="-78"/>
                <a:cs typeface="Aldhabi" pitchFamily="2" charset="-78"/>
              </a:rPr>
              <a:t>paclitaxel, which rapidly crosses the cell membrane and binds to micro tubules ,inhibiting cell </a:t>
            </a:r>
            <a:r>
              <a:rPr lang="en-IN" sz="3200" dirty="0" err="1">
                <a:latin typeface="Aldhabi" pitchFamily="2" charset="-78"/>
                <a:cs typeface="Aldhabi" pitchFamily="2" charset="-78"/>
              </a:rPr>
              <a:t>division,migration</a:t>
            </a:r>
            <a:r>
              <a:rPr lang="en-IN" sz="3200" dirty="0">
                <a:latin typeface="Aldhabi" pitchFamily="2" charset="-78"/>
                <a:cs typeface="Aldhabi" pitchFamily="2" charset="-78"/>
              </a:rPr>
              <a:t> and proliferation of the cells.</a:t>
            </a:r>
            <a:r>
              <a:rPr lang="en-GB" sz="3200" dirty="0">
                <a:latin typeface="Aldhabi" pitchFamily="2" charset="-78"/>
                <a:cs typeface="Aldhabi" pitchFamily="2" charset="-78"/>
              </a:rPr>
              <a:t>
 Currently 4 DEBs are available:</a:t>
            </a:r>
          </a:p>
          <a:p>
            <a:pPr marL="1714500" lvl="3"/>
            <a:r>
              <a:rPr lang="en-GB" sz="3200" dirty="0">
                <a:latin typeface="Aldhabi" pitchFamily="2" charset="-78"/>
                <a:cs typeface="Aldhabi" pitchFamily="2" charset="-78"/>
              </a:rPr>
              <a:t>B Braun’s </a:t>
            </a:r>
            <a:r>
              <a:rPr lang="en-GB" sz="3200" dirty="0" err="1">
                <a:latin typeface="Aldhabi" pitchFamily="2" charset="-78"/>
                <a:cs typeface="Aldhabi" pitchFamily="2" charset="-78"/>
              </a:rPr>
              <a:t>SeQuent</a:t>
            </a:r>
            <a:r>
              <a:rPr lang="en-GB" sz="3200" dirty="0">
                <a:latin typeface="Aldhabi" pitchFamily="2" charset="-78"/>
                <a:cs typeface="Aldhabi" pitchFamily="2" charset="-78"/>
              </a:rPr>
              <a:t>™ Please</a:t>
            </a:r>
          </a:p>
          <a:p>
            <a:pPr marL="1714500" lvl="3"/>
            <a:r>
              <a:rPr lang="en-GB" sz="3200" dirty="0">
                <a:latin typeface="Aldhabi" pitchFamily="2" charset="-78"/>
                <a:cs typeface="Aldhabi" pitchFamily="2" charset="-78"/>
              </a:rPr>
              <a:t>Boston Scientific’s Ranger OTW ( Paclitaxel)</a:t>
            </a:r>
          </a:p>
          <a:p>
            <a:pPr marL="1714500" lvl="3"/>
            <a:r>
              <a:rPr lang="en-GB" sz="3200" dirty="0">
                <a:latin typeface="Aldhabi" pitchFamily="2" charset="-78"/>
                <a:cs typeface="Aldhabi" pitchFamily="2" charset="-78"/>
              </a:rPr>
              <a:t>Concept Medical’s Magic Touch ( </a:t>
            </a:r>
            <a:r>
              <a:rPr lang="en-GB" sz="3200" dirty="0" err="1">
                <a:latin typeface="Aldhabi" pitchFamily="2" charset="-78"/>
                <a:cs typeface="Aldhabi" pitchFamily="2" charset="-78"/>
              </a:rPr>
              <a:t>Sirolimus</a:t>
            </a:r>
            <a:r>
              <a:rPr lang="en-GB" sz="3200" dirty="0">
                <a:latin typeface="Aldhabi" pitchFamily="2" charset="-78"/>
                <a:cs typeface="Aldhabi" pitchFamily="2" charset="-78"/>
              </a:rPr>
              <a:t>)</a:t>
            </a:r>
          </a:p>
          <a:p>
            <a:pPr marL="1828800" lvl="3" indent="-342900"/>
            <a:r>
              <a:rPr lang="en-GB" sz="3200" dirty="0" err="1">
                <a:latin typeface="Aldhabi" pitchFamily="2" charset="-78"/>
                <a:cs typeface="Aldhabi" pitchFamily="2" charset="-78"/>
              </a:rPr>
              <a:t>Eurocor’s</a:t>
            </a:r>
            <a:r>
              <a:rPr lang="en-GB" sz="3200" dirty="0">
                <a:latin typeface="Aldhabi" pitchFamily="2" charset="-78"/>
                <a:cs typeface="Aldhabi" pitchFamily="2" charset="-78"/>
              </a:rPr>
              <a:t> DIOR™ paclitaxel- coated </a:t>
            </a:r>
          </a:p>
          <a:p>
            <a:pPr marL="571500"/>
            <a:r>
              <a:rPr lang="en-GB" sz="3200" dirty="0">
                <a:latin typeface="Aldhabi" pitchFamily="2" charset="-78"/>
                <a:cs typeface="Aldhabi" pitchFamily="2" charset="-78"/>
              </a:rPr>
              <a:t> 60sec balloon inflation allowing a homogenous transfer of 8 – 18% of drug to the treated vessel wall ( size of balloon : artery is 1.1:1)</a:t>
            </a:r>
            <a:endParaRPr lang="en-US" sz="3200" dirty="0">
              <a:latin typeface="Aldhabi" pitchFamily="2" charset="-78"/>
              <a:cs typeface="Aldhabi" pitchFamily="2" charset="-78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D9E1D2F-95A6-A3E8-EE3D-859365CF08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>
                <a:latin typeface="Algerian" pitchFamily="82" charset="0"/>
              </a:rPr>
              <a:t>Drug eluting balloon</a:t>
            </a:r>
            <a:endParaRPr lang="en-US" dirty="0">
              <a:latin typeface="Algerian" pitchFamily="82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ACC91D5-A5A0-27B6-53EF-07346F4720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2239" y="3153646"/>
            <a:ext cx="37147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71300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CA48A-F952-91DC-CED9-C13FEC437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Complications 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77DE7-46C9-BB1F-1CDB-9495C3DBC0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Balloon rupture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Dissection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Melon seeding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Perforations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Non deflation </a:t>
            </a:r>
          </a:p>
          <a:p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737157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E22A-0952-11FC-719C-810483EA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Balloon rupture 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D97B9-8698-84DD-90F6-672945992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561285" cy="4351338"/>
          </a:xfrm>
        </p:spPr>
        <p:txBody>
          <a:bodyPr>
            <a:normAutofit/>
          </a:bodyPr>
          <a:lstStyle/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Tear or burst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There is a small but real risk of rupture of the balloon during high pressure inflation especially after PD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It can be avoided by careful PD avoiding pressure above RBP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40983A-C83A-729C-E0EE-0E6D8D7403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077" y="2352379"/>
            <a:ext cx="1845242" cy="1367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4545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7CD63-4001-A126-C64C-C214DBFB4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Balloon rupture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5DB58-DF47-5F55-32F7-658518705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IN" sz="3600" b="1" dirty="0">
                <a:latin typeface="Aldhabi" pitchFamily="2" charset="-78"/>
                <a:cs typeface="Aldhabi" pitchFamily="2" charset="-78"/>
              </a:rPr>
              <a:t>•Circumferential Rupture:  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occurs due to over-dilatation of the balloon(beyond the recommended burst pressure.)</a:t>
            </a:r>
            <a:br>
              <a:rPr lang="en-IN" sz="3600" dirty="0">
                <a:latin typeface="Aldhabi" pitchFamily="2" charset="-78"/>
                <a:cs typeface="Aldhabi" pitchFamily="2" charset="-78"/>
              </a:rPr>
            </a:br>
            <a:r>
              <a:rPr lang="en-IN" sz="3600" dirty="0">
                <a:latin typeface="Aldhabi" pitchFamily="2" charset="-78"/>
                <a:cs typeface="Aldhabi" pitchFamily="2" charset="-78"/>
              </a:rPr>
              <a:t>•</a:t>
            </a:r>
            <a:r>
              <a:rPr lang="en-IN" sz="3600" b="1" dirty="0">
                <a:latin typeface="Aldhabi" pitchFamily="2" charset="-78"/>
                <a:cs typeface="Aldhabi" pitchFamily="2" charset="-78"/>
              </a:rPr>
              <a:t>Horizontal Rupture: 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occurs when there is structural defect in the balloon catheter due to defective manufacturing process. The balloon can rupture before RBP.</a:t>
            </a:r>
            <a:br>
              <a:rPr lang="en-IN" sz="3600" dirty="0">
                <a:latin typeface="Aldhabi" pitchFamily="2" charset="-78"/>
                <a:cs typeface="Aldhabi" pitchFamily="2" charset="-78"/>
              </a:rPr>
            </a:br>
            <a:r>
              <a:rPr lang="en-IN" sz="3600" dirty="0">
                <a:latin typeface="Aldhabi" pitchFamily="2" charset="-78"/>
                <a:cs typeface="Aldhabi" pitchFamily="2" charset="-78"/>
              </a:rPr>
              <a:t>•</a:t>
            </a:r>
            <a:r>
              <a:rPr lang="en-IN" sz="3600" b="1" dirty="0">
                <a:latin typeface="Aldhabi" pitchFamily="2" charset="-78"/>
                <a:cs typeface="Aldhabi" pitchFamily="2" charset="-78"/>
              </a:rPr>
              <a:t>Pinhole Rupture: 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Localized rupture which can occur in the balloon due to injury by a calcified spicule or an exposed stent strut. (can rupture even before RBP.) </a:t>
            </a:r>
            <a:br>
              <a:rPr lang="en-IN" sz="3600" dirty="0">
                <a:latin typeface="Aldhabi" pitchFamily="2" charset="-78"/>
                <a:cs typeface="Aldhabi" pitchFamily="2" charset="-78"/>
              </a:rPr>
            </a:b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2931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314A5-7B49-EAC1-31FE-7D564ADDD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Composition of </a:t>
            </a:r>
            <a:r>
              <a:rPr lang="en-IN">
                <a:latin typeface="Algerian" pitchFamily="82" charset="0"/>
              </a:rPr>
              <a:t>a balloon</a:t>
            </a:r>
            <a:endParaRPr lang="en-US">
              <a:latin typeface="Algerian" pitchFamily="82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74A62C-EEB7-442A-30A1-B6C192E7F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941543" cy="4351338"/>
          </a:xfrm>
        </p:spPr>
        <p:txBody>
          <a:bodyPr>
            <a:normAutofit lnSpcReduction="10000"/>
          </a:bodyPr>
          <a:lstStyle/>
          <a:p>
            <a:r>
              <a:rPr lang="en-US" sz="3600" dirty="0">
                <a:effectLst/>
                <a:latin typeface="Aldhabi" pitchFamily="2" charset="-78"/>
                <a:cs typeface="Aldhabi" pitchFamily="2" charset="-78"/>
              </a:rPr>
              <a:t>The first angioplasty balloon made by </a:t>
            </a:r>
            <a:r>
              <a:rPr lang="en-US" sz="3600" dirty="0" err="1">
                <a:effectLst/>
                <a:latin typeface="Aldhabi" pitchFamily="2" charset="-78"/>
                <a:cs typeface="Aldhabi" pitchFamily="2" charset="-78"/>
              </a:rPr>
              <a:t>Gruentzig</a:t>
            </a:r>
            <a:r>
              <a:rPr lang="en-US" sz="3600" dirty="0">
                <a:effectLst/>
                <a:latin typeface="Aldhabi" pitchFamily="2" charset="-78"/>
                <a:cs typeface="Aldhabi" pitchFamily="2" charset="-78"/>
              </a:rPr>
              <a:t> in 1976 was of polyvinyl chloride (PVC). </a:t>
            </a:r>
          </a:p>
          <a:p>
            <a:endParaRPr lang="en-US" sz="3600" dirty="0">
              <a:effectLst/>
              <a:latin typeface="Aldhabi" pitchFamily="2" charset="-78"/>
              <a:cs typeface="Aldhabi" pitchFamily="2" charset="-78"/>
            </a:endParaRPr>
          </a:p>
          <a:p>
            <a:r>
              <a:rPr lang="en-US" sz="3600" dirty="0">
                <a:effectLst/>
                <a:latin typeface="Aldhabi" pitchFamily="2" charset="-78"/>
                <a:cs typeface="Aldhabi" pitchFamily="2" charset="-78"/>
              </a:rPr>
              <a:t>The next generation of balloon technology used cross-linked polyethylene (PE)</a:t>
            </a:r>
          </a:p>
          <a:p>
            <a:endParaRPr lang="en-US" sz="3600" dirty="0">
              <a:effectLst/>
              <a:latin typeface="Aldhabi" pitchFamily="2" charset="-78"/>
              <a:cs typeface="Aldhabi" pitchFamily="2" charset="-78"/>
            </a:endParaRPr>
          </a:p>
          <a:p>
            <a:r>
              <a:rPr lang="en-US" sz="3600" dirty="0">
                <a:effectLst/>
                <a:latin typeface="Aldhabi" pitchFamily="2" charset="-78"/>
                <a:cs typeface="Aldhabi" pitchFamily="2" charset="-78"/>
              </a:rPr>
              <a:t>PE balloons are  as compliant as PVC ,with  a higher rated burst pressure.</a:t>
            </a:r>
          </a:p>
        </p:txBody>
      </p:sp>
    </p:spTree>
    <p:extLst>
      <p:ext uri="{BB962C8B-B14F-4D97-AF65-F5344CB8AC3E}">
        <p14:creationId xmlns:p14="http://schemas.microsoft.com/office/powerpoint/2010/main" val="121794039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502F1-7F3E-7976-BDC5-E13D94E69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Balloon rupture 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F66CCC5-6C75-5CAC-AE88-ABFBC3C488C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ldhabi" pitchFamily="2" charset="-78"/>
                <a:cs typeface="Aldhabi" pitchFamily="2" charset="-78"/>
              </a:rPr>
              <a:t>Management of balloon rupture depends upon trauma inflicted on the vessel wall by the ruptured balloon.</a:t>
            </a:r>
          </a:p>
          <a:p>
            <a:endParaRPr lang="en-US" sz="3600" dirty="0">
              <a:latin typeface="Aldhabi" pitchFamily="2" charset="-78"/>
              <a:cs typeface="Aldhabi" pitchFamily="2" charset="-78"/>
            </a:endParaRPr>
          </a:p>
          <a:p>
            <a:r>
              <a:rPr lang="en-US" sz="3600" dirty="0">
                <a:latin typeface="Aldhabi" pitchFamily="2" charset="-78"/>
                <a:cs typeface="Aldhabi" pitchFamily="2" charset="-78"/>
              </a:rPr>
              <a:t> Most of the complications due to balloon rupture can be managed conservatively. </a:t>
            </a:r>
          </a:p>
          <a:p>
            <a:endParaRPr lang="en-US" sz="3600" dirty="0">
              <a:latin typeface="Aldhabi" pitchFamily="2" charset="-78"/>
              <a:cs typeface="Aldhabi" pitchFamily="2" charset="-78"/>
            </a:endParaRPr>
          </a:p>
          <a:p>
            <a:r>
              <a:rPr lang="en-US" sz="3600" dirty="0">
                <a:latin typeface="Aldhabi" pitchFamily="2" charset="-78"/>
                <a:cs typeface="Aldhabi" pitchFamily="2" charset="-78"/>
              </a:rPr>
              <a:t>Balloon rupture may sometimes require placement of covered stents or surgery.</a:t>
            </a:r>
          </a:p>
          <a:p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9240428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38E89-FE5D-2C77-288B-582449D5C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Dissection 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5D98E-6668-0E0A-864D-EAE0D146D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14454" y="155231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3600" u="sng" dirty="0">
              <a:latin typeface="Aldhabi" pitchFamily="2" charset="-78"/>
              <a:cs typeface="Aldhabi" pitchFamily="2" charset="-78"/>
            </a:endParaRP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Tear in the inner wall of artery.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Occurs commonly after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predilation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; Easily covered by the deployment of stents.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If dissection occurs at the stent edge , the placement of another stent is required.</a:t>
            </a:r>
          </a:p>
          <a:p>
            <a:pPr marL="0" indent="0">
              <a:buNone/>
            </a:pPr>
            <a:endParaRPr lang="en-IN" sz="3600" u="sng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2097568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A9901-AC63-67C1-B419-65316A5FC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Melon Seeding 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8827C-A181-9FE2-ABCD-EE8860B0A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33285" y="1690688"/>
            <a:ext cx="92742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3600" u="sng" dirty="0">
              <a:latin typeface="Aldhabi" pitchFamily="2" charset="-78"/>
              <a:cs typeface="Aldhabi" pitchFamily="2" charset="-78"/>
            </a:endParaRP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Balloon slippage from target lesion to the 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prox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or distal CA during balloon angioplasty ( ISR).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This can be tackled by use of longer balloon, by slowly inflating the balloon or by using scoring or grip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p</a:t>
            </a:r>
            <a:r>
              <a:rPr lang="en-GB" sz="3600" dirty="0" err="1">
                <a:latin typeface="Aldhabi" pitchFamily="2" charset="-78"/>
                <a:cs typeface="Aldhabi" pitchFamily="2" charset="-78"/>
              </a:rPr>
              <a:t>ing</a:t>
            </a:r>
            <a:r>
              <a:rPr lang="en-GB" sz="3600" dirty="0">
                <a:latin typeface="Aldhabi" pitchFamily="2" charset="-78"/>
                <a:cs typeface="Aldhabi" pitchFamily="2" charset="-78"/>
              </a:rPr>
              <a:t> balloons.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1497931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80312-4981-FFB7-2A4F-05D76C3AD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Perforations 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96617-238F-D7BA-FBA9-D794A837B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92701" y="146913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u="sng" dirty="0">
                <a:latin typeface="Aldhabi" pitchFamily="2" charset="-78"/>
                <a:cs typeface="Aldhabi" pitchFamily="2" charset="-78"/>
              </a:rPr>
              <a:t> 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A tear or hole in the wall of an artery or blood vessel.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Occurs usually after high pressure post dilation after stent deployment for calcific  lesions.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Avoidance of high balloon to artery ratio above 1.2:1 will reduce the chances of complications.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0020477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6F8EC-DCDD-2BCA-172F-8925BF706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Non deflation 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56715-A8C9-F3FF-F558-912670A2A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33286" y="1504783"/>
            <a:ext cx="8644467" cy="4351338"/>
          </a:xfrm>
        </p:spPr>
        <p:txBody>
          <a:bodyPr>
            <a:normAutofit/>
          </a:bodyPr>
          <a:lstStyle/>
          <a:p>
            <a:pPr marL="57150" indent="0">
              <a:buNone/>
            </a:pPr>
            <a:endParaRPr lang="en-GB" sz="3600" u="sng" dirty="0">
              <a:latin typeface="Aldhabi" pitchFamily="2" charset="-78"/>
              <a:cs typeface="Aldhabi" pitchFamily="2" charset="-78"/>
            </a:endParaRPr>
          </a:p>
          <a:p>
            <a:pPr marL="1657350" lvl="3" indent="-342900"/>
            <a:r>
              <a:rPr lang="en-GB" sz="3600" dirty="0">
                <a:latin typeface="Aldhabi" pitchFamily="2" charset="-78"/>
                <a:cs typeface="Aldhabi" pitchFamily="2" charset="-78"/>
              </a:rPr>
              <a:t>Balloon fails to deflate after stent deployment and also after PD.
This occurs because of probably contrast material getting trapped as crystals in the dilatation lumen of the balloon.</a:t>
            </a:r>
          </a:p>
          <a:p>
            <a:pPr marL="0" indent="0">
              <a:buNone/>
            </a:pPr>
            <a:endParaRPr lang="en-GB" sz="3600" u="sng" dirty="0">
              <a:latin typeface="Aldhabi" pitchFamily="2" charset="-78"/>
              <a:cs typeface="Aldhabi" pitchFamily="2" charset="-78"/>
            </a:endParaRPr>
          </a:p>
          <a:p>
            <a:pPr marL="0" indent="0">
              <a:buNone/>
            </a:pP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7522027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FA6A2-BD49-6772-9AF2-ECEF4EE1D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Other uses of balloons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3438D-5243-32BF-9F14-1161A5BA9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GB" sz="3600" u="sng" dirty="0">
              <a:latin typeface="Aldhabi" pitchFamily="2" charset="-78"/>
              <a:cs typeface="Aldhabi" pitchFamily="2" charset="-78"/>
            </a:endParaRP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Length of stent assessment 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Support of wire for crossing 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Anchor balloon 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Tacking up a dissection flap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Sealing perforations 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Exchange of wires </a:t>
            </a:r>
          </a:p>
          <a:p>
            <a:pPr lvl="3"/>
            <a:r>
              <a:rPr lang="en-GB" sz="3600" dirty="0">
                <a:latin typeface="Aldhabi" pitchFamily="2" charset="-78"/>
                <a:cs typeface="Aldhabi" pitchFamily="2" charset="-78"/>
              </a:rPr>
              <a:t> Stent retrieval 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1061180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743C2-1515-D73C-B554-A169D4D65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>
                <a:latin typeface="Algerian" pitchFamily="82" charset="0"/>
              </a:rPr>
              <a:t>Mcq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6A51A-9403-0295-E52C-C066FAF13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Which balloon system requires two operators and a long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guidewire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?
A) Monorail/Rapid Exchange
B) Perfusion Balloon
C) Over-the-Wire (OTW)
D) Fixed Wire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7504138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0C968-9655-D486-8372-405C92322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4000" dirty="0">
                <a:latin typeface="Aldhabi" pitchFamily="2" charset="-78"/>
                <a:cs typeface="Aldhabi" pitchFamily="2" charset="-78"/>
              </a:rPr>
              <a:t>C) Over-the-Wire (OTW)</a:t>
            </a:r>
            <a:endParaRPr lang="en-US" sz="40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7025867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E81A59E-8D62-F66C-9A76-47AAD5D0A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Aldhabi" pitchFamily="2" charset="-78"/>
                <a:cs typeface="Aldhabi" pitchFamily="2" charset="-78"/>
              </a:rPr>
              <a:t>What does “Balloon Compliance” refer to?</a:t>
            </a:r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pPr marL="0" indent="0">
              <a:buNone/>
            </a:pPr>
            <a:r>
              <a:rPr lang="en-US" sz="3600" dirty="0">
                <a:latin typeface="Aldhabi" pitchFamily="2" charset="-78"/>
                <a:cs typeface="Aldhabi" pitchFamily="2" charset="-78"/>
              </a:rPr>
              <a:t> A) The strength of the balloon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</a:t>
            </a:r>
          </a:p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B</a:t>
            </a:r>
            <a:r>
              <a:rPr lang="en-US" sz="3600" dirty="0">
                <a:latin typeface="Aldhabi" pitchFamily="2" charset="-78"/>
                <a:cs typeface="Aldhabi" pitchFamily="2" charset="-78"/>
              </a:rPr>
              <a:t>) Change in balloon diameter per atmosphere of pressure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</a:t>
            </a:r>
          </a:p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C</a:t>
            </a:r>
            <a:r>
              <a:rPr lang="en-US" sz="3600" dirty="0">
                <a:latin typeface="Aldhabi" pitchFamily="2" charset="-78"/>
                <a:cs typeface="Aldhabi" pitchFamily="2" charset="-78"/>
              </a:rPr>
              <a:t>) Maximum diameter at burst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</a:t>
            </a:r>
          </a:p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D</a:t>
            </a:r>
            <a:r>
              <a:rPr lang="en-US" sz="3600" dirty="0">
                <a:latin typeface="Aldhabi" pitchFamily="2" charset="-78"/>
                <a:cs typeface="Aldhabi" pitchFamily="2" charset="-78"/>
              </a:rPr>
              <a:t>) Resistance to rupture</a:t>
            </a:r>
          </a:p>
        </p:txBody>
      </p:sp>
    </p:spTree>
    <p:extLst>
      <p:ext uri="{BB962C8B-B14F-4D97-AF65-F5344CB8AC3E}">
        <p14:creationId xmlns:p14="http://schemas.microsoft.com/office/powerpoint/2010/main" val="248581786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3D3A3-6A4C-315B-058D-D5F6A2FAB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Answer : B</a:t>
            </a:r>
            <a:r>
              <a:rPr lang="en-US" sz="3600" dirty="0">
                <a:latin typeface="Aldhabi" pitchFamily="2" charset="-78"/>
                <a:cs typeface="Aldhabi" pitchFamily="2" charset="-78"/>
              </a:rPr>
              <a:t>) Change in balloon diameter per atmosphere of pressure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3226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4BB70-21D3-DA09-8B08-0DAB9C36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lgerian" pitchFamily="82" charset="0"/>
              </a:rPr>
              <a:t>Composition of balloon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0F40B-5C61-C2F0-1F01-DAE042FFE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r>
              <a:rPr lang="en-US" sz="3600" dirty="0">
                <a:effectLst/>
                <a:latin typeface="Aldhabi" pitchFamily="2" charset="-78"/>
                <a:cs typeface="Aldhabi" pitchFamily="2" charset="-78"/>
              </a:rPr>
              <a:t>Polyurethane makes balloon more resistant to damage.</a:t>
            </a:r>
          </a:p>
          <a:p>
            <a:r>
              <a:rPr lang="en-US" sz="3600" dirty="0">
                <a:effectLst/>
                <a:latin typeface="Aldhabi" pitchFamily="2" charset="-78"/>
                <a:cs typeface="Aldhabi" pitchFamily="2" charset="-78"/>
              </a:rPr>
              <a:t> It produces the most durable balloon for a given thickness. 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Key requirements of Angioplasty balloons are</a:t>
            </a:r>
          </a:p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        – strength           –flexibility         – low profile </a:t>
            </a:r>
          </a:p>
        </p:txBody>
      </p:sp>
    </p:spTree>
    <p:extLst>
      <p:ext uri="{BB962C8B-B14F-4D97-AF65-F5344CB8AC3E}">
        <p14:creationId xmlns:p14="http://schemas.microsoft.com/office/powerpoint/2010/main" val="63778379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7F65F-5BE4-54DF-C655-3C57E5309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Aldhabi" pitchFamily="2" charset="-78"/>
                <a:cs typeface="Aldhabi" pitchFamily="2" charset="-78"/>
              </a:rPr>
              <a:t>Which complication involves a tear in the inner artery wall during balloon inflation?</a:t>
            </a:r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pPr marL="0" indent="0">
              <a:buNone/>
            </a:pPr>
            <a:r>
              <a:rPr lang="en-US" sz="3600" dirty="0">
                <a:latin typeface="Aldhabi" pitchFamily="2" charset="-78"/>
                <a:cs typeface="Aldhabi" pitchFamily="2" charset="-78"/>
              </a:rPr>
              <a:t>A) Melon Seeding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</a:t>
            </a:r>
          </a:p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B</a:t>
            </a:r>
            <a:r>
              <a:rPr lang="en-US" sz="3600" dirty="0">
                <a:latin typeface="Aldhabi" pitchFamily="2" charset="-78"/>
                <a:cs typeface="Aldhabi" pitchFamily="2" charset="-78"/>
              </a:rPr>
              <a:t>) Dissection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</a:t>
            </a:r>
          </a:p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C</a:t>
            </a:r>
            <a:r>
              <a:rPr lang="en-US" sz="3600" dirty="0">
                <a:latin typeface="Aldhabi" pitchFamily="2" charset="-78"/>
                <a:cs typeface="Aldhabi" pitchFamily="2" charset="-78"/>
              </a:rPr>
              <a:t>) 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Non deflation </a:t>
            </a:r>
          </a:p>
          <a:p>
            <a:pPr marL="0" indent="0">
              <a:buNone/>
            </a:pPr>
            <a:r>
              <a:rPr lang="en-US" sz="3600" dirty="0">
                <a:latin typeface="Aldhabi" pitchFamily="2" charset="-78"/>
                <a:cs typeface="Aldhabi" pitchFamily="2" charset="-78"/>
              </a:rPr>
              <a:t>D) Balloon rupture</a:t>
            </a:r>
          </a:p>
        </p:txBody>
      </p:sp>
    </p:spTree>
    <p:extLst>
      <p:ext uri="{BB962C8B-B14F-4D97-AF65-F5344CB8AC3E}">
        <p14:creationId xmlns:p14="http://schemas.microsoft.com/office/powerpoint/2010/main" val="81475445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C37BF-A8AE-7584-E693-698D39EA6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4000" dirty="0">
                <a:latin typeface="Aldhabi" pitchFamily="2" charset="-78"/>
                <a:cs typeface="Aldhabi" pitchFamily="2" charset="-78"/>
              </a:rPr>
              <a:t>Answer : B) Dissection </a:t>
            </a:r>
            <a:endParaRPr lang="en-US" sz="40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0647658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00585-74D2-C484-54BB-6DA455C8E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Aldhabi" pitchFamily="2" charset="-78"/>
                <a:cs typeface="Aldhabi" pitchFamily="2" charset="-78"/>
              </a:rPr>
              <a:t>Which balloon type is designed to allow blood flow during prolonged inflation?</a:t>
            </a:r>
            <a:endParaRPr lang="en-IN" sz="4000" dirty="0">
              <a:latin typeface="Aldhabi" pitchFamily="2" charset="-78"/>
              <a:cs typeface="Aldhabi" pitchFamily="2" charset="-78"/>
            </a:endParaRPr>
          </a:p>
          <a:p>
            <a:pPr marL="0" indent="0">
              <a:buNone/>
            </a:pPr>
            <a:r>
              <a:rPr lang="en-US" sz="4000" dirty="0">
                <a:latin typeface="Aldhabi" pitchFamily="2" charset="-78"/>
                <a:cs typeface="Aldhabi" pitchFamily="2" charset="-78"/>
              </a:rPr>
              <a:t>A) Fixed Wire Balloon</a:t>
            </a:r>
            <a:endParaRPr lang="en-IN" sz="4000" dirty="0">
              <a:latin typeface="Aldhabi" pitchFamily="2" charset="-78"/>
              <a:cs typeface="Aldhabi" pitchFamily="2" charset="-78"/>
            </a:endParaRPr>
          </a:p>
          <a:p>
            <a:pPr marL="0" indent="0">
              <a:buNone/>
            </a:pPr>
            <a:r>
              <a:rPr lang="en-US" sz="4000" dirty="0">
                <a:latin typeface="Aldhabi" pitchFamily="2" charset="-78"/>
                <a:cs typeface="Aldhabi" pitchFamily="2" charset="-78"/>
              </a:rPr>
              <a:t>B) Perfusion </a:t>
            </a:r>
            <a:r>
              <a:rPr lang="en-IN" sz="4000" dirty="0">
                <a:latin typeface="Aldhabi" pitchFamily="2" charset="-78"/>
                <a:cs typeface="Aldhabi" pitchFamily="2" charset="-78"/>
              </a:rPr>
              <a:t>Balloon</a:t>
            </a:r>
          </a:p>
          <a:p>
            <a:pPr marL="0" indent="0">
              <a:buNone/>
            </a:pPr>
            <a:r>
              <a:rPr lang="en-IN" sz="4000" dirty="0">
                <a:latin typeface="Aldhabi" pitchFamily="2" charset="-78"/>
                <a:cs typeface="Aldhabi" pitchFamily="2" charset="-78"/>
              </a:rPr>
              <a:t>C</a:t>
            </a:r>
            <a:r>
              <a:rPr lang="en-US" sz="4000" dirty="0">
                <a:latin typeface="Aldhabi" pitchFamily="2" charset="-78"/>
                <a:cs typeface="Aldhabi" pitchFamily="2" charset="-78"/>
              </a:rPr>
              <a:t>) Scoring </a:t>
            </a:r>
            <a:r>
              <a:rPr lang="en-IN" sz="4000" dirty="0">
                <a:latin typeface="Aldhabi" pitchFamily="2" charset="-78"/>
                <a:cs typeface="Aldhabi" pitchFamily="2" charset="-78"/>
              </a:rPr>
              <a:t> Balloon</a:t>
            </a:r>
          </a:p>
          <a:p>
            <a:pPr marL="0" indent="0">
              <a:buNone/>
            </a:pPr>
            <a:r>
              <a:rPr lang="en-IN" sz="4000" dirty="0">
                <a:latin typeface="Aldhabi" pitchFamily="2" charset="-78"/>
                <a:cs typeface="Aldhabi" pitchFamily="2" charset="-78"/>
              </a:rPr>
              <a:t>D</a:t>
            </a:r>
            <a:r>
              <a:rPr lang="en-US" sz="4000" dirty="0">
                <a:latin typeface="Aldhabi" pitchFamily="2" charset="-78"/>
                <a:cs typeface="Aldhabi" pitchFamily="2" charset="-78"/>
              </a:rPr>
              <a:t>) Over-the-Wire Balloon </a:t>
            </a:r>
          </a:p>
        </p:txBody>
      </p:sp>
    </p:spTree>
    <p:extLst>
      <p:ext uri="{BB962C8B-B14F-4D97-AF65-F5344CB8AC3E}">
        <p14:creationId xmlns:p14="http://schemas.microsoft.com/office/powerpoint/2010/main" val="187871079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58745-883E-61D5-6E61-9EB32C6C1C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>
                <a:latin typeface="Aldhabi" pitchFamily="2" charset="-78"/>
                <a:cs typeface="Aldhabi" pitchFamily="2" charset="-78"/>
              </a:rPr>
              <a:t>Answer: B) Perfusion Balloon</a:t>
            </a:r>
          </a:p>
        </p:txBody>
      </p:sp>
    </p:spTree>
    <p:extLst>
      <p:ext uri="{BB962C8B-B14F-4D97-AF65-F5344CB8AC3E}">
        <p14:creationId xmlns:p14="http://schemas.microsoft.com/office/powerpoint/2010/main" val="338923446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F3DD7-CC00-C6A9-ABD8-BB2EA8640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3CE6A-D70B-00B7-34A6-E8A6F2088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ldhabi" pitchFamily="2" charset="-78"/>
                <a:cs typeface="Aldhabi" pitchFamily="2" charset="-78"/>
              </a:rPr>
              <a:t>Which type of balloon is most prone to 'dog boning’?</a:t>
            </a:r>
            <a:endParaRPr lang="en-IN" sz="4000" dirty="0">
              <a:latin typeface="Aldhabi" pitchFamily="2" charset="-78"/>
              <a:cs typeface="Aldhabi" pitchFamily="2" charset="-78"/>
            </a:endParaRPr>
          </a:p>
          <a:p>
            <a:r>
              <a:rPr lang="en-US" sz="4000" dirty="0">
                <a:latin typeface="Aldhabi" pitchFamily="2" charset="-78"/>
                <a:cs typeface="Aldhabi" pitchFamily="2" charset="-78"/>
              </a:rPr>
              <a:t>A) Compliant</a:t>
            </a:r>
            <a:endParaRPr lang="en-IN" sz="4000" dirty="0">
              <a:latin typeface="Aldhabi" pitchFamily="2" charset="-78"/>
              <a:cs typeface="Aldhabi" pitchFamily="2" charset="-78"/>
            </a:endParaRPr>
          </a:p>
          <a:p>
            <a:r>
              <a:rPr lang="en-IN" sz="4000" dirty="0">
                <a:latin typeface="Aldhabi" pitchFamily="2" charset="-78"/>
                <a:cs typeface="Aldhabi" pitchFamily="2" charset="-78"/>
              </a:rPr>
              <a:t>B</a:t>
            </a:r>
            <a:r>
              <a:rPr lang="en-US" sz="4000" dirty="0">
                <a:latin typeface="Aldhabi" pitchFamily="2" charset="-78"/>
                <a:cs typeface="Aldhabi" pitchFamily="2" charset="-78"/>
              </a:rPr>
              <a:t>) Semi-Compliant</a:t>
            </a:r>
            <a:endParaRPr lang="en-IN" sz="4000" dirty="0">
              <a:latin typeface="Aldhabi" pitchFamily="2" charset="-78"/>
              <a:cs typeface="Aldhabi" pitchFamily="2" charset="-78"/>
            </a:endParaRPr>
          </a:p>
          <a:p>
            <a:r>
              <a:rPr lang="en-IN" sz="4000" dirty="0">
                <a:latin typeface="Aldhabi" pitchFamily="2" charset="-78"/>
                <a:cs typeface="Aldhabi" pitchFamily="2" charset="-78"/>
              </a:rPr>
              <a:t>C)</a:t>
            </a:r>
            <a:r>
              <a:rPr lang="en-US" sz="4000" dirty="0">
                <a:latin typeface="Aldhabi" pitchFamily="2" charset="-78"/>
                <a:cs typeface="Aldhabi" pitchFamily="2" charset="-78"/>
              </a:rPr>
              <a:t> Non-Compliant</a:t>
            </a:r>
            <a:endParaRPr lang="en-IN" sz="4000" dirty="0">
              <a:latin typeface="Aldhabi" pitchFamily="2" charset="-78"/>
              <a:cs typeface="Aldhabi" pitchFamily="2" charset="-78"/>
            </a:endParaRPr>
          </a:p>
          <a:p>
            <a:r>
              <a:rPr lang="en-IN" sz="4000" dirty="0">
                <a:latin typeface="Aldhabi" pitchFamily="2" charset="-78"/>
                <a:cs typeface="Aldhabi" pitchFamily="2" charset="-78"/>
              </a:rPr>
              <a:t>D</a:t>
            </a:r>
            <a:r>
              <a:rPr lang="en-US" sz="4000" dirty="0">
                <a:latin typeface="Aldhabi" pitchFamily="2" charset="-78"/>
                <a:cs typeface="Aldhabi" pitchFamily="2" charset="-78"/>
              </a:rPr>
              <a:t>) Cutting </a:t>
            </a:r>
          </a:p>
        </p:txBody>
      </p:sp>
    </p:spTree>
    <p:extLst>
      <p:ext uri="{BB962C8B-B14F-4D97-AF65-F5344CB8AC3E}">
        <p14:creationId xmlns:p14="http://schemas.microsoft.com/office/powerpoint/2010/main" val="69776691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0AA73-0E88-AB29-3A9C-E1515A836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>
                <a:latin typeface="Aldhabi" pitchFamily="2" charset="-78"/>
                <a:cs typeface="Aldhabi" pitchFamily="2" charset="-78"/>
              </a:rPr>
              <a:t>Answer: B) Semi-Compliant</a:t>
            </a:r>
          </a:p>
        </p:txBody>
      </p:sp>
    </p:spTree>
    <p:extLst>
      <p:ext uri="{BB962C8B-B14F-4D97-AF65-F5344CB8AC3E}">
        <p14:creationId xmlns:p14="http://schemas.microsoft.com/office/powerpoint/2010/main" val="186368141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73FD7-D72D-D6CA-6905-C072C9C2D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0001" y="318029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6600" dirty="0">
                <a:latin typeface="Algerian" pitchFamily="82" charset="0"/>
              </a:rPr>
              <a:t>Thank you!!</a:t>
            </a:r>
          </a:p>
        </p:txBody>
      </p:sp>
    </p:spTree>
    <p:extLst>
      <p:ext uri="{BB962C8B-B14F-4D97-AF65-F5344CB8AC3E}">
        <p14:creationId xmlns:p14="http://schemas.microsoft.com/office/powerpoint/2010/main" val="4272771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C08A2-EDF6-96ED-FC50-811CD9219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540" y="114467"/>
            <a:ext cx="10403156" cy="4351338"/>
          </a:xfrm>
        </p:spPr>
        <p:txBody>
          <a:bodyPr>
            <a:noAutofit/>
          </a:bodyPr>
          <a:lstStyle/>
          <a:p>
            <a:endParaRPr lang="en-IN" sz="3600" dirty="0">
              <a:latin typeface="Aldhabi" pitchFamily="2" charset="-78"/>
              <a:cs typeface="Aldhabi" pitchFamily="2" charset="-78"/>
            </a:endParaRP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Materials used now are polyethylene terephthalate (PET) or nylon</a:t>
            </a:r>
          </a:p>
          <a:p>
            <a:r>
              <a:rPr lang="en-IN" sz="3600" dirty="0">
                <a:latin typeface="Aldhabi" pitchFamily="2" charset="-78"/>
                <a:cs typeface="Aldhabi" pitchFamily="2" charset="-78"/>
              </a:rPr>
              <a:t>Advantages</a:t>
            </a:r>
          </a:p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               ▪︎ Tensile strength </a:t>
            </a:r>
          </a:p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               ▪︎ Max pressure rating</a:t>
            </a:r>
          </a:p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               ▪︎ low profile </a:t>
            </a:r>
          </a:p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               ▪︎ Ability to be moulded into ultrathin walls ( ranging from 5-50 microns)</a:t>
            </a:r>
          </a:p>
          <a:p>
            <a:pPr marL="0" indent="0">
              <a:buNone/>
            </a:pPr>
            <a:r>
              <a:rPr lang="en-IN" sz="3600" dirty="0">
                <a:latin typeface="Aldhabi" pitchFamily="2" charset="-78"/>
                <a:cs typeface="Aldhabi" pitchFamily="2" charset="-78"/>
              </a:rPr>
              <a:t>               ▪︎ very precise shapes while still retaining tensile strength</a:t>
            </a:r>
          </a:p>
          <a:p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49039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49B0E-639A-3B19-9D30-A288958DD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3600" b="1" dirty="0">
                <a:latin typeface="Aldhabi" pitchFamily="2" charset="-78"/>
                <a:cs typeface="Aldhabi" pitchFamily="2" charset="-78"/>
              </a:rPr>
              <a:t>Balloons may be coated for : 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
 Lubrication 
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Trackability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
 Abrasion resistance 
 Deliver an anti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restenotic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/ anti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coagulatory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drug
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102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F44E9-2A66-2647-8318-74507E1FF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369" y="756151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3600" b="1" dirty="0">
                <a:latin typeface="Aldhabi" pitchFamily="2" charset="-78"/>
                <a:cs typeface="Aldhabi" pitchFamily="2" charset="-78"/>
              </a:rPr>
              <a:t>Balloon coating include :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
 Lubricious coating  ( hydrophilic &amp; hydrophobic)
 Abrasion and puncture resistant coating 
 Tacky or high friction coatings 
 Conductive coatings 
 Anti </a:t>
            </a:r>
            <a:r>
              <a:rPr lang="en-IN" sz="3600" dirty="0" err="1">
                <a:latin typeface="Aldhabi" pitchFamily="2" charset="-78"/>
                <a:cs typeface="Aldhabi" pitchFamily="2" charset="-78"/>
              </a:rPr>
              <a:t>thrombogenic</a:t>
            </a:r>
            <a:r>
              <a:rPr lang="en-IN" sz="3600" dirty="0">
                <a:latin typeface="Aldhabi" pitchFamily="2" charset="-78"/>
                <a:cs typeface="Aldhabi" pitchFamily="2" charset="-78"/>
              </a:rPr>
              <a:t> coatings 
 Drug release coatings 
 Reflective and selective coatings </a:t>
            </a:r>
            <a:endParaRPr lang="en-US" sz="3600" dirty="0"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34183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2952</Words>
  <Application>Microsoft Office PowerPoint</Application>
  <PresentationFormat>Widescreen</PresentationFormat>
  <Paragraphs>329</Paragraphs>
  <Slides>66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3" baseType="lpstr">
      <vt:lpstr>Aldhabi</vt:lpstr>
      <vt:lpstr>Algerian</vt:lpstr>
      <vt:lpstr>Aptos</vt:lpstr>
      <vt:lpstr>Aptos Display</vt:lpstr>
      <vt:lpstr>Arial</vt:lpstr>
      <vt:lpstr>Baguet Script</vt:lpstr>
      <vt:lpstr>Office Theme</vt:lpstr>
      <vt:lpstr>CORONARY BALLOON CATHETERS</vt:lpstr>
      <vt:lpstr>Introduction </vt:lpstr>
      <vt:lpstr>Parts of balloon catheter</vt:lpstr>
      <vt:lpstr>Uses</vt:lpstr>
      <vt:lpstr>Composition of a balloon</vt:lpstr>
      <vt:lpstr>Composition of balloon</vt:lpstr>
      <vt:lpstr>PowerPoint Presentation</vt:lpstr>
      <vt:lpstr>PowerPoint Presentation</vt:lpstr>
      <vt:lpstr>PowerPoint Presentation</vt:lpstr>
      <vt:lpstr>PowerPoint Presentation</vt:lpstr>
      <vt:lpstr>Terms used in context of Angioplasty Balloons</vt:lpstr>
      <vt:lpstr>PowerPoint Presentation</vt:lpstr>
      <vt:lpstr>Balloon Compliance </vt:lpstr>
      <vt:lpstr>PowerPoint Presentation</vt:lpstr>
      <vt:lpstr>Non compliant balloons (NC)</vt:lpstr>
      <vt:lpstr>NC balloons </vt:lpstr>
      <vt:lpstr>Non compliant balloon –when &amp; why?</vt:lpstr>
      <vt:lpstr>PowerPoint Presentation</vt:lpstr>
      <vt:lpstr>PowerPoint Presentation</vt:lpstr>
      <vt:lpstr>Semi compliant (SC) balloons</vt:lpstr>
      <vt:lpstr>SC balloons</vt:lpstr>
      <vt:lpstr>Semi compliant balloon-when &amp; why?</vt:lpstr>
      <vt:lpstr>PowerPoint Presentation</vt:lpstr>
      <vt:lpstr>PowerPoint Presentation</vt:lpstr>
      <vt:lpstr>Compliance </vt:lpstr>
      <vt:lpstr>SC Vs Nc balloon </vt:lpstr>
      <vt:lpstr>Low pressure balloon</vt:lpstr>
      <vt:lpstr>High- pressure balloons</vt:lpstr>
      <vt:lpstr>Types of balloons</vt:lpstr>
      <vt:lpstr>Over – the – wire (OTW)</vt:lpstr>
      <vt:lpstr>Over –wire- balloon </vt:lpstr>
      <vt:lpstr>Monorail/Rapid exchange (RX) balloon</vt:lpstr>
      <vt:lpstr>Monorail/Rapid exchange (RX) balloon</vt:lpstr>
      <vt:lpstr>Fixed wire balloon system</vt:lpstr>
      <vt:lpstr>Fixed wire balloon system</vt:lpstr>
      <vt:lpstr>Perfusion balloon</vt:lpstr>
      <vt:lpstr>Perfusion balloon</vt:lpstr>
      <vt:lpstr>Cutting balloon</vt:lpstr>
      <vt:lpstr>Cutting balloon </vt:lpstr>
      <vt:lpstr>Cutting balloon </vt:lpstr>
      <vt:lpstr>Scoring balloon catheter</vt:lpstr>
      <vt:lpstr>Scoring balloon catheter</vt:lpstr>
      <vt:lpstr>Scoring balloon catheter</vt:lpstr>
      <vt:lpstr>PowerPoint Presentation</vt:lpstr>
      <vt:lpstr>Drug eluting balloon</vt:lpstr>
      <vt:lpstr>Drug eluting balloon</vt:lpstr>
      <vt:lpstr>Complications </vt:lpstr>
      <vt:lpstr>Balloon rupture </vt:lpstr>
      <vt:lpstr>Balloon rupture</vt:lpstr>
      <vt:lpstr>Balloon rupture </vt:lpstr>
      <vt:lpstr>Dissection </vt:lpstr>
      <vt:lpstr>Melon Seeding </vt:lpstr>
      <vt:lpstr>Perforations </vt:lpstr>
      <vt:lpstr>Non deflation </vt:lpstr>
      <vt:lpstr>Other uses of balloons</vt:lpstr>
      <vt:lpstr>Mcq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CORONARY BALLOON CATHETERS</dc:title>
  <dc:creator>919947893144</dc:creator>
  <cp:lastModifiedBy>ADMIN</cp:lastModifiedBy>
  <cp:revision>72</cp:revision>
  <dcterms:created xsi:type="dcterms:W3CDTF">2025-05-25T15:14:33Z</dcterms:created>
  <dcterms:modified xsi:type="dcterms:W3CDTF">2025-05-30T02:45:47Z</dcterms:modified>
</cp:coreProperties>
</file>