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0"/>
  </p:notesMasterIdLst>
  <p:sldIdLst>
    <p:sldId id="351" r:id="rId2"/>
    <p:sldId id="258" r:id="rId3"/>
    <p:sldId id="262" r:id="rId4"/>
    <p:sldId id="259" r:id="rId5"/>
    <p:sldId id="260" r:id="rId6"/>
    <p:sldId id="261" r:id="rId7"/>
    <p:sldId id="263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20" r:id="rId19"/>
    <p:sldId id="321" r:id="rId20"/>
    <p:sldId id="322" r:id="rId21"/>
    <p:sldId id="323" r:id="rId22"/>
    <p:sldId id="347" r:id="rId23"/>
    <p:sldId id="352" r:id="rId24"/>
    <p:sldId id="353" r:id="rId25"/>
    <p:sldId id="362" r:id="rId26"/>
    <p:sldId id="354" r:id="rId27"/>
    <p:sldId id="363" r:id="rId28"/>
    <p:sldId id="355" r:id="rId29"/>
    <p:sldId id="348" r:id="rId30"/>
    <p:sldId id="265" r:id="rId31"/>
    <p:sldId id="349" r:id="rId32"/>
    <p:sldId id="350" r:id="rId33"/>
    <p:sldId id="266" r:id="rId34"/>
    <p:sldId id="346" r:id="rId35"/>
    <p:sldId id="364" r:id="rId36"/>
    <p:sldId id="268" r:id="rId37"/>
    <p:sldId id="359" r:id="rId38"/>
    <p:sldId id="279" r:id="rId39"/>
    <p:sldId id="285" r:id="rId40"/>
    <p:sldId id="360" r:id="rId41"/>
    <p:sldId id="334" r:id="rId42"/>
    <p:sldId id="339" r:id="rId43"/>
    <p:sldId id="361" r:id="rId44"/>
    <p:sldId id="324" r:id="rId45"/>
    <p:sldId id="325" r:id="rId46"/>
    <p:sldId id="328" r:id="rId47"/>
    <p:sldId id="326" r:id="rId48"/>
    <p:sldId id="327" r:id="rId49"/>
    <p:sldId id="358" r:id="rId50"/>
    <p:sldId id="345" r:id="rId51"/>
    <p:sldId id="356" r:id="rId52"/>
    <p:sldId id="365" r:id="rId53"/>
    <p:sldId id="357" r:id="rId54"/>
    <p:sldId id="366" r:id="rId55"/>
    <p:sldId id="367" r:id="rId56"/>
    <p:sldId id="368" r:id="rId57"/>
    <p:sldId id="369" r:id="rId58"/>
    <p:sldId id="308" r:id="rId59"/>
  </p:sldIdLst>
  <p:sldSz cx="10833100" cy="8128000"/>
  <p:notesSz cx="10833100" cy="812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79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7T06:56:21.75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0,'2702'0,"-2675"0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7T06:56:39.33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0,'8426'0,"-8398"0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7T06:56:50.81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0,'4985'0,"-4958"0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7T06:56:55.02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0,'4440'0,"-4412"0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7T06:56:59.21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1,'4724'0,"-4717"0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7T06:57:05.79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0,'4308'0,"-4279"0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7T07:00:50.14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94238" cy="407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135688" y="0"/>
            <a:ext cx="4694237" cy="407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4C8C3-E25D-47D9-9EE0-B16750672DFD}" type="datetimeFigureOut">
              <a:rPr lang="en-IN" smtClean="0"/>
              <a:t>07-09-2025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87750" y="1016000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82675" y="3911600"/>
            <a:ext cx="8667750" cy="32004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720013"/>
            <a:ext cx="4694238" cy="407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135688" y="7720013"/>
            <a:ext cx="4694237" cy="407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91C1A-A00F-4AE7-A481-EE14565720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783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91C1A-A00F-4AE7-A481-EE1456572023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0624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91C1A-A00F-4AE7-A481-EE1456572023}" type="slidenum">
              <a:rPr lang="en-IN" smtClean="0"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9686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2482" y="2519680"/>
            <a:ext cx="9208135" cy="170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0" i="0">
                <a:solidFill>
                  <a:srgbClr val="33333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24965" y="4551680"/>
            <a:ext cx="7583170" cy="203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rgbClr val="33333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2100" y="5461000"/>
            <a:ext cx="406400" cy="1016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13100" y="2159000"/>
            <a:ext cx="4279900" cy="1016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17800" y="1422400"/>
            <a:ext cx="304800" cy="4699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0833100" cy="55880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52387" y="2168525"/>
            <a:ext cx="0" cy="5654675"/>
          </a:xfrm>
          <a:custGeom>
            <a:avLst/>
            <a:gdLst/>
            <a:ahLst/>
            <a:cxnLst/>
            <a:rect l="l" t="t" r="r" b="b"/>
            <a:pathLst>
              <a:path h="5654675">
                <a:moveTo>
                  <a:pt x="0" y="5654676"/>
                </a:moveTo>
                <a:lnTo>
                  <a:pt x="0" y="0"/>
                </a:lnTo>
              </a:path>
            </a:pathLst>
          </a:custGeom>
          <a:ln w="3175">
            <a:solidFill>
              <a:srgbClr val="6464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252787" y="4264025"/>
            <a:ext cx="0" cy="2682875"/>
          </a:xfrm>
          <a:custGeom>
            <a:avLst/>
            <a:gdLst/>
            <a:ahLst/>
            <a:cxnLst/>
            <a:rect l="l" t="t" r="r" b="b"/>
            <a:pathLst>
              <a:path h="2682875">
                <a:moveTo>
                  <a:pt x="0" y="2682875"/>
                </a:moveTo>
                <a:lnTo>
                  <a:pt x="0" y="0"/>
                </a:lnTo>
              </a:path>
            </a:pathLst>
          </a:custGeom>
          <a:ln w="3175">
            <a:solidFill>
              <a:srgbClr val="6464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443787" y="4264025"/>
            <a:ext cx="0" cy="2682875"/>
          </a:xfrm>
          <a:custGeom>
            <a:avLst/>
            <a:gdLst/>
            <a:ahLst/>
            <a:cxnLst/>
            <a:rect l="l" t="t" r="r" b="b"/>
            <a:pathLst>
              <a:path h="2682875">
                <a:moveTo>
                  <a:pt x="0" y="2682875"/>
                </a:moveTo>
                <a:lnTo>
                  <a:pt x="0" y="0"/>
                </a:lnTo>
              </a:path>
            </a:pathLst>
          </a:custGeom>
          <a:ln w="3175">
            <a:solidFill>
              <a:srgbClr val="6464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682287" y="2168525"/>
            <a:ext cx="0" cy="5654675"/>
          </a:xfrm>
          <a:custGeom>
            <a:avLst/>
            <a:gdLst/>
            <a:ahLst/>
            <a:cxnLst/>
            <a:rect l="l" t="t" r="r" b="b"/>
            <a:pathLst>
              <a:path h="5654675">
                <a:moveTo>
                  <a:pt x="0" y="5654676"/>
                </a:moveTo>
                <a:lnTo>
                  <a:pt x="0" y="0"/>
                </a:lnTo>
              </a:path>
            </a:pathLst>
          </a:custGeom>
          <a:ln w="3175">
            <a:solidFill>
              <a:srgbClr val="6464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8100" y="7821612"/>
            <a:ext cx="10671175" cy="0"/>
          </a:xfrm>
          <a:custGeom>
            <a:avLst/>
            <a:gdLst/>
            <a:ahLst/>
            <a:cxnLst/>
            <a:rect l="l" t="t" r="r" b="b"/>
            <a:pathLst>
              <a:path w="10671175">
                <a:moveTo>
                  <a:pt x="0" y="0"/>
                </a:moveTo>
                <a:lnTo>
                  <a:pt x="10671178" y="0"/>
                </a:lnTo>
              </a:path>
            </a:pathLst>
          </a:custGeom>
          <a:ln w="3175">
            <a:solidFill>
              <a:srgbClr val="6464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467600" y="5510212"/>
            <a:ext cx="384175" cy="0"/>
          </a:xfrm>
          <a:custGeom>
            <a:avLst/>
            <a:gdLst/>
            <a:ahLst/>
            <a:cxnLst/>
            <a:rect l="l" t="t" r="r" b="b"/>
            <a:pathLst>
              <a:path w="384175">
                <a:moveTo>
                  <a:pt x="0" y="0"/>
                </a:moveTo>
                <a:lnTo>
                  <a:pt x="384175" y="0"/>
                </a:lnTo>
              </a:path>
            </a:pathLst>
          </a:custGeom>
          <a:ln w="28575">
            <a:solidFill>
              <a:srgbClr val="4B4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rgbClr val="33333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1655" y="1869440"/>
            <a:ext cx="4712398" cy="5364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79046" y="1869440"/>
            <a:ext cx="4712398" cy="5364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rgbClr val="33333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3606" y="1522676"/>
            <a:ext cx="9565886" cy="827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0" i="0">
                <a:solidFill>
                  <a:srgbClr val="33333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0100" y="2618316"/>
            <a:ext cx="9302750" cy="4942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83254" y="7559040"/>
            <a:ext cx="3466592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1655" y="7559040"/>
            <a:ext cx="2491613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99832" y="7559040"/>
            <a:ext cx="2491613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customXml" Target="../ink/ink4.xml"/><Relationship Id="rId14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E4892-1BCB-FC16-5206-F71E718F0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950" y="3073400"/>
            <a:ext cx="9208135" cy="1107996"/>
          </a:xfrm>
        </p:spPr>
        <p:txBody>
          <a:bodyPr/>
          <a:lstStyle/>
          <a:p>
            <a:r>
              <a:rPr lang="en-IN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VERICIGUAT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CF8F38-9512-6907-E4D5-71EFE01196B0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035550" y="5435600"/>
            <a:ext cx="7583170" cy="2031325"/>
          </a:xfrm>
        </p:spPr>
        <p:txBody>
          <a:bodyPr/>
          <a:lstStyle/>
          <a:p>
            <a:r>
              <a:rPr lang="en-I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Mithun Anilkumar</a:t>
            </a:r>
          </a:p>
          <a:p>
            <a:r>
              <a:rPr lang="en-I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 cardiology Resident</a:t>
            </a:r>
          </a:p>
          <a:p>
            <a:r>
              <a:rPr lang="en-I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 medical college</a:t>
            </a:r>
          </a:p>
        </p:txBody>
      </p:sp>
    </p:spTree>
    <p:extLst>
      <p:ext uri="{BB962C8B-B14F-4D97-AF65-F5344CB8AC3E}">
        <p14:creationId xmlns:p14="http://schemas.microsoft.com/office/powerpoint/2010/main" val="1170776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115FF-340E-49F1-3719-9B6A8EF20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Pharmacokinetics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37B40-F682-539D-75FD-31ECD24F2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0100" y="2618316"/>
            <a:ext cx="9302750" cy="3693319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Excretion</a:t>
            </a:r>
            <a:r>
              <a:rPr lang="en-US" dirty="0"/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half-life is 30 hours </a:t>
            </a:r>
            <a:r>
              <a:rPr lang="en-US" dirty="0"/>
              <a:t>in patients with heart failure. Clearance is approximately 1.6 L/h.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Vericiguat is excreted primarily in </a:t>
            </a:r>
            <a:r>
              <a:rPr lang="en-US" b="1" dirty="0"/>
              <a:t>urine</a:t>
            </a:r>
            <a:r>
              <a:rPr lang="en-US" dirty="0"/>
              <a:t> as an inactive metabolite(53%).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Vericiguat is also excreted as an unchanged drug in feces(43%).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21069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90FEE-A5A2-36DB-6B8F-EE844A1C6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6" y="1522676"/>
            <a:ext cx="9565886" cy="800219"/>
          </a:xfrm>
        </p:spPr>
        <p:txBody>
          <a:bodyPr/>
          <a:lstStyle/>
          <a:p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</a:t>
            </a:r>
            <a:endParaRPr lang="en-IN" b="1" u="sn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4ED06-A1AD-87BF-4BEC-95A9FC742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0100" y="2618316"/>
            <a:ext cx="9302750" cy="440120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increase in cardiac output and an increase in heart rate of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to 10 beats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minute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increase in the cardiac index are observed in patients who received a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dose of 5 to 15 mg per oral (PO).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Systemic vascular resistance has decreased from the baseline       reducing blood pressure.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 was inconsistent and not dose-dependent.</a:t>
            </a:r>
          </a:p>
          <a:p>
            <a:endParaRPr lang="en-IN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F15615-F6CE-DC5E-E8D6-D4630D8C1069}"/>
              </a:ext>
            </a:extLst>
          </p:cNvPr>
          <p:cNvCxnSpPr/>
          <p:nvPr/>
        </p:nvCxnSpPr>
        <p:spPr>
          <a:xfrm>
            <a:off x="2597150" y="589280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143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8CB97-E7B1-792D-4329-299D1CDF1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29" y="635000"/>
            <a:ext cx="9565886" cy="827405"/>
          </a:xfrm>
        </p:spPr>
        <p:txBody>
          <a:bodyPr/>
          <a:lstStyle/>
          <a:p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B83A5-6220-2064-C56A-6CCD8EE6F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128" y="1625600"/>
            <a:ext cx="9565885" cy="295465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immediate-release form of the vericiguat showed a mean half-life 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t1/2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of about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to 22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were no significant differences between single and multiple doses regarding bioavailability, the area under the curve (AUC), and Cmax (maximum concentration).. 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423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B815D-BF7C-18C0-37F5-8FEC69AA2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9CFEE-5ED8-9DC3-29D2-910EF1E54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0100" y="2618316"/>
            <a:ext cx="9619450" cy="369331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phase III of the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VICTORIA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Heart Failure with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Ejection Fraction study, the dose of vericiguat can be increased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2.5 mg to 10 mg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depending on patient response.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II of the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VITALITY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Heart Failure with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Preserved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Ejection Fraction study reported that the dose could be titrated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to 15 mg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20996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EF219-50C5-B21B-9CA2-5AB719D1E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50" y="406400"/>
            <a:ext cx="9565886" cy="800219"/>
          </a:xfrm>
        </p:spPr>
        <p:txBody>
          <a:bodyPr/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in Specific Patient Population</a:t>
            </a:r>
            <a:endParaRPr lang="en-I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CA562-1ABF-D5B5-4017-451D7E481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062" y="1473200"/>
            <a:ext cx="9653688" cy="6555641"/>
          </a:xfrm>
        </p:spPr>
        <p:txBody>
          <a:bodyPr/>
          <a:lstStyle/>
          <a:p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Hepatic Impairment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dosage adjustment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vericiguat is advised in patients with mild hepatic impairment(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Child-Pugh 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or moderate hepatic impairment (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Child-Pugh B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vericiguat should be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avoided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severe hepatic impairment(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Child-Pugh 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as there are no studies conducted in these patient populations.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5794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FFC64F-E5AC-7A97-C63A-5877458ED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" y="330200"/>
            <a:ext cx="10333616" cy="139000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1EEF2-A2EC-FB7C-C41F-658C7F6C3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4676" y="1664692"/>
            <a:ext cx="9997273" cy="6093976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Renal Impairment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dosage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adjustment of vericiguat is suggested in patients with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eGFR ≥15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mL/min/1.73m2.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use of vericiguat has not been investigated in patients with eGFR &lt;15 mL/min/1.73m2 or on dialysis.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8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70630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35C77-DD8B-7D69-C2B8-97C54A871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610" y="1516246"/>
            <a:ext cx="9394540" cy="6617196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Breastfeeding Considerations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Vericiguat has the potential cause for serious adverse reactions in breastfed infants. Hence, breastfeeding is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recommended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treatment with vericiguat. 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Pregnancy Considerations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concerns for embryo-fetal toxicity and substantial fetal harm to the fetus, vericiguat should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be administered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pregnant women or currently planning for pregnancy</a:t>
            </a:r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6A9F9B-CADA-1F50-1F47-22FDDBBE5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6" y="132668"/>
            <a:ext cx="10333616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93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F55C3-FC5D-F92B-550D-935AC34B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50" y="254000"/>
            <a:ext cx="9565886" cy="800219"/>
          </a:xfrm>
        </p:spPr>
        <p:txBody>
          <a:bodyPr/>
          <a:lstStyle/>
          <a:p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Adverse Effects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97D32-E6B7-8A58-023C-C63E78742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950" y="1244600"/>
            <a:ext cx="9372600" cy="415498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most common adverse drug reactions of vericiguat include </a:t>
            </a:r>
            <a:r>
              <a:rPr lang="en-US" b="1" dirty="0"/>
              <a:t>hypotension, syncope, and anemia</a:t>
            </a:r>
            <a:r>
              <a:rPr lang="en-US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Headache and postural dizziness reportedly could be due to vasodilation mediated by vericiguat.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Diarrhea, nausea, and abdominal discomfort have been postulated due to smooth muscle relaxation.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52487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F48C9-06F5-6F1C-B3A6-B170F3804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Adverse Effects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06B79-9AA5-BF93-F2BA-E47AE00DA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0100" y="2618316"/>
            <a:ext cx="9302750" cy="3693319"/>
          </a:xfrm>
        </p:spPr>
        <p:txBody>
          <a:bodyPr/>
          <a:lstStyle/>
          <a:p>
            <a:r>
              <a:rPr lang="en-US" sz="3600" dirty="0"/>
              <a:t>Vericiguat might be beneficial in patients with severe heart failure and </a:t>
            </a:r>
            <a:r>
              <a:rPr lang="en-US" sz="3600" b="1" dirty="0"/>
              <a:t>does not require decreasing or stopping the dose of vericiguat in patients with a mild increase </a:t>
            </a:r>
            <a:r>
              <a:rPr lang="en-US" sz="3600" dirty="0"/>
              <a:t>in serum creatinine or potassium levels.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15815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234DB-F230-B5E0-71DD-5E5B3B861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6" y="1522676"/>
            <a:ext cx="9565886" cy="800219"/>
          </a:xfrm>
        </p:spPr>
        <p:txBody>
          <a:bodyPr/>
          <a:lstStyle/>
          <a:p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Drug-Drug Interactions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13192-9562-5755-5E77-D0426C8E2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0100" y="2618316"/>
            <a:ext cx="9695650" cy="544764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600" dirty="0"/>
              <a:t>Administration of </a:t>
            </a:r>
            <a:r>
              <a:rPr lang="en-IN" sz="3600" b="1" dirty="0"/>
              <a:t>omeprazole</a:t>
            </a:r>
            <a:r>
              <a:rPr lang="en-IN" sz="3600" dirty="0"/>
              <a:t> with vericiguat reduced the absorption of vericiguat.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600" b="1" dirty="0"/>
              <a:t>Magnesium hydroxide </a:t>
            </a:r>
            <a:r>
              <a:rPr lang="en-IN" sz="3600" dirty="0"/>
              <a:t>and </a:t>
            </a:r>
            <a:r>
              <a:rPr lang="en-IN" sz="3600" b="1" dirty="0"/>
              <a:t>aluminium hydroxide </a:t>
            </a:r>
            <a:r>
              <a:rPr lang="en-IN" sz="3600" dirty="0"/>
              <a:t>also decreased the absorption of vericiguat.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600" dirty="0"/>
              <a:t>Drug-drug interaction study indicates that vericiguat is a suitable drug for managing patients with heart failure with </a:t>
            </a:r>
            <a:r>
              <a:rPr lang="en-IN" sz="3600" b="1" dirty="0"/>
              <a:t>multiple comorbidities requiring polypharmacy</a:t>
            </a:r>
            <a:r>
              <a:rPr lang="en-IN" sz="3600" dirty="0"/>
              <a:t>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65179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5461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3606" y="1522676"/>
            <a:ext cx="9565886" cy="1122743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15"/>
              </a:spcBef>
            </a:pPr>
            <a:r>
              <a:rPr sz="7200" b="1" u="sng" spc="-385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Vericiguat</a:t>
            </a:r>
            <a:endParaRPr sz="7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6570" y="2661442"/>
            <a:ext cx="9755380" cy="40476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7975" indent="-287020">
              <a:lnSpc>
                <a:spcPct val="100000"/>
              </a:lnSpc>
              <a:spcBef>
                <a:spcPts val="90"/>
              </a:spcBef>
              <a:buClr>
                <a:srgbClr val="9C4D9A"/>
              </a:buClr>
              <a:buChar char="•"/>
              <a:tabLst>
                <a:tab pos="307975" algn="l"/>
              </a:tabLst>
            </a:pPr>
            <a:r>
              <a:rPr sz="2800" spc="-31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novel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oral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soluble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guanylate </a:t>
            </a:r>
            <a:r>
              <a:rPr sz="2800" spc="-55" dirty="0">
                <a:latin typeface="Times New Roman"/>
                <a:cs typeface="Times New Roman"/>
              </a:rPr>
              <a:t>cyclase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stimulator</a:t>
            </a:r>
            <a:endParaRPr sz="2800" dirty="0">
              <a:latin typeface="Times New Roman"/>
              <a:cs typeface="Times New Roman"/>
            </a:endParaRPr>
          </a:p>
          <a:p>
            <a:pPr marL="469900" indent="-457200">
              <a:lnSpc>
                <a:spcPts val="4560"/>
              </a:lnSpc>
              <a:spcBef>
                <a:spcPts val="4130"/>
              </a:spcBef>
              <a:buFont typeface="Arial" panose="020B0604020202020204" pitchFamily="34" charset="0"/>
              <a:buChar char="•"/>
            </a:pPr>
            <a:r>
              <a:rPr sz="2800" b="1" u="sng" spc="135" dirty="0">
                <a:solidFill>
                  <a:srgbClr val="FF0000"/>
                </a:solidFill>
                <a:latin typeface="Times New Roman"/>
                <a:cs typeface="Times New Roman"/>
              </a:rPr>
              <a:t>Mechanism</a:t>
            </a:r>
            <a:r>
              <a:rPr lang="en-IN" sz="2800" b="1" u="sng" spc="2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800" b="1" u="sng" spc="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u="sng" spc="130" dirty="0">
                <a:solidFill>
                  <a:srgbClr val="FF0000"/>
                </a:solidFill>
                <a:latin typeface="Times New Roman"/>
                <a:cs typeface="Times New Roman"/>
              </a:rPr>
              <a:t>action</a:t>
            </a:r>
            <a:endParaRPr sz="2800" b="1" u="sng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520065" marR="632460" indent="-457200">
              <a:lnSpc>
                <a:spcPct val="93000"/>
              </a:lnSpc>
              <a:spcBef>
                <a:spcPts val="250"/>
              </a:spcBef>
              <a:buFont typeface="Wingdings" panose="05000000000000000000" pitchFamily="2" charset="2"/>
              <a:buChar char="q"/>
            </a:pPr>
            <a:r>
              <a:rPr lang="en-IN" sz="2800" dirty="0">
                <a:solidFill>
                  <a:srgbClr val="9A529E"/>
                </a:solidFill>
                <a:latin typeface="Times New Roman"/>
                <a:cs typeface="Times New Roman"/>
              </a:rPr>
              <a:t>-</a:t>
            </a:r>
            <a:r>
              <a:rPr sz="3200" dirty="0">
                <a:latin typeface="Times New Roman"/>
                <a:cs typeface="Times New Roman"/>
              </a:rPr>
              <a:t>enhances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b="1" spc="-120" dirty="0">
                <a:latin typeface="Times New Roman"/>
                <a:cs typeface="Times New Roman"/>
              </a:rPr>
              <a:t>cyclic</a:t>
            </a:r>
            <a:r>
              <a:rPr sz="3200" b="1" spc="-85" dirty="0">
                <a:latin typeface="Times New Roman"/>
                <a:cs typeface="Times New Roman"/>
              </a:rPr>
              <a:t> </a:t>
            </a:r>
            <a:r>
              <a:rPr sz="3200" b="1" spc="-125" dirty="0">
                <a:latin typeface="Times New Roman"/>
                <a:cs typeface="Times New Roman"/>
              </a:rPr>
              <a:t>GMP</a:t>
            </a:r>
            <a:r>
              <a:rPr sz="3200" b="1" spc="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pathway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100" dirty="0">
                <a:latin typeface="Times New Roman"/>
                <a:cs typeface="Times New Roman"/>
              </a:rPr>
              <a:t>by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directly </a:t>
            </a:r>
            <a:r>
              <a:rPr sz="3200" b="1" dirty="0">
                <a:latin typeface="Times New Roman"/>
                <a:cs typeface="Times New Roman"/>
              </a:rPr>
              <a:t>stimulating</a:t>
            </a:r>
            <a:r>
              <a:rPr sz="3200" b="1" spc="17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soluble</a:t>
            </a:r>
            <a:r>
              <a:rPr sz="3200" b="1" spc="9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guanylate</a:t>
            </a:r>
            <a:r>
              <a:rPr sz="3200" b="1" spc="25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cyclase</a:t>
            </a:r>
            <a:r>
              <a:rPr sz="3200" b="1" spc="229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(</a:t>
            </a:r>
            <a:r>
              <a:rPr sz="3200" b="1" spc="-110" dirty="0">
                <a:latin typeface="Times New Roman"/>
                <a:cs typeface="Times New Roman"/>
              </a:rPr>
              <a:t> </a:t>
            </a:r>
            <a:r>
              <a:rPr sz="3200" b="1" spc="-20" dirty="0">
                <a:latin typeface="Times New Roman"/>
                <a:cs typeface="Times New Roman"/>
              </a:rPr>
              <a:t>sGC)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through</a:t>
            </a:r>
            <a:r>
              <a:rPr sz="3200" spc="2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binding</a:t>
            </a:r>
            <a:r>
              <a:rPr sz="3200" spc="1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site</a:t>
            </a:r>
            <a:r>
              <a:rPr sz="3200" spc="40" dirty="0">
                <a:latin typeface="Times New Roman"/>
                <a:cs typeface="Times New Roman"/>
              </a:rPr>
              <a:t> </a:t>
            </a:r>
            <a:r>
              <a:rPr sz="3200" b="1" spc="55" dirty="0">
                <a:latin typeface="Times New Roman"/>
                <a:cs typeface="Times New Roman"/>
              </a:rPr>
              <a:t>independent</a:t>
            </a:r>
            <a:r>
              <a:rPr sz="3200" spc="3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28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nitric oxide</a:t>
            </a:r>
            <a:endParaRPr sz="3200" b="1" dirty="0">
              <a:latin typeface="Times New Roman"/>
              <a:cs typeface="Times New Roman"/>
            </a:endParaRPr>
          </a:p>
          <a:p>
            <a:pPr marL="509905" indent="-457200">
              <a:lnSpc>
                <a:spcPts val="4215"/>
              </a:lnSpc>
              <a:spcBef>
                <a:spcPts val="40"/>
              </a:spcBef>
              <a:buFont typeface="Wingdings" panose="05000000000000000000" pitchFamily="2" charset="2"/>
              <a:buChar char="q"/>
            </a:pPr>
            <a:r>
              <a:rPr sz="3600" dirty="0">
                <a:solidFill>
                  <a:srgbClr val="9A54A1"/>
                </a:solidFill>
                <a:latin typeface="Times New Roman"/>
                <a:cs typeface="Times New Roman"/>
              </a:rPr>
              <a:t>-</a:t>
            </a:r>
            <a:r>
              <a:rPr sz="3600" spc="-140" dirty="0">
                <a:solidFill>
                  <a:srgbClr val="9A54A1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sensitizes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spc="-200" dirty="0">
                <a:latin typeface="Times New Roman"/>
                <a:cs typeface="Times New Roman"/>
              </a:rPr>
              <a:t>sGC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to</a:t>
            </a:r>
            <a:r>
              <a:rPr sz="3600" spc="-20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endogenous</a:t>
            </a:r>
            <a:r>
              <a:rPr sz="3600" spc="330" dirty="0">
                <a:latin typeface="Times New Roman"/>
                <a:cs typeface="Times New Roman"/>
              </a:rPr>
              <a:t> </a:t>
            </a:r>
            <a:r>
              <a:rPr sz="3600" spc="-270" dirty="0">
                <a:latin typeface="Times New Roman"/>
                <a:cs typeface="Times New Roman"/>
              </a:rPr>
              <a:t>NO</a:t>
            </a:r>
            <a:r>
              <a:rPr sz="3600" spc="40" dirty="0">
                <a:latin typeface="Times New Roman"/>
                <a:cs typeface="Times New Roman"/>
              </a:rPr>
              <a:t> </a:t>
            </a:r>
            <a:r>
              <a:rPr sz="3600" spc="-135" dirty="0">
                <a:latin typeface="Times New Roman"/>
                <a:cs typeface="Times New Roman"/>
              </a:rPr>
              <a:t>by </a:t>
            </a:r>
            <a:r>
              <a:rPr sz="3600" spc="-10" dirty="0">
                <a:latin typeface="Times New Roman"/>
                <a:cs typeface="Times New Roman"/>
              </a:rPr>
              <a:t>stabilizing</a:t>
            </a:r>
            <a:r>
              <a:rPr lang="en-IN" sz="3600" dirty="0">
                <a:latin typeface="Times New Roman"/>
                <a:cs typeface="Times New Roman"/>
              </a:rPr>
              <a:t> </a:t>
            </a:r>
            <a:r>
              <a:rPr sz="3600" spc="-180" dirty="0">
                <a:latin typeface="Times New Roman"/>
                <a:cs typeface="Times New Roman"/>
              </a:rPr>
              <a:t>NO</a:t>
            </a:r>
            <a:r>
              <a:rPr sz="3600" spc="4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binding</a:t>
            </a:r>
            <a:r>
              <a:rPr sz="3600" spc="204" dirty="0">
                <a:latin typeface="Times New Roman"/>
                <a:cs typeface="Times New Roman"/>
              </a:rPr>
              <a:t> </a:t>
            </a:r>
            <a:r>
              <a:rPr sz="3600" spc="65" dirty="0">
                <a:latin typeface="Times New Roman"/>
                <a:cs typeface="Times New Roman"/>
              </a:rPr>
              <a:t>to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Times New Roman"/>
                <a:cs typeface="Times New Roman"/>
              </a:rPr>
              <a:t>sGC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B9A68-BDA0-1B90-A953-078038EC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6" y="1522676"/>
            <a:ext cx="9565886" cy="800219"/>
          </a:xfrm>
        </p:spPr>
        <p:txBody>
          <a:bodyPr/>
          <a:lstStyle/>
          <a:p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Contraindications</a:t>
            </a:r>
            <a:endParaRPr lang="en-IN" b="1" u="sn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68028-72ED-19F1-ABF0-4725C7536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606" y="2463800"/>
            <a:ext cx="9659744" cy="461664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dirty="0"/>
              <a:t>Vericiguat should be </a:t>
            </a:r>
            <a:r>
              <a:rPr lang="en-IN" b="1" dirty="0"/>
              <a:t>avoided</a:t>
            </a:r>
            <a:r>
              <a:rPr lang="en-IN" dirty="0"/>
              <a:t> in patients </a:t>
            </a:r>
            <a:r>
              <a:rPr lang="en-IN" b="1" dirty="0"/>
              <a:t>taking long-acting nitrates, soluble guanylate cyclase stimulators </a:t>
            </a:r>
            <a:r>
              <a:rPr lang="en-IN" dirty="0"/>
              <a:t>(e.g., riociguat), or </a:t>
            </a:r>
            <a:r>
              <a:rPr lang="en-IN" b="1" dirty="0"/>
              <a:t>phosphodiesterase type 5 (PDE-5) inhibitors</a:t>
            </a:r>
            <a:r>
              <a:rPr lang="en-IN" dirty="0"/>
              <a:t> concerning hypotension and syncope.</a:t>
            </a:r>
          </a:p>
          <a:p>
            <a:r>
              <a:rPr lang="en-IN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dirty="0"/>
              <a:t>Clinicians should also avoid using the drug in patients with </a:t>
            </a:r>
            <a:r>
              <a:rPr lang="en-IN" b="1" dirty="0"/>
              <a:t>severe anemia </a:t>
            </a:r>
            <a:r>
              <a:rPr lang="en-IN" dirty="0"/>
              <a:t>because of concerns of a decrease in hemoglobin level with vericiguat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92906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7803-DFC5-6832-3B79-241E21302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863600"/>
            <a:ext cx="9565886" cy="800219"/>
          </a:xfrm>
        </p:spPr>
        <p:txBody>
          <a:bodyPr/>
          <a:lstStyle/>
          <a:p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C39B2-3577-6866-3ED1-132C1EB24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550" y="1930400"/>
            <a:ext cx="9848050" cy="50783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clinical team should monitor </a:t>
            </a:r>
            <a:r>
              <a:rPr lang="en-US" b="1" dirty="0"/>
              <a:t>blood pressure, heart rate, and hemoglobin</a:t>
            </a:r>
            <a:r>
              <a:rPr lang="en-US" dirty="0"/>
              <a:t> are advised in patients treated with vericiguat.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Monitor </a:t>
            </a:r>
            <a:r>
              <a:rPr lang="en-US" b="1" dirty="0"/>
              <a:t>BNP</a:t>
            </a:r>
            <a:r>
              <a:rPr lang="en-US" dirty="0"/>
              <a:t> or </a:t>
            </a:r>
            <a:r>
              <a:rPr lang="en-US" b="1" dirty="0"/>
              <a:t>NT-pro BNP </a:t>
            </a:r>
            <a:r>
              <a:rPr lang="en-US" dirty="0"/>
              <a:t>levels to assess response to the therapy to vericiguat.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Monitor fluid intake and output, body weight, and clinical </a:t>
            </a:r>
            <a:r>
              <a:rPr lang="en-US" b="1" dirty="0"/>
              <a:t>signs and symptoms </a:t>
            </a:r>
            <a:r>
              <a:rPr lang="en-US" dirty="0"/>
              <a:t>of congestion and hypoperfusion in patients with heart failure.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93056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92363-AC04-85DD-1D74-9940C9147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672DE-716C-EEEA-E327-D1649D87F6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4A9A07-8189-5424-B8D0-CDC2BB3D2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50" y="1285"/>
            <a:ext cx="6324600" cy="760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17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B2402-934D-606B-4774-F5BB03E5D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RIOCIGUAT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EED76-9422-C3AF-446A-BBE41913A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926" y="2692400"/>
            <a:ext cx="9565886" cy="4431983"/>
          </a:xfrm>
        </p:spPr>
        <p:txBody>
          <a:bodyPr/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Approved in 2013, riociguat remains the first and only drug licensed for the treatment of both pulmonary arterial hypertension (PAH) and chronic thromboembolic pulmonary hypertension (CTEPH)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339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41DA-7943-55B6-DC65-1FD839FB7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82" y="482600"/>
            <a:ext cx="9565886" cy="800219"/>
          </a:xfrm>
        </p:spPr>
        <p:txBody>
          <a:bodyPr/>
          <a:lstStyle/>
          <a:p>
            <a:r>
              <a:rPr lang="en-I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Pharmacology of Riociguat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89674-D409-BFB5-3308-B5F74D93F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676" y="1281211"/>
            <a:ext cx="10487454" cy="63858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Soluble guanylate cyclase stimulator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Oral, with a typical titration regimen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Bioavailability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Approximately 94%, allowing effective oral dosing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Half-life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7–12 hours in healthy individuals; prolonged in patients with hepatic or renal dysfunction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Metabolism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Primarily via cytochrome P450 (CYP1A1, CYP3A4) and glucuronidation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Excretion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Renal and biliary routes</a:t>
            </a:r>
          </a:p>
        </p:txBody>
      </p:sp>
    </p:spTree>
    <p:extLst>
      <p:ext uri="{BB962C8B-B14F-4D97-AF65-F5344CB8AC3E}">
        <p14:creationId xmlns:p14="http://schemas.microsoft.com/office/powerpoint/2010/main" val="705359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EA9BE-C1BE-5789-A8A6-5E6F5AD00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>
                <a:solidFill>
                  <a:srgbClr val="0070C0"/>
                </a:solidFill>
              </a:rPr>
              <a:t>RIOCIGUAT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1C7AD-53D2-2D16-E82F-4C8809822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0100" y="2618316"/>
            <a:ext cx="9302750" cy="3693319"/>
          </a:xfrm>
        </p:spPr>
        <p:txBody>
          <a:bodyPr/>
          <a:lstStyle/>
          <a:p>
            <a:r>
              <a:rPr lang="en-US" dirty="0"/>
              <a:t>The drug is usually initiated at a </a:t>
            </a:r>
            <a:r>
              <a:rPr lang="en-US" b="1" dirty="0"/>
              <a:t>dose of 1 mg -three</a:t>
            </a:r>
            <a:r>
              <a:rPr lang="en-US" dirty="0"/>
              <a:t> times daily, with titration by 0.5 mg increments every two weeks depending on blood pressure tolerance, up to a </a:t>
            </a:r>
            <a:r>
              <a:rPr lang="en-US" b="1" dirty="0"/>
              <a:t>maximum </a:t>
            </a:r>
            <a:r>
              <a:rPr lang="en-US" dirty="0"/>
              <a:t>of </a:t>
            </a:r>
            <a:r>
              <a:rPr lang="en-US" b="1" dirty="0"/>
              <a:t>2.5 mg three times </a:t>
            </a:r>
            <a:r>
              <a:rPr lang="en-US" dirty="0"/>
              <a:t>daily. </a:t>
            </a:r>
          </a:p>
          <a:p>
            <a:endParaRPr lang="en-US" dirty="0"/>
          </a:p>
          <a:p>
            <a:r>
              <a:rPr lang="en-US" dirty="0"/>
              <a:t>The need for gradual titration is driven by its hypotensive potential.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9253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F23C7-1625-FD3C-4EB6-1060D484B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" y="330200"/>
            <a:ext cx="9565886" cy="827405"/>
          </a:xfrm>
        </p:spPr>
        <p:txBody>
          <a:bodyPr/>
          <a:lstStyle/>
          <a:p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Trial Evidence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4E717-AD54-61D3-4104-383A7FB26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550" y="1146167"/>
            <a:ext cx="10515600" cy="6771084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PATENT-1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(Pulmonary Arterial hyperTENsion sGC-Stimulator Trial 1)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Randomized controlled study evaluating riociguat in PAH patients.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included those with idiopathic, familial, and connective tissue disease–related PAH, as well as those previously treated with endothelin receptor antagonists or prostanoids.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findings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Riociguat improved the 6-minute walk distance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(6MWD)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a mean of 30–40 meters compared with placebo. It reduced pulmonary vascular resistance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by more than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.Improvements were also observed in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proBNP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levels and WHO functional class.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were seen both in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treatment-naïve patients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those receiving combination therapy.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trial established riociguat as an effective agent in PAH, leading to its regulatory approval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88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B5475-2292-FC30-9355-3C7DA5348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46" y="330200"/>
            <a:ext cx="9565886" cy="827405"/>
          </a:xfrm>
        </p:spPr>
        <p:txBody>
          <a:bodyPr/>
          <a:lstStyle/>
          <a:p>
            <a:r>
              <a:rPr lang="en-IN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Trial Evidence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88D44-A838-108D-B9D2-4EC84A1E3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846" y="1157604"/>
            <a:ext cx="10354254" cy="5601533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CHEST-1 trial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(Chronic Thromboembolic Pulmonary Hypertension Soluble Guanylate Cyclase–Stimulator Trial 1)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standard of care is pulmonary endarterectomy (PEA), but some patients are either inoperable or remain hypertensive after surgery.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CHEST-1 trial demonstrated: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improvement in 6MWD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(39 meters with riociguat vs. 6 meters with placebo).Substantial reduction in PVR and NT-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proBNP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Consistent improvements in functional capacity and hemodynamics.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CHEST-1 was the pivotal study that led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approval of a medical therapy for inoperable CTEPH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795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5CECD-9100-C228-D846-3B800FA97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711200"/>
            <a:ext cx="9565886" cy="615553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Riociguat is currently approved for</a:t>
            </a: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91060-D10B-B540-E79D-14FA473FF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674" y="1778000"/>
            <a:ext cx="10275425" cy="369331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Pulmonary arterial hypertension (</a:t>
            </a:r>
            <a:r>
              <a:rPr lang="en-US" b="1" dirty="0"/>
              <a:t>PAH, WHO Group 1</a:t>
            </a:r>
            <a:r>
              <a:rPr lang="en-US" dirty="0"/>
              <a:t>): In adults with functional class II–III symptoms, either as monotherapy or in combination with other drugs.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Chronic thromboembolic pulmonary hypertension (</a:t>
            </a:r>
            <a:r>
              <a:rPr lang="en-US" b="1" dirty="0"/>
              <a:t>CTEPH, WHO Group 4</a:t>
            </a:r>
            <a:r>
              <a:rPr lang="en-US" dirty="0"/>
              <a:t>): In patients who are inoperable or have persistent/recurrent PH after pulmonary endarterectomy.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3856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AE62D-AFEE-D16A-A16C-E76060985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73549-B198-3D08-5BD5-4D53048717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EBCF8D-8F36-1D84-2D65-511E63D72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99" y="292100"/>
            <a:ext cx="10513302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6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rcRect b="25603"/>
          <a:stretch>
            <a:fillRect/>
          </a:stretch>
        </p:blipFill>
        <p:spPr>
          <a:xfrm>
            <a:off x="29499" y="787400"/>
            <a:ext cx="10531997" cy="5740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5461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15951" y="1854200"/>
            <a:ext cx="9525000" cy="3755002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296545" marR="5080" indent="-284480">
              <a:lnSpc>
                <a:spcPct val="96400"/>
              </a:lnSpc>
              <a:spcBef>
                <a:spcPts val="245"/>
              </a:spcBef>
              <a:buClr>
                <a:srgbClr val="95488E"/>
              </a:buClr>
              <a:buChar char="•"/>
              <a:tabLst>
                <a:tab pos="302260" algn="l"/>
                <a:tab pos="4243070" algn="l"/>
                <a:tab pos="4815840" algn="l"/>
              </a:tabLst>
            </a:pPr>
            <a:r>
              <a:rPr sz="3550" spc="-60" dirty="0">
                <a:latin typeface="Cambria"/>
                <a:cs typeface="Cambria"/>
              </a:rPr>
              <a:t>These</a:t>
            </a:r>
            <a:r>
              <a:rPr sz="3550" spc="-114" dirty="0">
                <a:latin typeface="Cambria"/>
                <a:cs typeface="Cambria"/>
              </a:rPr>
              <a:t> </a:t>
            </a:r>
            <a:r>
              <a:rPr sz="3550" spc="-10" dirty="0">
                <a:latin typeface="Cambria"/>
                <a:cs typeface="Cambria"/>
              </a:rPr>
              <a:t>hemodynamic</a:t>
            </a:r>
            <a:r>
              <a:rPr sz="3550" dirty="0">
                <a:latin typeface="Cambria"/>
                <a:cs typeface="Cambria"/>
              </a:rPr>
              <a:t>	</a:t>
            </a:r>
            <a:r>
              <a:rPr lang="en-IN" sz="3550" dirty="0">
                <a:latin typeface="Cambria"/>
                <a:cs typeface="Cambria"/>
              </a:rPr>
              <a:t> </a:t>
            </a:r>
            <a:r>
              <a:rPr sz="3550" spc="-90" dirty="0">
                <a:latin typeface="Cambria"/>
                <a:cs typeface="Cambria"/>
              </a:rPr>
              <a:t>improvements</a:t>
            </a:r>
            <a:r>
              <a:rPr sz="3550" dirty="0">
                <a:latin typeface="Cambria"/>
                <a:cs typeface="Cambria"/>
              </a:rPr>
              <a:t> </a:t>
            </a:r>
            <a:r>
              <a:rPr sz="3550" spc="-20" dirty="0">
                <a:latin typeface="Cambria"/>
                <a:cs typeface="Cambria"/>
              </a:rPr>
              <a:t>were 	</a:t>
            </a:r>
            <a:r>
              <a:rPr sz="3450" spc="-25" dirty="0">
                <a:latin typeface="Cambria"/>
                <a:cs typeface="Cambria"/>
              </a:rPr>
              <a:t>independent</a:t>
            </a:r>
            <a:r>
              <a:rPr sz="3450" spc="265" dirty="0">
                <a:latin typeface="Cambria"/>
                <a:cs typeface="Cambria"/>
              </a:rPr>
              <a:t> </a:t>
            </a:r>
            <a:r>
              <a:rPr sz="3450" dirty="0">
                <a:latin typeface="Cambria"/>
                <a:cs typeface="Cambria"/>
              </a:rPr>
              <a:t>of</a:t>
            </a:r>
            <a:r>
              <a:rPr sz="3450" spc="-35" dirty="0">
                <a:latin typeface="Cambria"/>
                <a:cs typeface="Cambria"/>
              </a:rPr>
              <a:t> </a:t>
            </a:r>
            <a:r>
              <a:rPr sz="3450" dirty="0">
                <a:latin typeface="Cambria"/>
                <a:cs typeface="Cambria"/>
              </a:rPr>
              <a:t>change</a:t>
            </a:r>
            <a:r>
              <a:rPr sz="3450" spc="85" dirty="0">
                <a:latin typeface="Cambria"/>
                <a:cs typeface="Cambria"/>
              </a:rPr>
              <a:t> </a:t>
            </a:r>
            <a:r>
              <a:rPr sz="3450" dirty="0">
                <a:latin typeface="Cambria"/>
                <a:cs typeface="Cambria"/>
              </a:rPr>
              <a:t>in</a:t>
            </a:r>
            <a:r>
              <a:rPr sz="3450" spc="-110" dirty="0">
                <a:latin typeface="Cambria"/>
                <a:cs typeface="Cambria"/>
              </a:rPr>
              <a:t> </a:t>
            </a:r>
            <a:r>
              <a:rPr sz="3450" spc="105" dirty="0" err="1">
                <a:latin typeface="Cambria"/>
                <a:cs typeface="Cambria"/>
              </a:rPr>
              <a:t>hea</a:t>
            </a:r>
            <a:r>
              <a:rPr lang="en-IN" sz="3450" spc="105" dirty="0">
                <a:latin typeface="Cambria"/>
                <a:cs typeface="Cambria"/>
              </a:rPr>
              <a:t>rt </a:t>
            </a:r>
            <a:r>
              <a:rPr sz="3450" dirty="0">
                <a:latin typeface="Cambria"/>
                <a:cs typeface="Cambria"/>
              </a:rPr>
              <a:t>rate,</a:t>
            </a:r>
            <a:r>
              <a:rPr sz="3450" spc="-5" dirty="0">
                <a:latin typeface="Cambria"/>
                <a:cs typeface="Cambria"/>
              </a:rPr>
              <a:t> </a:t>
            </a:r>
            <a:r>
              <a:rPr sz="3450" spc="90" dirty="0">
                <a:latin typeface="Cambria"/>
                <a:cs typeface="Cambria"/>
              </a:rPr>
              <a:t>BP,</a:t>
            </a:r>
            <a:r>
              <a:rPr sz="3450" spc="-60" dirty="0">
                <a:latin typeface="Cambria"/>
                <a:cs typeface="Cambria"/>
              </a:rPr>
              <a:t> </a:t>
            </a:r>
            <a:r>
              <a:rPr sz="3450" spc="-35" dirty="0">
                <a:latin typeface="Cambria"/>
                <a:cs typeface="Cambria"/>
              </a:rPr>
              <a:t>primary </a:t>
            </a:r>
            <a:r>
              <a:rPr sz="3400" dirty="0">
                <a:latin typeface="Cambria"/>
                <a:cs typeface="Cambria"/>
              </a:rPr>
              <a:t>end</a:t>
            </a:r>
            <a:r>
              <a:rPr sz="3400" spc="-5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point</a:t>
            </a:r>
            <a:r>
              <a:rPr sz="3400" spc="260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of</a:t>
            </a:r>
            <a:r>
              <a:rPr sz="3400" spc="-10" dirty="0">
                <a:latin typeface="Cambria"/>
                <a:cs typeface="Cambria"/>
              </a:rPr>
              <a:t> pulmonary</a:t>
            </a:r>
            <a:r>
              <a:rPr sz="3400" dirty="0">
                <a:latin typeface="Cambria"/>
                <a:cs typeface="Cambria"/>
              </a:rPr>
              <a:t>	</a:t>
            </a:r>
            <a:r>
              <a:rPr sz="3400" spc="-30" dirty="0">
                <a:latin typeface="Cambria"/>
                <a:cs typeface="Cambria"/>
              </a:rPr>
              <a:t>artery</a:t>
            </a:r>
            <a:r>
              <a:rPr sz="3400" spc="-70" dirty="0">
                <a:latin typeface="Cambria"/>
                <a:cs typeface="Cambria"/>
              </a:rPr>
              <a:t> </a:t>
            </a:r>
            <a:r>
              <a:rPr sz="3400" spc="-10" dirty="0">
                <a:latin typeface="Cambria"/>
                <a:cs typeface="Cambria"/>
              </a:rPr>
              <a:t>pressure.</a:t>
            </a:r>
            <a:endParaRPr sz="3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760"/>
              </a:spcBef>
              <a:buFont typeface="Cambria"/>
              <a:buChar char="•"/>
            </a:pPr>
            <a:endParaRPr sz="3450" dirty="0">
              <a:latin typeface="Cambria"/>
              <a:cs typeface="Cambria"/>
            </a:endParaRPr>
          </a:p>
          <a:p>
            <a:pPr marL="297180" marR="346075" indent="-284480">
              <a:lnSpc>
                <a:spcPts val="4000"/>
              </a:lnSpc>
              <a:buClr>
                <a:srgbClr val="A752A3"/>
              </a:buClr>
              <a:buChar char="•"/>
              <a:tabLst>
                <a:tab pos="301625" algn="l"/>
                <a:tab pos="3590925" algn="l"/>
                <a:tab pos="6490335" algn="l"/>
                <a:tab pos="8444230" algn="l"/>
              </a:tabLst>
            </a:pPr>
            <a:r>
              <a:rPr sz="3450" dirty="0">
                <a:latin typeface="Cambria"/>
                <a:cs typeface="Cambria"/>
              </a:rPr>
              <a:t>This</a:t>
            </a:r>
            <a:r>
              <a:rPr sz="3450" spc="-90" dirty="0">
                <a:latin typeface="Cambria"/>
                <a:cs typeface="Cambria"/>
              </a:rPr>
              <a:t> </a:t>
            </a:r>
            <a:r>
              <a:rPr sz="3450" spc="-30" dirty="0">
                <a:latin typeface="Cambria"/>
                <a:cs typeface="Cambria"/>
              </a:rPr>
              <a:t>showed</a:t>
            </a:r>
            <a:r>
              <a:rPr sz="3450" spc="65" dirty="0">
                <a:latin typeface="Cambria"/>
                <a:cs typeface="Cambria"/>
              </a:rPr>
              <a:t> </a:t>
            </a:r>
            <a:r>
              <a:rPr sz="3450" dirty="0">
                <a:latin typeface="Cambria"/>
                <a:cs typeface="Cambria"/>
              </a:rPr>
              <a:t>that</a:t>
            </a:r>
            <a:r>
              <a:rPr sz="3450" spc="-40" dirty="0">
                <a:latin typeface="Cambria"/>
                <a:cs typeface="Cambria"/>
              </a:rPr>
              <a:t> </a:t>
            </a:r>
            <a:r>
              <a:rPr sz="3450" spc="180" dirty="0">
                <a:latin typeface="Cambria"/>
                <a:cs typeface="Cambria"/>
              </a:rPr>
              <a:t>sGC</a:t>
            </a:r>
            <a:r>
              <a:rPr sz="3450" spc="-160" dirty="0">
                <a:latin typeface="Cambria"/>
                <a:cs typeface="Cambria"/>
              </a:rPr>
              <a:t> </a:t>
            </a:r>
            <a:r>
              <a:rPr sz="3450" spc="-10" dirty="0">
                <a:latin typeface="Cambria"/>
                <a:cs typeface="Cambria"/>
              </a:rPr>
              <a:t>stimulator</a:t>
            </a:r>
            <a:r>
              <a:rPr sz="3450" dirty="0">
                <a:latin typeface="Cambria"/>
                <a:cs typeface="Cambria"/>
              </a:rPr>
              <a:t>	</a:t>
            </a:r>
            <a:r>
              <a:rPr sz="3450" spc="-20" dirty="0">
                <a:latin typeface="Cambria"/>
                <a:cs typeface="Cambria"/>
              </a:rPr>
              <a:t>were 	benefic</a:t>
            </a:r>
            <a:r>
              <a:rPr lang="en-IN" sz="3450" spc="-20" dirty="0" err="1">
                <a:latin typeface="Cambria"/>
                <a:cs typeface="Cambria"/>
              </a:rPr>
              <a:t>ial</a:t>
            </a:r>
            <a:r>
              <a:rPr sz="3450" spc="155" dirty="0">
                <a:latin typeface="Cambria"/>
                <a:cs typeface="Cambria"/>
              </a:rPr>
              <a:t> </a:t>
            </a:r>
            <a:r>
              <a:rPr sz="3450" dirty="0">
                <a:latin typeface="Cambria"/>
                <a:cs typeface="Cambria"/>
              </a:rPr>
              <a:t>in</a:t>
            </a:r>
            <a:r>
              <a:rPr sz="3450" spc="-70" dirty="0">
                <a:latin typeface="Cambria"/>
                <a:cs typeface="Cambria"/>
              </a:rPr>
              <a:t> </a:t>
            </a:r>
            <a:r>
              <a:rPr sz="3450" spc="-25" dirty="0">
                <a:latin typeface="Cambria"/>
                <a:cs typeface="Cambria"/>
              </a:rPr>
              <a:t>HF</a:t>
            </a:r>
            <a:r>
              <a:rPr lang="en-IN" sz="3450" spc="-25" dirty="0">
                <a:latin typeface="Cambria"/>
                <a:cs typeface="Cambria"/>
              </a:rPr>
              <a:t> </a:t>
            </a:r>
            <a:r>
              <a:rPr sz="3450" spc="-10" dirty="0">
                <a:latin typeface="Cambria"/>
                <a:cs typeface="Cambria"/>
              </a:rPr>
              <a:t>beyond</a:t>
            </a:r>
            <a:r>
              <a:rPr sz="3450" spc="-80" dirty="0">
                <a:latin typeface="Cambria"/>
                <a:cs typeface="Cambria"/>
              </a:rPr>
              <a:t> </a:t>
            </a:r>
            <a:r>
              <a:rPr sz="3450" spc="-10" dirty="0">
                <a:latin typeface="Cambria"/>
                <a:cs typeface="Cambria"/>
              </a:rPr>
              <a:t>simply</a:t>
            </a:r>
            <a:r>
              <a:rPr sz="3450" spc="-114" dirty="0">
                <a:latin typeface="Cambria"/>
                <a:cs typeface="Cambria"/>
              </a:rPr>
              <a:t> </a:t>
            </a:r>
            <a:r>
              <a:rPr sz="3450" spc="-10" dirty="0">
                <a:latin typeface="Cambria"/>
                <a:cs typeface="Cambria"/>
              </a:rPr>
              <a:t>improving</a:t>
            </a:r>
            <a:r>
              <a:rPr lang="en-IN" sz="3450" spc="-10" dirty="0">
                <a:latin typeface="Cambria"/>
                <a:cs typeface="Cambria"/>
              </a:rPr>
              <a:t> </a:t>
            </a:r>
            <a:r>
              <a:rPr sz="3450" spc="-65" dirty="0">
                <a:latin typeface="Cambria"/>
                <a:cs typeface="Cambria"/>
              </a:rPr>
              <a:t>the 	</a:t>
            </a:r>
            <a:r>
              <a:rPr sz="3400" spc="114" dirty="0">
                <a:latin typeface="Cambria"/>
                <a:cs typeface="Cambria"/>
              </a:rPr>
              <a:t>PAH.</a:t>
            </a:r>
            <a:endParaRPr sz="34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435C50-B072-C40B-A142-27868A9E4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" y="330200"/>
            <a:ext cx="8668960" cy="641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48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4B6FE8-E6F9-900E-4CCE-AC001D19A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129"/>
            <a:ext cx="10526583" cy="388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2ED1D6-7A50-C89C-193C-45D9938CD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92329"/>
            <a:ext cx="10380533" cy="254273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846D50-2BC1-E400-2CCE-37F089E47EA1}"/>
              </a:ext>
            </a:extLst>
          </p:cNvPr>
          <p:cNvCxnSpPr/>
          <p:nvPr/>
        </p:nvCxnSpPr>
        <p:spPr>
          <a:xfrm>
            <a:off x="3511550" y="1625600"/>
            <a:ext cx="22860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8529B5-CAF0-51CC-3741-A123D6B0F2FB}"/>
              </a:ext>
            </a:extLst>
          </p:cNvPr>
          <p:cNvCxnSpPr/>
          <p:nvPr/>
        </p:nvCxnSpPr>
        <p:spPr>
          <a:xfrm>
            <a:off x="6635750" y="1625600"/>
            <a:ext cx="3429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364279-D70A-2B1E-29FD-7996F10902E7}"/>
              </a:ext>
            </a:extLst>
          </p:cNvPr>
          <p:cNvCxnSpPr/>
          <p:nvPr/>
        </p:nvCxnSpPr>
        <p:spPr>
          <a:xfrm>
            <a:off x="1911350" y="1854200"/>
            <a:ext cx="6781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7D7932-565E-C192-EAD4-D28E0F62C3D9}"/>
              </a:ext>
            </a:extLst>
          </p:cNvPr>
          <p:cNvCxnSpPr/>
          <p:nvPr/>
        </p:nvCxnSpPr>
        <p:spPr>
          <a:xfrm>
            <a:off x="9226550" y="18542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657635-818C-35C0-CA7A-6E570EC97D39}"/>
              </a:ext>
            </a:extLst>
          </p:cNvPr>
          <p:cNvCxnSpPr/>
          <p:nvPr/>
        </p:nvCxnSpPr>
        <p:spPr>
          <a:xfrm>
            <a:off x="1911350" y="2082800"/>
            <a:ext cx="807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144470-4217-5208-B01E-B8D2834E2A98}"/>
              </a:ext>
            </a:extLst>
          </p:cNvPr>
          <p:cNvCxnSpPr/>
          <p:nvPr/>
        </p:nvCxnSpPr>
        <p:spPr>
          <a:xfrm>
            <a:off x="2292350" y="2349229"/>
            <a:ext cx="2514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C5DBA92-04C1-C308-53D1-E0A1418E3EED}"/>
              </a:ext>
            </a:extLst>
          </p:cNvPr>
          <p:cNvCxnSpPr/>
          <p:nvPr/>
        </p:nvCxnSpPr>
        <p:spPr>
          <a:xfrm>
            <a:off x="2216150" y="5359400"/>
            <a:ext cx="74295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4FAF0F-F08E-68D3-3F0B-7624873962ED}"/>
              </a:ext>
            </a:extLst>
          </p:cNvPr>
          <p:cNvCxnSpPr/>
          <p:nvPr/>
        </p:nvCxnSpPr>
        <p:spPr>
          <a:xfrm>
            <a:off x="2139950" y="5563695"/>
            <a:ext cx="457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8255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5461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2365" y="748258"/>
            <a:ext cx="9312275" cy="209480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5365"/>
              </a:lnSpc>
              <a:spcBef>
                <a:spcPts val="135"/>
              </a:spcBef>
            </a:pPr>
            <a:r>
              <a:rPr sz="3200" b="1" u="sng" spc="-350" dirty="0">
                <a:solidFill>
                  <a:srgbClr val="FF0000"/>
                </a:solidFill>
              </a:rPr>
              <a:t>SOCRATES</a:t>
            </a:r>
            <a:r>
              <a:rPr sz="3200" b="1" u="sng" spc="335" dirty="0">
                <a:solidFill>
                  <a:srgbClr val="FF0000"/>
                </a:solidFill>
              </a:rPr>
              <a:t> </a:t>
            </a:r>
            <a:r>
              <a:rPr sz="3200" b="1" u="sng" spc="-200" dirty="0">
                <a:solidFill>
                  <a:srgbClr val="FF0000"/>
                </a:solidFill>
              </a:rPr>
              <a:t>-</a:t>
            </a:r>
            <a:r>
              <a:rPr sz="3200" b="1" u="sng" spc="-310" dirty="0">
                <a:solidFill>
                  <a:srgbClr val="FF0000"/>
                </a:solidFill>
              </a:rPr>
              <a:t>REDUCED</a:t>
            </a:r>
            <a:r>
              <a:rPr sz="3200" b="1" u="sng" spc="390" dirty="0">
                <a:solidFill>
                  <a:srgbClr val="FF0000"/>
                </a:solidFill>
              </a:rPr>
              <a:t> </a:t>
            </a:r>
            <a:r>
              <a:rPr lang="en-US" sz="3200" b="1" u="sng" spc="-85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SOLUBLE</a:t>
            </a:r>
            <a:b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u="sng" spc="-185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GUANYLATE</a:t>
            </a:r>
            <a:r>
              <a:rPr lang="en-US" sz="3200" b="1" u="sng" spc="-165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CYCLASE</a:t>
            </a:r>
            <a:r>
              <a:rPr lang="en-US" sz="3200" b="1" u="sng" spc="-18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spc="-180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STIMULATOR</a:t>
            </a:r>
            <a:r>
              <a:rPr lang="en-US" sz="3200" b="1" u="sng" spc="-30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spc="-125" dirty="0">
                <a:solidFill>
                  <a:srgbClr val="3A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3200" b="1" u="sng" spc="-220" dirty="0">
                <a:solidFill>
                  <a:srgbClr val="3A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spc="-120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HEART FAILURE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2766" y="1795660"/>
            <a:ext cx="9421983" cy="5712333"/>
          </a:xfrm>
          <a:prstGeom prst="rect">
            <a:avLst/>
          </a:prstGeom>
        </p:spPr>
        <p:txBody>
          <a:bodyPr vert="horz" wrap="square" lIns="0" tIns="3060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10"/>
              </a:spcBef>
            </a:pPr>
            <a:endParaRPr sz="4350" dirty="0">
              <a:latin typeface="Trebuchet MS"/>
              <a:cs typeface="Trebuchet MS"/>
            </a:endParaRPr>
          </a:p>
          <a:p>
            <a:pPr marL="436880" indent="-297815">
              <a:lnSpc>
                <a:spcPts val="3479"/>
              </a:lnSpc>
              <a:spcBef>
                <a:spcPts val="1780"/>
              </a:spcBef>
              <a:buClr>
                <a:srgbClr val="6B6B6B"/>
              </a:buClr>
              <a:buChar char="•"/>
              <a:tabLst>
                <a:tab pos="436880" algn="l"/>
              </a:tabLst>
            </a:pPr>
            <a:r>
              <a:rPr sz="3300" spc="80" dirty="0">
                <a:latin typeface="Cambria"/>
                <a:cs typeface="Cambria"/>
              </a:rPr>
              <a:t>In</a:t>
            </a:r>
            <a:r>
              <a:rPr sz="3300" spc="-185" dirty="0">
                <a:latin typeface="Cambria"/>
                <a:cs typeface="Cambria"/>
              </a:rPr>
              <a:t> </a:t>
            </a:r>
            <a:r>
              <a:rPr sz="3300" spc="-10" dirty="0">
                <a:latin typeface="Cambria"/>
                <a:cs typeface="Cambria"/>
              </a:rPr>
              <a:t>this</a:t>
            </a:r>
            <a:r>
              <a:rPr sz="3300" spc="-170" dirty="0">
                <a:latin typeface="Cambria"/>
                <a:cs typeface="Cambria"/>
              </a:rPr>
              <a:t> </a:t>
            </a:r>
            <a:r>
              <a:rPr sz="3300" spc="-45" dirty="0">
                <a:latin typeface="Cambria"/>
                <a:cs typeface="Cambria"/>
              </a:rPr>
              <a:t>study</a:t>
            </a:r>
            <a:r>
              <a:rPr sz="3300" spc="-130" dirty="0">
                <a:latin typeface="Cambria"/>
                <a:cs typeface="Cambria"/>
              </a:rPr>
              <a:t> </a:t>
            </a:r>
            <a:r>
              <a:rPr sz="3300" b="1" spc="-65" dirty="0">
                <a:latin typeface="Cambria"/>
                <a:cs typeface="Cambria"/>
              </a:rPr>
              <a:t>vericiguat</a:t>
            </a:r>
            <a:r>
              <a:rPr sz="3300" b="1" spc="35" dirty="0">
                <a:latin typeface="Cambria"/>
                <a:cs typeface="Cambria"/>
              </a:rPr>
              <a:t> </a:t>
            </a:r>
            <a:r>
              <a:rPr sz="3300" b="1" spc="-114" dirty="0">
                <a:latin typeface="Cambria"/>
                <a:cs typeface="Cambria"/>
              </a:rPr>
              <a:t>was</a:t>
            </a:r>
            <a:r>
              <a:rPr sz="3300" b="1" spc="-65" dirty="0">
                <a:latin typeface="Cambria"/>
                <a:cs typeface="Cambria"/>
              </a:rPr>
              <a:t> </a:t>
            </a:r>
            <a:r>
              <a:rPr sz="3300" b="1" spc="-55" dirty="0">
                <a:latin typeface="Cambria"/>
                <a:cs typeface="Cambria"/>
              </a:rPr>
              <a:t>added</a:t>
            </a:r>
            <a:r>
              <a:rPr sz="3300" b="1" spc="-80" dirty="0">
                <a:latin typeface="Cambria"/>
                <a:cs typeface="Cambria"/>
              </a:rPr>
              <a:t> </a:t>
            </a:r>
            <a:r>
              <a:rPr sz="3300" dirty="0">
                <a:latin typeface="Cambria"/>
                <a:cs typeface="Cambria"/>
              </a:rPr>
              <a:t>to</a:t>
            </a:r>
            <a:r>
              <a:rPr sz="3300" spc="-140" dirty="0">
                <a:latin typeface="Cambria"/>
                <a:cs typeface="Cambria"/>
              </a:rPr>
              <a:t> </a:t>
            </a:r>
            <a:r>
              <a:rPr sz="3300" spc="-65" dirty="0">
                <a:latin typeface="Cambria"/>
                <a:cs typeface="Cambria"/>
              </a:rPr>
              <a:t>standard</a:t>
            </a:r>
            <a:r>
              <a:rPr sz="3300" spc="25" dirty="0">
                <a:latin typeface="Cambria"/>
                <a:cs typeface="Cambria"/>
              </a:rPr>
              <a:t> </a:t>
            </a:r>
            <a:r>
              <a:rPr sz="3300" spc="-25" dirty="0">
                <a:latin typeface="Cambria"/>
                <a:cs typeface="Cambria"/>
              </a:rPr>
              <a:t>of</a:t>
            </a:r>
            <a:r>
              <a:rPr lang="en-IN" sz="3300" dirty="0">
                <a:latin typeface="Cambria"/>
                <a:cs typeface="Cambria"/>
              </a:rPr>
              <a:t> </a:t>
            </a:r>
            <a:r>
              <a:rPr sz="3250" spc="-10" dirty="0">
                <a:latin typeface="Cambria"/>
                <a:cs typeface="Cambria"/>
              </a:rPr>
              <a:t>care</a:t>
            </a:r>
            <a:r>
              <a:rPr sz="3250" spc="-130" dirty="0">
                <a:latin typeface="Cambria"/>
                <a:cs typeface="Cambria"/>
              </a:rPr>
              <a:t> </a:t>
            </a:r>
            <a:r>
              <a:rPr sz="3250" dirty="0">
                <a:latin typeface="Cambria"/>
                <a:cs typeface="Cambria"/>
              </a:rPr>
              <a:t>in</a:t>
            </a:r>
            <a:r>
              <a:rPr sz="3250" spc="-160" dirty="0">
                <a:latin typeface="Cambria"/>
                <a:cs typeface="Cambria"/>
              </a:rPr>
              <a:t> </a:t>
            </a:r>
            <a:r>
              <a:rPr sz="3250" spc="-40" dirty="0">
                <a:latin typeface="Cambria"/>
                <a:cs typeface="Cambria"/>
              </a:rPr>
              <a:t>patients</a:t>
            </a:r>
            <a:r>
              <a:rPr sz="3250" spc="5" dirty="0">
                <a:latin typeface="Cambria"/>
                <a:cs typeface="Cambria"/>
              </a:rPr>
              <a:t> </a:t>
            </a:r>
            <a:r>
              <a:rPr sz="3250" spc="-20" dirty="0">
                <a:latin typeface="Cambria"/>
                <a:cs typeface="Cambria"/>
              </a:rPr>
              <a:t>with</a:t>
            </a:r>
            <a:r>
              <a:rPr sz="3250" spc="-145" dirty="0">
                <a:latin typeface="Cambria"/>
                <a:cs typeface="Cambria"/>
              </a:rPr>
              <a:t> </a:t>
            </a:r>
            <a:r>
              <a:rPr sz="3250" spc="-75" dirty="0">
                <a:latin typeface="Cambria"/>
                <a:cs typeface="Cambria"/>
              </a:rPr>
              <a:t>worsening</a:t>
            </a:r>
            <a:r>
              <a:rPr sz="3250" spc="-10" dirty="0">
                <a:latin typeface="Cambria"/>
                <a:cs typeface="Cambria"/>
              </a:rPr>
              <a:t> </a:t>
            </a:r>
            <a:r>
              <a:rPr sz="3250" spc="-30" dirty="0">
                <a:latin typeface="Cambria"/>
                <a:cs typeface="Cambria"/>
              </a:rPr>
              <a:t>chronic</a:t>
            </a:r>
            <a:r>
              <a:rPr sz="3250" spc="-60" dirty="0">
                <a:latin typeface="Cambria"/>
                <a:cs typeface="Cambria"/>
              </a:rPr>
              <a:t> </a:t>
            </a:r>
            <a:r>
              <a:rPr sz="3250" spc="-25" dirty="0">
                <a:latin typeface="Cambria"/>
                <a:cs typeface="Cambria"/>
              </a:rPr>
              <a:t>HF</a:t>
            </a:r>
            <a:endParaRPr sz="3250" dirty="0">
              <a:latin typeface="Cambria"/>
              <a:cs typeface="Cambria"/>
            </a:endParaRPr>
          </a:p>
          <a:p>
            <a:pPr marL="431800">
              <a:lnSpc>
                <a:spcPts val="2955"/>
              </a:lnSpc>
            </a:pPr>
            <a:r>
              <a:rPr sz="3300" spc="-65" dirty="0">
                <a:latin typeface="Cambria"/>
                <a:cs typeface="Cambria"/>
              </a:rPr>
              <a:t>requiring</a:t>
            </a:r>
            <a:r>
              <a:rPr sz="3300" spc="45" dirty="0">
                <a:latin typeface="Cambria"/>
                <a:cs typeface="Cambria"/>
              </a:rPr>
              <a:t> </a:t>
            </a:r>
            <a:r>
              <a:rPr sz="3300" spc="-45" dirty="0">
                <a:latin typeface="Cambria"/>
                <a:cs typeface="Cambria"/>
              </a:rPr>
              <a:t>hospitalization</a:t>
            </a:r>
            <a:r>
              <a:rPr sz="3300" spc="-140" dirty="0">
                <a:latin typeface="Cambria"/>
                <a:cs typeface="Cambria"/>
              </a:rPr>
              <a:t> </a:t>
            </a:r>
            <a:r>
              <a:rPr sz="3300" dirty="0">
                <a:latin typeface="Cambria"/>
                <a:cs typeface="Cambria"/>
              </a:rPr>
              <a:t>or</a:t>
            </a:r>
            <a:r>
              <a:rPr sz="3300" spc="-120" dirty="0">
                <a:latin typeface="Cambria"/>
                <a:cs typeface="Cambria"/>
              </a:rPr>
              <a:t> </a:t>
            </a:r>
            <a:r>
              <a:rPr sz="3300" spc="85" dirty="0">
                <a:latin typeface="Cambria"/>
                <a:cs typeface="Cambria"/>
              </a:rPr>
              <a:t>IV</a:t>
            </a:r>
            <a:r>
              <a:rPr sz="3300" spc="-155" dirty="0">
                <a:latin typeface="Cambria"/>
                <a:cs typeface="Cambria"/>
              </a:rPr>
              <a:t> </a:t>
            </a:r>
            <a:r>
              <a:rPr sz="3300" spc="-40" dirty="0">
                <a:latin typeface="Cambria"/>
                <a:cs typeface="Cambria"/>
              </a:rPr>
              <a:t>diuretic</a:t>
            </a:r>
            <a:r>
              <a:rPr sz="3300" spc="-100" dirty="0">
                <a:latin typeface="Cambria"/>
                <a:cs typeface="Cambria"/>
              </a:rPr>
              <a:t> </a:t>
            </a:r>
            <a:r>
              <a:rPr sz="3300" spc="-10" dirty="0">
                <a:latin typeface="Cambria"/>
                <a:cs typeface="Cambria"/>
              </a:rPr>
              <a:t>treatment</a:t>
            </a:r>
            <a:endParaRPr sz="3300" dirty="0">
              <a:latin typeface="Cambria"/>
              <a:cs typeface="Cambria"/>
            </a:endParaRPr>
          </a:p>
          <a:p>
            <a:pPr marL="434340">
              <a:lnSpc>
                <a:spcPts val="3454"/>
              </a:lnSpc>
            </a:pPr>
            <a:r>
              <a:rPr sz="3300" spc="75" dirty="0">
                <a:latin typeface="Times New Roman"/>
                <a:cs typeface="Times New Roman"/>
              </a:rPr>
              <a:t>and</a:t>
            </a:r>
            <a:r>
              <a:rPr sz="3300" spc="145" dirty="0">
                <a:latin typeface="Times New Roman"/>
                <a:cs typeface="Times New Roman"/>
              </a:rPr>
              <a:t> </a:t>
            </a:r>
            <a:r>
              <a:rPr sz="3300" dirty="0">
                <a:latin typeface="Times New Roman"/>
                <a:cs typeface="Times New Roman"/>
              </a:rPr>
              <a:t>increased</a:t>
            </a:r>
            <a:r>
              <a:rPr sz="3300" spc="380" dirty="0">
                <a:latin typeface="Times New Roman"/>
                <a:cs typeface="Times New Roman"/>
              </a:rPr>
              <a:t> </a:t>
            </a:r>
            <a:r>
              <a:rPr sz="3300" spc="-85" dirty="0">
                <a:latin typeface="Times New Roman"/>
                <a:cs typeface="Times New Roman"/>
              </a:rPr>
              <a:t>BNP</a:t>
            </a:r>
            <a:r>
              <a:rPr sz="3300" spc="5" dirty="0">
                <a:latin typeface="Times New Roman"/>
                <a:cs typeface="Times New Roman"/>
              </a:rPr>
              <a:t> </a:t>
            </a:r>
            <a:r>
              <a:rPr sz="3300" dirty="0">
                <a:latin typeface="Times New Roman"/>
                <a:cs typeface="Times New Roman"/>
              </a:rPr>
              <a:t>or</a:t>
            </a:r>
            <a:r>
              <a:rPr sz="3300" spc="155" dirty="0">
                <a:latin typeface="Times New Roman"/>
                <a:cs typeface="Times New Roman"/>
              </a:rPr>
              <a:t> </a:t>
            </a:r>
            <a:r>
              <a:rPr sz="3300" spc="-60" dirty="0">
                <a:latin typeface="Times New Roman"/>
                <a:cs typeface="Times New Roman"/>
              </a:rPr>
              <a:t>NT-</a:t>
            </a:r>
            <a:r>
              <a:rPr sz="3300" spc="-10" dirty="0">
                <a:latin typeface="Times New Roman"/>
                <a:cs typeface="Times New Roman"/>
              </a:rPr>
              <a:t>proBNP</a:t>
            </a:r>
            <a:endParaRPr sz="3300" dirty="0">
              <a:latin typeface="Times New Roman"/>
              <a:cs typeface="Times New Roman"/>
            </a:endParaRPr>
          </a:p>
          <a:p>
            <a:pPr marL="426720" indent="-288290">
              <a:lnSpc>
                <a:spcPts val="3510"/>
              </a:lnSpc>
              <a:spcBef>
                <a:spcPts val="2640"/>
              </a:spcBef>
              <a:buClr>
                <a:srgbClr val="6B6B6B"/>
              </a:buClr>
              <a:buChar char="•"/>
              <a:tabLst>
                <a:tab pos="426720" algn="l"/>
              </a:tabLst>
            </a:pPr>
            <a:r>
              <a:rPr lang="en-IN" sz="3350" b="1" spc="-20" dirty="0">
                <a:latin typeface="Cambria"/>
                <a:cs typeface="Cambria"/>
              </a:rPr>
              <a:t>D</a:t>
            </a:r>
            <a:r>
              <a:rPr sz="3350" b="1" spc="-20" dirty="0">
                <a:latin typeface="Cambria"/>
                <a:cs typeface="Cambria"/>
              </a:rPr>
              <a:t>id</a:t>
            </a:r>
            <a:r>
              <a:rPr sz="3350" b="1" spc="-165" dirty="0">
                <a:latin typeface="Cambria"/>
                <a:cs typeface="Cambria"/>
              </a:rPr>
              <a:t> </a:t>
            </a:r>
            <a:r>
              <a:rPr sz="3350" b="1" spc="-50" dirty="0">
                <a:latin typeface="Cambria"/>
                <a:cs typeface="Cambria"/>
              </a:rPr>
              <a:t>not</a:t>
            </a:r>
            <a:r>
              <a:rPr sz="3350" b="1" spc="-135" dirty="0">
                <a:latin typeface="Cambria"/>
                <a:cs typeface="Cambria"/>
              </a:rPr>
              <a:t> </a:t>
            </a:r>
            <a:r>
              <a:rPr sz="3350" b="1" spc="-90" dirty="0">
                <a:latin typeface="Cambria"/>
                <a:cs typeface="Cambria"/>
              </a:rPr>
              <a:t>reach</a:t>
            </a:r>
            <a:r>
              <a:rPr sz="3350" b="1" spc="-70" dirty="0">
                <a:latin typeface="Cambria"/>
                <a:cs typeface="Cambria"/>
              </a:rPr>
              <a:t> </a:t>
            </a:r>
            <a:r>
              <a:rPr sz="3350" b="1" spc="-80" dirty="0">
                <a:latin typeface="Cambria"/>
                <a:cs typeface="Cambria"/>
              </a:rPr>
              <a:t>statistical</a:t>
            </a:r>
            <a:r>
              <a:rPr sz="3350" b="1" spc="25" dirty="0">
                <a:latin typeface="Cambria"/>
                <a:cs typeface="Cambria"/>
              </a:rPr>
              <a:t> </a:t>
            </a:r>
            <a:r>
              <a:rPr sz="3350" b="1" spc="-60" dirty="0">
                <a:latin typeface="Cambria"/>
                <a:cs typeface="Cambria"/>
              </a:rPr>
              <a:t>significant</a:t>
            </a:r>
            <a:r>
              <a:rPr sz="3350" b="1" spc="40" dirty="0">
                <a:latin typeface="Cambria"/>
                <a:cs typeface="Cambria"/>
              </a:rPr>
              <a:t> </a:t>
            </a:r>
            <a:r>
              <a:rPr sz="3350" spc="-105" dirty="0">
                <a:latin typeface="Cambria"/>
                <a:cs typeface="Cambria"/>
              </a:rPr>
              <a:t>changes</a:t>
            </a:r>
            <a:r>
              <a:rPr sz="3350" spc="-80" dirty="0">
                <a:latin typeface="Cambria"/>
                <a:cs typeface="Cambria"/>
              </a:rPr>
              <a:t> </a:t>
            </a:r>
            <a:r>
              <a:rPr sz="3350" dirty="0">
                <a:latin typeface="Cambria"/>
                <a:cs typeface="Cambria"/>
              </a:rPr>
              <a:t>in</a:t>
            </a:r>
            <a:r>
              <a:rPr sz="3350" spc="-185" dirty="0">
                <a:latin typeface="Cambria"/>
                <a:cs typeface="Cambria"/>
              </a:rPr>
              <a:t> </a:t>
            </a:r>
            <a:r>
              <a:rPr lang="en-IN" sz="3350" spc="55" dirty="0">
                <a:latin typeface="Cambria"/>
                <a:cs typeface="Cambria"/>
              </a:rPr>
              <a:t>BNP </a:t>
            </a:r>
            <a:r>
              <a:rPr sz="3300" dirty="0">
                <a:latin typeface="Cambria"/>
                <a:cs typeface="Cambria"/>
              </a:rPr>
              <a:t>and</a:t>
            </a:r>
            <a:r>
              <a:rPr sz="3300" spc="-90" dirty="0">
                <a:latin typeface="Cambria"/>
                <a:cs typeface="Cambria"/>
              </a:rPr>
              <a:t> </a:t>
            </a:r>
            <a:r>
              <a:rPr sz="3300" spc="-65" dirty="0">
                <a:latin typeface="Cambria"/>
                <a:cs typeface="Cambria"/>
              </a:rPr>
              <a:t>NT-</a:t>
            </a:r>
            <a:r>
              <a:rPr sz="3300" dirty="0">
                <a:latin typeface="Cambria"/>
                <a:cs typeface="Cambria"/>
              </a:rPr>
              <a:t>pro</a:t>
            </a:r>
            <a:r>
              <a:rPr sz="3300" spc="45" dirty="0">
                <a:latin typeface="Cambria"/>
                <a:cs typeface="Cambria"/>
              </a:rPr>
              <a:t> </a:t>
            </a:r>
            <a:r>
              <a:rPr sz="3300" dirty="0">
                <a:latin typeface="Cambria"/>
                <a:cs typeface="Cambria"/>
              </a:rPr>
              <a:t>BNP</a:t>
            </a:r>
            <a:r>
              <a:rPr sz="3300" spc="-15" dirty="0">
                <a:latin typeface="Cambria"/>
                <a:cs typeface="Cambria"/>
              </a:rPr>
              <a:t> </a:t>
            </a:r>
            <a:r>
              <a:rPr sz="3300" spc="-10" dirty="0">
                <a:latin typeface="Cambria"/>
                <a:cs typeface="Cambria"/>
              </a:rPr>
              <a:t>levels</a:t>
            </a:r>
            <a:endParaRPr sz="3300" dirty="0">
              <a:latin typeface="Cambria"/>
              <a:cs typeface="Cambria"/>
            </a:endParaRPr>
          </a:p>
          <a:p>
            <a:pPr marL="436880" indent="-297815">
              <a:lnSpc>
                <a:spcPts val="3479"/>
              </a:lnSpc>
              <a:spcBef>
                <a:spcPts val="2690"/>
              </a:spcBef>
              <a:buClr>
                <a:srgbClr val="5E5E5E"/>
              </a:buClr>
              <a:buChar char="•"/>
              <a:tabLst>
                <a:tab pos="436880" algn="l"/>
              </a:tabLst>
            </a:pPr>
            <a:r>
              <a:rPr sz="3300" spc="55" dirty="0">
                <a:latin typeface="Cambria"/>
                <a:cs typeface="Cambria"/>
              </a:rPr>
              <a:t>BUT</a:t>
            </a:r>
            <a:r>
              <a:rPr sz="3300" spc="-170" dirty="0">
                <a:latin typeface="Cambria"/>
                <a:cs typeface="Cambria"/>
              </a:rPr>
              <a:t> </a:t>
            </a:r>
            <a:r>
              <a:rPr sz="3300" dirty="0">
                <a:latin typeface="Cambria"/>
                <a:cs typeface="Cambria"/>
              </a:rPr>
              <a:t>an</a:t>
            </a:r>
            <a:r>
              <a:rPr sz="3300" spc="-80" dirty="0">
                <a:latin typeface="Cambria"/>
                <a:cs typeface="Cambria"/>
              </a:rPr>
              <a:t> </a:t>
            </a:r>
            <a:r>
              <a:rPr sz="3300" spc="-100" dirty="0">
                <a:latin typeface="Cambria"/>
                <a:cs typeface="Cambria"/>
              </a:rPr>
              <a:t>exploratory</a:t>
            </a:r>
            <a:r>
              <a:rPr sz="3300" spc="170" dirty="0">
                <a:latin typeface="Cambria"/>
                <a:cs typeface="Cambria"/>
              </a:rPr>
              <a:t> </a:t>
            </a:r>
            <a:r>
              <a:rPr sz="3300" spc="-55" dirty="0">
                <a:latin typeface="Cambria"/>
                <a:cs typeface="Cambria"/>
              </a:rPr>
              <a:t>analysis</a:t>
            </a:r>
            <a:r>
              <a:rPr sz="3300" spc="-70" dirty="0">
                <a:latin typeface="Cambria"/>
                <a:cs typeface="Cambria"/>
              </a:rPr>
              <a:t> </a:t>
            </a:r>
            <a:r>
              <a:rPr sz="3300" spc="-85" dirty="0">
                <a:latin typeface="Cambria"/>
                <a:cs typeface="Cambria"/>
              </a:rPr>
              <a:t>showed</a:t>
            </a:r>
            <a:r>
              <a:rPr sz="3300" spc="40" dirty="0">
                <a:latin typeface="Cambria"/>
                <a:cs typeface="Cambria"/>
              </a:rPr>
              <a:t> </a:t>
            </a:r>
            <a:r>
              <a:rPr sz="3300" dirty="0">
                <a:latin typeface="Cambria"/>
                <a:cs typeface="Cambria"/>
              </a:rPr>
              <a:t>a</a:t>
            </a:r>
            <a:r>
              <a:rPr sz="3300" spc="-175" dirty="0">
                <a:latin typeface="Cambria"/>
                <a:cs typeface="Cambria"/>
              </a:rPr>
              <a:t> </a:t>
            </a:r>
            <a:r>
              <a:rPr sz="3300" spc="-10" dirty="0">
                <a:latin typeface="Cambria"/>
                <a:cs typeface="Cambria"/>
              </a:rPr>
              <a:t>clinically</a:t>
            </a:r>
            <a:endParaRPr sz="3300" dirty="0">
              <a:latin typeface="Cambria"/>
              <a:cs typeface="Cambria"/>
            </a:endParaRPr>
          </a:p>
          <a:p>
            <a:pPr marL="430530">
              <a:lnSpc>
                <a:spcPts val="2915"/>
              </a:lnSpc>
              <a:tabLst>
                <a:tab pos="2350135" algn="l"/>
                <a:tab pos="6719570" algn="l"/>
              </a:tabLst>
            </a:pPr>
            <a:r>
              <a:rPr lang="en-IN" sz="3200" b="1" spc="-10" dirty="0">
                <a:latin typeface="Cambria"/>
                <a:cs typeface="Cambria"/>
              </a:rPr>
              <a:t>s</a:t>
            </a:r>
            <a:r>
              <a:rPr sz="3200" b="1" spc="-10" dirty="0" err="1">
                <a:latin typeface="Cambria"/>
                <a:cs typeface="Cambria"/>
              </a:rPr>
              <a:t>ignificant</a:t>
            </a:r>
            <a:r>
              <a:rPr lang="en-IN" sz="3200" b="1" spc="-10" dirty="0">
                <a:latin typeface="Cambria"/>
                <a:cs typeface="Cambria"/>
              </a:rPr>
              <a:t> </a:t>
            </a:r>
            <a:r>
              <a:rPr sz="3200" b="1" spc="-30" dirty="0">
                <a:latin typeface="Cambria"/>
                <a:cs typeface="Cambria"/>
              </a:rPr>
              <a:t>reduction</a:t>
            </a:r>
            <a:r>
              <a:rPr sz="3200" b="1" spc="-10" dirty="0">
                <a:latin typeface="Cambria"/>
                <a:cs typeface="Cambria"/>
              </a:rPr>
              <a:t> </a:t>
            </a:r>
            <a:r>
              <a:rPr sz="3200" b="1" dirty="0">
                <a:latin typeface="Cambria"/>
                <a:cs typeface="Cambria"/>
              </a:rPr>
              <a:t>of</a:t>
            </a:r>
            <a:r>
              <a:rPr sz="3200" b="1" spc="-95" dirty="0">
                <a:latin typeface="Cambria"/>
                <a:cs typeface="Cambria"/>
              </a:rPr>
              <a:t> </a:t>
            </a:r>
            <a:r>
              <a:rPr sz="3200" b="1" dirty="0">
                <a:latin typeface="Cambria"/>
                <a:cs typeface="Cambria"/>
              </a:rPr>
              <a:t>NT-</a:t>
            </a:r>
            <a:r>
              <a:rPr sz="3200" b="1" spc="-10" dirty="0">
                <a:latin typeface="Cambria"/>
                <a:cs typeface="Cambria"/>
              </a:rPr>
              <a:t>proBNP</a:t>
            </a:r>
            <a:r>
              <a:rPr sz="3200" dirty="0">
                <a:latin typeface="Cambria"/>
                <a:cs typeface="Cambria"/>
              </a:rPr>
              <a:t>	at</a:t>
            </a:r>
            <a:r>
              <a:rPr sz="3200" spc="-4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the</a:t>
            </a:r>
            <a:r>
              <a:rPr sz="3200" spc="-175" dirty="0">
                <a:latin typeface="Cambria"/>
                <a:cs typeface="Cambria"/>
              </a:rPr>
              <a:t> </a:t>
            </a:r>
            <a:r>
              <a:rPr sz="3200" spc="-20" dirty="0">
                <a:latin typeface="Cambria"/>
                <a:cs typeface="Cambria"/>
              </a:rPr>
              <a:t>highest</a:t>
            </a:r>
            <a:r>
              <a:rPr lang="en-IN" sz="3200" spc="-20" dirty="0">
                <a:latin typeface="Cambria"/>
                <a:cs typeface="Cambria"/>
              </a:rPr>
              <a:t> </a:t>
            </a:r>
            <a:r>
              <a:rPr sz="3250" spc="-20" dirty="0">
                <a:latin typeface="Cambria"/>
                <a:cs typeface="Cambria"/>
              </a:rPr>
              <a:t>dose</a:t>
            </a:r>
            <a:r>
              <a:rPr sz="3250" spc="-125" dirty="0">
                <a:latin typeface="Cambria"/>
                <a:cs typeface="Cambria"/>
              </a:rPr>
              <a:t> </a:t>
            </a:r>
            <a:r>
              <a:rPr sz="3250" spc="-55" dirty="0">
                <a:latin typeface="Cambria"/>
                <a:cs typeface="Cambria"/>
              </a:rPr>
              <a:t>group</a:t>
            </a:r>
            <a:r>
              <a:rPr sz="3250" spc="-125" dirty="0">
                <a:latin typeface="Cambria"/>
                <a:cs typeface="Cambria"/>
              </a:rPr>
              <a:t> </a:t>
            </a:r>
            <a:r>
              <a:rPr lang="en-IN" sz="3250" spc="-125" dirty="0">
                <a:latin typeface="Cambria"/>
                <a:cs typeface="Cambria"/>
              </a:rPr>
              <a:t>(10</a:t>
            </a:r>
            <a:r>
              <a:rPr sz="3250" spc="-20" dirty="0">
                <a:latin typeface="Cambria"/>
                <a:cs typeface="Cambria"/>
              </a:rPr>
              <a:t>mg).</a:t>
            </a:r>
            <a:endParaRPr sz="325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E5A8-FD42-CDD5-6066-661DFC3B4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99056-DD45-7DA9-6C04-52E37B6D4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0100" y="2618316"/>
            <a:ext cx="9771850" cy="4265084"/>
          </a:xfrm>
        </p:spPr>
        <p:txBody>
          <a:bodyPr/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results of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SOCRATES-REDUCED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supported the progression to 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larger Phase 3 trial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VICTORIA trial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ultimately demonstrated the clinical benefit of vericiguat in reducing cardiovascular death and heart failure hospitalizations.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0725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2F037-8832-A7FF-8D2A-AF7A3C63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CD66B-6011-AAEF-A94D-A8A4903EFF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4FB467-5F69-2087-6418-469570B19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4" y="812800"/>
            <a:ext cx="11745706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19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57912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057400" y="6946900"/>
            <a:ext cx="6794500" cy="508000"/>
            <a:chOff x="2057400" y="6946900"/>
            <a:chExt cx="6794500" cy="50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7400" y="6946900"/>
              <a:ext cx="6781800" cy="1651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70100" y="7150100"/>
              <a:ext cx="6781800" cy="3048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028728" y="4269316"/>
            <a:ext cx="6820534" cy="257378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3175" algn="ctr">
              <a:lnSpc>
                <a:spcPts val="3904"/>
              </a:lnSpc>
              <a:spcBef>
                <a:spcPts val="130"/>
              </a:spcBef>
              <a:tabLst>
                <a:tab pos="703580" algn="l"/>
                <a:tab pos="1172210" algn="l"/>
                <a:tab pos="2175510" algn="l"/>
              </a:tabLst>
            </a:pPr>
            <a:r>
              <a:rPr sz="3300" spc="-575" dirty="0">
                <a:solidFill>
                  <a:srgbClr val="954444"/>
                </a:solidFill>
                <a:latin typeface="Times New Roman"/>
                <a:cs typeface="Times New Roman"/>
              </a:rPr>
              <a:t>The</a:t>
            </a:r>
            <a:r>
              <a:rPr sz="3300" dirty="0">
                <a:solidFill>
                  <a:srgbClr val="954444"/>
                </a:solidFill>
                <a:latin typeface="Times New Roman"/>
                <a:cs typeface="Times New Roman"/>
              </a:rPr>
              <a:t>	</a:t>
            </a:r>
            <a:r>
              <a:rPr sz="3300" spc="-815" dirty="0">
                <a:solidFill>
                  <a:srgbClr val="B33828"/>
                </a:solidFill>
                <a:latin typeface="Times New Roman"/>
                <a:cs typeface="Times New Roman"/>
              </a:rPr>
              <a:t>N</a:t>
            </a:r>
            <a:r>
              <a:rPr lang="en-IN" sz="3300" spc="-815" dirty="0">
                <a:solidFill>
                  <a:srgbClr val="B33828"/>
                </a:solidFill>
                <a:latin typeface="Times New Roman"/>
                <a:cs typeface="Times New Roman"/>
              </a:rPr>
              <a:t> E     </a:t>
            </a:r>
            <a:r>
              <a:rPr sz="3300" spc="-850" dirty="0">
                <a:solidFill>
                  <a:srgbClr val="C33141"/>
                </a:solidFill>
                <a:latin typeface="Times New Roman"/>
                <a:cs typeface="Times New Roman"/>
              </a:rPr>
              <a:t>W</a:t>
            </a:r>
            <a:r>
              <a:rPr sz="3300" dirty="0">
                <a:solidFill>
                  <a:srgbClr val="C33141"/>
                </a:solidFill>
                <a:latin typeface="Times New Roman"/>
                <a:cs typeface="Times New Roman"/>
              </a:rPr>
              <a:t>	</a:t>
            </a:r>
            <a:r>
              <a:rPr sz="3300" spc="200" dirty="0">
                <a:solidFill>
                  <a:srgbClr val="BC333F"/>
                </a:solidFill>
                <a:latin typeface="Times New Roman"/>
                <a:cs typeface="Times New Roman"/>
              </a:rPr>
              <a:t>E</a:t>
            </a:r>
            <a:r>
              <a:rPr sz="3300" spc="210" dirty="0">
                <a:solidFill>
                  <a:srgbClr val="BA2831"/>
                </a:solidFill>
                <a:latin typeface="Times New Roman"/>
                <a:cs typeface="Times New Roman"/>
              </a:rPr>
              <a:t>N</a:t>
            </a:r>
            <a:r>
              <a:rPr sz="3300" spc="210" dirty="0">
                <a:solidFill>
                  <a:srgbClr val="B11128"/>
                </a:solidFill>
                <a:latin typeface="Times New Roman"/>
                <a:cs typeface="Times New Roman"/>
              </a:rPr>
              <a:t>G</a:t>
            </a:r>
            <a:r>
              <a:rPr sz="3300" spc="215" dirty="0">
                <a:solidFill>
                  <a:srgbClr val="AC3134"/>
                </a:solidFill>
                <a:latin typeface="Times New Roman"/>
                <a:cs typeface="Times New Roman"/>
              </a:rPr>
              <a:t>LA</a:t>
            </a:r>
            <a:r>
              <a:rPr sz="3300" spc="210" dirty="0">
                <a:solidFill>
                  <a:srgbClr val="D64146"/>
                </a:solidFill>
                <a:latin typeface="Times New Roman"/>
                <a:cs typeface="Times New Roman"/>
              </a:rPr>
              <a:t>N</a:t>
            </a:r>
            <a:r>
              <a:rPr sz="3300" spc="160" dirty="0">
                <a:solidFill>
                  <a:srgbClr val="D1283A"/>
                </a:solidFill>
                <a:latin typeface="Times New Roman"/>
                <a:cs typeface="Times New Roman"/>
              </a:rPr>
              <a:t>D</a:t>
            </a:r>
            <a:endParaRPr sz="3300" dirty="0">
              <a:latin typeface="Times New Roman"/>
              <a:cs typeface="Times New Roman"/>
            </a:endParaRPr>
          </a:p>
          <a:p>
            <a:pPr marL="15240" algn="ctr">
              <a:lnSpc>
                <a:spcPts val="4085"/>
              </a:lnSpc>
              <a:tabLst>
                <a:tab pos="2339340" algn="l"/>
                <a:tab pos="2842895" algn="l"/>
                <a:tab pos="3318510" algn="l"/>
              </a:tabLst>
            </a:pPr>
            <a:r>
              <a:rPr sz="3450" spc="130" dirty="0">
                <a:solidFill>
                  <a:srgbClr val="CF2D3A"/>
                </a:solidFill>
                <a:latin typeface="Times New Roman"/>
                <a:cs typeface="Times New Roman"/>
              </a:rPr>
              <a:t>J</a:t>
            </a:r>
            <a:r>
              <a:rPr sz="3450" spc="245" dirty="0">
                <a:solidFill>
                  <a:srgbClr val="BD2636"/>
                </a:solidFill>
                <a:latin typeface="Times New Roman"/>
                <a:cs typeface="Times New Roman"/>
              </a:rPr>
              <a:t>O</a:t>
            </a:r>
            <a:r>
              <a:rPr sz="3450" spc="220" dirty="0">
                <a:solidFill>
                  <a:srgbClr val="C82636"/>
                </a:solidFill>
                <a:latin typeface="Times New Roman"/>
                <a:cs typeface="Times New Roman"/>
              </a:rPr>
              <a:t>U</a:t>
            </a:r>
            <a:r>
              <a:rPr sz="3450" spc="185" dirty="0">
                <a:solidFill>
                  <a:srgbClr val="CF2838"/>
                </a:solidFill>
                <a:latin typeface="Times New Roman"/>
                <a:cs typeface="Times New Roman"/>
              </a:rPr>
              <a:t>RNA</a:t>
            </a:r>
            <a:r>
              <a:rPr sz="3450" spc="-50" dirty="0">
                <a:solidFill>
                  <a:srgbClr val="BC2A34"/>
                </a:solidFill>
                <a:latin typeface="Times New Roman"/>
                <a:cs typeface="Times New Roman"/>
              </a:rPr>
              <a:t>L</a:t>
            </a:r>
            <a:r>
              <a:rPr sz="3450" dirty="0">
                <a:solidFill>
                  <a:srgbClr val="BC2A34"/>
                </a:solidFill>
                <a:latin typeface="Times New Roman"/>
                <a:cs typeface="Times New Roman"/>
              </a:rPr>
              <a:t>	</a:t>
            </a:r>
            <a:r>
              <a:rPr sz="3450" i="1" spc="-459" dirty="0">
                <a:solidFill>
                  <a:srgbClr val="9E4F56"/>
                </a:solidFill>
                <a:latin typeface="Times New Roman"/>
                <a:cs typeface="Times New Roman"/>
              </a:rPr>
              <a:t>of</a:t>
            </a:r>
            <a:r>
              <a:rPr sz="3450" i="1" dirty="0">
                <a:solidFill>
                  <a:srgbClr val="9E4F56"/>
                </a:solidFill>
                <a:latin typeface="Times New Roman"/>
                <a:cs typeface="Times New Roman"/>
              </a:rPr>
              <a:t>	</a:t>
            </a:r>
            <a:r>
              <a:rPr sz="3450" spc="210" dirty="0">
                <a:solidFill>
                  <a:srgbClr val="DF2B3F"/>
                </a:solidFill>
                <a:latin typeface="Times New Roman"/>
                <a:cs typeface="Times New Roman"/>
              </a:rPr>
              <a:t>M</a:t>
            </a:r>
            <a:r>
              <a:rPr sz="3450" spc="80" dirty="0">
                <a:solidFill>
                  <a:srgbClr val="BC2836"/>
                </a:solidFill>
                <a:latin typeface="Times New Roman"/>
                <a:cs typeface="Times New Roman"/>
              </a:rPr>
              <a:t>E</a:t>
            </a:r>
            <a:r>
              <a:rPr sz="3450" spc="120" dirty="0">
                <a:solidFill>
                  <a:srgbClr val="C33134"/>
                </a:solidFill>
                <a:latin typeface="Times New Roman"/>
                <a:cs typeface="Times New Roman"/>
              </a:rPr>
              <a:t>D</a:t>
            </a:r>
            <a:r>
              <a:rPr sz="3450" spc="55" dirty="0">
                <a:solidFill>
                  <a:srgbClr val="C61D3B"/>
                </a:solidFill>
                <a:latin typeface="Times New Roman"/>
                <a:cs typeface="Times New Roman"/>
              </a:rPr>
              <a:t>I</a:t>
            </a:r>
            <a:r>
              <a:rPr sz="3450" spc="229" dirty="0">
                <a:solidFill>
                  <a:srgbClr val="B81A28"/>
                </a:solidFill>
                <a:latin typeface="Times New Roman"/>
                <a:cs typeface="Times New Roman"/>
              </a:rPr>
              <a:t>C</a:t>
            </a:r>
            <a:r>
              <a:rPr sz="3450" spc="114" dirty="0">
                <a:solidFill>
                  <a:srgbClr val="B8313D"/>
                </a:solidFill>
                <a:latin typeface="Times New Roman"/>
                <a:cs typeface="Times New Roman"/>
              </a:rPr>
              <a:t>I</a:t>
            </a:r>
            <a:r>
              <a:rPr sz="3450" spc="245" dirty="0">
                <a:solidFill>
                  <a:srgbClr val="C81F31"/>
                </a:solidFill>
                <a:latin typeface="Times New Roman"/>
                <a:cs typeface="Times New Roman"/>
              </a:rPr>
              <a:t>N</a:t>
            </a:r>
            <a:r>
              <a:rPr sz="3450" spc="30" dirty="0">
                <a:solidFill>
                  <a:srgbClr val="D83336"/>
                </a:solidFill>
                <a:latin typeface="Times New Roman"/>
                <a:cs typeface="Times New Roman"/>
              </a:rPr>
              <a:t>E</a:t>
            </a:r>
            <a:endParaRPr sz="34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75"/>
              </a:spcBef>
            </a:pPr>
            <a:endParaRPr sz="3450" dirty="0">
              <a:latin typeface="Times New Roman"/>
              <a:cs typeface="Times New Roman"/>
            </a:endParaRPr>
          </a:p>
          <a:p>
            <a:pPr marL="12065" marR="5080" algn="ctr">
              <a:lnSpc>
                <a:spcPts val="2650"/>
              </a:lnSpc>
            </a:pPr>
            <a:r>
              <a:rPr sz="2400" spc="-65" dirty="0">
                <a:solidFill>
                  <a:srgbClr val="0F0F0F"/>
                </a:solidFill>
                <a:latin typeface="Cambria"/>
                <a:cs typeface="Cambria"/>
              </a:rPr>
              <a:t>Vericiguat</a:t>
            </a:r>
            <a:r>
              <a:rPr sz="2400" spc="120" dirty="0">
                <a:solidFill>
                  <a:srgbClr val="0F0F0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282828"/>
                </a:solidFill>
                <a:latin typeface="Cambria"/>
                <a:cs typeface="Cambria"/>
              </a:rPr>
              <a:t>in</a:t>
            </a:r>
            <a:r>
              <a:rPr sz="2400" spc="65" dirty="0">
                <a:solidFill>
                  <a:srgbClr val="282828"/>
                </a:solidFill>
                <a:latin typeface="Cambria"/>
                <a:cs typeface="Cambria"/>
              </a:rPr>
              <a:t> </a:t>
            </a:r>
            <a:r>
              <a:rPr sz="2400" spc="-70" dirty="0">
                <a:solidFill>
                  <a:srgbClr val="1F1F1F"/>
                </a:solidFill>
                <a:latin typeface="Cambria"/>
                <a:cs typeface="Cambria"/>
              </a:rPr>
              <a:t>Patients</a:t>
            </a:r>
            <a:r>
              <a:rPr sz="2400" spc="80" dirty="0">
                <a:solidFill>
                  <a:srgbClr val="1F1F1F"/>
                </a:solidFill>
                <a:latin typeface="Cambria"/>
                <a:cs typeface="Cambria"/>
              </a:rPr>
              <a:t> </a:t>
            </a:r>
            <a:r>
              <a:rPr sz="2400" spc="-40" dirty="0">
                <a:solidFill>
                  <a:srgbClr val="2B2B2B"/>
                </a:solidFill>
                <a:latin typeface="Cambria"/>
                <a:cs typeface="Cambria"/>
              </a:rPr>
              <a:t>with</a:t>
            </a:r>
            <a:r>
              <a:rPr sz="2400" spc="40" dirty="0">
                <a:solidFill>
                  <a:srgbClr val="2B2B2B"/>
                </a:solidFill>
                <a:latin typeface="Cambria"/>
                <a:cs typeface="Cambria"/>
              </a:rPr>
              <a:t> </a:t>
            </a:r>
            <a:r>
              <a:rPr sz="2400" spc="-25" dirty="0">
                <a:solidFill>
                  <a:srgbClr val="151515"/>
                </a:solidFill>
                <a:latin typeface="Cambria"/>
                <a:cs typeface="Cambria"/>
              </a:rPr>
              <a:t>Heart</a:t>
            </a:r>
            <a:r>
              <a:rPr sz="2400" spc="60" dirty="0">
                <a:solidFill>
                  <a:srgbClr val="151515"/>
                </a:solidFill>
                <a:latin typeface="Cambria"/>
                <a:cs typeface="Cambria"/>
              </a:rPr>
              <a:t> </a:t>
            </a:r>
            <a:r>
              <a:rPr sz="2400" spc="-60" dirty="0">
                <a:solidFill>
                  <a:srgbClr val="1A1A1A"/>
                </a:solidFill>
                <a:latin typeface="Cambria"/>
                <a:cs typeface="Cambria"/>
              </a:rPr>
              <a:t>Failure</a:t>
            </a:r>
            <a:r>
              <a:rPr sz="2400" spc="120" dirty="0">
                <a:solidFill>
                  <a:srgbClr val="1A1A1A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131313"/>
                </a:solidFill>
                <a:latin typeface="Cambria"/>
                <a:cs typeface="Cambria"/>
              </a:rPr>
              <a:t>and</a:t>
            </a:r>
            <a:r>
              <a:rPr sz="2400" spc="20" dirty="0">
                <a:solidFill>
                  <a:srgbClr val="131313"/>
                </a:solidFill>
                <a:latin typeface="Cambria"/>
                <a:cs typeface="Cambria"/>
              </a:rPr>
              <a:t> </a:t>
            </a:r>
            <a:r>
              <a:rPr sz="2400" spc="-25" dirty="0">
                <a:latin typeface="Cambria"/>
                <a:cs typeface="Cambria"/>
              </a:rPr>
              <a:t>Reduced </a:t>
            </a:r>
            <a:r>
              <a:rPr sz="2400" spc="-45" dirty="0">
                <a:solidFill>
                  <a:srgbClr val="111111"/>
                </a:solidFill>
                <a:latin typeface="Cambria"/>
                <a:cs typeface="Cambria"/>
              </a:rPr>
              <a:t>Ejection</a:t>
            </a:r>
            <a:r>
              <a:rPr sz="2400" spc="80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131313"/>
                </a:solidFill>
                <a:latin typeface="Cambria"/>
                <a:cs typeface="Cambria"/>
              </a:rPr>
              <a:t>Fraction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E504E-1423-6D36-4B83-A64E055D5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50" y="558800"/>
            <a:ext cx="9565886" cy="827405"/>
          </a:xfrm>
        </p:spPr>
        <p:txBody>
          <a:bodyPr/>
          <a:lstStyle/>
          <a:p>
            <a:r>
              <a:rPr lang="en-IN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VICTORIA TRIAL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B8B6A-311A-ECB6-3B12-76807E568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046" y="1549400"/>
            <a:ext cx="10393504" cy="47397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a large, randomized, double-blind, placebo-controlled phase III trial evaluating the efficacy and safety of vericiguat, in patients with heart failure with reduced ejection fraction 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HFrEF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study enrolled 5,050 patients across 42 countries who had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symptomatic HFrEF (LVEF &lt;45%)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worsening heart failure event (hospitalization or need for IV diuretics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placing them at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high risk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(sep 2016 to dec 2018)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were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randomized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receive either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vericiguat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(titrated up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mg daily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or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placebo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 to guideline-directed standard therapy.  </a:t>
            </a:r>
          </a:p>
        </p:txBody>
      </p:sp>
    </p:spTree>
    <p:extLst>
      <p:ext uri="{BB962C8B-B14F-4D97-AF65-F5344CB8AC3E}">
        <p14:creationId xmlns:p14="http://schemas.microsoft.com/office/powerpoint/2010/main" val="22848913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2300" y="4800600"/>
            <a:ext cx="4229100" cy="9144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45100" y="2844800"/>
            <a:ext cx="1295400" cy="1270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0833100" cy="5588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1905000"/>
            <a:ext cx="10607675" cy="5054600"/>
            <a:chOff x="0" y="1905000"/>
            <a:chExt cx="10607675" cy="5054600"/>
          </a:xfrm>
        </p:grpSpPr>
        <p:sp>
          <p:nvSpPr>
            <p:cNvPr id="6" name="object 6"/>
            <p:cNvSpPr/>
            <p:nvPr/>
          </p:nvSpPr>
          <p:spPr>
            <a:xfrm>
              <a:off x="10593387" y="1965325"/>
              <a:ext cx="0" cy="4994275"/>
            </a:xfrm>
            <a:custGeom>
              <a:avLst/>
              <a:gdLst/>
              <a:ahLst/>
              <a:cxnLst/>
              <a:rect l="l" t="t" r="r" b="b"/>
              <a:pathLst>
                <a:path h="4994275">
                  <a:moveTo>
                    <a:pt x="0" y="49942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6464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700" y="1979612"/>
              <a:ext cx="10594975" cy="0"/>
            </a:xfrm>
            <a:custGeom>
              <a:avLst/>
              <a:gdLst/>
              <a:ahLst/>
              <a:cxnLst/>
              <a:rect l="l" t="t" r="r" b="b"/>
              <a:pathLst>
                <a:path w="10594975">
                  <a:moveTo>
                    <a:pt x="0" y="0"/>
                  </a:moveTo>
                  <a:lnTo>
                    <a:pt x="10594978" y="0"/>
                  </a:lnTo>
                </a:path>
              </a:pathLst>
            </a:custGeom>
            <a:ln w="3175">
              <a:solidFill>
                <a:srgbClr val="6464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1917700"/>
              <a:ext cx="10604500" cy="0"/>
            </a:xfrm>
            <a:custGeom>
              <a:avLst/>
              <a:gdLst/>
              <a:ahLst/>
              <a:cxnLst/>
              <a:rect l="l" t="t" r="r" b="b"/>
              <a:pathLst>
                <a:path w="10604500">
                  <a:moveTo>
                    <a:pt x="0" y="0"/>
                  </a:moveTo>
                  <a:lnTo>
                    <a:pt x="1060450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541712" y="2227262"/>
            <a:ext cx="3416300" cy="615950"/>
          </a:xfrm>
          <a:prstGeom prst="rect">
            <a:avLst/>
          </a:prstGeom>
          <a:ln w="9525">
            <a:solidFill>
              <a:srgbClr val="676767"/>
            </a:solidFill>
          </a:ln>
        </p:spPr>
        <p:txBody>
          <a:bodyPr vert="horz" wrap="square" lIns="0" tIns="134620" rIns="0" bIns="0" rtlCol="0">
            <a:spAutoFit/>
          </a:bodyPr>
          <a:lstStyle/>
          <a:p>
            <a:pPr marL="32384" algn="ctr">
              <a:lnSpc>
                <a:spcPct val="100000"/>
              </a:lnSpc>
              <a:spcBef>
                <a:spcPts val="1060"/>
              </a:spcBef>
            </a:pPr>
            <a:r>
              <a:rPr sz="1450" spc="-55" dirty="0">
                <a:solidFill>
                  <a:srgbClr val="2D2D2D"/>
                </a:solidFill>
                <a:latin typeface="Trebuchet MS"/>
                <a:cs typeface="Trebuchet MS"/>
              </a:rPr>
              <a:t>6857</a:t>
            </a:r>
            <a:r>
              <a:rPr sz="1450" spc="-20" dirty="0">
                <a:solidFill>
                  <a:srgbClr val="2D2D2D"/>
                </a:solidFill>
                <a:latin typeface="Trebuchet MS"/>
                <a:cs typeface="Trebuchet MS"/>
              </a:rPr>
              <a:t> </a:t>
            </a:r>
            <a:r>
              <a:rPr sz="1450" spc="-75" dirty="0">
                <a:solidFill>
                  <a:srgbClr val="2A2A2A"/>
                </a:solidFill>
                <a:latin typeface="Trebuchet MS"/>
                <a:cs typeface="Trebuchet MS"/>
              </a:rPr>
              <a:t>Patients</a:t>
            </a:r>
            <a:r>
              <a:rPr sz="1450" spc="2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450" spc="-90" dirty="0">
                <a:solidFill>
                  <a:srgbClr val="525252"/>
                </a:solidFill>
                <a:latin typeface="Trebuchet MS"/>
                <a:cs typeface="Trebuchet MS"/>
              </a:rPr>
              <a:t>underwent</a:t>
            </a:r>
            <a:r>
              <a:rPr sz="1450" spc="35" dirty="0">
                <a:solidFill>
                  <a:srgbClr val="525252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444444"/>
                </a:solidFill>
                <a:latin typeface="Trebuchet MS"/>
                <a:cs typeface="Trebuchet MS"/>
              </a:rPr>
              <a:t>screening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29012" y="4195762"/>
            <a:ext cx="3429000" cy="359073"/>
          </a:xfrm>
          <a:prstGeom prst="rect">
            <a:avLst/>
          </a:prstGeom>
          <a:ln w="15875">
            <a:solidFill>
              <a:srgbClr val="676767"/>
            </a:solidFill>
          </a:ln>
        </p:spPr>
        <p:txBody>
          <a:bodyPr vert="horz" wrap="square" lIns="0" tIns="134620" rIns="0" bIns="0" rtlCol="0">
            <a:spAutoFit/>
          </a:bodyPr>
          <a:lstStyle/>
          <a:p>
            <a:pPr marL="540385">
              <a:lnSpc>
                <a:spcPct val="100000"/>
              </a:lnSpc>
              <a:spcBef>
                <a:spcPts val="1060"/>
              </a:spcBef>
            </a:pPr>
            <a:r>
              <a:rPr lang="en-IN" sz="1450" spc="-145" dirty="0">
                <a:solidFill>
                  <a:srgbClr val="525252"/>
                </a:solidFill>
                <a:latin typeface="Trebuchet MS"/>
                <a:cs typeface="Trebuchet MS"/>
              </a:rPr>
              <a:t>5050</a:t>
            </a:r>
            <a:r>
              <a:rPr sz="1450" spc="-15" dirty="0">
                <a:solidFill>
                  <a:srgbClr val="525252"/>
                </a:solidFill>
                <a:latin typeface="Trebuchet MS"/>
                <a:cs typeface="Trebuchet MS"/>
              </a:rPr>
              <a:t> </a:t>
            </a:r>
            <a:r>
              <a:rPr sz="1450" spc="-70" dirty="0">
                <a:solidFill>
                  <a:srgbClr val="525252"/>
                </a:solidFill>
                <a:latin typeface="Trebuchet MS"/>
                <a:cs typeface="Trebuchet MS"/>
              </a:rPr>
              <a:t>Underwent</a:t>
            </a:r>
            <a:r>
              <a:rPr sz="1450" spc="15" dirty="0">
                <a:solidFill>
                  <a:srgbClr val="525252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383838"/>
                </a:solidFill>
                <a:latin typeface="Trebuchet MS"/>
                <a:cs typeface="Trebuchet MS"/>
              </a:rPr>
              <a:t>randomization</a:t>
            </a:r>
            <a:endParaRPr sz="145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58912" y="5783262"/>
            <a:ext cx="3416300" cy="1035050"/>
          </a:xfrm>
          <a:prstGeom prst="rect">
            <a:avLst/>
          </a:prstGeom>
          <a:ln w="15875">
            <a:solidFill>
              <a:srgbClr val="676767"/>
            </a:solidFill>
          </a:ln>
        </p:spPr>
        <p:txBody>
          <a:bodyPr vert="horz" wrap="square" lIns="0" tIns="138430" rIns="0" bIns="0" rtlCol="0">
            <a:spAutoFit/>
          </a:bodyPr>
          <a:lstStyle/>
          <a:p>
            <a:pPr marL="377190" marR="144145" indent="-177800">
              <a:lnSpc>
                <a:spcPct val="101200"/>
              </a:lnSpc>
              <a:spcBef>
                <a:spcPts val="1090"/>
              </a:spcBef>
            </a:pPr>
            <a:r>
              <a:rPr sz="1400" spc="-35" dirty="0">
                <a:solidFill>
                  <a:srgbClr val="333333"/>
                </a:solidFill>
                <a:latin typeface="Trebuchet MS"/>
                <a:cs typeface="Trebuchet MS"/>
              </a:rPr>
              <a:t>2526</a:t>
            </a:r>
            <a:r>
              <a:rPr sz="1400" spc="-7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595959"/>
                </a:solidFill>
                <a:latin typeface="Trebuchet MS"/>
                <a:cs typeface="Trebuchet MS"/>
              </a:rPr>
              <a:t>Were</a:t>
            </a:r>
            <a:r>
              <a:rPr sz="1400" spc="-5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545454"/>
                </a:solidFill>
                <a:latin typeface="Trebuchet MS"/>
                <a:cs typeface="Trebuchet MS"/>
              </a:rPr>
              <a:t>assigned</a:t>
            </a:r>
            <a:r>
              <a:rPr sz="1400" spc="20" dirty="0">
                <a:solidFill>
                  <a:srgbClr val="545454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545454"/>
                </a:solidFill>
                <a:latin typeface="Trebuchet MS"/>
                <a:cs typeface="Trebuchet MS"/>
              </a:rPr>
              <a:t>to</a:t>
            </a:r>
            <a:r>
              <a:rPr sz="1400" spc="-40" dirty="0">
                <a:solidFill>
                  <a:srgbClr val="545454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464646"/>
                </a:solidFill>
                <a:latin typeface="Trebuchet MS"/>
                <a:cs typeface="Trebuchet MS"/>
              </a:rPr>
              <a:t>receive</a:t>
            </a:r>
            <a:r>
              <a:rPr sz="1400" spc="-2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383838"/>
                </a:solidFill>
                <a:latin typeface="Trebuchet MS"/>
                <a:cs typeface="Trebuchet MS"/>
              </a:rPr>
              <a:t>vericiguat </a:t>
            </a:r>
            <a:r>
              <a:rPr sz="1400" spc="-30" dirty="0">
                <a:solidFill>
                  <a:srgbClr val="414141"/>
                </a:solidFill>
                <a:latin typeface="Trebuchet MS"/>
                <a:cs typeface="Trebuchet MS"/>
              </a:rPr>
              <a:t>2519</a:t>
            </a:r>
            <a:r>
              <a:rPr sz="1400" spc="-80" dirty="0">
                <a:solidFill>
                  <a:srgbClr val="414141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3B3B3B"/>
                </a:solidFill>
                <a:latin typeface="Trebuchet MS"/>
                <a:cs typeface="Trebuchet MS"/>
              </a:rPr>
              <a:t>Received</a:t>
            </a:r>
            <a:r>
              <a:rPr sz="1400" spc="5" dirty="0">
                <a:solidFill>
                  <a:srgbClr val="3B3B3B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545454"/>
                </a:solidFill>
                <a:latin typeface="Trebuchet MS"/>
                <a:cs typeface="Trebuchet MS"/>
              </a:rPr>
              <a:t>vericiguat</a:t>
            </a:r>
            <a:endParaRPr sz="1400">
              <a:latin typeface="Trebuchet MS"/>
              <a:cs typeface="Trebuchet MS"/>
            </a:endParaRPr>
          </a:p>
          <a:p>
            <a:pPr marL="654050">
              <a:lnSpc>
                <a:spcPts val="1610"/>
              </a:lnSpc>
            </a:pPr>
            <a:r>
              <a:rPr sz="1450" spc="-105" dirty="0">
                <a:solidFill>
                  <a:srgbClr val="646464"/>
                </a:solidFill>
                <a:latin typeface="Trebuchet MS"/>
                <a:cs typeface="Trebuchet MS"/>
              </a:rPr>
              <a:t>7</a:t>
            </a:r>
            <a:r>
              <a:rPr sz="1450" spc="-50" dirty="0">
                <a:solidFill>
                  <a:srgbClr val="646464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5D5D5D"/>
                </a:solidFill>
                <a:latin typeface="Trebuchet MS"/>
                <a:cs typeface="Trebuchet MS"/>
              </a:rPr>
              <a:t>Did</a:t>
            </a:r>
            <a:r>
              <a:rPr sz="1450" spc="-110" dirty="0">
                <a:solidFill>
                  <a:srgbClr val="5D5D5D"/>
                </a:solidFill>
                <a:latin typeface="Trebuchet MS"/>
                <a:cs typeface="Trebuchet MS"/>
              </a:rPr>
              <a:t> </a:t>
            </a:r>
            <a:r>
              <a:rPr sz="1450" spc="-55" dirty="0">
                <a:solidFill>
                  <a:srgbClr val="646464"/>
                </a:solidFill>
                <a:latin typeface="Trebuchet MS"/>
                <a:cs typeface="Trebuchet MS"/>
              </a:rPr>
              <a:t>not </a:t>
            </a:r>
            <a:r>
              <a:rPr sz="1450" spc="-95" dirty="0">
                <a:solidFill>
                  <a:srgbClr val="343434"/>
                </a:solidFill>
                <a:latin typeface="Trebuchet MS"/>
                <a:cs typeface="Trebuchet MS"/>
              </a:rPr>
              <a:t>receive</a:t>
            </a:r>
            <a:r>
              <a:rPr sz="1450" spc="55" dirty="0">
                <a:solidFill>
                  <a:srgbClr val="343434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343434"/>
                </a:solidFill>
                <a:latin typeface="Trebuchet MS"/>
                <a:cs typeface="Trebuchet MS"/>
              </a:rPr>
              <a:t>vericiguat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51612" y="3065462"/>
            <a:ext cx="3225800" cy="901700"/>
          </a:xfrm>
          <a:prstGeom prst="rect">
            <a:avLst/>
          </a:prstGeom>
          <a:ln w="15875">
            <a:solidFill>
              <a:srgbClr val="676767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198120">
              <a:lnSpc>
                <a:spcPts val="1700"/>
              </a:lnSpc>
              <a:spcBef>
                <a:spcPts val="509"/>
              </a:spcBef>
            </a:pPr>
            <a:r>
              <a:rPr sz="1500" spc="-105" dirty="0">
                <a:solidFill>
                  <a:srgbClr val="3F3F3F"/>
                </a:solidFill>
                <a:latin typeface="Trebuchet MS"/>
                <a:cs typeface="Trebuchet MS"/>
              </a:rPr>
              <a:t>1807</a:t>
            </a:r>
            <a:r>
              <a:rPr sz="1500" spc="1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500" spc="-110" dirty="0">
                <a:solidFill>
                  <a:srgbClr val="4F4F4F"/>
                </a:solidFill>
                <a:latin typeface="Trebuchet MS"/>
                <a:cs typeface="Trebuchet MS"/>
              </a:rPr>
              <a:t>Were</a:t>
            </a:r>
            <a:r>
              <a:rPr sz="1500" spc="-75" dirty="0">
                <a:solidFill>
                  <a:srgbClr val="4F4F4F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84848"/>
                </a:solidFill>
                <a:latin typeface="Trebuchet MS"/>
                <a:cs typeface="Trebuchet MS"/>
              </a:rPr>
              <a:t>excluded</a:t>
            </a:r>
            <a:endParaRPr sz="1500">
              <a:latin typeface="Trebuchet MS"/>
              <a:cs typeface="Trebuchet MS"/>
            </a:endParaRPr>
          </a:p>
          <a:p>
            <a:pPr marL="655955" marR="136525" indent="-280035">
              <a:lnSpc>
                <a:spcPts val="1700"/>
              </a:lnSpc>
              <a:spcBef>
                <a:spcPts val="40"/>
              </a:spcBef>
            </a:pPr>
            <a:r>
              <a:rPr sz="1500" spc="-65" dirty="0">
                <a:solidFill>
                  <a:srgbClr val="464646"/>
                </a:solidFill>
                <a:latin typeface="Trebuchet MS"/>
                <a:cs typeface="Trebuchet MS"/>
              </a:rPr>
              <a:t>1805</a:t>
            </a:r>
            <a:r>
              <a:rPr sz="1500" spc="-5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494949"/>
                </a:solidFill>
                <a:latin typeface="Trebuchet MS"/>
                <a:cs typeface="Trebuchet MS"/>
              </a:rPr>
              <a:t>Did</a:t>
            </a:r>
            <a:r>
              <a:rPr sz="1500" spc="-75" dirty="0">
                <a:solidFill>
                  <a:srgbClr val="494949"/>
                </a:solidFill>
                <a:latin typeface="Trebuchet MS"/>
                <a:cs typeface="Trebuchet MS"/>
              </a:rPr>
              <a:t> </a:t>
            </a:r>
            <a:r>
              <a:rPr sz="1500" spc="-130" dirty="0">
                <a:solidFill>
                  <a:srgbClr val="606060"/>
                </a:solidFill>
                <a:latin typeface="Trebuchet MS"/>
                <a:cs typeface="Trebuchet MS"/>
              </a:rPr>
              <a:t>not</a:t>
            </a:r>
            <a:r>
              <a:rPr sz="1500" spc="-30" dirty="0">
                <a:solidFill>
                  <a:srgbClr val="606060"/>
                </a:solidFill>
                <a:latin typeface="Trebuchet MS"/>
                <a:cs typeface="Trebuchet MS"/>
              </a:rPr>
              <a:t> </a:t>
            </a:r>
            <a:r>
              <a:rPr sz="1500" spc="-140" dirty="0">
                <a:solidFill>
                  <a:srgbClr val="444444"/>
                </a:solidFill>
                <a:latin typeface="Trebuchet MS"/>
                <a:cs typeface="Trebuchet MS"/>
              </a:rPr>
              <a:t>meet</a:t>
            </a:r>
            <a:r>
              <a:rPr sz="1500" spc="25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sz="1500" spc="-110" dirty="0">
                <a:solidFill>
                  <a:srgbClr val="3B3B3B"/>
                </a:solidFill>
                <a:latin typeface="Trebuchet MS"/>
                <a:cs typeface="Trebuchet MS"/>
              </a:rPr>
              <a:t>eligibility</a:t>
            </a:r>
            <a:r>
              <a:rPr sz="1500" spc="85" dirty="0">
                <a:solidFill>
                  <a:srgbClr val="3B3B3B"/>
                </a:solidFill>
                <a:latin typeface="Trebuchet MS"/>
                <a:cs typeface="Trebuchet MS"/>
              </a:rPr>
              <a:t> </a:t>
            </a:r>
            <a:r>
              <a:rPr sz="1500" spc="-105" dirty="0">
                <a:solidFill>
                  <a:srgbClr val="525252"/>
                </a:solidFill>
                <a:latin typeface="Trebuchet MS"/>
                <a:cs typeface="Trebuchet MS"/>
              </a:rPr>
              <a:t>criteria </a:t>
            </a:r>
            <a:r>
              <a:rPr sz="1500" dirty="0">
                <a:solidFill>
                  <a:srgbClr val="363636"/>
                </a:solidFill>
                <a:latin typeface="Trebuchet MS"/>
                <a:cs typeface="Trebuchet MS"/>
              </a:rPr>
              <a:t>2</a:t>
            </a:r>
            <a:r>
              <a:rPr sz="1500" spc="-60" dirty="0">
                <a:solidFill>
                  <a:srgbClr val="363636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24242"/>
                </a:solidFill>
                <a:latin typeface="Trebuchet MS"/>
                <a:cs typeface="Trebuchet MS"/>
              </a:rPr>
              <a:t>H</a:t>
            </a:r>
            <a:r>
              <a:rPr sz="1500" spc="-31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500" spc="-125" dirty="0">
                <a:solidFill>
                  <a:srgbClr val="424242"/>
                </a:solidFill>
                <a:latin typeface="Trebuchet MS"/>
                <a:cs typeface="Trebuchet MS"/>
              </a:rPr>
              <a:t>ad</a:t>
            </a:r>
            <a:r>
              <a:rPr sz="1500" spc="-15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500" spc="-120" dirty="0">
                <a:solidFill>
                  <a:srgbClr val="4B4B4B"/>
                </a:solidFill>
                <a:latin typeface="Trebuchet MS"/>
                <a:cs typeface="Trebuchet MS"/>
              </a:rPr>
              <a:t>other</a:t>
            </a:r>
            <a:r>
              <a:rPr sz="1500" spc="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363636"/>
                </a:solidFill>
                <a:latin typeface="Trebuchet MS"/>
                <a:cs typeface="Trebuchet MS"/>
              </a:rPr>
              <a:t>reason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24512" y="5783262"/>
            <a:ext cx="3416300" cy="796372"/>
          </a:xfrm>
          <a:prstGeom prst="rect">
            <a:avLst/>
          </a:prstGeom>
          <a:ln w="15875">
            <a:solidFill>
              <a:srgbClr val="676767"/>
            </a:solidFill>
          </a:ln>
        </p:spPr>
        <p:txBody>
          <a:bodyPr vert="horz" wrap="square" lIns="0" tIns="140970" rIns="0" bIns="0" rtlCol="0">
            <a:spAutoFit/>
          </a:bodyPr>
          <a:lstStyle/>
          <a:p>
            <a:pPr marL="199390">
              <a:lnSpc>
                <a:spcPts val="1664"/>
              </a:lnSpc>
              <a:spcBef>
                <a:spcPts val="1110"/>
              </a:spcBef>
            </a:pPr>
            <a:r>
              <a:rPr sz="1400" spc="-30" dirty="0">
                <a:solidFill>
                  <a:srgbClr val="383838"/>
                </a:solidFill>
                <a:latin typeface="Trebuchet MS"/>
                <a:cs typeface="Trebuchet MS"/>
              </a:rPr>
              <a:t>2524 </a:t>
            </a:r>
            <a:r>
              <a:rPr sz="1400" spc="-55" dirty="0">
                <a:solidFill>
                  <a:srgbClr val="3D3D3D"/>
                </a:solidFill>
                <a:latin typeface="Trebuchet MS"/>
                <a:cs typeface="Trebuchet MS"/>
              </a:rPr>
              <a:t>Were</a:t>
            </a:r>
            <a:r>
              <a:rPr sz="1400" spc="-40" dirty="0">
                <a:solidFill>
                  <a:srgbClr val="3D3D3D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525252"/>
                </a:solidFill>
                <a:latin typeface="Trebuchet MS"/>
                <a:cs typeface="Trebuchet MS"/>
              </a:rPr>
              <a:t>assigned</a:t>
            </a:r>
            <a:r>
              <a:rPr sz="1400" spc="-50" dirty="0">
                <a:solidFill>
                  <a:srgbClr val="525252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4B4B4B"/>
                </a:solidFill>
                <a:latin typeface="Trebuchet MS"/>
                <a:cs typeface="Trebuchet MS"/>
              </a:rPr>
              <a:t>to</a:t>
            </a:r>
            <a:r>
              <a:rPr sz="1400" spc="-10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4B4B4B"/>
                </a:solidFill>
                <a:latin typeface="Trebuchet MS"/>
                <a:cs typeface="Trebuchet MS"/>
              </a:rPr>
              <a:t>receive</a:t>
            </a:r>
            <a:r>
              <a:rPr sz="1400" spc="-2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5B5B5B"/>
                </a:solidFill>
                <a:latin typeface="Trebuchet MS"/>
                <a:cs typeface="Trebuchet MS"/>
              </a:rPr>
              <a:t>placebo</a:t>
            </a:r>
            <a:endParaRPr sz="1400" dirty="0">
              <a:latin typeface="Trebuchet MS"/>
              <a:cs typeface="Trebuchet MS"/>
            </a:endParaRPr>
          </a:p>
          <a:p>
            <a:pPr marL="377190">
              <a:lnSpc>
                <a:spcPts val="1655"/>
              </a:lnSpc>
            </a:pPr>
            <a:r>
              <a:rPr sz="1450" dirty="0">
                <a:solidFill>
                  <a:srgbClr val="494949"/>
                </a:solidFill>
                <a:latin typeface="Trebuchet MS"/>
                <a:cs typeface="Trebuchet MS"/>
              </a:rPr>
              <a:t>25</a:t>
            </a:r>
            <a:r>
              <a:rPr lang="en-IN" sz="1450" dirty="0">
                <a:solidFill>
                  <a:srgbClr val="494949"/>
                </a:solidFill>
                <a:latin typeface="Trebuchet MS"/>
                <a:cs typeface="Trebuchet MS"/>
              </a:rPr>
              <a:t>1</a:t>
            </a:r>
            <a:r>
              <a:rPr sz="1450" dirty="0">
                <a:solidFill>
                  <a:srgbClr val="828282"/>
                </a:solidFill>
                <a:latin typeface="Trebuchet MS"/>
                <a:cs typeface="Trebuchet MS"/>
              </a:rPr>
              <a:t>5</a:t>
            </a:r>
            <a:r>
              <a:rPr sz="1450" spc="-50" dirty="0">
                <a:solidFill>
                  <a:srgbClr val="828282"/>
                </a:solidFill>
                <a:latin typeface="Trebuchet MS"/>
                <a:cs typeface="Trebuchet MS"/>
              </a:rPr>
              <a:t> </a:t>
            </a:r>
            <a:r>
              <a:rPr sz="1450" spc="-85" dirty="0">
                <a:solidFill>
                  <a:srgbClr val="494949"/>
                </a:solidFill>
                <a:latin typeface="Trebuchet MS"/>
                <a:cs typeface="Trebuchet MS"/>
              </a:rPr>
              <a:t>Received</a:t>
            </a:r>
            <a:r>
              <a:rPr sz="1450" spc="25" dirty="0">
                <a:solidFill>
                  <a:srgbClr val="494949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444444"/>
                </a:solidFill>
                <a:latin typeface="Trebuchet MS"/>
                <a:cs typeface="Trebuchet MS"/>
              </a:rPr>
              <a:t>placebo</a:t>
            </a:r>
            <a:endParaRPr sz="1450" dirty="0">
              <a:latin typeface="Trebuchet MS"/>
              <a:cs typeface="Trebuchet MS"/>
            </a:endParaRPr>
          </a:p>
          <a:p>
            <a:pPr marL="654685">
              <a:lnSpc>
                <a:spcPts val="1670"/>
              </a:lnSpc>
            </a:pPr>
            <a:r>
              <a:rPr sz="1450" dirty="0">
                <a:solidFill>
                  <a:srgbClr val="646464"/>
                </a:solidFill>
                <a:latin typeface="Trebuchet MS"/>
                <a:cs typeface="Trebuchet MS"/>
              </a:rPr>
              <a:t>9</a:t>
            </a:r>
            <a:r>
              <a:rPr sz="1450" spc="-100" dirty="0">
                <a:solidFill>
                  <a:srgbClr val="646464"/>
                </a:solidFill>
                <a:latin typeface="Trebuchet MS"/>
                <a:cs typeface="Trebuchet MS"/>
              </a:rPr>
              <a:t> </a:t>
            </a:r>
            <a:r>
              <a:rPr lang="en-IN" sz="1450" spc="-40" dirty="0">
                <a:solidFill>
                  <a:srgbClr val="575757"/>
                </a:solidFill>
                <a:latin typeface="Trebuchet MS"/>
                <a:cs typeface="Trebuchet MS"/>
              </a:rPr>
              <a:t>d</a:t>
            </a:r>
            <a:r>
              <a:rPr sz="1450" spc="-40" dirty="0">
                <a:solidFill>
                  <a:srgbClr val="575757"/>
                </a:solidFill>
                <a:latin typeface="Trebuchet MS"/>
                <a:cs typeface="Trebuchet MS"/>
              </a:rPr>
              <a:t>id</a:t>
            </a:r>
            <a:r>
              <a:rPr sz="1450" spc="-80" dirty="0">
                <a:solidFill>
                  <a:srgbClr val="575757"/>
                </a:solidFill>
                <a:latin typeface="Trebuchet MS"/>
                <a:cs typeface="Trebuchet MS"/>
              </a:rPr>
              <a:t> </a:t>
            </a:r>
            <a:r>
              <a:rPr sz="1450" spc="-55" dirty="0">
                <a:solidFill>
                  <a:srgbClr val="6B6B6B"/>
                </a:solidFill>
                <a:latin typeface="Trebuchet MS"/>
                <a:cs typeface="Trebuchet MS"/>
              </a:rPr>
              <a:t>not </a:t>
            </a:r>
            <a:r>
              <a:rPr sz="1450" spc="-110" dirty="0">
                <a:solidFill>
                  <a:srgbClr val="3B3B3B"/>
                </a:solidFill>
                <a:latin typeface="Trebuchet MS"/>
                <a:cs typeface="Trebuchet MS"/>
              </a:rPr>
              <a:t>receive</a:t>
            </a:r>
            <a:r>
              <a:rPr sz="1450" spc="10" dirty="0">
                <a:solidFill>
                  <a:srgbClr val="3B3B3B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595959"/>
                </a:solidFill>
                <a:latin typeface="Trebuchet MS"/>
                <a:cs typeface="Trebuchet MS"/>
              </a:rPr>
              <a:t>placebo</a:t>
            </a:r>
            <a:endParaRPr sz="14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9150" y="1172500"/>
            <a:ext cx="4322762" cy="7579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850" b="1" u="sng" spc="-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</a:t>
            </a:r>
            <a:r>
              <a:rPr lang="en-IN" sz="4850" b="1" u="sng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4850" b="1" u="sng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ow-</a:t>
            </a:r>
            <a:r>
              <a:rPr sz="4850" b="1" u="sng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IN" sz="4850" b="1" u="sng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sz="485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09712" y="3230562"/>
            <a:ext cx="3429000" cy="788677"/>
          </a:xfrm>
          <a:prstGeom prst="rect">
            <a:avLst/>
          </a:prstGeom>
          <a:ln w="15875">
            <a:solidFill>
              <a:srgbClr val="707070"/>
            </a:solidFill>
          </a:ln>
        </p:spPr>
        <p:txBody>
          <a:bodyPr vert="horz" wrap="square" lIns="0" tIns="146050" rIns="0" bIns="0" rtlCol="0">
            <a:spAutoFit/>
          </a:bodyPr>
          <a:lstStyle/>
          <a:p>
            <a:pPr marL="389890" marR="145415" indent="-190500">
              <a:lnSpc>
                <a:spcPts val="1700"/>
              </a:lnSpc>
              <a:spcBef>
                <a:spcPts val="1150"/>
              </a:spcBef>
            </a:pPr>
            <a:r>
              <a:rPr sz="1450" spc="-35" dirty="0">
                <a:solidFill>
                  <a:srgbClr val="282828"/>
                </a:solidFill>
                <a:latin typeface="Trebuchet MS"/>
                <a:cs typeface="Trebuchet MS"/>
              </a:rPr>
              <a:t>2</a:t>
            </a:r>
            <a:r>
              <a:rPr lang="en-IN" sz="1450" spc="-35" dirty="0">
                <a:solidFill>
                  <a:srgbClr val="282828"/>
                </a:solidFill>
                <a:latin typeface="Trebuchet MS"/>
                <a:cs typeface="Trebuchet MS"/>
              </a:rPr>
              <a:t>5</a:t>
            </a:r>
            <a:r>
              <a:rPr sz="1450" spc="-35" dirty="0">
                <a:solidFill>
                  <a:srgbClr val="282828"/>
                </a:solidFill>
                <a:latin typeface="Trebuchet MS"/>
                <a:cs typeface="Trebuchet MS"/>
              </a:rPr>
              <a:t>26</a:t>
            </a:r>
            <a:r>
              <a:rPr sz="1450" spc="-75" dirty="0">
                <a:solidFill>
                  <a:srgbClr val="282828"/>
                </a:solidFill>
                <a:latin typeface="Trebuchet MS"/>
                <a:cs typeface="Trebuchet MS"/>
              </a:rPr>
              <a:t> </a:t>
            </a:r>
            <a:r>
              <a:rPr sz="1450" spc="-80" dirty="0">
                <a:solidFill>
                  <a:srgbClr val="262626"/>
                </a:solidFill>
                <a:latin typeface="Trebuchet MS"/>
                <a:cs typeface="Trebuchet MS"/>
              </a:rPr>
              <a:t>Were </a:t>
            </a:r>
            <a:r>
              <a:rPr sz="1450" spc="-20" dirty="0">
                <a:solidFill>
                  <a:srgbClr val="4F4F4F"/>
                </a:solidFill>
                <a:latin typeface="Trebuchet MS"/>
                <a:cs typeface="Trebuchet MS"/>
              </a:rPr>
              <a:t>assigned</a:t>
            </a:r>
            <a:r>
              <a:rPr sz="1450" spc="-55" dirty="0">
                <a:solidFill>
                  <a:srgbClr val="4F4F4F"/>
                </a:solidFill>
                <a:latin typeface="Trebuchet MS"/>
                <a:cs typeface="Trebuchet MS"/>
              </a:rPr>
              <a:t> </a:t>
            </a:r>
            <a:r>
              <a:rPr sz="1450" spc="-110" dirty="0">
                <a:solidFill>
                  <a:srgbClr val="5D5D5D"/>
                </a:solidFill>
                <a:latin typeface="Trebuchet MS"/>
                <a:cs typeface="Trebuchet MS"/>
              </a:rPr>
              <a:t>to</a:t>
            </a:r>
            <a:r>
              <a:rPr sz="1450" spc="-45" dirty="0">
                <a:solidFill>
                  <a:srgbClr val="5D5D5D"/>
                </a:solidFill>
                <a:latin typeface="Trebuchet MS"/>
                <a:cs typeface="Trebuchet MS"/>
              </a:rPr>
              <a:t> </a:t>
            </a:r>
            <a:r>
              <a:rPr sz="1450" spc="-95" dirty="0">
                <a:solidFill>
                  <a:srgbClr val="4D4D4D"/>
                </a:solidFill>
                <a:latin typeface="Trebuchet MS"/>
                <a:cs typeface="Trebuchet MS"/>
              </a:rPr>
              <a:t>receive</a:t>
            </a:r>
            <a:r>
              <a:rPr sz="1450" spc="55" dirty="0">
                <a:solidFill>
                  <a:srgbClr val="4D4D4D"/>
                </a:solidFill>
                <a:latin typeface="Trebuchet MS"/>
                <a:cs typeface="Trebuchet MS"/>
              </a:rPr>
              <a:t> </a:t>
            </a:r>
            <a:r>
              <a:rPr sz="1450" spc="-75" dirty="0">
                <a:solidFill>
                  <a:srgbClr val="414141"/>
                </a:solidFill>
                <a:latin typeface="Trebuchet MS"/>
                <a:cs typeface="Trebuchet MS"/>
              </a:rPr>
              <a:t>vericiguat </a:t>
            </a:r>
            <a:r>
              <a:rPr sz="1450" spc="55" dirty="0">
                <a:solidFill>
                  <a:srgbClr val="3F3F3F"/>
                </a:solidFill>
                <a:latin typeface="Trebuchet MS"/>
                <a:cs typeface="Trebuchet MS"/>
              </a:rPr>
              <a:t>2</a:t>
            </a:r>
            <a:r>
              <a:rPr lang="en-IN" sz="1450" spc="55" dirty="0">
                <a:solidFill>
                  <a:srgbClr val="3F3F3F"/>
                </a:solidFill>
                <a:latin typeface="Trebuchet MS"/>
                <a:cs typeface="Trebuchet MS"/>
              </a:rPr>
              <a:t>5</a:t>
            </a:r>
            <a:r>
              <a:rPr sz="1450" spc="55" dirty="0">
                <a:solidFill>
                  <a:srgbClr val="3F3F3F"/>
                </a:solidFill>
                <a:latin typeface="Trebuchet MS"/>
                <a:cs typeface="Trebuchet MS"/>
              </a:rPr>
              <a:t>I9</a:t>
            </a:r>
            <a:r>
              <a:rPr sz="1450" spc="-1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lang="en-IN" sz="1450" spc="-120" dirty="0">
                <a:solidFill>
                  <a:srgbClr val="545454"/>
                </a:solidFill>
                <a:latin typeface="Trebuchet MS"/>
                <a:cs typeface="Trebuchet MS"/>
              </a:rPr>
              <a:t>r</a:t>
            </a:r>
            <a:r>
              <a:rPr sz="1450" spc="-120" dirty="0" err="1">
                <a:solidFill>
                  <a:srgbClr val="545454"/>
                </a:solidFill>
                <a:latin typeface="Trebuchet MS"/>
                <a:cs typeface="Trebuchet MS"/>
              </a:rPr>
              <a:t>eceived</a:t>
            </a:r>
            <a:r>
              <a:rPr sz="1450" spc="80" dirty="0">
                <a:solidFill>
                  <a:srgbClr val="545454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414141"/>
                </a:solidFill>
                <a:latin typeface="Trebuchet MS"/>
                <a:cs typeface="Trebuchet MS"/>
              </a:rPr>
              <a:t>vericiguat</a:t>
            </a:r>
            <a:endParaRPr sz="1450" dirty="0">
              <a:latin typeface="Trebuchet MS"/>
              <a:cs typeface="Trebuchet MS"/>
            </a:endParaRPr>
          </a:p>
          <a:p>
            <a:pPr marL="666750">
              <a:lnSpc>
                <a:spcPts val="1550"/>
              </a:lnSpc>
            </a:pPr>
            <a:r>
              <a:rPr sz="1450" spc="-105" dirty="0">
                <a:solidFill>
                  <a:srgbClr val="6B6B6B"/>
                </a:solidFill>
                <a:latin typeface="Trebuchet MS"/>
                <a:cs typeface="Trebuchet MS"/>
              </a:rPr>
              <a:t>7</a:t>
            </a:r>
            <a:r>
              <a:rPr sz="1450" spc="-50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5B5B5B"/>
                </a:solidFill>
                <a:latin typeface="Trebuchet MS"/>
                <a:cs typeface="Trebuchet MS"/>
              </a:rPr>
              <a:t>Did</a:t>
            </a:r>
            <a:r>
              <a:rPr sz="1450" spc="-105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5D5D5D"/>
                </a:solidFill>
                <a:latin typeface="Trebuchet MS"/>
                <a:cs typeface="Trebuchet MS"/>
              </a:rPr>
              <a:t>no</a:t>
            </a:r>
            <a:r>
              <a:rPr lang="en-IN" sz="1450" dirty="0">
                <a:solidFill>
                  <a:srgbClr val="5D5D5D"/>
                </a:solidFill>
                <a:latin typeface="Trebuchet MS"/>
                <a:cs typeface="Trebuchet MS"/>
              </a:rPr>
              <a:t>t</a:t>
            </a:r>
            <a:r>
              <a:rPr sz="1450" spc="-110" dirty="0">
                <a:solidFill>
                  <a:srgbClr val="5D5D5D"/>
                </a:solidFill>
                <a:latin typeface="Trebuchet MS"/>
                <a:cs typeface="Trebuchet MS"/>
              </a:rPr>
              <a:t> </a:t>
            </a:r>
            <a:r>
              <a:rPr sz="1450" spc="-95" dirty="0">
                <a:solidFill>
                  <a:srgbClr val="5B5B5B"/>
                </a:solidFill>
                <a:latin typeface="Trebuchet MS"/>
                <a:cs typeface="Trebuchet MS"/>
              </a:rPr>
              <a:t>receive</a:t>
            </a:r>
            <a:r>
              <a:rPr sz="1450" spc="120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sz="1450" spc="-105" dirty="0" err="1">
                <a:solidFill>
                  <a:srgbClr val="525252"/>
                </a:solidFill>
                <a:latin typeface="Trebuchet MS"/>
                <a:cs typeface="Trebuchet MS"/>
              </a:rPr>
              <a:t>veric</a:t>
            </a:r>
            <a:r>
              <a:rPr sz="1450" spc="-20" dirty="0" err="1">
                <a:solidFill>
                  <a:srgbClr val="525252"/>
                </a:solidFill>
                <a:latin typeface="Trebuchet MS"/>
                <a:cs typeface="Trebuchet MS"/>
              </a:rPr>
              <a:t>guat</a:t>
            </a:r>
            <a:endParaRPr sz="145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4312" y="4487862"/>
            <a:ext cx="2565400" cy="2191626"/>
          </a:xfrm>
          <a:prstGeom prst="rect">
            <a:avLst/>
          </a:prstGeom>
          <a:ln w="15875">
            <a:solidFill>
              <a:srgbClr val="707070"/>
            </a:solidFill>
          </a:ln>
        </p:spPr>
        <p:txBody>
          <a:bodyPr vert="horz" wrap="square" lIns="0" tIns="62230" rIns="0" bIns="0" rtlCol="0">
            <a:spAutoFit/>
          </a:bodyPr>
          <a:lstStyle/>
          <a:p>
            <a:pPr marL="288290" marR="95250" indent="-193040">
              <a:lnSpc>
                <a:spcPts val="1650"/>
              </a:lnSpc>
              <a:spcBef>
                <a:spcPts val="490"/>
              </a:spcBef>
            </a:pPr>
            <a:r>
              <a:rPr sz="1450" dirty="0">
                <a:solidFill>
                  <a:srgbClr val="4F4F4F"/>
                </a:solidFill>
                <a:latin typeface="Trebuchet MS"/>
                <a:cs typeface="Trebuchet MS"/>
              </a:rPr>
              <a:t>6I0</a:t>
            </a:r>
            <a:r>
              <a:rPr lang="en-IN" sz="1450" dirty="0">
                <a:solidFill>
                  <a:srgbClr val="4F4F4F"/>
                </a:solidFill>
                <a:latin typeface="Trebuchet MS"/>
                <a:cs typeface="Trebuchet MS"/>
              </a:rPr>
              <a:t>  </a:t>
            </a:r>
            <a:r>
              <a:rPr lang="en-IN" sz="1450" spc="-55" dirty="0">
                <a:solidFill>
                  <a:srgbClr val="595959"/>
                </a:solidFill>
                <a:latin typeface="Trebuchet MS"/>
                <a:cs typeface="Trebuchet MS"/>
              </a:rPr>
              <a:t>discontinued</a:t>
            </a:r>
            <a:r>
              <a:rPr sz="1450" spc="-3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450" spc="-180" dirty="0">
                <a:solidFill>
                  <a:srgbClr val="545454"/>
                </a:solidFill>
                <a:latin typeface="Trebuchet MS"/>
                <a:cs typeface="Trebuchet MS"/>
              </a:rPr>
              <a:t>tr</a:t>
            </a:r>
            <a:r>
              <a:rPr lang="en-IN" sz="1450" spc="-180" dirty="0" err="1">
                <a:solidFill>
                  <a:srgbClr val="545454"/>
                </a:solidFill>
                <a:latin typeface="Trebuchet MS"/>
                <a:cs typeface="Trebuchet MS"/>
              </a:rPr>
              <a:t>i</a:t>
            </a:r>
            <a:r>
              <a:rPr sz="1450" spc="-180" dirty="0">
                <a:solidFill>
                  <a:srgbClr val="545454"/>
                </a:solidFill>
                <a:latin typeface="Trebuchet MS"/>
                <a:cs typeface="Trebuchet MS"/>
              </a:rPr>
              <a:t>a1</a:t>
            </a:r>
            <a:r>
              <a:rPr sz="1450" spc="-65" dirty="0">
                <a:solidFill>
                  <a:srgbClr val="545454"/>
                </a:solidFill>
                <a:latin typeface="Trebuchet MS"/>
                <a:cs typeface="Trebuchet MS"/>
              </a:rPr>
              <a:t> </a:t>
            </a:r>
            <a:r>
              <a:rPr sz="1450" spc="-45" dirty="0">
                <a:solidFill>
                  <a:srgbClr val="3F3F3F"/>
                </a:solidFill>
                <a:latin typeface="Trebuchet MS"/>
                <a:cs typeface="Trebuchet MS"/>
              </a:rPr>
              <a:t>regimen </a:t>
            </a:r>
            <a:r>
              <a:rPr sz="1450" spc="-50" dirty="0">
                <a:solidFill>
                  <a:srgbClr val="626262"/>
                </a:solidFill>
                <a:latin typeface="Trebuchet MS"/>
                <a:cs typeface="Trebuchet MS"/>
              </a:rPr>
              <a:t>177</a:t>
            </a:r>
            <a:r>
              <a:rPr sz="1450" spc="-15" dirty="0">
                <a:solidFill>
                  <a:srgbClr val="626262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24242"/>
                </a:solidFill>
                <a:latin typeface="Trebuchet MS"/>
                <a:cs typeface="Trebuchet MS"/>
              </a:rPr>
              <a:t>Had</a:t>
            </a:r>
            <a:r>
              <a:rPr sz="1450" spc="-11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450" spc="-65" dirty="0">
                <a:solidFill>
                  <a:srgbClr val="595959"/>
                </a:solidFill>
                <a:latin typeface="Trebuchet MS"/>
                <a:cs typeface="Trebuchet MS"/>
              </a:rPr>
              <a:t>adverse</a:t>
            </a:r>
            <a:r>
              <a:rPr sz="145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757575"/>
                </a:solidFill>
                <a:latin typeface="Trebuchet MS"/>
                <a:cs typeface="Trebuchet MS"/>
              </a:rPr>
              <a:t>event</a:t>
            </a:r>
            <a:endParaRPr sz="1450" dirty="0">
              <a:latin typeface="Trebuchet MS"/>
              <a:cs typeface="Trebuchet MS"/>
            </a:endParaRPr>
          </a:p>
          <a:p>
            <a:pPr marL="464184">
              <a:lnSpc>
                <a:spcPts val="1590"/>
              </a:lnSpc>
            </a:pPr>
            <a:r>
              <a:rPr sz="1450" dirty="0">
                <a:solidFill>
                  <a:srgbClr val="777777"/>
                </a:solidFill>
                <a:latin typeface="Trebuchet MS"/>
                <a:cs typeface="Trebuchet MS"/>
              </a:rPr>
              <a:t>9</a:t>
            </a:r>
            <a:r>
              <a:rPr sz="1450" spc="-90" dirty="0">
                <a:solidFill>
                  <a:srgbClr val="777777"/>
                </a:solidFill>
                <a:latin typeface="Trebuchet MS"/>
                <a:cs typeface="Trebuchet MS"/>
              </a:rPr>
              <a:t> </a:t>
            </a:r>
            <a:r>
              <a:rPr sz="1450" spc="-110" dirty="0">
                <a:solidFill>
                  <a:srgbClr val="595959"/>
                </a:solidFill>
                <a:latin typeface="Trebuchet MS"/>
                <a:cs typeface="Trebuchet MS"/>
              </a:rPr>
              <a:t>Were</a:t>
            </a:r>
            <a:r>
              <a:rPr sz="1450" spc="-2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450" spc="-25" dirty="0">
                <a:solidFill>
                  <a:srgbClr val="5B5B5B"/>
                </a:solidFill>
                <a:latin typeface="Trebuchet MS"/>
                <a:cs typeface="Trebuchet MS"/>
              </a:rPr>
              <a:t>lost</a:t>
            </a:r>
            <a:r>
              <a:rPr sz="1450" spc="-15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sz="1450" spc="-110" dirty="0">
                <a:solidFill>
                  <a:srgbClr val="5D5D5D"/>
                </a:solidFill>
                <a:latin typeface="Trebuchet MS"/>
                <a:cs typeface="Trebuchet MS"/>
              </a:rPr>
              <a:t>to</a:t>
            </a:r>
            <a:r>
              <a:rPr sz="1450" spc="-45" dirty="0">
                <a:solidFill>
                  <a:srgbClr val="5D5D5D"/>
                </a:solidFill>
                <a:latin typeface="Trebuchet MS"/>
                <a:cs typeface="Trebuchet MS"/>
              </a:rPr>
              <a:t> </a:t>
            </a:r>
            <a:r>
              <a:rPr sz="1450" spc="-125" dirty="0">
                <a:solidFill>
                  <a:srgbClr val="5E5E5E"/>
                </a:solidFill>
                <a:latin typeface="Trebuchet MS"/>
                <a:cs typeface="Trebuchet MS"/>
              </a:rPr>
              <a:t>Follow</a:t>
            </a:r>
            <a:r>
              <a:rPr sz="1450" spc="40" dirty="0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sz="1450" i="1" spc="-25" dirty="0">
                <a:solidFill>
                  <a:srgbClr val="6E6E6E"/>
                </a:solidFill>
                <a:latin typeface="Calibri"/>
                <a:cs typeface="Calibri"/>
              </a:rPr>
              <a:t>up</a:t>
            </a:r>
            <a:endParaRPr sz="1450" dirty="0">
              <a:latin typeface="Calibri"/>
              <a:cs typeface="Calibri"/>
            </a:endParaRPr>
          </a:p>
          <a:p>
            <a:pPr marL="379730">
              <a:lnSpc>
                <a:spcPts val="1700"/>
              </a:lnSpc>
            </a:pPr>
            <a:r>
              <a:rPr sz="1450" spc="-55" dirty="0">
                <a:solidFill>
                  <a:srgbClr val="464646"/>
                </a:solidFill>
                <a:latin typeface="Trebuchet MS"/>
                <a:cs typeface="Trebuchet MS"/>
              </a:rPr>
              <a:t>48 </a:t>
            </a:r>
            <a:r>
              <a:rPr sz="1450" dirty="0">
                <a:solidFill>
                  <a:srgbClr val="646464"/>
                </a:solidFill>
                <a:latin typeface="Trebuchet MS"/>
                <a:cs typeface="Trebuchet MS"/>
              </a:rPr>
              <a:t>Did</a:t>
            </a:r>
            <a:r>
              <a:rPr sz="1450" spc="-100" dirty="0">
                <a:solidFill>
                  <a:srgbClr val="646464"/>
                </a:solidFill>
                <a:latin typeface="Trebuchet MS"/>
                <a:cs typeface="Trebuchet MS"/>
              </a:rPr>
              <a:t> </a:t>
            </a:r>
            <a:r>
              <a:rPr sz="1450" spc="-40" dirty="0">
                <a:solidFill>
                  <a:srgbClr val="6E6E6E"/>
                </a:solidFill>
                <a:latin typeface="Trebuchet MS"/>
                <a:cs typeface="Trebuchet MS"/>
              </a:rPr>
              <a:t>not</a:t>
            </a:r>
            <a:r>
              <a:rPr sz="1450" spc="20" dirty="0">
                <a:solidFill>
                  <a:srgbClr val="6E6E6E"/>
                </a:solidFill>
                <a:latin typeface="Trebuchet MS"/>
                <a:cs typeface="Trebuchet MS"/>
              </a:rPr>
              <a:t> </a:t>
            </a:r>
            <a:r>
              <a:rPr sz="1450" spc="-100" dirty="0">
                <a:solidFill>
                  <a:srgbClr val="464646"/>
                </a:solidFill>
                <a:latin typeface="Trebuchet MS"/>
                <a:cs typeface="Trebuchet MS"/>
              </a:rPr>
              <a:t>adhere</a:t>
            </a:r>
            <a:r>
              <a:rPr sz="1450" spc="-1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450" spc="-35" dirty="0">
                <a:solidFill>
                  <a:srgbClr val="606060"/>
                </a:solidFill>
                <a:latin typeface="Trebuchet MS"/>
                <a:cs typeface="Trebuchet MS"/>
              </a:rPr>
              <a:t>to</a:t>
            </a:r>
            <a:endParaRPr sz="1450" dirty="0">
              <a:latin typeface="Trebuchet MS"/>
              <a:cs typeface="Trebuchet MS"/>
            </a:endParaRPr>
          </a:p>
          <a:p>
            <a:pPr marL="616585">
              <a:lnSpc>
                <a:spcPts val="1595"/>
              </a:lnSpc>
            </a:pPr>
            <a:r>
              <a:rPr sz="1400" spc="-90" dirty="0">
                <a:solidFill>
                  <a:srgbClr val="5D5D5D"/>
                </a:solidFill>
                <a:latin typeface="Trebuchet MS"/>
                <a:cs typeface="Trebuchet MS"/>
              </a:rPr>
              <a:t>trial</a:t>
            </a:r>
            <a:r>
              <a:rPr sz="1400" spc="5" dirty="0">
                <a:solidFill>
                  <a:srgbClr val="5D5D5D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505050"/>
                </a:solidFill>
                <a:latin typeface="Trebuchet MS"/>
                <a:cs typeface="Trebuchet MS"/>
              </a:rPr>
              <a:t>regimen</a:t>
            </a:r>
            <a:endParaRPr sz="1400" dirty="0">
              <a:latin typeface="Trebuchet MS"/>
              <a:cs typeface="Trebuchet MS"/>
            </a:endParaRPr>
          </a:p>
          <a:p>
            <a:pPr marL="283845">
              <a:lnSpc>
                <a:spcPts val="1710"/>
              </a:lnSpc>
            </a:pPr>
            <a:r>
              <a:rPr lang="en-IN" sz="1500" spc="-35" dirty="0">
                <a:solidFill>
                  <a:srgbClr val="4F4F4F"/>
                </a:solidFill>
                <a:latin typeface="Trebuchet MS"/>
                <a:cs typeface="Trebuchet MS"/>
              </a:rPr>
              <a:t>1</a:t>
            </a:r>
            <a:r>
              <a:rPr sz="1500" spc="-150" dirty="0">
                <a:solidFill>
                  <a:srgbClr val="707070"/>
                </a:solidFill>
                <a:latin typeface="Trebuchet MS"/>
                <a:cs typeface="Trebuchet MS"/>
              </a:rPr>
              <a:t>73</a:t>
            </a:r>
            <a:r>
              <a:rPr sz="1500" dirty="0">
                <a:solidFill>
                  <a:srgbClr val="70707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626262"/>
                </a:solidFill>
                <a:latin typeface="Trebuchet MS"/>
                <a:cs typeface="Trebuchet MS"/>
              </a:rPr>
              <a:t>Had</a:t>
            </a:r>
            <a:r>
              <a:rPr sz="1500" spc="-80" dirty="0">
                <a:solidFill>
                  <a:srgbClr val="626262"/>
                </a:solidFill>
                <a:latin typeface="Trebuchet MS"/>
                <a:cs typeface="Trebuchet MS"/>
              </a:rPr>
              <a:t> </a:t>
            </a:r>
            <a:r>
              <a:rPr sz="1500" spc="-114" dirty="0">
                <a:solidFill>
                  <a:srgbClr val="4F4F4F"/>
                </a:solidFill>
                <a:latin typeface="Trebuchet MS"/>
                <a:cs typeface="Trebuchet MS"/>
              </a:rPr>
              <a:t>vericiguat</a:t>
            </a:r>
            <a:r>
              <a:rPr sz="1500" spc="90" dirty="0">
                <a:solidFill>
                  <a:srgbClr val="4F4F4F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666666"/>
                </a:solidFill>
                <a:latin typeface="Trebuchet MS"/>
                <a:cs typeface="Trebuchet MS"/>
              </a:rPr>
              <a:t>discontin</a:t>
            </a:r>
            <a:endParaRPr sz="1500" dirty="0">
              <a:latin typeface="Trebuchet MS"/>
              <a:cs typeface="Trebuchet MS"/>
            </a:endParaRPr>
          </a:p>
          <a:p>
            <a:pPr marL="612140">
              <a:lnSpc>
                <a:spcPts val="1645"/>
              </a:lnSpc>
            </a:pPr>
            <a:r>
              <a:rPr sz="1450" spc="-65" dirty="0">
                <a:solidFill>
                  <a:srgbClr val="525252"/>
                </a:solidFill>
                <a:latin typeface="Trebuchet MS"/>
                <a:cs typeface="Trebuchet MS"/>
              </a:rPr>
              <a:t>ued</a:t>
            </a:r>
            <a:r>
              <a:rPr sz="1450" spc="-70" dirty="0">
                <a:solidFill>
                  <a:srgbClr val="525252"/>
                </a:solidFill>
                <a:latin typeface="Trebuchet MS"/>
                <a:cs typeface="Trebuchet MS"/>
              </a:rPr>
              <a:t> </a:t>
            </a:r>
            <a:r>
              <a:rPr sz="1450" spc="-90" dirty="0">
                <a:solidFill>
                  <a:srgbClr val="666666"/>
                </a:solidFill>
                <a:latin typeface="Trebuchet MS"/>
                <a:cs typeface="Trebuchet MS"/>
              </a:rPr>
              <a:t>by</a:t>
            </a:r>
            <a:r>
              <a:rPr sz="145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5B5B5B"/>
                </a:solidFill>
                <a:latin typeface="Trebuchet MS"/>
                <a:cs typeface="Trebuchet MS"/>
              </a:rPr>
              <a:t>physician</a:t>
            </a:r>
            <a:endParaRPr sz="1450" dirty="0">
              <a:latin typeface="Trebuchet MS"/>
              <a:cs typeface="Trebuchet MS"/>
            </a:endParaRPr>
          </a:p>
          <a:p>
            <a:pPr marL="288290" marR="186055" indent="174625">
              <a:lnSpc>
                <a:spcPts val="1700"/>
              </a:lnSpc>
              <a:spcBef>
                <a:spcPts val="20"/>
              </a:spcBef>
            </a:pPr>
            <a:r>
              <a:rPr sz="1450" dirty="0">
                <a:solidFill>
                  <a:srgbClr val="525252"/>
                </a:solidFill>
                <a:latin typeface="Trebuchet MS"/>
                <a:cs typeface="Trebuchet MS"/>
              </a:rPr>
              <a:t>8</a:t>
            </a:r>
            <a:r>
              <a:rPr sz="1450" spc="-40" dirty="0">
                <a:solidFill>
                  <a:srgbClr val="525252"/>
                </a:solidFill>
                <a:latin typeface="Trebuchet MS"/>
                <a:cs typeface="Trebuchet MS"/>
              </a:rPr>
              <a:t> </a:t>
            </a:r>
            <a:r>
              <a:rPr sz="1450" spc="-75" dirty="0">
                <a:solidFill>
                  <a:srgbClr val="4F4F4F"/>
                </a:solidFill>
                <a:latin typeface="Trebuchet MS"/>
                <a:cs typeface="Trebuchet MS"/>
              </a:rPr>
              <a:t>Deviated</a:t>
            </a:r>
            <a:r>
              <a:rPr sz="1450" spc="-25" dirty="0">
                <a:solidFill>
                  <a:srgbClr val="4F4F4F"/>
                </a:solidFill>
                <a:latin typeface="Trebuchet MS"/>
                <a:cs typeface="Trebuchet MS"/>
              </a:rPr>
              <a:t> </a:t>
            </a:r>
            <a:r>
              <a:rPr sz="1450" spc="-65" dirty="0">
                <a:solidFill>
                  <a:srgbClr val="4D4D4D"/>
                </a:solidFill>
                <a:latin typeface="Trebuchet MS"/>
                <a:cs typeface="Trebuchet MS"/>
              </a:rPr>
              <a:t>from</a:t>
            </a:r>
            <a:r>
              <a:rPr sz="1450" dirty="0">
                <a:solidFill>
                  <a:srgbClr val="4D4D4D"/>
                </a:solidFill>
                <a:latin typeface="Trebuchet MS"/>
                <a:cs typeface="Trebuchet MS"/>
              </a:rPr>
              <a:t> </a:t>
            </a:r>
            <a:r>
              <a:rPr sz="1450" spc="-55" dirty="0">
                <a:solidFill>
                  <a:srgbClr val="414141"/>
                </a:solidFill>
                <a:latin typeface="Trebuchet MS"/>
                <a:cs typeface="Trebuchet MS"/>
              </a:rPr>
              <a:t>protocol </a:t>
            </a:r>
            <a:r>
              <a:rPr sz="1450" spc="-50" dirty="0">
                <a:solidFill>
                  <a:srgbClr val="494949"/>
                </a:solidFill>
                <a:latin typeface="Trebuchet MS"/>
                <a:cs typeface="Trebuchet MS"/>
              </a:rPr>
              <a:t>195</a:t>
            </a:r>
            <a:r>
              <a:rPr sz="1450" spc="-60" dirty="0">
                <a:solidFill>
                  <a:srgbClr val="494949"/>
                </a:solidFill>
                <a:latin typeface="Trebuchet MS"/>
                <a:cs typeface="Trebuchet MS"/>
              </a:rPr>
              <a:t> </a:t>
            </a:r>
            <a:r>
              <a:rPr sz="1450" spc="-50" dirty="0">
                <a:solidFill>
                  <a:srgbClr val="525252"/>
                </a:solidFill>
                <a:latin typeface="Trebuchet MS"/>
                <a:cs typeface="Trebuchet MS"/>
              </a:rPr>
              <a:t>Decided</a:t>
            </a:r>
            <a:r>
              <a:rPr sz="1450" dirty="0">
                <a:solidFill>
                  <a:srgbClr val="525252"/>
                </a:solidFill>
                <a:latin typeface="Trebuchet MS"/>
                <a:cs typeface="Trebuchet MS"/>
              </a:rPr>
              <a:t> </a:t>
            </a:r>
            <a:r>
              <a:rPr sz="1450" spc="-110" dirty="0">
                <a:solidFill>
                  <a:srgbClr val="484848"/>
                </a:solidFill>
                <a:latin typeface="Trebuchet MS"/>
                <a:cs typeface="Trebuchet MS"/>
              </a:rPr>
              <a:t>to</a:t>
            </a:r>
            <a:r>
              <a:rPr sz="1450" spc="-90" dirty="0">
                <a:solidFill>
                  <a:srgbClr val="484848"/>
                </a:solidFill>
                <a:latin typeface="Trebuchet MS"/>
                <a:cs typeface="Trebuchet MS"/>
              </a:rPr>
              <a:t> </a:t>
            </a:r>
            <a:r>
              <a:rPr sz="1450" spc="-40" dirty="0">
                <a:solidFill>
                  <a:srgbClr val="444444"/>
                </a:solidFill>
                <a:latin typeface="Trebuchet MS"/>
                <a:cs typeface="Trebuchet MS"/>
              </a:rPr>
              <a:t>discontinue</a:t>
            </a:r>
            <a:endParaRPr sz="1450" dirty="0">
              <a:latin typeface="Trebuchet MS"/>
              <a:cs typeface="Trebuchet MS"/>
            </a:endParaRPr>
          </a:p>
          <a:p>
            <a:pPr marL="615950">
              <a:lnSpc>
                <a:spcPts val="1560"/>
              </a:lnSpc>
            </a:pPr>
            <a:r>
              <a:rPr sz="1500" spc="-130" dirty="0">
                <a:solidFill>
                  <a:srgbClr val="4F4F4F"/>
                </a:solidFill>
                <a:latin typeface="Trebuchet MS"/>
                <a:cs typeface="Trebuchet MS"/>
              </a:rPr>
              <a:t>trial</a:t>
            </a:r>
            <a:r>
              <a:rPr sz="1500" spc="-30" dirty="0">
                <a:solidFill>
                  <a:srgbClr val="4F4F4F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383838"/>
                </a:solidFill>
                <a:latin typeface="Trebuchet MS"/>
                <a:cs typeface="Trebuchet MS"/>
              </a:rPr>
              <a:t>regimen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9712" y="7027862"/>
            <a:ext cx="3429000" cy="609600"/>
          </a:xfrm>
          <a:prstGeom prst="rect">
            <a:avLst/>
          </a:prstGeom>
          <a:ln w="15875">
            <a:solidFill>
              <a:srgbClr val="707070"/>
            </a:solidFill>
          </a:ln>
        </p:spPr>
        <p:txBody>
          <a:bodyPr vert="horz" wrap="square" lIns="0" tIns="134620" rIns="0" bIns="0" rtlCol="0">
            <a:spAutoFit/>
          </a:bodyPr>
          <a:lstStyle/>
          <a:p>
            <a:pPr marL="55244" algn="ctr">
              <a:lnSpc>
                <a:spcPct val="100000"/>
              </a:lnSpc>
              <a:spcBef>
                <a:spcPts val="1060"/>
              </a:spcBef>
            </a:pPr>
            <a:r>
              <a:rPr sz="1450" spc="-25" dirty="0">
                <a:solidFill>
                  <a:srgbClr val="494949"/>
                </a:solidFill>
                <a:latin typeface="Trebuchet MS"/>
                <a:cs typeface="Trebuchet MS"/>
              </a:rPr>
              <a:t>2526</a:t>
            </a:r>
            <a:r>
              <a:rPr sz="1450" spc="-45" dirty="0">
                <a:solidFill>
                  <a:srgbClr val="494949"/>
                </a:solidFill>
                <a:latin typeface="Trebuchet MS"/>
                <a:cs typeface="Trebuchet MS"/>
              </a:rPr>
              <a:t> </a:t>
            </a:r>
            <a:r>
              <a:rPr sz="1450" spc="-100" dirty="0">
                <a:solidFill>
                  <a:srgbClr val="626262"/>
                </a:solidFill>
                <a:latin typeface="Trebuchet MS"/>
                <a:cs typeface="Trebuchet MS"/>
              </a:rPr>
              <a:t>Were</a:t>
            </a:r>
            <a:r>
              <a:rPr sz="1450" spc="-10" dirty="0">
                <a:solidFill>
                  <a:srgbClr val="626262"/>
                </a:solidFill>
                <a:latin typeface="Trebuchet MS"/>
                <a:cs typeface="Trebuchet MS"/>
              </a:rPr>
              <a:t> </a:t>
            </a:r>
            <a:r>
              <a:rPr sz="1450" spc="-70" dirty="0">
                <a:solidFill>
                  <a:srgbClr val="5B5B5B"/>
                </a:solidFill>
                <a:latin typeface="Trebuchet MS"/>
                <a:cs typeface="Trebuchet MS"/>
              </a:rPr>
              <a:t>included</a:t>
            </a:r>
            <a:r>
              <a:rPr sz="1450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sz="1450" spc="-50" dirty="0">
                <a:solidFill>
                  <a:srgbClr val="7C7C7C"/>
                </a:solidFill>
                <a:latin typeface="Trebuchet MS"/>
                <a:cs typeface="Trebuchet MS"/>
              </a:rPr>
              <a:t>in</a:t>
            </a:r>
            <a:r>
              <a:rPr sz="1450" spc="-60" dirty="0">
                <a:solidFill>
                  <a:srgbClr val="7C7C7C"/>
                </a:solidFill>
                <a:latin typeface="Trebuchet MS"/>
                <a:cs typeface="Trebuchet MS"/>
              </a:rPr>
              <a:t> </a:t>
            </a:r>
            <a:r>
              <a:rPr sz="1450" spc="-110" dirty="0">
                <a:solidFill>
                  <a:srgbClr val="696969"/>
                </a:solidFill>
                <a:latin typeface="Trebuchet MS"/>
                <a:cs typeface="Trebuchet MS"/>
              </a:rPr>
              <a:t>the</a:t>
            </a:r>
            <a:r>
              <a:rPr sz="1450" dirty="0">
                <a:solidFill>
                  <a:srgbClr val="696969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606060"/>
                </a:solidFill>
                <a:latin typeface="Trebuchet MS"/>
                <a:cs typeface="Trebuchet MS"/>
              </a:rPr>
              <a:t>analysis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88012" y="3230562"/>
            <a:ext cx="3441700" cy="789960"/>
          </a:xfrm>
          <a:prstGeom prst="rect">
            <a:avLst/>
          </a:prstGeom>
          <a:ln w="15875">
            <a:solidFill>
              <a:srgbClr val="707070"/>
            </a:solidFill>
          </a:ln>
        </p:spPr>
        <p:txBody>
          <a:bodyPr vert="horz" wrap="square" lIns="0" tIns="134620" rIns="0" bIns="0" rtlCol="0">
            <a:spAutoFit/>
          </a:bodyPr>
          <a:lstStyle/>
          <a:p>
            <a:pPr marL="212090">
              <a:lnSpc>
                <a:spcPts val="1720"/>
              </a:lnSpc>
              <a:spcBef>
                <a:spcPts val="1060"/>
              </a:spcBef>
            </a:pPr>
            <a:r>
              <a:rPr sz="1450" spc="-65" dirty="0">
                <a:solidFill>
                  <a:srgbClr val="3F3F3F"/>
                </a:solidFill>
                <a:latin typeface="Trebuchet MS"/>
                <a:cs typeface="Trebuchet MS"/>
              </a:rPr>
              <a:t>2524</a:t>
            </a:r>
            <a:r>
              <a:rPr sz="1450" spc="-4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450" spc="-100" dirty="0">
                <a:solidFill>
                  <a:srgbClr val="494949"/>
                </a:solidFill>
                <a:latin typeface="Trebuchet MS"/>
                <a:cs typeface="Trebuchet MS"/>
              </a:rPr>
              <a:t>Were</a:t>
            </a:r>
            <a:r>
              <a:rPr sz="1450" spc="-10" dirty="0">
                <a:solidFill>
                  <a:srgbClr val="494949"/>
                </a:solidFill>
                <a:latin typeface="Trebuchet MS"/>
                <a:cs typeface="Trebuchet MS"/>
              </a:rPr>
              <a:t> </a:t>
            </a:r>
            <a:r>
              <a:rPr sz="1450" spc="-25" dirty="0">
                <a:solidFill>
                  <a:srgbClr val="595959"/>
                </a:solidFill>
                <a:latin typeface="Trebuchet MS"/>
                <a:cs typeface="Trebuchet MS"/>
              </a:rPr>
              <a:t>assigned</a:t>
            </a:r>
            <a:r>
              <a:rPr sz="1450" spc="-1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450" spc="-110" dirty="0">
                <a:solidFill>
                  <a:srgbClr val="545454"/>
                </a:solidFill>
                <a:latin typeface="Trebuchet MS"/>
                <a:cs typeface="Trebuchet MS"/>
              </a:rPr>
              <a:t>to</a:t>
            </a:r>
            <a:r>
              <a:rPr sz="1450" spc="-45" dirty="0">
                <a:solidFill>
                  <a:srgbClr val="545454"/>
                </a:solidFill>
                <a:latin typeface="Trebuchet MS"/>
                <a:cs typeface="Trebuchet MS"/>
              </a:rPr>
              <a:t> </a:t>
            </a:r>
            <a:r>
              <a:rPr sz="1450" spc="-100" dirty="0">
                <a:solidFill>
                  <a:srgbClr val="676767"/>
                </a:solidFill>
                <a:latin typeface="Trebuchet MS"/>
                <a:cs typeface="Trebuchet MS"/>
              </a:rPr>
              <a:t>receive</a:t>
            </a:r>
            <a:r>
              <a:rPr sz="1450" spc="-60" dirty="0">
                <a:solidFill>
                  <a:srgbClr val="676767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464646"/>
                </a:solidFill>
                <a:latin typeface="Trebuchet MS"/>
                <a:cs typeface="Trebuchet MS"/>
              </a:rPr>
              <a:t>placebo</a:t>
            </a:r>
            <a:endParaRPr sz="1450" dirty="0">
              <a:latin typeface="Trebuchet MS"/>
              <a:cs typeface="Trebuchet MS"/>
            </a:endParaRPr>
          </a:p>
          <a:p>
            <a:pPr marL="383540">
              <a:lnSpc>
                <a:spcPts val="1650"/>
              </a:lnSpc>
            </a:pPr>
            <a:r>
              <a:rPr sz="1450" spc="-45" dirty="0">
                <a:solidFill>
                  <a:srgbClr val="4B4B4B"/>
                </a:solidFill>
                <a:latin typeface="Cambria"/>
                <a:cs typeface="Cambria"/>
              </a:rPr>
              <a:t>2515</a:t>
            </a:r>
            <a:r>
              <a:rPr sz="1450" dirty="0">
                <a:solidFill>
                  <a:srgbClr val="4B4B4B"/>
                </a:solidFill>
                <a:latin typeface="Cambria"/>
                <a:cs typeface="Cambria"/>
              </a:rPr>
              <a:t> </a:t>
            </a:r>
            <a:r>
              <a:rPr lang="en-IN" sz="1450" spc="-55" dirty="0">
                <a:solidFill>
                  <a:srgbClr val="505050"/>
                </a:solidFill>
                <a:latin typeface="Cambria"/>
                <a:cs typeface="Cambria"/>
              </a:rPr>
              <a:t>R</a:t>
            </a:r>
            <a:r>
              <a:rPr sz="1450" spc="-55" dirty="0" err="1">
                <a:solidFill>
                  <a:srgbClr val="505050"/>
                </a:solidFill>
                <a:latin typeface="Cambria"/>
                <a:cs typeface="Cambria"/>
              </a:rPr>
              <a:t>eceived</a:t>
            </a:r>
            <a:r>
              <a:rPr sz="1450" spc="90" dirty="0">
                <a:solidFill>
                  <a:srgbClr val="505050"/>
                </a:solidFill>
                <a:latin typeface="Cambria"/>
                <a:cs typeface="Cambria"/>
              </a:rPr>
              <a:t> </a:t>
            </a:r>
            <a:r>
              <a:rPr sz="1450" spc="-10" dirty="0">
                <a:solidFill>
                  <a:srgbClr val="545454"/>
                </a:solidFill>
                <a:latin typeface="Cambria"/>
                <a:cs typeface="Cambria"/>
              </a:rPr>
              <a:t>placebo</a:t>
            </a:r>
            <a:endParaRPr sz="1450" dirty="0">
              <a:latin typeface="Cambria"/>
              <a:cs typeface="Cambria"/>
            </a:endParaRPr>
          </a:p>
          <a:p>
            <a:pPr marL="667385">
              <a:lnSpc>
                <a:spcPts val="1670"/>
              </a:lnSpc>
            </a:pPr>
            <a:r>
              <a:rPr sz="1450" spc="-75" dirty="0">
                <a:solidFill>
                  <a:srgbClr val="666666"/>
                </a:solidFill>
                <a:latin typeface="Trebuchet MS"/>
                <a:cs typeface="Trebuchet MS"/>
              </a:rPr>
              <a:t>9</a:t>
            </a:r>
            <a:r>
              <a:rPr sz="145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5D5D5D"/>
                </a:solidFill>
                <a:latin typeface="Trebuchet MS"/>
                <a:cs typeface="Trebuchet MS"/>
              </a:rPr>
              <a:t>Did</a:t>
            </a:r>
            <a:r>
              <a:rPr sz="1450" spc="-100" dirty="0">
                <a:solidFill>
                  <a:srgbClr val="5D5D5D"/>
                </a:solidFill>
                <a:latin typeface="Trebuchet MS"/>
                <a:cs typeface="Trebuchet MS"/>
              </a:rPr>
              <a:t> </a:t>
            </a:r>
            <a:r>
              <a:rPr sz="1450" spc="-55" dirty="0">
                <a:solidFill>
                  <a:srgbClr val="626262"/>
                </a:solidFill>
                <a:latin typeface="Trebuchet MS"/>
                <a:cs typeface="Trebuchet MS"/>
              </a:rPr>
              <a:t>not</a:t>
            </a:r>
            <a:r>
              <a:rPr sz="1450" spc="-40" dirty="0">
                <a:solidFill>
                  <a:srgbClr val="626262"/>
                </a:solidFill>
                <a:latin typeface="Trebuchet MS"/>
                <a:cs typeface="Trebuchet MS"/>
              </a:rPr>
              <a:t> </a:t>
            </a:r>
            <a:r>
              <a:rPr sz="1450" spc="-95" dirty="0">
                <a:solidFill>
                  <a:srgbClr val="595959"/>
                </a:solidFill>
                <a:latin typeface="Trebuchet MS"/>
                <a:cs typeface="Trebuchet MS"/>
              </a:rPr>
              <a:t>receive</a:t>
            </a:r>
            <a:r>
              <a:rPr sz="1450" spc="4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444444"/>
                </a:solidFill>
                <a:latin typeface="Trebuchet MS"/>
                <a:cs typeface="Trebuchet MS"/>
              </a:rPr>
              <a:t>placebo</a:t>
            </a:r>
            <a:endParaRPr sz="145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47012" y="4487862"/>
            <a:ext cx="2565400" cy="2311400"/>
          </a:xfrm>
          <a:prstGeom prst="rect">
            <a:avLst/>
          </a:prstGeom>
          <a:ln w="9525">
            <a:solidFill>
              <a:srgbClr val="70707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sz="1450" spc="-25" dirty="0">
                <a:solidFill>
                  <a:srgbClr val="595959"/>
                </a:solidFill>
                <a:latin typeface="Trebuchet MS"/>
                <a:cs typeface="Trebuchet MS"/>
              </a:rPr>
              <a:t>565</a:t>
            </a:r>
            <a:r>
              <a:rPr sz="1450" spc="-8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450" spc="-35" dirty="0">
                <a:solidFill>
                  <a:srgbClr val="4F4F4F"/>
                </a:solidFill>
                <a:latin typeface="Trebuchet MS"/>
                <a:cs typeface="Trebuchet MS"/>
              </a:rPr>
              <a:t>Discontinued</a:t>
            </a:r>
            <a:r>
              <a:rPr sz="1450" spc="20" dirty="0">
                <a:solidFill>
                  <a:srgbClr val="4F4F4F"/>
                </a:solidFill>
                <a:latin typeface="Trebuchet MS"/>
                <a:cs typeface="Trebuchet MS"/>
              </a:rPr>
              <a:t> </a:t>
            </a:r>
            <a:r>
              <a:rPr sz="1450" spc="-114" dirty="0">
                <a:solidFill>
                  <a:srgbClr val="505050"/>
                </a:solidFill>
                <a:latin typeface="Trebuchet MS"/>
                <a:cs typeface="Trebuchet MS"/>
              </a:rPr>
              <a:t>trial</a:t>
            </a:r>
            <a:r>
              <a:rPr sz="1450" spc="-20" dirty="0">
                <a:solidFill>
                  <a:srgbClr val="505050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666666"/>
                </a:solidFill>
                <a:latin typeface="Trebuchet MS"/>
                <a:cs typeface="Trebuchet MS"/>
              </a:rPr>
              <a:t>regimen</a:t>
            </a:r>
            <a:endParaRPr sz="1450">
              <a:latin typeface="Trebuchet MS"/>
              <a:cs typeface="Trebuchet MS"/>
            </a:endParaRPr>
          </a:p>
          <a:p>
            <a:pPr marL="276225">
              <a:lnSpc>
                <a:spcPct val="100000"/>
              </a:lnSpc>
              <a:spcBef>
                <a:spcPts val="10"/>
              </a:spcBef>
            </a:pPr>
            <a:r>
              <a:rPr sz="1400" spc="-20" dirty="0">
                <a:solidFill>
                  <a:srgbClr val="565656"/>
                </a:solidFill>
                <a:latin typeface="Trebuchet MS"/>
                <a:cs typeface="Trebuchet MS"/>
              </a:rPr>
              <a:t>159</a:t>
            </a:r>
            <a:r>
              <a:rPr sz="1400" spc="-35" dirty="0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707070"/>
                </a:solidFill>
                <a:latin typeface="Trebuchet MS"/>
                <a:cs typeface="Trebuchet MS"/>
              </a:rPr>
              <a:t>Had</a:t>
            </a:r>
            <a:r>
              <a:rPr sz="1400" spc="-20" dirty="0">
                <a:solidFill>
                  <a:srgbClr val="707070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666666"/>
                </a:solidFill>
                <a:latin typeface="Trebuchet MS"/>
                <a:cs typeface="Trebuchet MS"/>
              </a:rPr>
              <a:t>adverse</a:t>
            </a:r>
            <a:r>
              <a:rPr sz="1400" spc="-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4F4F4F"/>
                </a:solidFill>
                <a:latin typeface="Trebuchet MS"/>
                <a:cs typeface="Trebuchet MS"/>
              </a:rPr>
              <a:t>event</a:t>
            </a:r>
            <a:endParaRPr sz="1400">
              <a:latin typeface="Trebuchet MS"/>
              <a:cs typeface="Trebuchet MS"/>
            </a:endParaRPr>
          </a:p>
          <a:p>
            <a:pPr marL="379095">
              <a:lnSpc>
                <a:spcPts val="1614"/>
              </a:lnSpc>
              <a:spcBef>
                <a:spcPts val="20"/>
              </a:spcBef>
            </a:pPr>
            <a:r>
              <a:rPr sz="1400" spc="-60" dirty="0">
                <a:solidFill>
                  <a:srgbClr val="424242"/>
                </a:solidFill>
                <a:latin typeface="Trebuchet MS"/>
                <a:cs typeface="Trebuchet MS"/>
              </a:rPr>
              <a:t>I</a:t>
            </a:r>
            <a:r>
              <a:rPr sz="1400" spc="-6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5D5D5D"/>
                </a:solidFill>
                <a:latin typeface="Trebuchet MS"/>
                <a:cs typeface="Trebuchet MS"/>
              </a:rPr>
              <a:t>I</a:t>
            </a:r>
            <a:r>
              <a:rPr sz="1400" spc="160" dirty="0">
                <a:solidFill>
                  <a:srgbClr val="5D5D5D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3A3A3A"/>
                </a:solidFill>
                <a:latin typeface="Trebuchet MS"/>
                <a:cs typeface="Trebuchet MS"/>
              </a:rPr>
              <a:t>Were </a:t>
            </a:r>
            <a:r>
              <a:rPr sz="1400" spc="-35" dirty="0">
                <a:solidFill>
                  <a:srgbClr val="565656"/>
                </a:solidFill>
                <a:latin typeface="Trebuchet MS"/>
                <a:cs typeface="Trebuchet MS"/>
              </a:rPr>
              <a:t>lost</a:t>
            </a:r>
            <a:r>
              <a:rPr sz="1400" spc="-10" dirty="0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5B5B5B"/>
                </a:solidFill>
                <a:latin typeface="Trebuchet MS"/>
                <a:cs typeface="Trebuchet MS"/>
              </a:rPr>
              <a:t>to</a:t>
            </a:r>
            <a:r>
              <a:rPr sz="1400" spc="-20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363636"/>
                </a:solidFill>
                <a:latin typeface="Trebuchet MS"/>
                <a:cs typeface="Trebuchet MS"/>
              </a:rPr>
              <a:t>follow-</a:t>
            </a:r>
            <a:r>
              <a:rPr sz="1400" spc="-25" dirty="0">
                <a:solidFill>
                  <a:srgbClr val="363636"/>
                </a:solidFill>
                <a:latin typeface="Trebuchet MS"/>
                <a:cs typeface="Trebuchet MS"/>
              </a:rPr>
              <a:t>up</a:t>
            </a:r>
            <a:endParaRPr sz="1400">
              <a:latin typeface="Trebuchet MS"/>
              <a:cs typeface="Trebuchet MS"/>
            </a:endParaRPr>
          </a:p>
          <a:p>
            <a:pPr marL="367030">
              <a:lnSpc>
                <a:spcPts val="1630"/>
              </a:lnSpc>
            </a:pPr>
            <a:r>
              <a:rPr sz="1450" spc="-45" dirty="0">
                <a:solidFill>
                  <a:srgbClr val="262626"/>
                </a:solidFill>
                <a:latin typeface="Trebuchet MS"/>
                <a:cs typeface="Trebuchet MS"/>
              </a:rPr>
              <a:t>49</a:t>
            </a:r>
            <a:r>
              <a:rPr sz="1450" spc="-9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5B5B5B"/>
                </a:solidFill>
                <a:latin typeface="Trebuchet MS"/>
                <a:cs typeface="Trebuchet MS"/>
              </a:rPr>
              <a:t>Did</a:t>
            </a:r>
            <a:r>
              <a:rPr sz="1450" spc="-110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sz="1450" spc="-35" dirty="0">
                <a:solidFill>
                  <a:srgbClr val="6D6D6D"/>
                </a:solidFill>
                <a:latin typeface="Trebuchet MS"/>
                <a:cs typeface="Trebuchet MS"/>
              </a:rPr>
              <a:t>not</a:t>
            </a:r>
            <a:r>
              <a:rPr sz="1450" spc="-55" dirty="0">
                <a:solidFill>
                  <a:srgbClr val="6D6D6D"/>
                </a:solidFill>
                <a:latin typeface="Trebuchet MS"/>
                <a:cs typeface="Trebuchet MS"/>
              </a:rPr>
              <a:t> </a:t>
            </a:r>
            <a:r>
              <a:rPr sz="1450" spc="-80" dirty="0">
                <a:solidFill>
                  <a:srgbClr val="626262"/>
                </a:solidFill>
                <a:latin typeface="Trebuchet MS"/>
                <a:cs typeface="Trebuchet MS"/>
              </a:rPr>
              <a:t>adhere</a:t>
            </a:r>
            <a:r>
              <a:rPr sz="1450" spc="40" dirty="0">
                <a:solidFill>
                  <a:srgbClr val="626262"/>
                </a:solidFill>
                <a:latin typeface="Trebuchet MS"/>
                <a:cs typeface="Trebuchet MS"/>
              </a:rPr>
              <a:t> </a:t>
            </a:r>
            <a:r>
              <a:rPr sz="1450" spc="-25" dirty="0">
                <a:solidFill>
                  <a:srgbClr val="646464"/>
                </a:solidFill>
                <a:latin typeface="Trebuchet MS"/>
                <a:cs typeface="Trebuchet MS"/>
              </a:rPr>
              <a:t>to</a:t>
            </a:r>
            <a:endParaRPr sz="1450">
              <a:latin typeface="Trebuchet MS"/>
              <a:cs typeface="Trebuchet MS"/>
            </a:endParaRPr>
          </a:p>
          <a:p>
            <a:pPr marL="603885">
              <a:lnSpc>
                <a:spcPts val="1620"/>
              </a:lnSpc>
            </a:pPr>
            <a:r>
              <a:rPr sz="1400" spc="-60" dirty="0">
                <a:solidFill>
                  <a:srgbClr val="383838"/>
                </a:solidFill>
                <a:latin typeface="Trebuchet MS"/>
                <a:cs typeface="Trebuchet MS"/>
              </a:rPr>
              <a:t>trial</a:t>
            </a:r>
            <a:r>
              <a:rPr sz="1400" spc="-45" dirty="0">
                <a:solidFill>
                  <a:srgbClr val="383838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494949"/>
                </a:solidFill>
                <a:latin typeface="Trebuchet MS"/>
                <a:cs typeface="Trebuchet MS"/>
              </a:rPr>
              <a:t>regimen</a:t>
            </a:r>
            <a:endParaRPr sz="1400">
              <a:latin typeface="Trebuchet MS"/>
              <a:cs typeface="Trebuchet MS"/>
            </a:endParaRPr>
          </a:p>
          <a:p>
            <a:pPr marL="599440" marR="247015" indent="-324485">
              <a:lnSpc>
                <a:spcPts val="1650"/>
              </a:lnSpc>
              <a:spcBef>
                <a:spcPts val="114"/>
              </a:spcBef>
            </a:pPr>
            <a:r>
              <a:rPr sz="1450" spc="-50" dirty="0">
                <a:solidFill>
                  <a:srgbClr val="343434"/>
                </a:solidFill>
                <a:latin typeface="Trebuchet MS"/>
                <a:cs typeface="Trebuchet MS"/>
              </a:rPr>
              <a:t>154</a:t>
            </a:r>
            <a:r>
              <a:rPr sz="1450" spc="10" dirty="0">
                <a:solidFill>
                  <a:srgbClr val="343434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595959"/>
                </a:solidFill>
                <a:latin typeface="Trebuchet MS"/>
                <a:cs typeface="Trebuchet MS"/>
              </a:rPr>
              <a:t>Had</a:t>
            </a:r>
            <a:r>
              <a:rPr sz="1450" spc="-4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450" spc="-80" dirty="0">
                <a:solidFill>
                  <a:srgbClr val="4D4D4D"/>
                </a:solidFill>
                <a:latin typeface="Trebuchet MS"/>
                <a:cs typeface="Trebuchet MS"/>
              </a:rPr>
              <a:t>placebo</a:t>
            </a:r>
            <a:r>
              <a:rPr sz="1450" spc="30" dirty="0">
                <a:solidFill>
                  <a:srgbClr val="4D4D4D"/>
                </a:solidFill>
                <a:latin typeface="Trebuchet MS"/>
                <a:cs typeface="Trebuchet MS"/>
              </a:rPr>
              <a:t> </a:t>
            </a:r>
            <a:r>
              <a:rPr sz="1450" spc="-50" dirty="0">
                <a:solidFill>
                  <a:srgbClr val="595959"/>
                </a:solidFill>
                <a:latin typeface="Trebuchet MS"/>
                <a:cs typeface="Trebuchet MS"/>
              </a:rPr>
              <a:t>discontin </a:t>
            </a:r>
            <a:r>
              <a:rPr sz="1450" spc="-25" dirty="0">
                <a:solidFill>
                  <a:srgbClr val="3F3F3F"/>
                </a:solidFill>
                <a:latin typeface="Trebuchet MS"/>
                <a:cs typeface="Trebuchet MS"/>
              </a:rPr>
              <a:t>ued</a:t>
            </a:r>
            <a:r>
              <a:rPr sz="1450" spc="-7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450" spc="-145" dirty="0">
                <a:solidFill>
                  <a:srgbClr val="595959"/>
                </a:solidFill>
                <a:latin typeface="Trebuchet MS"/>
                <a:cs typeface="Trebuchet MS"/>
              </a:rPr>
              <a:t>by</a:t>
            </a:r>
            <a:r>
              <a:rPr sz="1450" spc="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565656"/>
                </a:solidFill>
                <a:latin typeface="Trebuchet MS"/>
                <a:cs typeface="Trebuchet MS"/>
              </a:rPr>
              <a:t>physician</a:t>
            </a:r>
            <a:endParaRPr sz="1450">
              <a:latin typeface="Trebuchet MS"/>
              <a:cs typeface="Trebuchet MS"/>
            </a:endParaRPr>
          </a:p>
          <a:p>
            <a:pPr marL="466090">
              <a:lnSpc>
                <a:spcPts val="1590"/>
              </a:lnSpc>
            </a:pPr>
            <a:r>
              <a:rPr sz="1450" spc="-75" dirty="0">
                <a:solidFill>
                  <a:srgbClr val="313131"/>
                </a:solidFill>
                <a:latin typeface="Trebuchet MS"/>
                <a:cs typeface="Trebuchet MS"/>
              </a:rPr>
              <a:t>2</a:t>
            </a:r>
            <a:r>
              <a:rPr sz="1450" spc="-10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450" spc="-60" dirty="0">
                <a:solidFill>
                  <a:srgbClr val="494949"/>
                </a:solidFill>
                <a:latin typeface="Trebuchet MS"/>
                <a:cs typeface="Trebuchet MS"/>
              </a:rPr>
              <a:t>Deviated</a:t>
            </a:r>
            <a:r>
              <a:rPr sz="1450" spc="30" dirty="0">
                <a:solidFill>
                  <a:srgbClr val="494949"/>
                </a:solidFill>
                <a:latin typeface="Trebuchet MS"/>
                <a:cs typeface="Trebuchet MS"/>
              </a:rPr>
              <a:t> </a:t>
            </a:r>
            <a:r>
              <a:rPr sz="1450" spc="-95" dirty="0">
                <a:solidFill>
                  <a:srgbClr val="727272"/>
                </a:solidFill>
                <a:latin typeface="Trebuchet MS"/>
                <a:cs typeface="Trebuchet MS"/>
              </a:rPr>
              <a:t>from</a:t>
            </a:r>
            <a:r>
              <a:rPr sz="1450" spc="-45" dirty="0">
                <a:solidFill>
                  <a:srgbClr val="727272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595959"/>
                </a:solidFill>
                <a:latin typeface="Trebuchet MS"/>
                <a:cs typeface="Trebuchet MS"/>
              </a:rPr>
              <a:t>protocol</a:t>
            </a:r>
            <a:endParaRPr sz="1450">
              <a:latin typeface="Trebuchet MS"/>
              <a:cs typeface="Trebuchet MS"/>
            </a:endParaRPr>
          </a:p>
          <a:p>
            <a:pPr marL="603885" marR="203835" indent="-328930">
              <a:lnSpc>
                <a:spcPts val="1600"/>
              </a:lnSpc>
              <a:spcBef>
                <a:spcPts val="150"/>
              </a:spcBef>
            </a:pPr>
            <a:r>
              <a:rPr sz="1450" spc="-50" dirty="0">
                <a:solidFill>
                  <a:srgbClr val="3B3B3B"/>
                </a:solidFill>
                <a:latin typeface="Trebuchet MS"/>
                <a:cs typeface="Trebuchet MS"/>
              </a:rPr>
              <a:t>190</a:t>
            </a:r>
            <a:r>
              <a:rPr sz="1450" spc="-60" dirty="0">
                <a:solidFill>
                  <a:srgbClr val="3B3B3B"/>
                </a:solidFill>
                <a:latin typeface="Trebuchet MS"/>
                <a:cs typeface="Trebuchet MS"/>
              </a:rPr>
              <a:t> </a:t>
            </a:r>
            <a:r>
              <a:rPr sz="1450" spc="-45" dirty="0">
                <a:solidFill>
                  <a:srgbClr val="575757"/>
                </a:solidFill>
                <a:latin typeface="Trebuchet MS"/>
                <a:cs typeface="Trebuchet MS"/>
              </a:rPr>
              <a:t>Decided</a:t>
            </a:r>
            <a:r>
              <a:rPr sz="1450" spc="-35" dirty="0">
                <a:solidFill>
                  <a:srgbClr val="575757"/>
                </a:solidFill>
                <a:latin typeface="Trebuchet MS"/>
                <a:cs typeface="Trebuchet MS"/>
              </a:rPr>
              <a:t> </a:t>
            </a:r>
            <a:r>
              <a:rPr sz="1450" spc="-110" dirty="0">
                <a:solidFill>
                  <a:srgbClr val="4F4F4F"/>
                </a:solidFill>
                <a:latin typeface="Trebuchet MS"/>
                <a:cs typeface="Trebuchet MS"/>
              </a:rPr>
              <a:t>to</a:t>
            </a:r>
            <a:r>
              <a:rPr sz="1450" spc="-90" dirty="0">
                <a:solidFill>
                  <a:srgbClr val="4F4F4F"/>
                </a:solidFill>
                <a:latin typeface="Trebuchet MS"/>
                <a:cs typeface="Trebuchet MS"/>
              </a:rPr>
              <a:t> </a:t>
            </a:r>
            <a:r>
              <a:rPr sz="1450" spc="-45" dirty="0">
                <a:solidFill>
                  <a:srgbClr val="4F4F4F"/>
                </a:solidFill>
                <a:latin typeface="Trebuchet MS"/>
                <a:cs typeface="Trebuchet MS"/>
              </a:rPr>
              <a:t>discontinue </a:t>
            </a:r>
            <a:r>
              <a:rPr sz="1450" spc="-90" dirty="0">
                <a:solidFill>
                  <a:srgbClr val="484848"/>
                </a:solidFill>
                <a:latin typeface="Trebuchet MS"/>
                <a:cs typeface="Trebuchet MS"/>
              </a:rPr>
              <a:t>trial</a:t>
            </a:r>
            <a:r>
              <a:rPr sz="1450" spc="10" dirty="0">
                <a:solidFill>
                  <a:srgbClr val="484848"/>
                </a:solidFill>
                <a:latin typeface="Trebuchet MS"/>
                <a:cs typeface="Trebuchet MS"/>
              </a:rPr>
              <a:t> </a:t>
            </a:r>
            <a:r>
              <a:rPr sz="1450" spc="-114" dirty="0">
                <a:solidFill>
                  <a:srgbClr val="525252"/>
                </a:solidFill>
                <a:latin typeface="Trebuchet MS"/>
                <a:cs typeface="Trebuchet MS"/>
              </a:rPr>
              <a:t>reg</a:t>
            </a:r>
            <a:r>
              <a:rPr sz="1450" spc="-5" dirty="0">
                <a:solidFill>
                  <a:srgbClr val="525252"/>
                </a:solidFill>
                <a:latin typeface="Trebuchet MS"/>
                <a:cs typeface="Trebuchet MS"/>
              </a:rPr>
              <a:t> </a:t>
            </a:r>
            <a:r>
              <a:rPr sz="1450" spc="-25" dirty="0">
                <a:solidFill>
                  <a:srgbClr val="525252"/>
                </a:solidFill>
                <a:latin typeface="Trebuchet MS"/>
                <a:cs typeface="Trebuchet MS"/>
              </a:rPr>
              <a:t>men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88012" y="7027862"/>
            <a:ext cx="3441700" cy="622300"/>
          </a:xfrm>
          <a:prstGeom prst="rect">
            <a:avLst/>
          </a:prstGeom>
          <a:ln w="15875">
            <a:solidFill>
              <a:srgbClr val="707070"/>
            </a:solidFill>
          </a:ln>
        </p:spPr>
        <p:txBody>
          <a:bodyPr vert="horz" wrap="square" lIns="0" tIns="128270" rIns="0" bIns="0" rtlCol="0">
            <a:spAutoFit/>
          </a:bodyPr>
          <a:lstStyle/>
          <a:p>
            <a:pPr marL="48895" algn="ctr">
              <a:lnSpc>
                <a:spcPct val="100000"/>
              </a:lnSpc>
              <a:spcBef>
                <a:spcPts val="1010"/>
              </a:spcBef>
            </a:pPr>
            <a:r>
              <a:rPr sz="1500" spc="-95" dirty="0">
                <a:solidFill>
                  <a:srgbClr val="4D4D4D"/>
                </a:solidFill>
                <a:latin typeface="Trebuchet MS"/>
                <a:cs typeface="Trebuchet MS"/>
              </a:rPr>
              <a:t>2524</a:t>
            </a:r>
            <a:r>
              <a:rPr sz="1500" spc="-20" dirty="0">
                <a:solidFill>
                  <a:srgbClr val="4D4D4D"/>
                </a:solidFill>
                <a:latin typeface="Trebuchet MS"/>
                <a:cs typeface="Trebuchet MS"/>
              </a:rPr>
              <a:t> </a:t>
            </a:r>
            <a:r>
              <a:rPr sz="1500" spc="-140" dirty="0">
                <a:solidFill>
                  <a:srgbClr val="363636"/>
                </a:solidFill>
                <a:latin typeface="Trebuchet MS"/>
                <a:cs typeface="Trebuchet MS"/>
              </a:rPr>
              <a:t>Were</a:t>
            </a:r>
            <a:r>
              <a:rPr sz="1500" spc="5" dirty="0">
                <a:solidFill>
                  <a:srgbClr val="363636"/>
                </a:solidFill>
                <a:latin typeface="Trebuchet MS"/>
                <a:cs typeface="Trebuchet MS"/>
              </a:rPr>
              <a:t> </a:t>
            </a:r>
            <a:r>
              <a:rPr sz="1500" spc="-80" dirty="0">
                <a:solidFill>
                  <a:srgbClr val="343434"/>
                </a:solidFill>
                <a:latin typeface="Trebuchet MS"/>
                <a:cs typeface="Trebuchet MS"/>
              </a:rPr>
              <a:t>included</a:t>
            </a:r>
            <a:r>
              <a:rPr sz="1500" spc="25" dirty="0">
                <a:solidFill>
                  <a:srgbClr val="343434"/>
                </a:solidFill>
                <a:latin typeface="Trebuchet MS"/>
                <a:cs typeface="Trebuchet MS"/>
              </a:rPr>
              <a:t> </a:t>
            </a:r>
            <a:r>
              <a:rPr sz="1500" spc="-135" dirty="0">
                <a:solidFill>
                  <a:srgbClr val="666666"/>
                </a:solidFill>
                <a:latin typeface="Trebuchet MS"/>
                <a:cs typeface="Trebuchet MS"/>
              </a:rPr>
              <a:t>in</a:t>
            </a:r>
            <a:r>
              <a:rPr sz="1500" spc="-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00" spc="-105" dirty="0">
                <a:solidFill>
                  <a:srgbClr val="6B6B6B"/>
                </a:solidFill>
                <a:latin typeface="Trebuchet MS"/>
                <a:cs typeface="Trebuchet MS"/>
              </a:rPr>
              <a:t>the</a:t>
            </a:r>
            <a:r>
              <a:rPr sz="1500" spc="-110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5D5D5D"/>
                </a:solidFill>
                <a:latin typeface="Trebuchet MS"/>
                <a:cs typeface="Trebuchet MS"/>
              </a:rPr>
              <a:t>analysis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0F3079-AA4E-4152-F620-1EDAA10398F9}"/>
              </a:ext>
            </a:extLst>
          </p:cNvPr>
          <p:cNvSpPr/>
          <p:nvPr/>
        </p:nvSpPr>
        <p:spPr>
          <a:xfrm>
            <a:off x="2216150" y="1244600"/>
            <a:ext cx="1066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5461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7146" y="976576"/>
            <a:ext cx="9565886" cy="78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0"/>
              </a:spcBef>
            </a:pPr>
            <a:r>
              <a:rPr sz="5050" b="1" u="sng" spc="-290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</a:t>
            </a:r>
            <a:r>
              <a:rPr lang="en-IN" sz="5050" b="1" u="sng" spc="-290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</a:t>
            </a:r>
            <a:r>
              <a:rPr sz="5050" b="1" u="sng" spc="-290" dirty="0" err="1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guat</a:t>
            </a:r>
            <a:r>
              <a:rPr sz="5050" b="1" u="sng" spc="70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050" b="1" u="sng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5050" b="1" u="sng" spc="-25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050" b="1" u="sng" spc="-110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sz="5050" b="1" u="sng" spc="5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050" b="1" u="sng" spc="-16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failure</a:t>
            </a:r>
            <a:endParaRPr sz="505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327146" y="1804475"/>
            <a:ext cx="10363200" cy="597894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804"/>
              </a:lnSpc>
              <a:spcBef>
                <a:spcPts val="130"/>
              </a:spcBef>
            </a:pPr>
            <a:r>
              <a:rPr sz="3300" b="1" u="sng" spc="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Cyclic</a:t>
            </a:r>
            <a:r>
              <a:rPr sz="3300" b="1" u="sng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300" b="1" u="sng" spc="3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GMP</a:t>
            </a:r>
            <a:r>
              <a:rPr sz="3300" b="1" u="sng" spc="2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300" b="1" u="sng" spc="15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pathway</a:t>
            </a:r>
            <a:endParaRPr sz="33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5495" indent="-457200">
              <a:lnSpc>
                <a:spcPts val="3525"/>
              </a:lnSpc>
              <a:buFont typeface="Wingdings" panose="05000000000000000000" pitchFamily="2" charset="2"/>
              <a:buChar char="q"/>
              <a:tabLst>
                <a:tab pos="1186180" algn="l"/>
                <a:tab pos="5112385" algn="l"/>
              </a:tabLst>
            </a:pPr>
            <a:r>
              <a:rPr sz="33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IN" sz="33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3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sGC</a:t>
            </a:r>
            <a:r>
              <a:rPr sz="3300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33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sz="33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intracellular</a:t>
            </a:r>
            <a:r>
              <a:rPr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33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receptor</a:t>
            </a:r>
            <a:r>
              <a:rPr sz="33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sz="33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3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endogenous</a:t>
            </a:r>
            <a:r>
              <a:rPr lang="en-IN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5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endParaRPr lang="en-IN" sz="3250" b="1" spc="-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5495" indent="-457200">
              <a:lnSpc>
                <a:spcPts val="3525"/>
              </a:lnSpc>
              <a:buFont typeface="Wingdings" panose="05000000000000000000" pitchFamily="2" charset="2"/>
              <a:buChar char="q"/>
              <a:tabLst>
                <a:tab pos="1186180" algn="l"/>
                <a:tab pos="5112385" algn="l"/>
              </a:tabLst>
            </a:pPr>
            <a:endParaRPr sz="3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0" marR="685800" indent="-457200">
              <a:lnSpc>
                <a:spcPct val="85000"/>
              </a:lnSpc>
              <a:spcBef>
                <a:spcPts val="445"/>
              </a:spcBef>
              <a:buFont typeface="Wingdings" panose="05000000000000000000" pitchFamily="2" charset="2"/>
              <a:buChar char="q"/>
            </a:pPr>
            <a:r>
              <a:rPr lang="en-IN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sz="33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3300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3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generated</a:t>
            </a:r>
            <a:r>
              <a:rPr sz="33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3300" spc="-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3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endothelial</a:t>
            </a:r>
            <a:r>
              <a:rPr sz="33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3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sz="33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(upon </a:t>
            </a:r>
            <a:r>
              <a:rPr sz="33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physiological </a:t>
            </a:r>
            <a:r>
              <a:rPr sz="33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stimuli</a:t>
            </a:r>
            <a:r>
              <a:rPr sz="33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sz="33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3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sz="33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3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laminar</a:t>
            </a:r>
            <a:r>
              <a:rPr sz="33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3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</a:t>
            </a:r>
            <a:r>
              <a:rPr sz="33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3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shear</a:t>
            </a:r>
            <a:r>
              <a:rPr sz="32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forces)</a:t>
            </a:r>
            <a:r>
              <a:rPr sz="32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3200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sz="3200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endocardium.</a:t>
            </a:r>
            <a:endParaRPr lang="en-IN" sz="32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0" marR="685800" indent="-457200">
              <a:lnSpc>
                <a:spcPct val="85000"/>
              </a:lnSpc>
              <a:spcBef>
                <a:spcPts val="445"/>
              </a:spcBef>
              <a:buFont typeface="Wingdings" panose="05000000000000000000" pitchFamily="2" charset="2"/>
              <a:buChar char="q"/>
            </a:pP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7875" marR="322580" indent="-457200">
              <a:lnSpc>
                <a:spcPct val="86100"/>
              </a:lnSpc>
              <a:spcBef>
                <a:spcPts val="395"/>
              </a:spcBef>
              <a:buFont typeface="Wingdings" panose="05000000000000000000" pitchFamily="2" charset="2"/>
              <a:buChar char="q"/>
            </a:pPr>
            <a:r>
              <a:rPr sz="3200" b="1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sz="3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diffuses to</a:t>
            </a:r>
            <a:r>
              <a:rPr sz="32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neighboring</a:t>
            </a:r>
            <a:r>
              <a:rPr sz="32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tissues</a:t>
            </a:r>
            <a:r>
              <a:rPr sz="32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sz="32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vacular endothelium</a:t>
            </a:r>
            <a:r>
              <a:rPr sz="32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3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cardiac</a:t>
            </a:r>
            <a:r>
              <a:rPr sz="3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muscle,</a:t>
            </a:r>
            <a:r>
              <a:rPr sz="32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32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stimulates </a:t>
            </a:r>
            <a:r>
              <a:rPr sz="33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sGC</a:t>
            </a:r>
            <a:r>
              <a:rPr sz="3300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3300" spc="-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3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</a:t>
            </a:r>
            <a:r>
              <a:rPr sz="33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3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cGMP</a:t>
            </a:r>
            <a:endParaRPr lang="en-IN" sz="3300" spc="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7875" marR="322580" indent="-457200">
              <a:lnSpc>
                <a:spcPct val="86100"/>
              </a:lnSpc>
              <a:spcBef>
                <a:spcPts val="395"/>
              </a:spcBef>
              <a:buFont typeface="Wingdings" panose="05000000000000000000" pitchFamily="2" charset="2"/>
              <a:buChar char="q"/>
            </a:pPr>
            <a:endParaRPr lang="en-IN" sz="3300" spc="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7875" marR="322580" indent="-457200">
              <a:lnSpc>
                <a:spcPct val="86100"/>
              </a:lnSpc>
              <a:spcBef>
                <a:spcPts val="395"/>
              </a:spcBef>
              <a:buFont typeface="Wingdings" panose="05000000000000000000" pitchFamily="2" charset="2"/>
              <a:buChar char="q"/>
            </a:pPr>
            <a:r>
              <a:rPr sz="3250" b="1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sGC</a:t>
            </a:r>
            <a:r>
              <a:rPr sz="3250" spc="-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5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mediated</a:t>
            </a:r>
            <a:r>
              <a:rPr sz="325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5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cGMP</a:t>
            </a:r>
            <a:r>
              <a:rPr sz="325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325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5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 </a:t>
            </a:r>
            <a:r>
              <a:rPr sz="3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sz="325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5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r>
              <a:rPr sz="325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cardiac</a:t>
            </a:r>
            <a:r>
              <a:rPr lang="en-IN" sz="3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35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335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35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335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35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vascular</a:t>
            </a:r>
            <a:r>
              <a:rPr sz="335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3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endParaRPr sz="3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8A026-E80F-0096-C992-E370E69D0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" y="558800"/>
            <a:ext cx="9565886" cy="827405"/>
          </a:xfrm>
        </p:spPr>
        <p:txBody>
          <a:bodyPr/>
          <a:lstStyle/>
          <a:p>
            <a:r>
              <a:rPr lang="en-IN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VICTORIA TRIAL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714CE-D310-9173-8E65-BFA16FA69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150" y="1473200"/>
            <a:ext cx="10521950" cy="5386090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endpoint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a composite of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cardiovascular death or first heart failure hospitalization. 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a median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follow-up of 10.8 months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primary endpoint occurred in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35.5%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patients in the vericiguat group vs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38.5%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placebo, corresponding to a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10% relative risk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(hazard ratio 0.90; 95% CI 0.82–0.98; p = 0.02). 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benefit was primarily driven by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fewer hospitalizations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15986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5E622-2C58-901F-65A6-5D02E0C83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OUTCOME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D939F5-9FA3-6DD6-8393-9B635651A9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7653"/>
          <a:stretch>
            <a:fillRect/>
          </a:stretch>
        </p:blipFill>
        <p:spPr>
          <a:xfrm>
            <a:off x="844550" y="2902240"/>
            <a:ext cx="9257410" cy="321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539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984B9-385D-9F09-3E6D-D218AE7D0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OUTCOMES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C59B40-23BB-35F7-DD8A-91BEFA4DB9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1668" b="18902"/>
          <a:stretch>
            <a:fillRect/>
          </a:stretch>
        </p:blipFill>
        <p:spPr>
          <a:xfrm>
            <a:off x="529731" y="4368800"/>
            <a:ext cx="9327267" cy="30200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F65447-9A71-B47A-9990-C80D02B4FB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1237"/>
          <a:stretch>
            <a:fillRect/>
          </a:stretch>
        </p:blipFill>
        <p:spPr>
          <a:xfrm>
            <a:off x="529731" y="2921001"/>
            <a:ext cx="9327267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508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AB8F8-6EDE-BB56-5E61-3405B0384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38" y="330200"/>
            <a:ext cx="9565886" cy="827405"/>
          </a:xfrm>
        </p:spPr>
        <p:txBody>
          <a:bodyPr/>
          <a:lstStyle/>
          <a:p>
            <a:r>
              <a:rPr lang="en-IN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VICTORIA TRIAL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9FE98-2C24-7922-08FB-B30F26F25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938" y="1346388"/>
            <a:ext cx="9302750" cy="6463308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Adverse events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groups, though mild hypotension and anemia were more common with vericiguat.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Importantly, the drug was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well tolerated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even in a high-risk, frail population.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VICTORIA trial demonstrated that vericiguat, added to standard therapy, provides 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modest but significant reduction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cardiovascular death or hospitalization in patients with HFrEF following recent worsening, establishing it as a valuable therapeutic option for this vulnerable group.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425882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68B11-68C6-444B-AE6F-15D7CDAD4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7" y="597021"/>
            <a:ext cx="9565886" cy="827405"/>
          </a:xfrm>
        </p:spPr>
        <p:txBody>
          <a:bodyPr/>
          <a:lstStyle/>
          <a:p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INDIAN SCENARIO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FAF7D-4E3B-124B-2C29-9CABBA6E6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1930400"/>
            <a:ext cx="9302750" cy="494220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034EC1-2983-1211-C58C-A20CFF11B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1967374"/>
            <a:ext cx="9300061" cy="285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996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A8A39-1489-B2E1-FAC9-00CFFC730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B4AC8-3779-9D86-CD69-4A5087772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850" y="4368800"/>
            <a:ext cx="9302750" cy="2308324"/>
          </a:xfrm>
        </p:spPr>
        <p:txBody>
          <a:bodyPr/>
          <a:lstStyle/>
          <a:p>
            <a:r>
              <a:rPr lang="en-US" dirty="0"/>
              <a:t>The recent 2023 Indian consensus on worsening heart failure gave the following expert recommendations: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Vericiguat is to be considered in patients who have had a worsening HF event despite treatment with optimal background HF therapy.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D6C92B-A02D-18B2-E17C-8E8273FA5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13" y="24016"/>
            <a:ext cx="8382000" cy="435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397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8193C-492F-6048-E427-BED3A797B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50" y="431371"/>
            <a:ext cx="9565886" cy="827405"/>
          </a:xfrm>
        </p:spPr>
        <p:txBody>
          <a:bodyPr/>
          <a:lstStyle/>
          <a:p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INDIAN SCENARIO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5CDAF-C21C-0E02-9411-0B35A3641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941" y="1524843"/>
            <a:ext cx="9565886" cy="507831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Vericiguat is to be considered in patients who have had </a:t>
            </a:r>
            <a:r>
              <a:rPr lang="en-US" b="1" dirty="0"/>
              <a:t>worsening HF events </a:t>
            </a:r>
            <a:r>
              <a:rPr lang="en-US" dirty="0"/>
              <a:t>and </a:t>
            </a:r>
            <a:r>
              <a:rPr lang="en-US" b="1" dirty="0"/>
              <a:t>with tolerability issues where optimal background HF therapy ’can’t be optimized </a:t>
            </a:r>
            <a:r>
              <a:rPr lang="en-US" dirty="0"/>
              <a:t>(such as hypotension, hyperkalemia, and low estimated glomerular filtration rate (eGFR)).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Vericiguat is to be </a:t>
            </a:r>
            <a:r>
              <a:rPr lang="en-US" b="1" dirty="0"/>
              <a:t>considered </a:t>
            </a:r>
            <a:r>
              <a:rPr lang="en-US" dirty="0"/>
              <a:t>either </a:t>
            </a:r>
            <a:r>
              <a:rPr lang="en-US" b="1" dirty="0"/>
              <a:t>pre-discharge</a:t>
            </a:r>
            <a:r>
              <a:rPr lang="en-US" dirty="0"/>
              <a:t> or soon after.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Vericiguat is to be considered for </a:t>
            </a:r>
            <a:r>
              <a:rPr lang="en-US" b="1" dirty="0"/>
              <a:t>WHF</a:t>
            </a:r>
            <a:r>
              <a:rPr lang="en-US" dirty="0"/>
              <a:t> patients with </a:t>
            </a:r>
            <a:r>
              <a:rPr lang="en-US" b="1" dirty="0"/>
              <a:t>eGFR ≥15 ml</a:t>
            </a:r>
            <a:r>
              <a:rPr lang="en-US" dirty="0"/>
              <a:t>/min.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926159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DBFD5-8A42-D9F0-1F5A-D0B56586C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6" y="1522676"/>
            <a:ext cx="9565886" cy="800219"/>
          </a:xfrm>
        </p:spPr>
        <p:txBody>
          <a:bodyPr/>
          <a:lstStyle/>
          <a:p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9F7C8-6BA3-88B6-BFE7-6F2DBDCF1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0100" y="2618316"/>
            <a:ext cx="9848050" cy="2769989"/>
          </a:xfrm>
        </p:spPr>
        <p:txBody>
          <a:bodyPr/>
          <a:lstStyle/>
          <a:p>
            <a:r>
              <a:rPr lang="en-US" dirty="0"/>
              <a:t>Management of WHF patients should be on the front foot which includes </a:t>
            </a:r>
            <a:r>
              <a:rPr lang="en-US" b="1" dirty="0"/>
              <a:t>early initiation of Vericiguat </a:t>
            </a:r>
            <a:r>
              <a:rPr lang="en-US" dirty="0"/>
              <a:t>during OP visits for patients who present with </a:t>
            </a:r>
            <a:r>
              <a:rPr lang="en-US" b="1" dirty="0"/>
              <a:t>worsening symptoms </a:t>
            </a:r>
            <a:r>
              <a:rPr lang="en-US" dirty="0"/>
              <a:t>or </a:t>
            </a:r>
            <a:r>
              <a:rPr lang="en-US" b="1" dirty="0"/>
              <a:t>tolerability issues </a:t>
            </a:r>
            <a:r>
              <a:rPr lang="en-US" dirty="0"/>
              <a:t>to GDMT, at pre</a:t>
            </a:r>
          </a:p>
          <a:p>
            <a:r>
              <a:rPr lang="en-US" dirty="0"/>
              <a:t>discharge or at first follow up for hospitalized patients along with dose optimization of background HF drugs.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638445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FEBC7-756C-7E80-9A47-81479FEDC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406400"/>
            <a:ext cx="9565886" cy="827405"/>
          </a:xfrm>
        </p:spPr>
        <p:txBody>
          <a:bodyPr/>
          <a:lstStyle/>
          <a:p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16C44-43F6-96D6-E93D-206F3B9AC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459" y="1258292"/>
            <a:ext cx="9302750" cy="3693319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b="1" dirty="0"/>
              <a:t>Quintuple therapy</a:t>
            </a:r>
            <a:r>
              <a:rPr lang="en-US" dirty="0"/>
              <a:t> with vericiguat should be the cornerstone for management of patients with worsening heart failure or tolerability issues to GDMT irrespective of the location of care.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The four pillars of heart failure treatment need to be upgraded to quintuplet therapy once earliest signs of WHF have been detected.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934957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81C66-ADCC-413D-1363-66BC8DD66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96" y="1016000"/>
            <a:ext cx="9565886" cy="827405"/>
          </a:xfrm>
        </p:spPr>
        <p:txBody>
          <a:bodyPr/>
          <a:lstStyle/>
          <a:p>
            <a:r>
              <a:rPr lang="en-IN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VERICIGUAT IN INDIA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A3A2F-B6CC-50CE-025F-671434340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150" y="2033687"/>
            <a:ext cx="9302750" cy="3693319"/>
          </a:xfrm>
        </p:spPr>
        <p:txBody>
          <a:bodyPr/>
          <a:lstStyle/>
          <a:p>
            <a:r>
              <a:rPr lang="en-US" dirty="0"/>
              <a:t>In September 2022, Bayer launched vericiguat in India under the brand name </a:t>
            </a:r>
            <a:r>
              <a:rPr lang="en-US" dirty="0" err="1"/>
              <a:t>Verquvo</a:t>
            </a:r>
            <a:r>
              <a:rPr lang="en-US" dirty="0"/>
              <a:t>™</a:t>
            </a:r>
          </a:p>
          <a:p>
            <a:endParaRPr lang="en-US" dirty="0"/>
          </a:p>
          <a:p>
            <a:r>
              <a:rPr lang="en-US" dirty="0"/>
              <a:t>In April 2024, Bayer partnered with Dr. Reddy’s Laboratories, granting non-exclusive rights to market vericiguat under a new brand name: </a:t>
            </a:r>
            <a:r>
              <a:rPr lang="en-US" dirty="0" err="1"/>
              <a:t>Gantra</a:t>
            </a:r>
            <a:r>
              <a:rPr lang="en-US" dirty="0"/>
              <a:t>®. 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0624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5461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67858" y="2668322"/>
            <a:ext cx="9375140" cy="207518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306070" marR="5080" indent="-294005">
              <a:lnSpc>
                <a:spcPct val="97200"/>
              </a:lnSpc>
              <a:spcBef>
                <a:spcPts val="254"/>
              </a:spcBef>
              <a:buChar char="•"/>
              <a:tabLst>
                <a:tab pos="306070" algn="l"/>
                <a:tab pos="310515" algn="l"/>
                <a:tab pos="4886325" algn="l"/>
                <a:tab pos="6151245" algn="l"/>
                <a:tab pos="7723505" algn="l"/>
              </a:tabLst>
            </a:pPr>
            <a:r>
              <a:rPr sz="3450" dirty="0">
                <a:solidFill>
                  <a:srgbClr val="6969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345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3450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sz="345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failure</a:t>
            </a:r>
            <a:r>
              <a:rPr sz="345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endothelial</a:t>
            </a:r>
            <a:r>
              <a:rPr sz="345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dysfunction</a:t>
            </a:r>
            <a:r>
              <a:rPr lang="en-IN" sz="34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345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5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 </a:t>
            </a:r>
            <a:r>
              <a:rPr sz="3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sz="345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sz="345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shown</a:t>
            </a:r>
            <a:r>
              <a:rPr sz="345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345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5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  <a:r>
              <a:rPr sz="345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5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IN" sz="345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bioavailability, </a:t>
            </a:r>
            <a:r>
              <a:rPr sz="3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resulting</a:t>
            </a:r>
            <a:r>
              <a:rPr sz="335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35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335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3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</a:t>
            </a:r>
            <a:r>
              <a:rPr sz="335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35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sGC</a:t>
            </a:r>
            <a:r>
              <a:rPr lang="en-IN" sz="335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deficiency</a:t>
            </a:r>
            <a:r>
              <a:rPr lang="en-IN" sz="3350" spc="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35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34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</a:t>
            </a:r>
            <a:r>
              <a:rPr sz="3450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345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5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cGMP</a:t>
            </a:r>
            <a:r>
              <a:rPr sz="345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sz="3450" spc="-10" dirty="0">
                <a:latin typeface="Cambria"/>
                <a:cs typeface="Cambria"/>
              </a:rPr>
              <a:t>.</a:t>
            </a:r>
            <a:endParaRPr sz="345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7B8C0-1A5B-D660-7572-25B3241F6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670916"/>
            <a:ext cx="9979618" cy="1292662"/>
          </a:xfrm>
        </p:spPr>
        <p:txBody>
          <a:bodyPr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Vericiguat vs Placebo on Quality of Life in Patients With Heart Failure and Preserved Ejection Fraction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VITALITY-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HFpEF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Randomized Clinical Trial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EBE845-ECC3-F9B1-7BA7-29124DE38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65" y="2082800"/>
            <a:ext cx="9724254" cy="5486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29AEE04-7378-2529-534F-DC91FC38E7E5}"/>
                  </a:ext>
                </a:extLst>
              </p14:cNvPr>
              <p14:cNvContentPartPr/>
              <p14:nvPr/>
            </p14:nvContentPartPr>
            <p14:xfrm>
              <a:off x="2419209" y="3334744"/>
              <a:ext cx="98280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29AEE04-7378-2529-534F-DC91FC38E7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3209" y="3262744"/>
                <a:ext cx="10544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31EF315-D59E-C4E3-CB63-041B5173316E}"/>
                  </a:ext>
                </a:extLst>
              </p14:cNvPr>
              <p14:cNvContentPartPr/>
              <p14:nvPr/>
            </p14:nvContentPartPr>
            <p14:xfrm>
              <a:off x="3287169" y="6390424"/>
              <a:ext cx="304380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31EF315-D59E-C4E3-CB63-041B517331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51169" y="6318424"/>
                <a:ext cx="31154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61B9E6D-E432-BAA1-E14F-DD7720F20896}"/>
                  </a:ext>
                </a:extLst>
              </p14:cNvPr>
              <p14:cNvContentPartPr/>
              <p14:nvPr/>
            </p14:nvContentPartPr>
            <p14:xfrm>
              <a:off x="856449" y="4851064"/>
              <a:ext cx="180468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61B9E6D-E432-BAA1-E14F-DD7720F2089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0449" y="4779064"/>
                <a:ext cx="18763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D0DC331-4A80-FD1B-2FCF-845FD88CC510}"/>
                  </a:ext>
                </a:extLst>
              </p14:cNvPr>
              <p14:cNvContentPartPr/>
              <p14:nvPr/>
            </p14:nvContentPartPr>
            <p14:xfrm>
              <a:off x="914409" y="5001544"/>
              <a:ext cx="160884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D0DC331-4A80-FD1B-2FCF-845FD88CC51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8409" y="4929544"/>
                <a:ext cx="16804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3CC7402-D9BD-609B-7EDB-3A6973FD4BCA}"/>
                  </a:ext>
                </a:extLst>
              </p14:cNvPr>
              <p14:cNvContentPartPr/>
              <p14:nvPr/>
            </p14:nvContentPartPr>
            <p14:xfrm>
              <a:off x="925929" y="5128624"/>
              <a:ext cx="170352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3CC7402-D9BD-609B-7EDB-3A6973FD4BC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9929" y="5056984"/>
                <a:ext cx="17751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7852C85-67B7-23D4-EE86-661AA2034F4C}"/>
                  </a:ext>
                </a:extLst>
              </p14:cNvPr>
              <p14:cNvContentPartPr/>
              <p14:nvPr/>
            </p14:nvContentPartPr>
            <p14:xfrm>
              <a:off x="960849" y="5314024"/>
              <a:ext cx="156168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7852C85-67B7-23D4-EE86-661AA2034F4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24849" y="5242024"/>
                <a:ext cx="1633320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44692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BF1B2-216F-2800-573A-2FD0A6736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" y="406400"/>
            <a:ext cx="9565886" cy="827405"/>
          </a:xfrm>
        </p:spPr>
        <p:txBody>
          <a:bodyPr/>
          <a:lstStyle/>
          <a:p>
            <a:r>
              <a:rPr lang="en-IN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ONGOING TRIALS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E0C32-7F8C-76E3-F28F-7A8DDBF5D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150" y="1320800"/>
            <a:ext cx="9302750" cy="5724644"/>
          </a:xfrm>
        </p:spPr>
        <p:txBody>
          <a:bodyPr/>
          <a:lstStyle/>
          <a:p>
            <a:r>
              <a:rPr lang="en-US" sz="36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VICTOR Trial (Phase III)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Designed to evaluate vericiguat in ambulatory HFrEF patients without recent worsening events, unlike the earlier VICTORIA trial which focused on high-risk patients.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Randomized, double-blind, placebo-controlled; ~6,105 participants; vericiguat titrated up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mg daily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placebo; 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endpoint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to cardiovascular death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heart failure hospitalization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Timeline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Recruitment began November 2021; primary completion around November 2024; full study completed by February 2025 </a:t>
            </a:r>
          </a:p>
        </p:txBody>
      </p:sp>
    </p:spTree>
    <p:extLst>
      <p:ext uri="{BB962C8B-B14F-4D97-AF65-F5344CB8AC3E}">
        <p14:creationId xmlns:p14="http://schemas.microsoft.com/office/powerpoint/2010/main" val="40710022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756D9-E0EC-6A12-928A-6C6B5452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6" y="1522676"/>
            <a:ext cx="9565886" cy="800219"/>
          </a:xfrm>
        </p:spPr>
        <p:txBody>
          <a:bodyPr/>
          <a:lstStyle/>
          <a:p>
            <a:r>
              <a:rPr lang="en-IN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VICTOR Trial (Phase III)—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832A7-6442-B0F1-1591-A63D98885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0100" y="2618316"/>
            <a:ext cx="9302750" cy="3231654"/>
          </a:xfrm>
        </p:spPr>
        <p:txBody>
          <a:bodyPr/>
          <a:lstStyle/>
          <a:p>
            <a:r>
              <a:rPr lang="en-US" b="1" dirty="0"/>
              <a:t>Results</a:t>
            </a:r>
            <a:r>
              <a:rPr lang="en-US" dirty="0"/>
              <a:t>: Presented at ESC Congress 2025:</a:t>
            </a:r>
            <a:r>
              <a:rPr lang="en-US" b="1" dirty="0"/>
              <a:t>No significant reduction in the primary composite endpoint </a:t>
            </a:r>
            <a:r>
              <a:rPr lang="en-US" dirty="0"/>
              <a:t>(18.0% vs 19.1%, HR 0.93; p = 0.22).</a:t>
            </a:r>
          </a:p>
          <a:p>
            <a:r>
              <a:rPr lang="en-US" dirty="0"/>
              <a:t>However, cardiovascular death was numerically lower (9.6% vs 11.3%, HR 0.83), and there was a favorable safety profile.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59607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49128-1608-9D06-6A78-DD634E24A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64" y="554481"/>
            <a:ext cx="9565886" cy="1600438"/>
          </a:xfrm>
        </p:spPr>
        <p:txBody>
          <a:bodyPr/>
          <a:lstStyle/>
          <a:p>
            <a:r>
              <a:rPr lang="en-I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Pooled Analysis: VICTORIA + VICTOR Analysis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0246D-A5BC-B8D2-8C16-33E641AC0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350" y="2235199"/>
            <a:ext cx="10134600" cy="4431983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over 11,000 HFrEF patients from both trials spanning high- and lower-risk populations.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reduction in the composite of cardiovascular death or HF hospitalization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(HR 0.91; p = 0.009).Lower cardiovascular mortality (HR 0.89; p = 0.020), HF hospitalization (HR 0.92; p = 0.043), and all-cause mortality (HR 0.90; p = 0.025).Benefits especially pronounced in patients with NT-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proBNP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6000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/mL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4128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BA7CF-13A6-7225-40A5-F2F01F470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50" y="406400"/>
            <a:ext cx="9565886" cy="827405"/>
          </a:xfrm>
        </p:spPr>
        <p:txBody>
          <a:bodyPr/>
          <a:lstStyle/>
          <a:p>
            <a:r>
              <a:rPr lang="en-IN" b="1" u="sng" dirty="0">
                <a:solidFill>
                  <a:schemeClr val="accent2">
                    <a:lumMod val="75000"/>
                  </a:schemeClr>
                </a:solidFill>
              </a:rPr>
              <a:t>MCQ-1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AC71A-07FD-E056-309B-539408129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550" y="1418874"/>
            <a:ext cx="10134600" cy="6607526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62-year-old man with ischemic cardiomyopathy (LVEF 28%) is admitted with worsening dyspnea and edema. He was discharged 2 weeks ago after an HF hospitalization and is now on sacubitril/valsartan, carvedilol, spironolactone, and dapagliflozin. His BP is 108/70 mmHg, HR 76/min, creatinine 1.1 mg/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dL.Which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following would be the best next therapeutic addition?</a:t>
            </a:r>
          </a:p>
          <a:p>
            <a:pPr marL="514350" indent="-514350">
              <a:buAutoNum type="alphaUcPeriod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Ivabradine</a:t>
            </a:r>
          </a:p>
          <a:p>
            <a:pPr marL="514350" indent="-514350">
              <a:buAutoNum type="alphaUcPeriod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Vericiguat</a:t>
            </a:r>
          </a:p>
          <a:p>
            <a:pPr marL="514350" indent="-514350">
              <a:buAutoNum type="alphaUcPeriod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Digoxin</a:t>
            </a:r>
          </a:p>
          <a:p>
            <a:pPr marL="514350" indent="-514350">
              <a:buAutoNum type="alphaUcPeriod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Hydralazine + isosorbide dinitrate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09DB65B-8E32-B769-DC27-CA46B9C2C4D6}"/>
                  </a:ext>
                </a:extLst>
              </p14:cNvPr>
              <p14:cNvContentPartPr/>
              <p14:nvPr/>
            </p14:nvContentPartPr>
            <p14:xfrm>
              <a:off x="3055689" y="3727198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09DB65B-8E32-B769-DC27-CA46B9C2C4D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20049" y="3655198"/>
                <a:ext cx="72000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70068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B0C07-B5FF-D894-800F-D0207E03B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D2E57-8FEA-2263-E714-900AE616D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0100" y="2618316"/>
            <a:ext cx="9302750" cy="2308324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Explanation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This patient has HFrEF with a recent worsening event despite GDMT → the ideal candidate profile for vericiguat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2293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3CDC2-D631-E10F-8B3E-7A883044A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70" y="754697"/>
            <a:ext cx="9565886" cy="827405"/>
          </a:xfrm>
        </p:spPr>
        <p:txBody>
          <a:bodyPr/>
          <a:lstStyle/>
          <a:p>
            <a:r>
              <a:rPr lang="en-IN" b="1" u="sng" dirty="0">
                <a:solidFill>
                  <a:schemeClr val="accent2">
                    <a:lumMod val="75000"/>
                  </a:schemeClr>
                </a:solidFill>
              </a:rPr>
              <a:t>MCQ-2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B1E88-5272-DD27-FD80-A812E72B6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088" y="1893358"/>
            <a:ext cx="9390850" cy="3231654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drug should not be co-administered with vericiguat?</a:t>
            </a:r>
          </a:p>
          <a:p>
            <a:pPr marL="514350" indent="-514350">
              <a:buAutoNum type="alphaUcPeriod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Loop diuretics</a:t>
            </a:r>
          </a:p>
          <a:p>
            <a:pPr marL="514350" indent="-514350">
              <a:buAutoNum type="alphaUcPeriod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Sacubitril/valsartan</a:t>
            </a:r>
          </a:p>
          <a:p>
            <a:pPr marL="514350" indent="-514350">
              <a:buAutoNum type="alphaUcPeriod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Long-acting nitrates</a:t>
            </a:r>
          </a:p>
          <a:p>
            <a:pPr marL="514350" indent="-514350">
              <a:buAutoNum type="alphaUcPeriod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SGLT2 inhibitors</a:t>
            </a:r>
          </a:p>
          <a:p>
            <a:endParaRPr lang="en-IN" dirty="0"/>
          </a:p>
          <a:p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14785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FD449-24B0-51AC-7306-0DC8DD78D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9B46E-42CA-7099-F9F5-A93785C28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0100" y="2618316"/>
            <a:ext cx="9302750" cy="2308324"/>
          </a:xfrm>
        </p:spPr>
        <p:txBody>
          <a:bodyPr/>
          <a:lstStyle/>
          <a:p>
            <a:r>
              <a:rPr lang="en-IN" b="1" dirty="0"/>
              <a:t>Answer</a:t>
            </a:r>
            <a:r>
              <a:rPr lang="en-IN" dirty="0"/>
              <a:t>: C</a:t>
            </a:r>
          </a:p>
          <a:p>
            <a:endParaRPr lang="en-IN" dirty="0"/>
          </a:p>
          <a:p>
            <a:r>
              <a:rPr lang="en-IN" b="1" dirty="0"/>
              <a:t>Explanation</a:t>
            </a:r>
            <a:r>
              <a:rPr lang="en-IN" dirty="0"/>
              <a:t>: Nitrates and PDE5 inhibitors (like sildenafil) interact with vericiguat via excessive cGMP stimulation, risking severe hypotension</a:t>
            </a:r>
          </a:p>
        </p:txBody>
      </p:sp>
    </p:spTree>
    <p:extLst>
      <p:ext uri="{BB962C8B-B14F-4D97-AF65-F5344CB8AC3E}">
        <p14:creationId xmlns:p14="http://schemas.microsoft.com/office/powerpoint/2010/main" val="17757865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96D164-8766-D03B-08A9-F6121FC7E1DD}"/>
              </a:ext>
            </a:extLst>
          </p:cNvPr>
          <p:cNvSpPr/>
          <p:nvPr/>
        </p:nvSpPr>
        <p:spPr>
          <a:xfrm>
            <a:off x="2063750" y="2463800"/>
            <a:ext cx="588438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569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5461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7350" y="2006600"/>
            <a:ext cx="9722628" cy="38600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10515" indent="-297815">
              <a:lnSpc>
                <a:spcPct val="100000"/>
              </a:lnSpc>
              <a:spcBef>
                <a:spcPts val="140"/>
              </a:spcBef>
              <a:buClr>
                <a:srgbClr val="97498E"/>
              </a:buClr>
              <a:buChar char="•"/>
              <a:tabLst>
                <a:tab pos="310515" algn="l"/>
              </a:tabLst>
            </a:pPr>
            <a:r>
              <a:rPr sz="3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</a:t>
            </a:r>
            <a:r>
              <a:rPr sz="345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50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sGC</a:t>
            </a:r>
            <a:r>
              <a:rPr sz="345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sz="345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</a:t>
            </a:r>
            <a:r>
              <a:rPr sz="345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5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endParaRPr sz="3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">
              <a:lnSpc>
                <a:spcPct val="100000"/>
              </a:lnSpc>
              <a:spcBef>
                <a:spcPts val="209"/>
              </a:spcBef>
              <a:tabLst>
                <a:tab pos="4911725" algn="l"/>
              </a:tabLst>
            </a:pPr>
            <a:r>
              <a:rPr sz="3400" spc="-45" dirty="0">
                <a:solidFill>
                  <a:srgbClr val="954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sz="3400" spc="-310" dirty="0">
                <a:solidFill>
                  <a:srgbClr val="954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Coronary</a:t>
            </a:r>
            <a:r>
              <a:rPr sz="3400" spc="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microvascular</a:t>
            </a:r>
            <a:r>
              <a:rPr lang="en-IN" sz="3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dysfunction</a:t>
            </a:r>
            <a:endParaRPr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">
              <a:lnSpc>
                <a:spcPct val="100000"/>
              </a:lnSpc>
              <a:spcBef>
                <a:spcPts val="320"/>
              </a:spcBef>
              <a:tabLst>
                <a:tab pos="3250565" algn="l"/>
              </a:tabLst>
            </a:pPr>
            <a:r>
              <a:rPr sz="3400" spc="-45" dirty="0">
                <a:solidFill>
                  <a:srgbClr val="8C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sz="3400" spc="-305" dirty="0">
                <a:solidFill>
                  <a:srgbClr val="8C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Cardiomyocyte</a:t>
            </a:r>
            <a:r>
              <a:rPr lang="en-IN" sz="3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stiffness</a:t>
            </a:r>
            <a:endParaRPr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">
              <a:lnSpc>
                <a:spcPct val="100000"/>
              </a:lnSpc>
              <a:spcBef>
                <a:spcPts val="219"/>
              </a:spcBef>
            </a:pPr>
            <a:r>
              <a:rPr sz="3400" spc="-45" dirty="0">
                <a:solidFill>
                  <a:srgbClr val="9A54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sz="3400" spc="-310" dirty="0">
                <a:solidFill>
                  <a:srgbClr val="9A54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Interstitial</a:t>
            </a:r>
            <a:r>
              <a:rPr sz="3400" spc="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fibrosis</a:t>
            </a:r>
            <a:endParaRPr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780"/>
              </a:spcBef>
            </a:pPr>
            <a:endParaRPr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705" marR="5080" indent="-294640">
              <a:lnSpc>
                <a:spcPts val="4000"/>
              </a:lnSpc>
              <a:buClr>
                <a:srgbClr val="9E4F9E"/>
              </a:buClr>
              <a:buChar char="•"/>
              <a:tabLst>
                <a:tab pos="319405" algn="l"/>
              </a:tabLst>
            </a:pPr>
            <a:r>
              <a:rPr sz="3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sz="345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5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ultimately</a:t>
            </a:r>
            <a:r>
              <a:rPr sz="345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</a:t>
            </a:r>
            <a:r>
              <a:rPr sz="345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345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5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myocardial</a:t>
            </a:r>
            <a:r>
              <a:rPr sz="3450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5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dysfunction 	</a:t>
            </a:r>
            <a:r>
              <a:rPr sz="3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345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5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progression</a:t>
            </a:r>
            <a:r>
              <a:rPr sz="345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345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sz="34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failure.</a:t>
            </a:r>
            <a:endParaRPr sz="3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833100" cy="5461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74778" y="2648479"/>
            <a:ext cx="9594772" cy="35028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1945" indent="-309245">
              <a:lnSpc>
                <a:spcPts val="4290"/>
              </a:lnSpc>
              <a:spcBef>
                <a:spcPts val="95"/>
              </a:spcBef>
              <a:buClr>
                <a:srgbClr val="904289"/>
              </a:buClr>
              <a:buChar char="•"/>
              <a:tabLst>
                <a:tab pos="321945" algn="l"/>
              </a:tabLst>
            </a:pPr>
            <a:r>
              <a:rPr sz="2800" spc="-65" dirty="0">
                <a:latin typeface="Times New Roman"/>
                <a:cs typeface="Times New Roman"/>
              </a:rPr>
              <a:t>Based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on</a:t>
            </a:r>
            <a:r>
              <a:rPr sz="2800" spc="-1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these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mechanism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vericiguat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improve</a:t>
            </a:r>
            <a:r>
              <a:rPr lang="en-IN" sz="2800" b="1" dirty="0">
                <a:latin typeface="Times New Roman"/>
                <a:cs typeface="Times New Roman"/>
              </a:rPr>
              <a:t> </a:t>
            </a:r>
            <a:r>
              <a:rPr sz="2800" b="1" spc="105" dirty="0">
                <a:latin typeface="Times New Roman"/>
                <a:cs typeface="Times New Roman"/>
              </a:rPr>
              <a:t>HF</a:t>
            </a:r>
            <a:r>
              <a:rPr sz="2800" b="1" spc="-140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Times New Roman"/>
                <a:cs typeface="Times New Roman"/>
              </a:rPr>
              <a:t>by</a:t>
            </a:r>
            <a:endParaRPr lang="en-IN" sz="2800" dirty="0">
              <a:latin typeface="Times New Roman"/>
              <a:cs typeface="Times New Roman"/>
            </a:endParaRPr>
          </a:p>
          <a:p>
            <a:pPr marL="836295" indent="-514350">
              <a:lnSpc>
                <a:spcPts val="4029"/>
              </a:lnSpc>
              <a:buFont typeface="+mj-lt"/>
              <a:buAutoNum type="arabicPeriod"/>
            </a:pPr>
            <a:r>
              <a:rPr sz="2800" spc="-70" dirty="0">
                <a:latin typeface="Times New Roman"/>
                <a:cs typeface="Times New Roman"/>
              </a:rPr>
              <a:t>Direct</a:t>
            </a:r>
            <a:r>
              <a:rPr sz="2800" spc="-1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vasodilatory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properties</a:t>
            </a:r>
            <a:endParaRPr lang="en-IN" sz="2800" dirty="0">
              <a:latin typeface="Times New Roman"/>
              <a:cs typeface="Times New Roman"/>
            </a:endParaRPr>
          </a:p>
          <a:p>
            <a:pPr marL="836295" indent="-514350">
              <a:lnSpc>
                <a:spcPts val="4029"/>
              </a:lnSpc>
              <a:buFont typeface="+mj-lt"/>
              <a:buAutoNum type="arabicPeriod"/>
            </a:pPr>
            <a:r>
              <a:rPr sz="2800" spc="60" dirty="0">
                <a:latin typeface="Times New Roman"/>
                <a:cs typeface="Times New Roman"/>
              </a:rPr>
              <a:t>Improving</a:t>
            </a:r>
            <a:r>
              <a:rPr sz="2800" spc="40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diastolic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spc="60" dirty="0">
                <a:latin typeface="Times New Roman"/>
                <a:cs typeface="Times New Roman"/>
              </a:rPr>
              <a:t>function</a:t>
            </a:r>
            <a:endParaRPr lang="en-IN" sz="2800" spc="60" dirty="0">
              <a:latin typeface="Times New Roman"/>
              <a:cs typeface="Times New Roman"/>
            </a:endParaRPr>
          </a:p>
          <a:p>
            <a:pPr marL="836295" indent="-514350">
              <a:lnSpc>
                <a:spcPts val="4029"/>
              </a:lnSpc>
              <a:buFont typeface="+mj-lt"/>
              <a:buAutoNum type="arabicPeriod"/>
            </a:pPr>
            <a:r>
              <a:rPr sz="2800" dirty="0">
                <a:latin typeface="Times New Roman"/>
                <a:cs typeface="Times New Roman"/>
              </a:rPr>
              <a:t>Improving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endothelial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function</a:t>
            </a:r>
            <a:r>
              <a:rPr lang="en-IN" sz="2800" spc="-10" dirty="0">
                <a:latin typeface="Times New Roman"/>
                <a:cs typeface="Times New Roman"/>
              </a:rPr>
              <a:t> -</a:t>
            </a:r>
            <a:r>
              <a:rPr sz="2800" spc="-10" dirty="0">
                <a:latin typeface="Times New Roman"/>
                <a:cs typeface="Times New Roman"/>
              </a:rPr>
              <a:t>vasomotor </a:t>
            </a:r>
            <a:r>
              <a:rPr sz="2800" dirty="0">
                <a:latin typeface="Times New Roman"/>
                <a:cs typeface="Times New Roman"/>
              </a:rPr>
              <a:t>tone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regulation</a:t>
            </a:r>
            <a:endParaRPr lang="en-IN" sz="2800" spc="-10" dirty="0">
              <a:latin typeface="Times New Roman"/>
              <a:cs typeface="Times New Roman"/>
            </a:endParaRPr>
          </a:p>
          <a:p>
            <a:pPr marL="836295" indent="-514350">
              <a:lnSpc>
                <a:spcPts val="4029"/>
              </a:lnSpc>
              <a:buFont typeface="+mj-lt"/>
              <a:buAutoNum type="arabicPeriod"/>
            </a:pPr>
            <a:r>
              <a:rPr sz="2800" dirty="0">
                <a:latin typeface="Times New Roman"/>
                <a:cs typeface="Times New Roman"/>
              </a:rPr>
              <a:t>Improving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cardiac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reserve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318135" indent="-304800">
              <a:lnSpc>
                <a:spcPct val="100000"/>
              </a:lnSpc>
              <a:buClr>
                <a:srgbClr val="954B97"/>
              </a:buClr>
              <a:buChar char="•"/>
              <a:tabLst>
                <a:tab pos="318135" algn="l"/>
              </a:tabLst>
            </a:pPr>
            <a:r>
              <a:rPr sz="2800" dirty="0">
                <a:latin typeface="Times New Roman"/>
                <a:cs typeface="Times New Roman"/>
              </a:rPr>
              <a:t>It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used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once</a:t>
            </a:r>
            <a:r>
              <a:rPr sz="2800" b="1" spc="6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daily</a:t>
            </a:r>
            <a:r>
              <a:rPr sz="2800" b="1" spc="4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oral</a:t>
            </a:r>
            <a:r>
              <a:rPr sz="2800" b="1" spc="1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dose.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AD342-349E-562F-443E-D4537F98C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50" y="482600"/>
            <a:ext cx="9565886" cy="800219"/>
          </a:xfrm>
        </p:spPr>
        <p:txBody>
          <a:bodyPr/>
          <a:lstStyle/>
          <a:p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Pharmacokinetics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8A101-BCBB-810D-7D2E-B7E52C37F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950" y="1306290"/>
            <a:ext cx="9302750" cy="5539978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Absorption</a:t>
            </a:r>
            <a:r>
              <a:rPr lang="en-US" dirty="0"/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bioavailability</a:t>
            </a:r>
            <a:r>
              <a:rPr lang="en-US" dirty="0"/>
              <a:t> of vericiguat is </a:t>
            </a:r>
            <a:r>
              <a:rPr lang="en-US" b="1" dirty="0"/>
              <a:t>93%</a:t>
            </a:r>
            <a:r>
              <a:rPr lang="en-US" dirty="0"/>
              <a:t> when taken with </a:t>
            </a:r>
            <a:r>
              <a:rPr lang="en-US" b="1" dirty="0"/>
              <a:t>food</a:t>
            </a:r>
            <a:r>
              <a:rPr lang="en-US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Food increases AUC (area under the curve-  total drug exposure across time) of vericiguat. </a:t>
            </a:r>
          </a:p>
          <a:p>
            <a:endParaRPr lang="en-US" dirty="0"/>
          </a:p>
          <a:p>
            <a:r>
              <a:rPr lang="en-US" b="1" u="sng" dirty="0">
                <a:solidFill>
                  <a:srgbClr val="FF0000"/>
                </a:solidFill>
              </a:rPr>
              <a:t>Distribution</a:t>
            </a:r>
            <a:r>
              <a:rPr lang="en-US" dirty="0"/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Vericiguat has </a:t>
            </a:r>
            <a:r>
              <a:rPr lang="en-US" b="1" dirty="0"/>
              <a:t>high plasma protein binding </a:t>
            </a:r>
            <a:r>
              <a:rPr lang="en-US" dirty="0"/>
              <a:t>(98%) and is primarily bound to albumin.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average volume of distribution(Vd) is approximately 44 Liters.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94530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9EC6A-556B-3E46-6696-6122073B7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Pharmacokinetics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74814-9336-E490-CCA2-E682F00DA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0100" y="2618316"/>
            <a:ext cx="9314650" cy="3693319"/>
          </a:xfrm>
        </p:spPr>
        <p:txBody>
          <a:bodyPr/>
          <a:lstStyle/>
          <a:p>
            <a:r>
              <a:rPr lang="en-IN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Metabolism</a:t>
            </a:r>
            <a:r>
              <a:rPr lang="en-IN" dirty="0"/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dirty="0"/>
              <a:t>Vericiguat is metabolized primarily by </a:t>
            </a:r>
            <a:r>
              <a:rPr lang="en-IN" b="1" dirty="0"/>
              <a:t>glucuronidation</a:t>
            </a:r>
            <a:r>
              <a:rPr lang="en-IN" dirty="0"/>
              <a:t> via </a:t>
            </a:r>
            <a:r>
              <a:rPr lang="en-IN" b="1" dirty="0"/>
              <a:t>UGT1A9</a:t>
            </a:r>
            <a:r>
              <a:rPr lang="en-IN" dirty="0"/>
              <a:t>(uridine diphosphate-glucuronosyltransferase) and </a:t>
            </a:r>
            <a:r>
              <a:rPr lang="en-IN" b="1" dirty="0"/>
              <a:t>UGT1A1</a:t>
            </a:r>
            <a:r>
              <a:rPr lang="en-IN" dirty="0"/>
              <a:t> to form an inactive metabolite.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dirty="0"/>
              <a:t>The Cytochrome P450 system is responsible for &lt;5% metabolism of vericiguat.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46238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11010</TotalTime>
  <Words>2673</Words>
  <Application>Microsoft Office PowerPoint</Application>
  <PresentationFormat>Custom</PresentationFormat>
  <Paragraphs>263</Paragraphs>
  <Slides>58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Cambria</vt:lpstr>
      <vt:lpstr>Times New Roman</vt:lpstr>
      <vt:lpstr>Trebuchet MS</vt:lpstr>
      <vt:lpstr>Wingdings</vt:lpstr>
      <vt:lpstr>Office Theme</vt:lpstr>
      <vt:lpstr>VERICIGUAT</vt:lpstr>
      <vt:lpstr>Vericiguat</vt:lpstr>
      <vt:lpstr>PowerPoint Presentation</vt:lpstr>
      <vt:lpstr>Vericiguat in heart failure</vt:lpstr>
      <vt:lpstr>PowerPoint Presentation</vt:lpstr>
      <vt:lpstr>PowerPoint Presentation</vt:lpstr>
      <vt:lpstr>PowerPoint Presentation</vt:lpstr>
      <vt:lpstr>Pharmacokinetics</vt:lpstr>
      <vt:lpstr>Pharmacokinetics</vt:lpstr>
      <vt:lpstr>Pharmacokinetics</vt:lpstr>
      <vt:lpstr>Administration</vt:lpstr>
      <vt:lpstr>Administration</vt:lpstr>
      <vt:lpstr>Administration</vt:lpstr>
      <vt:lpstr>Use in Specific Patient Population</vt:lpstr>
      <vt:lpstr>PowerPoint Presentation</vt:lpstr>
      <vt:lpstr>PowerPoint Presentation</vt:lpstr>
      <vt:lpstr>Adverse Effects</vt:lpstr>
      <vt:lpstr>Adverse Effects</vt:lpstr>
      <vt:lpstr>Drug-Drug Interactions</vt:lpstr>
      <vt:lpstr>Contraindications</vt:lpstr>
      <vt:lpstr>Monitoring</vt:lpstr>
      <vt:lpstr>PowerPoint Presentation</vt:lpstr>
      <vt:lpstr>RIOCIGUAT</vt:lpstr>
      <vt:lpstr>Pharmacology of Riociguat</vt:lpstr>
      <vt:lpstr>RIOCIGUAT</vt:lpstr>
      <vt:lpstr>Clinical Trial Evidence</vt:lpstr>
      <vt:lpstr>Clinical Trial Evidence</vt:lpstr>
      <vt:lpstr>Riociguat is currently approved for</vt:lpstr>
      <vt:lpstr>PowerPoint Presentation</vt:lpstr>
      <vt:lpstr>PowerPoint Presentation</vt:lpstr>
      <vt:lpstr>PowerPoint Presentation</vt:lpstr>
      <vt:lpstr>PowerPoint Presentation</vt:lpstr>
      <vt:lpstr>SOCRATES -REDUCED SOLUBLE GUANYLATE CYCLASE STIMULATOR IN HEART FAILURE</vt:lpstr>
      <vt:lpstr>PowerPoint Presentation</vt:lpstr>
      <vt:lpstr>PowerPoint Presentation</vt:lpstr>
      <vt:lpstr>PowerPoint Presentation</vt:lpstr>
      <vt:lpstr>THE VICTORIA TRIAL</vt:lpstr>
      <vt:lpstr>PowerPoint Presentation</vt:lpstr>
      <vt:lpstr>Follow-up</vt:lpstr>
      <vt:lpstr>THE VICTORIA TRIAL</vt:lpstr>
      <vt:lpstr>PRIMARY OUTCOME</vt:lpstr>
      <vt:lpstr>SECONDARY OUTCOMES</vt:lpstr>
      <vt:lpstr>THE VICTORIA TRIAL</vt:lpstr>
      <vt:lpstr>INDIAN SCENARIO</vt:lpstr>
      <vt:lpstr>PowerPoint Presentation</vt:lpstr>
      <vt:lpstr>INDIAN SCENARIO</vt:lpstr>
      <vt:lpstr>CONCLUSION</vt:lpstr>
      <vt:lpstr>CONCLUSION</vt:lpstr>
      <vt:lpstr>VERICIGUAT IN INDIA</vt:lpstr>
      <vt:lpstr>Effect of Vericiguat vs Placebo on Quality of Life in Patients With Heart Failure and Preserved Ejection Fraction The VITALITY-HFpEF Randomized Clinical Trial</vt:lpstr>
      <vt:lpstr>ONGOING TRIALS</vt:lpstr>
      <vt:lpstr>VICTOR Trial (Phase III)—</vt:lpstr>
      <vt:lpstr>Pooled Analysis: VICTORIA + VICTOR Analysis </vt:lpstr>
      <vt:lpstr>MCQ-1</vt:lpstr>
      <vt:lpstr>PowerPoint Presentation</vt:lpstr>
      <vt:lpstr>MCQ-2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club</dc:title>
  <dc:creator>Priyanka Thakur</dc:creator>
  <cp:lastModifiedBy>Mithun Anilkumar</cp:lastModifiedBy>
  <cp:revision>49</cp:revision>
  <dcterms:created xsi:type="dcterms:W3CDTF">2025-08-17T06:36:58Z</dcterms:created>
  <dcterms:modified xsi:type="dcterms:W3CDTF">2025-09-07T07:08:47Z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2025-08-17T00:00:00Z</vt:filetime>
  </property>
  <property fmtid="{D5CDD505-2E9C-101B-9397-08002B2CF9AE}" pid="3" name="Creator">
    <vt:lpwstr>DocDownloader</vt:lpwstr>
  </property>
  <property fmtid="{D5CDD505-2E9C-101B-9397-08002B2CF9AE}" pid="4" name="Producer">
    <vt:lpwstr>FPDF 1.86</vt:lpwstr>
  </property>
  <property fmtid="{D5CDD505-2E9C-101B-9397-08002B2CF9AE}" pid="5" name="LastSaved">
    <vt:filetime>2025-08-17T00:00:00Z</vt:filetime>
  </property>
</Properties>
</file>