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4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2" r:id="rId35"/>
    <p:sldId id="293" r:id="rId36"/>
    <p:sldId id="33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7" r:id="rId48"/>
    <p:sldId id="305" r:id="rId49"/>
    <p:sldId id="306" r:id="rId50"/>
    <p:sldId id="308" r:id="rId51"/>
    <p:sldId id="309" r:id="rId52"/>
    <p:sldId id="313" r:id="rId53"/>
    <p:sldId id="312" r:id="rId54"/>
    <p:sldId id="310" r:id="rId55"/>
    <p:sldId id="311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3" r:id="rId73"/>
    <p:sldId id="334" r:id="rId74"/>
    <p:sldId id="335" r:id="rId75"/>
    <p:sldId id="336" r:id="rId76"/>
    <p:sldId id="337" r:id="rId77"/>
    <p:sldId id="338" r:id="rId78"/>
    <p:sldId id="331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36AB-24AF-4F1B-BBB0-894F33B3257F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B82E-E41B-420B-8939-CE9DB8AD8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02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9B82E-E41B-420B-8939-CE9DB8AD85A5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7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CE27-D23B-EF60-FB14-11AA97A7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838F8-4F4D-64EE-F479-20971FB97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A15C2-3F2B-9B6C-AF72-CBB69F39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67660-3523-122C-EDB0-34D06CFD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B0AC8-8892-4EE3-5EDB-8101D654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20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13D5-EA33-A5E9-6718-7E109773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CC7F8-BEF2-F399-859B-2DEE84C33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6ED2-5104-49F2-81AD-51534F92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4CA6-EE54-34DA-53EB-CE098C4C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BCA5-3DC2-7816-A121-EF755CD8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65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D8860-5D1D-5481-3296-776CF81E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82523-2CD7-1F9B-C315-62DE5D551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CFC3-34CD-6A6C-5B62-6F605ED4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B04C-6EBE-95D8-A702-DD1E293C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2A663-657F-4F8C-F0D4-62BAE9B0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88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9B42-DB70-F5F9-8153-953F68FD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7793-B6B9-6339-C876-484FFD93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F495-C34D-B16B-9C78-E058DA49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C96DC-7650-537C-4B45-2446E99E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F3F1A-37FA-F1D4-BB51-FCFAC200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59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D59F-ED15-BD10-CB2E-E9B69D21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7C96E-9782-1C10-D494-81819A54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BB55A-7C14-ECFF-E378-8D0343E0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3C3D-10F1-7E31-10A8-AC04BFCB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4280A-1C35-5B8F-2DD6-9873DF73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67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C309-6082-C304-30AF-6CCA20C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D9F1-0E1E-B525-B410-AEE79A2A6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5B278-3F9F-ACF8-B668-B4893D7A5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D77F2-4103-26D7-6378-763C93E9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1F2DD-77BE-0F24-CEDB-F2EC4B8F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2628C-FAAA-CA08-EC77-E0A5C317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04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4996-6ED6-505A-E6F5-C56EC561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EEE7-803D-DA2A-3F4C-5B3F2D39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E619C-E2DE-9BAD-BC26-9C5615893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CB1D6-16A7-87DB-2F32-EB7922B93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7A621-382F-69C6-A1F1-383C2F2F1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2E9FA-BDB2-BEEF-35F8-E727A0B8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0E128-2859-071C-C885-68086ACF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EAC-E8B9-AC0F-01B6-0EFFE813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C215-5404-3612-44A1-7F45D230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4DDB7-052B-2A82-7B0B-008D1091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5C797-0DD5-6E90-4143-F220DDCC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EE53A-1240-9D29-40DB-311E1532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84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CE7F6-4795-6E84-2E53-5BC8DDD5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78674-79C4-E096-5A0B-DF941818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B4225-F51C-8189-7084-27EBD643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6038-5288-2E1F-70B4-0D61B903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F10CF-A235-9F31-1251-8CA6AF11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9FF25-0EB5-CE83-2E4C-6C0851ED5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DA85A-001E-BE25-9E41-A6BCF7A5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90698-CFC1-AD43-F436-B86118EA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D19EC-A039-1DC3-57C5-A7B52CEB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06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A3EA-BA2C-7F4D-9E70-181552DD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5926D-E7A9-64A0-D535-0F44EAEDC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2C1C3-9189-52F2-0AB6-B4C63E0C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AC27C-A71A-1310-442A-2F2B4F27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A17B9-678F-90A5-F2C3-329BF5BF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673C3-2702-D764-344C-C5A55A16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337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71307-4A70-625D-6F54-E2969D8F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9F36D-8497-94D8-BB4B-ED098331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349B-FCD6-8408-FE78-FEF4F44F0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FB6A-E1FB-41FE-A4C9-120CCC22EA3E}" type="datetimeFigureOut">
              <a:rPr lang="en-IN" smtClean="0"/>
              <a:t>31-10-2025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917C-A3EA-89C0-3B4B-5ED6806A9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F1E1-30D5-945E-F819-2AAC3EF18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F571-0FEF-4010-AF31-412BD18DEA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2DDD-1234-1056-4777-5E25ADD5E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latin typeface="Algerian" panose="04020705040A02060702" pitchFamily="82" charset="0"/>
              </a:rPr>
              <a:t>CONTRAST INDUCED NEPHROPATHY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C1B27-1139-696C-1DBB-3656A4999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DR. MITHUN ANILKUMAR</a:t>
            </a:r>
          </a:p>
          <a:p>
            <a:r>
              <a:rPr lang="en-IN" dirty="0"/>
              <a:t>SENIOR RESIDENT</a:t>
            </a:r>
          </a:p>
          <a:p>
            <a:r>
              <a:rPr lang="en-IN" dirty="0"/>
              <a:t>CARDIOLOGY</a:t>
            </a:r>
          </a:p>
          <a:p>
            <a:r>
              <a:rPr lang="en-IN" dirty="0"/>
              <a:t>TDMC </a:t>
            </a:r>
          </a:p>
        </p:txBody>
      </p:sp>
    </p:spTree>
    <p:extLst>
      <p:ext uri="{BB962C8B-B14F-4D97-AF65-F5344CB8AC3E}">
        <p14:creationId xmlns:p14="http://schemas.microsoft.com/office/powerpoint/2010/main" val="83018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873AF-53B9-1098-415D-A619D2DF8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63" y="0"/>
            <a:ext cx="11006898" cy="6743662"/>
          </a:xfrm>
        </p:spPr>
      </p:pic>
    </p:spTree>
    <p:extLst>
      <p:ext uri="{BB962C8B-B14F-4D97-AF65-F5344CB8AC3E}">
        <p14:creationId xmlns:p14="http://schemas.microsoft.com/office/powerpoint/2010/main" val="306036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1949-45F9-FACE-A4D2-D33C69EF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en-IN" sz="7200" dirty="0">
                <a:solidFill>
                  <a:srgbClr val="0070C0"/>
                </a:solidFill>
                <a:latin typeface="Algerian" panose="04020705040A02060702" pitchFamily="82" charset="0"/>
              </a:rPr>
              <a:t>ASSESSMENT OF RISK</a:t>
            </a:r>
          </a:p>
        </p:txBody>
      </p:sp>
    </p:spTree>
    <p:extLst>
      <p:ext uri="{BB962C8B-B14F-4D97-AF65-F5344CB8AC3E}">
        <p14:creationId xmlns:p14="http://schemas.microsoft.com/office/powerpoint/2010/main" val="328329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BA05CB-DB72-F97F-8FD1-854B6B4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94" y="169606"/>
            <a:ext cx="12003106" cy="6518787"/>
          </a:xfrm>
        </p:spPr>
      </p:pic>
    </p:spTree>
    <p:extLst>
      <p:ext uri="{BB962C8B-B14F-4D97-AF65-F5344CB8AC3E}">
        <p14:creationId xmlns:p14="http://schemas.microsoft.com/office/powerpoint/2010/main" val="401218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A22D76-A887-C889-7560-717BF1A18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44" y="383239"/>
            <a:ext cx="10545098" cy="6110628"/>
          </a:xfrm>
        </p:spPr>
      </p:pic>
    </p:spTree>
    <p:extLst>
      <p:ext uri="{BB962C8B-B14F-4D97-AF65-F5344CB8AC3E}">
        <p14:creationId xmlns:p14="http://schemas.microsoft.com/office/powerpoint/2010/main" val="363631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BB28-C6F3-4940-5DA6-73A38BF7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899652"/>
            <a:ext cx="11029335" cy="5277311"/>
          </a:xfrm>
        </p:spPr>
        <p:txBody>
          <a:bodyPr>
            <a:normAutofit fontScale="85000" lnSpcReduction="20000"/>
          </a:bodyPr>
          <a:lstStyle/>
          <a:p>
            <a:pPr marL="130810" marR="112395" indent="-118745">
              <a:lnSpc>
                <a:spcPct val="150000"/>
              </a:lnSpc>
              <a:spcBef>
                <a:spcPts val="370"/>
              </a:spcBef>
              <a:tabLst>
                <a:tab pos="130810" algn="l"/>
                <a:tab pos="13335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en-US" sz="3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r>
              <a:rPr lang="en-US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32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administered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75"/>
              </a:spcBef>
              <a:buFont typeface="Calibri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635" marR="5080" indent="635">
              <a:lnSpc>
                <a:spcPct val="150000"/>
              </a:lnSpc>
              <a:spcBef>
                <a:spcPts val="5"/>
              </a:spcBef>
            </a:pPr>
            <a:r>
              <a:rPr lang="en-US"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</a:t>
            </a:r>
            <a:r>
              <a:rPr lang="en-US"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</a:t>
            </a:r>
            <a:r>
              <a:rPr lang="en-US" sz="32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en-US" sz="32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spc="-7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spc="-95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32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spc="-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en-US"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3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exposed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</a:t>
            </a:r>
            <a:r>
              <a:rPr lang="en-US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US"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precautionary</a:t>
            </a:r>
            <a:r>
              <a:rPr lang="en-US" sz="3200" b="1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2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65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905" marR="193675" indent="-116205">
              <a:lnSpc>
                <a:spcPct val="150000"/>
              </a:lnSpc>
              <a:spcBef>
                <a:spcPts val="5"/>
              </a:spcBef>
              <a:tabLst>
                <a:tab pos="128905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-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</a:t>
            </a:r>
            <a:r>
              <a:rPr lang="en-US" sz="3200" b="1" u="sng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3200" b="1" u="sng" spc="-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sz="3200" b="1" u="sng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solidFill>
                  <a:srgbClr val="5944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sz="3200" spc="-45" dirty="0">
                <a:solidFill>
                  <a:srgbClr val="5944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b="1" dirty="0">
                <a:solidFill>
                  <a:srgbClr val="9A56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Maioli</a:t>
            </a:r>
            <a:r>
              <a:rPr lang="en-US" sz="3200" b="1" spc="40" dirty="0">
                <a:solidFill>
                  <a:srgbClr val="9A56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C4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3200" b="1" spc="-65" dirty="0">
                <a:solidFill>
                  <a:srgbClr val="7C4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al,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</a:t>
            </a:r>
            <a:r>
              <a:rPr lang="en-US" sz="32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en-US" sz="3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</a:t>
            </a:r>
            <a:r>
              <a:rPr lang="en-US" sz="3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cohort study.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404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A29A01-2C95-3E29-FFE9-0C55A2844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72" y="117987"/>
            <a:ext cx="11628441" cy="6682015"/>
          </a:xfrm>
        </p:spPr>
      </p:pic>
    </p:spTree>
    <p:extLst>
      <p:ext uri="{BB962C8B-B14F-4D97-AF65-F5344CB8AC3E}">
        <p14:creationId xmlns:p14="http://schemas.microsoft.com/office/powerpoint/2010/main" val="42814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A012-0858-B1AA-4E0A-5B66609F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86" y="2577383"/>
            <a:ext cx="10926097" cy="2038862"/>
          </a:xfrm>
        </p:spPr>
        <p:txBody>
          <a:bodyPr>
            <a:normAutofit/>
          </a:bodyPr>
          <a:lstStyle/>
          <a:p>
            <a:r>
              <a:rPr lang="en-US" spc="-65" dirty="0">
                <a:solidFill>
                  <a:srgbClr val="A51D2D"/>
                </a:solidFill>
                <a:latin typeface="Algerian" panose="04020705040A02060702" pitchFamily="82" charset="0"/>
              </a:rPr>
              <a:t>Biomarkers</a:t>
            </a:r>
            <a:r>
              <a:rPr lang="en-US" spc="-20" dirty="0">
                <a:solidFill>
                  <a:srgbClr val="A51D2D"/>
                </a:solidFill>
                <a:latin typeface="Algerian" panose="04020705040A02060702" pitchFamily="82" charset="0"/>
              </a:rPr>
              <a:t> </a:t>
            </a:r>
            <a:r>
              <a:rPr lang="en-US" spc="-35" dirty="0">
                <a:solidFill>
                  <a:srgbClr val="901313"/>
                </a:solidFill>
                <a:latin typeface="Algerian" panose="04020705040A02060702" pitchFamily="82" charset="0"/>
              </a:rPr>
              <a:t>for</a:t>
            </a:r>
            <a:r>
              <a:rPr lang="en-US" spc="-70" dirty="0">
                <a:solidFill>
                  <a:srgbClr val="901313"/>
                </a:solidFill>
                <a:latin typeface="Algerian" panose="04020705040A02060702" pitchFamily="82" charset="0"/>
              </a:rPr>
              <a:t> </a:t>
            </a:r>
            <a:r>
              <a:rPr lang="en-US" spc="-40" dirty="0">
                <a:solidFill>
                  <a:srgbClr val="B3263D"/>
                </a:solidFill>
                <a:latin typeface="Algerian" panose="04020705040A02060702" pitchFamily="82" charset="0"/>
              </a:rPr>
              <a:t>Risk</a:t>
            </a:r>
            <a:r>
              <a:rPr lang="en-US" spc="-95" dirty="0">
                <a:solidFill>
                  <a:srgbClr val="B3263D"/>
                </a:solidFill>
                <a:latin typeface="Algerian" panose="04020705040A02060702" pitchFamily="82" charset="0"/>
              </a:rPr>
              <a:t> </a:t>
            </a:r>
            <a:r>
              <a:rPr lang="en-US" spc="-20" dirty="0">
                <a:solidFill>
                  <a:srgbClr val="932128"/>
                </a:solidFill>
                <a:latin typeface="Algerian" panose="04020705040A02060702" pitchFamily="82" charset="0"/>
              </a:rPr>
              <a:t>PrediCTion</a:t>
            </a:r>
            <a:r>
              <a:rPr lang="en-US" spc="35" dirty="0">
                <a:solidFill>
                  <a:srgbClr val="932128"/>
                </a:solidFill>
                <a:latin typeface="Algerian" panose="04020705040A02060702" pitchFamily="82" charset="0"/>
              </a:rPr>
              <a:t> </a:t>
            </a:r>
            <a:r>
              <a:rPr lang="en-US" spc="-50" dirty="0">
                <a:solidFill>
                  <a:srgbClr val="85242B"/>
                </a:solidFill>
                <a:latin typeface="Algerian" panose="04020705040A02060702" pitchFamily="82" charset="0"/>
              </a:rPr>
              <a:t>and</a:t>
            </a:r>
            <a:r>
              <a:rPr lang="en-US" spc="-105" dirty="0">
                <a:solidFill>
                  <a:srgbClr val="85242B"/>
                </a:solidFill>
                <a:latin typeface="Algerian" panose="04020705040A02060702" pitchFamily="82" charset="0"/>
              </a:rPr>
              <a:t> </a:t>
            </a:r>
            <a:r>
              <a:rPr lang="en-US" spc="-10" dirty="0">
                <a:solidFill>
                  <a:srgbClr val="A51C1C"/>
                </a:solidFill>
                <a:latin typeface="Algerian" panose="04020705040A02060702" pitchFamily="82" charset="0"/>
              </a:rPr>
              <a:t>Early </a:t>
            </a:r>
            <a:r>
              <a:rPr lang="en-US" spc="-50" dirty="0">
                <a:solidFill>
                  <a:srgbClr val="8A2D2D"/>
                </a:solidFill>
                <a:latin typeface="Algerian" panose="04020705040A02060702" pitchFamily="82" charset="0"/>
              </a:rPr>
              <a:t>Detection</a:t>
            </a:r>
            <a:r>
              <a:rPr lang="en-US" spc="145" dirty="0">
                <a:solidFill>
                  <a:srgbClr val="8A2D2D"/>
                </a:solidFill>
                <a:latin typeface="Algerian" panose="04020705040A02060702" pitchFamily="82" charset="0"/>
              </a:rPr>
              <a:t> </a:t>
            </a:r>
            <a:r>
              <a:rPr lang="en-US" spc="-20" dirty="0">
                <a:solidFill>
                  <a:srgbClr val="792D28"/>
                </a:solidFill>
                <a:latin typeface="Algerian" panose="04020705040A02060702" pitchFamily="82" charset="0"/>
              </a:rPr>
              <a:t>of</a:t>
            </a:r>
            <a:r>
              <a:rPr lang="en-US" spc="-150" dirty="0">
                <a:solidFill>
                  <a:srgbClr val="792D28"/>
                </a:solidFill>
                <a:latin typeface="Algerian" panose="04020705040A02060702" pitchFamily="82" charset="0"/>
              </a:rPr>
              <a:t> </a:t>
            </a:r>
            <a:r>
              <a:rPr lang="en-US" spc="-45" dirty="0">
                <a:solidFill>
                  <a:srgbClr val="72111C"/>
                </a:solidFill>
                <a:latin typeface="Algerian" panose="04020705040A02060702" pitchFamily="82" charset="0"/>
              </a:rPr>
              <a:t>Contrast-Induced</a:t>
            </a:r>
            <a:r>
              <a:rPr lang="en-US" spc="-229" dirty="0">
                <a:solidFill>
                  <a:srgbClr val="72111C"/>
                </a:solidFill>
                <a:latin typeface="Algerian" panose="04020705040A02060702" pitchFamily="82" charset="0"/>
              </a:rPr>
              <a:t> </a:t>
            </a:r>
            <a:r>
              <a:rPr lang="en-US" spc="-10" dirty="0">
                <a:solidFill>
                  <a:srgbClr val="AC2634"/>
                </a:solidFill>
                <a:latin typeface="Algerian" panose="04020705040A02060702" pitchFamily="82" charset="0"/>
              </a:rPr>
              <a:t>Acute </a:t>
            </a:r>
            <a:r>
              <a:rPr lang="en-US" dirty="0">
                <a:solidFill>
                  <a:srgbClr val="B1262A"/>
                </a:solidFill>
                <a:latin typeface="Algerian" panose="04020705040A02060702" pitchFamily="82" charset="0"/>
              </a:rPr>
              <a:t>Kidney</a:t>
            </a:r>
            <a:r>
              <a:rPr lang="en-US" spc="-55" dirty="0">
                <a:solidFill>
                  <a:srgbClr val="B1262A"/>
                </a:solidFill>
                <a:latin typeface="Algerian" panose="04020705040A02060702" pitchFamily="82" charset="0"/>
              </a:rPr>
              <a:t> </a:t>
            </a:r>
            <a:r>
              <a:rPr lang="en-US" spc="-10" dirty="0">
                <a:solidFill>
                  <a:srgbClr val="851C1C"/>
                </a:solidFill>
                <a:latin typeface="Algerian" panose="04020705040A02060702" pitchFamily="82" charset="0"/>
              </a:rPr>
              <a:t>Injury</a:t>
            </a: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6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957-AA5A-8F98-28BD-358733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Algerian" panose="04020705040A02060702" pitchFamily="82" charset="0"/>
              </a:rPr>
              <a:t>PROBLEMS WITH SCr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EAF3-61A9-340D-E330-2AB2D3189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4535" cy="4840646"/>
          </a:xfrm>
        </p:spPr>
        <p:txBody>
          <a:bodyPr>
            <a:normAutofit fontScale="85000" lnSpcReduction="20000"/>
          </a:bodyPr>
          <a:lstStyle/>
          <a:p>
            <a:pPr marR="56515">
              <a:lnSpc>
                <a:spcPct val="150000"/>
              </a:lnSpc>
              <a:spcBef>
                <a:spcPts val="95"/>
              </a:spcBef>
              <a:buClr>
                <a:srgbClr val="4F3874"/>
              </a:buClr>
              <a:tabLst>
                <a:tab pos="125095" algn="l"/>
              </a:tabLst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en-US" b="1" spc="33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insensitive</a:t>
            </a:r>
            <a:r>
              <a:rPr lang="en-US" b="1" spc="29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b="1" spc="11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spc="2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n-US" b="1" spc="2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GFR</a:t>
            </a:r>
            <a:r>
              <a:rPr lang="en-US" b="1" spc="20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7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b="1" spc="2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6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en-US" b="1" spc="17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spc="22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3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en-US" spc="3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en-US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en-US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49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50000"/>
              </a:lnSpc>
              <a:tabLst>
                <a:tab pos="1301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sex,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,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status,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820" marR="476884" indent="-457200">
              <a:lnSpc>
                <a:spcPct val="150000"/>
              </a:lnSpc>
              <a:tabLst>
                <a:tab pos="133350" algn="l"/>
              </a:tabLst>
            </a:pP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Elevations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9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en-US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b="1" spc="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spc="-9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	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insult,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usefulness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1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692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3CC44-086F-38DA-0948-517558256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88" y="339212"/>
            <a:ext cx="12001985" cy="6209071"/>
          </a:xfrm>
        </p:spPr>
      </p:pic>
    </p:spTree>
    <p:extLst>
      <p:ext uri="{BB962C8B-B14F-4D97-AF65-F5344CB8AC3E}">
        <p14:creationId xmlns:p14="http://schemas.microsoft.com/office/powerpoint/2010/main" val="330065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82E62F-3B69-5A27-5686-0001877FC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5" y="140265"/>
            <a:ext cx="11739717" cy="6644245"/>
          </a:xfrm>
        </p:spPr>
      </p:pic>
    </p:spTree>
    <p:extLst>
      <p:ext uri="{BB962C8B-B14F-4D97-AF65-F5344CB8AC3E}">
        <p14:creationId xmlns:p14="http://schemas.microsoft.com/office/powerpoint/2010/main" val="316335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D470-F6EB-6B15-6DB9-B742AC70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78F4-CB93-7CEE-9975-6E7228EE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generally a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reversible cause of AKI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occurs soon after the administration of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radiocontrast media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intravascular CM injection, immediate renal toxicity may occur and in most cases it remains fortunately free of significant clinical consequences.</a:t>
            </a:r>
          </a:p>
        </p:txBody>
      </p:sp>
    </p:spTree>
    <p:extLst>
      <p:ext uri="{BB962C8B-B14F-4D97-AF65-F5344CB8AC3E}">
        <p14:creationId xmlns:p14="http://schemas.microsoft.com/office/powerpoint/2010/main" val="394813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8888C-9F5C-E22F-089C-95FF4C51E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58" y="377125"/>
            <a:ext cx="11577484" cy="6480875"/>
          </a:xfrm>
        </p:spPr>
      </p:pic>
    </p:spTree>
    <p:extLst>
      <p:ext uri="{BB962C8B-B14F-4D97-AF65-F5344CB8AC3E}">
        <p14:creationId xmlns:p14="http://schemas.microsoft.com/office/powerpoint/2010/main" val="708314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1A79-826E-94B7-18D8-0C437EB3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114" dirty="0">
                <a:solidFill>
                  <a:srgbClr val="7030A0"/>
                </a:solidFill>
                <a:latin typeface="Algerian" panose="04020705040A02060702" pitchFamily="82" charset="0"/>
              </a:rPr>
              <a:t>Neutrophil</a:t>
            </a:r>
            <a:r>
              <a:rPr lang="en-IN" spc="175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IN" spc="-90" dirty="0">
                <a:solidFill>
                  <a:srgbClr val="7030A0"/>
                </a:solidFill>
                <a:latin typeface="Algerian" panose="04020705040A02060702" pitchFamily="82" charset="0"/>
              </a:rPr>
              <a:t>Gelatinase-Associated</a:t>
            </a:r>
            <a:r>
              <a:rPr lang="en-IN" spc="-114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IN" spc="-60" dirty="0">
                <a:solidFill>
                  <a:srgbClr val="7030A0"/>
                </a:solidFill>
                <a:latin typeface="Algerian" panose="04020705040A02060702" pitchFamily="82" charset="0"/>
              </a:rPr>
              <a:t>Lipocalin</a:t>
            </a:r>
            <a:endParaRPr lang="en-IN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5726AF-AD11-1FCF-ACDF-8EBB465C3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2260" y="2553292"/>
            <a:ext cx="4153480" cy="28960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4D90B-C926-44FC-3D11-7C46F42F1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932038"/>
            <a:ext cx="5614219" cy="4925961"/>
          </a:xfrm>
        </p:spPr>
        <p:txBody>
          <a:bodyPr>
            <a:normAutofit fontScale="77500" lnSpcReduction="20000"/>
          </a:bodyPr>
          <a:lstStyle/>
          <a:p>
            <a:pPr marL="711835" marR="5080" indent="-457200">
              <a:lnSpc>
                <a:spcPct val="150000"/>
              </a:lnSpc>
              <a:spcBef>
                <a:spcPts val="204"/>
              </a:spcBef>
              <a:tabLst>
                <a:tab pos="424815" algn="l"/>
                <a:tab pos="429259" algn="l"/>
              </a:tabLst>
            </a:pPr>
            <a:r>
              <a:rPr lang="en-US" sz="3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NGAL</a:t>
            </a:r>
            <a:r>
              <a:rPr lang="en-US"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5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2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7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spc="4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n-US" sz="3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r>
              <a:rPr lang="en-US" sz="3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pc="14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n-US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CI-AKI 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en-US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1-year major adverse events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66065" algn="l"/>
                <a:tab pos="429259" algn="l"/>
              </a:tabLst>
            </a:pPr>
            <a:r>
              <a:rPr lang="en-US" dirty="0">
                <a:solidFill>
                  <a:srgbClr val="181818"/>
                </a:solidFill>
                <a:uFill>
                  <a:solidFill>
                    <a:srgbClr val="6B6B6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Serum and urine NGAL levels </a:t>
            </a:r>
            <a:r>
              <a:rPr lang="en-US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en-US" spc="1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,respectively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after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administration.</a:t>
            </a:r>
          </a:p>
          <a:p>
            <a:pPr>
              <a:lnSpc>
                <a:spcPct val="150000"/>
              </a:lnSpc>
            </a:pPr>
            <a:r>
              <a:rPr lang="en-US" b="1" spc="-20" dirty="0">
                <a:solidFill>
                  <a:srgbClr val="8A5E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b="1" spc="-55" dirty="0">
                <a:solidFill>
                  <a:srgbClr val="8A5E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rgbClr val="F2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NGAL</a:t>
            </a:r>
            <a:r>
              <a:rPr lang="en-US" b="1" spc="20" dirty="0">
                <a:solidFill>
                  <a:srgbClr val="F2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0" dirty="0">
                <a:solidFill>
                  <a:srgbClr val="C174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b="1" spc="-20" dirty="0">
                <a:solidFill>
                  <a:srgbClr val="9326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b="1" spc="-60" dirty="0">
                <a:solidFill>
                  <a:srgbClr val="9326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95" dirty="0">
                <a:solidFill>
                  <a:srgbClr val="BF5D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 </a:t>
            </a:r>
            <a:r>
              <a:rPr lang="en-US" b="1" spc="-10" dirty="0">
                <a:solidFill>
                  <a:srgbClr val="FF8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ng/mL </a:t>
            </a:r>
            <a:r>
              <a:rPr lang="en-US" spc="-45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arid</a:t>
            </a:r>
            <a:r>
              <a:rPr lang="en-US" spc="-3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solidFill>
                  <a:srgbClr val="FFB5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en-US" b="1" spc="-50" dirty="0">
                <a:solidFill>
                  <a:srgbClr val="FFB5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rgbClr val="A12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NGAL</a:t>
            </a:r>
            <a:r>
              <a:rPr lang="en-US" b="1" spc="-5" dirty="0">
                <a:solidFill>
                  <a:srgbClr val="A121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5" dirty="0">
                <a:solidFill>
                  <a:srgbClr val="DB6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b="1" spc="-15" dirty="0">
                <a:solidFill>
                  <a:srgbClr val="DB6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5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b="1" spc="-30" dirty="0">
                <a:solidFill>
                  <a:srgbClr val="A5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5" dirty="0">
                <a:solidFill>
                  <a:srgbClr val="79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</a:t>
            </a:r>
            <a:r>
              <a:rPr lang="en-US" b="1" dirty="0">
                <a:solidFill>
                  <a:srgbClr val="C36E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ng/mL</a:t>
            </a:r>
            <a:r>
              <a:rPr lang="en-US" b="1" spc="-60" dirty="0">
                <a:solidFill>
                  <a:srgbClr val="C36E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B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b="1" spc="-75" dirty="0">
                <a:solidFill>
                  <a:srgbClr val="FFBA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893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spc="-65" dirty="0">
                <a:solidFill>
                  <a:srgbClr val="8938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rgbClr val="B54D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pc="35" dirty="0">
                <a:solidFill>
                  <a:srgbClr val="B54D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-65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cutoffs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0" dirty="0">
                <a:solidFill>
                  <a:srgbClr val="853D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b="1" spc="-40" dirty="0">
                <a:solidFill>
                  <a:srgbClr val="853D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8C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</a:t>
            </a:r>
            <a:r>
              <a:rPr lang="en-US" b="1" spc="-25" dirty="0">
                <a:solidFill>
                  <a:srgbClr val="8226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CI- AKI.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C8BC-1B90-379B-CA91-D5A8EE85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825910"/>
            <a:ext cx="11385755" cy="43950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Other biomarkers that have been investigated for the early detection and risk assessment of CI-AKI include: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serum liver fatty acid-binding protein (L-FABP),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serum kidney injury marker 1 (KIM-1), and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dirty="0"/>
              <a:t>urine interleukin 18 (IL-18).</a:t>
            </a:r>
          </a:p>
        </p:txBody>
      </p:sp>
    </p:spTree>
    <p:extLst>
      <p:ext uri="{BB962C8B-B14F-4D97-AF65-F5344CB8AC3E}">
        <p14:creationId xmlns:p14="http://schemas.microsoft.com/office/powerpoint/2010/main" val="76901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AF44-F1F8-1C85-170B-A2C1A2E1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lgerian" panose="04020705040A02060702" pitchFamily="82" charset="0"/>
              </a:rPr>
              <a:t>PROGNOSIS OF CONTRASTINDUCED ACUTE KIDNEY INJURY</a:t>
            </a:r>
            <a:endParaRPr lang="en-IN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CCC0-0D49-3FEA-BAD9-5FB0AF6DB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7325" indent="-124460">
              <a:lnSpc>
                <a:spcPct val="150000"/>
              </a:lnSpc>
              <a:spcBef>
                <a:spcPts val="130"/>
              </a:spcBef>
              <a:buClr>
                <a:srgbClr val="0C0C0C"/>
              </a:buClr>
              <a:tabLst>
                <a:tab pos="187325" algn="l"/>
              </a:tabLst>
            </a:pP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regarded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070" marR="1085215" indent="-117475">
              <a:lnSpc>
                <a:spcPct val="150000"/>
              </a:lnSpc>
              <a:tabLst>
                <a:tab pos="18796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80 %</a:t>
            </a:r>
            <a:r>
              <a:rPr lang="en-US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7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cases,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en-US" spc="-30" baseline="-84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1—</a:t>
            </a:r>
            <a:r>
              <a:rPr lang="en-US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435" marR="17780" indent="-115570">
              <a:lnSpc>
                <a:spcPct val="150000"/>
              </a:lnSpc>
              <a:tabLst>
                <a:tab pos="184150" algn="l"/>
              </a:tabLst>
            </a:pP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clinical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en-US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pc="-35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portends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8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multitude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 term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109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55AF8-E974-649E-A322-13FF7158F5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42868"/>
            <a:ext cx="6394760" cy="55154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D2C87-4FFD-BEB4-7935-53CDF9C3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759" y="899651"/>
            <a:ext cx="5374453" cy="5161935"/>
          </a:xfrm>
        </p:spPr>
        <p:txBody>
          <a:bodyPr/>
          <a:lstStyle/>
          <a:p>
            <a:r>
              <a:rPr lang="en-US"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</a:t>
            </a:r>
            <a:r>
              <a:rPr lang="en-US" sz="32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2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episode</a:t>
            </a:r>
            <a:r>
              <a:rPr lang="en-US"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32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200" b="1" spc="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32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en-US" sz="3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better</a:t>
            </a:r>
            <a:r>
              <a:rPr lang="en-US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durations</a:t>
            </a:r>
            <a:r>
              <a:rPr lang="en-US" sz="3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</a:t>
            </a:r>
          </a:p>
          <a:p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 episodes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persisting 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en-US" sz="32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US" sz="32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324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17595B-8066-D56E-6863-C0057C78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6981"/>
            <a:ext cx="12159003" cy="6400800"/>
          </a:xfrm>
        </p:spPr>
      </p:pic>
    </p:spTree>
    <p:extLst>
      <p:ext uri="{BB962C8B-B14F-4D97-AF65-F5344CB8AC3E}">
        <p14:creationId xmlns:p14="http://schemas.microsoft.com/office/powerpoint/2010/main" val="327563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899F-76DF-EDBA-9123-E6B9E826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C00000"/>
                </a:solidFill>
                <a:latin typeface="Algerian" panose="04020705040A02060702" pitchFamily="82" charset="0"/>
              </a:rPr>
              <a:t>PREVENTION STRATEGIES TO MINIMIZE CONTRAST-INDUCED ACUTE KIDNEY INJURY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95F09-1692-5C78-8293-B8FA382D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059" y="1447840"/>
            <a:ext cx="2581635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0D622-7B23-C9D1-4274-5C889496C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339214"/>
            <a:ext cx="11577483" cy="65187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For all patients referred for procedures using contrast, a CIN 	risk assessment should be performed which includes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baseline measurement of SCr </a:t>
            </a:r>
            <a:r>
              <a:rPr lang="en-US" sz="3600" dirty="0"/>
              <a:t>and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calculation of eGFR </a:t>
            </a:r>
            <a:r>
              <a:rPr lang="en-US" sz="3600" dirty="0"/>
              <a:t>using a suitable formula, for example, Modification of Diet in Renal Disease or Chronic Kidney Disease Epidemiology.</a:t>
            </a:r>
          </a:p>
          <a:p>
            <a:endParaRPr lang="en-US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If patients are identified as being at risk of CIN, particularly if </a:t>
            </a:r>
            <a:r>
              <a:rPr lang="en-US" sz="3600" b="1" u="sng" dirty="0">
                <a:solidFill>
                  <a:srgbClr val="FF0000"/>
                </a:solidFill>
              </a:rPr>
              <a:t>eGFR is &lt;40 </a:t>
            </a:r>
            <a:r>
              <a:rPr lang="en-US" sz="3600" dirty="0"/>
              <a:t>mL/min, clinical indications for the contrast procedure should be reviewed and preventative measures instigated.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1342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9DFA-41A7-B9E8-8897-706095DB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Minimising contrast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6BD9-686E-DBA0-2E29-DFD0315B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533832"/>
            <a:ext cx="11518491" cy="53241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maximal acceptable contrast dose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which is defined as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body weight (kg)/baseline serum creatinine {mg/dl ]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value should not be exceeded.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invasive approach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idealIy be adopted, with CAG followed by ad hoc PCI to reduce the risk of atheroembolic complications while minimizing contrast volumes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 mL/kg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V/CrCl &lt; 3.7.1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 reduction in contrast volume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documented with the use of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contrast injector 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it did not impact the occurrence of CI-AKI.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546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22E5-7928-8564-5C2F-18CD3DD1B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501445"/>
            <a:ext cx="10852355" cy="56755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the eGFR, the less contrast material may cause CI-AKI</a:t>
            </a:r>
          </a:p>
          <a:p>
            <a:pPr marL="128905" marR="5080" indent="-115570">
              <a:lnSpc>
                <a:spcPct val="150000"/>
              </a:lnSpc>
              <a:spcBef>
                <a:spcPts val="355"/>
              </a:spcBef>
              <a:tabLst>
                <a:tab pos="13398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</a:t>
            </a:r>
            <a:r>
              <a:rPr lang="en-US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pc="3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</a:t>
            </a:r>
            <a:r>
              <a:rPr lang="en-US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1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r>
              <a:rPr lang="en-US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15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B54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spc="130" dirty="0">
                <a:solidFill>
                  <a:srgbClr val="B548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60" dirty="0">
                <a:solidFill>
                  <a:srgbClr val="7554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spc="60" dirty="0">
                <a:solidFill>
                  <a:srgbClr val="9A5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spc="125" dirty="0">
                <a:solidFill>
                  <a:srgbClr val="9A52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b="1" dirty="0">
                <a:solidFill>
                  <a:srgbClr val="BF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en-US" b="1" spc="245" dirty="0">
                <a:solidFill>
                  <a:srgbClr val="BF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E3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pc="190" dirty="0">
                <a:solidFill>
                  <a:srgbClr val="7E3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A35B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b="1" spc="225" dirty="0">
                <a:solidFill>
                  <a:srgbClr val="A35B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BA60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b="1" spc="245" dirty="0">
                <a:solidFill>
                  <a:srgbClr val="BA60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66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b="1" spc="215" dirty="0">
                <a:solidFill>
                  <a:srgbClr val="C664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5" dirty="0">
                <a:solidFill>
                  <a:srgbClr val="BA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spc="-25" dirty="0">
                <a:solidFill>
                  <a:srgbClr val="C162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b="1" spc="30" dirty="0">
                <a:solidFill>
                  <a:srgbClr val="85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b="1" spc="90" dirty="0">
                <a:solidFill>
                  <a:srgbClr val="85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55" dirty="0">
                <a:solidFill>
                  <a:srgbClr val="904F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b="1" spc="105" dirty="0">
                <a:solidFill>
                  <a:srgbClr val="904F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45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interventional</a:t>
            </a:r>
            <a:r>
              <a:rPr lang="en-US" b="1" spc="95" dirty="0">
                <a:solidFill>
                  <a:srgbClr val="4949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30" dirty="0">
                <a:solidFill>
                  <a:srgbClr val="753B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270" marR="280035" indent="-117475">
              <a:lnSpc>
                <a:spcPct val="150000"/>
              </a:lnSpc>
              <a:tabLst>
                <a:tab pos="13208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3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staged</a:t>
            </a:r>
            <a:r>
              <a:rPr lang="en-US"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en-US"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</a:t>
            </a:r>
            <a:r>
              <a:rPr lang="en-US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32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procedure,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advantageous</a:t>
            </a:r>
            <a:r>
              <a:rPr lang="en-US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32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US"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spc="-15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989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2C7F-A90E-742B-CC6C-D84AFF9FD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87" y="1690688"/>
            <a:ext cx="10626213" cy="4486275"/>
          </a:xfrm>
        </p:spPr>
        <p:txBody>
          <a:bodyPr/>
          <a:lstStyle/>
          <a:p>
            <a:pPr marL="12700" indent="0">
              <a:lnSpc>
                <a:spcPts val="1764"/>
              </a:lnSpc>
              <a:spcBef>
                <a:spcPts val="5"/>
              </a:spcBef>
              <a:buNone/>
              <a:tabLst>
                <a:tab pos="131445" algn="l"/>
              </a:tabLst>
            </a:pPr>
            <a:r>
              <a:rPr lang="en-IN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</a:t>
            </a:r>
            <a:r>
              <a:rPr lang="en-IN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r>
              <a:rPr lang="en-IN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IN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IN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IN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IN" spc="-80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IN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used, </a:t>
            </a:r>
            <a:r>
              <a:rPr lang="en-IN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</a:p>
          <a:p>
            <a:pPr marL="131445" indent="-118745">
              <a:lnSpc>
                <a:spcPts val="1764"/>
              </a:lnSpc>
              <a:spcBef>
                <a:spcPts val="5"/>
              </a:spcBef>
              <a:tabLst>
                <a:tab pos="131445" algn="l"/>
              </a:tabLst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lvl="1" indent="-121920">
              <a:lnSpc>
                <a:spcPct val="150000"/>
              </a:lnSpc>
              <a:tabLst>
                <a:tab pos="354965" algn="l"/>
              </a:tabLst>
            </a:pPr>
            <a:r>
              <a:rPr lang="en-IN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contrast-</a:t>
            </a:r>
            <a:r>
              <a:rPr lang="en-IN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IN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4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IN" sz="2800" spc="-3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IN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  <a:r>
              <a:rPr lang="en-IN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[Cl- </a:t>
            </a:r>
            <a:r>
              <a:rPr lang="en-IN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AKl</a:t>
            </a:r>
            <a:r>
              <a:rPr lang="en-IN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lvl="1" indent="-121920">
              <a:lnSpc>
                <a:spcPct val="150000"/>
              </a:lnSpc>
              <a:tabLst>
                <a:tab pos="354965" algn="l"/>
              </a:tabLst>
            </a:pPr>
            <a:r>
              <a:rPr lang="en-IN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lvl="1" indent="-111760">
              <a:lnSpc>
                <a:spcPct val="150000"/>
              </a:lnSpc>
              <a:tabLst>
                <a:tab pos="354330" algn="l"/>
              </a:tabLst>
            </a:pPr>
            <a:r>
              <a:rPr lang="en-IN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contrast-associated</a:t>
            </a:r>
            <a:r>
              <a:rPr lang="en-IN"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spc="-20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ctr">
              <a:lnSpc>
                <a:spcPts val="1150"/>
              </a:lnSpc>
              <a:spcBef>
                <a:spcPts val="1365"/>
              </a:spcBef>
            </a:pPr>
            <a:endParaRPr lang="en-IN" spc="-75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ctr">
              <a:lnSpc>
                <a:spcPts val="1150"/>
              </a:lnSpc>
              <a:spcBef>
                <a:spcPts val="1365"/>
              </a:spcBef>
            </a:pPr>
            <a:endParaRPr lang="en-IN" spc="-75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algn="ctr">
              <a:lnSpc>
                <a:spcPts val="1150"/>
              </a:lnSpc>
              <a:spcBef>
                <a:spcPts val="1365"/>
              </a:spcBef>
            </a:pPr>
            <a:endParaRPr lang="en-IN" spc="-75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>
              <a:lnSpc>
                <a:spcPts val="1150"/>
              </a:lnSpc>
              <a:spcBef>
                <a:spcPts val="1365"/>
              </a:spcBef>
            </a:pPr>
            <a:r>
              <a:rPr lang="en-IN" sz="1100" spc="-7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Mehran</a:t>
            </a:r>
            <a:r>
              <a:rPr lang="en-IN" sz="1100" spc="25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1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r>
              <a:rPr lang="en-IN" sz="1100" spc="-5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hlikolsky</a:t>
            </a:r>
            <a:r>
              <a:rPr lang="en-IN" sz="11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IN" sz="1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Contrast-</a:t>
            </a:r>
            <a:r>
              <a:rPr lang="en-IN" sz="11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IN" sz="11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nephropathy:</a:t>
            </a:r>
            <a:r>
              <a:rPr lang="en-IN" sz="11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</a:t>
            </a:r>
            <a:r>
              <a:rPr lang="en-IN" sz="11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epidemiology,</a:t>
            </a:r>
            <a:r>
              <a:rPr lang="en-IN" sz="11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7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1100" spc="-55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IN" sz="11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IN" sz="1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1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risk. </a:t>
            </a:r>
            <a:r>
              <a:rPr lang="en-IN" sz="1100" spc="-55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IN" sz="1100" spc="-5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45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IN" sz="1100" spc="65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55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IN" sz="1100" spc="-25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lang="en-IN" sz="1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100" spc="-35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S11-</a:t>
            </a:r>
            <a:r>
              <a:rPr lang="en-IN" sz="1100" spc="-25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638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36AD-E375-41B3-68F0-9E05B2D2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“</a:t>
            </a:r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Ultra-low contrast coronary angiography”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DC5E-85C2-122A-8F25-133EB553C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meticulous contrast sparing techniques such as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diameter catheters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5-6 French) without side-holes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the volume of contrast injected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catheter to 1-2 cmm3 per Injection using a 3-cm3 syringe.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PCI , prior to exchange of devices such as balloon catheters 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contrast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guide catheter by back bleeding contrast out of the “Y” connector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4447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ED6C-525D-E70C-62F4-97D1B41E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3" y="324465"/>
            <a:ext cx="11103077" cy="585249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available,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previous angiographic images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 active fluoroscopy screen as a reference to use as guidance during guide wire, balloon , stent and ultrasound passage.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contrast ”puffing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during the procedure.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liberally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pre-assessment of the lesion, selection of therapeutic modalities and post-PCI result assessment.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techniques can reduce contrast load during diagnostic and PCI procedures to under 10 to 20 cc.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1895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905E0-7F4A-4365-26D9-2BAF796C8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32735"/>
            <a:ext cx="11176819" cy="60442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devices to reduce overall CV have been developed.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DyeVert</a:t>
            </a:r>
            <a:r>
              <a:rPr lang="en-US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system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device that is connected between the injection syringe and the manifold via a 4-way stopcock, allowing diversion of excess contrast during manual injection.</a:t>
            </a:r>
          </a:p>
          <a:p>
            <a:pPr>
              <a:lnSpc>
                <a:spcPct val="120000"/>
              </a:lnSpc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fraction of CM that would not contribute to coronary opacification, but rather would reflux into the aortic root, is diverted into a reservoir chamber.</a:t>
            </a:r>
          </a:p>
          <a:p>
            <a:pPr>
              <a:lnSpc>
                <a:spcPct val="120000"/>
              </a:lnSpc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initial trial, there were no differences in the rates of CI-AKI.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6756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3C8B-2A94-0C7E-6424-5E0EA0EE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next-generation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DyeVert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was evaluated in a multicenter single-arm pilot study, in which up to 40% of CV was saved (p &lt;0 0001)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 is needed to assess whether this reduction in CV translates into clinically meaningful benefit.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358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C9D4-8F3B-1760-AEFE-E56DADE0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E9BF6-BA01-1F4B-921E-C2F6D0273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84" y="143899"/>
            <a:ext cx="10547660" cy="4929546"/>
          </a:xfrm>
        </p:spPr>
      </p:pic>
    </p:spTree>
    <p:extLst>
      <p:ext uri="{BB962C8B-B14F-4D97-AF65-F5344CB8AC3E}">
        <p14:creationId xmlns:p14="http://schemas.microsoft.com/office/powerpoint/2010/main" val="2836041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00A80-473B-F02A-C5FF-BF61C609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73" y="188553"/>
            <a:ext cx="11535697" cy="633023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CM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an important role in the development of CI-AKI.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Low-osmolar CM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(LOCM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compared to high-osmolar CM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has decreased the risk of CI-AKI regardless of pre-existing CKD; therefore, LOCM is favored in current clinical practice.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benefit of iso-osmolar CM 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IOCM)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LOCM with regard to CI-AKI is uncertain due to mixed results of available studies on this topic.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733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87210-196D-5970-46FA-D8C9F864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8155"/>
            <a:ext cx="12005187" cy="6807723"/>
          </a:xfrm>
        </p:spPr>
      </p:pic>
    </p:spTree>
    <p:extLst>
      <p:ext uri="{BB962C8B-B14F-4D97-AF65-F5344CB8AC3E}">
        <p14:creationId xmlns:p14="http://schemas.microsoft.com/office/powerpoint/2010/main" val="3200500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7D5CA-DE2F-06F6-6716-29BDA5FBB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6" y="147483"/>
            <a:ext cx="11435941" cy="6480913"/>
          </a:xfrm>
        </p:spPr>
      </p:pic>
    </p:spTree>
    <p:extLst>
      <p:ext uri="{BB962C8B-B14F-4D97-AF65-F5344CB8AC3E}">
        <p14:creationId xmlns:p14="http://schemas.microsoft.com/office/powerpoint/2010/main" val="1704722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78C178-E503-1C5D-F3B3-61145F9FD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61570"/>
            <a:ext cx="11636477" cy="6334860"/>
          </a:xfrm>
        </p:spPr>
      </p:pic>
    </p:spTree>
    <p:extLst>
      <p:ext uri="{BB962C8B-B14F-4D97-AF65-F5344CB8AC3E}">
        <p14:creationId xmlns:p14="http://schemas.microsoft.com/office/powerpoint/2010/main" val="76904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2E9845-9A51-53E4-5033-D0BC1D687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232"/>
            <a:ext cx="11651226" cy="6504868"/>
          </a:xfrm>
        </p:spPr>
      </p:pic>
    </p:spTree>
    <p:extLst>
      <p:ext uri="{BB962C8B-B14F-4D97-AF65-F5344CB8AC3E}">
        <p14:creationId xmlns:p14="http://schemas.microsoft.com/office/powerpoint/2010/main" val="40912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7B4F-4E62-323C-1F62-8AF0C071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90" dirty="0">
                <a:solidFill>
                  <a:srgbClr val="7E0018"/>
                </a:solidFill>
                <a:latin typeface="Algerian" panose="04020705040A02060702" pitchFamily="82" charset="0"/>
              </a:rPr>
              <a:t>DEFINITION</a:t>
            </a:r>
            <a:r>
              <a:rPr lang="en-US" spc="200" dirty="0">
                <a:solidFill>
                  <a:srgbClr val="7E0018"/>
                </a:solidFill>
                <a:latin typeface="Algerian" panose="04020705040A02060702" pitchFamily="82" charset="0"/>
              </a:rPr>
              <a:t> </a:t>
            </a:r>
            <a:r>
              <a:rPr lang="en-US" spc="110" dirty="0">
                <a:solidFill>
                  <a:srgbClr val="60050F"/>
                </a:solidFill>
                <a:latin typeface="Algerian" panose="04020705040A02060702" pitchFamily="82" charset="0"/>
              </a:rPr>
              <a:t>AND</a:t>
            </a:r>
            <a:r>
              <a:rPr lang="en-US" spc="135" dirty="0">
                <a:solidFill>
                  <a:srgbClr val="60050F"/>
                </a:solidFill>
                <a:latin typeface="Algerian" panose="04020705040A02060702" pitchFamily="82" charset="0"/>
              </a:rPr>
              <a:t> </a:t>
            </a:r>
            <a:r>
              <a:rPr lang="en-US" spc="95" dirty="0">
                <a:solidFill>
                  <a:srgbClr val="640101"/>
                </a:solidFill>
                <a:latin typeface="Algerian" panose="04020705040A02060702" pitchFamily="82" charset="0"/>
              </a:rPr>
              <a:t>DIAGNOSTIC</a:t>
            </a:r>
            <a:r>
              <a:rPr lang="en-US" spc="140" dirty="0">
                <a:solidFill>
                  <a:srgbClr val="640101"/>
                </a:solidFill>
                <a:latin typeface="Algerian" panose="04020705040A02060702" pitchFamily="82" charset="0"/>
              </a:rPr>
              <a:t> </a:t>
            </a:r>
            <a:r>
              <a:rPr lang="en-US" spc="95" dirty="0">
                <a:solidFill>
                  <a:srgbClr val="7C2121"/>
                </a:solidFill>
                <a:latin typeface="Algerian" panose="04020705040A02060702" pitchFamily="82" charset="0"/>
              </a:rPr>
              <a:t>CRITERIA</a:t>
            </a:r>
            <a:r>
              <a:rPr lang="en-US" spc="130" dirty="0">
                <a:solidFill>
                  <a:srgbClr val="7C2121"/>
                </a:solidFill>
                <a:latin typeface="Algerian" panose="04020705040A02060702" pitchFamily="82" charset="0"/>
              </a:rPr>
              <a:t> </a:t>
            </a:r>
            <a:r>
              <a:rPr lang="en-US" spc="120" dirty="0">
                <a:solidFill>
                  <a:srgbClr val="6B1311"/>
                </a:solidFill>
                <a:latin typeface="Algerian" panose="04020705040A02060702" pitchFamily="82" charset="0"/>
              </a:rPr>
              <a:t>OF</a:t>
            </a:r>
            <a:r>
              <a:rPr lang="en-US" spc="100" dirty="0">
                <a:solidFill>
                  <a:srgbClr val="6B1311"/>
                </a:solidFill>
                <a:latin typeface="Algerian" panose="04020705040A02060702" pitchFamily="82" charset="0"/>
              </a:rPr>
              <a:t> </a:t>
            </a:r>
            <a:r>
              <a:rPr lang="en-US" spc="65" dirty="0">
                <a:solidFill>
                  <a:srgbClr val="932F31"/>
                </a:solidFill>
                <a:latin typeface="Algerian" panose="04020705040A02060702" pitchFamily="82" charset="0"/>
              </a:rPr>
              <a:t>CIN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69EE-3EBD-59BD-2AA9-185C0FB5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90006" cy="5032375"/>
          </a:xfrm>
        </p:spPr>
        <p:txBody>
          <a:bodyPr>
            <a:normAutofit lnSpcReduction="10000"/>
          </a:bodyPr>
          <a:lstStyle/>
          <a:p>
            <a:pPr marL="471169" indent="-457200">
              <a:lnSpc>
                <a:spcPct val="100000"/>
              </a:lnSpc>
              <a:spcBef>
                <a:spcPts val="135"/>
              </a:spcBef>
              <a:buFont typeface="Wingdings" panose="05000000000000000000" pitchFamily="2" charset="2"/>
              <a:buChar char="v"/>
              <a:tabLst>
                <a:tab pos="129539" algn="l"/>
              </a:tabLst>
            </a:pP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commonly,</a:t>
            </a:r>
            <a:r>
              <a:rPr lang="en-US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CI-AKI</a:t>
            </a:r>
            <a:r>
              <a:rPr lang="en-US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85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en-US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770" marR="346710" lvl="1" indent="-457200">
              <a:lnSpc>
                <a:spcPct val="100000"/>
              </a:lnSpc>
              <a:spcBef>
                <a:spcPts val="415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358775" algn="l"/>
              </a:tabLst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spc="-8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creatinine</a:t>
            </a:r>
            <a:r>
              <a:rPr lang="en-US"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(sCr)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7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2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or = </a:t>
            </a:r>
            <a:r>
              <a:rPr lang="en-US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spc="-45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spc="-3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</a:t>
            </a:r>
            <a:r>
              <a:rPr lang="en-US"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(44 </a:t>
            </a:r>
            <a:r>
              <a:rPr lang="en-US"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Mmol/L)</a:t>
            </a:r>
            <a:r>
              <a:rPr lang="en-US"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770" marR="5080" lvl="1" indent="-4572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356870" algn="l"/>
              </a:tabLst>
            </a:pPr>
            <a:r>
              <a:rPr lang="en-US" sz="2800" spc="-3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spc="-85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5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or 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spc="-7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en-US"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800" spc="-5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4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lang="en-US" sz="28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spc="-4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50"/>
              </a:spcBef>
              <a:buFont typeface="Calibri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v"/>
              <a:tabLst>
                <a:tab pos="12827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KDIGO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pc="-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or = O.3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mg/dL</a:t>
            </a:r>
            <a:r>
              <a:rPr lang="en-US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(*26.5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Mmol/L)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hours;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or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days;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8006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spc="-85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sz="2800" spc="-5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4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mL/kg/h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spc="-3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3456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DC8DAF-2E19-70F1-89F0-FFA9B60CC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51" y="205237"/>
            <a:ext cx="11916697" cy="6447525"/>
          </a:xfrm>
        </p:spPr>
      </p:pic>
    </p:spTree>
    <p:extLst>
      <p:ext uri="{BB962C8B-B14F-4D97-AF65-F5344CB8AC3E}">
        <p14:creationId xmlns:p14="http://schemas.microsoft.com/office/powerpoint/2010/main" val="2299669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EF9E5-3048-06DF-C190-A7A8AA014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37" y="206478"/>
            <a:ext cx="11620325" cy="6150077"/>
          </a:xfrm>
        </p:spPr>
      </p:pic>
    </p:spTree>
    <p:extLst>
      <p:ext uri="{BB962C8B-B14F-4D97-AF65-F5344CB8AC3E}">
        <p14:creationId xmlns:p14="http://schemas.microsoft.com/office/powerpoint/2010/main" val="408704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0DEBA0-39FE-38C9-2DC5-BE644DA5C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27" y="501445"/>
            <a:ext cx="11649546" cy="5855110"/>
          </a:xfrm>
        </p:spPr>
      </p:pic>
    </p:spTree>
    <p:extLst>
      <p:ext uri="{BB962C8B-B14F-4D97-AF65-F5344CB8AC3E}">
        <p14:creationId xmlns:p14="http://schemas.microsoft.com/office/powerpoint/2010/main" val="978215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4BCE-9151-3A8E-F070-A2C2A91B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02"/>
            <a:ext cx="11992131" cy="67080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should be advised to stop all non-essential nephrotoxic medications for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24h prior to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h following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contrast procedure pending SCr measurement.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recommended that patients receiving intra-arterial contrast with an eGFR of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&lt;60mL/min/1.73 m2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those receiving intravenous contrast with an eGFR of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&lt;45 ml/min/1.73 m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discontinue metformin for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h prior to contrast exposure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restart once a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h SCr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excludes CIN.</a:t>
            </a:r>
          </a:p>
          <a:p>
            <a:pPr>
              <a:lnSpc>
                <a:spcPct val="120000"/>
              </a:lnSpc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to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mitigate the risk of lactic acidosis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reduced renal clearance of metformin that may occur following a potential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episode, rather than metformin nephrotoxicity per 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5005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2F91-C149-5E2A-BEDA-2C08304F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PERIPROCEDURAL 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D9D9-3617-9113-A9CF-565A7E35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1" y="1318093"/>
            <a:ext cx="11917181" cy="53375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effective prophylactic intervention prior to contrast exposure.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Supplementing Intravascular volume ensures renal blood flow is maintained and acts to dilute contrast in both blood plasma and tubular filtrate.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risk ambulant patients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route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appropriate if adequate fluid intake is assured.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moderate/higher risk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hospitalized patients intravenous hydration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crystalloid fluid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hydration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guarantees delivery of appropriate fluid volumes and has been demonstrated as superior in clinical trials.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2642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E973-40A3-3D1B-A1A6-E9B8D3168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89" y="385010"/>
            <a:ext cx="11482729" cy="6472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which crystalloid to use is, however, less clear.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compared with isotonic (normal) saline (0.9%), intravenous sodium bicarbonate (1.26%) may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additional ROS scavenging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properties mediated through urine alkalinization and lacks chloride ions that are thought to exacerbate renal vasoconstriction.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view of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lack of evidence supporting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sodium bicarbonate 1.26%  and with some studies offering conflicting evidence, the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ESC guidelines recommend pre-hydration with sodium chloride 0.9%.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elective day case patients and for those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CCF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whom large volumes of intravenous fluid may provoke pulmonary oedema, it is also reasonable to use an alternative protocol delivering a shorter duration and volume of sodium chloride 0.9%.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5680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4395-D838-ED15-EA61-126AAB1FB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54832"/>
            <a:ext cx="12321915" cy="66031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Maastricht Contrast-Induced Nephropathy Guideline) randomized trial, intravenous 0.9% sodium chloride was directly compared with no  prophylaxis in 660 patients with an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GFR of 30—59mL/min/1.73m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undergoing an elective procedure requiring iodinated contrast material.</a:t>
            </a:r>
          </a:p>
          <a:p>
            <a:pPr>
              <a:lnSpc>
                <a:spcPct val="120000"/>
              </a:lnSpc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2 - 6 days after contrast exposure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prophylaxis was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-inferior to intravenous hydration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prevention of CIN’ and cost-saving.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0341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71CC-DCC0-EEE9-8F56-2A665A38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419725"/>
            <a:ext cx="11053997" cy="57572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validity of this finding is diminished by substantial under enrollment, low rates of intraarterial procedures (48%) and interventional procedures (16%), and moderate chronic kidney disease in a majority of patients.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known impact of low effective circulating volumes an the risk of CIN, there is still consensus that adequate hydration is needed to prevent CIN.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9031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DAF3-3990-A9A0-9AAF-E9BADC7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IVF Infusion Rate to Prevent CIN</a:t>
            </a:r>
            <a:endParaRPr lang="en-IN" b="1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463E7-FFA3-9E93-9502-2630570CA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IVF =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ml/kg/hr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(max 100 ml/hr), 12 hours pre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hours 	post procedure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CHF (NYHA &gt; 2) or LVEF &lt; or = 35% = 0.5 ml/kg/hr (Max 50 mi/hr)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Emergent procedure? (Suggested regimen)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bolus of 3mI/kg prior to procedure. Hydration during procedure and 12 hrs after if possible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2881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3EFBD-1FD5-E63B-D197-E212560B8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70" y="209864"/>
            <a:ext cx="11734795" cy="6400798"/>
          </a:xfrm>
        </p:spPr>
      </p:pic>
    </p:spTree>
    <p:extLst>
      <p:ext uri="{BB962C8B-B14F-4D97-AF65-F5344CB8AC3E}">
        <p14:creationId xmlns:p14="http://schemas.microsoft.com/office/powerpoint/2010/main" val="223631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388FDA-990C-DF25-FAA9-BEA99FF42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975"/>
            <a:ext cx="11887200" cy="6419088"/>
          </a:xfrm>
        </p:spPr>
      </p:pic>
    </p:spTree>
    <p:extLst>
      <p:ext uri="{BB962C8B-B14F-4D97-AF65-F5344CB8AC3E}">
        <p14:creationId xmlns:p14="http://schemas.microsoft.com/office/powerpoint/2010/main" val="267798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9BC2-C147-9314-09AC-93A26B26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2" y="299804"/>
            <a:ext cx="11902190" cy="6445770"/>
          </a:xfrm>
        </p:spPr>
        <p:txBody>
          <a:bodyPr>
            <a:normAutofit/>
          </a:bodyPr>
          <a:lstStyle/>
          <a:p>
            <a:pPr marL="134620" marR="5080" indent="-121920">
              <a:lnSpc>
                <a:spcPct val="110000"/>
              </a:lnSpc>
              <a:spcBef>
                <a:spcPts val="520"/>
              </a:spcBef>
              <a:tabLst>
                <a:tab pos="138430" algn="l"/>
              </a:tabLst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IN"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</a:t>
            </a:r>
            <a:r>
              <a:rPr lang="en-IN"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IN"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3200" spc="-15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IN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</a:t>
            </a:r>
            <a:r>
              <a:rPr lang="en-IN"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</a:t>
            </a:r>
            <a:r>
              <a:rPr lang="en-IN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en-IN"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5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	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n-IN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460">
              <a:lnSpc>
                <a:spcPct val="110000"/>
              </a:lnSpc>
            </a:pPr>
            <a:r>
              <a:rPr lang="en-IN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underhydration</a:t>
            </a:r>
            <a:r>
              <a:rPr lang="en-IN" sz="32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IN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risk.</a:t>
            </a:r>
            <a:r>
              <a:rPr lang="en-IN"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1460">
              <a:lnSpc>
                <a:spcPct val="11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overhydration</a:t>
            </a:r>
            <a:r>
              <a:rPr lang="en-IN" sz="3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IN"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precipitate</a:t>
            </a:r>
            <a:r>
              <a:rPr lang="en-IN" sz="3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IN" sz="3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</a:t>
            </a:r>
            <a:r>
              <a:rPr lang="en-IN" sz="3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IN" sz="3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</a:t>
            </a:r>
            <a:r>
              <a:rPr lang="en-IN" sz="3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IN" sz="3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IN" sz="32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IN" sz="3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CKD</a:t>
            </a:r>
            <a:r>
              <a:rPr lang="en-IN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CCF.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490"/>
              </a:spcBef>
              <a:buFont typeface="Calibri"/>
              <a:buChar char="•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255" indent="-122555">
              <a:lnSpc>
                <a:spcPct val="110000"/>
              </a:lnSpc>
              <a:tabLst>
                <a:tab pos="135255" algn="l"/>
              </a:tabLst>
            </a:pPr>
            <a:r>
              <a:rPr lang="en-IN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IN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hydration</a:t>
            </a:r>
            <a:r>
              <a:rPr lang="en-IN"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  <a:r>
              <a:rPr lang="en-IN" sz="32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IN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30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IN" sz="3200" spc="-10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trialled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CIN: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675" lvl="1" indent="-457200">
              <a:lnSpc>
                <a:spcPct val="110000"/>
              </a:lnSpc>
              <a:spcBef>
                <a:spcPts val="1565"/>
              </a:spcBef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IN" sz="32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IN" sz="32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</a:t>
            </a:r>
            <a:r>
              <a:rPr lang="en-IN" sz="32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IN" sz="32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(LVEDP)</a:t>
            </a:r>
            <a:r>
              <a:rPr lang="en-IN" sz="32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</a:t>
            </a:r>
            <a:r>
              <a:rPr lang="en-IN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IN"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en-IN"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041" lvl="1" indent="-457200">
              <a:lnSpc>
                <a:spcPct val="110000"/>
              </a:lnSpc>
              <a:spcBef>
                <a:spcPts val="1555"/>
              </a:spcBef>
              <a:buFont typeface="Wingdings" panose="05000000000000000000" pitchFamily="2" charset="2"/>
              <a:buChar char="v"/>
              <a:tabLst>
                <a:tab pos="360680" algn="l"/>
              </a:tabLst>
            </a:pPr>
            <a:r>
              <a:rPr lang="en-IN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IN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IN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matched</a:t>
            </a:r>
            <a:r>
              <a:rPr lang="en-IN" sz="3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en-IN" sz="3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RENALGUARD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370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34C2-F6D3-5EFB-3DF5-46D372B5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8B211D-D25B-538D-5180-2F6AC37A5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37911" cy="6730584"/>
          </a:xfrm>
        </p:spPr>
      </p:pic>
    </p:spTree>
    <p:extLst>
      <p:ext uri="{BB962C8B-B14F-4D97-AF65-F5344CB8AC3E}">
        <p14:creationId xmlns:p14="http://schemas.microsoft.com/office/powerpoint/2010/main" val="1841884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750C-1A80-54A9-CF3E-2D249751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>
                <a:solidFill>
                  <a:srgbClr val="FF0000"/>
                </a:solidFill>
                <a:latin typeface="Algerian" panose="04020705040A02060702" pitchFamily="82" charset="0"/>
              </a:rPr>
              <a:t>Renal Guard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9058-DA6F-CA94-6216-E82D8FCE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1469036"/>
            <a:ext cx="11347554" cy="5231567"/>
          </a:xfrm>
        </p:spPr>
        <p:txBody>
          <a:bodyPr>
            <a:normAutofit/>
          </a:bodyPr>
          <a:lstStyle/>
          <a:p>
            <a:pPr marL="135255" marR="5080" indent="-123189">
              <a:lnSpc>
                <a:spcPct val="100000"/>
              </a:lnSpc>
              <a:spcBef>
                <a:spcPts val="610"/>
              </a:spcBef>
              <a:tabLst>
                <a:tab pos="135255" algn="l"/>
                <a:tab pos="138430" algn="l"/>
              </a:tabLst>
            </a:pPr>
            <a:r>
              <a:rPr lang="en-US" spc="-25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renal guard system is based on measuring urine </a:t>
            </a:r>
            <a:r>
              <a:rPr lang="en-US" spc="-25" dirty="0" err="1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putput</a:t>
            </a:r>
            <a:r>
              <a:rPr lang="en-US" spc="-25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a foley catheter and simultaneously infusing an equivalent volume of isotonic saline</a:t>
            </a:r>
          </a:p>
          <a:p>
            <a:pPr marL="135255" marR="5080" indent="-123189">
              <a:lnSpc>
                <a:spcPct val="100000"/>
              </a:lnSpc>
              <a:spcBef>
                <a:spcPts val="610"/>
              </a:spcBef>
              <a:tabLst>
                <a:tab pos="135255" algn="l"/>
                <a:tab pos="138430" algn="l"/>
              </a:tabLst>
            </a:pPr>
            <a:endParaRPr lang="en-US" spc="-25" dirty="0">
              <a:solidFill>
                <a:srgbClr val="1313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255" marR="5080" indent="-123189">
              <a:lnSpc>
                <a:spcPct val="100000"/>
              </a:lnSpc>
              <a:spcBef>
                <a:spcPts val="610"/>
              </a:spcBef>
              <a:tabLst>
                <a:tab pos="135255" algn="l"/>
                <a:tab pos="138430" algn="l"/>
              </a:tabLst>
            </a:pPr>
            <a:r>
              <a:rPr lang="en-US" spc="-25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pc="-5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b="1" spc="-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pc="-3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en-US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application,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85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b="1" spc="-5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furosemide</a:t>
            </a:r>
            <a:r>
              <a:rPr lang="en-US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b="1" spc="-2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mg/kg</a:t>
            </a:r>
            <a:r>
              <a:rPr lang="en-US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0" marR="17145" indent="8255">
              <a:lnSpc>
                <a:spcPct val="100000"/>
              </a:lnSpc>
            </a:pPr>
            <a:r>
              <a:rPr lang="en-US" spc="-5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pc="-5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pc="-3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</a:t>
            </a:r>
            <a:r>
              <a:rPr lang="en-US" spc="95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2400" spc="-10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justs</a:t>
            </a:r>
            <a:r>
              <a:rPr lang="en-US" sz="2400" spc="35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65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3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r>
              <a:rPr lang="en-US"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infusion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75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r>
              <a:rPr lang="en-US" b="1" spc="-25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40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b="1" spc="-45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5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b="1" spc="2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mL/h</a:t>
            </a:r>
            <a:r>
              <a:rPr lang="en-US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thereafter.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3421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FB71C0-7E9D-3984-06A3-D186C9A4D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6" y="104931"/>
            <a:ext cx="12056528" cy="6490741"/>
          </a:xfrm>
        </p:spPr>
      </p:pic>
    </p:spTree>
    <p:extLst>
      <p:ext uri="{BB962C8B-B14F-4D97-AF65-F5344CB8AC3E}">
        <p14:creationId xmlns:p14="http://schemas.microsoft.com/office/powerpoint/2010/main" val="1171405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09817A-6170-717B-D6F1-007169A04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83" y="127416"/>
            <a:ext cx="12072317" cy="6730584"/>
          </a:xfrm>
        </p:spPr>
      </p:pic>
    </p:spTree>
    <p:extLst>
      <p:ext uri="{BB962C8B-B14F-4D97-AF65-F5344CB8AC3E}">
        <p14:creationId xmlns:p14="http://schemas.microsoft.com/office/powerpoint/2010/main" val="3790002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18F8-5B85-4BB3-F6EA-C103625E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Algerian" panose="04020705040A02060702" pitchFamily="82" charset="0"/>
              </a:rPr>
              <a:t>N-Acetyl Cysteine and Sodium Bicarbonate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A308-FBA5-E436-61A7-264FA1D6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N-acetyl cysteine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assumed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Cl-AKl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acting as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scavenger of ROS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vasodilatory effects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renal medulla.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widely investigated for the prevention of CI-AKI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results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trials with small sample sizes suggested a potential benefit of NAC, whereas larger studies failed to show a significant reduction in CI-AKI.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9666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703F7-9968-5708-8E3F-0C93106FD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4931"/>
            <a:ext cx="12037103" cy="6452409"/>
          </a:xfrm>
        </p:spPr>
      </p:pic>
    </p:spTree>
    <p:extLst>
      <p:ext uri="{BB962C8B-B14F-4D97-AF65-F5344CB8AC3E}">
        <p14:creationId xmlns:p14="http://schemas.microsoft.com/office/powerpoint/2010/main" val="593750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E38A-17AB-AB6D-0005-3A6CA173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619432"/>
            <a:ext cx="11088329" cy="5557531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isotonic sodium bicarbonate (NaHCO3)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hypothesized to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CI-AKI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free-radical formation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alkalinizing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renal tubular fluid.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smaller studies suggested a benefit of NaHCO3 administration for CI-AKI prevention, these findings were not confirmed in larger studies.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21812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4ABE1-B285-26D2-1D2F-69B5D9353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00" y="239843"/>
            <a:ext cx="11813941" cy="6455532"/>
          </a:xfrm>
        </p:spPr>
      </p:pic>
    </p:spTree>
    <p:extLst>
      <p:ext uri="{BB962C8B-B14F-4D97-AF65-F5344CB8AC3E}">
        <p14:creationId xmlns:p14="http://schemas.microsoft.com/office/powerpoint/2010/main" val="3420344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6E551-D858-F7A8-D774-EB130B3E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79882"/>
            <a:ext cx="11233879" cy="5997081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such 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 guidelines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that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 is not to be used alone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it may be used in addition to standard intravenous hydration regime 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KDIGO guidelines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using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NAC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IV isotonic crystalloids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patients with increased risk of CI- AKI.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use of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 for CI-AKI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is </a:t>
            </a:r>
            <a:r>
              <a:rPr lang="en-US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III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ACC/AHA guidelines.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537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812E-1B34-2708-6D9D-89631311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Algerian" panose="04020705040A02060702" pitchFamily="82" charset="0"/>
              </a:rPr>
              <a:t>MECHANISMS UNDERLYING CIN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6F7E-08BB-FBC0-4E74-4E42A3B52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lnSpc>
                <a:spcPct val="150000"/>
              </a:lnSpc>
              <a:spcBef>
                <a:spcPts val="130"/>
              </a:spcBef>
              <a:buNone/>
              <a:tabLst>
                <a:tab pos="136525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CI-AKI</a:t>
            </a:r>
            <a:r>
              <a:rPr lang="en-US" sz="32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32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3200" b="1" u="sng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n-US" sz="3200" b="1" u="sng" spc="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pathophysiologic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130"/>
              </a:spcBef>
              <a:buFont typeface="+mj-lt"/>
              <a:buAutoNum type="arabicPeriod"/>
            </a:pPr>
            <a:r>
              <a:rPr lang="en-IN" sz="32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toxicity of nephrons </a:t>
            </a:r>
            <a:r>
              <a:rPr lang="en-IN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iodinated contrast material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spc="55" dirty="0">
              <a:solidFill>
                <a:srgbClr val="4D82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130"/>
              </a:spcBef>
              <a:buFont typeface="+mj-lt"/>
              <a:buAutoNum type="arabicPeriod"/>
            </a:pPr>
            <a:r>
              <a:rPr lang="en-US" sz="3200" b="1" spc="55" dirty="0">
                <a:solidFill>
                  <a:srgbClr val="4D82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showers</a:t>
            </a:r>
            <a:r>
              <a:rPr lang="en-US" sz="3200" b="1" spc="130" dirty="0">
                <a:solidFill>
                  <a:srgbClr val="4D82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6EA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b="1" spc="135" dirty="0">
                <a:solidFill>
                  <a:srgbClr val="6EA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20" dirty="0">
                <a:solidFill>
                  <a:srgbClr val="5E8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Atheroembolic</a:t>
            </a:r>
            <a:r>
              <a:rPr lang="en-US" sz="3200" b="1" spc="175" dirty="0">
                <a:solidFill>
                  <a:srgbClr val="7293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2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kidneys,</a:t>
            </a:r>
            <a:r>
              <a:rPr lang="en-US" sz="3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50000"/>
              </a:lnSpc>
              <a:spcBef>
                <a:spcPts val="1639"/>
              </a:spcBef>
              <a:buFont typeface="+mj-lt"/>
              <a:buAutoNum type="arabicPeriod"/>
              <a:tabLst>
                <a:tab pos="2526665" algn="l"/>
              </a:tabLst>
            </a:pPr>
            <a:r>
              <a:rPr lang="en-US" sz="3200" b="1" spc="-3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Intrarenal vasoconstriction </a:t>
            </a:r>
            <a:r>
              <a:rPr lang="en-US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US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atheroemboli.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72972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27FF-B83B-426D-3367-362B37A7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dirty="0">
                <a:solidFill>
                  <a:schemeClr val="accent1"/>
                </a:solidFill>
                <a:latin typeface="Algerian" panose="04020705040A02060702" pitchFamily="82" charset="0"/>
              </a:rPr>
              <a:t>STATINS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9A58-6970-89DB-2C37-D7BCACA5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6" y="1416571"/>
            <a:ext cx="11482466" cy="54414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recently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high-dose statin therapy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(eg, rosuvastatin 40/20 mg, atorvastatin 80 mg or simvastatin 80 mg) has shown efficacy in preventing CIN in statin-naive patients 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trial investigated short-term pretreatment with high- dose simvastatin in patients with baseline renal insufficiency undergoing coronary angiography and did not show a benefit of this strategy with regard to deterioration of renal function.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5259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3CA5-94D4-F55F-EFCB-7B3380EB8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329784"/>
            <a:ext cx="11128948" cy="58471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PRATO-ACS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 showed that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high-dose rosuvastatin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 mg loading and 20 mg/day maintenance) compared to no statin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reduced CI-AKI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30-day rates of cardiovascular and renal events (death, dialysis, MI, stroke, Dr persistent renal damage) in statin-naive patients undergoing PCI.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TRACK-D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was the largest trial investigating the role of 	statins in CI-AKI prevention.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 of CI-AKI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reported for the statin group compared to the control (2.3% vs. 3.9%; P -— .01).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458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A1A4B-8FE8-C522-8E44-2825C16FF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>
                <a:latin typeface="Algerian" panose="04020705040A02060702" pitchFamily="82" charset="0"/>
              </a:rPr>
              <a:t>IMPACT OF OXYGEN THERAPY FOR PREVENTION OF CIN</a:t>
            </a:r>
            <a:endParaRPr lang="en-IN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67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C8874F-2400-171E-0CB4-A889063E4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92" y="134912"/>
            <a:ext cx="11738324" cy="6250898"/>
          </a:xfrm>
        </p:spPr>
      </p:pic>
    </p:spTree>
    <p:extLst>
      <p:ext uri="{BB962C8B-B14F-4D97-AF65-F5344CB8AC3E}">
        <p14:creationId xmlns:p14="http://schemas.microsoft.com/office/powerpoint/2010/main" val="4007328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18A46-70DB-5B14-4D17-AC9DD30F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99627" cy="6445770"/>
          </a:xfrm>
        </p:spPr>
      </p:pic>
    </p:spTree>
    <p:extLst>
      <p:ext uri="{BB962C8B-B14F-4D97-AF65-F5344CB8AC3E}">
        <p14:creationId xmlns:p14="http://schemas.microsoft.com/office/powerpoint/2010/main" val="39987410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DFFBA-B234-078B-40BB-C710BA011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1998" cy="6295869"/>
          </a:xfrm>
        </p:spPr>
      </p:pic>
    </p:spTree>
    <p:extLst>
      <p:ext uri="{BB962C8B-B14F-4D97-AF65-F5344CB8AC3E}">
        <p14:creationId xmlns:p14="http://schemas.microsoft.com/office/powerpoint/2010/main" val="32381185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A03892-7932-C38D-CFCA-E79B169F7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35" y="269822"/>
            <a:ext cx="12036865" cy="6411073"/>
          </a:xfrm>
        </p:spPr>
      </p:pic>
    </p:spTree>
    <p:extLst>
      <p:ext uri="{BB962C8B-B14F-4D97-AF65-F5344CB8AC3E}">
        <p14:creationId xmlns:p14="http://schemas.microsoft.com/office/powerpoint/2010/main" val="653634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0DDBFD-5CBF-0632-30B7-6D6C4C2B2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42032" cy="6071016"/>
          </a:xfrm>
        </p:spPr>
      </p:pic>
    </p:spTree>
    <p:extLst>
      <p:ext uri="{BB962C8B-B14F-4D97-AF65-F5344CB8AC3E}">
        <p14:creationId xmlns:p14="http://schemas.microsoft.com/office/powerpoint/2010/main" val="28936099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393972-135C-F7C6-4175-F707A7871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123"/>
            <a:ext cx="11536566" cy="6025661"/>
          </a:xfrm>
        </p:spPr>
      </p:pic>
    </p:spTree>
    <p:extLst>
      <p:ext uri="{BB962C8B-B14F-4D97-AF65-F5344CB8AC3E}">
        <p14:creationId xmlns:p14="http://schemas.microsoft.com/office/powerpoint/2010/main" val="259174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A01F7-EED4-4CA1-0E9E-EF4A8F456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12421363" cy="6084277"/>
          </a:xfrm>
        </p:spPr>
      </p:pic>
    </p:spTree>
    <p:extLst>
      <p:ext uri="{BB962C8B-B14F-4D97-AF65-F5344CB8AC3E}">
        <p14:creationId xmlns:p14="http://schemas.microsoft.com/office/powerpoint/2010/main" val="206686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6DCE6-A4E8-D3CD-AFD5-0CC7ED82A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2244"/>
          </a:xfrm>
        </p:spPr>
      </p:pic>
    </p:spTree>
    <p:extLst>
      <p:ext uri="{BB962C8B-B14F-4D97-AF65-F5344CB8AC3E}">
        <p14:creationId xmlns:p14="http://schemas.microsoft.com/office/powerpoint/2010/main" val="12577299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99F95-1D19-F755-CBBD-05E6ADC9F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53080" cy="6740769"/>
          </a:xfrm>
        </p:spPr>
      </p:pic>
    </p:spTree>
    <p:extLst>
      <p:ext uri="{BB962C8B-B14F-4D97-AF65-F5344CB8AC3E}">
        <p14:creationId xmlns:p14="http://schemas.microsoft.com/office/powerpoint/2010/main" val="20652200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D3FDF4-BD6E-B8E4-479F-F91A7A9F4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34913"/>
            <a:ext cx="12353521" cy="6235909"/>
          </a:xfrm>
        </p:spPr>
      </p:pic>
    </p:spTree>
    <p:extLst>
      <p:ext uri="{BB962C8B-B14F-4D97-AF65-F5344CB8AC3E}">
        <p14:creationId xmlns:p14="http://schemas.microsoft.com/office/powerpoint/2010/main" val="19647233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B445A-47F7-FE03-243F-99A91FED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A551-5E91-0212-8DA8-A6421E41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Serum creatine usually peaks after contrast exposure in: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6 </a:t>
            </a:r>
            <a:r>
              <a:rPr lang="en-US" dirty="0" err="1"/>
              <a:t>hr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24 </a:t>
            </a:r>
            <a:r>
              <a:rPr lang="en-US" dirty="0" err="1"/>
              <a:t>hr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48-72 </a:t>
            </a:r>
            <a:r>
              <a:rPr lang="en-US" dirty="0" err="1"/>
              <a:t>hr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7 days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16535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E71D-2D26-B9C5-5743-169D5122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C0D6-62E0-5EAF-A85A-459B5CA7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48-72 </a:t>
            </a:r>
            <a:r>
              <a:rPr lang="en-US" dirty="0" err="1"/>
              <a:t>hr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6389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8ED2-BBDE-E41C-FCFC-F702662B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468-712D-4BBE-F59B-69756BE5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strongest risk factor for CIN: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Age &gt;70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Pre –existing renal impairment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High </a:t>
            </a:r>
            <a:r>
              <a:rPr lang="en-US" dirty="0" err="1"/>
              <a:t>contratst</a:t>
            </a:r>
            <a:r>
              <a:rPr lang="en-US" dirty="0"/>
              <a:t> volume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1538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E13D-D3FC-85FF-F1D4-4A3FB18B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DEAC-FD8D-3FA9-8A0D-99C9625D2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 existing renal impairment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9181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B83E-597A-7D9E-6466-24810060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2F928-96FE-C781-3C91-6C9C436DD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</a:t>
            </a:r>
            <a:r>
              <a:rPr lang="en-US" dirty="0" err="1"/>
              <a:t>preffered</a:t>
            </a:r>
            <a:r>
              <a:rPr lang="en-US" dirty="0"/>
              <a:t> in high risk patients with CKD?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Iohexol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Iodixanol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Urograffin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/>
              <a:t>Diatrizoate</a:t>
            </a:r>
          </a:p>
          <a:p>
            <a:pPr marL="514350" indent="-514350">
              <a:buFont typeface="+mj-lt"/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7399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B5C4-7D29-CEE9-4FFE-2BEC465A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A791-6C61-B013-4D21-D0A4CC8A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iodixanol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02372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434A3F-E381-6FE2-063A-12B62248A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89744"/>
            <a:ext cx="11764327" cy="6190938"/>
          </a:xfrm>
        </p:spPr>
      </p:pic>
    </p:spTree>
    <p:extLst>
      <p:ext uri="{BB962C8B-B14F-4D97-AF65-F5344CB8AC3E}">
        <p14:creationId xmlns:p14="http://schemas.microsoft.com/office/powerpoint/2010/main" val="2278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8E7602-ED1E-232F-65A7-3556EA81F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96" y="0"/>
            <a:ext cx="11836104" cy="6726109"/>
          </a:xfrm>
        </p:spPr>
      </p:pic>
    </p:spTree>
    <p:extLst>
      <p:ext uri="{BB962C8B-B14F-4D97-AF65-F5344CB8AC3E}">
        <p14:creationId xmlns:p14="http://schemas.microsoft.com/office/powerpoint/2010/main" val="206064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6019-EA72-804F-9E65-5442C2B0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100" dirty="0">
                <a:solidFill>
                  <a:srgbClr val="6E1C1D"/>
                </a:solidFill>
                <a:latin typeface="Algerian" panose="04020705040A02060702" pitchFamily="82" charset="0"/>
              </a:rPr>
              <a:t>Procedure</a:t>
            </a:r>
            <a:r>
              <a:rPr lang="en-IN" spc="10" dirty="0">
                <a:solidFill>
                  <a:srgbClr val="6E1C1D"/>
                </a:solidFill>
                <a:latin typeface="Algerian" panose="04020705040A02060702" pitchFamily="82" charset="0"/>
              </a:rPr>
              <a:t> </a:t>
            </a:r>
            <a:r>
              <a:rPr lang="en-IN" spc="-95" dirty="0">
                <a:solidFill>
                  <a:srgbClr val="6E1311"/>
                </a:solidFill>
                <a:latin typeface="Algerian" panose="04020705040A02060702" pitchFamily="82" charset="0"/>
              </a:rPr>
              <a:t>related</a:t>
            </a:r>
            <a:r>
              <a:rPr lang="en-IN" dirty="0">
                <a:solidFill>
                  <a:srgbClr val="6E1311"/>
                </a:solidFill>
                <a:latin typeface="Algerian" panose="04020705040A02060702" pitchFamily="82" charset="0"/>
              </a:rPr>
              <a:t> </a:t>
            </a:r>
            <a:r>
              <a:rPr lang="en-IN" spc="-60" dirty="0">
                <a:solidFill>
                  <a:srgbClr val="791516"/>
                </a:solidFill>
                <a:latin typeface="Algerian" panose="04020705040A02060702" pitchFamily="82" charset="0"/>
              </a:rPr>
              <a:t>risk</a:t>
            </a:r>
            <a:r>
              <a:rPr lang="en-IN" spc="-35" dirty="0">
                <a:solidFill>
                  <a:srgbClr val="791516"/>
                </a:solidFill>
                <a:latin typeface="Algerian" panose="04020705040A02060702" pitchFamily="82" charset="0"/>
              </a:rPr>
              <a:t> </a:t>
            </a:r>
            <a:r>
              <a:rPr lang="en-IN" spc="-90" dirty="0">
                <a:solidFill>
                  <a:srgbClr val="8A1318"/>
                </a:solidFill>
                <a:latin typeface="Algerian" panose="04020705040A02060702" pitchFamily="82" charset="0"/>
              </a:rPr>
              <a:t>factors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F6E9-0235-1EFC-49D7-27124619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6" y="1460500"/>
            <a:ext cx="11353800" cy="5032375"/>
          </a:xfrm>
        </p:spPr>
        <p:txBody>
          <a:bodyPr>
            <a:normAutofit fontScale="85000" lnSpcReduction="20000"/>
          </a:bodyPr>
          <a:lstStyle/>
          <a:p>
            <a:pPr marL="125730" marR="6350" indent="-113664">
              <a:lnSpc>
                <a:spcPct val="150000"/>
              </a:lnSpc>
              <a:spcBef>
                <a:spcPts val="405"/>
              </a:spcBef>
              <a:tabLst>
                <a:tab pos="125730" algn="l"/>
                <a:tab pos="129539" algn="l"/>
              </a:tabLst>
            </a:pPr>
            <a:r>
              <a:rPr lang="en-US" dirty="0">
                <a:cs typeface="Calibri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6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(&gt;350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pc="4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en-US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mL/kg)</a:t>
            </a:r>
            <a:r>
              <a:rPr lang="en-US" spc="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pc="45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en-US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n-US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10" dirty="0">
                <a:solidFill>
                  <a:srgbClr val="0F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25" dirty="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55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95"/>
              </a:spcBef>
              <a:buFont typeface="Calibri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4" marR="5080" indent="-114300">
              <a:lnSpc>
                <a:spcPct val="150000"/>
              </a:lnSpc>
              <a:buClr>
                <a:srgbClr val="2A4F69"/>
              </a:buClr>
              <a:tabLst>
                <a:tab pos="128905" algn="l"/>
              </a:tabLst>
            </a:pPr>
            <a:r>
              <a:rPr lang="en-US" dirty="0">
                <a:solidFill>
                  <a:srgbClr val="5672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en-US" spc="35" dirty="0">
                <a:solidFill>
                  <a:srgbClr val="5672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28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130" dirty="0">
                <a:solidFill>
                  <a:srgbClr val="728C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68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65" dirty="0">
                <a:solidFill>
                  <a:srgbClr val="568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27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pc="140" dirty="0">
                <a:solidFill>
                  <a:srgbClr val="5279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45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30" dirty="0">
                <a:solidFill>
                  <a:srgbClr val="445E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98C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pc="145" dirty="0">
                <a:solidFill>
                  <a:srgbClr val="698C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0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en-US" spc="75" dirty="0">
                <a:solidFill>
                  <a:srgbClr val="6079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D9A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25" dirty="0">
                <a:solidFill>
                  <a:srgbClr val="6D9A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66B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7C9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reatinine</a:t>
            </a:r>
            <a:r>
              <a:rPr lang="en-US" spc="95" dirty="0">
                <a:solidFill>
                  <a:srgbClr val="7C9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26E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clearance</a:t>
            </a:r>
            <a:r>
              <a:rPr lang="en-US" spc="165" dirty="0">
                <a:solidFill>
                  <a:srgbClr val="526E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solidFill>
                  <a:srgbClr val="A864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(V/CrCI) </a:t>
            </a:r>
            <a:r>
              <a:rPr lang="en-US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en-US" spc="4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48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pc="50" dirty="0">
                <a:solidFill>
                  <a:srgbClr val="648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3.7:</a:t>
            </a:r>
            <a:r>
              <a:rPr lang="en-US" spc="-17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03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pc="70" dirty="0">
                <a:solidFill>
                  <a:srgbClr val="603D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779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correlates</a:t>
            </a:r>
            <a:r>
              <a:rPr lang="en-US" spc="100" dirty="0">
                <a:solidFill>
                  <a:srgbClr val="5779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289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en-US" spc="90" dirty="0">
                <a:solidFill>
                  <a:srgbClr val="7289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2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46E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35" dirty="0">
                <a:solidFill>
                  <a:srgbClr val="446E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08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spc="80" dirty="0">
                <a:solidFill>
                  <a:srgbClr val="7087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D9A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r>
              <a:rPr lang="en-US" spc="5" dirty="0">
                <a:solidFill>
                  <a:srgbClr val="6D9A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08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en-US" spc="114" dirty="0">
                <a:solidFill>
                  <a:srgbClr val="6085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rgbClr val="7E9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pc="500" dirty="0">
                <a:solidFill>
                  <a:srgbClr val="7E9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30" dirty="0">
                <a:solidFill>
                  <a:srgbClr val="597E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dirty="0">
                <a:solidFill>
                  <a:srgbClr val="597E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E77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en-US" spc="95" dirty="0">
                <a:solidFill>
                  <a:srgbClr val="5E77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527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20" dirty="0">
                <a:solidFill>
                  <a:srgbClr val="527B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698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  <a:r>
              <a:rPr lang="en-US" spc="85" dirty="0">
                <a:solidFill>
                  <a:srgbClr val="698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7E9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CKD</a:t>
            </a:r>
            <a:r>
              <a:rPr lang="en-US" spc="55" dirty="0">
                <a:solidFill>
                  <a:srgbClr val="7E9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B7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undergoing</a:t>
            </a:r>
            <a:r>
              <a:rPr lang="en-US" spc="135" dirty="0">
                <a:solidFill>
                  <a:srgbClr val="4B7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75"/>
              </a:spcBef>
              <a:buFont typeface="Calibri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364" marR="55244" indent="-114300">
              <a:lnSpc>
                <a:spcPct val="150000"/>
              </a:lnSpc>
              <a:tabLst>
                <a:tab pos="130175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Periprocedural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</a:t>
            </a:r>
            <a:r>
              <a:rPr lang="en-US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</a:t>
            </a:r>
            <a:r>
              <a:rPr lang="en-US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inotropic</a:t>
            </a:r>
            <a:r>
              <a:rPr lang="en-US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balloon</a:t>
            </a:r>
            <a:r>
              <a:rPr lang="en-US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en-US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469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2467</Words>
  <Application>Microsoft Office PowerPoint</Application>
  <PresentationFormat>Widescreen</PresentationFormat>
  <Paragraphs>196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CONTRAST INDUCED NEPHROPATHY</vt:lpstr>
      <vt:lpstr>PowerPoint Presentation</vt:lpstr>
      <vt:lpstr>PowerPoint Presentation</vt:lpstr>
      <vt:lpstr>DEFINITION AND DIAGNOSTIC CRITERIA OF CIN</vt:lpstr>
      <vt:lpstr>PowerPoint Presentation</vt:lpstr>
      <vt:lpstr>MECHANISMS UNDERLYING CIN</vt:lpstr>
      <vt:lpstr>PowerPoint Presentation</vt:lpstr>
      <vt:lpstr>PowerPoint Presentation</vt:lpstr>
      <vt:lpstr>Procedure related 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Biomarkers for Risk PrediCTion and Early Detection of Contrast-Induced Acute Kidney Injury</vt:lpstr>
      <vt:lpstr>PROBLEMS WITH SCr</vt:lpstr>
      <vt:lpstr>PowerPoint Presentation</vt:lpstr>
      <vt:lpstr>PowerPoint Presentation</vt:lpstr>
      <vt:lpstr>PowerPoint Presentation</vt:lpstr>
      <vt:lpstr>Neutrophil Gelatinase-Associated Lipocalin</vt:lpstr>
      <vt:lpstr>PowerPoint Presentation</vt:lpstr>
      <vt:lpstr>PROGNOSIS OF CONTRASTINDUCED ACUTE KIDNEY INJURY</vt:lpstr>
      <vt:lpstr>PowerPoint Presentation</vt:lpstr>
      <vt:lpstr>PowerPoint Presentation</vt:lpstr>
      <vt:lpstr>PowerPoint Presentation</vt:lpstr>
      <vt:lpstr>PowerPoint Presentation</vt:lpstr>
      <vt:lpstr>Minimising contrast volume</vt:lpstr>
      <vt:lpstr>PowerPoint Presentation</vt:lpstr>
      <vt:lpstr>“Ultra-low contrast coronary angiography”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PERIPROCEDURAL HYDRATION</vt:lpstr>
      <vt:lpstr>PowerPoint Presentation</vt:lpstr>
      <vt:lpstr>PowerPoint Presentation</vt:lpstr>
      <vt:lpstr>PowerPoint Presentation</vt:lpstr>
      <vt:lpstr>IVF Infusion Rate to Prevent CIN</vt:lpstr>
      <vt:lpstr>PowerPoint Presentation</vt:lpstr>
      <vt:lpstr>PowerPoint Presentation</vt:lpstr>
      <vt:lpstr>PowerPoint Presentation</vt:lpstr>
      <vt:lpstr>Renal Guard system</vt:lpstr>
      <vt:lpstr>PowerPoint Presentation</vt:lpstr>
      <vt:lpstr>PowerPoint Presentation</vt:lpstr>
      <vt:lpstr>N-Acetyl Cysteine and Sodium Bicarbonate</vt:lpstr>
      <vt:lpstr>PowerPoint Presentation</vt:lpstr>
      <vt:lpstr>PowerPoint Presentation</vt:lpstr>
      <vt:lpstr>PowerPoint Presentation</vt:lpstr>
      <vt:lpstr>PowerPoint Presentation</vt:lpstr>
      <vt:lpstr>STATINS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Mithun Anilkumar</dc:creator>
  <cp:lastModifiedBy>ADMIN</cp:lastModifiedBy>
  <cp:revision>24</cp:revision>
  <dcterms:created xsi:type="dcterms:W3CDTF">2025-10-26T11:15:46Z</dcterms:created>
  <dcterms:modified xsi:type="dcterms:W3CDTF">2025-10-31T03:42:27Z</dcterms:modified>
</cp:coreProperties>
</file>