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</p:sldIdLst>
  <p:sldSz cy="5143500" cx="9144000"/>
  <p:notesSz cx="6858000" cy="9144000"/>
  <p:embeddedFontLst>
    <p:embeddedFont>
      <p:font typeface="Roboto"/>
      <p:regular r:id="rId150"/>
      <p:bold r:id="rId151"/>
      <p:italic r:id="rId152"/>
      <p:boldItalic r:id="rId153"/>
    </p:embeddedFont>
    <p:embeddedFont>
      <p:font typeface="Caveat"/>
      <p:regular r:id="rId154"/>
      <p:bold r:id="rId1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font" Target="fonts/Roboto-regular.fntdata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154" Type="http://schemas.openxmlformats.org/officeDocument/2006/relationships/font" Target="fonts/Caveat-regular.fntdata"/><Relationship Id="rId58" Type="http://schemas.openxmlformats.org/officeDocument/2006/relationships/slide" Target="slides/slide53.xml"/><Relationship Id="rId153" Type="http://schemas.openxmlformats.org/officeDocument/2006/relationships/font" Target="fonts/Roboto-boldItalic.fntdata"/><Relationship Id="rId152" Type="http://schemas.openxmlformats.org/officeDocument/2006/relationships/font" Target="fonts/Roboto-italic.fntdata"/><Relationship Id="rId151" Type="http://schemas.openxmlformats.org/officeDocument/2006/relationships/font" Target="fonts/Roboto-bold.fntdata"/><Relationship Id="rId155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6613b79b803e5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b6613b79b803e5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d06c5ec94eb99fd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d06c5ec94eb99fd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7d06c5ec94eb99fd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7d06c5ec94eb99fd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7d06c5ec94eb99fd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7d06c5ec94eb99fd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7d06c5ec94eb99fd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7d06c5ec94eb99fd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d06c5ec94eb99fd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d06c5ec94eb99fd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7d06c5ec94eb99fd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7d06c5ec94eb99fd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d06c5ec94eb99fd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d06c5ec94eb99fd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7d06c5ec94eb99fd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7d06c5ec94eb99fd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d06c5ec94eb99fd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d06c5ec94eb99fd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d06c5ec94eb99fd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d06c5ec94eb99fd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b6613b79b803e5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b6613b79b803e5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7d06c5ec94eb99fd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7d06c5ec94eb99fd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7d06c5ec94eb99fd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7d06c5ec94eb99fd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d06c5ec94eb99fd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d06c5ec94eb99fd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d06c5ec94eb99fd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d06c5ec94eb99fd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d06c5ec94eb99fd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d06c5ec94eb99fd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7d06c5ec94eb99fd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7d06c5ec94eb99fd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d06c5ec94eb99fd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d06c5ec94eb99fd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7d06c5ec94eb99fd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7d06c5ec94eb99fd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7d06c5ec94eb99fd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7d06c5ec94eb99fd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d06c5ec94eb99fd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d06c5ec94eb99fd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46847c9db95c2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46847c9db95c2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7d06c5ec94eb99fd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7d06c5ec94eb99fd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d06c5ec94eb99fd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d06c5ec94eb99fd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7d06c5ec94eb99fd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7d06c5ec94eb99fd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7d06c5ec94eb99fd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7d06c5ec94eb99fd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7d06c5ec94eb99fd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7d06c5ec94eb99fd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7d06c5ec94eb99fd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7d06c5ec94eb99fd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7d06c5ec94eb99fd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7d06c5ec94eb99fd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d06c5ec94eb99fd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d06c5ec94eb99fd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d06c5ec94eb99fd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d06c5ec94eb99fd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7d06c5ec94eb99fd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7d06c5ec94eb99fd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6613b79b803e5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6613b79b803e5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7d06c5ec94eb99fd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7d06c5ec94eb99fd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7d06c5ec94eb99fd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7d06c5ec94eb99fd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d06c5ec94eb99fd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d06c5ec94eb99fd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7d06c5ec94eb99fd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7d06c5ec94eb99fd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7d06c5ec94eb99fd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7d06c5ec94eb99fd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7d06c5ec94eb99fd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7d06c5ec94eb99fd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7d06c5ec94eb99fd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7d06c5ec94eb99fd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7d06c5ec94eb99fd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7d06c5ec94eb99fd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7d06c5ec94eb99fd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7d06c5ec94eb99fd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7d06c5ec94eb99fd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7d06c5ec94eb99fd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b6613b79b803e5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b6613b79b803e5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7d06c5ec94eb99fd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7d06c5ec94eb99fd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7d06c5ec94eb99fd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7d06c5ec94eb99fd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7d06c5ec94eb99fd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7d06c5ec94eb99fd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7d06c5ec94eb99fd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7d06c5ec94eb99fd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7d06c5ec94eb99fd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7d06c5ec94eb99fd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b6613b79b803e55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b6613b79b803e5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b6613b79b803e5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b6613b79b803e5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46847c9db95c2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46847c9db95c2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b6613b79b803e55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b6613b79b803e55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b6613b79b803e55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b6613b79b803e55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f6bfa088fc7b6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f6bfa088fc7b6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46847c9db95c2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46847c9db95c2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46847c9db95c2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46847c9db95c2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46847c9db95c2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46847c9db95c2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46847c9db95c2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46847c9db95c2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46847c9db95c2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46847c9db95c2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46847c9db95c2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46847c9db95c2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46847c9db95c2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46847c9db95c2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46847c9db95c2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46847c9db95c2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6847c9db95c2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6847c9db95c2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46847c9db95c2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46847c9db95c2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967bd7e842869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d967bd7e842869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46847c9db95c2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46847c9db95c2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46847c9db95c2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46847c9db95c2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46847c9db95c2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46847c9db95c2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46847c9db95c2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46847c9db95c2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46847c9db95c2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46847c9db95c2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65481e3b55b4be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65481e3b55b4be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65481e3b55b4be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65481e3b55b4be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65481e3b55b4be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65481e3b55b4be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b6613b79b803e55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b6613b79b803e55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65481e3b55b4be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65481e3b55b4be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46847c9db95c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46847c9db95c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65481e3b55b4be8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65481e3b55b4be8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65481e3b55b4be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65481e3b55b4be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65481e3b55b4be8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65481e3b55b4be8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65481e3b55b4be8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65481e3b55b4be8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65481e3b55b4be8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65481e3b55b4be8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65481e3b55b4be8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65481e3b55b4be8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65481e3b55b4be8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65481e3b55b4be8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65481e3b55b4be8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65481e3b55b4be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65481e3b55b4be8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65481e3b55b4be8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65481e3b55b4be8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65481e3b55b4be8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6847c9db95c2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6847c9db95c2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65481e3b55b4be8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65481e3b55b4be8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65481e3b55b4be8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65481e3b55b4be8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65481e3b55b4be8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65481e3b55b4be8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65481e3b55b4be8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65481e3b55b4be8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b6613b79b803e55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b6613b79b803e55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65481e3b55b4be8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65481e3b55b4be8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65481e3b55b4be8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65481e3b55b4be8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65481e3b55b4be8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65481e3b55b4be8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65481e3b55b4be8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65481e3b55b4be8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65481e3b55b4be8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65481e3b55b4be8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46847c9db95c2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46847c9db95c2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65481e3b55b4be8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65481e3b55b4be8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65481e3b55b4be8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65481e3b55b4be8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65481e3b55b4be8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65481e3b55b4be8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65481e3b55b4be8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65481e3b55b4be8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65481e3b55b4be8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65481e3b55b4be8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65481e3b55b4be8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65481e3b55b4be8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b6613b79b803e55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b6613b79b803e55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65481e3b55b4be8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65481e3b55b4be8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765481e3b55b4be8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765481e3b55b4be8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b6613b79b803e55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b6613b79b803e55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46847c9db95c2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46847c9db95c2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65481e3b55b4be8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65481e3b55b4be8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65481e3b55b4be8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65481e3b55b4be8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b6613b79b803e55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b6613b79b803e5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65481e3b55b4be8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65481e3b55b4be8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2d007b3d9744ec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2d007b3d9744ec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7d06c5ec94eb99f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7d06c5ec94eb99f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b6613b79b803e55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4b6613b79b803e55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b6613b79b803e55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b6613b79b803e55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b6613b79b803e55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4b6613b79b803e55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b6613b79b803e55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b6613b79b803e55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46847c9db95c2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46847c9db95c2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d06c5ec94eb99fd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d06c5ec94eb99fd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b6613b79b803e55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b6613b79b803e55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d06c5ec94eb99fd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d06c5ec94eb99f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b6613b79b803e5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b6613b79b803e5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d06c5ec94eb99fd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7d06c5ec94eb99fd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d06c5ec94eb99fd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d06c5ec94eb99fd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b6613b79b803e55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b6613b79b803e55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b6613b79b803e55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b6613b79b803e55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d06c5ec94eb99fd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d06c5ec94eb99fd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b6613b79b803e55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b6613b79b803e55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6847c9db95c2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46847c9db95c2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d06c5ec94eb99fd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d06c5ec94eb99fd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4b6613b79b803e55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4b6613b79b803e55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4b6613b79b803e55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4b6613b79b803e55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4b6613b79b803e55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4b6613b79b803e55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b6613b79b803e55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4b6613b79b803e55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4b6613b79b803e55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4b6613b79b803e55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4b6613b79b803e55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4b6613b79b803e55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d06c5ec94eb99fd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d06c5ec94eb99fd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7d06c5ec94eb99fd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7d06c5ec94eb99f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d06c5ec94eb99fd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d06c5ec94eb99fd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36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29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33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1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30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37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40.jp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43.jp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35.jp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34.jp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31.jp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39.jp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4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3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4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8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8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2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22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DILATED CARDIOMYOPATHY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269" y="0"/>
            <a:ext cx="54313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25" y="0"/>
            <a:ext cx="63938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975" y="0"/>
            <a:ext cx="66137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652" name="Google Shape;652;p114"/>
          <p:cNvSpPr txBox="1"/>
          <p:nvPr>
            <p:ph idx="1" type="body"/>
          </p:nvPr>
        </p:nvSpPr>
        <p:spPr>
          <a:xfrm>
            <a:off x="471900" y="1919075"/>
            <a:ext cx="82221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leading to DCM: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Chronic</a:t>
            </a:r>
            <a:r>
              <a:rPr lang="en"/>
              <a:t> low-grade myocarditis → progressive </a:t>
            </a:r>
            <a:r>
              <a:rPr b="1" lang="en"/>
              <a:t>fibrosis</a:t>
            </a:r>
            <a:r>
              <a:rPr lang="en"/>
              <a:t> → systolic dysfunction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Microvascular </a:t>
            </a:r>
            <a:r>
              <a:rPr b="1" lang="en"/>
              <a:t>ischemia</a:t>
            </a:r>
            <a:r>
              <a:rPr lang="en"/>
              <a:t> (especially in systemic sclerosis)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Autoantibody-mediated</a:t>
            </a:r>
            <a:r>
              <a:rPr lang="en"/>
              <a:t> myocyte injury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Cytokine-driven</a:t>
            </a:r>
            <a:r>
              <a:rPr lang="en"/>
              <a:t> remodeling (IL-1, TNF-α)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Drug</a:t>
            </a:r>
            <a:r>
              <a:rPr lang="en"/>
              <a:t> toxicity (iatrogenic cardiomyopathy)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658" name="Google Shape;658;p115"/>
          <p:cNvSpPr txBox="1"/>
          <p:nvPr>
            <p:ph idx="4294967295" type="body"/>
          </p:nvPr>
        </p:nvSpPr>
        <p:spPr>
          <a:xfrm>
            <a:off x="471900" y="787425"/>
            <a:ext cx="82221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1. Baseline Evaluation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History (autoimmune features, medications)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exam (rashes, Raynaud’s, arthritis,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ECG (conduction defects, arrhythmias)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Echocardiogram (LV dilation, ↓EF)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2. Advanced Testing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Autoimmune workup:</a:t>
            </a:r>
            <a:r>
              <a:rPr lang="en"/>
              <a:t> ANA, anti-Ro/La, anti-Scl70, anti-dsDNA, ANCA, myositis-specific antibodies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Cardiac MRI:</a:t>
            </a:r>
            <a:r>
              <a:rPr lang="en"/>
              <a:t> detects inflammation and fibrosis (late gadolinium enhancement)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Endomyocardial biopsy:</a:t>
            </a:r>
            <a:r>
              <a:rPr lang="en"/>
              <a:t> in selected cases to identify immune infiltration or drug-induced toxicity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664" name="Google Shape;664;p116"/>
          <p:cNvSpPr txBox="1"/>
          <p:nvPr>
            <p:ph idx="4294967295" type="body"/>
          </p:nvPr>
        </p:nvSpPr>
        <p:spPr>
          <a:xfrm>
            <a:off x="471900" y="619050"/>
            <a:ext cx="8222100" cy="4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 the underlying autoimmune disease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Corticosteroids, immunosuppressants (methotrexate, azathioprine, mycophenolate)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Biologics (e.g., rituximab) if refractory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Standard heart failure therapy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ACEi / ARB / ARNI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Beta-blockers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Diuretics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Withdrawal of offending drugs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Stop TNF-α inhibitors or hydroxychloroquine if implicated.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Monitor for arrhythmias or conduction block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Holter, ICD if high risk.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17"/>
          <p:cNvSpPr txBox="1"/>
          <p:nvPr>
            <p:ph idx="1" type="body"/>
          </p:nvPr>
        </p:nvSpPr>
        <p:spPr>
          <a:xfrm>
            <a:off x="471900" y="1919075"/>
            <a:ext cx="8222100" cy="3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Familial &amp; Genetic Considerations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Familial clustering of autoimmune diseases can occur (e.g., RA in one family member, SLE in another).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Autoinflammatory syndromes (genetic disorders of innate immunity) may mimic autoimmune DCM, so family data and genetic counseling are useful.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SYSTEMIC SCLEROSIS (SCLERODERMA) AND THE HEART</a:t>
            </a:r>
            <a:endParaRPr/>
          </a:p>
        </p:txBody>
      </p:sp>
      <p:sp>
        <p:nvSpPr>
          <p:cNvPr id="676" name="Google Shape;676;p118"/>
          <p:cNvSpPr txBox="1"/>
          <p:nvPr>
            <p:ph idx="1" type="body"/>
          </p:nvPr>
        </p:nvSpPr>
        <p:spPr>
          <a:xfrm>
            <a:off x="471900" y="1919075"/>
            <a:ext cx="8222100" cy="3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Systemic sclerosis (SSc) — also called scleroderma — is a </a:t>
            </a:r>
            <a:r>
              <a:rPr b="1" lang="en"/>
              <a:t>multisystem</a:t>
            </a:r>
            <a:r>
              <a:rPr lang="en"/>
              <a:t> </a:t>
            </a:r>
            <a:r>
              <a:rPr b="1" lang="en"/>
              <a:t>autoimmune connective tissue disease</a:t>
            </a:r>
            <a:r>
              <a:rPr lang="en"/>
              <a:t> characterized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Fibrosis</a:t>
            </a:r>
            <a:r>
              <a:rPr lang="en"/>
              <a:t> of skin and internal organs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Vascular</a:t>
            </a:r>
            <a:r>
              <a:rPr lang="en"/>
              <a:t> abnormalities (Raynaud phenomenon, microvascular damage)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Autoantibodies</a:t>
            </a:r>
            <a:r>
              <a:rPr lang="en"/>
              <a:t> (anti-centromere, anti-Scl70, anti-RNA polymerase III)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Cardiac involvement in SSc can manifest as DCM, fibrosis, arrhythmia, or pericardial disease, and is a major determinant of morbidity and mortality.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119"/>
          <p:cNvPicPr preferRelativeResize="0"/>
          <p:nvPr/>
        </p:nvPicPr>
        <p:blipFill rotWithShape="1">
          <a:blip r:embed="rId3">
            <a:alphaModFix/>
          </a:blip>
          <a:srcRect b="0" l="0" r="0" t="19198"/>
          <a:stretch/>
        </p:blipFill>
        <p:spPr>
          <a:xfrm>
            <a:off x="152400" y="1684747"/>
            <a:ext cx="8839201" cy="2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</a:t>
            </a:r>
            <a:r>
              <a:rPr lang="en"/>
              <a:t>ification 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</a:t>
            </a:r>
            <a:endParaRPr/>
          </a:p>
        </p:txBody>
      </p:sp>
      <p:sp>
        <p:nvSpPr>
          <p:cNvPr id="688" name="Google Shape;688;p1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Prevalence: 50–300 / 1 million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Incidence: 2.3–22.8 / 1 million/year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Sex ratio: Female : Male = 3:1 to 14:1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Ethnic variation</a:t>
            </a:r>
            <a:r>
              <a:rPr lang="en"/>
              <a:t> in susceptibility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Overlap syndromes (e.g., with SLE or myositis) are common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Pathogenesis and Etiology</a:t>
            </a:r>
            <a:endParaRPr/>
          </a:p>
        </p:txBody>
      </p:sp>
      <p:sp>
        <p:nvSpPr>
          <p:cNvPr id="694" name="Google Shape;694;p121"/>
          <p:cNvSpPr txBox="1"/>
          <p:nvPr>
            <p:ph idx="4294967295" type="body"/>
          </p:nvPr>
        </p:nvSpPr>
        <p:spPr>
          <a:xfrm>
            <a:off x="471900" y="793550"/>
            <a:ext cx="8222100" cy="4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cases are sporadic and multifactorial; pathogenesis involves: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Microvascular injury</a:t>
            </a:r>
            <a:r>
              <a:rPr lang="en"/>
              <a:t> → endothelial dysfunction → ischemia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Autoimmune activation</a:t>
            </a:r>
            <a:r>
              <a:rPr lang="en"/>
              <a:t> → cytokine release → fibroblast activation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Excess </a:t>
            </a:r>
            <a:r>
              <a:rPr b="1" lang="en"/>
              <a:t>collagen</a:t>
            </a:r>
            <a:r>
              <a:rPr lang="en"/>
              <a:t> deposition → fibrosis of skin and internal organs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Contributing factors: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Environmental/occupational</a:t>
            </a:r>
            <a:r>
              <a:rPr lang="en"/>
              <a:t> exposures (e.g., silica, solvents)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Genetic</a:t>
            </a:r>
            <a:r>
              <a:rPr lang="en"/>
              <a:t> predisposition: HLA class II alleles, immune regulation genes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Maternal-fetal</a:t>
            </a:r>
            <a:r>
              <a:rPr lang="en"/>
              <a:t> microchimerism hypothesis: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Fetal cells in maternal tissues may trigger a graft-vs-host–like immune reaction, explaining higher female prevalence.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175" y="0"/>
            <a:ext cx="40976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Pathology of Cardiac Involvement</a:t>
            </a:r>
            <a:endParaRPr/>
          </a:p>
        </p:txBody>
      </p:sp>
      <p:sp>
        <p:nvSpPr>
          <p:cNvPr id="700" name="Google Shape;700;p122"/>
          <p:cNvSpPr txBox="1"/>
          <p:nvPr>
            <p:ph idx="4294967295" type="body"/>
          </p:nvPr>
        </p:nvSpPr>
        <p:spPr>
          <a:xfrm>
            <a:off x="471900" y="878900"/>
            <a:ext cx="8222100" cy="41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Microvascular damage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Mononuclear inflammatory infiltrates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Late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Patchy myocardial fibrosis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of interstitial cells and capillaries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Tissue atrophy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ifference from ischemic fibrosis: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Fibrosis is </a:t>
            </a:r>
            <a:r>
              <a:rPr b="1" lang="en"/>
              <a:t>patchy</a:t>
            </a:r>
            <a:r>
              <a:rPr lang="en"/>
              <a:t> and </a:t>
            </a:r>
            <a:r>
              <a:rPr b="1" lang="en"/>
              <a:t>diffuse, </a:t>
            </a:r>
            <a:r>
              <a:rPr lang="en"/>
              <a:t>not confined to coronary territories, and </a:t>
            </a:r>
            <a:r>
              <a:rPr b="1" lang="en"/>
              <a:t>hemosiderin</a:t>
            </a:r>
            <a:r>
              <a:rPr lang="en"/>
              <a:t> is </a:t>
            </a:r>
            <a:r>
              <a:rPr b="1" lang="en"/>
              <a:t>absent</a:t>
            </a:r>
            <a:r>
              <a:rPr lang="en"/>
              <a:t> (non-ischemic pattern).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373" y="0"/>
            <a:ext cx="49114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Pericardial Involvement</a:t>
            </a:r>
            <a:endParaRPr/>
          </a:p>
        </p:txBody>
      </p:sp>
      <p:sp>
        <p:nvSpPr>
          <p:cNvPr id="711" name="Google Shape;711;p1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Commonly fibrous or fibrinous thickening, small effusions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clinically silent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Occasionally, small effusions may cause tamponade because of the stiff, fibrosed pericardium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Fluid characteristics: noninflammatory, no immune complexes or complement depletion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13" y="0"/>
            <a:ext cx="87091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722" name="Google Shape;722;p126"/>
          <p:cNvSpPr txBox="1"/>
          <p:nvPr>
            <p:ph idx="1" type="body"/>
          </p:nvPr>
        </p:nvSpPr>
        <p:spPr>
          <a:xfrm>
            <a:off x="471900" y="1611500"/>
            <a:ext cx="8222100" cy="3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Heart Failure Therapy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ACE inhibitors / ARNI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Beta-blockers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Diuretics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Immunosuppressive Therapy (for myocarditis/active inflammation)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Corticosteroids (carefully used; risk of renal crisis)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Mycophenolate mofetil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Cyclophosphamide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Methotrexate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27"/>
          <p:cNvSpPr txBox="1"/>
          <p:nvPr>
            <p:ph idx="1" type="body"/>
          </p:nvPr>
        </p:nvSpPr>
        <p:spPr>
          <a:xfrm>
            <a:off x="471900" y="1648125"/>
            <a:ext cx="82221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 Agents / Targeted Therapy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Anti-TNF, Anti–IL-6, Anti–B-cell (rituximab)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CTLA4  (abatacept) — co-stimulation blockade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in autoimmune overlap cases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Pulmonary Hypertension Management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Endothelin receptor antagonists, PDE5 inhibitors, prostacyclin analogues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Pericardial Tamponade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Drainage; avoid aggressive volume removal due to rigid pericardium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Prognosis</a:t>
            </a:r>
            <a:endParaRPr/>
          </a:p>
        </p:txBody>
      </p:sp>
      <p:sp>
        <p:nvSpPr>
          <p:cNvPr id="734" name="Google Shape;734;p128"/>
          <p:cNvSpPr txBox="1"/>
          <p:nvPr>
            <p:ph idx="1" type="body"/>
          </p:nvPr>
        </p:nvSpPr>
        <p:spPr>
          <a:xfrm>
            <a:off x="471900" y="1962475"/>
            <a:ext cx="82221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Depends on </a:t>
            </a:r>
            <a:r>
              <a:rPr b="1" lang="en"/>
              <a:t>extent</a:t>
            </a:r>
            <a:r>
              <a:rPr lang="en"/>
              <a:t> of myocardial fibrosis and pulmonary hypertension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Early detection via CMR and serologic screening improves outcomes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Cardiac involvement contributes significantly to mortality in diffuse SSc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RHEUMATOID ARTHRITIS AND THE HEART</a:t>
            </a:r>
            <a:endParaRPr/>
          </a:p>
        </p:txBody>
      </p:sp>
      <p:sp>
        <p:nvSpPr>
          <p:cNvPr id="740" name="Google Shape;740;p129"/>
          <p:cNvSpPr txBox="1"/>
          <p:nvPr>
            <p:ph idx="1" type="body"/>
          </p:nvPr>
        </p:nvSpPr>
        <p:spPr>
          <a:xfrm>
            <a:off x="471900" y="1919075"/>
            <a:ext cx="8222100" cy="3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 is a </a:t>
            </a:r>
            <a:r>
              <a:rPr b="1" lang="en"/>
              <a:t>chronic systemic autoimmune disease</a:t>
            </a:r>
            <a:r>
              <a:rPr lang="en"/>
              <a:t> primarily affecting </a:t>
            </a:r>
            <a:r>
              <a:rPr b="1" lang="en"/>
              <a:t>synovial</a:t>
            </a:r>
            <a:r>
              <a:rPr lang="en"/>
              <a:t> </a:t>
            </a:r>
            <a:r>
              <a:rPr b="1" lang="en"/>
              <a:t>joints,</a:t>
            </a:r>
            <a:r>
              <a:rPr lang="en"/>
              <a:t> but cardiac involvement is common and a major cause of morbidity and mortality.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DCM and HF account for ~20% of RA-related deaths.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Autopsy studies: up to 60% show cardiac involvement.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763" y="0"/>
            <a:ext cx="763247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Cardiomyopathy and Heart Failure in RA</a:t>
            </a:r>
            <a:endParaRPr/>
          </a:p>
        </p:txBody>
      </p:sp>
      <p:sp>
        <p:nvSpPr>
          <p:cNvPr id="751" name="Google Shape;751;p131"/>
          <p:cNvSpPr txBox="1"/>
          <p:nvPr>
            <p:ph idx="1" type="body"/>
          </p:nvPr>
        </p:nvSpPr>
        <p:spPr>
          <a:xfrm>
            <a:off x="471900" y="1919075"/>
            <a:ext cx="82221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🔸 Epidemiology and Risk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HF incidence is significantly higher in RA patients than in matched controls, even after adjusting for CAD and traditional risk factors.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RA itself is an independent risk factor for HF.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Echocardiographic Advances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471900" y="1788450"/>
            <a:ext cx="8222100" cy="32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3D echocardiography: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Improves visualization of </a:t>
            </a:r>
            <a:r>
              <a:rPr b="1" lang="en"/>
              <a:t>valvular anatomy</a:t>
            </a:r>
            <a:r>
              <a:rPr lang="en"/>
              <a:t> and </a:t>
            </a:r>
            <a:r>
              <a:rPr b="1" lang="en"/>
              <a:t>ventricular remodeling,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when 2D echo views are limited.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Contrast echocardiography: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Enhances endocardial </a:t>
            </a:r>
            <a:r>
              <a:rPr b="1" lang="en"/>
              <a:t>border definition,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Improves accuracy of </a:t>
            </a:r>
            <a:r>
              <a:rPr b="1" lang="en"/>
              <a:t>volume</a:t>
            </a:r>
            <a:r>
              <a:rPr lang="en"/>
              <a:t> </a:t>
            </a:r>
            <a:r>
              <a:rPr b="1" lang="en"/>
              <a:t>measurements,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assess </a:t>
            </a:r>
            <a:r>
              <a:rPr b="1" lang="en"/>
              <a:t>trabecular anatomy,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</a:t>
            </a:r>
            <a:r>
              <a:rPr b="1" lang="en"/>
              <a:t>selectively</a:t>
            </a:r>
            <a:r>
              <a:rPr lang="en"/>
              <a:t> (not </a:t>
            </a:r>
            <a:r>
              <a:rPr lang="en"/>
              <a:t>routine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</a:t>
            </a:r>
            <a:endParaRPr/>
          </a:p>
        </p:txBody>
      </p:sp>
      <p:sp>
        <p:nvSpPr>
          <p:cNvPr id="757" name="Google Shape;757;p132"/>
          <p:cNvSpPr txBox="1"/>
          <p:nvPr>
            <p:ph idx="1" type="body"/>
          </p:nvPr>
        </p:nvSpPr>
        <p:spPr>
          <a:xfrm>
            <a:off x="471900" y="1919075"/>
            <a:ext cx="8222100" cy="3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Chronic systemic inflammation → </a:t>
            </a:r>
            <a:r>
              <a:rPr b="1" lang="en"/>
              <a:t>cytokine-mediated</a:t>
            </a:r>
            <a:r>
              <a:rPr lang="en"/>
              <a:t> </a:t>
            </a:r>
            <a:r>
              <a:rPr b="1" lang="en"/>
              <a:t>myocardial damage</a:t>
            </a:r>
            <a:r>
              <a:rPr lang="en"/>
              <a:t> and fibrosis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cytokines: TNF-α, IL-1, IL-6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Autoimmune injury → </a:t>
            </a:r>
            <a:r>
              <a:rPr b="1" lang="en"/>
              <a:t>myocarditis-like</a:t>
            </a:r>
            <a:r>
              <a:rPr lang="en"/>
              <a:t>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Diastolic dysfunction</a:t>
            </a:r>
            <a:r>
              <a:rPr lang="en"/>
              <a:t> due to fibrosis and inflammation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Systolic dysfunction</a:t>
            </a:r>
            <a:r>
              <a:rPr lang="en"/>
              <a:t> → progressive remodeling → DCM phenotype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Citrullinated myocardial proteins</a:t>
            </a:r>
            <a:r>
              <a:rPr lang="en"/>
              <a:t> (autoantigenic targets) found in RA myocardium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33"/>
          <p:cNvSpPr txBox="1"/>
          <p:nvPr>
            <p:ph idx="1" type="body"/>
          </p:nvPr>
        </p:nvSpPr>
        <p:spPr>
          <a:xfrm>
            <a:off x="471900" y="1919075"/>
            <a:ext cx="82221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Symptoms: fatigue, dyspnea, signs of HF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systolic and diastolic dysfunction on echo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volumes: may be normal or slightly reduced (CMR data)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Inflammatory markers (ESR, RF positivity) correlate with HF risk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Iatrogenic Myocardial Damage</a:t>
            </a:r>
            <a:endParaRPr/>
          </a:p>
        </p:txBody>
      </p:sp>
      <p:sp>
        <p:nvSpPr>
          <p:cNvPr id="769" name="Google Shape;769;p134"/>
          <p:cNvSpPr txBox="1"/>
          <p:nvPr>
            <p:ph idx="1" type="body"/>
          </p:nvPr>
        </p:nvSpPr>
        <p:spPr>
          <a:xfrm>
            <a:off x="471900" y="1919075"/>
            <a:ext cx="8222100" cy="30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a. </a:t>
            </a:r>
            <a:r>
              <a:rPr b="1" lang="en"/>
              <a:t>Hydroxychloroquine Toxicity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Mechanism: </a:t>
            </a:r>
            <a:r>
              <a:rPr b="1" lang="en"/>
              <a:t>lysosomal dysfunction</a:t>
            </a:r>
            <a:r>
              <a:rPr lang="en"/>
              <a:t> → accumulation of myelin figures and curvilinear bodies in cardiomyocytes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Pathology: restrictive or dilated cardiomyopathy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Diagnosis: endomyocardial biopsy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Reversible if detected early; drug discontinuation essential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135"/>
          <p:cNvSpPr txBox="1"/>
          <p:nvPr>
            <p:ph idx="1" type="body"/>
          </p:nvPr>
        </p:nvSpPr>
        <p:spPr>
          <a:xfrm>
            <a:off x="471900" y="1919075"/>
            <a:ext cx="82221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b. </a:t>
            </a:r>
            <a:r>
              <a:rPr b="1" lang="en"/>
              <a:t>TNF-α Inhibitors</a:t>
            </a:r>
            <a:r>
              <a:rPr lang="en"/>
              <a:t> (Etanercept, Infliximab, Adalimumab)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Conflicting data: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trials showed worsening HF → FDA warning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 registry data: no increase or even reduced HF risk with good disease control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Guideline stance (ACR 2015):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TNF inhibitors in </a:t>
            </a:r>
            <a:r>
              <a:rPr b="1" lang="en"/>
              <a:t>active</a:t>
            </a:r>
            <a:r>
              <a:rPr lang="en"/>
              <a:t> HF (NYHA III–IV)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only if no alternative and HF is compensated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Reactive (AA) Amyloidosis</a:t>
            </a:r>
            <a:endParaRPr/>
          </a:p>
        </p:txBody>
      </p:sp>
      <p:sp>
        <p:nvSpPr>
          <p:cNvPr id="781" name="Google Shape;781;p136"/>
          <p:cNvSpPr txBox="1"/>
          <p:nvPr>
            <p:ph idx="1" type="body"/>
          </p:nvPr>
        </p:nvSpPr>
        <p:spPr>
          <a:xfrm>
            <a:off x="471900" y="1654225"/>
            <a:ext cx="82221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Occurs in </a:t>
            </a:r>
            <a:r>
              <a:rPr b="1" lang="en"/>
              <a:t>long-standing,</a:t>
            </a:r>
            <a:r>
              <a:rPr lang="en"/>
              <a:t> uncontrolled inflammation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21–30% of RA patients show amyloid deposition; 28% of those have cardiac involvement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Phenotype: </a:t>
            </a:r>
            <a:r>
              <a:rPr b="1" lang="en"/>
              <a:t>restrictive</a:t>
            </a:r>
            <a:r>
              <a:rPr lang="en"/>
              <a:t> cardiomyopathy (thickened walls, enlarged atria, low-voltage ECG)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Diagnosis: tissue biopsy (Congo red staining) ± evidence of systemic amyloidosis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Treatment: control of inflammation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Anti-TNF therapy may reduce amyloid deposition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Accelerated Atherosclerosis in RA</a:t>
            </a:r>
            <a:endParaRPr/>
          </a:p>
        </p:txBody>
      </p:sp>
      <p:sp>
        <p:nvSpPr>
          <p:cNvPr id="787" name="Google Shape;787;p137"/>
          <p:cNvSpPr txBox="1"/>
          <p:nvPr>
            <p:ph idx="4294967295" type="body"/>
          </p:nvPr>
        </p:nvSpPr>
        <p:spPr>
          <a:xfrm>
            <a:off x="471900" y="732500"/>
            <a:ext cx="8222100" cy="4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Epidemiology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Meta-analysis of &gt;40,000 patients: 48% increased CV risk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 patients experience premature CAD, often independent of lipid levels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b. Mechanisms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Chronic inflammation</a:t>
            </a:r>
            <a:r>
              <a:rPr lang="en"/>
              <a:t> → endothelial dysfunction, plaque instability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Traditional risk factors: diabetes, dyslipidemia, obesity, hypertension, smoking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Disease-related factors: duration, activity, RF positivity, steroid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Paradoxical low cholesterol during active inflammation </a:t>
            </a:r>
            <a:r>
              <a:rPr b="1" lang="en"/>
              <a:t>(“lipid paradox”)</a:t>
            </a:r>
            <a:endParaRPr b="1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1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 Effect of Therapy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TNF inhibitors: ↑ HDL and total cholesterol, neutral on LDL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Methotrexate + TNF-I combination: decreases overall CV risk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Statins: beneficial; discontinuation increases MI risk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87" y="-12"/>
            <a:ext cx="80167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9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809" name="Google Shape;809;p141"/>
          <p:cNvSpPr txBox="1"/>
          <p:nvPr>
            <p:ph idx="4294967295" type="body"/>
          </p:nvPr>
        </p:nvSpPr>
        <p:spPr>
          <a:xfrm>
            <a:off x="471900" y="619050"/>
            <a:ext cx="8222100" cy="4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Failure Therapy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Standard guideline-directed therapy (ACEi/ARB/ARNI, beta-blockers, diuretics)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 Disease Control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Methotrexate (mainstay)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Biologic DMARDs (anti-TNF, IL-6, CTLA4 blockers) cautiously used if no active HF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Drug-Induced Toxicity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Stop hydroxychloroquine if suspected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Amyloidosis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Control inflammation; consider anti-TNF for regression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Atherosclerosis Prevention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Aggressive control of CV risk factors + statins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91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Prognosis</a:t>
            </a:r>
            <a:endParaRPr/>
          </a:p>
        </p:txBody>
      </p:sp>
      <p:sp>
        <p:nvSpPr>
          <p:cNvPr id="815" name="Google Shape;815;p14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Mortality risk ↑ due to HF, arrhythmia, or CAD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Good RA control = better cardiac outcomes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Combination methotrexate + TNF-I therapy reduces CV events</a:t>
            </a:r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CARDIOMYOPATHY IN SYSTEMIC LUPUS ERYTHEMATOSUS (SLE)</a:t>
            </a:r>
            <a:endParaRPr/>
          </a:p>
        </p:txBody>
      </p:sp>
      <p:sp>
        <p:nvSpPr>
          <p:cNvPr id="821" name="Google Shape;821;p143"/>
          <p:cNvSpPr txBox="1"/>
          <p:nvPr>
            <p:ph idx="1" type="body"/>
          </p:nvPr>
        </p:nvSpPr>
        <p:spPr>
          <a:xfrm>
            <a:off x="471900" y="1919075"/>
            <a:ext cx="8222100" cy="3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SLE: chronic, multisystem autoimmune disease affecting young women (esp. of African ancestry).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Cardiac involvement is common and a major cause of morbidity and mortality.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DCM represents one of the most serious cardiac complications, often reflecting myocardial inflammation and fibrosis.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systolic dysfunction → poor outcome.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Pericarditis occurs in 10–30% of cases.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</a:t>
            </a:r>
            <a:endParaRPr/>
          </a:p>
        </p:txBody>
      </p:sp>
      <p:sp>
        <p:nvSpPr>
          <p:cNvPr id="827" name="Google Shape;827;p14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 of onset: 16–50 years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Incidence: 1–23 per 100,000 / year (varies by region)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Pediatric-onset SLE: 10–20% of total; tends to be </a:t>
            </a:r>
            <a:r>
              <a:rPr b="1" lang="en"/>
              <a:t>more severe</a:t>
            </a:r>
            <a:r>
              <a:rPr lang="en"/>
              <a:t> and causes earlier irreversible organ damage.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Pathogenesis of SLE </a:t>
            </a:r>
            <a:endParaRPr/>
          </a:p>
        </p:txBody>
      </p:sp>
      <p:sp>
        <p:nvSpPr>
          <p:cNvPr id="833" name="Google Shape;833;p145"/>
          <p:cNvSpPr txBox="1"/>
          <p:nvPr>
            <p:ph idx="4294967295" type="body"/>
          </p:nvPr>
        </p:nvSpPr>
        <p:spPr>
          <a:xfrm>
            <a:off x="471900" y="619050"/>
            <a:ext cx="8222100" cy="4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ultifactorial — interplay of: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Genetic predisposition</a:t>
            </a:r>
            <a:r>
              <a:rPr lang="en"/>
              <a:t> (HLA-DRB115-DQB106, NCF2, PTPN22, CTLA4, FCGR2A/B, DNAS1)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Epigenetic changes</a:t>
            </a:r>
            <a:r>
              <a:rPr lang="en"/>
              <a:t> (DNA hypomethylation → ↑ autoantibody production)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Hormonal influence</a:t>
            </a:r>
            <a:r>
              <a:rPr lang="en"/>
              <a:t> (estrogens via ER-α/β modulate T, B, and dendritic cell responses)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Environmental factors</a:t>
            </a:r>
            <a:r>
              <a:rPr lang="en"/>
              <a:t> (UV exposure, viral infections, drugs)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→ Result: </a:t>
            </a:r>
            <a:r>
              <a:rPr b="1" lang="en"/>
              <a:t>loss of self-tolerance</a:t>
            </a:r>
            <a:r>
              <a:rPr lang="en"/>
              <a:t> → autoantibody formation → immune complex deposition and complement activation → multiorgan inflammation (including myocardium).</a:t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25" y="0"/>
            <a:ext cx="81919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80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Myocardial Involvement and DCM in SLE</a:t>
            </a:r>
            <a:endParaRPr/>
          </a:p>
        </p:txBody>
      </p:sp>
      <p:sp>
        <p:nvSpPr>
          <p:cNvPr id="849" name="Google Shape;849;p148"/>
          <p:cNvSpPr txBox="1"/>
          <p:nvPr>
            <p:ph idx="1" type="body"/>
          </p:nvPr>
        </p:nvSpPr>
        <p:spPr>
          <a:xfrm>
            <a:off x="471900" y="1919075"/>
            <a:ext cx="82221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a. Myocardial Fibrosis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Mid-wall fibrosis</a:t>
            </a:r>
            <a:r>
              <a:rPr lang="en"/>
              <a:t> common (seen on CMR as late gadolinium enhancement).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Independent predictor</a:t>
            </a:r>
            <a:r>
              <a:rPr lang="en"/>
              <a:t> of adverse cardiac events.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Extent &gt;15% of LV mass → diastolic dysfunction + ↓ exercise capacity.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Fibrosis occurs </a:t>
            </a:r>
            <a:r>
              <a:rPr b="1" lang="en"/>
              <a:t>independent</a:t>
            </a:r>
            <a:r>
              <a:rPr lang="en"/>
              <a:t> of disease duration or severity.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49"/>
          <p:cNvSpPr txBox="1"/>
          <p:nvPr>
            <p:ph idx="1" type="body"/>
          </p:nvPr>
        </p:nvSpPr>
        <p:spPr>
          <a:xfrm>
            <a:off x="471900" y="1919075"/>
            <a:ext cx="8222100" cy="3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b. Dilated Cardiomyopathy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Mechanisms: chronic myocarditis, cytokine-mediated injury, microvascular ischemia, fibrosis.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systolic and diastolic dysfunction → HF.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Prognosis: similar to idiopathic DCM.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Inflammation and autoantibodies (anti-RNP, anti-SSA, antiphospholipid) implicated.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Accelerated Atherosclerosis in SLE</a:t>
            </a:r>
            <a:endParaRPr/>
          </a:p>
        </p:txBody>
      </p:sp>
      <p:sp>
        <p:nvSpPr>
          <p:cNvPr id="861" name="Google Shape;861;p150"/>
          <p:cNvSpPr txBox="1"/>
          <p:nvPr>
            <p:ph idx="1" type="body"/>
          </p:nvPr>
        </p:nvSpPr>
        <p:spPr>
          <a:xfrm>
            <a:off x="471900" y="1691000"/>
            <a:ext cx="8222100" cy="3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a. Epidemiology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fully explained by traditional risk factors.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Systemic inflammation drives endothelial dysfunction.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~25% have CV events; ~4.5% experience MI.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b. Mechanisms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Inflammation-induced endothelial injury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Autoantibody effects (esp. antiphospholipid)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Steroid therapy → dyslipidemia, hypertension, diabetes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Genetic + epigenetic modifiers</a:t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51"/>
          <p:cNvSpPr txBox="1"/>
          <p:nvPr>
            <p:ph idx="1" type="body"/>
          </p:nvPr>
        </p:nvSpPr>
        <p:spPr>
          <a:xfrm>
            <a:off x="471900" y="1919075"/>
            <a:ext cx="82221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c. Imaging &amp; Biomarkers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Carotid IMT and plaque on ultrasound (even when IMT normal)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Coronary CMR contrast enhancement = early marke</a:t>
            </a:r>
            <a:r>
              <a:rPr lang="en"/>
              <a:t>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14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878" name="Google Shape;878;p15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General Principles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Control systemic disease activity → reduces cardiac inflammation.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Prevent and treat heart failure and atherosclerosis.</a:t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3521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Prognosis</a:t>
            </a:r>
            <a:endParaRPr/>
          </a:p>
        </p:txBody>
      </p:sp>
      <p:sp>
        <p:nvSpPr>
          <p:cNvPr id="889" name="Google Shape;889;p15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Cardiac involvement is a major determinant of mortality in SLE.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DCM carries similar outcomes to idiopathic DCM, but early detection and immunomodulation can improve outcomes.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CMR fibrosis burden and LV dysfunction predict prognosis.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775"/>
            <a:ext cx="9143999" cy="468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37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351" y="0"/>
            <a:ext cx="34872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Imaging Techniques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71900" y="1919075"/>
            <a:ext cx="82221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Myocardial deformation imaging (strain analysis by echo).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Myocardial tagging (by CMR):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for detecting subtle or early DCM phenotypes before overt dysfunction develops.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825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550" y="0"/>
            <a:ext cx="33614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cardiomyopathy (DCM) is a </a:t>
            </a:r>
            <a:r>
              <a:rPr b="1" lang="en"/>
              <a:t>chronic heart muscle disease</a:t>
            </a:r>
            <a:r>
              <a:rPr lang="en"/>
              <a:t> characterized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Dilatation</a:t>
            </a:r>
            <a:r>
              <a:rPr lang="en"/>
              <a:t> and </a:t>
            </a:r>
            <a:r>
              <a:rPr b="1" lang="en"/>
              <a:t>systolic impairment</a:t>
            </a:r>
            <a:r>
              <a:rPr lang="en"/>
              <a:t> of the left or both ventricles,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Not</a:t>
            </a:r>
            <a:r>
              <a:rPr lang="en"/>
              <a:t> explained by abnormal loading conditions (e.g., hypertension, valve disease) or coronary artery disease.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AHA definition:</a:t>
            </a:r>
            <a:r>
              <a:rPr lang="en"/>
              <a:t> Ventricular chamber enlargement and systolic dysfunction with normal wall thickness.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Represents a </a:t>
            </a:r>
            <a:r>
              <a:rPr b="1" lang="en"/>
              <a:t>primary</a:t>
            </a:r>
            <a:r>
              <a:rPr lang="en"/>
              <a:t> myocardial disease (cardiomyopathy).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 of Familial Dilated Cardiomyopathy (FDCM): The Role of Family Screening 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&gt;60% of Dilated Cardiomyopathy (DCM) cases are familial (genetic).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Familial DCM (FDCM) is diagnosed when </a:t>
            </a:r>
            <a:r>
              <a:rPr b="1" lang="en"/>
              <a:t>≥2 members</a:t>
            </a:r>
            <a:r>
              <a:rPr lang="en"/>
              <a:t> of the same family are affected.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 screening identifies </a:t>
            </a:r>
            <a:r>
              <a:rPr b="1" lang="en"/>
              <a:t>symptomatic</a:t>
            </a:r>
            <a:r>
              <a:rPr lang="en"/>
              <a:t> and </a:t>
            </a:r>
            <a:r>
              <a:rPr b="1" lang="en"/>
              <a:t>asymptomatic carriers,</a:t>
            </a:r>
            <a:r>
              <a:rPr lang="en"/>
              <a:t> enabling early diagnosis and intervention.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Three-Step Diagnostic Approach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471900" y="1919075"/>
            <a:ext cx="8222100" cy="30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.</a:t>
            </a:r>
            <a:r>
              <a:rPr b="1" lang="en"/>
              <a:t>1.</a:t>
            </a:r>
            <a:r>
              <a:rPr lang="en"/>
              <a:t> </a:t>
            </a:r>
            <a:r>
              <a:rPr b="1" lang="en"/>
              <a:t>Deep Phenotyping in the Proband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Comprehensive evaluation of systemic features: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Anthropometry, integument (skin), hair, vision, musculoskeletal, auditory, and nervous systems.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Detects </a:t>
            </a:r>
            <a:r>
              <a:rPr b="1" lang="en"/>
              <a:t>syndromic</a:t>
            </a:r>
            <a:r>
              <a:rPr lang="en"/>
              <a:t> or </a:t>
            </a:r>
            <a:r>
              <a:rPr b="1" lang="en"/>
              <a:t>extracardiac traits</a:t>
            </a:r>
            <a:r>
              <a:rPr lang="en"/>
              <a:t> linked to genetic forms.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Provides essential data for </a:t>
            </a:r>
            <a:r>
              <a:rPr b="1" lang="en"/>
              <a:t>genotype–phenotype correlation</a:t>
            </a:r>
            <a:r>
              <a:rPr lang="en"/>
              <a:t> and </a:t>
            </a:r>
            <a:r>
              <a:rPr b="1" lang="en"/>
              <a:t>family</a:t>
            </a:r>
            <a:r>
              <a:rPr lang="en"/>
              <a:t> </a:t>
            </a:r>
            <a:r>
              <a:rPr b="1" lang="en"/>
              <a:t>segregation studies.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2. Genetic Counseling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Construction of a </a:t>
            </a:r>
            <a:r>
              <a:rPr b="1" lang="en"/>
              <a:t>detailed pedigree.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Educate</a:t>
            </a:r>
            <a:r>
              <a:rPr lang="en"/>
              <a:t> patients about the importance of family studies in suspected genetic disease.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Collect clinical history</a:t>
            </a:r>
            <a:r>
              <a:rPr lang="en"/>
              <a:t> of living and deceased relatives to interpret familial disease patterns and fatal events.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.3. </a:t>
            </a:r>
            <a:r>
              <a:rPr lang="en"/>
              <a:t>Family Screening</a:t>
            </a:r>
            <a:endParaRPr/>
          </a:p>
        </p:txBody>
      </p:sp>
      <p:sp>
        <p:nvSpPr>
          <p:cNvPr id="193" name="Google Shape;193;p35"/>
          <p:cNvSpPr txBox="1"/>
          <p:nvPr>
            <p:ph idx="4294967295" type="body"/>
          </p:nvPr>
        </p:nvSpPr>
        <p:spPr>
          <a:xfrm>
            <a:off x="471900" y="619050"/>
            <a:ext cx="8222100" cy="46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Conducted </a:t>
            </a:r>
            <a:r>
              <a:rPr b="1" lang="en"/>
              <a:t>independent</a:t>
            </a:r>
            <a:r>
              <a:rPr lang="en"/>
              <a:t> of genetic testing.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Involves: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examination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Electrocardiography (ECG)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Transthoracic echocardiography (TTE)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Biochemical testing (e.g., </a:t>
            </a:r>
            <a:r>
              <a:rPr b="1" lang="en"/>
              <a:t>CK</a:t>
            </a:r>
            <a:r>
              <a:rPr lang="en"/>
              <a:t>, </a:t>
            </a:r>
            <a:r>
              <a:rPr b="1" lang="en"/>
              <a:t>lactic acid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Regular monitoring</a:t>
            </a:r>
            <a:r>
              <a:rPr lang="en"/>
              <a:t> of relatives is recommended.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Results may </a:t>
            </a:r>
            <a:r>
              <a:rPr b="1" lang="en"/>
              <a:t>refine</a:t>
            </a:r>
            <a:r>
              <a:rPr lang="en"/>
              <a:t> the pedigree and clarify </a:t>
            </a:r>
            <a:r>
              <a:rPr b="1" lang="en"/>
              <a:t>mode of inheritance</a:t>
            </a:r>
            <a:r>
              <a:rPr lang="en"/>
              <a:t> (autosomal dominant, recessive, X-linked, etc.).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 in Relatives</a:t>
            </a:r>
            <a:endParaRPr/>
          </a:p>
        </p:txBody>
      </p:sp>
      <p:sp>
        <p:nvSpPr>
          <p:cNvPr id="199" name="Google Shape;199;p36"/>
          <p:cNvSpPr txBox="1"/>
          <p:nvPr>
            <p:ph idx="4294967295" type="body"/>
          </p:nvPr>
        </p:nvSpPr>
        <p:spPr>
          <a:xfrm>
            <a:off x="471900" y="866800"/>
            <a:ext cx="8222100" cy="41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Relatives of DCM patients may show: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Asymptomatic disease:</a:t>
            </a:r>
            <a:r>
              <a:rPr lang="en"/>
              <a:t> Fulfilling diagnostic criteria but clinically silent.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Early/persistent</a:t>
            </a:r>
            <a:r>
              <a:rPr lang="en"/>
              <a:t> LV remodeling or </a:t>
            </a:r>
            <a:r>
              <a:rPr b="1" lang="en"/>
              <a:t>borderline</a:t>
            </a:r>
            <a:r>
              <a:rPr lang="en"/>
              <a:t> LV dysfunction.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ECG abnormalities, such as: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disease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 PR interval / Wolff–Parkinson–White pattern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Prolonged QT interval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T-wave inversion or early repolarization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Abnormal QRS voltages (high/low).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Biochemical markers: ↑ Creatine phosphokinase (CPK) or lactic acid.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Extracardiac manifestations:</a:t>
            </a:r>
            <a:endParaRPr/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471900" y="1919075"/>
            <a:ext cx="8222100" cy="29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Hearing 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Diabetes mellitus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Cutaneous lesions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Skeletal deformities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Facial dysmorphism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Ocular defects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Importance of Family Screening</a:t>
            </a:r>
            <a:endParaRPr/>
          </a:p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471900" y="1614550"/>
            <a:ext cx="8222100" cy="3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detection of </a:t>
            </a:r>
            <a:r>
              <a:rPr b="1" lang="en"/>
              <a:t>preclinical</a:t>
            </a:r>
            <a:r>
              <a:rPr lang="en"/>
              <a:t> or </a:t>
            </a:r>
            <a:r>
              <a:rPr b="1" lang="en"/>
              <a:t>early disease stages.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</a:t>
            </a:r>
            <a:r>
              <a:rPr b="1" lang="en"/>
              <a:t>insight</a:t>
            </a:r>
            <a:r>
              <a:rPr lang="en"/>
              <a:t> into disease </a:t>
            </a:r>
            <a:r>
              <a:rPr b="1" lang="en"/>
              <a:t>natural history</a:t>
            </a:r>
            <a:r>
              <a:rPr lang="en"/>
              <a:t> and </a:t>
            </a:r>
            <a:r>
              <a:rPr b="1" lang="en"/>
              <a:t>age-related penetrance.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Essential for accurate </a:t>
            </a:r>
            <a:r>
              <a:rPr b="1" lang="en"/>
              <a:t>diagnosis</a:t>
            </a:r>
            <a:r>
              <a:rPr lang="en"/>
              <a:t> of FDCM, </a:t>
            </a:r>
            <a:r>
              <a:rPr b="1" lang="en"/>
              <a:t>risk</a:t>
            </a:r>
            <a:r>
              <a:rPr lang="en"/>
              <a:t> stratification, and </a:t>
            </a:r>
            <a:r>
              <a:rPr b="1" lang="en"/>
              <a:t>preventive</a:t>
            </a:r>
            <a:r>
              <a:rPr lang="en"/>
              <a:t> management in at-risk relatives.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distinguish </a:t>
            </a:r>
            <a:r>
              <a:rPr b="1" lang="en"/>
              <a:t>genetic</a:t>
            </a:r>
            <a:r>
              <a:rPr lang="en"/>
              <a:t> vs. </a:t>
            </a:r>
            <a:r>
              <a:rPr b="1" lang="en"/>
              <a:t>sporadic</a:t>
            </a:r>
            <a:r>
              <a:rPr lang="en"/>
              <a:t> forms of DCM.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MOGE(S) Nosology System in Dilated Cardiomyopathy (DCM)</a:t>
            </a:r>
            <a:endParaRPr/>
          </a:p>
        </p:txBody>
      </p:sp>
      <p:sp>
        <p:nvSpPr>
          <p:cNvPr id="217" name="Google Shape;217;p39"/>
          <p:cNvSpPr txBox="1"/>
          <p:nvPr>
            <p:ph idx="1" type="body"/>
          </p:nvPr>
        </p:nvSpPr>
        <p:spPr>
          <a:xfrm>
            <a:off x="471900" y="1666300"/>
            <a:ext cx="8222100" cy="3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Dilated Cardiomyopathy (DCM) can appear </a:t>
            </a:r>
            <a:r>
              <a:rPr b="1" lang="en"/>
              <a:t>phenotypically similar</a:t>
            </a:r>
            <a:r>
              <a:rPr lang="en"/>
              <a:t> despite being caused by </a:t>
            </a:r>
            <a:r>
              <a:rPr b="1" lang="en"/>
              <a:t>different genetic defects.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MOGE(S) nosology system provides a precise, </a:t>
            </a:r>
            <a:r>
              <a:rPr b="1" lang="en"/>
              <a:t>standardized</a:t>
            </a:r>
            <a:r>
              <a:rPr lang="en"/>
              <a:t> way to describe and classify cardiomyopathies by combining morphology, genetics, and clinical status.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by the </a:t>
            </a:r>
            <a:r>
              <a:rPr b="1" lang="en"/>
              <a:t>World Heart Federation</a:t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0"/>
          <p:cNvPicPr preferRelativeResize="0"/>
          <p:nvPr/>
        </p:nvPicPr>
        <p:blipFill rotWithShape="1">
          <a:blip r:embed="rId3">
            <a:alphaModFix/>
          </a:blip>
          <a:srcRect b="0" l="0" r="0" t="17328"/>
          <a:stretch/>
        </p:blipFill>
        <p:spPr>
          <a:xfrm>
            <a:off x="0" y="619050"/>
            <a:ext cx="9143999" cy="45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OF MOGE(S) SYSTEM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and Significance</a:t>
            </a:r>
            <a:endParaRPr/>
          </a:p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471900" y="1739400"/>
            <a:ext cx="8222100" cy="3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Ensures </a:t>
            </a:r>
            <a:r>
              <a:rPr b="1" lang="en"/>
              <a:t>precise</a:t>
            </a:r>
            <a:r>
              <a:rPr lang="en"/>
              <a:t> and </a:t>
            </a:r>
            <a:r>
              <a:rPr b="1" lang="en"/>
              <a:t>personalized description</a:t>
            </a:r>
            <a:r>
              <a:rPr lang="en"/>
              <a:t> of cardiomyopathy.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</a:t>
            </a:r>
            <a:r>
              <a:rPr b="1" lang="en"/>
              <a:t>differentiate</a:t>
            </a:r>
            <a:r>
              <a:rPr lang="en"/>
              <a:t> phenotypically similar but genetically distinct DCMs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Facilitates </a:t>
            </a:r>
            <a:r>
              <a:rPr b="1" lang="en"/>
              <a:t>research,</a:t>
            </a:r>
            <a:r>
              <a:rPr lang="en"/>
              <a:t> </a:t>
            </a:r>
            <a:r>
              <a:rPr b="1" lang="en"/>
              <a:t>communication, </a:t>
            </a:r>
            <a:r>
              <a:rPr lang="en"/>
              <a:t>and </a:t>
            </a:r>
            <a:r>
              <a:rPr b="1" lang="en"/>
              <a:t>genetic counseling.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</a:t>
            </a:r>
            <a:r>
              <a:rPr b="1" lang="en"/>
              <a:t>tracking</a:t>
            </a:r>
            <a:r>
              <a:rPr lang="en"/>
              <a:t> of disease progression and prognosis using standardized terminology.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Etiology and Classification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&gt;60%</a:t>
            </a:r>
            <a:r>
              <a:rPr lang="en"/>
              <a:t> of DCMs are </a:t>
            </a:r>
            <a:r>
              <a:rPr b="1" lang="en"/>
              <a:t>familial</a:t>
            </a:r>
            <a:r>
              <a:rPr lang="en"/>
              <a:t> (genetic) with identifiable </a:t>
            </a:r>
            <a:r>
              <a:rPr b="1" lang="en"/>
              <a:t>mutations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Acquired</a:t>
            </a:r>
            <a:r>
              <a:rPr lang="en"/>
              <a:t> (nongenetic) DCM = DCM </a:t>
            </a:r>
            <a:r>
              <a:rPr b="1" lang="en"/>
              <a:t>phenocopies</a:t>
            </a:r>
            <a:r>
              <a:rPr lang="en"/>
              <a:t>, caused by </a:t>
            </a:r>
            <a:r>
              <a:rPr b="1" lang="en"/>
              <a:t>environmental</a:t>
            </a:r>
            <a:r>
              <a:rPr lang="en"/>
              <a:t> or other </a:t>
            </a:r>
            <a:r>
              <a:rPr b="1" lang="en"/>
              <a:t>non-genetic factors</a:t>
            </a:r>
            <a:r>
              <a:rPr lang="en"/>
              <a:t> (e.g., toxins, infections, autoimmune).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Genetic DCM → inherited and often </a:t>
            </a:r>
            <a:r>
              <a:rPr b="1" lang="en"/>
              <a:t>irreversible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Nongenetic DCM → acquired and sometimes reversible.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Ischemic</a:t>
            </a:r>
            <a:r>
              <a:rPr lang="en"/>
              <a:t> heart disease </a:t>
            </a:r>
            <a:r>
              <a:rPr b="1" lang="en"/>
              <a:t>may mimic</a:t>
            </a:r>
            <a:r>
              <a:rPr lang="en"/>
              <a:t> a DCM phenotype but is classified </a:t>
            </a:r>
            <a:r>
              <a:rPr b="1" lang="en"/>
              <a:t>separately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577" y="0"/>
            <a:ext cx="31523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DILATED CARDIOMYOPATHY</a:t>
            </a:r>
            <a:endParaRPr/>
          </a:p>
        </p:txBody>
      </p:sp>
      <p:sp>
        <p:nvSpPr>
          <p:cNvPr id="240" name="Google Shape;240;p43"/>
          <p:cNvSpPr txBox="1"/>
          <p:nvPr>
            <p:ph idx="1" type="body"/>
          </p:nvPr>
        </p:nvSpPr>
        <p:spPr>
          <a:xfrm>
            <a:off x="471900" y="1678500"/>
            <a:ext cx="8222100" cy="4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Inheritance and Phenotype Variability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&gt;60% of DCMs are familial, confirming a strong genetic basis.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Follows </a:t>
            </a:r>
            <a:r>
              <a:rPr b="1" lang="en"/>
              <a:t>Mendelian inheritance patterns</a:t>
            </a:r>
            <a:r>
              <a:rPr lang="en"/>
              <a:t> or </a:t>
            </a:r>
            <a:r>
              <a:rPr b="1" lang="en"/>
              <a:t>matrilineal (mitochondrial) transmission.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inheritance pattern: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Autosomal Dominant (AD) </a:t>
            </a:r>
            <a:r>
              <a:rPr lang="en"/>
              <a:t>— majority of familial DCM (FDCM).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Mitochondrial DNA Mutations and Systemic Involvement</a:t>
            </a:r>
            <a:endParaRPr/>
          </a:p>
        </p:txBody>
      </p:sp>
      <p:sp>
        <p:nvSpPr>
          <p:cNvPr id="246" name="Google Shape;246;p44"/>
          <p:cNvSpPr txBox="1"/>
          <p:nvPr>
            <p:ph idx="4294967295" type="body"/>
          </p:nvPr>
        </p:nvSpPr>
        <p:spPr>
          <a:xfrm>
            <a:off x="471900" y="720300"/>
            <a:ext cx="8222100" cy="4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Mitochondrial DNA mutations → may cause dilated or hypertrophic phenotypes;  hypertrophy may evolve into DCM over time.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Associated </a:t>
            </a:r>
            <a:r>
              <a:rPr b="1" lang="en"/>
              <a:t>extracardiac features</a:t>
            </a:r>
            <a:r>
              <a:rPr lang="en"/>
              <a:t> can guide suspicion: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Skeletal myopathy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Sensorineural hearing 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Ocular defects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Diabetes mellitus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Renal failure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Cognitive impairment / cryptogenic stroke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Cutaneous lesions or facial dysmorphism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Such </a:t>
            </a:r>
            <a:r>
              <a:rPr b="1" lang="en"/>
              <a:t>multisystem involvement</a:t>
            </a:r>
            <a:r>
              <a:rPr lang="en"/>
              <a:t> helps predict the underlying genetic subtype and pathway affected.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Heterogeneity</a:t>
            </a:r>
            <a:endParaRPr/>
          </a:p>
        </p:txBody>
      </p:sp>
      <p:sp>
        <p:nvSpPr>
          <p:cNvPr id="252" name="Google Shape;252;p45"/>
          <p:cNvSpPr txBox="1"/>
          <p:nvPr>
            <p:ph idx="4294967295" type="body"/>
          </p:nvPr>
        </p:nvSpPr>
        <p:spPr>
          <a:xfrm>
            <a:off x="471900" y="833325"/>
            <a:ext cx="82221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DCM is genetically heterogeneous — similar phenotypes can result from mutations in different genes.</a:t>
            </a:r>
            <a:endParaRPr/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472" y="1727625"/>
            <a:ext cx="6418150" cy="33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of Myocardial Damage</a:t>
            </a:r>
            <a:endParaRPr/>
          </a:p>
        </p:txBody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471900" y="1919075"/>
            <a:ext cx="82221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molecular mechanisms lead to a final common DCM phenotype, depending 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function</a:t>
            </a:r>
            <a:r>
              <a:rPr lang="en"/>
              <a:t> of the affected gene,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Type</a:t>
            </a:r>
            <a:r>
              <a:rPr lang="en"/>
              <a:t> of mutation (loss/gain of function, truncation, etc.),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Epistasis</a:t>
            </a:r>
            <a:r>
              <a:rPr lang="en"/>
              <a:t> (gene–gene interaction), 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Epigenetic factors</a:t>
            </a:r>
            <a:r>
              <a:rPr lang="en"/>
              <a:t> (modifiers of expression).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Mechanisms</a:t>
            </a:r>
            <a:endParaRPr/>
          </a:p>
        </p:txBody>
      </p:sp>
      <p:sp>
        <p:nvSpPr>
          <p:cNvPr id="270" name="Google Shape;270;p48"/>
          <p:cNvSpPr txBox="1"/>
          <p:nvPr>
            <p:ph idx="4294967295" type="body"/>
          </p:nvPr>
        </p:nvSpPr>
        <p:spPr>
          <a:xfrm>
            <a:off x="471900" y="845550"/>
            <a:ext cx="8222100" cy="42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Haploinsufficiency: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functional allele insufficient for normal protein production.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Seen in LMNA (laminopathy) and DMD (dystrophinopathy).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Loss or gain of function: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</a:t>
            </a:r>
            <a:r>
              <a:rPr b="1" lang="en"/>
              <a:t>MYH7</a:t>
            </a:r>
            <a:r>
              <a:rPr lang="en"/>
              <a:t> mutations —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↑ Contractility → Hypertrophic cardiomyopathy (HCM)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↓ Contractility → Dilated cardiomyopathy (DCM)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Phenotypic overlap: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genes cause multiple phenotypes (DCM, HCM, RCM, or ARVC), depending on mutation site and effect.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LMNA and DMD → DCM ± arrhythmias (not HCM).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TESTING IN DILATED CARDIOMYOPATHY (DCM)</a:t>
            </a:r>
            <a:endParaRPr/>
          </a:p>
        </p:txBody>
      </p:sp>
      <p:sp>
        <p:nvSpPr>
          <p:cNvPr id="276" name="Google Shape;276;p49"/>
          <p:cNvSpPr txBox="1"/>
          <p:nvPr>
            <p:ph idx="4294967295" type="body"/>
          </p:nvPr>
        </p:nvSpPr>
        <p:spPr>
          <a:xfrm>
            <a:off x="471900" y="799650"/>
            <a:ext cx="8222100" cy="44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Testing Approach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Technique: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Next-Generation Sequencing (NGS)</a:t>
            </a:r>
            <a:r>
              <a:rPr lang="en"/>
              <a:t> with multigene panels is now standard.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Tests both </a:t>
            </a:r>
            <a:r>
              <a:rPr b="1" lang="en"/>
              <a:t>nuclear genes</a:t>
            </a:r>
            <a:r>
              <a:rPr lang="en"/>
              <a:t> and </a:t>
            </a:r>
            <a:r>
              <a:rPr b="1" lang="en"/>
              <a:t>mitochondrial DNA.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Advantages over Sanger sequencing: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Faster, cheaper, and higher throughput.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Detects variants in &gt;100 candidate genes simultaneously.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Challenge: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Rapid identification of variants outpaces functional validation → many </a:t>
            </a:r>
            <a:r>
              <a:rPr b="1" lang="en"/>
              <a:t>variants of uncertain significance (VUS).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Diagnostic Value</a:t>
            </a:r>
            <a:endParaRPr/>
          </a:p>
        </p:txBody>
      </p:sp>
      <p:sp>
        <p:nvSpPr>
          <p:cNvPr id="287" name="Google Shape;287;p51"/>
          <p:cNvSpPr txBox="1"/>
          <p:nvPr>
            <p:ph idx="4294967295" type="body"/>
          </p:nvPr>
        </p:nvSpPr>
        <p:spPr>
          <a:xfrm>
            <a:off x="471900" y="619050"/>
            <a:ext cx="8222100" cy="45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Proven (definite)</a:t>
            </a:r>
            <a:r>
              <a:rPr lang="en"/>
              <a:t> causal genes: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LMNA, DMD/DYS, and sarcomeric genes (TTN, MYH7, MYBPC3, etc.).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Provisional (unconfirmed)</a:t>
            </a:r>
            <a:r>
              <a:rPr lang="en"/>
              <a:t> genes: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Genes described in only a </a:t>
            </a:r>
            <a:r>
              <a:rPr b="1" lang="en"/>
              <a:t>few families</a:t>
            </a:r>
            <a:r>
              <a:rPr lang="en"/>
              <a:t> or </a:t>
            </a:r>
            <a:r>
              <a:rPr b="1" lang="en"/>
              <a:t>small series;</a:t>
            </a:r>
            <a:r>
              <a:rPr lang="en"/>
              <a:t> need </a:t>
            </a:r>
            <a:r>
              <a:rPr b="1" lang="en"/>
              <a:t>replication.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Genetic </a:t>
            </a:r>
            <a:r>
              <a:rPr b="1" lang="en"/>
              <a:t>yield: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Pathogenic mutations found in </a:t>
            </a:r>
            <a:r>
              <a:rPr b="1" lang="en"/>
              <a:t>~60%</a:t>
            </a:r>
            <a:r>
              <a:rPr lang="en"/>
              <a:t> of familial DCM (FDCM) cases.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Implies that 40% remain </a:t>
            </a:r>
            <a:r>
              <a:rPr b="1" lang="en"/>
              <a:t>genetically unexplained</a:t>
            </a:r>
            <a:r>
              <a:rPr lang="en"/>
              <a:t> → more genes yet to be discovered.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Ethnic / geographic</a:t>
            </a:r>
            <a:r>
              <a:rPr lang="en"/>
              <a:t> variations: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Founder mutations</a:t>
            </a:r>
            <a:r>
              <a:rPr lang="en"/>
              <a:t> influence prevalence.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PLN p.(Arg14del) = &gt;10% of Dutch FDCM but rare elsewhere.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4294967295" type="body"/>
          </p:nvPr>
        </p:nvSpPr>
        <p:spPr>
          <a:xfrm>
            <a:off x="471900" y="848475"/>
            <a:ext cx="8222100" cy="42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DCM is the </a:t>
            </a:r>
            <a:r>
              <a:rPr b="1" lang="en"/>
              <a:t>final common pathway</a:t>
            </a:r>
            <a:r>
              <a:rPr lang="en"/>
              <a:t> </a:t>
            </a:r>
            <a:r>
              <a:rPr b="1" lang="en"/>
              <a:t>(end phenotype)</a:t>
            </a:r>
            <a:r>
              <a:rPr lang="en"/>
              <a:t> of various myocardial </a:t>
            </a:r>
            <a:r>
              <a:rPr b="1" lang="en"/>
              <a:t>injuries.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Mechanisms are better understood with: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Genetic and molecular assays,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Advanced imaging,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Novel biomarkers.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Intermediate/early DCM: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Borderline LV dilatation or dysfunction,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present with arrhythmias or conduction disease.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Preclinical stage: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Seen in genetically affected but phenotypically normal relatives.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Mutations and Interpretation</a:t>
            </a:r>
            <a:endParaRPr/>
          </a:p>
        </p:txBody>
      </p:sp>
      <p:sp>
        <p:nvSpPr>
          <p:cNvPr id="293" name="Google Shape;293;p52"/>
          <p:cNvSpPr txBox="1"/>
          <p:nvPr>
            <p:ph idx="4294967295" type="body"/>
          </p:nvPr>
        </p:nvSpPr>
        <p:spPr>
          <a:xfrm>
            <a:off x="471900" y="817950"/>
            <a:ext cx="8222100" cy="41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Large gene panels</a:t>
            </a:r>
            <a:r>
              <a:rPr lang="en"/>
              <a:t> (e.g., TTN, DMD, OBSCN) increase chance of finding &gt;1 mutation per person.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Despite multiple variants: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DCM usually remains a </a:t>
            </a:r>
            <a:r>
              <a:rPr b="1" lang="en"/>
              <a:t>single-gene</a:t>
            </a:r>
            <a:r>
              <a:rPr lang="en"/>
              <a:t> (Mendelian, autosomal dominant) disease.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major / leading mutation </a:t>
            </a:r>
            <a:r>
              <a:rPr b="1" lang="en"/>
              <a:t>drives disease;</a:t>
            </a:r>
            <a:r>
              <a:rPr lang="en"/>
              <a:t> </a:t>
            </a:r>
            <a:r>
              <a:rPr b="1" lang="en"/>
              <a:t>others</a:t>
            </a:r>
            <a:r>
              <a:rPr lang="en"/>
              <a:t> may act as </a:t>
            </a:r>
            <a:r>
              <a:rPr b="1" lang="en"/>
              <a:t>modifiers.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Misinterpretation risk: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Incorrectly labeling a benign variant as pathogenic can cause serious consequences, especially for family screening and prenatal decisions.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Multistep Process for Mutation Interpretation</a:t>
            </a:r>
            <a:endParaRPr/>
          </a:p>
        </p:txBody>
      </p:sp>
      <p:pic>
        <p:nvPicPr>
          <p:cNvPr id="299" name="Google Shape;2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715" y="619050"/>
            <a:ext cx="7102583" cy="45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Integration</a:t>
            </a:r>
            <a:endParaRPr/>
          </a:p>
        </p:txBody>
      </p:sp>
      <p:sp>
        <p:nvSpPr>
          <p:cNvPr id="305" name="Google Shape;305;p54"/>
          <p:cNvSpPr txBox="1"/>
          <p:nvPr>
            <p:ph idx="1" type="body"/>
          </p:nvPr>
        </p:nvSpPr>
        <p:spPr>
          <a:xfrm>
            <a:off x="471900" y="1919075"/>
            <a:ext cx="8222100" cy="33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genetic testing: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Confirm</a:t>
            </a:r>
            <a:r>
              <a:rPr lang="en"/>
              <a:t> diagnosis.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Guide family </a:t>
            </a:r>
            <a:r>
              <a:rPr b="1" lang="en"/>
              <a:t>screening</a:t>
            </a:r>
            <a:r>
              <a:rPr lang="en"/>
              <a:t> and </a:t>
            </a:r>
            <a:r>
              <a:rPr b="1" lang="en"/>
              <a:t>counseling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 </a:t>
            </a:r>
            <a:r>
              <a:rPr b="1" lang="en"/>
              <a:t>prognosis</a:t>
            </a:r>
            <a:r>
              <a:rPr lang="en"/>
              <a:t> (e.g., LMNA = high arrhythmia risk).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 </a:t>
            </a:r>
            <a:r>
              <a:rPr b="1" lang="en"/>
              <a:t>reproductive decision-making</a:t>
            </a:r>
            <a:r>
              <a:rPr lang="en"/>
              <a:t> (prenatal / preimplantation testing).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Interpretation requires expertise: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Collaboration</a:t>
            </a:r>
            <a:r>
              <a:rPr lang="en"/>
              <a:t> between geneticists, cardiologists, and molecular pathologists.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650" y="0"/>
            <a:ext cx="44198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DILATED CARDIOMYOPATHY — GROUPING BY DISEASE GENE</a:t>
            </a:r>
            <a:endParaRPr/>
          </a:p>
        </p:txBody>
      </p:sp>
      <p:sp>
        <p:nvSpPr>
          <p:cNvPr id="316" name="Google Shape;316;p56"/>
          <p:cNvSpPr txBox="1"/>
          <p:nvPr>
            <p:ph idx="1" type="body"/>
          </p:nvPr>
        </p:nvSpPr>
        <p:spPr>
          <a:xfrm>
            <a:off x="471900" y="1919075"/>
            <a:ext cx="8222100" cy="3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&gt;100 genes are associated with DCM, only a few are well-validated and repeatedly confirmed.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Each subgroup often shows distinctive </a:t>
            </a:r>
            <a:r>
              <a:rPr b="1" lang="en"/>
              <a:t>clinical patterns,</a:t>
            </a:r>
            <a:r>
              <a:rPr lang="en"/>
              <a:t> </a:t>
            </a:r>
            <a:r>
              <a:rPr b="1" lang="en"/>
              <a:t>inheritance,</a:t>
            </a:r>
            <a:r>
              <a:rPr lang="en"/>
              <a:t> and risk of </a:t>
            </a:r>
            <a:r>
              <a:rPr b="1" lang="en"/>
              <a:t>arrhythmia</a:t>
            </a:r>
            <a:r>
              <a:rPr lang="en"/>
              <a:t> or </a:t>
            </a:r>
            <a:r>
              <a:rPr b="1" lang="en"/>
              <a:t>systemic features</a:t>
            </a:r>
            <a:r>
              <a:rPr lang="en"/>
              <a:t> — which can guide pretest clinical suspicion and targeted genetic testing.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CARDIOLAMINOPATHIES (DCM-LMNA)</a:t>
            </a:r>
            <a:endParaRPr/>
          </a:p>
        </p:txBody>
      </p:sp>
      <p:sp>
        <p:nvSpPr>
          <p:cNvPr id="322" name="Google Shape;322;p57"/>
          <p:cNvSpPr txBox="1"/>
          <p:nvPr>
            <p:ph idx="4294967295" type="body"/>
          </p:nvPr>
        </p:nvSpPr>
        <p:spPr>
          <a:xfrm>
            <a:off x="471900" y="836275"/>
            <a:ext cx="8222100" cy="4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LMNA (lamin A/C)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Autosomal Dominant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Prevalence: </a:t>
            </a:r>
            <a:r>
              <a:rPr b="1" lang="en"/>
              <a:t>~6–7%</a:t>
            </a:r>
            <a:r>
              <a:rPr lang="en"/>
              <a:t> of all DCMs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Mechanism: Defect in </a:t>
            </a:r>
            <a:r>
              <a:rPr b="1" lang="en"/>
              <a:t>nuclear envelope protein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Characteristic features: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DCM + </a:t>
            </a:r>
            <a:r>
              <a:rPr b="1" lang="en"/>
              <a:t>conduction system disease</a:t>
            </a:r>
            <a:r>
              <a:rPr lang="en"/>
              <a:t> (seen in up to 80%)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disease often </a:t>
            </a:r>
            <a:r>
              <a:rPr b="1" lang="en"/>
              <a:t>precedes</a:t>
            </a:r>
            <a:r>
              <a:rPr lang="en"/>
              <a:t> LV dilation/dysfunction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Arrhythmogenic phenotype: </a:t>
            </a:r>
            <a:r>
              <a:rPr b="1" lang="en"/>
              <a:t>atrial</a:t>
            </a:r>
            <a:r>
              <a:rPr lang="en"/>
              <a:t> + </a:t>
            </a:r>
            <a:r>
              <a:rPr b="1" lang="en"/>
              <a:t>ventricular</a:t>
            </a:r>
            <a:r>
              <a:rPr lang="en"/>
              <a:t> arrhythmias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High risk of sudden cardiac death (SCD)</a:t>
            </a:r>
            <a:r>
              <a:rPr lang="en"/>
              <a:t> — can occur even with mildly impaired LV function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Guideline-based ICD indication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(Class IIa, Level B):</a:t>
            </a:r>
            <a:endParaRPr/>
          </a:p>
        </p:txBody>
      </p:sp>
      <p:sp>
        <p:nvSpPr>
          <p:cNvPr id="328" name="Google Shape;328;p58"/>
          <p:cNvSpPr txBox="1"/>
          <p:nvPr>
            <p:ph idx="1" type="body"/>
          </p:nvPr>
        </p:nvSpPr>
        <p:spPr>
          <a:xfrm>
            <a:off x="471900" y="1919075"/>
            <a:ext cx="8222100" cy="30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ICD recommended in LMNA mutation carriers </a:t>
            </a:r>
            <a:r>
              <a:rPr b="1" lang="en"/>
              <a:t>with ≥1 of: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Nonsustained VT on Holter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LVEF &lt;45%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Male sex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Nonmissense mutations (truncation, deletion, splice-site, insertion)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CARDIOEMERINOPATHIES (DCM-EMD)</a:t>
            </a:r>
            <a:endParaRPr/>
          </a:p>
        </p:txBody>
      </p:sp>
      <p:sp>
        <p:nvSpPr>
          <p:cNvPr id="334" name="Google Shape;334;p59"/>
          <p:cNvSpPr txBox="1"/>
          <p:nvPr>
            <p:ph idx="4294967295" type="body"/>
          </p:nvPr>
        </p:nvSpPr>
        <p:spPr>
          <a:xfrm>
            <a:off x="471900" y="872900"/>
            <a:ext cx="8222100" cy="42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EMD (Emerin)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X-linked recessive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Mechanism: Defect in </a:t>
            </a:r>
            <a:r>
              <a:rPr b="1" lang="en"/>
              <a:t>nuclear envelope</a:t>
            </a:r>
            <a:r>
              <a:rPr lang="en"/>
              <a:t> (emerin protein)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features: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Phenotype mimics LMNA disease → DCM + conduction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distinguished by: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X-linked</a:t>
            </a:r>
            <a:r>
              <a:rPr lang="en"/>
              <a:t> inheritance pattern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Associated </a:t>
            </a:r>
            <a:r>
              <a:rPr b="1" lang="en"/>
              <a:t>skeletal myopathy</a:t>
            </a:r>
            <a:r>
              <a:rPr lang="en"/>
              <a:t> (Emery-Dreifuss muscular dystrophy)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Symptoms: palpitations, presyncope/syncope, heart failure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Complications: atrioventricular conduction block, atrial arrhythmias, ventricular arrhythmias, progressive heart failure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60"/>
          <p:cNvSpPr txBox="1"/>
          <p:nvPr>
            <p:ph idx="1" type="body"/>
          </p:nvPr>
        </p:nvSpPr>
        <p:spPr>
          <a:xfrm>
            <a:off x="471900" y="1919075"/>
            <a:ext cx="8222100" cy="29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Pacemaker or ICD for conduction/arrhythmia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 failure therapy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Heart transplantation in end-stage disease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OTHER MAJOR GENE-BASED GROUPS (mentioned in overview)</a:t>
            </a:r>
            <a:endParaRPr/>
          </a:p>
        </p:txBody>
      </p:sp>
      <p:pic>
        <p:nvPicPr>
          <p:cNvPr id="346" name="Google Shape;34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810" y="619050"/>
            <a:ext cx="5840166" cy="45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 </a:t>
            </a:r>
            <a:endParaRPr/>
          </a:p>
        </p:txBody>
      </p:sp>
      <p:sp>
        <p:nvSpPr>
          <p:cNvPr id="92" name="Google Shape;92;p17"/>
          <p:cNvSpPr txBox="1"/>
          <p:nvPr>
            <p:ph idx="4294967295" type="body"/>
          </p:nvPr>
        </p:nvSpPr>
        <p:spPr>
          <a:xfrm>
            <a:off x="471900" y="824050"/>
            <a:ext cx="8222100" cy="49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</a:t>
            </a:r>
            <a:r>
              <a:rPr b="1" lang="en"/>
              <a:t>ncidence: </a:t>
            </a:r>
            <a:r>
              <a:rPr lang="en"/>
              <a:t>~6 per 100,000 person-years.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Prevalence: </a:t>
            </a:r>
            <a:r>
              <a:rPr lang="en"/>
              <a:t>~36.5 per 100,000 person-years (~1 in 2,500).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largely from </a:t>
            </a:r>
            <a:r>
              <a:rPr b="1" lang="en"/>
              <a:t>phenotype-based</a:t>
            </a:r>
            <a:r>
              <a:rPr lang="en"/>
              <a:t> studies </a:t>
            </a:r>
            <a:r>
              <a:rPr b="1" lang="en"/>
              <a:t>(pregenetic era)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</a:t>
            </a:r>
            <a:r>
              <a:rPr b="1" lang="en"/>
              <a:t>family screening,</a:t>
            </a:r>
            <a:r>
              <a:rPr lang="en"/>
              <a:t> </a:t>
            </a:r>
            <a:r>
              <a:rPr b="1" lang="en"/>
              <a:t>genetic testing,</a:t>
            </a:r>
            <a:r>
              <a:rPr lang="en"/>
              <a:t> and </a:t>
            </a:r>
            <a:r>
              <a:rPr b="1" lang="en"/>
              <a:t>early diagnosis,</a:t>
            </a:r>
            <a:r>
              <a:rPr lang="en"/>
              <a:t> the prevalence is expected to rise.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classified by specific etiology, most DCM subtypes are rare diseases (&lt;1 in 2,000).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overall burden of DCM — especially familial DCM (FDCM) — is dynamic and evolving, needing updated epidemiological studies.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Clinical Utility of Gene-Based Classification</a:t>
            </a:r>
            <a:endParaRPr/>
          </a:p>
        </p:txBody>
      </p:sp>
      <p:sp>
        <p:nvSpPr>
          <p:cNvPr id="352" name="Google Shape;352;p62"/>
          <p:cNvSpPr txBox="1"/>
          <p:nvPr>
            <p:ph idx="1" type="body"/>
          </p:nvPr>
        </p:nvSpPr>
        <p:spPr>
          <a:xfrm>
            <a:off x="471900" y="1919075"/>
            <a:ext cx="8222100" cy="30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Improves diagnostic accuracy (recognize genetic subtype early)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Guides prognosis and therapy: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e.g., ICD in LMNA and PLN mutations due to high arrhythmic risk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Aids family screening and counseling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Facilitates precision management (genotype-guided follow-up and therapy)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Cardiodystrophinopathies (DCM-DYS)</a:t>
            </a:r>
            <a:endParaRPr/>
          </a:p>
        </p:txBody>
      </p:sp>
      <p:sp>
        <p:nvSpPr>
          <p:cNvPr id="358" name="Google Shape;358;p63"/>
          <p:cNvSpPr txBox="1"/>
          <p:nvPr>
            <p:ph idx="4294967295" type="body"/>
          </p:nvPr>
        </p:nvSpPr>
        <p:spPr>
          <a:xfrm>
            <a:off x="471900" y="619050"/>
            <a:ext cx="82221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DMD (Dystrophin gene, MIM #300377)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X-linked recessive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Protein affected: </a:t>
            </a:r>
            <a:r>
              <a:rPr b="1" lang="en"/>
              <a:t>Dystrophin</a:t>
            </a:r>
            <a:r>
              <a:rPr lang="en"/>
              <a:t> (sarcolemmal membrane protein)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Genetic Basis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Caused by </a:t>
            </a:r>
            <a:r>
              <a:rPr b="1" lang="en"/>
              <a:t>large DMD gene rearrangements</a:t>
            </a:r>
            <a:r>
              <a:rPr lang="en"/>
              <a:t> — both in-frame and out-of-frame deletions (&gt;80%)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Minority: nonsense, missense, or splice-site mutations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loss or marked </a:t>
            </a:r>
            <a:r>
              <a:rPr b="1" lang="en"/>
              <a:t>reduction</a:t>
            </a:r>
            <a:r>
              <a:rPr lang="en"/>
              <a:t> of dystrophin expression in cardiac myocytes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DMD mutations cause 3 related phenotypes: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Duchenne muscular dystrophy (DMD) – severe, early-onset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Becker muscular dystrophy (BMD) – milder, later-onset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X-linked DCM (DCM-DYS) – isolated or predominant cardiac involvement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Presentation</a:t>
            </a:r>
            <a:endParaRPr/>
          </a:p>
        </p:txBody>
      </p:sp>
      <p:sp>
        <p:nvSpPr>
          <p:cNvPr id="364" name="Google Shape;364;p64"/>
          <p:cNvSpPr txBox="1"/>
          <p:nvPr>
            <p:ph idx="1" type="body"/>
          </p:nvPr>
        </p:nvSpPr>
        <p:spPr>
          <a:xfrm>
            <a:off x="471900" y="1919075"/>
            <a:ext cx="8222100" cy="28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Typically affects </a:t>
            </a:r>
            <a:r>
              <a:rPr b="1" lang="en"/>
              <a:t>males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present as </a:t>
            </a:r>
            <a:r>
              <a:rPr b="1" lang="en"/>
              <a:t>isolated</a:t>
            </a:r>
            <a:r>
              <a:rPr lang="en"/>
              <a:t> DCM with no or minimal skeletal muscle weakness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some, skeletal involvement appears late or after heart transplant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Fatigue, dyspnea, or heart failure are common presenting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Arrhythmias </a:t>
            </a:r>
            <a:r>
              <a:rPr b="1" lang="en"/>
              <a:t>uncommon</a:t>
            </a:r>
            <a:r>
              <a:rPr lang="en"/>
              <a:t> (low arrhythmogenic risk)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Pathology</a:t>
            </a:r>
            <a:endParaRPr/>
          </a:p>
        </p:txBody>
      </p:sp>
      <p:sp>
        <p:nvSpPr>
          <p:cNvPr id="370" name="Google Shape;370;p65"/>
          <p:cNvSpPr txBox="1"/>
          <p:nvPr>
            <p:ph idx="1" type="body"/>
          </p:nvPr>
        </p:nvSpPr>
        <p:spPr>
          <a:xfrm>
            <a:off x="471900" y="1919075"/>
            <a:ext cx="8222100" cy="3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of dystrophin at cardiomyocyte sarcolemma → structural instability → myocyte </a:t>
            </a:r>
            <a:r>
              <a:rPr b="1" lang="en"/>
              <a:t>necrosis</a:t>
            </a:r>
            <a:r>
              <a:rPr lang="en"/>
              <a:t> and </a:t>
            </a:r>
            <a:r>
              <a:rPr b="1" lang="en"/>
              <a:t>fibrosis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Endomyocardial biopsy: shows </a:t>
            </a:r>
            <a:r>
              <a:rPr b="1" lang="en"/>
              <a:t>absent dystrophin staining</a:t>
            </a:r>
            <a:r>
              <a:rPr lang="en"/>
              <a:t> in myocardium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Immunostaining: skeletal muscle may retain dystrophin (normal or reduced), myocardium lacks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Left ventricular noncompaction (LVNC) seen in ~30% — prognostic marker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381" name="Google Shape;381;p6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Genetic testing:</a:t>
            </a:r>
            <a:r>
              <a:rPr lang="en"/>
              <a:t> identifies DMD mutation </a:t>
            </a:r>
            <a:r>
              <a:rPr b="1" lang="en"/>
              <a:t>(confirmatory)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Endomyocardial biopsy: loss of dystrophin protein expression confirms diagnosis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CK (creatine phosphokinase):</a:t>
            </a:r>
            <a:r>
              <a:rPr lang="en"/>
              <a:t> often elevated (&gt;80% of cases, but less marked than in Duchenne/Becker)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DMD gene testing in </a:t>
            </a:r>
            <a:r>
              <a:rPr b="1" lang="en"/>
              <a:t>males</a:t>
            </a:r>
            <a:r>
              <a:rPr lang="en"/>
              <a:t> with </a:t>
            </a:r>
            <a:r>
              <a:rPr b="1" lang="en"/>
              <a:t>unexplained DCM,</a:t>
            </a:r>
            <a:r>
              <a:rPr lang="en"/>
              <a:t> especially with family history or high CK.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Prognosis and Arrhythmic Risk</a:t>
            </a:r>
            <a:endParaRPr/>
          </a:p>
        </p:txBody>
      </p:sp>
      <p:sp>
        <p:nvSpPr>
          <p:cNvPr id="387" name="Google Shape;387;p68"/>
          <p:cNvSpPr txBox="1"/>
          <p:nvPr>
            <p:ph idx="1" type="body"/>
          </p:nvPr>
        </p:nvSpPr>
        <p:spPr>
          <a:xfrm>
            <a:off x="471900" y="1919075"/>
            <a:ext cx="82221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Low risk</a:t>
            </a:r>
            <a:r>
              <a:rPr lang="en"/>
              <a:t> of malignant ventricular arrhythmias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ICD use is per standard DCM guidelines; no ICD shocks observed in one study (median follow-up 14 months, n=34)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 failure is main driver of morbidity/mortality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LVNC</a:t>
            </a:r>
            <a:r>
              <a:rPr lang="en"/>
              <a:t> may indicate </a:t>
            </a:r>
            <a:r>
              <a:rPr b="1" lang="en"/>
              <a:t>worse prognosis</a:t>
            </a:r>
            <a:endParaRPr b="1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393" name="Google Shape;393;p69"/>
          <p:cNvSpPr txBox="1"/>
          <p:nvPr>
            <p:ph idx="1" type="body"/>
          </p:nvPr>
        </p:nvSpPr>
        <p:spPr>
          <a:xfrm>
            <a:off x="471900" y="1919075"/>
            <a:ext cx="82221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 failure therapy as per guidelines (ACE inhibitors, β-blockers,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ICD: only if indicated for LV dysfunction/SCD prevention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 transplantation: feasible and performed in advanced stages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assist devices (VADs) increasingly used in severe pediatric DMD/DCM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Genetic counseling for carrier females (risk of mild cardiac disease)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838" y="0"/>
            <a:ext cx="60403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CardioZASPopathies (LDB3 mutations)</a:t>
            </a:r>
            <a:endParaRPr/>
          </a:p>
        </p:txBody>
      </p:sp>
      <p:sp>
        <p:nvSpPr>
          <p:cNvPr id="404" name="Google Shape;404;p7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LDB3</a:t>
            </a:r>
            <a:r>
              <a:rPr lang="en"/>
              <a:t> (encodes Cypher/ZASP protein at the Z-disc)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Autosomal dominant (usually)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Main protein: Z-disc structural protein linking actin cytoskeleton to sarcomere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Phenotype: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Dilated LVNC cardiomyopathy (DCM + LV noncompaction)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associated with HCM and </a:t>
            </a:r>
            <a:r>
              <a:rPr b="1" lang="en"/>
              <a:t>Myofibrillar myopathy type 4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Characteristic feature → LV hypertrabeculation / LVNC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p.(D117N) variant common but may be benign (population polymorphism)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Presentation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71900" y="1800725"/>
            <a:ext cx="8222100" cy="3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manifestation: Systolic heart failure.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Common symptoms (nonspecific):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Fatigue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Dyspnea (breathlessness)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Palpitations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Signs of congestion or fluid retention (edema, ascites, raised JVP)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Symptoms occur in the presence of structural cardiac abnormalities consistent with DCM.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interpretation:</a:t>
            </a:r>
            <a:endParaRPr/>
          </a:p>
        </p:txBody>
      </p:sp>
      <p:sp>
        <p:nvSpPr>
          <p:cNvPr id="410" name="Google Shape;410;p72"/>
          <p:cNvSpPr txBox="1"/>
          <p:nvPr>
            <p:ph idx="1" type="body"/>
          </p:nvPr>
        </p:nvSpPr>
        <p:spPr>
          <a:xfrm>
            <a:off x="471900" y="1919075"/>
            <a:ext cx="8222100" cy="30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LDB3 may influence </a:t>
            </a:r>
            <a:r>
              <a:rPr b="1" lang="en"/>
              <a:t>trabecular architecture</a:t>
            </a:r>
            <a:r>
              <a:rPr lang="en"/>
              <a:t> more than contractile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 causation not yet firmly established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further investigation of LVNC as a diagnostic marker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CardioMyosinopathies (MYH7 mutations)</a:t>
            </a:r>
            <a:endParaRPr/>
          </a:p>
        </p:txBody>
      </p:sp>
      <p:sp>
        <p:nvSpPr>
          <p:cNvPr id="416" name="Google Shape;416;p73"/>
          <p:cNvSpPr txBox="1"/>
          <p:nvPr>
            <p:ph idx="1" type="body"/>
          </p:nvPr>
        </p:nvSpPr>
        <p:spPr>
          <a:xfrm>
            <a:off x="471900" y="1733425"/>
            <a:ext cx="8222100" cy="3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MYH7 (β-myosin heavy chain)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Autosomal dominant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Protein: </a:t>
            </a:r>
            <a:r>
              <a:rPr b="1" lang="en"/>
              <a:t>Sarcomeric thick filament motor protein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Phenotype: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associated with </a:t>
            </a:r>
            <a:r>
              <a:rPr b="1" lang="en"/>
              <a:t>HCM,</a:t>
            </a:r>
            <a:r>
              <a:rPr lang="en"/>
              <a:t> but some mutations cause DCM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DCM-linked mutations → </a:t>
            </a:r>
            <a:r>
              <a:rPr b="1" lang="en"/>
              <a:t>loss-of-function</a:t>
            </a:r>
            <a:r>
              <a:rPr lang="en"/>
              <a:t> → ↓ molecular force → chamber dilation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HCM-linked mutations → </a:t>
            </a:r>
            <a:r>
              <a:rPr b="1" lang="en"/>
              <a:t>gain-of-function</a:t>
            </a:r>
            <a:r>
              <a:rPr lang="en"/>
              <a:t> → hypercontractility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4"/>
          <p:cNvSpPr txBox="1"/>
          <p:nvPr>
            <p:ph idx="4294967295" type="body"/>
          </p:nvPr>
        </p:nvSpPr>
        <p:spPr>
          <a:xfrm>
            <a:off x="471900" y="903425"/>
            <a:ext cx="82221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proposed: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Depressed</a:t>
            </a:r>
            <a:r>
              <a:rPr lang="en"/>
              <a:t> myosin function → remodeling → DCM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Compound</a:t>
            </a:r>
            <a:r>
              <a:rPr lang="en"/>
              <a:t> mutations (MYH7 + mitochondrial DNA) → HCM → DCM evolution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Multiple</a:t>
            </a:r>
            <a:r>
              <a:rPr lang="en"/>
              <a:t> sarcomeric mutations → combined genetic effect → DCM phenotype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MYH7 mutations can cause either HCM or DCM depending on functional effect of the variant.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CardioMITOmyopathies</a:t>
            </a:r>
            <a:endParaRPr/>
          </a:p>
        </p:txBody>
      </p:sp>
      <p:sp>
        <p:nvSpPr>
          <p:cNvPr id="428" name="Google Shape;428;p75"/>
          <p:cNvSpPr txBox="1"/>
          <p:nvPr>
            <p:ph idx="1" type="body"/>
          </p:nvPr>
        </p:nvSpPr>
        <p:spPr>
          <a:xfrm>
            <a:off x="471900" y="1733500"/>
            <a:ext cx="8222100" cy="28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Genes: </a:t>
            </a:r>
            <a:r>
              <a:rPr b="1" lang="en"/>
              <a:t>Mitochondrial DNA</a:t>
            </a:r>
            <a:r>
              <a:rPr lang="en"/>
              <a:t> or </a:t>
            </a:r>
            <a:r>
              <a:rPr b="1" lang="en"/>
              <a:t>nuclear genes</a:t>
            </a:r>
            <a:r>
              <a:rPr lang="en"/>
              <a:t> encoding mitochondrial proteins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Mitochondrial DNA mutations → maternal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Nuclear mutations → Mendelian (autosomal dominant or recessive)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features:</a:t>
            </a:r>
            <a:endParaRPr/>
          </a:p>
        </p:txBody>
      </p:sp>
      <p:sp>
        <p:nvSpPr>
          <p:cNvPr id="434" name="Google Shape;434;p7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DCM or HCM → DCM progression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Often part of multisystem disease: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Hearing 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Ptosis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Myopathy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Renal failure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Cryptogenic stroke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Diabetes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Optic neuritis / Retinitis pigmentosa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77"/>
          <p:cNvSpPr txBox="1"/>
          <p:nvPr>
            <p:ph idx="1" type="body"/>
          </p:nvPr>
        </p:nvSpPr>
        <p:spPr>
          <a:xfrm>
            <a:off x="471900" y="1687950"/>
            <a:ext cx="8222100" cy="3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ANT1 mutations → AR DCM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POLG1 mutations → AD DCM + progressive external ophthalmoplegia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Diagnosis: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mtDNA or nuclear gene sequencing (Sanger or NGS)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Heteroplasmy level</a:t>
            </a:r>
            <a:r>
              <a:rPr lang="en"/>
              <a:t> determines severity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Risk: Drug intolerance (due to mitochondrial dysfunction)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8"/>
          <p:cNvPicPr preferRelativeResize="0"/>
          <p:nvPr/>
        </p:nvPicPr>
        <p:blipFill rotWithShape="1">
          <a:blip r:embed="rId3">
            <a:alphaModFix/>
          </a:blip>
          <a:srcRect b="36415" l="0" r="0" t="0"/>
          <a:stretch/>
        </p:blipFill>
        <p:spPr>
          <a:xfrm>
            <a:off x="0" y="426997"/>
            <a:ext cx="9144000" cy="3816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CardioTitinopathies (TTN mutations)</a:t>
            </a:r>
            <a:endParaRPr/>
          </a:p>
        </p:txBody>
      </p:sp>
      <p:sp>
        <p:nvSpPr>
          <p:cNvPr id="451" name="Google Shape;451;p79"/>
          <p:cNvSpPr txBox="1"/>
          <p:nvPr>
            <p:ph idx="1" type="body"/>
          </p:nvPr>
        </p:nvSpPr>
        <p:spPr>
          <a:xfrm>
            <a:off x="471900" y="1752050"/>
            <a:ext cx="8222100" cy="3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TTN (encodes Titin — largest human protein)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Autosomal dominant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Protein: </a:t>
            </a:r>
            <a:r>
              <a:rPr b="1" lang="en"/>
              <a:t>Sarcomeric giant protein</a:t>
            </a:r>
            <a:r>
              <a:rPr lang="en"/>
              <a:t> maintaining </a:t>
            </a:r>
            <a:r>
              <a:rPr b="1" lang="en"/>
              <a:t>passive elasticity</a:t>
            </a:r>
            <a:r>
              <a:rPr lang="en"/>
              <a:t> and </a:t>
            </a:r>
            <a:r>
              <a:rPr b="1" lang="en"/>
              <a:t>stability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Phenotype: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Commonest</a:t>
            </a:r>
            <a:r>
              <a:rPr lang="en"/>
              <a:t> genetic cause of DCM: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25%</a:t>
            </a:r>
            <a:r>
              <a:rPr lang="en"/>
              <a:t> of familial DCM (FDCM)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18%</a:t>
            </a:r>
            <a:r>
              <a:rPr lang="en"/>
              <a:t> of sporadic DCM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Penetrance: </a:t>
            </a:r>
            <a:r>
              <a:rPr b="1" lang="en"/>
              <a:t>&gt;95% after age 40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Clinical course: similar to non-TTN DCM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80"/>
          <p:cNvSpPr txBox="1"/>
          <p:nvPr>
            <p:ph idx="4294967295" type="body"/>
          </p:nvPr>
        </p:nvSpPr>
        <p:spPr>
          <a:xfrm>
            <a:off x="471900" y="619050"/>
            <a:ext cx="8222100" cy="44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TTN truncating variants (TTNtv) found in 1 in 500 healthy individuals → </a:t>
            </a:r>
            <a:r>
              <a:rPr b="1" lang="en"/>
              <a:t>interpret with caution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Also implicated 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HCM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Limb-girdle muscular dystrophy type 2J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Early-onset fatal cardiomyopathy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Tibial muscular dystrophy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Antisense-mediated exon skipping</a:t>
            </a:r>
            <a:r>
              <a:rPr lang="en"/>
              <a:t> is an emerging treatment strategy.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055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601" y="35001"/>
            <a:ext cx="5538400" cy="268448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1"/>
          <p:cNvSpPr txBox="1"/>
          <p:nvPr/>
        </p:nvSpPr>
        <p:spPr>
          <a:xfrm>
            <a:off x="3967700" y="4266800"/>
            <a:ext cx="4004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Uses Antisense Oligonucleotide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Diagnostic Criteria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71900" y="1919075"/>
            <a:ext cx="8222100" cy="31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Ventricular (LV) Systolic Dysfunction: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LV ejection fraction (LVEF) on 2D echocardiography.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LV Dilatation: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LV end-diastolic volume/diameter &gt; 2 SD</a:t>
            </a:r>
            <a:r>
              <a:rPr lang="en"/>
              <a:t> (Z-score &gt; +2) above normal,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Adjusted for body surface area, height, and age.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Dilated Phospholambanopathies (PLN mutations)</a:t>
            </a:r>
            <a:endParaRPr/>
          </a:p>
        </p:txBody>
      </p:sp>
      <p:sp>
        <p:nvSpPr>
          <p:cNvPr id="470" name="Google Shape;470;p82"/>
          <p:cNvSpPr txBox="1"/>
          <p:nvPr>
            <p:ph idx="1" type="body"/>
          </p:nvPr>
        </p:nvSpPr>
        <p:spPr>
          <a:xfrm>
            <a:off x="471900" y="1919075"/>
            <a:ext cx="8222100" cy="29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Gene: </a:t>
            </a:r>
            <a:r>
              <a:rPr b="1" lang="en"/>
              <a:t>PLN (Phospholamban)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Inheritance: </a:t>
            </a:r>
            <a:r>
              <a:rPr b="1" lang="en"/>
              <a:t>Autosomal dominant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Protein: </a:t>
            </a:r>
            <a:r>
              <a:rPr b="1" lang="en"/>
              <a:t>Sarcoplasmic reticulum (SR) regulator of calcium handling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PLN inhibits SERCA2a (SR Ca²⁺-ATPase) when unphosphorylated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Mutations → </a:t>
            </a:r>
            <a:r>
              <a:rPr b="1" lang="en"/>
              <a:t>defective Ca²⁺ reuptake</a:t>
            </a:r>
            <a:r>
              <a:rPr lang="en"/>
              <a:t> → impaired relaxation → </a:t>
            </a:r>
            <a:r>
              <a:rPr b="1" lang="en"/>
              <a:t>DCM /</a:t>
            </a:r>
            <a:r>
              <a:rPr lang="en"/>
              <a:t> </a:t>
            </a:r>
            <a:r>
              <a:rPr b="1" lang="en"/>
              <a:t>arrhythmogenic cardiomyopathy</a:t>
            </a:r>
            <a:endParaRPr b="1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83"/>
          <p:cNvSpPr txBox="1"/>
          <p:nvPr>
            <p:ph idx="4294967295" type="body"/>
          </p:nvPr>
        </p:nvSpPr>
        <p:spPr>
          <a:xfrm>
            <a:off x="471900" y="927825"/>
            <a:ext cx="8222100" cy="4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mutation: p.(Arg14del) — </a:t>
            </a:r>
            <a:r>
              <a:rPr b="1" lang="en"/>
              <a:t>“Dutch founder mutation”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in 10–15% of Dutch DCM/ARVC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 </a:t>
            </a:r>
            <a:r>
              <a:rPr b="1" lang="en"/>
              <a:t>high arrhythmic risk</a:t>
            </a:r>
            <a:r>
              <a:rPr lang="en"/>
              <a:t> and SCD (often first presentation)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Characteristic ECG: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Low-voltage QRS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T-wave inversion in V4–V6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PLN mutations </a:t>
            </a:r>
            <a:r>
              <a:rPr b="1" lang="en"/>
              <a:t>rare</a:t>
            </a:r>
            <a:r>
              <a:rPr lang="en"/>
              <a:t> outside the Netherlands but equally malignant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Suspect in DCM + arrhythmia + </a:t>
            </a:r>
            <a:r>
              <a:rPr b="1" lang="en"/>
              <a:t>low ECG voltage</a:t>
            </a:r>
            <a:endParaRPr b="1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676" y="0"/>
            <a:ext cx="34006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Non-Genetic (Acquired) Dilated Cardiomyopathy</a:t>
            </a:r>
            <a:endParaRPr/>
          </a:p>
        </p:txBody>
      </p:sp>
      <p:sp>
        <p:nvSpPr>
          <p:cNvPr id="487" name="Google Shape;487;p85"/>
          <p:cNvSpPr txBox="1"/>
          <p:nvPr>
            <p:ph idx="1" type="body"/>
          </p:nvPr>
        </p:nvSpPr>
        <p:spPr>
          <a:xfrm>
            <a:off x="471900" y="1919075"/>
            <a:ext cx="82221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DCM with </a:t>
            </a:r>
            <a:r>
              <a:rPr b="1" lang="en"/>
              <a:t>no identifiable pathogenic gene mutation,</a:t>
            </a:r>
            <a:r>
              <a:rPr lang="en"/>
              <a:t> caused instead by acquired disease processes or toxic exposures that impair myocardial structure or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Unlike genetic DCM, non-genetic DCM </a:t>
            </a:r>
            <a:r>
              <a:rPr b="1" lang="en"/>
              <a:t>can be reversible</a:t>
            </a:r>
            <a:r>
              <a:rPr lang="en"/>
              <a:t> if the underlying trigger is </a:t>
            </a:r>
            <a:r>
              <a:rPr b="1" lang="en"/>
              <a:t>identified</a:t>
            </a:r>
            <a:r>
              <a:rPr lang="en"/>
              <a:t> and </a:t>
            </a:r>
            <a:r>
              <a:rPr b="1" lang="en"/>
              <a:t>treated early.</a:t>
            </a:r>
            <a:endParaRPr b="1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1. </a:t>
            </a:r>
            <a:r>
              <a:rPr lang="en"/>
              <a:t>Autoimmune / Immune-Mediated DCM</a:t>
            </a:r>
            <a:endParaRPr/>
          </a:p>
        </p:txBody>
      </p:sp>
      <p:sp>
        <p:nvSpPr>
          <p:cNvPr id="493" name="Google Shape;493;p86"/>
          <p:cNvSpPr txBox="1"/>
          <p:nvPr>
            <p:ph idx="1" type="body"/>
          </p:nvPr>
        </p:nvSpPr>
        <p:spPr>
          <a:xfrm>
            <a:off x="471900" y="1715275"/>
            <a:ext cx="82221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Autoantibodies</a:t>
            </a:r>
            <a:r>
              <a:rPr lang="en"/>
              <a:t> or </a:t>
            </a:r>
            <a:r>
              <a:rPr b="1" lang="en"/>
              <a:t>immune cell–mediated injury</a:t>
            </a:r>
            <a:r>
              <a:rPr lang="en"/>
              <a:t> damages cardiomyocytes and causes LV dilation.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Associated systemic autoimmune diseases: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Systemic lupus erythematosus (SLE)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Systemic sclerosis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Rheumatoid arthritis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Sjögren syndrome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Polymyositis / Dermatomyositis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Eosinophilic granulomatosis with polyangiitis (formerly Churg–Strauss)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87"/>
          <p:cNvSpPr txBox="1"/>
          <p:nvPr>
            <p:ph idx="4294967295" type="body"/>
          </p:nvPr>
        </p:nvSpPr>
        <p:spPr>
          <a:xfrm>
            <a:off x="471900" y="750800"/>
            <a:ext cx="8222100" cy="4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clue: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DCM </a:t>
            </a:r>
            <a:r>
              <a:rPr b="1" lang="en"/>
              <a:t>coexisting</a:t>
            </a:r>
            <a:r>
              <a:rPr lang="en"/>
              <a:t> with systemic autoimmune features (arthritis, rash, myositis, etc.)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Workup: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Autoimmune panel</a:t>
            </a:r>
            <a:r>
              <a:rPr lang="en"/>
              <a:t> (ANA, anti-Ro/La, anti-dsDNA, ANCA,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CMR and biopsy (may show myocarditis or fibrosis)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Management: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Treat underlying autoimmune disorder (immunosuppressants, biologics) + standard heart failure therapy.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6155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655" y="0"/>
            <a:ext cx="358236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493" y="0"/>
            <a:ext cx="50997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750"/>
            <a:ext cx="9144001" cy="436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Coronary Artery Disease (CAD) Exclusion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71900" y="1703050"/>
            <a:ext cx="8222100" cy="3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step to </a:t>
            </a:r>
            <a:r>
              <a:rPr b="1" lang="en"/>
              <a:t>rule out ischemic etiology.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Investigations: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Coronary angiography → </a:t>
            </a:r>
            <a:r>
              <a:rPr b="1" lang="en"/>
              <a:t>gold standard</a:t>
            </a:r>
            <a:r>
              <a:rPr lang="en"/>
              <a:t> to exclude atherosclerosis.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 coronary angiography → </a:t>
            </a:r>
            <a:r>
              <a:rPr b="1" lang="en"/>
              <a:t>noninvasive alternative.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≥1 epicardial artery shows flow-limiting stenosis, DCM is </a:t>
            </a:r>
            <a:r>
              <a:rPr b="1" lang="en" u="sng"/>
              <a:t>secondary to CAD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However, CAD and genetic DCM </a:t>
            </a:r>
            <a:r>
              <a:rPr b="1" lang="en"/>
              <a:t>can coexist,</a:t>
            </a:r>
            <a:r>
              <a:rPr lang="en"/>
              <a:t> requiring individualized assessment.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Functional testing</a:t>
            </a:r>
            <a:r>
              <a:rPr lang="en"/>
              <a:t> (e.g., myocardial perfusion imaging) may help </a:t>
            </a:r>
            <a:r>
              <a:rPr b="1" lang="en"/>
              <a:t>assess</a:t>
            </a:r>
            <a:r>
              <a:rPr lang="en"/>
              <a:t> </a:t>
            </a:r>
            <a:r>
              <a:rPr b="1" lang="en"/>
              <a:t>ischemia extent.</a:t>
            </a:r>
            <a:endParaRPr b="1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92"/>
          <p:cNvPicPr preferRelativeResize="0"/>
          <p:nvPr/>
        </p:nvPicPr>
        <p:blipFill rotWithShape="1">
          <a:blip r:embed="rId3">
            <a:alphaModFix/>
          </a:blip>
          <a:srcRect b="23418" l="0" r="0" t="0"/>
          <a:stretch/>
        </p:blipFill>
        <p:spPr>
          <a:xfrm>
            <a:off x="152400" y="14325"/>
            <a:ext cx="4419599" cy="511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92"/>
          <p:cNvPicPr preferRelativeResize="0"/>
          <p:nvPr/>
        </p:nvPicPr>
        <p:blipFill rotWithShape="1">
          <a:blip r:embed="rId3">
            <a:alphaModFix/>
          </a:blip>
          <a:srcRect b="0" l="0" r="0" t="75317"/>
          <a:stretch/>
        </p:blipFill>
        <p:spPr>
          <a:xfrm>
            <a:off x="4572000" y="1178100"/>
            <a:ext cx="4572001" cy="170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289" y="0"/>
            <a:ext cx="403809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2. Toxic DCM</a:t>
            </a:r>
            <a:endParaRPr/>
          </a:p>
        </p:txBody>
      </p:sp>
      <p:sp>
        <p:nvSpPr>
          <p:cNvPr id="536" name="Google Shape;536;p9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Myocardial injury and dilation due to </a:t>
            </a:r>
            <a:r>
              <a:rPr b="1" lang="en"/>
              <a:t>toxic agents</a:t>
            </a:r>
            <a:r>
              <a:rPr lang="en"/>
              <a:t> — either exogenous (drugs, alcohol, metals) or endogenous (metabolic derangements).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a. </a:t>
            </a:r>
            <a:r>
              <a:rPr b="1" lang="en"/>
              <a:t>Exogenous</a:t>
            </a:r>
            <a:r>
              <a:rPr lang="en"/>
              <a:t> (Drug- or Toxin-Induced)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Mechanism: Direct myocyte toxicity, mitochondrial injury, oxidative stress.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Reversibility: Often partial or complete with withdrawal and medical therapy.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95"/>
          <p:cNvSpPr txBox="1"/>
          <p:nvPr>
            <p:ph idx="1" type="body"/>
          </p:nvPr>
        </p:nvSpPr>
        <p:spPr>
          <a:xfrm>
            <a:off x="471900" y="1763925"/>
            <a:ext cx="8222100" cy="3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causes: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Alcohol → alcoholic cardiomyopathy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Anthracyclines (doxorubicin, daunorubicin) → </a:t>
            </a:r>
            <a:r>
              <a:rPr b="1" lang="en"/>
              <a:t>dose-dependent</a:t>
            </a:r>
            <a:r>
              <a:rPr lang="en"/>
              <a:t> myocyte necrosis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Trastuzumab, cyclophosphamide, ifosfamide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Cocaine, amphetamines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Chloroquine / Hydroxychloroquine (long-term)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Heavy metals (cobalt, lead)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Radiation-induced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9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b. Endogenous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Thyrotoxicosis, pheochromocytoma, uremia, iron overload (hemochromatosis)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Tachycardia-induced cardiomyopathy (persistent tachyarrhythmia)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Proof of causality</a:t>
            </a:r>
            <a:r>
              <a:rPr lang="en"/>
              <a:t> is essential → </a:t>
            </a:r>
            <a:r>
              <a:rPr b="1" lang="en"/>
              <a:t>improvement after removal</a:t>
            </a:r>
            <a:r>
              <a:rPr lang="en"/>
              <a:t> confirms diagnosis.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3. Inflammatory Cardiomyopathies</a:t>
            </a:r>
            <a:endParaRPr/>
          </a:p>
        </p:txBody>
      </p:sp>
      <p:sp>
        <p:nvSpPr>
          <p:cNvPr id="554" name="Google Shape;554;p9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DCM phenotype with </a:t>
            </a:r>
            <a:r>
              <a:rPr b="1" lang="en"/>
              <a:t>histologic</a:t>
            </a:r>
            <a:r>
              <a:rPr lang="en"/>
              <a:t> or </a:t>
            </a:r>
            <a:r>
              <a:rPr b="1" lang="en"/>
              <a:t>imaging evidence</a:t>
            </a:r>
            <a:r>
              <a:rPr lang="en"/>
              <a:t> of </a:t>
            </a:r>
            <a:r>
              <a:rPr b="1" lang="en"/>
              <a:t>myocardial</a:t>
            </a:r>
            <a:r>
              <a:rPr lang="en"/>
              <a:t> </a:t>
            </a:r>
            <a:r>
              <a:rPr b="1" lang="en"/>
              <a:t>inflammation.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Etiologies: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Viral</a:t>
            </a:r>
            <a:r>
              <a:rPr lang="en"/>
              <a:t> myocarditis (Coxsackie, Parvovirus B19,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Autoimmune / immune activation </a:t>
            </a:r>
            <a:r>
              <a:rPr b="1" lang="en"/>
              <a:t>post-infection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Giant cell</a:t>
            </a:r>
            <a:r>
              <a:rPr lang="en"/>
              <a:t> or </a:t>
            </a:r>
            <a:r>
              <a:rPr b="1" lang="en"/>
              <a:t>eosinophilic</a:t>
            </a:r>
            <a:r>
              <a:rPr lang="en"/>
              <a:t> myocarditis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8"/>
          <p:cNvSpPr txBox="1"/>
          <p:nvPr>
            <p:ph idx="1" type="body"/>
          </p:nvPr>
        </p:nvSpPr>
        <p:spPr>
          <a:xfrm>
            <a:off x="471900" y="1919075"/>
            <a:ext cx="8222100" cy="29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Cardiac MRI (edema, late gadolinium enhancement)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Endomyocardial biopsy (</a:t>
            </a:r>
            <a:r>
              <a:rPr b="1" lang="en"/>
              <a:t>Dallas criteria,</a:t>
            </a:r>
            <a:r>
              <a:rPr lang="en"/>
              <a:t> immunohistochemistry)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Course: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May evolve into chronic DCM due to fibrotic remodeling.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4. Peripartum Cardiomyopathy (PPCM)</a:t>
            </a:r>
            <a:endParaRPr/>
          </a:p>
        </p:txBody>
      </p:sp>
      <p:sp>
        <p:nvSpPr>
          <p:cNvPr id="571" name="Google Shape;571;p100"/>
          <p:cNvSpPr txBox="1"/>
          <p:nvPr>
            <p:ph idx="1" type="body"/>
          </p:nvPr>
        </p:nvSpPr>
        <p:spPr>
          <a:xfrm>
            <a:off x="471900" y="1696950"/>
            <a:ext cx="8222100" cy="3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Occurs during the </a:t>
            </a:r>
            <a:r>
              <a:rPr b="1" lang="en"/>
              <a:t>last month of pregnancy</a:t>
            </a:r>
            <a:r>
              <a:rPr lang="en"/>
              <a:t> or </a:t>
            </a:r>
            <a:r>
              <a:rPr b="1" lang="en"/>
              <a:t>within 5 months postpartum.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Likely </a:t>
            </a:r>
            <a:r>
              <a:rPr b="1" lang="en"/>
              <a:t>multifactorial</a:t>
            </a:r>
            <a:r>
              <a:rPr lang="en"/>
              <a:t> —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oxidative</a:t>
            </a:r>
            <a:r>
              <a:rPr lang="en"/>
              <a:t> stress,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hormonal</a:t>
            </a:r>
            <a:r>
              <a:rPr lang="en"/>
              <a:t> imbalance (prolactin fragments),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immune</a:t>
            </a:r>
            <a:r>
              <a:rPr lang="en"/>
              <a:t> activation,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sometimes </a:t>
            </a:r>
            <a:r>
              <a:rPr b="1" lang="en"/>
              <a:t>genetic</a:t>
            </a:r>
            <a:r>
              <a:rPr lang="en"/>
              <a:t> predisposition.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01"/>
          <p:cNvSpPr txBox="1"/>
          <p:nvPr>
            <p:ph idx="1" type="body"/>
          </p:nvPr>
        </p:nvSpPr>
        <p:spPr>
          <a:xfrm>
            <a:off x="471900" y="1611500"/>
            <a:ext cx="8222100" cy="4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Systolic heart failure signs post-delivery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dilation and dysfunction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recover </a:t>
            </a:r>
            <a:r>
              <a:rPr b="1" lang="en"/>
              <a:t>spontaneously</a:t>
            </a:r>
            <a:r>
              <a:rPr lang="en"/>
              <a:t> in 50–70%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Management: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Guideline-directed heart failure therapy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teratogenic drugs (ACEi/ARB during pregnancy)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Bromocriptine</a:t>
            </a:r>
            <a:r>
              <a:rPr lang="en"/>
              <a:t> sometimes used (inhibits prolactin release)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Magnetic Resonance (CMR)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71900" y="1919075"/>
            <a:ext cx="8222100" cy="33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part of routine DCM evaluation.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Provides: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Confirmation of diagnosis,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 of </a:t>
            </a:r>
            <a:r>
              <a:rPr b="1" lang="en"/>
              <a:t>myocardial fibrosis</a:t>
            </a:r>
            <a:r>
              <a:rPr lang="en"/>
              <a:t> (late gadolinium enhancement),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Identification of LV noncompaction (LVNC) or hypertrabeculation patterns.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/>
              <a:t>5. Overlap Between Genetic and Acquired DCM</a:t>
            </a:r>
            <a:endParaRPr/>
          </a:p>
        </p:txBody>
      </p:sp>
      <p:sp>
        <p:nvSpPr>
          <p:cNvPr id="583" name="Google Shape;583;p102"/>
          <p:cNvSpPr txBox="1"/>
          <p:nvPr>
            <p:ph idx="1" type="body"/>
          </p:nvPr>
        </p:nvSpPr>
        <p:spPr>
          <a:xfrm>
            <a:off x="471900" y="1919075"/>
            <a:ext cx="8222100" cy="3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diseases previously considered “acquired” (autoimmune or peripartum) may have genetic predispositions (e.g., LMNA or TTN variants).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Hence, family history and genetic counseling are now recommended in all DCM cases, even if the cause appears “non-genetic.”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component of MOGE(S)</a:t>
            </a:r>
            <a:endParaRPr/>
          </a:p>
        </p:txBody>
      </p:sp>
      <p:sp>
        <p:nvSpPr>
          <p:cNvPr id="589" name="Google Shape;589;p10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Morphofunctional phenotype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Organ involvement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Etiology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Efficacy of treatment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Genetic inheritance pattern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component of MOGE(S)</a:t>
            </a:r>
            <a:endParaRPr/>
          </a:p>
        </p:txBody>
      </p:sp>
      <p:sp>
        <p:nvSpPr>
          <p:cNvPr id="595" name="Google Shape;595;p10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Morphofunctional phenotype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Organ involvement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Etiology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Efficacy of treatment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Genetic inheritance pattern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Myocardial deformation imaging refers to</a:t>
            </a:r>
            <a:endParaRPr/>
          </a:p>
        </p:txBody>
      </p:sp>
      <p:sp>
        <p:nvSpPr>
          <p:cNvPr id="601" name="Google Shape;601;p1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Myocardial biopsy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Strain ECHO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Cardiac 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Cath study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Myocardial deformation imaging refers to</a:t>
            </a:r>
            <a:endParaRPr/>
          </a:p>
        </p:txBody>
      </p:sp>
      <p:sp>
        <p:nvSpPr>
          <p:cNvPr id="607" name="Google Shape;607;p10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Myocardial biopsy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Strain ECHO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Cardiac 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Cath study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Dalla</a:t>
            </a:r>
            <a:r>
              <a:rPr lang="en"/>
              <a:t>’s criteria is used for</a:t>
            </a:r>
            <a:endParaRPr/>
          </a:p>
        </p:txBody>
      </p:sp>
      <p:sp>
        <p:nvSpPr>
          <p:cNvPr id="613" name="Google Shape;613;p10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Rheumatic heart disease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Infective endocarditis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Myocarditis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Myocardial Infarction 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Dalla’s criteria is used for</a:t>
            </a:r>
            <a:endParaRPr/>
          </a:p>
        </p:txBody>
      </p:sp>
      <p:sp>
        <p:nvSpPr>
          <p:cNvPr id="619" name="Google Shape;619;p10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Rheumatic heart disease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Infective endocarditis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Myocarditis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Myocardial Infarction 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AUTOIMMUNE / IMMUNE-MEDIATED DILATED CARDIOMYOPATHY</a:t>
            </a:r>
            <a:endParaRPr/>
          </a:p>
        </p:txBody>
      </p:sp>
      <p:sp>
        <p:nvSpPr>
          <p:cNvPr id="630" name="Google Shape;630;p110"/>
          <p:cNvSpPr txBox="1"/>
          <p:nvPr>
            <p:ph idx="1" type="body"/>
          </p:nvPr>
        </p:nvSpPr>
        <p:spPr>
          <a:xfrm>
            <a:off x="471900" y="1660325"/>
            <a:ext cx="8222100" cy="39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Autoimmune/immune-mediated DCM refers to myocardial involvement due to systemic autoimmune disease or, rarely, a primary autoimmune myocarditis without a defined systemic disease.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cardiac manifestations are diverse, ranging from: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Pericarditis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Coronary vasculitis or ischemia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system disease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Arrhythmias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Myocardial fibrosis and dilation → DCM phenotype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Pulmonary hypertension (as a complication)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11"/>
          <p:cNvSpPr txBox="1"/>
          <p:nvPr>
            <p:ph idx="1" type="body"/>
          </p:nvPr>
        </p:nvSpPr>
        <p:spPr>
          <a:xfrm>
            <a:off x="471900" y="1919075"/>
            <a:ext cx="8222100" cy="3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involvement may: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 </a:t>
            </a:r>
            <a:r>
              <a:rPr b="1" lang="en"/>
              <a:t>after</a:t>
            </a:r>
            <a:r>
              <a:rPr lang="en"/>
              <a:t> a known diagnosis of autoimmune disease, 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the </a:t>
            </a:r>
            <a:r>
              <a:rPr b="1" lang="en"/>
              <a:t>first</a:t>
            </a:r>
            <a:r>
              <a:rPr lang="en"/>
              <a:t> presentation, leading to detection of an underlying autoimmune disorder.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Hence, systemic evaluation is essential.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