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71" r:id="rId2"/>
    <p:sldId id="259" r:id="rId3"/>
    <p:sldId id="270" r:id="rId4"/>
    <p:sldId id="269" r:id="rId5"/>
    <p:sldId id="272" r:id="rId6"/>
    <p:sldId id="260" r:id="rId7"/>
    <p:sldId id="261" r:id="rId8"/>
    <p:sldId id="273" r:id="rId9"/>
    <p:sldId id="262" r:id="rId10"/>
    <p:sldId id="274" r:id="rId11"/>
    <p:sldId id="275" r:id="rId12"/>
    <p:sldId id="276" r:id="rId13"/>
    <p:sldId id="277" r:id="rId14"/>
    <p:sldId id="278" r:id="rId15"/>
    <p:sldId id="279" r:id="rId16"/>
    <p:sldId id="280" r:id="rId17"/>
    <p:sldId id="281" r:id="rId18"/>
    <p:sldId id="282" r:id="rId19"/>
    <p:sldId id="283" r:id="rId20"/>
    <p:sldId id="285" r:id="rId21"/>
    <p:sldId id="286" r:id="rId22"/>
    <p:sldId id="287" r:id="rId23"/>
    <p:sldId id="288" r:id="rId24"/>
    <p:sldId id="289" r:id="rId25"/>
    <p:sldId id="290" r:id="rId26"/>
    <p:sldId id="291" r:id="rId27"/>
    <p:sldId id="305" r:id="rId28"/>
    <p:sldId id="304" r:id="rId29"/>
    <p:sldId id="306" r:id="rId30"/>
    <p:sldId id="294" r:id="rId31"/>
    <p:sldId id="295" r:id="rId32"/>
    <p:sldId id="292" r:id="rId33"/>
    <p:sldId id="293" r:id="rId34"/>
    <p:sldId id="296" r:id="rId35"/>
    <p:sldId id="298" r:id="rId36"/>
    <p:sldId id="299" r:id="rId37"/>
    <p:sldId id="297" r:id="rId38"/>
    <p:sldId id="303" r:id="rId39"/>
    <p:sldId id="300" r:id="rId40"/>
    <p:sldId id="301" r:id="rId41"/>
    <p:sldId id="302" r:id="rId42"/>
    <p:sldId id="307" r:id="rId43"/>
    <p:sldId id="332" r:id="rId44"/>
    <p:sldId id="333" r:id="rId45"/>
    <p:sldId id="334" r:id="rId46"/>
    <p:sldId id="320" r:id="rId47"/>
    <p:sldId id="264" r:id="rId48"/>
    <p:sldId id="321" r:id="rId49"/>
    <p:sldId id="322" r:id="rId50"/>
    <p:sldId id="265" r:id="rId51"/>
    <p:sldId id="323" r:id="rId52"/>
    <p:sldId id="266" r:id="rId53"/>
    <p:sldId id="326" r:id="rId54"/>
    <p:sldId id="268" r:id="rId55"/>
    <p:sldId id="308" r:id="rId56"/>
    <p:sldId id="327" r:id="rId57"/>
    <p:sldId id="329" r:id="rId58"/>
    <p:sldId id="328" r:id="rId59"/>
    <p:sldId id="330" r:id="rId60"/>
    <p:sldId id="331" r:id="rId61"/>
    <p:sldId id="335" r:id="rId62"/>
    <p:sldId id="336" r:id="rId63"/>
    <p:sldId id="33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87E2E-9845-4739-ABF9-60812CDCBD0D}" type="datetimeFigureOut">
              <a:rPr lang="en-IN" smtClean="0"/>
              <a:t>21-01-2026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9526-C1B5-45DD-A8F9-126A8D1CDB92}" type="slidenum">
              <a:rPr lang="en-IN" smtClean="0"/>
              <a:t>‹#›</a:t>
            </a:fld>
            <a:endParaRPr lang="en-IN"/>
          </a:p>
        </p:txBody>
      </p:sp>
    </p:spTree>
    <p:extLst>
      <p:ext uri="{BB962C8B-B14F-4D97-AF65-F5344CB8AC3E}">
        <p14:creationId xmlns:p14="http://schemas.microsoft.com/office/powerpoint/2010/main" val="388663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3B9526-C1B5-45DD-A8F9-126A8D1CDB92}" type="slidenum">
              <a:rPr lang="en-IN" smtClean="0"/>
              <a:t>20</a:t>
            </a:fld>
            <a:endParaRPr lang="en-IN"/>
          </a:p>
        </p:txBody>
      </p:sp>
    </p:spTree>
    <p:extLst>
      <p:ext uri="{BB962C8B-B14F-4D97-AF65-F5344CB8AC3E}">
        <p14:creationId xmlns:p14="http://schemas.microsoft.com/office/powerpoint/2010/main" val="248762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BB96-CAC3-BA4E-688A-85D20AFA50A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3FBB95A-6CB4-5E2B-FEF6-FF925D5A0C29}"/>
              </a:ext>
            </a:extLst>
          </p:cNvPr>
          <p:cNvPicPr>
            <a:picLocks noGrp="1" noChangeAspect="1"/>
          </p:cNvPicPr>
          <p:nvPr>
            <p:ph idx="1"/>
          </p:nvPr>
        </p:nvPicPr>
        <p:blipFill>
          <a:blip r:embed="rId2"/>
          <a:stretch>
            <a:fillRect/>
          </a:stretch>
        </p:blipFill>
        <p:spPr>
          <a:xfrm>
            <a:off x="0" y="0"/>
            <a:ext cx="12192000" cy="6967728"/>
          </a:xfrm>
        </p:spPr>
      </p:pic>
      <p:sp>
        <p:nvSpPr>
          <p:cNvPr id="3" name="Rectangle 2">
            <a:extLst>
              <a:ext uri="{FF2B5EF4-FFF2-40B4-BE49-F238E27FC236}">
                <a16:creationId xmlns:a16="http://schemas.microsoft.com/office/drawing/2014/main" id="{249D487A-D5D9-B7D3-B42A-49F022FC7D06}"/>
              </a:ext>
            </a:extLst>
          </p:cNvPr>
          <p:cNvSpPr/>
          <p:nvPr/>
        </p:nvSpPr>
        <p:spPr>
          <a:xfrm>
            <a:off x="7226710" y="4601497"/>
            <a:ext cx="3436374" cy="6636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Sanjeev </a:t>
            </a:r>
            <a:endParaRPr lang="en-IN"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7356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B386-A5CD-4B4F-6504-9F28F71540A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3BD966C-9C7E-EA07-9115-A5F8C766E8F7}"/>
              </a:ext>
            </a:extLst>
          </p:cNvPr>
          <p:cNvSpPr>
            <a:spLocks noGrp="1"/>
          </p:cNvSpPr>
          <p:nvPr>
            <p:ph idx="1"/>
          </p:nvPr>
        </p:nvSpPr>
        <p:spPr/>
        <p:txBody>
          <a:bodyPr/>
          <a:lstStyle/>
          <a:p>
            <a:r>
              <a:rPr lang="en-US" dirty="0"/>
              <a:t>The important surrogate of ventricular </a:t>
            </a:r>
            <a:r>
              <a:rPr lang="en-US" dirty="0" err="1"/>
              <a:t>dyssnchrony</a:t>
            </a:r>
            <a:r>
              <a:rPr lang="en-US" dirty="0"/>
              <a:t> is an increased QRS duration.</a:t>
            </a:r>
          </a:p>
          <a:p>
            <a:r>
              <a:rPr lang="en-US" dirty="0"/>
              <a:t>In CRT, septum and lateral left ventricular wall contracts simultaneously producing improvement in the left ventricular stroke volume.</a:t>
            </a:r>
          </a:p>
          <a:p>
            <a:r>
              <a:rPr lang="en-US" dirty="0"/>
              <a:t>CRT improves the symptomatic status and survival of the heart failure patients with left ventricular dyssynchrony.</a:t>
            </a:r>
          </a:p>
          <a:p>
            <a:r>
              <a:rPr lang="en-US" dirty="0"/>
              <a:t>But still there is a 30% non-responder rate of patients who do not respond to CRT. </a:t>
            </a:r>
          </a:p>
          <a:p>
            <a:endParaRPr lang="en-IN" dirty="0"/>
          </a:p>
        </p:txBody>
      </p:sp>
    </p:spTree>
    <p:extLst>
      <p:ext uri="{BB962C8B-B14F-4D97-AF65-F5344CB8AC3E}">
        <p14:creationId xmlns:p14="http://schemas.microsoft.com/office/powerpoint/2010/main" val="109197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8997-2DA4-AC4E-352D-E7F91D661E9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1011FD7-FE88-C94C-06F7-FFD82435C8F6}"/>
              </a:ext>
            </a:extLst>
          </p:cNvPr>
          <p:cNvSpPr>
            <a:spLocks noGrp="1"/>
          </p:cNvSpPr>
          <p:nvPr>
            <p:ph idx="1"/>
          </p:nvPr>
        </p:nvSpPr>
        <p:spPr/>
        <p:txBody>
          <a:bodyPr/>
          <a:lstStyle/>
          <a:p>
            <a:r>
              <a:rPr lang="en-US" dirty="0"/>
              <a:t>CRT produces a narrowing of the QRS complexes as the right ventricle and posterolateral left ventricle are paced in synchrony, to produce a better left ventricular output.  </a:t>
            </a:r>
          </a:p>
          <a:p>
            <a:r>
              <a:rPr lang="en-US" dirty="0"/>
              <a:t>CRT system may include ICD protection(CRT-D), or provide only pacing therapy(CRT-P)</a:t>
            </a:r>
          </a:p>
          <a:p>
            <a:endParaRPr lang="en-IN" dirty="0"/>
          </a:p>
        </p:txBody>
      </p:sp>
    </p:spTree>
    <p:extLst>
      <p:ext uri="{BB962C8B-B14F-4D97-AF65-F5344CB8AC3E}">
        <p14:creationId xmlns:p14="http://schemas.microsoft.com/office/powerpoint/2010/main" val="234964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BDEDD7-3976-8FE4-6AC9-2D6D7C9D59EC}"/>
              </a:ext>
            </a:extLst>
          </p:cNvPr>
          <p:cNvPicPr>
            <a:picLocks noGrp="1" noChangeAspect="1"/>
          </p:cNvPicPr>
          <p:nvPr>
            <p:ph idx="1"/>
          </p:nvPr>
        </p:nvPicPr>
        <p:blipFill>
          <a:blip r:embed="rId2"/>
          <a:stretch>
            <a:fillRect/>
          </a:stretch>
        </p:blipFill>
        <p:spPr>
          <a:xfrm>
            <a:off x="1938528" y="1289304"/>
            <a:ext cx="8266176" cy="4407527"/>
          </a:xfrm>
        </p:spPr>
      </p:pic>
    </p:spTree>
    <p:extLst>
      <p:ext uri="{BB962C8B-B14F-4D97-AF65-F5344CB8AC3E}">
        <p14:creationId xmlns:p14="http://schemas.microsoft.com/office/powerpoint/2010/main" val="373663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57EA-B714-7CA1-2F7E-DA2C35766A5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D5752E9-622E-1DF0-6632-A9A15829456B}"/>
              </a:ext>
            </a:extLst>
          </p:cNvPr>
          <p:cNvPicPr>
            <a:picLocks noGrp="1" noChangeAspect="1"/>
          </p:cNvPicPr>
          <p:nvPr>
            <p:ph idx="1"/>
          </p:nvPr>
        </p:nvPicPr>
        <p:blipFill>
          <a:blip r:embed="rId2"/>
          <a:stretch>
            <a:fillRect/>
          </a:stretch>
        </p:blipFill>
        <p:spPr>
          <a:xfrm>
            <a:off x="1234440" y="713232"/>
            <a:ext cx="9747504" cy="5463731"/>
          </a:xfrm>
        </p:spPr>
      </p:pic>
    </p:spTree>
    <p:extLst>
      <p:ext uri="{BB962C8B-B14F-4D97-AF65-F5344CB8AC3E}">
        <p14:creationId xmlns:p14="http://schemas.microsoft.com/office/powerpoint/2010/main" val="244800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9EDD-4B00-E486-6D1D-4E9CDE5D62A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ECAAD5F-A0D7-03A1-5704-20FE45C47277}"/>
              </a:ext>
            </a:extLst>
          </p:cNvPr>
          <p:cNvPicPr>
            <a:picLocks noGrp="1" noChangeAspect="1"/>
          </p:cNvPicPr>
          <p:nvPr>
            <p:ph idx="1"/>
          </p:nvPr>
        </p:nvPicPr>
        <p:blipFill>
          <a:blip r:embed="rId2"/>
          <a:stretch>
            <a:fillRect/>
          </a:stretch>
        </p:blipFill>
        <p:spPr>
          <a:xfrm>
            <a:off x="146304" y="612648"/>
            <a:ext cx="11969496" cy="6245352"/>
          </a:xfrm>
        </p:spPr>
      </p:pic>
    </p:spTree>
    <p:extLst>
      <p:ext uri="{BB962C8B-B14F-4D97-AF65-F5344CB8AC3E}">
        <p14:creationId xmlns:p14="http://schemas.microsoft.com/office/powerpoint/2010/main" val="407688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F1E0-8C35-62AF-B1AA-6E7C0D2C2E67}"/>
              </a:ext>
            </a:extLst>
          </p:cNvPr>
          <p:cNvSpPr>
            <a:spLocks noGrp="1"/>
          </p:cNvSpPr>
          <p:nvPr>
            <p:ph type="title"/>
          </p:nvPr>
        </p:nvSpPr>
        <p:spPr/>
        <p:txBody>
          <a:bodyPr/>
          <a:lstStyle/>
          <a:p>
            <a:r>
              <a:rPr lang="en-US" dirty="0"/>
              <a:t>ESC Recommendations for CRT</a:t>
            </a:r>
            <a:endParaRPr lang="en-IN" dirty="0"/>
          </a:p>
        </p:txBody>
      </p:sp>
      <p:pic>
        <p:nvPicPr>
          <p:cNvPr id="5" name="Content Placeholder 4">
            <a:extLst>
              <a:ext uri="{FF2B5EF4-FFF2-40B4-BE49-F238E27FC236}">
                <a16:creationId xmlns:a16="http://schemas.microsoft.com/office/drawing/2014/main" id="{D7C22B73-1163-DB32-7813-837ADA44C1E0}"/>
              </a:ext>
            </a:extLst>
          </p:cNvPr>
          <p:cNvPicPr>
            <a:picLocks noGrp="1" noChangeAspect="1"/>
          </p:cNvPicPr>
          <p:nvPr>
            <p:ph idx="1"/>
          </p:nvPr>
        </p:nvPicPr>
        <p:blipFill>
          <a:blip r:embed="rId2"/>
          <a:stretch>
            <a:fillRect/>
          </a:stretch>
        </p:blipFill>
        <p:spPr>
          <a:xfrm>
            <a:off x="1049154" y="1617044"/>
            <a:ext cx="10655166" cy="3906732"/>
          </a:xfrm>
        </p:spPr>
      </p:pic>
    </p:spTree>
    <p:extLst>
      <p:ext uri="{BB962C8B-B14F-4D97-AF65-F5344CB8AC3E}">
        <p14:creationId xmlns:p14="http://schemas.microsoft.com/office/powerpoint/2010/main" val="420199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2850-7E63-9366-3333-D6FA15F0F9E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9960165-8CA1-1079-ACCC-E89A19120856}"/>
              </a:ext>
            </a:extLst>
          </p:cNvPr>
          <p:cNvPicPr>
            <a:picLocks noGrp="1" noChangeAspect="1"/>
          </p:cNvPicPr>
          <p:nvPr>
            <p:ph idx="1"/>
          </p:nvPr>
        </p:nvPicPr>
        <p:blipFill>
          <a:blip r:embed="rId2"/>
          <a:stretch>
            <a:fillRect/>
          </a:stretch>
        </p:blipFill>
        <p:spPr>
          <a:xfrm>
            <a:off x="838200" y="510139"/>
            <a:ext cx="10663989" cy="5434355"/>
          </a:xfrm>
        </p:spPr>
      </p:pic>
    </p:spTree>
    <p:extLst>
      <p:ext uri="{BB962C8B-B14F-4D97-AF65-F5344CB8AC3E}">
        <p14:creationId xmlns:p14="http://schemas.microsoft.com/office/powerpoint/2010/main" val="153876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1A00-E25D-E1AE-0F8D-6F4C3281D90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3848C82-298C-EBDF-51A1-A5211E907C2B}"/>
              </a:ext>
            </a:extLst>
          </p:cNvPr>
          <p:cNvPicPr>
            <a:picLocks noGrp="1" noChangeAspect="1"/>
          </p:cNvPicPr>
          <p:nvPr>
            <p:ph idx="1"/>
          </p:nvPr>
        </p:nvPicPr>
        <p:blipFill>
          <a:blip r:embed="rId2"/>
          <a:stretch>
            <a:fillRect/>
          </a:stretch>
        </p:blipFill>
        <p:spPr>
          <a:xfrm>
            <a:off x="547036" y="577517"/>
            <a:ext cx="11097928" cy="4778358"/>
          </a:xfrm>
        </p:spPr>
      </p:pic>
    </p:spTree>
    <p:extLst>
      <p:ext uri="{BB962C8B-B14F-4D97-AF65-F5344CB8AC3E}">
        <p14:creationId xmlns:p14="http://schemas.microsoft.com/office/powerpoint/2010/main" val="150969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F1EF-8ACA-8944-C256-B732AA1CD46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BC3C488-9429-BFC1-8A4C-937755933769}"/>
              </a:ext>
            </a:extLst>
          </p:cNvPr>
          <p:cNvPicPr>
            <a:picLocks noGrp="1" noChangeAspect="1"/>
          </p:cNvPicPr>
          <p:nvPr>
            <p:ph idx="1"/>
          </p:nvPr>
        </p:nvPicPr>
        <p:blipFill>
          <a:blip r:embed="rId2"/>
          <a:stretch>
            <a:fillRect/>
          </a:stretch>
        </p:blipFill>
        <p:spPr>
          <a:xfrm>
            <a:off x="558266" y="606393"/>
            <a:ext cx="10992050" cy="5886482"/>
          </a:xfrm>
        </p:spPr>
      </p:pic>
    </p:spTree>
    <p:extLst>
      <p:ext uri="{BB962C8B-B14F-4D97-AF65-F5344CB8AC3E}">
        <p14:creationId xmlns:p14="http://schemas.microsoft.com/office/powerpoint/2010/main" val="1981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B774-C976-AD5F-BE9A-0CB1850D3D7D}"/>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52528245-86C4-A7EC-298B-F586C8995340}"/>
              </a:ext>
            </a:extLst>
          </p:cNvPr>
          <p:cNvPicPr>
            <a:picLocks noGrp="1" noChangeAspect="1"/>
          </p:cNvPicPr>
          <p:nvPr>
            <p:ph idx="1"/>
          </p:nvPr>
        </p:nvPicPr>
        <p:blipFill>
          <a:blip r:embed="rId2"/>
          <a:stretch>
            <a:fillRect/>
          </a:stretch>
        </p:blipFill>
        <p:spPr>
          <a:xfrm>
            <a:off x="838200" y="692314"/>
            <a:ext cx="10732168" cy="5855589"/>
          </a:xfrm>
        </p:spPr>
      </p:pic>
    </p:spTree>
    <p:extLst>
      <p:ext uri="{BB962C8B-B14F-4D97-AF65-F5344CB8AC3E}">
        <p14:creationId xmlns:p14="http://schemas.microsoft.com/office/powerpoint/2010/main" val="249349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6D0B-1A9E-8CC3-C372-55907A602EF1}"/>
              </a:ext>
            </a:extLst>
          </p:cNvPr>
          <p:cNvSpPr>
            <a:spLocks noGrp="1"/>
          </p:cNvSpPr>
          <p:nvPr>
            <p:ph type="title"/>
          </p:nvPr>
        </p:nvSpPr>
        <p:spPr/>
        <p:txBody>
          <a:bodyPr>
            <a:normAutofit fontScale="90000"/>
          </a:bodyPr>
          <a:lstStyle/>
          <a:p>
            <a:r>
              <a:rPr lang="en-US" dirty="0"/>
              <a:t>Ventricular dyssynchrony: The target of CRT</a:t>
            </a:r>
            <a:endParaRPr lang="en-IN" dirty="0"/>
          </a:p>
        </p:txBody>
      </p:sp>
      <p:sp>
        <p:nvSpPr>
          <p:cNvPr id="3" name="Content Placeholder 2">
            <a:extLst>
              <a:ext uri="{FF2B5EF4-FFF2-40B4-BE49-F238E27FC236}">
                <a16:creationId xmlns:a16="http://schemas.microsoft.com/office/drawing/2014/main" id="{F796CBDD-DF64-8525-3EC3-8DD7879B58FC}"/>
              </a:ext>
            </a:extLst>
          </p:cNvPr>
          <p:cNvSpPr>
            <a:spLocks noGrp="1"/>
          </p:cNvSpPr>
          <p:nvPr>
            <p:ph idx="1"/>
          </p:nvPr>
        </p:nvSpPr>
        <p:spPr/>
        <p:txBody>
          <a:bodyPr/>
          <a:lstStyle/>
          <a:p>
            <a:r>
              <a:rPr lang="en-US" dirty="0"/>
              <a:t>Intra ventricular conduction abnormalities are common in chronic HF-</a:t>
            </a:r>
            <a:r>
              <a:rPr lang="en-US" dirty="0">
                <a:sym typeface="Wingdings" panose="05000000000000000000" pitchFamily="2" charset="2"/>
              </a:rPr>
              <a:t>increased mortality and morbidity.</a:t>
            </a:r>
          </a:p>
          <a:p>
            <a:pPr marL="0" indent="0">
              <a:buNone/>
            </a:pPr>
            <a:endParaRPr lang="en-IN" dirty="0"/>
          </a:p>
        </p:txBody>
      </p:sp>
    </p:spTree>
    <p:extLst>
      <p:ext uri="{BB962C8B-B14F-4D97-AF65-F5344CB8AC3E}">
        <p14:creationId xmlns:p14="http://schemas.microsoft.com/office/powerpoint/2010/main" val="362168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C3E4-4414-0696-2D11-5CCCFDF1F52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E0BC9C7-8F69-2266-C2C7-1C1588AE0607}"/>
              </a:ext>
            </a:extLst>
          </p:cNvPr>
          <p:cNvPicPr>
            <a:picLocks noGrp="1" noChangeAspect="1"/>
          </p:cNvPicPr>
          <p:nvPr>
            <p:ph idx="1"/>
          </p:nvPr>
        </p:nvPicPr>
        <p:blipFill>
          <a:blip r:embed="rId3"/>
          <a:stretch>
            <a:fillRect/>
          </a:stretch>
        </p:blipFill>
        <p:spPr>
          <a:xfrm>
            <a:off x="100584" y="365125"/>
            <a:ext cx="11622024" cy="5907659"/>
          </a:xfrm>
        </p:spPr>
      </p:pic>
    </p:spTree>
    <p:extLst>
      <p:ext uri="{BB962C8B-B14F-4D97-AF65-F5344CB8AC3E}">
        <p14:creationId xmlns:p14="http://schemas.microsoft.com/office/powerpoint/2010/main" val="33306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7272-6B2D-A610-7E21-31529F032A4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08B11AA-9519-B13D-2E58-388B0AC7C735}"/>
              </a:ext>
            </a:extLst>
          </p:cNvPr>
          <p:cNvPicPr>
            <a:picLocks noGrp="1" noChangeAspect="1"/>
          </p:cNvPicPr>
          <p:nvPr>
            <p:ph idx="1"/>
          </p:nvPr>
        </p:nvPicPr>
        <p:blipFill>
          <a:blip r:embed="rId2"/>
          <a:stretch>
            <a:fillRect/>
          </a:stretch>
        </p:blipFill>
        <p:spPr>
          <a:xfrm>
            <a:off x="1203158" y="1482292"/>
            <a:ext cx="9817767" cy="4658626"/>
          </a:xfrm>
        </p:spPr>
      </p:pic>
    </p:spTree>
    <p:extLst>
      <p:ext uri="{BB962C8B-B14F-4D97-AF65-F5344CB8AC3E}">
        <p14:creationId xmlns:p14="http://schemas.microsoft.com/office/powerpoint/2010/main" val="219633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3FD5-09A9-8BE9-631A-20336E2A160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3F32E09-AEAD-FCB4-1FC1-BF34666D1412}"/>
              </a:ext>
            </a:extLst>
          </p:cNvPr>
          <p:cNvPicPr>
            <a:picLocks noGrp="1" noChangeAspect="1"/>
          </p:cNvPicPr>
          <p:nvPr>
            <p:ph idx="1"/>
          </p:nvPr>
        </p:nvPicPr>
        <p:blipFill>
          <a:blip r:embed="rId2"/>
          <a:stretch>
            <a:fillRect/>
          </a:stretch>
        </p:blipFill>
        <p:spPr>
          <a:xfrm>
            <a:off x="838200" y="818147"/>
            <a:ext cx="10250103" cy="5304156"/>
          </a:xfrm>
        </p:spPr>
      </p:pic>
    </p:spTree>
    <p:extLst>
      <p:ext uri="{BB962C8B-B14F-4D97-AF65-F5344CB8AC3E}">
        <p14:creationId xmlns:p14="http://schemas.microsoft.com/office/powerpoint/2010/main" val="72129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67B2-E47A-31EA-AD0C-CF7CB41261E7}"/>
              </a:ext>
            </a:extLst>
          </p:cNvPr>
          <p:cNvSpPr>
            <a:spLocks noGrp="1"/>
          </p:cNvSpPr>
          <p:nvPr>
            <p:ph type="title"/>
          </p:nvPr>
        </p:nvSpPr>
        <p:spPr/>
        <p:txBody>
          <a:bodyPr/>
          <a:lstStyle/>
          <a:p>
            <a:r>
              <a:rPr lang="en-US" dirty="0"/>
              <a:t>Mech of </a:t>
            </a:r>
            <a:r>
              <a:rPr lang="en-US" dirty="0" err="1"/>
              <a:t>resynchronisation</a:t>
            </a:r>
            <a:endParaRPr lang="en-IN" dirty="0"/>
          </a:p>
        </p:txBody>
      </p:sp>
      <p:pic>
        <p:nvPicPr>
          <p:cNvPr id="5" name="Content Placeholder 4">
            <a:extLst>
              <a:ext uri="{FF2B5EF4-FFF2-40B4-BE49-F238E27FC236}">
                <a16:creationId xmlns:a16="http://schemas.microsoft.com/office/drawing/2014/main" id="{F30541E9-5DD0-F09E-E3C7-D80021CB69A8}"/>
              </a:ext>
            </a:extLst>
          </p:cNvPr>
          <p:cNvPicPr>
            <a:picLocks noGrp="1" noChangeAspect="1"/>
          </p:cNvPicPr>
          <p:nvPr>
            <p:ph idx="1"/>
          </p:nvPr>
        </p:nvPicPr>
        <p:blipFill>
          <a:blip r:embed="rId2"/>
          <a:stretch>
            <a:fillRect/>
          </a:stretch>
        </p:blipFill>
        <p:spPr>
          <a:xfrm>
            <a:off x="1366787" y="1520792"/>
            <a:ext cx="9095873" cy="4523873"/>
          </a:xfrm>
        </p:spPr>
      </p:pic>
    </p:spTree>
    <p:extLst>
      <p:ext uri="{BB962C8B-B14F-4D97-AF65-F5344CB8AC3E}">
        <p14:creationId xmlns:p14="http://schemas.microsoft.com/office/powerpoint/2010/main" val="154292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1F2C-6685-33D7-7B25-018F16032F6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201AF6F-F649-5C91-17D7-4033347DA267}"/>
              </a:ext>
            </a:extLst>
          </p:cNvPr>
          <p:cNvPicPr>
            <a:picLocks noGrp="1" noChangeAspect="1"/>
          </p:cNvPicPr>
          <p:nvPr>
            <p:ph idx="1"/>
          </p:nvPr>
        </p:nvPicPr>
        <p:blipFill>
          <a:blip r:embed="rId2"/>
          <a:stretch>
            <a:fillRect/>
          </a:stretch>
        </p:blipFill>
        <p:spPr>
          <a:xfrm>
            <a:off x="1260910" y="1768642"/>
            <a:ext cx="9317254" cy="3320716"/>
          </a:xfrm>
        </p:spPr>
      </p:pic>
    </p:spTree>
    <p:extLst>
      <p:ext uri="{BB962C8B-B14F-4D97-AF65-F5344CB8AC3E}">
        <p14:creationId xmlns:p14="http://schemas.microsoft.com/office/powerpoint/2010/main" val="3834987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E539-2C93-641D-AE46-83DA2255F34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B065B0E6-72FA-DB6D-89CD-CF14CF943D34}"/>
              </a:ext>
            </a:extLst>
          </p:cNvPr>
          <p:cNvSpPr>
            <a:spLocks noGrp="1"/>
          </p:cNvSpPr>
          <p:nvPr>
            <p:ph idx="1"/>
          </p:nvPr>
        </p:nvSpPr>
        <p:spPr/>
        <p:txBody>
          <a:bodyPr/>
          <a:lstStyle/>
          <a:p>
            <a:r>
              <a:rPr lang="en-US" dirty="0"/>
              <a:t>3.Reduction in Functional MR</a:t>
            </a:r>
            <a:endParaRPr lang="en-IN" dirty="0"/>
          </a:p>
        </p:txBody>
      </p:sp>
      <p:pic>
        <p:nvPicPr>
          <p:cNvPr id="5" name="Picture 4">
            <a:extLst>
              <a:ext uri="{FF2B5EF4-FFF2-40B4-BE49-F238E27FC236}">
                <a16:creationId xmlns:a16="http://schemas.microsoft.com/office/drawing/2014/main" id="{0F404969-5206-F230-9678-3FA54A9F68B9}"/>
              </a:ext>
            </a:extLst>
          </p:cNvPr>
          <p:cNvPicPr>
            <a:picLocks noChangeAspect="1"/>
          </p:cNvPicPr>
          <p:nvPr/>
        </p:nvPicPr>
        <p:blipFill>
          <a:blip r:embed="rId2"/>
          <a:stretch>
            <a:fillRect/>
          </a:stretch>
        </p:blipFill>
        <p:spPr>
          <a:xfrm>
            <a:off x="1568918" y="2704699"/>
            <a:ext cx="7786838" cy="3080083"/>
          </a:xfrm>
          <a:prstGeom prst="rect">
            <a:avLst/>
          </a:prstGeom>
        </p:spPr>
      </p:pic>
    </p:spTree>
    <p:extLst>
      <p:ext uri="{BB962C8B-B14F-4D97-AF65-F5344CB8AC3E}">
        <p14:creationId xmlns:p14="http://schemas.microsoft.com/office/powerpoint/2010/main" val="299254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24E0-E1D4-C8D3-13DA-25BF309A059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3754D08-5050-C219-35B4-F1EAAEE4556B}"/>
              </a:ext>
            </a:extLst>
          </p:cNvPr>
          <p:cNvSpPr>
            <a:spLocks noGrp="1"/>
          </p:cNvSpPr>
          <p:nvPr>
            <p:ph idx="1"/>
          </p:nvPr>
        </p:nvSpPr>
        <p:spPr/>
        <p:txBody>
          <a:bodyPr/>
          <a:lstStyle/>
          <a:p>
            <a:pPr marL="457200" indent="-457200">
              <a:buFont typeface="+mj-lt"/>
              <a:buAutoNum type="arabicPeriod" startAt="4"/>
            </a:pPr>
            <a:r>
              <a:rPr lang="en-US" dirty="0"/>
              <a:t>Other mechanisms</a:t>
            </a:r>
          </a:p>
          <a:p>
            <a:pPr lvl="1"/>
            <a:endParaRPr lang="en-US" dirty="0"/>
          </a:p>
          <a:p>
            <a:pPr lvl="1"/>
            <a:r>
              <a:rPr lang="en-US" dirty="0"/>
              <a:t>Increase in cardiac index and reduced PCWP</a:t>
            </a:r>
          </a:p>
          <a:p>
            <a:pPr lvl="1"/>
            <a:endParaRPr lang="en-US" dirty="0"/>
          </a:p>
          <a:p>
            <a:pPr lvl="1"/>
            <a:r>
              <a:rPr lang="en-US" dirty="0"/>
              <a:t>Tolerate more aggressive medical therapies [ beta blockers]</a:t>
            </a:r>
          </a:p>
          <a:p>
            <a:pPr lvl="1"/>
            <a:endParaRPr lang="en-US" dirty="0"/>
          </a:p>
          <a:p>
            <a:pPr lvl="1"/>
            <a:r>
              <a:rPr lang="en-US" dirty="0"/>
              <a:t>Improved diastolic functions</a:t>
            </a:r>
          </a:p>
          <a:p>
            <a:pPr lvl="1"/>
            <a:endParaRPr lang="en-US" dirty="0"/>
          </a:p>
          <a:p>
            <a:pPr lvl="1"/>
            <a:r>
              <a:rPr lang="en-US" dirty="0"/>
              <a:t>Improvement in heart rate variability</a:t>
            </a:r>
          </a:p>
          <a:p>
            <a:endParaRPr lang="en-IN" dirty="0"/>
          </a:p>
        </p:txBody>
      </p:sp>
    </p:spTree>
    <p:extLst>
      <p:ext uri="{BB962C8B-B14F-4D97-AF65-F5344CB8AC3E}">
        <p14:creationId xmlns:p14="http://schemas.microsoft.com/office/powerpoint/2010/main" val="222957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B543-96C9-7041-5939-4915C778F14C}"/>
              </a:ext>
            </a:extLst>
          </p:cNvPr>
          <p:cNvSpPr>
            <a:spLocks noGrp="1"/>
          </p:cNvSpPr>
          <p:nvPr>
            <p:ph type="title"/>
          </p:nvPr>
        </p:nvSpPr>
        <p:spPr/>
        <p:txBody>
          <a:bodyPr/>
          <a:lstStyle/>
          <a:p>
            <a:r>
              <a:rPr lang="en-US" dirty="0"/>
              <a:t>IMPLANTATION</a:t>
            </a:r>
            <a:endParaRPr lang="en-IN" dirty="0"/>
          </a:p>
        </p:txBody>
      </p:sp>
      <p:sp>
        <p:nvSpPr>
          <p:cNvPr id="3" name="Content Placeholder 2">
            <a:extLst>
              <a:ext uri="{FF2B5EF4-FFF2-40B4-BE49-F238E27FC236}">
                <a16:creationId xmlns:a16="http://schemas.microsoft.com/office/drawing/2014/main" id="{FDAC462E-4B76-19AC-60A6-2759BDFA2890}"/>
              </a:ext>
            </a:extLst>
          </p:cNvPr>
          <p:cNvSpPr>
            <a:spLocks noGrp="1"/>
          </p:cNvSpPr>
          <p:nvPr>
            <p:ph idx="1"/>
          </p:nvPr>
        </p:nvSpPr>
        <p:spPr/>
        <p:txBody>
          <a:bodyPr/>
          <a:lstStyle/>
          <a:p>
            <a:r>
              <a:rPr lang="en-US" dirty="0"/>
              <a:t>All implant procedures are performed usually in the EP laboratory.</a:t>
            </a:r>
          </a:p>
          <a:p>
            <a:r>
              <a:rPr lang="en-US" dirty="0"/>
              <a:t> Prophylactic antibiotic treatment is routinely administered. </a:t>
            </a:r>
          </a:p>
          <a:p>
            <a:r>
              <a:rPr lang="en-US" dirty="0"/>
              <a:t>The procedures are performed under local anesthesia, combined with deep sedation (using midazolam and propofol)</a:t>
            </a:r>
          </a:p>
          <a:p>
            <a:r>
              <a:rPr lang="en-US" dirty="0"/>
              <a:t>The pulse generator was implanted in the left pectoral pocket.</a:t>
            </a:r>
            <a:endParaRPr lang="en-IN" dirty="0"/>
          </a:p>
        </p:txBody>
      </p:sp>
    </p:spTree>
    <p:extLst>
      <p:ext uri="{BB962C8B-B14F-4D97-AF65-F5344CB8AC3E}">
        <p14:creationId xmlns:p14="http://schemas.microsoft.com/office/powerpoint/2010/main" val="287571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C4E9-939D-C151-A2AC-AF994773E87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99842F5-E138-D034-21D6-1C0AF4709483}"/>
              </a:ext>
            </a:extLst>
          </p:cNvPr>
          <p:cNvSpPr>
            <a:spLocks noGrp="1"/>
          </p:cNvSpPr>
          <p:nvPr>
            <p:ph idx="1"/>
          </p:nvPr>
        </p:nvSpPr>
        <p:spPr/>
        <p:txBody>
          <a:bodyPr>
            <a:normAutofit/>
          </a:bodyPr>
          <a:lstStyle/>
          <a:p>
            <a:r>
              <a:rPr lang="en-US" dirty="0"/>
              <a:t>The leads for the CRT system are inserted through the cephalic and/or subclavian vein. </a:t>
            </a:r>
          </a:p>
          <a:p>
            <a:r>
              <a:rPr lang="en-US" dirty="0"/>
              <a:t>The sequence followed usually  included the insertion and placement of the right ventricular (RV) lead </a:t>
            </a:r>
            <a:r>
              <a:rPr lang="en-US" dirty="0" err="1"/>
              <a:t>first,then</a:t>
            </a:r>
            <a:r>
              <a:rPr lang="en-US" dirty="0"/>
              <a:t> the LV lead, and the right atrial lead last.</a:t>
            </a:r>
          </a:p>
          <a:p>
            <a:r>
              <a:rPr lang="en-US" dirty="0"/>
              <a:t> The RV composite pace/sense-defibrillation lead is positioned at the RV apex or the RV septum or outflow tract.</a:t>
            </a:r>
          </a:p>
          <a:p>
            <a:r>
              <a:rPr lang="en-US" dirty="0"/>
              <a:t> The LV lead is an over-the-wire bipolar or quadripolar lead positioned in a CS tributary </a:t>
            </a:r>
          </a:p>
          <a:p>
            <a:pPr marL="0" indent="0">
              <a:buNone/>
            </a:pPr>
            <a:endParaRPr lang="en-IN" dirty="0"/>
          </a:p>
        </p:txBody>
      </p:sp>
    </p:spTree>
    <p:extLst>
      <p:ext uri="{BB962C8B-B14F-4D97-AF65-F5344CB8AC3E}">
        <p14:creationId xmlns:p14="http://schemas.microsoft.com/office/powerpoint/2010/main" val="417661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C2DB-4258-9FE6-A557-12D9AD9C01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B758C48-70EC-DCA7-B59C-036698DE1900}"/>
              </a:ext>
            </a:extLst>
          </p:cNvPr>
          <p:cNvSpPr>
            <a:spLocks noGrp="1"/>
          </p:cNvSpPr>
          <p:nvPr>
            <p:ph idx="1"/>
          </p:nvPr>
        </p:nvSpPr>
        <p:spPr/>
        <p:txBody>
          <a:bodyPr/>
          <a:lstStyle/>
          <a:p>
            <a:r>
              <a:rPr lang="en-US" dirty="0"/>
              <a:t>After obtaining satisfactory intraoperative electrical measurements (pacing and sensing thresholds), each lead is secured in place by suturing to the muscle in the infraclavicular area.</a:t>
            </a:r>
          </a:p>
          <a:p>
            <a:r>
              <a:rPr lang="en-US" dirty="0"/>
              <a:t> Then, for the CRT-D patients, defibrillation threshold testing was performed with the induction of ventricular fibrillation (VF) using the ICD device by means of T-wave shocking. </a:t>
            </a:r>
          </a:p>
          <a:p>
            <a:endParaRPr lang="en-IN" dirty="0"/>
          </a:p>
        </p:txBody>
      </p:sp>
    </p:spTree>
    <p:extLst>
      <p:ext uri="{BB962C8B-B14F-4D97-AF65-F5344CB8AC3E}">
        <p14:creationId xmlns:p14="http://schemas.microsoft.com/office/powerpoint/2010/main" val="355676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09A7-9C80-CA19-DD70-7B848BB73A67}"/>
              </a:ext>
            </a:extLst>
          </p:cNvPr>
          <p:cNvSpPr>
            <a:spLocks noGrp="1"/>
          </p:cNvSpPr>
          <p:nvPr>
            <p:ph type="title"/>
          </p:nvPr>
        </p:nvSpPr>
        <p:spPr/>
        <p:txBody>
          <a:bodyPr/>
          <a:lstStyle/>
          <a:p>
            <a:r>
              <a:rPr lang="en-US" dirty="0"/>
              <a:t>What is dyssynchrony</a:t>
            </a:r>
            <a:endParaRPr lang="en-IN" dirty="0"/>
          </a:p>
        </p:txBody>
      </p:sp>
      <p:sp>
        <p:nvSpPr>
          <p:cNvPr id="3" name="Content Placeholder 2">
            <a:extLst>
              <a:ext uri="{FF2B5EF4-FFF2-40B4-BE49-F238E27FC236}">
                <a16:creationId xmlns:a16="http://schemas.microsoft.com/office/drawing/2014/main" id="{EF2B4FF3-2DF8-0F28-2755-864B9916618E}"/>
              </a:ext>
            </a:extLst>
          </p:cNvPr>
          <p:cNvSpPr>
            <a:spLocks noGrp="1"/>
          </p:cNvSpPr>
          <p:nvPr>
            <p:ph idx="1"/>
          </p:nvPr>
        </p:nvSpPr>
        <p:spPr/>
        <p:txBody>
          <a:bodyPr/>
          <a:lstStyle/>
          <a:p>
            <a:r>
              <a:rPr lang="en-US" dirty="0"/>
              <a:t>Dyssynchrony refers to impaired mechanical coordination due to impaired electrical activation of heart muscle.</a:t>
            </a:r>
          </a:p>
          <a:p>
            <a:r>
              <a:rPr lang="en-US" dirty="0"/>
              <a:t>Electrical dyssynchrony identified by prolonged QRS duration on ECG.</a:t>
            </a:r>
          </a:p>
          <a:p>
            <a:r>
              <a:rPr lang="en-US" dirty="0"/>
              <a:t>QRS prolongation typically due to conduction system disease, such as bundle branch block.</a:t>
            </a:r>
          </a:p>
          <a:p>
            <a:endParaRPr lang="en-IN" dirty="0"/>
          </a:p>
        </p:txBody>
      </p:sp>
    </p:spTree>
    <p:extLst>
      <p:ext uri="{BB962C8B-B14F-4D97-AF65-F5344CB8AC3E}">
        <p14:creationId xmlns:p14="http://schemas.microsoft.com/office/powerpoint/2010/main" val="3935105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132A-023C-5BE0-9866-1193188076C9}"/>
              </a:ext>
            </a:extLst>
          </p:cNvPr>
          <p:cNvSpPr>
            <a:spLocks noGrp="1"/>
          </p:cNvSpPr>
          <p:nvPr>
            <p:ph type="title"/>
          </p:nvPr>
        </p:nvSpPr>
        <p:spPr/>
        <p:txBody>
          <a:bodyPr/>
          <a:lstStyle/>
          <a:p>
            <a:r>
              <a:rPr lang="en-US" dirty="0"/>
              <a:t>LV lead implantation</a:t>
            </a:r>
            <a:endParaRPr lang="en-IN" dirty="0"/>
          </a:p>
        </p:txBody>
      </p:sp>
      <p:sp>
        <p:nvSpPr>
          <p:cNvPr id="3" name="Content Placeholder 2">
            <a:extLst>
              <a:ext uri="{FF2B5EF4-FFF2-40B4-BE49-F238E27FC236}">
                <a16:creationId xmlns:a16="http://schemas.microsoft.com/office/drawing/2014/main" id="{77E5B3D1-267A-C87B-2CE3-6378F1B7B4A8}"/>
              </a:ext>
            </a:extLst>
          </p:cNvPr>
          <p:cNvSpPr>
            <a:spLocks noGrp="1"/>
          </p:cNvSpPr>
          <p:nvPr>
            <p:ph idx="1"/>
          </p:nvPr>
        </p:nvSpPr>
        <p:spPr/>
        <p:txBody>
          <a:bodyPr/>
          <a:lstStyle/>
          <a:p>
            <a:pPr>
              <a:buNone/>
            </a:pPr>
            <a:r>
              <a:rPr lang="en-US" dirty="0"/>
              <a:t>Type of implantation</a:t>
            </a:r>
          </a:p>
          <a:p>
            <a:pPr lvl="1"/>
            <a:r>
              <a:rPr lang="en-US" dirty="0"/>
              <a:t>LV Epicardial Vein [Trans-venous]</a:t>
            </a:r>
          </a:p>
          <a:p>
            <a:pPr lvl="1"/>
            <a:r>
              <a:rPr lang="en-US" dirty="0"/>
              <a:t>LV Epicardial lead [Surgically planted]</a:t>
            </a:r>
          </a:p>
          <a:p>
            <a:pPr lvl="1"/>
            <a:r>
              <a:rPr lang="en-US" dirty="0"/>
              <a:t>LV Endocardial lead [ Trans-septal puncture]</a:t>
            </a:r>
          </a:p>
          <a:p>
            <a:pPr marL="0" indent="0">
              <a:buNone/>
            </a:pPr>
            <a:endParaRPr lang="en-US" dirty="0"/>
          </a:p>
          <a:p>
            <a:endParaRPr lang="en-IN" dirty="0"/>
          </a:p>
        </p:txBody>
      </p:sp>
    </p:spTree>
    <p:extLst>
      <p:ext uri="{BB962C8B-B14F-4D97-AF65-F5344CB8AC3E}">
        <p14:creationId xmlns:p14="http://schemas.microsoft.com/office/powerpoint/2010/main" val="64491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E4E6-4FC5-5900-6D90-C76D93DDCDD9}"/>
              </a:ext>
            </a:extLst>
          </p:cNvPr>
          <p:cNvSpPr>
            <a:spLocks noGrp="1"/>
          </p:cNvSpPr>
          <p:nvPr>
            <p:ph type="title"/>
          </p:nvPr>
        </p:nvSpPr>
        <p:spPr/>
        <p:txBody>
          <a:bodyPr>
            <a:normAutofit fontScale="90000"/>
          </a:bodyPr>
          <a:lstStyle/>
          <a:p>
            <a:r>
              <a:rPr lang="en-US" dirty="0"/>
              <a:t>CS Cannulation and LV lead implantation</a:t>
            </a:r>
            <a:endParaRPr lang="en-IN" dirty="0"/>
          </a:p>
        </p:txBody>
      </p:sp>
      <p:sp>
        <p:nvSpPr>
          <p:cNvPr id="3" name="Content Placeholder 2">
            <a:extLst>
              <a:ext uri="{FF2B5EF4-FFF2-40B4-BE49-F238E27FC236}">
                <a16:creationId xmlns:a16="http://schemas.microsoft.com/office/drawing/2014/main" id="{4DB6652C-8475-0EC3-7ACC-8DAF75CF25A2}"/>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821963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C839-5EF0-9A58-46B6-C4388EBF05AB}"/>
              </a:ext>
            </a:extLst>
          </p:cNvPr>
          <p:cNvSpPr>
            <a:spLocks noGrp="1"/>
          </p:cNvSpPr>
          <p:nvPr>
            <p:ph type="title"/>
          </p:nvPr>
        </p:nvSpPr>
        <p:spPr/>
        <p:txBody>
          <a:bodyPr/>
          <a:lstStyle/>
          <a:p>
            <a:endParaRPr lang="en-IN"/>
          </a:p>
        </p:txBody>
      </p:sp>
      <p:pic>
        <p:nvPicPr>
          <p:cNvPr id="1026" name="Picture 2">
            <a:extLst>
              <a:ext uri="{FF2B5EF4-FFF2-40B4-BE49-F238E27FC236}">
                <a16:creationId xmlns:a16="http://schemas.microsoft.com/office/drawing/2014/main" id="{43CEBC66-6140-C8FF-6868-6C98434EE9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9903" y="924026"/>
            <a:ext cx="9769642" cy="495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6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1C48-FEEE-8878-FEE0-132DCC1B745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0CBD2F-4AFD-F329-16BB-D3F4CA1A1C0B}"/>
              </a:ext>
            </a:extLst>
          </p:cNvPr>
          <p:cNvSpPr>
            <a:spLocks noGrp="1"/>
          </p:cNvSpPr>
          <p:nvPr>
            <p:ph idx="1"/>
          </p:nvPr>
        </p:nvSpPr>
        <p:spPr/>
        <p:txBody>
          <a:bodyPr>
            <a:normAutofit fontScale="70000" lnSpcReduction="20000"/>
          </a:bodyPr>
          <a:lstStyle/>
          <a:p>
            <a:r>
              <a:rPr lang="en-US" dirty="0"/>
              <a:t>These images illustrate the typical step-wise approach to CRT followed in this series of patients.</a:t>
            </a:r>
          </a:p>
          <a:p>
            <a:r>
              <a:rPr lang="en-US" dirty="0"/>
              <a:t> A: After placement of the right ventricular lead (here a composite pace/sense-defibrillation lead), a steerable quadripolar electrophysiology catheter (white arrow) was inserted into the long sheath (black arrow) to facilitate coronary sinus (CS) cannulation. </a:t>
            </a:r>
          </a:p>
          <a:p>
            <a:r>
              <a:rPr lang="en-US" dirty="0"/>
              <a:t>B: Upon cannulation of the CS, the sheath is advanced over the catheter into the CS (arrow). </a:t>
            </a:r>
          </a:p>
          <a:p>
            <a:r>
              <a:rPr lang="en-US" dirty="0"/>
              <a:t>C: After withdrawal of the catheter, a small amount of contrast dye is injected into the CS to further confirm CS entry. </a:t>
            </a:r>
          </a:p>
          <a:p>
            <a:r>
              <a:rPr lang="en-US" dirty="0"/>
              <a:t>D: Then, a coronary venous angiogram is obtained with contrast injection with or without balloon venous occlusion to delineate the venous anatomy and select the target vein (arrow).</a:t>
            </a:r>
          </a:p>
          <a:p>
            <a:r>
              <a:rPr lang="en-US" dirty="0"/>
              <a:t> E: An over-the-wire left ventricular lead is steered in position (arrow) and tested. </a:t>
            </a:r>
          </a:p>
          <a:p>
            <a:r>
              <a:rPr lang="en-US" dirty="0"/>
              <a:t>F: Finally, the long sheath is removed and the atrial lead is positioned in the right atrial appendage, completing the process of positioning of all leads; alternatively, the atrial lead can be positioned before CS cannulation and placement of the left ventricular lead. </a:t>
            </a:r>
            <a:endParaRPr lang="en-IN" dirty="0"/>
          </a:p>
        </p:txBody>
      </p:sp>
    </p:spTree>
    <p:extLst>
      <p:ext uri="{BB962C8B-B14F-4D97-AF65-F5344CB8AC3E}">
        <p14:creationId xmlns:p14="http://schemas.microsoft.com/office/powerpoint/2010/main" val="581951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92C-E418-12BD-6140-807E1D66F3BC}"/>
              </a:ext>
            </a:extLst>
          </p:cNvPr>
          <p:cNvSpPr>
            <a:spLocks noGrp="1"/>
          </p:cNvSpPr>
          <p:nvPr>
            <p:ph type="title"/>
          </p:nvPr>
        </p:nvSpPr>
        <p:spPr/>
        <p:txBody>
          <a:bodyPr/>
          <a:lstStyle/>
          <a:p>
            <a:r>
              <a:rPr lang="en-US" dirty="0"/>
              <a:t>Limitations &amp; Complications </a:t>
            </a:r>
            <a:endParaRPr lang="en-IN" dirty="0"/>
          </a:p>
        </p:txBody>
      </p:sp>
      <p:sp>
        <p:nvSpPr>
          <p:cNvPr id="3" name="Content Placeholder 2">
            <a:extLst>
              <a:ext uri="{FF2B5EF4-FFF2-40B4-BE49-F238E27FC236}">
                <a16:creationId xmlns:a16="http://schemas.microsoft.com/office/drawing/2014/main" id="{714A18DF-4091-8714-BEBA-D412F6CD9C2C}"/>
              </a:ext>
            </a:extLst>
          </p:cNvPr>
          <p:cNvSpPr>
            <a:spLocks noGrp="1"/>
          </p:cNvSpPr>
          <p:nvPr>
            <p:ph idx="1"/>
          </p:nvPr>
        </p:nvSpPr>
        <p:spPr/>
        <p:txBody>
          <a:bodyPr/>
          <a:lstStyle/>
          <a:p>
            <a:pPr marL="0" indent="0">
              <a:buNone/>
            </a:pPr>
            <a:r>
              <a:rPr lang="en-US" dirty="0"/>
              <a:t>1.Inability to cannulate C.S. and implant the LV pacing lead successfully</a:t>
            </a:r>
          </a:p>
          <a:p>
            <a:endParaRPr lang="en-US" dirty="0"/>
          </a:p>
          <a:p>
            <a:r>
              <a:rPr lang="en-US" dirty="0"/>
              <a:t>Coronary venous anatomy-Absent / inaccessible target vein</a:t>
            </a:r>
          </a:p>
          <a:p>
            <a:pPr marL="457200" lvl="1" indent="0">
              <a:buNone/>
            </a:pPr>
            <a:r>
              <a:rPr lang="en-US" dirty="0"/>
              <a:t>                                                          -Coronary venous tortuosity</a:t>
            </a:r>
          </a:p>
          <a:p>
            <a:pPr marL="457200" lvl="1" indent="0">
              <a:buNone/>
            </a:pPr>
            <a:r>
              <a:rPr lang="en-US" b="1" dirty="0"/>
              <a:t>2.High LV stimulation threshold </a:t>
            </a:r>
            <a:r>
              <a:rPr lang="en-US" dirty="0">
                <a:sym typeface="Wingdings" pitchFamily="2" charset="2"/>
              </a:rPr>
              <a:t> Scar burden</a:t>
            </a:r>
          </a:p>
          <a:p>
            <a:pPr marL="457200" lvl="1" indent="0">
              <a:buNone/>
            </a:pPr>
            <a:r>
              <a:rPr lang="en-US" b="1" dirty="0">
                <a:sym typeface="Wingdings" pitchFamily="2" charset="2"/>
              </a:rPr>
              <a:t>3.Phrenic nerve stimulation</a:t>
            </a:r>
          </a:p>
          <a:p>
            <a:pPr marL="0" indent="0">
              <a:buNone/>
            </a:pPr>
            <a:endParaRPr lang="en-IN" dirty="0"/>
          </a:p>
        </p:txBody>
      </p:sp>
    </p:spTree>
    <p:extLst>
      <p:ext uri="{BB962C8B-B14F-4D97-AF65-F5344CB8AC3E}">
        <p14:creationId xmlns:p14="http://schemas.microsoft.com/office/powerpoint/2010/main" val="667248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773C-A398-A7EB-0B77-FFE54B8C3AE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49F412D-C6A4-8CB4-4607-95F9D521585F}"/>
              </a:ext>
            </a:extLst>
          </p:cNvPr>
          <p:cNvSpPr>
            <a:spLocks noGrp="1"/>
          </p:cNvSpPr>
          <p:nvPr>
            <p:ph idx="1"/>
          </p:nvPr>
        </p:nvSpPr>
        <p:spPr/>
        <p:txBody>
          <a:bodyPr/>
          <a:lstStyle/>
          <a:p>
            <a:r>
              <a:rPr lang="en-US" dirty="0"/>
              <a:t>In ability to advance in CS could be due to stenosis, valves, subs election, dissection and tortuosity.</a:t>
            </a:r>
          </a:p>
          <a:p>
            <a:r>
              <a:rPr lang="en-US" dirty="0" err="1"/>
              <a:t>Vieussen`s</a:t>
            </a:r>
            <a:r>
              <a:rPr lang="en-US" dirty="0"/>
              <a:t> valve is an embryonic remnant, seen at the origin of the posterolateral ventricular vein.</a:t>
            </a:r>
          </a:p>
          <a:p>
            <a:r>
              <a:rPr lang="en-US" dirty="0"/>
              <a:t>If there is a prominent valve in the posterolateral vein, we can cannulate the middle cardiac vein and go into a lateral branch of this vein </a:t>
            </a:r>
          </a:p>
          <a:p>
            <a:endParaRPr lang="en-IN" dirty="0"/>
          </a:p>
        </p:txBody>
      </p:sp>
    </p:spTree>
    <p:extLst>
      <p:ext uri="{BB962C8B-B14F-4D97-AF65-F5344CB8AC3E}">
        <p14:creationId xmlns:p14="http://schemas.microsoft.com/office/powerpoint/2010/main" val="2557575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A0B1-C64B-B933-40D9-14BCF9885E5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A54B578-6E28-B268-128A-15A4F5DFECC9}"/>
              </a:ext>
            </a:extLst>
          </p:cNvPr>
          <p:cNvSpPr>
            <a:spLocks noGrp="1"/>
          </p:cNvSpPr>
          <p:nvPr>
            <p:ph idx="1"/>
          </p:nvPr>
        </p:nvSpPr>
        <p:spPr/>
        <p:txBody>
          <a:bodyPr>
            <a:normAutofit lnSpcReduction="10000"/>
          </a:bodyPr>
          <a:lstStyle/>
          <a:p>
            <a:r>
              <a:rPr lang="en-US" dirty="0"/>
              <a:t>CS stenosis can be ballon dilated, but branch vein stenosis is better left alone.</a:t>
            </a:r>
          </a:p>
          <a:p>
            <a:r>
              <a:rPr lang="en-US" dirty="0"/>
              <a:t>Search for other veins which could be used. This will also reduce the dye load in attempted dilation.</a:t>
            </a:r>
          </a:p>
          <a:p>
            <a:r>
              <a:rPr lang="en-US" dirty="0"/>
              <a:t>Dissections can occur due to dye injections and by sheath advancement.</a:t>
            </a:r>
          </a:p>
          <a:p>
            <a:r>
              <a:rPr lang="en-US" dirty="0"/>
              <a:t>In most of the dissection is distal, try using the lateral branch of the middle cardiac vein.</a:t>
            </a:r>
          </a:p>
          <a:p>
            <a:r>
              <a:rPr lang="en-US" dirty="0"/>
              <a:t>Pushing a catheter which is sub selected without recognizing it is one of the reasons for dissection.</a:t>
            </a:r>
          </a:p>
          <a:p>
            <a:pPr marL="0" indent="0">
              <a:buNone/>
            </a:pPr>
            <a:endParaRPr lang="en-IN" dirty="0"/>
          </a:p>
        </p:txBody>
      </p:sp>
    </p:spTree>
    <p:extLst>
      <p:ext uri="{BB962C8B-B14F-4D97-AF65-F5344CB8AC3E}">
        <p14:creationId xmlns:p14="http://schemas.microsoft.com/office/powerpoint/2010/main" val="411247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65F3-997B-2433-8FE4-DD4B26606FE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51A7EDF-44E4-E8FB-2055-03D12099AF5D}"/>
              </a:ext>
            </a:extLst>
          </p:cNvPr>
          <p:cNvPicPr>
            <a:picLocks noGrp="1" noChangeAspect="1"/>
          </p:cNvPicPr>
          <p:nvPr>
            <p:ph idx="1"/>
          </p:nvPr>
        </p:nvPicPr>
        <p:blipFill>
          <a:blip r:embed="rId2"/>
          <a:stretch>
            <a:fillRect/>
          </a:stretch>
        </p:blipFill>
        <p:spPr>
          <a:xfrm>
            <a:off x="779676" y="685800"/>
            <a:ext cx="10750907" cy="6281928"/>
          </a:xfrm>
        </p:spPr>
      </p:pic>
    </p:spTree>
    <p:extLst>
      <p:ext uri="{BB962C8B-B14F-4D97-AF65-F5344CB8AC3E}">
        <p14:creationId xmlns:p14="http://schemas.microsoft.com/office/powerpoint/2010/main" val="4067355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A085-C837-5F53-8839-0D11AF249705}"/>
              </a:ext>
            </a:extLst>
          </p:cNvPr>
          <p:cNvSpPr>
            <a:spLocks noGrp="1"/>
          </p:cNvSpPr>
          <p:nvPr>
            <p:ph type="title"/>
          </p:nvPr>
        </p:nvSpPr>
        <p:spPr>
          <a:xfrm>
            <a:off x="1380423" y="241036"/>
            <a:ext cx="10515600" cy="1316597"/>
          </a:xfrm>
        </p:spPr>
        <p:txBody>
          <a:bodyPr/>
          <a:lstStyle/>
          <a:p>
            <a:r>
              <a:rPr lang="en-US" dirty="0"/>
              <a:t>Phrenic Nerve stimulation</a:t>
            </a:r>
            <a:endParaRPr lang="en-IN" dirty="0"/>
          </a:p>
        </p:txBody>
      </p:sp>
      <p:pic>
        <p:nvPicPr>
          <p:cNvPr id="5" name="Content Placeholder 4">
            <a:extLst>
              <a:ext uri="{FF2B5EF4-FFF2-40B4-BE49-F238E27FC236}">
                <a16:creationId xmlns:a16="http://schemas.microsoft.com/office/drawing/2014/main" id="{EC1EA35F-8376-7CA3-F09A-3D10523B1433}"/>
              </a:ext>
            </a:extLst>
          </p:cNvPr>
          <p:cNvPicPr>
            <a:picLocks noGrp="1" noChangeAspect="1"/>
          </p:cNvPicPr>
          <p:nvPr>
            <p:ph idx="1"/>
          </p:nvPr>
        </p:nvPicPr>
        <p:blipFill>
          <a:blip r:embed="rId2"/>
          <a:stretch>
            <a:fillRect/>
          </a:stretch>
        </p:blipFill>
        <p:spPr>
          <a:xfrm>
            <a:off x="374904" y="1261872"/>
            <a:ext cx="11686032" cy="5355091"/>
          </a:xfrm>
        </p:spPr>
      </p:pic>
    </p:spTree>
    <p:extLst>
      <p:ext uri="{BB962C8B-B14F-4D97-AF65-F5344CB8AC3E}">
        <p14:creationId xmlns:p14="http://schemas.microsoft.com/office/powerpoint/2010/main" val="3851420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199B-160C-FB21-7EB5-EC1FC8B52D7C}"/>
              </a:ext>
            </a:extLst>
          </p:cNvPr>
          <p:cNvSpPr>
            <a:spLocks noGrp="1"/>
          </p:cNvSpPr>
          <p:nvPr>
            <p:ph type="title"/>
          </p:nvPr>
        </p:nvSpPr>
        <p:spPr/>
        <p:txBody>
          <a:bodyPr/>
          <a:lstStyle/>
          <a:p>
            <a:r>
              <a:rPr lang="en-US" dirty="0"/>
              <a:t>Complications</a:t>
            </a:r>
            <a:endParaRPr lang="en-IN" dirty="0"/>
          </a:p>
        </p:txBody>
      </p:sp>
      <p:sp>
        <p:nvSpPr>
          <p:cNvPr id="3" name="Content Placeholder 2">
            <a:extLst>
              <a:ext uri="{FF2B5EF4-FFF2-40B4-BE49-F238E27FC236}">
                <a16:creationId xmlns:a16="http://schemas.microsoft.com/office/drawing/2014/main" id="{4DB5C871-96CB-F14C-4207-76C645AD14F0}"/>
              </a:ext>
            </a:extLst>
          </p:cNvPr>
          <p:cNvSpPr>
            <a:spLocks noGrp="1"/>
          </p:cNvSpPr>
          <p:nvPr>
            <p:ph idx="1"/>
          </p:nvPr>
        </p:nvSpPr>
        <p:spPr/>
        <p:txBody>
          <a:bodyPr/>
          <a:lstStyle/>
          <a:p>
            <a:r>
              <a:rPr lang="en-US" dirty="0"/>
              <a:t>Lead related reintervention-dislodgement, malposition, subclavian crush syndrome</a:t>
            </a:r>
          </a:p>
          <a:p>
            <a:r>
              <a:rPr lang="en-US" dirty="0"/>
              <a:t>CIED-related infections, &lt;12 months-Superficial infection, pocket infections, systemic infections</a:t>
            </a:r>
          </a:p>
          <a:p>
            <a:r>
              <a:rPr lang="en-US" dirty="0"/>
              <a:t>Pneumothorax</a:t>
            </a:r>
          </a:p>
          <a:p>
            <a:r>
              <a:rPr lang="en-US" dirty="0"/>
              <a:t>Hemothorax </a:t>
            </a:r>
          </a:p>
          <a:p>
            <a:r>
              <a:rPr lang="en-US" dirty="0"/>
              <a:t>Brachial plexus injury</a:t>
            </a:r>
            <a:endParaRPr lang="en-IN" dirty="0"/>
          </a:p>
        </p:txBody>
      </p:sp>
    </p:spTree>
    <p:extLst>
      <p:ext uri="{BB962C8B-B14F-4D97-AF65-F5344CB8AC3E}">
        <p14:creationId xmlns:p14="http://schemas.microsoft.com/office/powerpoint/2010/main" val="305051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5BE2-14B8-4557-BA70-1BCD11820AA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2E4DCFA-32B4-E14A-73F2-C5E761FD320A}"/>
              </a:ext>
            </a:extLst>
          </p:cNvPr>
          <p:cNvPicPr>
            <a:picLocks noGrp="1" noChangeAspect="1"/>
          </p:cNvPicPr>
          <p:nvPr>
            <p:ph idx="1"/>
          </p:nvPr>
        </p:nvPicPr>
        <p:blipFill>
          <a:blip r:embed="rId2"/>
          <a:stretch>
            <a:fillRect/>
          </a:stretch>
        </p:blipFill>
        <p:spPr>
          <a:xfrm>
            <a:off x="1490472" y="1435608"/>
            <a:ext cx="9345168" cy="4864608"/>
          </a:xfrm>
        </p:spPr>
      </p:pic>
    </p:spTree>
    <p:extLst>
      <p:ext uri="{BB962C8B-B14F-4D97-AF65-F5344CB8AC3E}">
        <p14:creationId xmlns:p14="http://schemas.microsoft.com/office/powerpoint/2010/main" val="2489851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8CDF-19DB-53AD-E8E0-53A3701C9AC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06E0BD9-315A-A441-7C99-2B26A4EA3D97}"/>
              </a:ext>
            </a:extLst>
          </p:cNvPr>
          <p:cNvSpPr>
            <a:spLocks noGrp="1"/>
          </p:cNvSpPr>
          <p:nvPr>
            <p:ph idx="1"/>
          </p:nvPr>
        </p:nvSpPr>
        <p:spPr/>
        <p:txBody>
          <a:bodyPr/>
          <a:lstStyle/>
          <a:p>
            <a:r>
              <a:rPr lang="en-US" dirty="0"/>
              <a:t>Cardiac perforation</a:t>
            </a:r>
          </a:p>
          <a:p>
            <a:r>
              <a:rPr lang="en-US" dirty="0"/>
              <a:t>Coronary sinus dissection/perforation</a:t>
            </a:r>
          </a:p>
          <a:p>
            <a:r>
              <a:rPr lang="en-US" dirty="0"/>
              <a:t>Diaphragmatic stimulation</a:t>
            </a:r>
          </a:p>
          <a:p>
            <a:r>
              <a:rPr lang="en-US" dirty="0"/>
              <a:t>Hematoma, Seroma</a:t>
            </a:r>
          </a:p>
          <a:p>
            <a:r>
              <a:rPr lang="en-US" dirty="0"/>
              <a:t>Tricuspid regurgitation</a:t>
            </a:r>
          </a:p>
          <a:p>
            <a:r>
              <a:rPr lang="en-US" dirty="0"/>
              <a:t>Pacemaker syndrome</a:t>
            </a:r>
          </a:p>
          <a:p>
            <a:endParaRPr lang="en-IN" dirty="0"/>
          </a:p>
        </p:txBody>
      </p:sp>
    </p:spTree>
    <p:extLst>
      <p:ext uri="{BB962C8B-B14F-4D97-AF65-F5344CB8AC3E}">
        <p14:creationId xmlns:p14="http://schemas.microsoft.com/office/powerpoint/2010/main" val="3289837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3592-47C7-8B6B-436A-68AC2EF1723B}"/>
              </a:ext>
            </a:extLst>
          </p:cNvPr>
          <p:cNvSpPr>
            <a:spLocks noGrp="1"/>
          </p:cNvSpPr>
          <p:nvPr>
            <p:ph type="title"/>
          </p:nvPr>
        </p:nvSpPr>
        <p:spPr/>
        <p:txBody>
          <a:bodyPr>
            <a:normAutofit fontScale="90000"/>
          </a:bodyPr>
          <a:lstStyle/>
          <a:p>
            <a:r>
              <a:rPr lang="en-US" dirty="0"/>
              <a:t>CRITERIA FOR OPTIMAL RESPONSE TO CRT</a:t>
            </a:r>
            <a:endParaRPr lang="en-IN" dirty="0"/>
          </a:p>
        </p:txBody>
      </p:sp>
      <p:pic>
        <p:nvPicPr>
          <p:cNvPr id="5" name="Content Placeholder 4">
            <a:extLst>
              <a:ext uri="{FF2B5EF4-FFF2-40B4-BE49-F238E27FC236}">
                <a16:creationId xmlns:a16="http://schemas.microsoft.com/office/drawing/2014/main" id="{752881D9-17E6-EE28-2498-A18873B17630}"/>
              </a:ext>
            </a:extLst>
          </p:cNvPr>
          <p:cNvPicPr>
            <a:picLocks noGrp="1" noChangeAspect="1"/>
          </p:cNvPicPr>
          <p:nvPr>
            <p:ph idx="1"/>
          </p:nvPr>
        </p:nvPicPr>
        <p:blipFill>
          <a:blip r:embed="rId2"/>
          <a:stretch>
            <a:fillRect/>
          </a:stretch>
        </p:blipFill>
        <p:spPr>
          <a:xfrm>
            <a:off x="924024" y="1857676"/>
            <a:ext cx="8508733" cy="4726003"/>
          </a:xfrm>
        </p:spPr>
      </p:pic>
    </p:spTree>
    <p:extLst>
      <p:ext uri="{BB962C8B-B14F-4D97-AF65-F5344CB8AC3E}">
        <p14:creationId xmlns:p14="http://schemas.microsoft.com/office/powerpoint/2010/main" val="3761878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B92-446E-799B-7F98-79EFEE93522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FF297E7-A475-62D7-DF6F-04E0F368C9EE}"/>
              </a:ext>
            </a:extLst>
          </p:cNvPr>
          <p:cNvPicPr>
            <a:picLocks noGrp="1" noChangeAspect="1"/>
          </p:cNvPicPr>
          <p:nvPr>
            <p:ph idx="1"/>
          </p:nvPr>
        </p:nvPicPr>
        <p:blipFill>
          <a:blip r:embed="rId2"/>
          <a:stretch>
            <a:fillRect/>
          </a:stretch>
        </p:blipFill>
        <p:spPr>
          <a:xfrm>
            <a:off x="644892" y="1434164"/>
            <a:ext cx="10708907" cy="3984859"/>
          </a:xfrm>
        </p:spPr>
      </p:pic>
    </p:spTree>
    <p:extLst>
      <p:ext uri="{BB962C8B-B14F-4D97-AF65-F5344CB8AC3E}">
        <p14:creationId xmlns:p14="http://schemas.microsoft.com/office/powerpoint/2010/main" val="3338840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199D-2507-9CCA-E5B3-BEE4CA54DF3D}"/>
              </a:ext>
            </a:extLst>
          </p:cNvPr>
          <p:cNvSpPr>
            <a:spLocks noGrp="1"/>
          </p:cNvSpPr>
          <p:nvPr>
            <p:ph type="title"/>
          </p:nvPr>
        </p:nvSpPr>
        <p:spPr/>
        <p:txBody>
          <a:bodyPr>
            <a:normAutofit fontScale="90000"/>
          </a:bodyPr>
          <a:lstStyle/>
          <a:p>
            <a:r>
              <a:rPr lang="en-US" dirty="0"/>
              <a:t>Lead Placement-</a:t>
            </a:r>
            <a:br>
              <a:rPr lang="en-US" dirty="0"/>
            </a:br>
            <a:endParaRPr lang="en-IN" dirty="0"/>
          </a:p>
        </p:txBody>
      </p:sp>
      <p:sp>
        <p:nvSpPr>
          <p:cNvPr id="3" name="Content Placeholder 2">
            <a:extLst>
              <a:ext uri="{FF2B5EF4-FFF2-40B4-BE49-F238E27FC236}">
                <a16:creationId xmlns:a16="http://schemas.microsoft.com/office/drawing/2014/main" id="{7010E5C2-D0C9-D92B-3CDB-18F7A11CEC0A}"/>
              </a:ext>
            </a:extLst>
          </p:cNvPr>
          <p:cNvSpPr>
            <a:spLocks noGrp="1"/>
          </p:cNvSpPr>
          <p:nvPr>
            <p:ph idx="1"/>
          </p:nvPr>
        </p:nvSpPr>
        <p:spPr/>
        <p:txBody>
          <a:bodyPr/>
          <a:lstStyle/>
          <a:p>
            <a:r>
              <a:rPr lang="en-US" dirty="0"/>
              <a:t>Optimal lead placement is critical for CRP response</a:t>
            </a:r>
          </a:p>
          <a:p>
            <a:r>
              <a:rPr lang="en-US" dirty="0"/>
              <a:t>In the absence of scarring optimal LV lead position is lateral or posterolateral</a:t>
            </a:r>
          </a:p>
          <a:p>
            <a:r>
              <a:rPr lang="en-US" dirty="0"/>
              <a:t>MDCT can be used for pre procedural mapping of cardiac veins</a:t>
            </a:r>
            <a:endParaRPr lang="en-IN" dirty="0"/>
          </a:p>
        </p:txBody>
      </p:sp>
    </p:spTree>
    <p:extLst>
      <p:ext uri="{BB962C8B-B14F-4D97-AF65-F5344CB8AC3E}">
        <p14:creationId xmlns:p14="http://schemas.microsoft.com/office/powerpoint/2010/main" val="1121636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580C-906F-E35D-5C32-336B418C6266}"/>
              </a:ext>
            </a:extLst>
          </p:cNvPr>
          <p:cNvSpPr>
            <a:spLocks noGrp="1"/>
          </p:cNvSpPr>
          <p:nvPr>
            <p:ph type="title"/>
          </p:nvPr>
        </p:nvSpPr>
        <p:spPr/>
        <p:txBody>
          <a:bodyPr/>
          <a:lstStyle/>
          <a:p>
            <a:r>
              <a:rPr lang="en-US" dirty="0"/>
              <a:t>DEVICE OPTIMISATION</a:t>
            </a:r>
            <a:endParaRPr lang="en-IN" dirty="0"/>
          </a:p>
        </p:txBody>
      </p:sp>
      <p:sp>
        <p:nvSpPr>
          <p:cNvPr id="3" name="Content Placeholder 2">
            <a:extLst>
              <a:ext uri="{FF2B5EF4-FFF2-40B4-BE49-F238E27FC236}">
                <a16:creationId xmlns:a16="http://schemas.microsoft.com/office/drawing/2014/main" id="{FCEA09B0-2874-66EA-18D0-77F80D550971}"/>
              </a:ext>
            </a:extLst>
          </p:cNvPr>
          <p:cNvSpPr>
            <a:spLocks noGrp="1"/>
          </p:cNvSpPr>
          <p:nvPr>
            <p:ph idx="1"/>
          </p:nvPr>
        </p:nvSpPr>
        <p:spPr/>
        <p:txBody>
          <a:bodyPr/>
          <a:lstStyle/>
          <a:p>
            <a:r>
              <a:rPr lang="en-US" dirty="0"/>
              <a:t>Device optimization post implantation include individualized programming of AV and VV delay to </a:t>
            </a:r>
            <a:r>
              <a:rPr lang="en-US" dirty="0" err="1"/>
              <a:t>maximise</a:t>
            </a:r>
            <a:r>
              <a:rPr lang="en-US" dirty="0"/>
              <a:t>  the hemodynamic &amp;clinical response to CRT.</a:t>
            </a:r>
          </a:p>
          <a:p>
            <a:r>
              <a:rPr lang="en-US" dirty="0"/>
              <a:t>Additional variables such as AV delay offset for As Vs Ap CRT and rate adaptive AV delay modulation makes this complicated.</a:t>
            </a:r>
          </a:p>
        </p:txBody>
      </p:sp>
    </p:spTree>
    <p:extLst>
      <p:ext uri="{BB962C8B-B14F-4D97-AF65-F5344CB8AC3E}">
        <p14:creationId xmlns:p14="http://schemas.microsoft.com/office/powerpoint/2010/main" val="3447446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728B-5601-AB85-935F-9BFFDBF617F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15AB366-7881-A7CA-1234-4ACF9C3FC81C}"/>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There are multiple strategies for AV and VV optimization which make interpretation of data challenging.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Guidelines for CRT also do not provide recommendation for optimization of these parameters reflecting lack of consensus on the same.</a:t>
            </a:r>
            <a:endParaRPr kumimoji="0" lang="en-IN" sz="28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a:p>
            <a:r>
              <a:rPr lang="en-IN" dirty="0"/>
              <a:t>Despite these limitations AV and VV optimisation may be useful in selected patients</a:t>
            </a:r>
          </a:p>
        </p:txBody>
      </p:sp>
    </p:spTree>
    <p:extLst>
      <p:ext uri="{BB962C8B-B14F-4D97-AF65-F5344CB8AC3E}">
        <p14:creationId xmlns:p14="http://schemas.microsoft.com/office/powerpoint/2010/main" val="2361080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0699-AC9A-B043-7FBB-524138EE2155}"/>
              </a:ext>
            </a:extLst>
          </p:cNvPr>
          <p:cNvSpPr>
            <a:spLocks noGrp="1"/>
          </p:cNvSpPr>
          <p:nvPr>
            <p:ph type="title"/>
          </p:nvPr>
        </p:nvSpPr>
        <p:spPr/>
        <p:txBody>
          <a:bodyPr/>
          <a:lstStyle/>
          <a:p>
            <a:r>
              <a:rPr lang="en-US" dirty="0"/>
              <a:t>MIRACLE TRIAL</a:t>
            </a:r>
            <a:endParaRPr lang="en-IN" dirty="0"/>
          </a:p>
        </p:txBody>
      </p:sp>
      <p:sp>
        <p:nvSpPr>
          <p:cNvPr id="3" name="Content Placeholder 2">
            <a:extLst>
              <a:ext uri="{FF2B5EF4-FFF2-40B4-BE49-F238E27FC236}">
                <a16:creationId xmlns:a16="http://schemas.microsoft.com/office/drawing/2014/main" id="{9A3057AD-EEE5-D15F-E781-B3823BA7722F}"/>
              </a:ext>
            </a:extLst>
          </p:cNvPr>
          <p:cNvSpPr>
            <a:spLocks noGrp="1"/>
          </p:cNvSpPr>
          <p:nvPr>
            <p:ph idx="1"/>
          </p:nvPr>
        </p:nvSpPr>
        <p:spPr/>
        <p:txBody>
          <a:bodyPr/>
          <a:lstStyle/>
          <a:p>
            <a:r>
              <a:rPr lang="en-US" dirty="0"/>
              <a:t>Multicenter In Sync Randomized Clinical Evaluation (MIRACLE).</a:t>
            </a:r>
          </a:p>
          <a:p>
            <a:r>
              <a:rPr lang="en-US" dirty="0"/>
              <a:t> MIRACLE was the first prospective RCT designed to evaluate the benefits of CRT in patients with the inclusion criteria outlined </a:t>
            </a:r>
          </a:p>
          <a:p>
            <a:r>
              <a:rPr lang="en-US" dirty="0"/>
              <a:t>Patients assigned to CRT experienced an improvement in each of the primary endpoints at 6 months: 6MHWD, NYHA functional class, and QoL. </a:t>
            </a:r>
          </a:p>
          <a:p>
            <a:r>
              <a:rPr lang="en-US" dirty="0"/>
              <a:t>The trial also provided evidence of substantial LV reverse remodeling with CRT. The results of this trial led to FDA approval of the </a:t>
            </a:r>
            <a:r>
              <a:rPr lang="en-US" dirty="0" err="1"/>
              <a:t>InSync</a:t>
            </a:r>
            <a:r>
              <a:rPr lang="en-US" dirty="0"/>
              <a:t> system in 2001, the first approved CRT system in the United States.</a:t>
            </a:r>
            <a:endParaRPr lang="en-IN" dirty="0"/>
          </a:p>
        </p:txBody>
      </p:sp>
    </p:spTree>
    <p:extLst>
      <p:ext uri="{BB962C8B-B14F-4D97-AF65-F5344CB8AC3E}">
        <p14:creationId xmlns:p14="http://schemas.microsoft.com/office/powerpoint/2010/main" val="1241317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403A-B17C-F9CE-FEB1-D723AD13956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F3066CB-F216-4111-2412-40D6A1112A0B}"/>
              </a:ext>
            </a:extLst>
          </p:cNvPr>
          <p:cNvPicPr>
            <a:picLocks noGrp="1" noChangeAspect="1"/>
          </p:cNvPicPr>
          <p:nvPr>
            <p:ph idx="1"/>
          </p:nvPr>
        </p:nvPicPr>
        <p:blipFill>
          <a:blip r:embed="rId2"/>
          <a:stretch>
            <a:fillRect/>
          </a:stretch>
        </p:blipFill>
        <p:spPr>
          <a:xfrm>
            <a:off x="283464" y="704088"/>
            <a:ext cx="11430000" cy="4608576"/>
          </a:xfrm>
        </p:spPr>
      </p:pic>
    </p:spTree>
    <p:extLst>
      <p:ext uri="{BB962C8B-B14F-4D97-AF65-F5344CB8AC3E}">
        <p14:creationId xmlns:p14="http://schemas.microsoft.com/office/powerpoint/2010/main" val="691420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F6D8-D960-3ED8-50E1-0F64B5464B17}"/>
              </a:ext>
            </a:extLst>
          </p:cNvPr>
          <p:cNvSpPr>
            <a:spLocks noGrp="1"/>
          </p:cNvSpPr>
          <p:nvPr>
            <p:ph type="title"/>
          </p:nvPr>
        </p:nvSpPr>
        <p:spPr/>
        <p:txBody>
          <a:bodyPr/>
          <a:lstStyle/>
          <a:p>
            <a:r>
              <a:rPr lang="en-US" dirty="0"/>
              <a:t>MIRACLE ICD TRIAL</a:t>
            </a:r>
            <a:endParaRPr lang="en-IN" dirty="0"/>
          </a:p>
        </p:txBody>
      </p:sp>
      <p:sp>
        <p:nvSpPr>
          <p:cNvPr id="3" name="Content Placeholder 2">
            <a:extLst>
              <a:ext uri="{FF2B5EF4-FFF2-40B4-BE49-F238E27FC236}">
                <a16:creationId xmlns:a16="http://schemas.microsoft.com/office/drawing/2014/main" id="{98F02103-E426-2D76-DCA8-052D3B3FE4AD}"/>
              </a:ext>
            </a:extLst>
          </p:cNvPr>
          <p:cNvSpPr>
            <a:spLocks noGrp="1"/>
          </p:cNvSpPr>
          <p:nvPr>
            <p:ph idx="1"/>
          </p:nvPr>
        </p:nvSpPr>
        <p:spPr/>
        <p:txBody>
          <a:bodyPr>
            <a:normAutofit/>
          </a:bodyPr>
          <a:lstStyle/>
          <a:p>
            <a:r>
              <a:rPr lang="en-US" dirty="0"/>
              <a:t>Multicenter Insync–Implantable Cardioverter-Defibrillator Randomized Clinical Evaluation.</a:t>
            </a:r>
          </a:p>
          <a:p>
            <a:r>
              <a:rPr lang="en-US" dirty="0"/>
              <a:t> MIRACLE ICD was a prospective RCT designed to evaluate the benefits of an implantable cardiac defibrillator (ICD) + CRT vs. ICD alone.</a:t>
            </a:r>
          </a:p>
          <a:p>
            <a:r>
              <a:rPr lang="en-US" dirty="0"/>
              <a:t> The inclusion criteria and primary endpoints were the same as in MIRACLE with the additional requirement that subjects have an indication for a secondary prevention ICD or have a history of inducible sustained ventricular tachycardia. </a:t>
            </a:r>
          </a:p>
        </p:txBody>
      </p:sp>
    </p:spTree>
    <p:extLst>
      <p:ext uri="{BB962C8B-B14F-4D97-AF65-F5344CB8AC3E}">
        <p14:creationId xmlns:p14="http://schemas.microsoft.com/office/powerpoint/2010/main" val="905425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83E1-F9F8-BAA1-333D-E1C9678BE89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CD2849C-B00F-2BC7-FD39-C6FAA1839D81}"/>
              </a:ext>
            </a:extLst>
          </p:cNvPr>
          <p:cNvSpPr>
            <a:spLocks noGrp="1"/>
          </p:cNvSpPr>
          <p:nvPr>
            <p:ph idx="1"/>
          </p:nvPr>
        </p:nvSpPr>
        <p:spPr/>
        <p:txBody>
          <a:bodyPr/>
          <a:lstStyle/>
          <a:p>
            <a:r>
              <a:rPr lang="en-US" dirty="0"/>
              <a:t>With CRT, the improvements in QoL and (NYHA) classification were similar to those in MIRACLE but there was no difference in 6MHWD. However, Vo2 and total exercise time were improved. </a:t>
            </a:r>
          </a:p>
          <a:p>
            <a:r>
              <a:rPr lang="en-US" dirty="0"/>
              <a:t>The ventricular remodeling benefits seen with CRT in MIRACLE were not reproduced in MIRACLE ICD. </a:t>
            </a:r>
          </a:p>
          <a:p>
            <a:r>
              <a:rPr lang="en-US" dirty="0"/>
              <a:t>The combined CRT-ICD device used in this study was approved by the FDA in June 2002 for use in NYHA Class III and IV </a:t>
            </a:r>
            <a:r>
              <a:rPr lang="en-US" dirty="0" err="1"/>
              <a:t>HFrEF</a:t>
            </a:r>
            <a:r>
              <a:rPr lang="en-US" dirty="0"/>
              <a:t> patients with ventricular dyssynchrony and an ICD indication</a:t>
            </a:r>
            <a:endParaRPr lang="en-IN" dirty="0"/>
          </a:p>
          <a:p>
            <a:endParaRPr lang="en-IN" dirty="0"/>
          </a:p>
        </p:txBody>
      </p:sp>
    </p:spTree>
    <p:extLst>
      <p:ext uri="{BB962C8B-B14F-4D97-AF65-F5344CB8AC3E}">
        <p14:creationId xmlns:p14="http://schemas.microsoft.com/office/powerpoint/2010/main" val="64002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B94-114E-8A8D-B2BC-84039CE2B09B}"/>
              </a:ext>
            </a:extLst>
          </p:cNvPr>
          <p:cNvSpPr>
            <a:spLocks noGrp="1"/>
          </p:cNvSpPr>
          <p:nvPr>
            <p:ph type="title"/>
          </p:nvPr>
        </p:nvSpPr>
        <p:spPr/>
        <p:txBody>
          <a:bodyPr/>
          <a:lstStyle/>
          <a:p>
            <a:r>
              <a:rPr lang="en-US" dirty="0"/>
              <a:t>Types of dyssynchrony</a:t>
            </a:r>
            <a:endParaRPr lang="en-IN" dirty="0"/>
          </a:p>
        </p:txBody>
      </p:sp>
      <p:sp>
        <p:nvSpPr>
          <p:cNvPr id="3" name="Content Placeholder 2">
            <a:extLst>
              <a:ext uri="{FF2B5EF4-FFF2-40B4-BE49-F238E27FC236}">
                <a16:creationId xmlns:a16="http://schemas.microsoft.com/office/drawing/2014/main" id="{D6D891C5-CF56-30D8-52D1-4C95DCABA2AA}"/>
              </a:ext>
            </a:extLst>
          </p:cNvPr>
          <p:cNvSpPr>
            <a:spLocks noGrp="1"/>
          </p:cNvSpPr>
          <p:nvPr>
            <p:ph idx="1"/>
          </p:nvPr>
        </p:nvSpPr>
        <p:spPr/>
        <p:txBody>
          <a:bodyPr/>
          <a:lstStyle/>
          <a:p>
            <a:r>
              <a:rPr lang="en-US" dirty="0"/>
              <a:t>AV Dyssynchrony</a:t>
            </a:r>
          </a:p>
          <a:p>
            <a:r>
              <a:rPr lang="en-US" dirty="0"/>
              <a:t>Interventricular Dyssynchrony</a:t>
            </a:r>
          </a:p>
          <a:p>
            <a:r>
              <a:rPr lang="en-US" dirty="0"/>
              <a:t>Intraventricular Dyssynchrony</a:t>
            </a:r>
          </a:p>
          <a:p>
            <a:pPr marL="0" indent="0">
              <a:buNone/>
            </a:pPr>
            <a:r>
              <a:rPr lang="en-US" dirty="0"/>
              <a:t>Other Types</a:t>
            </a:r>
          </a:p>
          <a:p>
            <a:r>
              <a:rPr lang="en-US" dirty="0"/>
              <a:t>Mechanical Dyssynchrony</a:t>
            </a:r>
          </a:p>
          <a:p>
            <a:r>
              <a:rPr lang="en-US" dirty="0"/>
              <a:t>Electrical Dyssynchrony</a:t>
            </a:r>
          </a:p>
          <a:p>
            <a:endParaRPr lang="en-IN" dirty="0"/>
          </a:p>
        </p:txBody>
      </p:sp>
    </p:spTree>
    <p:extLst>
      <p:ext uri="{BB962C8B-B14F-4D97-AF65-F5344CB8AC3E}">
        <p14:creationId xmlns:p14="http://schemas.microsoft.com/office/powerpoint/2010/main" val="1599472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2977-8736-F1BC-D7CB-7ACE68DF246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CDBE06D-28F5-89B4-E584-345B19BD945B}"/>
              </a:ext>
            </a:extLst>
          </p:cNvPr>
          <p:cNvPicPr>
            <a:picLocks noGrp="1" noChangeAspect="1"/>
          </p:cNvPicPr>
          <p:nvPr>
            <p:ph idx="1"/>
          </p:nvPr>
        </p:nvPicPr>
        <p:blipFill>
          <a:blip r:embed="rId2"/>
          <a:stretch>
            <a:fillRect/>
          </a:stretch>
        </p:blipFill>
        <p:spPr>
          <a:xfrm>
            <a:off x="1069848" y="1837944"/>
            <a:ext cx="10040112" cy="3001593"/>
          </a:xfrm>
        </p:spPr>
      </p:pic>
    </p:spTree>
    <p:extLst>
      <p:ext uri="{BB962C8B-B14F-4D97-AF65-F5344CB8AC3E}">
        <p14:creationId xmlns:p14="http://schemas.microsoft.com/office/powerpoint/2010/main" val="235969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39FF-4BC6-BE16-BDA3-038E24BC1BF8}"/>
              </a:ext>
            </a:extLst>
          </p:cNvPr>
          <p:cNvSpPr>
            <a:spLocks noGrp="1"/>
          </p:cNvSpPr>
          <p:nvPr>
            <p:ph type="title"/>
          </p:nvPr>
        </p:nvSpPr>
        <p:spPr/>
        <p:txBody>
          <a:bodyPr/>
          <a:lstStyle/>
          <a:p>
            <a:r>
              <a:rPr lang="en-US" dirty="0"/>
              <a:t>CONTAK- CD TRIAL</a:t>
            </a:r>
            <a:endParaRPr lang="en-IN" dirty="0"/>
          </a:p>
        </p:txBody>
      </p:sp>
      <p:sp>
        <p:nvSpPr>
          <p:cNvPr id="3" name="Content Placeholder 2">
            <a:extLst>
              <a:ext uri="{FF2B5EF4-FFF2-40B4-BE49-F238E27FC236}">
                <a16:creationId xmlns:a16="http://schemas.microsoft.com/office/drawing/2014/main" id="{72B847C6-0E25-BD06-85B4-0E1EC3C74557}"/>
              </a:ext>
            </a:extLst>
          </p:cNvPr>
          <p:cNvSpPr>
            <a:spLocks noGrp="1"/>
          </p:cNvSpPr>
          <p:nvPr>
            <p:ph idx="1"/>
          </p:nvPr>
        </p:nvSpPr>
        <p:spPr/>
        <p:txBody>
          <a:bodyPr/>
          <a:lstStyle/>
          <a:p>
            <a:r>
              <a:rPr lang="en-US" dirty="0"/>
              <a:t>CONTAK CD. CONTAK CD was similar to MIRACLE ICD except NYHA Class II patients were enrolled.</a:t>
            </a:r>
          </a:p>
          <a:p>
            <a:r>
              <a:rPr lang="en-US" dirty="0"/>
              <a:t> Both the study design (crossover) and primary endpoint (Vo2 ) were changed during the study to a parallel design and a composite HF progression endpoint. </a:t>
            </a:r>
          </a:p>
          <a:p>
            <a:r>
              <a:rPr lang="en-US" dirty="0"/>
              <a:t>The 15% reduction in HF progression was not significant but Vo2 and 6MWHD were improved. </a:t>
            </a:r>
          </a:p>
          <a:p>
            <a:r>
              <a:rPr lang="en-US" dirty="0"/>
              <a:t>Significant reductions in ventricular dimensions and improvement in left ventricular ejection fraction (LVEF) similar to those seen in MIRACLE were demonstrated with CRT.</a:t>
            </a:r>
            <a:endParaRPr lang="en-IN" dirty="0"/>
          </a:p>
        </p:txBody>
      </p:sp>
    </p:spTree>
    <p:extLst>
      <p:ext uri="{BB962C8B-B14F-4D97-AF65-F5344CB8AC3E}">
        <p14:creationId xmlns:p14="http://schemas.microsoft.com/office/powerpoint/2010/main" val="345749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6C86-B789-5B22-04B1-9A699002DDC4}"/>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FE6FDF35-4EF0-20CB-0C7B-87607C876ED7}"/>
              </a:ext>
            </a:extLst>
          </p:cNvPr>
          <p:cNvPicPr>
            <a:picLocks noGrp="1" noChangeAspect="1"/>
          </p:cNvPicPr>
          <p:nvPr>
            <p:ph idx="1"/>
          </p:nvPr>
        </p:nvPicPr>
        <p:blipFill>
          <a:blip r:embed="rId2"/>
          <a:stretch>
            <a:fillRect/>
          </a:stretch>
        </p:blipFill>
        <p:spPr>
          <a:xfrm>
            <a:off x="640080" y="2286000"/>
            <a:ext cx="11164824" cy="3639311"/>
          </a:xfrm>
        </p:spPr>
      </p:pic>
    </p:spTree>
    <p:extLst>
      <p:ext uri="{BB962C8B-B14F-4D97-AF65-F5344CB8AC3E}">
        <p14:creationId xmlns:p14="http://schemas.microsoft.com/office/powerpoint/2010/main" val="1472825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98F2-612E-D034-53F8-0E86D49DF9C7}"/>
              </a:ext>
            </a:extLst>
          </p:cNvPr>
          <p:cNvSpPr>
            <a:spLocks noGrp="1"/>
          </p:cNvSpPr>
          <p:nvPr>
            <p:ph type="title"/>
          </p:nvPr>
        </p:nvSpPr>
        <p:spPr/>
        <p:txBody>
          <a:bodyPr>
            <a:normAutofit fontScale="90000"/>
          </a:bodyPr>
          <a:lstStyle/>
          <a:p>
            <a:r>
              <a:rPr lang="en-US" dirty="0"/>
              <a:t>CARE –HF TRIAL (Cardiac Resynchronization in Heart Failure Trial)</a:t>
            </a:r>
            <a:endParaRPr lang="en-IN" dirty="0"/>
          </a:p>
        </p:txBody>
      </p:sp>
      <p:sp>
        <p:nvSpPr>
          <p:cNvPr id="3" name="Content Placeholder 2">
            <a:extLst>
              <a:ext uri="{FF2B5EF4-FFF2-40B4-BE49-F238E27FC236}">
                <a16:creationId xmlns:a16="http://schemas.microsoft.com/office/drawing/2014/main" id="{6ABBAB7F-2072-98A1-E4F0-B15233C46A1C}"/>
              </a:ext>
            </a:extLst>
          </p:cNvPr>
          <p:cNvSpPr>
            <a:spLocks noGrp="1"/>
          </p:cNvSpPr>
          <p:nvPr>
            <p:ph idx="1"/>
          </p:nvPr>
        </p:nvSpPr>
        <p:spPr/>
        <p:txBody>
          <a:bodyPr>
            <a:normAutofit fontScale="92500" lnSpcReduction="20000"/>
          </a:bodyPr>
          <a:lstStyle/>
          <a:p>
            <a:r>
              <a:rPr lang="en-US" dirty="0"/>
              <a:t>. </a:t>
            </a:r>
          </a:p>
          <a:p>
            <a:r>
              <a:rPr lang="en-US" dirty="0"/>
              <a:t>The CARE-HF trial convincingly demonstrated the benefits of CRT+ medical therapy vs. medical therapy alone on morbidity and mortality in patients with NYHA Class III or IV HF and ventricular dyssynchrony</a:t>
            </a:r>
          </a:p>
          <a:p>
            <a:r>
              <a:rPr lang="en-US" dirty="0"/>
              <a:t>. CRT also led to a significant reduction in MR area by echocardiography and significant myocardial reverse remodeling and reduced N-terminal pro B-type natriuretic peptide (NT-</a:t>
            </a:r>
            <a:r>
              <a:rPr lang="en-US" dirty="0" err="1"/>
              <a:t>proBNP</a:t>
            </a:r>
            <a:r>
              <a:rPr lang="en-US" dirty="0"/>
              <a:t>) at 18 months. </a:t>
            </a:r>
          </a:p>
          <a:p>
            <a:r>
              <a:rPr lang="en-US" dirty="0"/>
              <a:t>These benefits were achieved irrespective of the use of beta blockers, mineralocorticoid receptor antagonists (MRAs), or digoxin.</a:t>
            </a:r>
          </a:p>
          <a:p>
            <a:r>
              <a:rPr lang="en-US" dirty="0"/>
              <a:t> In addition, the mean systolic blood pressure was 5.8 mm Hg (CI, 3.5 to 8.2, p = 0.001) higher in the CRT group than in the control group at 3 months; this difference was maintained at 18 months, confirming the blood pressure improvements in COMPANION</a:t>
            </a:r>
            <a:endParaRPr lang="en-IN" dirty="0"/>
          </a:p>
        </p:txBody>
      </p:sp>
    </p:spTree>
    <p:extLst>
      <p:ext uri="{BB962C8B-B14F-4D97-AF65-F5344CB8AC3E}">
        <p14:creationId xmlns:p14="http://schemas.microsoft.com/office/powerpoint/2010/main" val="3627527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AEE2-D22E-E3BF-8F26-0554286A6D1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CFEEC03-DDA8-E794-4470-9D90C05FB404}"/>
              </a:ext>
            </a:extLst>
          </p:cNvPr>
          <p:cNvPicPr>
            <a:picLocks noGrp="1" noChangeAspect="1"/>
          </p:cNvPicPr>
          <p:nvPr>
            <p:ph idx="1"/>
          </p:nvPr>
        </p:nvPicPr>
        <p:blipFill>
          <a:blip r:embed="rId2"/>
          <a:stretch>
            <a:fillRect/>
          </a:stretch>
        </p:blipFill>
        <p:spPr>
          <a:xfrm>
            <a:off x="838200" y="1179576"/>
            <a:ext cx="10515600" cy="3913632"/>
          </a:xfrm>
        </p:spPr>
      </p:pic>
    </p:spTree>
    <p:extLst>
      <p:ext uri="{BB962C8B-B14F-4D97-AF65-F5344CB8AC3E}">
        <p14:creationId xmlns:p14="http://schemas.microsoft.com/office/powerpoint/2010/main" val="3650118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9857-F65B-81BB-404A-D7C3A0B56A74}"/>
              </a:ext>
            </a:extLst>
          </p:cNvPr>
          <p:cNvSpPr>
            <a:spLocks noGrp="1"/>
          </p:cNvSpPr>
          <p:nvPr>
            <p:ph type="title"/>
          </p:nvPr>
        </p:nvSpPr>
        <p:spPr/>
        <p:txBody>
          <a:bodyPr/>
          <a:lstStyle/>
          <a:p>
            <a:r>
              <a:rPr kumimoji="0" lang="en-US" sz="28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rPr>
              <a:t>Randomized Controlled Trials of Cardiac Resynchronization Therapy in NYHA Class I and II Patients</a:t>
            </a:r>
            <a:endParaRPr lang="en-IN" dirty="0"/>
          </a:p>
        </p:txBody>
      </p:sp>
      <p:sp>
        <p:nvSpPr>
          <p:cNvPr id="3" name="Content Placeholder 2">
            <a:extLst>
              <a:ext uri="{FF2B5EF4-FFF2-40B4-BE49-F238E27FC236}">
                <a16:creationId xmlns:a16="http://schemas.microsoft.com/office/drawing/2014/main" id="{243BA213-FA8F-3A08-3C9F-7DCB45AA751A}"/>
              </a:ext>
            </a:extLst>
          </p:cNvPr>
          <p:cNvSpPr>
            <a:spLocks noGrp="1"/>
          </p:cNvSpPr>
          <p:nvPr>
            <p:ph idx="1"/>
          </p:nvPr>
        </p:nvSpPr>
        <p:spPr/>
        <p:txBody>
          <a:bodyPr/>
          <a:lstStyle/>
          <a:p>
            <a:pPr marL="0" indent="0">
              <a:buNone/>
            </a:pPr>
            <a:r>
              <a:rPr lang="en-US" dirty="0"/>
              <a:t>These studies also provided preliminary data that informed the design of studies that allowed expanded indications to patients with an LVEF between 30% and 35% and NYHA Class I and II </a:t>
            </a:r>
            <a:r>
              <a:rPr lang="en-US" dirty="0" err="1"/>
              <a:t>HFrEF</a:t>
            </a:r>
            <a:r>
              <a:rPr lang="en-US" dirty="0"/>
              <a:t> patients. </a:t>
            </a:r>
          </a:p>
          <a:p>
            <a:pPr marL="0" indent="0">
              <a:buNone/>
            </a:pPr>
            <a:r>
              <a:rPr lang="en-US" dirty="0"/>
              <a:t>The echo data from MIRACLE-ICD suggested a significant improvement in LV remodeling with CRT even in the small cohort of NYHA Class II patients enrolled similar to that seen in the more symptomatic patients in CARE-HF</a:t>
            </a:r>
          </a:p>
          <a:p>
            <a:pPr marL="0" indent="0">
              <a:buNone/>
            </a:pPr>
            <a:endParaRPr lang="en-IN" dirty="0"/>
          </a:p>
        </p:txBody>
      </p:sp>
    </p:spTree>
    <p:extLst>
      <p:ext uri="{BB962C8B-B14F-4D97-AF65-F5344CB8AC3E}">
        <p14:creationId xmlns:p14="http://schemas.microsoft.com/office/powerpoint/2010/main" val="2259594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B719-B7BB-91AE-C553-B6FB92116317}"/>
              </a:ext>
            </a:extLst>
          </p:cNvPr>
          <p:cNvSpPr>
            <a:spLocks noGrp="1"/>
          </p:cNvSpPr>
          <p:nvPr>
            <p:ph type="title"/>
          </p:nvPr>
        </p:nvSpPr>
        <p:spPr/>
        <p:txBody>
          <a:bodyPr>
            <a:normAutofit fontScale="90000"/>
          </a:bodyPr>
          <a:lstStyle/>
          <a:p>
            <a:r>
              <a:rPr lang="en-US" dirty="0"/>
              <a:t>NON RESPONDERS VS RESPONDERS</a:t>
            </a:r>
            <a:endParaRPr lang="en-IN" dirty="0"/>
          </a:p>
        </p:txBody>
      </p:sp>
      <p:sp>
        <p:nvSpPr>
          <p:cNvPr id="3" name="Content Placeholder 2">
            <a:extLst>
              <a:ext uri="{FF2B5EF4-FFF2-40B4-BE49-F238E27FC236}">
                <a16:creationId xmlns:a16="http://schemas.microsoft.com/office/drawing/2014/main" id="{DBA3198C-EC07-2285-7E96-BCD44D2CF2A0}"/>
              </a:ext>
            </a:extLst>
          </p:cNvPr>
          <p:cNvSpPr>
            <a:spLocks noGrp="1"/>
          </p:cNvSpPr>
          <p:nvPr>
            <p:ph idx="1"/>
          </p:nvPr>
        </p:nvSpPr>
        <p:spPr/>
        <p:txBody>
          <a:bodyPr>
            <a:normAutofit/>
          </a:bodyPr>
          <a:lstStyle/>
          <a:p>
            <a:r>
              <a:rPr lang="en-US" dirty="0"/>
              <a:t> Factors reported to contribute to the </a:t>
            </a:r>
            <a:r>
              <a:rPr lang="en-US" dirty="0" err="1"/>
              <a:t>nonresponder</a:t>
            </a:r>
            <a:r>
              <a:rPr lang="en-US" dirty="0"/>
              <a:t> rate include suboptimal LV lead placement, suboptimal atrioventricular (AV) and ventricular-ventricular (VV) timing, ventricular scar, and HF disease progression. </a:t>
            </a:r>
          </a:p>
          <a:p>
            <a:r>
              <a:rPr lang="en-US" dirty="0"/>
              <a:t>A number of advances in CRT pacing are being developed to address the non responder rate, including biomarker-guided selection, optimal AV and VV timing, and the use of epicardial and endocardial LV pacing leads</a:t>
            </a:r>
          </a:p>
          <a:p>
            <a:endParaRPr lang="en-US" dirty="0"/>
          </a:p>
          <a:p>
            <a:r>
              <a:rPr lang="en-US" dirty="0"/>
              <a:t>.</a:t>
            </a:r>
            <a:endParaRPr lang="en-IN" dirty="0"/>
          </a:p>
        </p:txBody>
      </p:sp>
    </p:spTree>
    <p:extLst>
      <p:ext uri="{BB962C8B-B14F-4D97-AF65-F5344CB8AC3E}">
        <p14:creationId xmlns:p14="http://schemas.microsoft.com/office/powerpoint/2010/main" val="83385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CC74-C0E9-C3D0-C22B-2F567F931EE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1C3F611-7BB7-D56B-EA91-97027491C151}"/>
              </a:ext>
            </a:extLst>
          </p:cNvPr>
          <p:cNvSpPr>
            <a:spLocks noGrp="1"/>
          </p:cNvSpPr>
          <p:nvPr>
            <p:ph idx="1"/>
          </p:nvPr>
        </p:nvSpPr>
        <p:spPr/>
        <p:txBody>
          <a:bodyPr/>
          <a:lstStyle/>
          <a:p>
            <a:r>
              <a:rPr lang="en-US" dirty="0"/>
              <a:t> Factors associated with a particularly beneficial  response include LBBB, longer QRS duration, female sex, lack of prior myocardial infarction, and smaller left atrial volume</a:t>
            </a:r>
            <a:endParaRPr lang="en-IN" dirty="0"/>
          </a:p>
        </p:txBody>
      </p:sp>
    </p:spTree>
    <p:extLst>
      <p:ext uri="{BB962C8B-B14F-4D97-AF65-F5344CB8AC3E}">
        <p14:creationId xmlns:p14="http://schemas.microsoft.com/office/powerpoint/2010/main" val="3681635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C0F6-92B1-11F3-E99E-85F65D5BCF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7B90149-F8C9-9850-B13F-26AC1F0DCE99}"/>
              </a:ext>
            </a:extLst>
          </p:cNvPr>
          <p:cNvSpPr>
            <a:spLocks noGrp="1"/>
          </p:cNvSpPr>
          <p:nvPr>
            <p:ph idx="1"/>
          </p:nvPr>
        </p:nvSpPr>
        <p:spPr/>
        <p:txBody>
          <a:bodyPr/>
          <a:lstStyle/>
          <a:p>
            <a:r>
              <a:rPr lang="en-US" dirty="0"/>
              <a:t> Super responders show a large benefit as normalization of ventricular function. </a:t>
            </a:r>
          </a:p>
          <a:p>
            <a:r>
              <a:rPr lang="en-US" dirty="0"/>
              <a:t> </a:t>
            </a:r>
            <a:r>
              <a:rPr lang="en-US" dirty="0" err="1"/>
              <a:t>Nonprogressors</a:t>
            </a:r>
            <a:r>
              <a:rPr lang="en-US" dirty="0"/>
              <a:t>- do not show a measurable benefit of CRT, but also do not have the predicted worsening HF over time as do </a:t>
            </a:r>
            <a:r>
              <a:rPr lang="en-US" dirty="0" err="1"/>
              <a:t>nonresponders</a:t>
            </a:r>
            <a:r>
              <a:rPr lang="en-US" dirty="0"/>
              <a:t>.</a:t>
            </a:r>
          </a:p>
          <a:p>
            <a:r>
              <a:rPr lang="en-US" dirty="0"/>
              <a:t> Negative responders are those who have clinical worsening of their disease after CRT implantation..</a:t>
            </a:r>
            <a:endParaRPr lang="en-IN" dirty="0"/>
          </a:p>
        </p:txBody>
      </p:sp>
    </p:spTree>
    <p:extLst>
      <p:ext uri="{BB962C8B-B14F-4D97-AF65-F5344CB8AC3E}">
        <p14:creationId xmlns:p14="http://schemas.microsoft.com/office/powerpoint/2010/main" val="641279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877-5240-645E-E3DC-F63F872396E6}"/>
              </a:ext>
            </a:extLst>
          </p:cNvPr>
          <p:cNvSpPr>
            <a:spLocks noGrp="1"/>
          </p:cNvSpPr>
          <p:nvPr>
            <p:ph type="title"/>
          </p:nvPr>
        </p:nvSpPr>
        <p:spPr/>
        <p:txBody>
          <a:bodyPr>
            <a:normAutofit/>
          </a:bodyPr>
          <a:lstStyle/>
          <a:p>
            <a:r>
              <a:rPr lang="en-US" dirty="0"/>
              <a:t>LIMITATIONS</a:t>
            </a:r>
            <a:endParaRPr lang="en-IN" dirty="0"/>
          </a:p>
        </p:txBody>
      </p:sp>
      <p:sp>
        <p:nvSpPr>
          <p:cNvPr id="3" name="Content Placeholder 2">
            <a:extLst>
              <a:ext uri="{FF2B5EF4-FFF2-40B4-BE49-F238E27FC236}">
                <a16:creationId xmlns:a16="http://schemas.microsoft.com/office/drawing/2014/main" id="{C0F8BCC8-B567-877C-3BCF-633E554CB3C7}"/>
              </a:ext>
            </a:extLst>
          </p:cNvPr>
          <p:cNvSpPr>
            <a:spLocks noGrp="1"/>
          </p:cNvSpPr>
          <p:nvPr>
            <p:ph idx="1"/>
          </p:nvPr>
        </p:nvSpPr>
        <p:spPr/>
        <p:txBody>
          <a:bodyPr>
            <a:normAutofit/>
          </a:bodyPr>
          <a:lstStyle/>
          <a:p>
            <a:pPr marL="0" indent="0">
              <a:buNone/>
            </a:pPr>
            <a:r>
              <a:rPr lang="en-US" dirty="0"/>
              <a:t> </a:t>
            </a:r>
          </a:p>
          <a:p>
            <a:pPr marL="0" indent="0">
              <a:buNone/>
            </a:pPr>
            <a:r>
              <a:rPr lang="en-US" dirty="0"/>
              <a:t>Perhaps the most important of these is the benefit of CRT in patients with atrial fibrillation (AF). Patients with AF were excluded from most of the pivotal trials of CRT but the prevalence of AF is as high as 40% in some </a:t>
            </a:r>
            <a:r>
              <a:rPr lang="en-US" dirty="0" err="1"/>
              <a:t>HFrEF</a:t>
            </a:r>
            <a:r>
              <a:rPr lang="en-US" dirty="0"/>
              <a:t> studies. </a:t>
            </a:r>
          </a:p>
          <a:p>
            <a:pPr marL="0" indent="0">
              <a:buNone/>
            </a:pPr>
            <a:r>
              <a:rPr lang="en-US" dirty="0"/>
              <a:t>Because of the lack of strong clinical trial data, the recommendations for CRT in patients with persistent AF with or without AV nodal ablation and RV pacing are weaker than those for similar patients with sinus rhythm</a:t>
            </a:r>
            <a:endParaRPr lang="en-IN" dirty="0"/>
          </a:p>
        </p:txBody>
      </p:sp>
    </p:spTree>
    <p:extLst>
      <p:ext uri="{BB962C8B-B14F-4D97-AF65-F5344CB8AC3E}">
        <p14:creationId xmlns:p14="http://schemas.microsoft.com/office/powerpoint/2010/main" val="262105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5C63-0AA0-B216-7DB7-92DF0DBBF3DB}"/>
              </a:ext>
            </a:extLst>
          </p:cNvPr>
          <p:cNvSpPr>
            <a:spLocks noGrp="1"/>
          </p:cNvSpPr>
          <p:nvPr>
            <p:ph type="title"/>
          </p:nvPr>
        </p:nvSpPr>
        <p:spPr/>
        <p:txBody>
          <a:bodyPr/>
          <a:lstStyle/>
          <a:p>
            <a:r>
              <a:rPr lang="en-US" dirty="0"/>
              <a:t>Electrical Dyssynchrony</a:t>
            </a:r>
            <a:endParaRPr lang="en-IN" dirty="0"/>
          </a:p>
        </p:txBody>
      </p:sp>
      <p:sp>
        <p:nvSpPr>
          <p:cNvPr id="3" name="Content Placeholder 2">
            <a:extLst>
              <a:ext uri="{FF2B5EF4-FFF2-40B4-BE49-F238E27FC236}">
                <a16:creationId xmlns:a16="http://schemas.microsoft.com/office/drawing/2014/main" id="{DD5354D5-B40F-28C4-5B7A-AA0E3320EFA0}"/>
              </a:ext>
            </a:extLst>
          </p:cNvPr>
          <p:cNvSpPr>
            <a:spLocks noGrp="1"/>
          </p:cNvSpPr>
          <p:nvPr>
            <p:ph idx="1"/>
          </p:nvPr>
        </p:nvSpPr>
        <p:spPr/>
        <p:txBody>
          <a:bodyPr/>
          <a:lstStyle/>
          <a:p>
            <a:r>
              <a:rPr lang="en-US" dirty="0"/>
              <a:t>Conduction delay resulting in QRS duration more than 120 </a:t>
            </a:r>
            <a:r>
              <a:rPr lang="en-US" dirty="0" err="1"/>
              <a:t>ms</a:t>
            </a:r>
            <a:r>
              <a:rPr lang="en-US" dirty="0"/>
              <a:t> on surface ECG</a:t>
            </a:r>
            <a:endParaRPr lang="en-IN" dirty="0"/>
          </a:p>
        </p:txBody>
      </p:sp>
    </p:spTree>
    <p:extLst>
      <p:ext uri="{BB962C8B-B14F-4D97-AF65-F5344CB8AC3E}">
        <p14:creationId xmlns:p14="http://schemas.microsoft.com/office/powerpoint/2010/main" val="584283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CE30-896E-291B-888F-6F691EC1E0E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8B11DF-9312-EEB1-AE1D-452CBAB27609}"/>
              </a:ext>
            </a:extLst>
          </p:cNvPr>
          <p:cNvSpPr>
            <a:spLocks noGrp="1"/>
          </p:cNvSpPr>
          <p:nvPr>
            <p:ph idx="1"/>
          </p:nvPr>
        </p:nvSpPr>
        <p:spPr/>
        <p:txBody>
          <a:bodyPr/>
          <a:lstStyle/>
          <a:p>
            <a:r>
              <a:rPr lang="en-US" dirty="0"/>
              <a:t>Another gap in knowledge for CRT is in patients with HF and preserved or mid-range ejection fraction in whom mechanical and electrical dyssynchrony may be present, but no large studies have yet addressed the benefits of CRT in these patients.</a:t>
            </a:r>
            <a:endParaRPr lang="en-IN" dirty="0"/>
          </a:p>
        </p:txBody>
      </p:sp>
    </p:spTree>
    <p:extLst>
      <p:ext uri="{BB962C8B-B14F-4D97-AF65-F5344CB8AC3E}">
        <p14:creationId xmlns:p14="http://schemas.microsoft.com/office/powerpoint/2010/main" val="2563778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BC4-BEF0-2EF9-79D7-7B50275ED4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B669A1-268D-2E4A-028C-72C3A614E2D9}"/>
              </a:ext>
            </a:extLst>
          </p:cNvPr>
          <p:cNvSpPr>
            <a:spLocks noGrp="1"/>
          </p:cNvSpPr>
          <p:nvPr>
            <p:ph idx="1"/>
          </p:nvPr>
        </p:nvSpPr>
        <p:spPr/>
        <p:txBody>
          <a:bodyPr/>
          <a:lstStyle/>
          <a:p>
            <a:r>
              <a:rPr lang="en-IN" dirty="0"/>
              <a:t>Factors associated with good response? </a:t>
            </a:r>
          </a:p>
          <a:p>
            <a:r>
              <a:rPr lang="en-IN" dirty="0"/>
              <a:t>A) LBBB</a:t>
            </a:r>
          </a:p>
          <a:p>
            <a:r>
              <a:rPr lang="en-IN" dirty="0"/>
              <a:t>B) Long </a:t>
            </a:r>
            <a:r>
              <a:rPr lang="en-IN" dirty="0" err="1"/>
              <a:t>qrs</a:t>
            </a:r>
            <a:r>
              <a:rPr lang="en-IN" dirty="0"/>
              <a:t> duration</a:t>
            </a:r>
          </a:p>
          <a:p>
            <a:r>
              <a:rPr lang="en-IN" dirty="0"/>
              <a:t>C) Male sex</a:t>
            </a:r>
          </a:p>
          <a:p>
            <a:r>
              <a:rPr lang="en-IN" dirty="0"/>
              <a:t>D) lack of mi </a:t>
            </a:r>
          </a:p>
          <a:p>
            <a:endParaRPr lang="en-IN" dirty="0"/>
          </a:p>
          <a:p>
            <a:endParaRPr lang="en-IN" dirty="0"/>
          </a:p>
          <a:p>
            <a:endParaRPr lang="en-US" dirty="0"/>
          </a:p>
        </p:txBody>
      </p:sp>
    </p:spTree>
    <p:extLst>
      <p:ext uri="{BB962C8B-B14F-4D97-AF65-F5344CB8AC3E}">
        <p14:creationId xmlns:p14="http://schemas.microsoft.com/office/powerpoint/2010/main" val="63046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D132-EA62-8EB0-CEA3-6AFB357002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7A7028-341E-633B-B5BD-FC5560CCE5B1}"/>
              </a:ext>
            </a:extLst>
          </p:cNvPr>
          <p:cNvSpPr>
            <a:spLocks noGrp="1"/>
          </p:cNvSpPr>
          <p:nvPr>
            <p:ph idx="1"/>
          </p:nvPr>
        </p:nvSpPr>
        <p:spPr/>
        <p:txBody>
          <a:bodyPr/>
          <a:lstStyle/>
          <a:p>
            <a:r>
              <a:rPr lang="en-IN" dirty="0"/>
              <a:t>Investigation done for pre procedural </a:t>
            </a:r>
            <a:r>
              <a:rPr lang="en-IN" dirty="0" err="1"/>
              <a:t>maping</a:t>
            </a:r>
            <a:r>
              <a:rPr lang="en-IN" dirty="0"/>
              <a:t> of cardiac vein </a:t>
            </a:r>
          </a:p>
          <a:p>
            <a:r>
              <a:rPr lang="en-IN" dirty="0"/>
              <a:t>A) MDCT</a:t>
            </a:r>
          </a:p>
          <a:p>
            <a:r>
              <a:rPr lang="en-IN" dirty="0"/>
              <a:t>B) MRI</a:t>
            </a:r>
          </a:p>
          <a:p>
            <a:r>
              <a:rPr lang="en-IN" dirty="0"/>
              <a:t>C) CECT</a:t>
            </a:r>
          </a:p>
          <a:p>
            <a:endParaRPr lang="en-IN" dirty="0"/>
          </a:p>
          <a:p>
            <a:endParaRPr lang="en-US" dirty="0"/>
          </a:p>
        </p:txBody>
      </p:sp>
    </p:spTree>
    <p:extLst>
      <p:ext uri="{BB962C8B-B14F-4D97-AF65-F5344CB8AC3E}">
        <p14:creationId xmlns:p14="http://schemas.microsoft.com/office/powerpoint/2010/main" val="460225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C179-DC89-C263-67EB-B3BC3234C9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55E347-D472-C0FC-5ADA-0E6BBBF6F4C3}"/>
              </a:ext>
            </a:extLst>
          </p:cNvPr>
          <p:cNvSpPr>
            <a:spLocks noGrp="1"/>
          </p:cNvSpPr>
          <p:nvPr>
            <p:ph idx="1"/>
          </p:nvPr>
        </p:nvSpPr>
        <p:spPr/>
        <p:txBody>
          <a:bodyPr/>
          <a:lstStyle/>
          <a:p>
            <a:r>
              <a:rPr lang="en-US" dirty="0"/>
              <a:t>Which among the following not a complication of CRT?</a:t>
            </a:r>
          </a:p>
          <a:p>
            <a:r>
              <a:rPr lang="en-US" dirty="0"/>
              <a:t>A)PNEUMOTHORAX</a:t>
            </a:r>
          </a:p>
          <a:p>
            <a:r>
              <a:rPr lang="en-US" dirty="0"/>
              <a:t>B)SUBCLAVIAN CRUSH SYNDROME</a:t>
            </a:r>
          </a:p>
          <a:p>
            <a:r>
              <a:rPr lang="en-US" dirty="0"/>
              <a:t>C)BRACHIAL PLEXES INJURY</a:t>
            </a:r>
          </a:p>
          <a:p>
            <a:r>
              <a:rPr lang="en-US" dirty="0"/>
              <a:t>D)ARRYTHMIA </a:t>
            </a:r>
          </a:p>
        </p:txBody>
      </p:sp>
    </p:spTree>
    <p:extLst>
      <p:ext uri="{BB962C8B-B14F-4D97-AF65-F5344CB8AC3E}">
        <p14:creationId xmlns:p14="http://schemas.microsoft.com/office/powerpoint/2010/main" val="346405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1D5C-8F17-3092-6502-3A1D69BF9B7D}"/>
              </a:ext>
            </a:extLst>
          </p:cNvPr>
          <p:cNvSpPr>
            <a:spLocks noGrp="1"/>
          </p:cNvSpPr>
          <p:nvPr>
            <p:ph type="title"/>
          </p:nvPr>
        </p:nvSpPr>
        <p:spPr/>
        <p:txBody>
          <a:bodyPr/>
          <a:lstStyle/>
          <a:p>
            <a:r>
              <a:rPr lang="en-US" dirty="0"/>
              <a:t>Mechanical Dyssynchrony</a:t>
            </a:r>
            <a:endParaRPr lang="en-IN" dirty="0"/>
          </a:p>
        </p:txBody>
      </p:sp>
      <p:sp>
        <p:nvSpPr>
          <p:cNvPr id="3" name="Content Placeholder 2">
            <a:extLst>
              <a:ext uri="{FF2B5EF4-FFF2-40B4-BE49-F238E27FC236}">
                <a16:creationId xmlns:a16="http://schemas.microsoft.com/office/drawing/2014/main" id="{099395D8-9507-0356-E836-6EEED0694BEF}"/>
              </a:ext>
            </a:extLst>
          </p:cNvPr>
          <p:cNvSpPr>
            <a:spLocks noGrp="1"/>
          </p:cNvSpPr>
          <p:nvPr>
            <p:ph idx="1"/>
          </p:nvPr>
        </p:nvSpPr>
        <p:spPr/>
        <p:txBody>
          <a:bodyPr>
            <a:normAutofit fontScale="92500" lnSpcReduction="10000"/>
          </a:bodyPr>
          <a:lstStyle/>
          <a:p>
            <a:r>
              <a:rPr lang="en-US" dirty="0"/>
              <a:t>The difference in the timing of mechanical contraction or relaxation between different segments of the left ventricle that results from electrical dyssynchrony has been termed mechanical dyssynchrony</a:t>
            </a:r>
          </a:p>
          <a:p>
            <a:r>
              <a:rPr lang="en-US" dirty="0"/>
              <a:t> Mechanical dyssynchrony may involve delay in mechanical activation of the left ventricle (LV) relative to the right ventricle (RV) (interventricular dyssynchrony) or of one LV region relative to another (intraventricular dyssynchrony).</a:t>
            </a:r>
          </a:p>
          <a:p>
            <a:endParaRPr lang="en-US" dirty="0"/>
          </a:p>
          <a:p>
            <a:r>
              <a:rPr lang="en-US" dirty="0"/>
              <a:t>can result in suboptimal ventricular filling, a reduction in left ventricular (LV) contractility, greater degree and prolonged duration of mitral regurgitation (MR), and paradoxical septal wall motion.</a:t>
            </a:r>
            <a:endParaRPr lang="en-IN" dirty="0"/>
          </a:p>
        </p:txBody>
      </p:sp>
    </p:spTree>
    <p:extLst>
      <p:ext uri="{BB962C8B-B14F-4D97-AF65-F5344CB8AC3E}">
        <p14:creationId xmlns:p14="http://schemas.microsoft.com/office/powerpoint/2010/main" val="156979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3DD5-9681-456D-4374-414072235D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568B9B3-52D1-05E5-5370-F9071B59E856}"/>
              </a:ext>
            </a:extLst>
          </p:cNvPr>
          <p:cNvSpPr>
            <a:spLocks noGrp="1"/>
          </p:cNvSpPr>
          <p:nvPr>
            <p:ph idx="1"/>
          </p:nvPr>
        </p:nvSpPr>
        <p:spPr/>
        <p:txBody>
          <a:bodyPr/>
          <a:lstStyle/>
          <a:p>
            <a:r>
              <a:rPr lang="en-US" dirty="0"/>
              <a:t>All patient with heart failure need optimal pharmacological therapy and lifestyle modifications.</a:t>
            </a:r>
          </a:p>
          <a:p>
            <a:r>
              <a:rPr lang="en-US" dirty="0"/>
              <a:t>But in a small subset, there is a definite role for devices.</a:t>
            </a:r>
          </a:p>
          <a:p>
            <a:r>
              <a:rPr lang="en-US" dirty="0"/>
              <a:t>Intraventricular dyssynchrony in the presence of severe left ventricular dysfunction is an important indication for cardiac resynchronization therapy.</a:t>
            </a:r>
          </a:p>
          <a:p>
            <a:r>
              <a:rPr lang="en-US" dirty="0"/>
              <a:t>Delay between the contractions of the septum and the lateral left ventricular wall causes reduced left ventricular stroke volume</a:t>
            </a:r>
            <a:endParaRPr lang="en-IN" dirty="0"/>
          </a:p>
        </p:txBody>
      </p:sp>
    </p:spTree>
    <p:extLst>
      <p:ext uri="{BB962C8B-B14F-4D97-AF65-F5344CB8AC3E}">
        <p14:creationId xmlns:p14="http://schemas.microsoft.com/office/powerpoint/2010/main" val="332566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B0D2-2ADC-E37C-3B6D-9696F2CBBF3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3F6C98-BAF6-185A-A8C5-3A9B0CD2C42A}"/>
              </a:ext>
            </a:extLst>
          </p:cNvPr>
          <p:cNvSpPr>
            <a:spLocks noGrp="1"/>
          </p:cNvSpPr>
          <p:nvPr>
            <p:ph idx="1"/>
          </p:nvPr>
        </p:nvSpPr>
        <p:spPr/>
        <p:txBody>
          <a:bodyPr>
            <a:normAutofit/>
          </a:bodyPr>
          <a:lstStyle/>
          <a:p>
            <a:r>
              <a:rPr lang="en-US" dirty="0"/>
              <a:t>CRT improves ventricular dyssynchrony with implantation of pacing leads to pace both the right and left ventricles. </a:t>
            </a:r>
          </a:p>
          <a:p>
            <a:r>
              <a:rPr lang="en-US" dirty="0"/>
              <a:t>Optimal placement of two leads, one on the right ventricular septum and a second in the coronary sinus at the site of latest LV activation allows for simultaneous or near simultaneous activation of both ventricles and improves inter- and intra-ventricular synchrony.</a:t>
            </a:r>
          </a:p>
          <a:p>
            <a:r>
              <a:rPr lang="en-US" dirty="0"/>
              <a:t> Early studies demonstrated a benefit of CRT in patients with </a:t>
            </a:r>
            <a:r>
              <a:rPr lang="en-US" dirty="0" err="1"/>
              <a:t>HFrEF</a:t>
            </a:r>
            <a:r>
              <a:rPr lang="en-US" dirty="0"/>
              <a:t> and ventricular dyssynchrony on hemodynamics, functional outcomes and quality of life (QoL) .</a:t>
            </a:r>
            <a:endParaRPr lang="en-IN" dirty="0"/>
          </a:p>
        </p:txBody>
      </p:sp>
    </p:spTree>
    <p:extLst>
      <p:ext uri="{BB962C8B-B14F-4D97-AF65-F5344CB8AC3E}">
        <p14:creationId xmlns:p14="http://schemas.microsoft.com/office/powerpoint/2010/main" val="17209542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1406</TotalTime>
  <Words>2270</Words>
  <Application>Microsoft Office PowerPoint</Application>
  <PresentationFormat>Widescreen</PresentationFormat>
  <Paragraphs>165</Paragraphs>
  <Slides>63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Corbel</vt:lpstr>
      <vt:lpstr>Wingdings</vt:lpstr>
      <vt:lpstr>Depth</vt:lpstr>
      <vt:lpstr>PowerPoint Presentation</vt:lpstr>
      <vt:lpstr>Ventricular dyssynchrony: The target of CRT</vt:lpstr>
      <vt:lpstr>What is dyssynchrony</vt:lpstr>
      <vt:lpstr>PowerPoint Presentation</vt:lpstr>
      <vt:lpstr>Types of dyssynchrony</vt:lpstr>
      <vt:lpstr>Electrical Dyssynchrony</vt:lpstr>
      <vt:lpstr>Mechanical Dyssynchrony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 Recommendations for CRT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 of resynchronisation</vt:lpstr>
      <vt:lpstr>PowerPoint Presentation</vt:lpstr>
      <vt:lpstr>PowerPoint Presentation</vt:lpstr>
      <vt:lpstr>PowerPoint Presentation</vt:lpstr>
      <vt:lpstr>IMPLANTATION</vt:lpstr>
      <vt:lpstr>PowerPoint Presentation</vt:lpstr>
      <vt:lpstr>PowerPoint Presentation</vt:lpstr>
      <vt:lpstr>LV lead implantation</vt:lpstr>
      <vt:lpstr>CS Cannulation and LV lead implantation</vt:lpstr>
      <vt:lpstr>PowerPoint Presentation</vt:lpstr>
      <vt:lpstr>PowerPoint Presentation</vt:lpstr>
      <vt:lpstr>Limitations &amp; Complications </vt:lpstr>
      <vt:lpstr>PowerPoint Presentation</vt:lpstr>
      <vt:lpstr>PowerPoint Presentation</vt:lpstr>
      <vt:lpstr>PowerPoint Presentation</vt:lpstr>
      <vt:lpstr>Phrenic Nerve stimulation</vt:lpstr>
      <vt:lpstr>Complications</vt:lpstr>
      <vt:lpstr>PowerPoint Presentation</vt:lpstr>
      <vt:lpstr>CRITERIA FOR OPTIMAL RESPONSE TO CRT</vt:lpstr>
      <vt:lpstr>PowerPoint Presentation</vt:lpstr>
      <vt:lpstr>Lead Placement- </vt:lpstr>
      <vt:lpstr>DEVICE OPTIMISATION</vt:lpstr>
      <vt:lpstr>PowerPoint Presentation</vt:lpstr>
      <vt:lpstr>MIRACLE TRIAL</vt:lpstr>
      <vt:lpstr>PowerPoint Presentation</vt:lpstr>
      <vt:lpstr>MIRACLE ICD TRIAL</vt:lpstr>
      <vt:lpstr>PowerPoint Presentation</vt:lpstr>
      <vt:lpstr>PowerPoint Presentation</vt:lpstr>
      <vt:lpstr>CONTAK- CD TRIAL</vt:lpstr>
      <vt:lpstr>PowerPoint Presentation</vt:lpstr>
      <vt:lpstr>CARE –HF TRIAL (Cardiac Resynchronization in Heart Failure Trial)</vt:lpstr>
      <vt:lpstr>PowerPoint Presentation</vt:lpstr>
      <vt:lpstr>Randomized Controlled Trials of Cardiac Resynchronization Therapy in NYHA Class I and II Patients</vt:lpstr>
      <vt:lpstr>NON RESPONDERS VS RESPONDERS</vt:lpstr>
      <vt:lpstr>PowerPoint Presentation</vt:lpstr>
      <vt:lpstr>PowerPoint Presentation</vt:lpstr>
      <vt:lpstr>LIMITATIONS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RESYNCHRONISATION THERAPY</dc:title>
  <dc:creator>CLINTON OLIVERO</dc:creator>
  <cp:lastModifiedBy>ADMIN</cp:lastModifiedBy>
  <cp:revision>7</cp:revision>
  <dcterms:created xsi:type="dcterms:W3CDTF">2024-05-28T05:32:30Z</dcterms:created>
  <dcterms:modified xsi:type="dcterms:W3CDTF">2026-01-21T08:05:37Z</dcterms:modified>
</cp:coreProperties>
</file>