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jpg" ContentType="image/jpg"/>
  <Override PartName="/ppt/media/image20.jpg" ContentType="image/jpg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media/image60.jpg" ContentType="image/jpg"/>
  <Override PartName="/ppt/notesSlides/notesSlide4.xml" ContentType="application/vnd.openxmlformats-officedocument.presentationml.notesSlide+xml"/>
  <Override PartName="/ppt/media/image61.jpg" ContentType="image/jpg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3"/>
  </p:notesMasterIdLst>
  <p:sldIdLst>
    <p:sldId id="256" r:id="rId2"/>
    <p:sldId id="304" r:id="rId3"/>
    <p:sldId id="257" r:id="rId4"/>
    <p:sldId id="264" r:id="rId5"/>
    <p:sldId id="310" r:id="rId6"/>
    <p:sldId id="258" r:id="rId7"/>
    <p:sldId id="315" r:id="rId8"/>
    <p:sldId id="316" r:id="rId9"/>
    <p:sldId id="311" r:id="rId10"/>
    <p:sldId id="273" r:id="rId11"/>
    <p:sldId id="275" r:id="rId12"/>
    <p:sldId id="276" r:id="rId13"/>
    <p:sldId id="278" r:id="rId14"/>
    <p:sldId id="313" r:id="rId15"/>
    <p:sldId id="317" r:id="rId16"/>
    <p:sldId id="312" r:id="rId17"/>
    <p:sldId id="328" r:id="rId18"/>
    <p:sldId id="329" r:id="rId19"/>
    <p:sldId id="330" r:id="rId20"/>
    <p:sldId id="318" r:id="rId21"/>
    <p:sldId id="319" r:id="rId22"/>
    <p:sldId id="277" r:id="rId23"/>
    <p:sldId id="306" r:id="rId24"/>
    <p:sldId id="295" r:id="rId25"/>
    <p:sldId id="259" r:id="rId26"/>
    <p:sldId id="265" r:id="rId27"/>
    <p:sldId id="307" r:id="rId28"/>
    <p:sldId id="282" r:id="rId29"/>
    <p:sldId id="281" r:id="rId30"/>
    <p:sldId id="283" r:id="rId31"/>
    <p:sldId id="287" r:id="rId32"/>
    <p:sldId id="309" r:id="rId33"/>
    <p:sldId id="290" r:id="rId34"/>
    <p:sldId id="308" r:id="rId35"/>
    <p:sldId id="293" r:id="rId36"/>
    <p:sldId id="296" r:id="rId37"/>
    <p:sldId id="297" r:id="rId38"/>
    <p:sldId id="322" r:id="rId39"/>
    <p:sldId id="323" r:id="rId40"/>
    <p:sldId id="324" r:id="rId41"/>
    <p:sldId id="325" r:id="rId42"/>
    <p:sldId id="326" r:id="rId43"/>
    <p:sldId id="327" r:id="rId44"/>
    <p:sldId id="298" r:id="rId45"/>
    <p:sldId id="320" r:id="rId46"/>
    <p:sldId id="321" r:id="rId47"/>
    <p:sldId id="303" r:id="rId48"/>
    <p:sldId id="301" r:id="rId49"/>
    <p:sldId id="300" r:id="rId50"/>
    <p:sldId id="302" r:id="rId51"/>
    <p:sldId id="31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D1B062-B27E-43AE-B669-A0B807AB5A15}">
          <p14:sldIdLst>
            <p14:sldId id="256"/>
            <p14:sldId id="304"/>
            <p14:sldId id="257"/>
            <p14:sldId id="264"/>
            <p14:sldId id="310"/>
            <p14:sldId id="258"/>
            <p14:sldId id="315"/>
            <p14:sldId id="316"/>
            <p14:sldId id="311"/>
            <p14:sldId id="273"/>
            <p14:sldId id="275"/>
            <p14:sldId id="276"/>
            <p14:sldId id="278"/>
            <p14:sldId id="313"/>
            <p14:sldId id="317"/>
            <p14:sldId id="312"/>
            <p14:sldId id="328"/>
            <p14:sldId id="329"/>
            <p14:sldId id="330"/>
            <p14:sldId id="318"/>
            <p14:sldId id="319"/>
            <p14:sldId id="277"/>
            <p14:sldId id="306"/>
            <p14:sldId id="295"/>
            <p14:sldId id="259"/>
            <p14:sldId id="265"/>
            <p14:sldId id="307"/>
            <p14:sldId id="282"/>
            <p14:sldId id="281"/>
            <p14:sldId id="283"/>
            <p14:sldId id="287"/>
            <p14:sldId id="309"/>
            <p14:sldId id="290"/>
            <p14:sldId id="308"/>
            <p14:sldId id="293"/>
            <p14:sldId id="296"/>
            <p14:sldId id="297"/>
            <p14:sldId id="322"/>
            <p14:sldId id="323"/>
            <p14:sldId id="324"/>
            <p14:sldId id="325"/>
            <p14:sldId id="326"/>
            <p14:sldId id="327"/>
            <p14:sldId id="298"/>
            <p14:sldId id="320"/>
            <p14:sldId id="321"/>
            <p14:sldId id="303"/>
            <p14:sldId id="301"/>
            <p14:sldId id="300"/>
            <p14:sldId id="302"/>
            <p14:sldId id="314"/>
          </p14:sldIdLst>
        </p14:section>
        <p14:section name="Untitled Section" id="{37EFB047-33E1-4A6C-AD51-96DF409C308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ZIL KT" userId="e78c93089f646298" providerId="LiveId" clId="{9F3A2520-8307-42CD-B3F4-3CB49E3F1DE7}"/>
    <pc:docChg chg="undo redo custSel addSld delSld modSld sldOrd modSection">
      <pc:chgData name="FAZIL KT" userId="e78c93089f646298" providerId="LiveId" clId="{9F3A2520-8307-42CD-B3F4-3CB49E3F1DE7}" dt="2026-02-24T06:54:33.201" v="323" actId="27636"/>
      <pc:docMkLst>
        <pc:docMk/>
      </pc:docMkLst>
      <pc:sldChg chg="modSp">
        <pc:chgData name="FAZIL KT" userId="e78c93089f646298" providerId="LiveId" clId="{9F3A2520-8307-42CD-B3F4-3CB49E3F1DE7}" dt="2026-02-24T00:47:25.426" v="47"/>
        <pc:sldMkLst>
          <pc:docMk/>
          <pc:sldMk cId="838757897" sldId="256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838757897" sldId="256"/>
            <ac:spMk id="2" creationId="{085CF79A-744B-D06D-87FA-1DCE05E73F5C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838757897" sldId="256"/>
            <ac:spMk id="3" creationId="{614DBD9F-AC2C-9DE2-5099-F2D81D9A47C9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383184843" sldId="257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83184843" sldId="257"/>
            <ac:spMk id="2" creationId="{54731DC9-A8E6-0AF9-35B9-F584DFC2E642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383184843" sldId="257"/>
            <ac:spMk id="3" creationId="{6E51EBC7-E43D-6F28-892B-68FCA3BBBB77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1905243604" sldId="258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1905243604" sldId="258"/>
            <ac:spMk id="3" creationId="{5DC4375E-7E7B-268E-D9F4-51CF10B7581B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1905243604" sldId="258"/>
            <ac:spMk id="11" creationId="{E8D2DC06-1360-E0EC-2117-F3F33C9E18AA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3388941511" sldId="259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388941511" sldId="259"/>
            <ac:spMk id="2" creationId="{3E7B30AA-6CFE-51F0-4921-795ABA5358C3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3388941511" sldId="259"/>
            <ac:spMk id="3" creationId="{1B4C83CA-688E-C04B-CDFC-CFB119BDD964}"/>
          </ac:spMkLst>
        </pc:spChg>
      </pc:sldChg>
      <pc:sldChg chg="delSp modSp mod">
        <pc:chgData name="FAZIL KT" userId="e78c93089f646298" providerId="LiveId" clId="{9F3A2520-8307-42CD-B3F4-3CB49E3F1DE7}" dt="2026-02-24T06:44:25.886" v="244"/>
        <pc:sldMkLst>
          <pc:docMk/>
          <pc:sldMk cId="0" sldId="264"/>
        </pc:sldMkLst>
        <pc:spChg chg="mod">
          <ac:chgData name="FAZIL KT" userId="e78c93089f646298" providerId="LiveId" clId="{9F3A2520-8307-42CD-B3F4-3CB49E3F1DE7}" dt="2026-02-24T00:19:34.215" v="36" actId="20577"/>
          <ac:spMkLst>
            <pc:docMk/>
            <pc:sldMk cId="0" sldId="264"/>
            <ac:spMk id="29" creationId="{00000000-0000-0000-0000-000000000000}"/>
          </ac:spMkLst>
        </pc:spChg>
        <pc:spChg chg="mod">
          <ac:chgData name="FAZIL KT" userId="e78c93089f646298" providerId="LiveId" clId="{9F3A2520-8307-42CD-B3F4-3CB49E3F1DE7}" dt="2026-02-24T00:09:09.595" v="10" actId="20577"/>
          <ac:spMkLst>
            <pc:docMk/>
            <pc:sldMk cId="0" sldId="264"/>
            <ac:spMk id="68" creationId="{00000000-0000-0000-0000-000000000000}"/>
          </ac:spMkLst>
        </pc:spChg>
        <pc:spChg chg="del mod">
          <ac:chgData name="FAZIL KT" userId="e78c93089f646298" providerId="LiveId" clId="{9F3A2520-8307-42CD-B3F4-3CB49E3F1DE7}" dt="2026-02-24T06:44:25.885" v="242"/>
          <ac:spMkLst>
            <pc:docMk/>
            <pc:sldMk cId="0" sldId="264"/>
            <ac:spMk id="79" creationId="{00000000-0000-0000-0000-000000000000}"/>
          </ac:spMkLst>
        </pc:spChg>
        <pc:spChg chg="del mod">
          <ac:chgData name="FAZIL KT" userId="e78c93089f646298" providerId="LiveId" clId="{9F3A2520-8307-42CD-B3F4-3CB49E3F1DE7}" dt="2026-02-24T06:44:25.886" v="244"/>
          <ac:spMkLst>
            <pc:docMk/>
            <pc:sldMk cId="0" sldId="264"/>
            <ac:spMk id="80" creationId="{00000000-0000-0000-0000-000000000000}"/>
          </ac:spMkLst>
        </pc:spChg>
        <pc:spChg chg="mod">
          <ac:chgData name="FAZIL KT" userId="e78c93089f646298" providerId="LiveId" clId="{9F3A2520-8307-42CD-B3F4-3CB49E3F1DE7}" dt="2026-02-24T06:44:24.133" v="240" actId="20577"/>
          <ac:spMkLst>
            <pc:docMk/>
            <pc:sldMk cId="0" sldId="264"/>
            <ac:spMk id="92" creationId="{00000000-0000-0000-0000-000000000000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2150173799" sldId="265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2150173799" sldId="265"/>
            <ac:spMk id="2" creationId="{B3296B3C-439B-11F2-CBDD-D5F43FE5CA9F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2150173799" sldId="265"/>
            <ac:spMk id="3" creationId="{D5549E6F-68E7-1926-44F0-60FAF7F69E6E}"/>
          </ac:spMkLst>
        </pc:spChg>
      </pc:sldChg>
      <pc:sldChg chg="addSp delSp modSp mod">
        <pc:chgData name="FAZIL KT" userId="e78c93089f646298" providerId="LiveId" clId="{9F3A2520-8307-42CD-B3F4-3CB49E3F1DE7}" dt="2026-02-24T06:46:22.083" v="260" actId="21"/>
        <pc:sldMkLst>
          <pc:docMk/>
          <pc:sldMk cId="0" sldId="273"/>
        </pc:sldMkLst>
        <pc:spChg chg="del mod">
          <ac:chgData name="FAZIL KT" userId="e78c93089f646298" providerId="LiveId" clId="{9F3A2520-8307-42CD-B3F4-3CB49E3F1DE7}" dt="2026-02-24T06:45:19.251" v="248" actId="21"/>
          <ac:spMkLst>
            <pc:docMk/>
            <pc:sldMk cId="0" sldId="273"/>
            <ac:spMk id="2" creationId="{E83B5B2A-4485-F0BC-A62D-218C3F4C7693}"/>
          </ac:spMkLst>
        </pc:spChg>
        <pc:spChg chg="mod">
          <ac:chgData name="FAZIL KT" userId="e78c93089f646298" providerId="LiveId" clId="{9F3A2520-8307-42CD-B3F4-3CB49E3F1DE7}" dt="2026-02-24T06:45:25.499" v="250" actId="14100"/>
          <ac:spMkLst>
            <pc:docMk/>
            <pc:sldMk cId="0" sldId="273"/>
            <ac:spMk id="5" creationId="{00000000-0000-0000-0000-000000000000}"/>
          </ac:spMkLst>
        </pc:spChg>
        <pc:spChg chg="mod">
          <ac:chgData name="FAZIL KT" userId="e78c93089f646298" providerId="LiveId" clId="{9F3A2520-8307-42CD-B3F4-3CB49E3F1DE7}" dt="2026-02-24T06:45:32.328" v="251" actId="1076"/>
          <ac:spMkLst>
            <pc:docMk/>
            <pc:sldMk cId="0" sldId="273"/>
            <ac:spMk id="13" creationId="{00000000-0000-0000-0000-000000000000}"/>
          </ac:spMkLst>
        </pc:spChg>
        <pc:spChg chg="del">
          <ac:chgData name="FAZIL KT" userId="e78c93089f646298" providerId="LiveId" clId="{9F3A2520-8307-42CD-B3F4-3CB49E3F1DE7}" dt="2026-02-24T06:46:22.083" v="260" actId="21"/>
          <ac:spMkLst>
            <pc:docMk/>
            <pc:sldMk cId="0" sldId="273"/>
            <ac:spMk id="19" creationId="{00000000-0000-0000-0000-000000000000}"/>
          </ac:spMkLst>
        </pc:spChg>
        <pc:spChg chg="add del mod">
          <ac:chgData name="FAZIL KT" userId="e78c93089f646298" providerId="LiveId" clId="{9F3A2520-8307-42CD-B3F4-3CB49E3F1DE7}" dt="2026-02-24T06:46:18.258" v="259" actId="1076"/>
          <ac:spMkLst>
            <pc:docMk/>
            <pc:sldMk cId="0" sldId="273"/>
            <ac:spMk id="23" creationId="{945B2F14-7309-38A9-F0AC-887BC9845FB9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0" sldId="275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0" sldId="275"/>
            <ac:spMk id="53" creationId="{00000000-0000-0000-0000-000000000000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0" sldId="276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0" sldId="276"/>
            <ac:spMk id="35" creationId="{00000000-0000-0000-0000-000000000000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2201114299" sldId="277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2201114299" sldId="277"/>
            <ac:spMk id="2" creationId="{124E42AF-D5BD-42D3-A6CE-0BB23515931F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3936663430" sldId="278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936663430" sldId="278"/>
            <ac:spMk id="2" creationId="{372E02B4-084E-5464-202B-5CCB6E9EB202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3936663430" sldId="278"/>
            <ac:spMk id="3" creationId="{5C56B031-C08B-7DA4-8CB0-18709698A468}"/>
          </ac:spMkLst>
        </pc:spChg>
      </pc:sldChg>
      <pc:sldChg chg="modSp mod">
        <pc:chgData name="FAZIL KT" userId="e78c93089f646298" providerId="LiveId" clId="{9F3A2520-8307-42CD-B3F4-3CB49E3F1DE7}" dt="2026-02-24T00:55:14.594" v="107" actId="1076"/>
        <pc:sldMkLst>
          <pc:docMk/>
          <pc:sldMk cId="4241369571" sldId="281"/>
        </pc:sldMkLst>
        <pc:spChg chg="mod">
          <ac:chgData name="FAZIL KT" userId="e78c93089f646298" providerId="LiveId" clId="{9F3A2520-8307-42CD-B3F4-3CB49E3F1DE7}" dt="2026-02-24T00:54:49.985" v="102" actId="1076"/>
          <ac:spMkLst>
            <pc:docMk/>
            <pc:sldMk cId="4241369571" sldId="281"/>
            <ac:spMk id="2" creationId="{0C80F14D-C9C1-269E-D4C8-F2E20FBA4557}"/>
          </ac:spMkLst>
        </pc:spChg>
        <pc:spChg chg="mod">
          <ac:chgData name="FAZIL KT" userId="e78c93089f646298" providerId="LiveId" clId="{9F3A2520-8307-42CD-B3F4-3CB49E3F1DE7}" dt="2026-02-24T00:55:10.074" v="106" actId="20577"/>
          <ac:spMkLst>
            <pc:docMk/>
            <pc:sldMk cId="4241369571" sldId="281"/>
            <ac:spMk id="3" creationId="{FC9ABAB3-D716-3BC3-FDBC-A84B25A9A3AB}"/>
          </ac:spMkLst>
        </pc:spChg>
        <pc:picChg chg="mod">
          <ac:chgData name="FAZIL KT" userId="e78c93089f646298" providerId="LiveId" clId="{9F3A2520-8307-42CD-B3F4-3CB49E3F1DE7}" dt="2026-02-24T00:55:14.594" v="107" actId="1076"/>
          <ac:picMkLst>
            <pc:docMk/>
            <pc:sldMk cId="4241369571" sldId="281"/>
            <ac:picMk id="4" creationId="{16551769-25D6-F1C3-57D8-3E771E02F1F4}"/>
          </ac:picMkLst>
        </pc:picChg>
      </pc:sldChg>
      <pc:sldChg chg="modSp ord">
        <pc:chgData name="FAZIL KT" userId="e78c93089f646298" providerId="LiveId" clId="{9F3A2520-8307-42CD-B3F4-3CB49E3F1DE7}" dt="2026-02-24T00:47:25.426" v="47"/>
        <pc:sldMkLst>
          <pc:docMk/>
          <pc:sldMk cId="897987903" sldId="282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897987903" sldId="282"/>
            <ac:spMk id="2" creationId="{E301CD2E-96D2-6F7D-24EC-4DB67BAC7B65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897987903" sldId="282"/>
            <ac:spMk id="3" creationId="{72C74FB2-C7FC-2C9F-7E2F-577C2F6E5BCB}"/>
          </ac:spMkLst>
        </pc:spChg>
      </pc:sldChg>
      <pc:sldChg chg="modSp mod">
        <pc:chgData name="FAZIL KT" userId="e78c93089f646298" providerId="LiveId" clId="{9F3A2520-8307-42CD-B3F4-3CB49E3F1DE7}" dt="2026-02-24T00:47:25.739" v="53" actId="27636"/>
        <pc:sldMkLst>
          <pc:docMk/>
          <pc:sldMk cId="1028109448" sldId="283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1028109448" sldId="283"/>
            <ac:spMk id="2" creationId="{84055568-DA4B-289F-F933-0BF53999B023}"/>
          </ac:spMkLst>
        </pc:spChg>
        <pc:spChg chg="mod">
          <ac:chgData name="FAZIL KT" userId="e78c93089f646298" providerId="LiveId" clId="{9F3A2520-8307-42CD-B3F4-3CB49E3F1DE7}" dt="2026-02-24T00:47:25.739" v="53" actId="27636"/>
          <ac:spMkLst>
            <pc:docMk/>
            <pc:sldMk cId="1028109448" sldId="283"/>
            <ac:spMk id="3" creationId="{AA9BDD81-3B6C-A50B-8A57-427E1CFC192F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3247255356" sldId="287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247255356" sldId="287"/>
            <ac:spMk id="2" creationId="{327542AA-2D5B-6595-22F7-E0275F200FA2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3247255356" sldId="287"/>
            <ac:spMk id="3" creationId="{3CB33CC4-8976-6F65-C06B-67B041E31406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1577522206" sldId="290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1577522206" sldId="290"/>
            <ac:spMk id="2" creationId="{826E5EC1-1E9B-3EDD-E488-5BCE84110EFB}"/>
          </ac:spMkLst>
        </pc:spChg>
      </pc:sldChg>
      <pc:sldChg chg="addSp delSp modSp mod">
        <pc:chgData name="FAZIL KT" userId="e78c93089f646298" providerId="LiveId" clId="{9F3A2520-8307-42CD-B3F4-3CB49E3F1DE7}" dt="2026-02-24T00:48:24.379" v="57" actId="1076"/>
        <pc:sldMkLst>
          <pc:docMk/>
          <pc:sldMk cId="163898292" sldId="293"/>
        </pc:sldMkLst>
        <pc:spChg chg="mod">
          <ac:chgData name="FAZIL KT" userId="e78c93089f646298" providerId="LiveId" clId="{9F3A2520-8307-42CD-B3F4-3CB49E3F1DE7}" dt="2026-02-24T00:48:21.415" v="56" actId="1076"/>
          <ac:spMkLst>
            <pc:docMk/>
            <pc:sldMk cId="163898292" sldId="293"/>
            <ac:spMk id="2" creationId="{72506B59-F6ED-E0C4-9161-B62CB9C18532}"/>
          </ac:spMkLst>
        </pc:spChg>
        <pc:spChg chg="mod">
          <ac:chgData name="FAZIL KT" userId="e78c93089f646298" providerId="LiveId" clId="{9F3A2520-8307-42CD-B3F4-3CB49E3F1DE7}" dt="2026-02-24T00:48:24.379" v="57" actId="1076"/>
          <ac:spMkLst>
            <pc:docMk/>
            <pc:sldMk cId="163898292" sldId="293"/>
            <ac:spMk id="3" creationId="{FC622B33-AEA8-E29B-B1D4-EFE0B46A0B9E}"/>
          </ac:spMkLst>
        </pc:spChg>
        <pc:inkChg chg="add del">
          <ac:chgData name="FAZIL KT" userId="e78c93089f646298" providerId="LiveId" clId="{9F3A2520-8307-42CD-B3F4-3CB49E3F1DE7}" dt="2026-02-24T00:47:22.447" v="46" actId="9405"/>
          <ac:inkMkLst>
            <pc:docMk/>
            <pc:sldMk cId="163898292" sldId="293"/>
            <ac:inkMk id="4" creationId="{6778A1D9-A64D-C5ED-34F3-E79D4EEBB1E0}"/>
          </ac:inkMkLst>
        </pc:ink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4264254131" sldId="295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4264254131" sldId="295"/>
            <ac:spMk id="2" creationId="{A6CC27C4-FD2D-12B8-EA4E-3D2B71A9E339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4264254131" sldId="295"/>
            <ac:spMk id="3" creationId="{6794E69C-D0B1-D3FA-1776-1899234ACC67}"/>
          </ac:spMkLst>
        </pc:spChg>
      </pc:sldChg>
      <pc:sldChg chg="addSp modSp mod">
        <pc:chgData name="FAZIL KT" userId="e78c93089f646298" providerId="LiveId" clId="{9F3A2520-8307-42CD-B3F4-3CB49E3F1DE7}" dt="2026-02-24T00:49:53.582" v="82" actId="20577"/>
        <pc:sldMkLst>
          <pc:docMk/>
          <pc:sldMk cId="1728766703" sldId="296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1728766703" sldId="296"/>
            <ac:spMk id="2" creationId="{CE1BBFB5-97D4-551C-87F9-2AFDCEAF188B}"/>
          </ac:spMkLst>
        </pc:spChg>
        <pc:spChg chg="mod">
          <ac:chgData name="FAZIL KT" userId="e78c93089f646298" providerId="LiveId" clId="{9F3A2520-8307-42CD-B3F4-3CB49E3F1DE7}" dt="2026-02-24T00:49:53.582" v="82" actId="20577"/>
          <ac:spMkLst>
            <pc:docMk/>
            <pc:sldMk cId="1728766703" sldId="296"/>
            <ac:spMk id="3" creationId="{7498550B-601C-CAF3-AEE5-10D93FD8554F}"/>
          </ac:spMkLst>
        </pc:spChg>
        <pc:inkChg chg="add">
          <ac:chgData name="FAZIL KT" userId="e78c93089f646298" providerId="LiveId" clId="{9F3A2520-8307-42CD-B3F4-3CB49E3F1DE7}" dt="2026-02-24T00:49:17.456" v="58" actId="9405"/>
          <ac:inkMkLst>
            <pc:docMk/>
            <pc:sldMk cId="1728766703" sldId="296"/>
            <ac:inkMk id="4" creationId="{DF664471-1C31-7BB8-585C-0C3F7369A463}"/>
          </ac:inkMkLst>
        </pc:inkChg>
        <pc:inkChg chg="add">
          <ac:chgData name="FAZIL KT" userId="e78c93089f646298" providerId="LiveId" clId="{9F3A2520-8307-42CD-B3F4-3CB49E3F1DE7}" dt="2026-02-24T00:49:19.723" v="59" actId="9405"/>
          <ac:inkMkLst>
            <pc:docMk/>
            <pc:sldMk cId="1728766703" sldId="296"/>
            <ac:inkMk id="5" creationId="{683DD58E-0C2D-90C0-C6D6-76ADFE7E8E86}"/>
          </ac:inkMkLst>
        </pc:inkChg>
      </pc:sldChg>
      <pc:sldChg chg="modSp mod">
        <pc:chgData name="FAZIL KT" userId="e78c93089f646298" providerId="LiveId" clId="{9F3A2520-8307-42CD-B3F4-3CB49E3F1DE7}" dt="2026-02-24T01:25:34.322" v="228" actId="1076"/>
        <pc:sldMkLst>
          <pc:docMk/>
          <pc:sldMk cId="1470726370" sldId="297"/>
        </pc:sldMkLst>
        <pc:spChg chg="mod">
          <ac:chgData name="FAZIL KT" userId="e78c93089f646298" providerId="LiveId" clId="{9F3A2520-8307-42CD-B3F4-3CB49E3F1DE7}" dt="2026-02-24T01:25:34.322" v="228" actId="1076"/>
          <ac:spMkLst>
            <pc:docMk/>
            <pc:sldMk cId="1470726370" sldId="297"/>
            <ac:spMk id="2" creationId="{8C344443-DAD2-E621-78F5-0E459FF3F54A}"/>
          </ac:spMkLst>
        </pc:spChg>
        <pc:spChg chg="mod">
          <ac:chgData name="FAZIL KT" userId="e78c93089f646298" providerId="LiveId" clId="{9F3A2520-8307-42CD-B3F4-3CB49E3F1DE7}" dt="2026-02-24T01:25:25.600" v="224" actId="27636"/>
          <ac:spMkLst>
            <pc:docMk/>
            <pc:sldMk cId="1470726370" sldId="297"/>
            <ac:spMk id="3" creationId="{B8C763EE-C9D9-2738-68B2-1C61E784789B}"/>
          </ac:spMkLst>
        </pc:spChg>
      </pc:sldChg>
      <pc:sldChg chg="modSp mod">
        <pc:chgData name="FAZIL KT" userId="e78c93089f646298" providerId="LiveId" clId="{9F3A2520-8307-42CD-B3F4-3CB49E3F1DE7}" dt="2026-02-24T01:15:05.447" v="161" actId="14100"/>
        <pc:sldMkLst>
          <pc:docMk/>
          <pc:sldMk cId="3310553143" sldId="298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310553143" sldId="298"/>
            <ac:spMk id="2" creationId="{EBC0C6B3-0B9F-975F-5130-428B677DA2FB}"/>
          </ac:spMkLst>
        </pc:spChg>
        <pc:spChg chg="mod">
          <ac:chgData name="FAZIL KT" userId="e78c93089f646298" providerId="LiveId" clId="{9F3A2520-8307-42CD-B3F4-3CB49E3F1DE7}" dt="2026-02-24T01:15:05.447" v="161" actId="14100"/>
          <ac:spMkLst>
            <pc:docMk/>
            <pc:sldMk cId="3310553143" sldId="298"/>
            <ac:spMk id="3" creationId="{9A647C2A-5685-AFAE-E777-05D0540C2955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3168320372" sldId="300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168320372" sldId="300"/>
            <ac:spMk id="2" creationId="{C5A1D2DA-DA6B-3BC0-0C0C-5550A2D87403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3168320372" sldId="300"/>
            <ac:spMk id="3" creationId="{5A4C5EDD-5394-A6D2-4CD3-757B4E6DC6DA}"/>
          </ac:spMkLst>
        </pc:spChg>
      </pc:sldChg>
      <pc:sldChg chg="modSp ord">
        <pc:chgData name="FAZIL KT" userId="e78c93089f646298" providerId="LiveId" clId="{9F3A2520-8307-42CD-B3F4-3CB49E3F1DE7}" dt="2026-02-24T00:54:02.949" v="99"/>
        <pc:sldMkLst>
          <pc:docMk/>
          <pc:sldMk cId="1890862969" sldId="301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1890862969" sldId="301"/>
            <ac:spMk id="2" creationId="{A86DD1E6-0035-DB92-4299-377EEA6EE7DE}"/>
          </ac:spMkLst>
        </pc:spChg>
        <pc:spChg chg="mod">
          <ac:chgData name="FAZIL KT" userId="e78c93089f646298" providerId="LiveId" clId="{9F3A2520-8307-42CD-B3F4-3CB49E3F1DE7}" dt="2026-02-24T00:52:45.992" v="91"/>
          <ac:spMkLst>
            <pc:docMk/>
            <pc:sldMk cId="1890862969" sldId="301"/>
            <ac:spMk id="3" creationId="{D4C64967-31CC-3F94-6B7C-EB5351103C99}"/>
          </ac:spMkLst>
        </pc:spChg>
      </pc:sldChg>
      <pc:sldChg chg="modSp mod">
        <pc:chgData name="FAZIL KT" userId="e78c93089f646298" providerId="LiveId" clId="{9F3A2520-8307-42CD-B3F4-3CB49E3F1DE7}" dt="2026-02-24T00:53:41.660" v="97" actId="1076"/>
        <pc:sldMkLst>
          <pc:docMk/>
          <pc:sldMk cId="3714664604" sldId="302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714664604" sldId="302"/>
            <ac:spMk id="2" creationId="{0D327EBD-0AF4-53E3-32FF-713B0AC8CBFE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3714664604" sldId="302"/>
            <ac:spMk id="3" creationId="{706C85EC-44EC-6224-E8EB-35B2A2F6379C}"/>
          </ac:spMkLst>
        </pc:spChg>
        <pc:picChg chg="mod modCrop">
          <ac:chgData name="FAZIL KT" userId="e78c93089f646298" providerId="LiveId" clId="{9F3A2520-8307-42CD-B3F4-3CB49E3F1DE7}" dt="2026-02-24T00:53:41.660" v="97" actId="1076"/>
          <ac:picMkLst>
            <pc:docMk/>
            <pc:sldMk cId="3714664604" sldId="302"/>
            <ac:picMk id="5" creationId="{765F16BF-D93A-FDBA-361F-792CFEE817A9}"/>
          </ac:picMkLst>
        </pc:pic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3577328340" sldId="303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577328340" sldId="303"/>
            <ac:spMk id="2" creationId="{98B9121B-13C4-0558-522B-C1AFAB8E515A}"/>
          </ac:spMkLst>
        </pc:spChg>
      </pc:sldChg>
      <pc:sldChg chg="modSp mod">
        <pc:chgData name="FAZIL KT" userId="e78c93089f646298" providerId="LiveId" clId="{9F3A2520-8307-42CD-B3F4-3CB49E3F1DE7}" dt="2026-02-24T00:47:25.676" v="51" actId="27636"/>
        <pc:sldMkLst>
          <pc:docMk/>
          <pc:sldMk cId="2800785620" sldId="304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2800785620" sldId="304"/>
            <ac:spMk id="2" creationId="{9657B94B-F9A5-B826-383F-6DE38BA2E1C6}"/>
          </ac:spMkLst>
        </pc:spChg>
        <pc:spChg chg="mod">
          <ac:chgData name="FAZIL KT" userId="e78c93089f646298" providerId="LiveId" clId="{9F3A2520-8307-42CD-B3F4-3CB49E3F1DE7}" dt="2026-02-24T00:47:25.676" v="51" actId="27636"/>
          <ac:spMkLst>
            <pc:docMk/>
            <pc:sldMk cId="2800785620" sldId="304"/>
            <ac:spMk id="3" creationId="{379E69C4-6557-7C20-26C6-622D07B23A35}"/>
          </ac:spMkLst>
        </pc:spChg>
      </pc:sldChg>
      <pc:sldChg chg="modSp mod">
        <pc:chgData name="FAZIL KT" userId="e78c93089f646298" providerId="LiveId" clId="{9F3A2520-8307-42CD-B3F4-3CB49E3F1DE7}" dt="2026-02-24T00:47:25.708" v="52" actId="27636"/>
        <pc:sldMkLst>
          <pc:docMk/>
          <pc:sldMk cId="3689637781" sldId="306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689637781" sldId="306"/>
            <ac:spMk id="2" creationId="{05CE526E-E472-AFAC-5D6A-B7EA6B8408AA}"/>
          </ac:spMkLst>
        </pc:spChg>
        <pc:spChg chg="mod">
          <ac:chgData name="FAZIL KT" userId="e78c93089f646298" providerId="LiveId" clId="{9F3A2520-8307-42CD-B3F4-3CB49E3F1DE7}" dt="2026-02-24T00:47:25.708" v="52" actId="27636"/>
          <ac:spMkLst>
            <pc:docMk/>
            <pc:sldMk cId="3689637781" sldId="306"/>
            <ac:spMk id="3" creationId="{4CC7FD40-232C-E93C-8C4B-95AB7530B71E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1690368688" sldId="307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1690368688" sldId="307"/>
            <ac:spMk id="2" creationId="{C63118D9-E836-57B6-A3FD-98E85F515126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1690368688" sldId="307"/>
            <ac:spMk id="3" creationId="{24EF456A-C599-D5B4-00F5-B6080103F022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2685343896" sldId="309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2685343896" sldId="309"/>
            <ac:spMk id="2" creationId="{ABF00F6A-7D64-7180-BB70-E9E557C1F5AA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2685343896" sldId="309"/>
            <ac:spMk id="3" creationId="{6A9F8B22-5CDE-94FC-2490-69C2665AAE36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4290223671" sldId="310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4290223671" sldId="310"/>
            <ac:spMk id="2" creationId="{B0F60C32-8897-8C39-F406-8888F3204FFA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4290223671" sldId="310"/>
            <ac:spMk id="3" creationId="{4B54C0BE-8FE7-67D7-473A-09E501E4A9C1}"/>
          </ac:spMkLst>
        </pc:spChg>
      </pc:sldChg>
      <pc:sldChg chg="addSp delSp modSp mod">
        <pc:chgData name="FAZIL KT" userId="e78c93089f646298" providerId="LiveId" clId="{9F3A2520-8307-42CD-B3F4-3CB49E3F1DE7}" dt="2026-02-24T00:55:43.902" v="108" actId="14100"/>
        <pc:sldMkLst>
          <pc:docMk/>
          <pc:sldMk cId="3654228647" sldId="311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654228647" sldId="311"/>
            <ac:spMk id="2" creationId="{CA9F1E31-7D27-28AA-6E20-58F19C53BDB3}"/>
          </ac:spMkLst>
        </pc:spChg>
        <pc:inkChg chg="add del">
          <ac:chgData name="FAZIL KT" userId="e78c93089f646298" providerId="LiveId" clId="{9F3A2520-8307-42CD-B3F4-3CB49E3F1DE7}" dt="2026-02-24T00:19:30.987" v="34" actId="9405"/>
          <ac:inkMkLst>
            <pc:docMk/>
            <pc:sldMk cId="3654228647" sldId="311"/>
            <ac:inkMk id="3" creationId="{DB9E3605-ADCD-95C8-FB9F-46AF377ADE9A}"/>
          </ac:inkMkLst>
        </pc:inkChg>
        <pc:inkChg chg="add del">
          <ac:chgData name="FAZIL KT" userId="e78c93089f646298" providerId="LiveId" clId="{9F3A2520-8307-42CD-B3F4-3CB49E3F1DE7}" dt="2026-02-24T00:19:30.698" v="33" actId="9405"/>
          <ac:inkMkLst>
            <pc:docMk/>
            <pc:sldMk cId="3654228647" sldId="311"/>
            <ac:inkMk id="4" creationId="{AF7ABF0A-7105-A595-F76D-DBA9E55A4C12}"/>
          </ac:inkMkLst>
        </pc:inkChg>
        <pc:inkChg chg="add del">
          <ac:chgData name="FAZIL KT" userId="e78c93089f646298" providerId="LiveId" clId="{9F3A2520-8307-42CD-B3F4-3CB49E3F1DE7}" dt="2026-02-24T00:19:30.374" v="32" actId="9405"/>
          <ac:inkMkLst>
            <pc:docMk/>
            <pc:sldMk cId="3654228647" sldId="311"/>
            <ac:inkMk id="8" creationId="{86795F95-8C19-A630-5394-355B187AA990}"/>
          </ac:inkMkLst>
        </pc:inkChg>
        <pc:inkChg chg="add del">
          <ac:chgData name="FAZIL KT" userId="e78c93089f646298" providerId="LiveId" clId="{9F3A2520-8307-42CD-B3F4-3CB49E3F1DE7}" dt="2026-02-24T00:19:59.656" v="38"/>
          <ac:inkMkLst>
            <pc:docMk/>
            <pc:sldMk cId="3654228647" sldId="311"/>
            <ac:inkMk id="9" creationId="{EBFF53BE-A253-E181-980E-4D39D72C0B55}"/>
          </ac:inkMkLst>
        </pc:inkChg>
        <pc:inkChg chg="add mod">
          <ac:chgData name="FAZIL KT" userId="e78c93089f646298" providerId="LiveId" clId="{9F3A2520-8307-42CD-B3F4-3CB49E3F1DE7}" dt="2026-02-24T00:55:43.902" v="108" actId="14100"/>
          <ac:inkMkLst>
            <pc:docMk/>
            <pc:sldMk cId="3654228647" sldId="311"/>
            <ac:inkMk id="10" creationId="{97AB6B90-7BEF-2354-92CD-94A66FF40C4C}"/>
          </ac:inkMkLst>
        </pc:inkChg>
        <pc:inkChg chg="add">
          <ac:chgData name="FAZIL KT" userId="e78c93089f646298" providerId="LiveId" clId="{9F3A2520-8307-42CD-B3F4-3CB49E3F1DE7}" dt="2026-02-24T00:20:01.762" v="40" actId="9405"/>
          <ac:inkMkLst>
            <pc:docMk/>
            <pc:sldMk cId="3654228647" sldId="311"/>
            <ac:inkMk id="11" creationId="{88D7BDDD-F57A-39D6-5938-8D6785DF588E}"/>
          </ac:inkMkLst>
        </pc:inkChg>
        <pc:inkChg chg="add">
          <ac:chgData name="FAZIL KT" userId="e78c93089f646298" providerId="LiveId" clId="{9F3A2520-8307-42CD-B3F4-3CB49E3F1DE7}" dt="2026-02-24T00:20:02.663" v="41" actId="9405"/>
          <ac:inkMkLst>
            <pc:docMk/>
            <pc:sldMk cId="3654228647" sldId="311"/>
            <ac:inkMk id="12" creationId="{BC145AE6-3D36-8185-D7FF-6C323EA6CFFF}"/>
          </ac:inkMkLst>
        </pc:inkChg>
        <pc:inkChg chg="add">
          <ac:chgData name="FAZIL KT" userId="e78c93089f646298" providerId="LiveId" clId="{9F3A2520-8307-42CD-B3F4-3CB49E3F1DE7}" dt="2026-02-24T00:20:03.549" v="42" actId="9405"/>
          <ac:inkMkLst>
            <pc:docMk/>
            <pc:sldMk cId="3654228647" sldId="311"/>
            <ac:inkMk id="13" creationId="{990549D8-AFA0-4F02-0FAD-56AC8075B0BA}"/>
          </ac:inkMkLst>
        </pc:ink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1598084605" sldId="312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1598084605" sldId="312"/>
            <ac:spMk id="2" creationId="{79E1AFEF-1EDF-C6D3-C1EE-27BD9CBE1A82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519131724" sldId="314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519131724" sldId="314"/>
            <ac:spMk id="2" creationId="{126ECC77-4CAA-3679-B30C-114BA0B1A5B4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519131724" sldId="314"/>
            <ac:spMk id="3" creationId="{6F554BC0-B0B7-7B02-257C-210425F86FF5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3492944130" sldId="315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492944130" sldId="315"/>
            <ac:spMk id="2" creationId="{B299EFFE-A5E9-F2D6-631A-01FA0DA7FCAA}"/>
          </ac:spMkLst>
        </pc:spChg>
      </pc:sldChg>
      <pc:sldChg chg="modSp mod">
        <pc:chgData name="FAZIL KT" userId="e78c93089f646298" providerId="LiveId" clId="{9F3A2520-8307-42CD-B3F4-3CB49E3F1DE7}" dt="2026-02-24T01:27:26.680" v="236" actId="1076"/>
        <pc:sldMkLst>
          <pc:docMk/>
          <pc:sldMk cId="4168200426" sldId="316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4168200426" sldId="316"/>
            <ac:spMk id="2" creationId="{0C7E10F5-CA1E-1CCD-2D4D-AB76D40A9A25}"/>
          </ac:spMkLst>
        </pc:spChg>
        <pc:spChg chg="mod">
          <ac:chgData name="FAZIL KT" userId="e78c93089f646298" providerId="LiveId" clId="{9F3A2520-8307-42CD-B3F4-3CB49E3F1DE7}" dt="2026-02-24T01:27:12.728" v="231" actId="255"/>
          <ac:spMkLst>
            <pc:docMk/>
            <pc:sldMk cId="4168200426" sldId="316"/>
            <ac:spMk id="3" creationId="{925F4505-71DC-E300-C754-66C815B9DF6F}"/>
          </ac:spMkLst>
        </pc:spChg>
        <pc:spChg chg="mod">
          <ac:chgData name="FAZIL KT" userId="e78c93089f646298" providerId="LiveId" clId="{9F3A2520-8307-42CD-B3F4-3CB49E3F1DE7}" dt="2026-02-24T01:27:22.119" v="234" actId="1076"/>
          <ac:spMkLst>
            <pc:docMk/>
            <pc:sldMk cId="4168200426" sldId="316"/>
            <ac:spMk id="4" creationId="{E4FF8712-8BCF-F94F-7236-055CA1B46353}"/>
          </ac:spMkLst>
        </pc:spChg>
        <pc:spChg chg="mod">
          <ac:chgData name="FAZIL KT" userId="e78c93089f646298" providerId="LiveId" clId="{9F3A2520-8307-42CD-B3F4-3CB49E3F1DE7}" dt="2026-02-24T01:27:16.123" v="232" actId="1076"/>
          <ac:spMkLst>
            <pc:docMk/>
            <pc:sldMk cId="4168200426" sldId="316"/>
            <ac:spMk id="5" creationId="{CF8F4B9C-FCDE-F226-98AF-D1B76C28C2EB}"/>
          </ac:spMkLst>
        </pc:spChg>
        <pc:spChg chg="mod">
          <ac:chgData name="FAZIL KT" userId="e78c93089f646298" providerId="LiveId" clId="{9F3A2520-8307-42CD-B3F4-3CB49E3F1DE7}" dt="2026-02-24T01:27:24.185" v="235" actId="1076"/>
          <ac:spMkLst>
            <pc:docMk/>
            <pc:sldMk cId="4168200426" sldId="316"/>
            <ac:spMk id="6" creationId="{F402BA8D-4575-F628-C48F-018763177DED}"/>
          </ac:spMkLst>
        </pc:spChg>
        <pc:spChg chg="mod">
          <ac:chgData name="FAZIL KT" userId="e78c93089f646298" providerId="LiveId" clId="{9F3A2520-8307-42CD-B3F4-3CB49E3F1DE7}" dt="2026-02-24T01:27:19.008" v="233" actId="1076"/>
          <ac:spMkLst>
            <pc:docMk/>
            <pc:sldMk cId="4168200426" sldId="316"/>
            <ac:spMk id="7" creationId="{2C7D4F36-857B-81BD-DA81-9E8D8780130F}"/>
          </ac:spMkLst>
        </pc:spChg>
        <pc:spChg chg="mod">
          <ac:chgData name="FAZIL KT" userId="e78c93089f646298" providerId="LiveId" clId="{9F3A2520-8307-42CD-B3F4-3CB49E3F1DE7}" dt="2026-02-24T01:27:26.680" v="236" actId="1076"/>
          <ac:spMkLst>
            <pc:docMk/>
            <pc:sldMk cId="4168200426" sldId="316"/>
            <ac:spMk id="8" creationId="{0A6E2DBB-1D81-CE1A-6DEC-974BC0148023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4248516307" sldId="317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4248516307" sldId="317"/>
            <ac:spMk id="2" creationId="{4B0AEA51-8DC8-6608-F029-E61CED9BBD17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4248516307" sldId="317"/>
            <ac:spMk id="3" creationId="{0632CDA7-6E65-F1FE-05F3-76DE084C1E99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360816699" sldId="318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60816699" sldId="318"/>
            <ac:spMk id="2" creationId="{106A6584-0352-4AB8-51E1-F77E81BB0902}"/>
          </ac:spMkLst>
        </pc:spChg>
      </pc:sldChg>
      <pc:sldChg chg="modSp">
        <pc:chgData name="FAZIL KT" userId="e78c93089f646298" providerId="LiveId" clId="{9F3A2520-8307-42CD-B3F4-3CB49E3F1DE7}" dt="2026-02-24T00:47:25.426" v="47"/>
        <pc:sldMkLst>
          <pc:docMk/>
          <pc:sldMk cId="3677555245" sldId="319"/>
        </pc:sldMkLst>
        <pc:spChg chg="mod">
          <ac:chgData name="FAZIL KT" userId="e78c93089f646298" providerId="LiveId" clId="{9F3A2520-8307-42CD-B3F4-3CB49E3F1DE7}" dt="2026-02-24T00:47:25.426" v="47"/>
          <ac:spMkLst>
            <pc:docMk/>
            <pc:sldMk cId="3677555245" sldId="319"/>
            <ac:spMk id="2" creationId="{81B85512-0E29-6B75-B040-0BCC55BD4FE9}"/>
          </ac:spMkLst>
        </pc:spChg>
        <pc:spChg chg="mod">
          <ac:chgData name="FAZIL KT" userId="e78c93089f646298" providerId="LiveId" clId="{9F3A2520-8307-42CD-B3F4-3CB49E3F1DE7}" dt="2026-02-24T00:47:25.426" v="47"/>
          <ac:spMkLst>
            <pc:docMk/>
            <pc:sldMk cId="3677555245" sldId="319"/>
            <ac:spMk id="3" creationId="{BA5AE195-5E50-E244-6BDE-CB3FCAD68D43}"/>
          </ac:spMkLst>
        </pc:spChg>
      </pc:sldChg>
      <pc:sldChg chg="modSp new mod">
        <pc:chgData name="FAZIL KT" userId="e78c93089f646298" providerId="LiveId" clId="{9F3A2520-8307-42CD-B3F4-3CB49E3F1DE7}" dt="2026-02-24T01:01:21.872" v="111"/>
        <pc:sldMkLst>
          <pc:docMk/>
          <pc:sldMk cId="2744360881" sldId="320"/>
        </pc:sldMkLst>
        <pc:spChg chg="mod">
          <ac:chgData name="FAZIL KT" userId="e78c93089f646298" providerId="LiveId" clId="{9F3A2520-8307-42CD-B3F4-3CB49E3F1DE7}" dt="2026-02-24T01:01:21.872" v="111"/>
          <ac:spMkLst>
            <pc:docMk/>
            <pc:sldMk cId="2744360881" sldId="320"/>
            <ac:spMk id="3" creationId="{4035E304-5083-445C-A921-41924CF9E5A3}"/>
          </ac:spMkLst>
        </pc:spChg>
      </pc:sldChg>
      <pc:sldChg chg="addSp delSp modSp new mod modClrScheme chgLayout">
        <pc:chgData name="FAZIL KT" userId="e78c93089f646298" providerId="LiveId" clId="{9F3A2520-8307-42CD-B3F4-3CB49E3F1DE7}" dt="2026-02-24T01:25:06.403" v="222" actId="14100"/>
        <pc:sldMkLst>
          <pc:docMk/>
          <pc:sldMk cId="2837216268" sldId="321"/>
        </pc:sldMkLst>
        <pc:spChg chg="del">
          <ac:chgData name="FAZIL KT" userId="e78c93089f646298" providerId="LiveId" clId="{9F3A2520-8307-42CD-B3F4-3CB49E3F1DE7}" dt="2026-02-24T01:03:44.782" v="123" actId="700"/>
          <ac:spMkLst>
            <pc:docMk/>
            <pc:sldMk cId="2837216268" sldId="321"/>
            <ac:spMk id="2" creationId="{BF942887-D310-6281-65E9-4C4D61DCBE7B}"/>
          </ac:spMkLst>
        </pc:spChg>
        <pc:spChg chg="del">
          <ac:chgData name="FAZIL KT" userId="e78c93089f646298" providerId="LiveId" clId="{9F3A2520-8307-42CD-B3F4-3CB49E3F1DE7}" dt="2026-02-24T01:02:24.634" v="115"/>
          <ac:spMkLst>
            <pc:docMk/>
            <pc:sldMk cId="2837216268" sldId="321"/>
            <ac:spMk id="3" creationId="{BF70CBB1-F497-E6D3-3467-88D66F08AE26}"/>
          </ac:spMkLst>
        </pc:spChg>
        <pc:graphicFrameChg chg="add mod ord modGraphic">
          <ac:chgData name="FAZIL KT" userId="e78c93089f646298" providerId="LiveId" clId="{9F3A2520-8307-42CD-B3F4-3CB49E3F1DE7}" dt="2026-02-24T01:25:06.403" v="222" actId="14100"/>
          <ac:graphicFrameMkLst>
            <pc:docMk/>
            <pc:sldMk cId="2837216268" sldId="321"/>
            <ac:graphicFrameMk id="4" creationId="{CA7ACB47-F7C3-55D7-1781-75EB0990A1E0}"/>
          </ac:graphicFrameMkLst>
        </pc:graphicFrameChg>
      </pc:sldChg>
      <pc:sldChg chg="addSp delSp modSp new mod ord">
        <pc:chgData name="FAZIL KT" userId="e78c93089f646298" providerId="LiveId" clId="{9F3A2520-8307-42CD-B3F4-3CB49E3F1DE7}" dt="2026-02-24T01:25:27.970" v="226"/>
        <pc:sldMkLst>
          <pc:docMk/>
          <pc:sldMk cId="481702552" sldId="322"/>
        </pc:sldMkLst>
        <pc:spChg chg="del">
          <ac:chgData name="FAZIL KT" userId="e78c93089f646298" providerId="LiveId" clId="{9F3A2520-8307-42CD-B3F4-3CB49E3F1DE7}" dt="2026-02-24T01:11:03.632" v="135"/>
          <ac:spMkLst>
            <pc:docMk/>
            <pc:sldMk cId="481702552" sldId="322"/>
            <ac:spMk id="3" creationId="{48913343-BE61-9EEA-F8FA-1DE5C72EC4DB}"/>
          </ac:spMkLst>
        </pc:spChg>
        <pc:spChg chg="add mod">
          <ac:chgData name="FAZIL KT" userId="e78c93089f646298" providerId="LiveId" clId="{9F3A2520-8307-42CD-B3F4-3CB49E3F1DE7}" dt="2026-02-24T01:11:59.693" v="148" actId="115"/>
          <ac:spMkLst>
            <pc:docMk/>
            <pc:sldMk cId="481702552" sldId="322"/>
            <ac:spMk id="4" creationId="{44304A96-847E-A6F3-2FFE-D3FE207E7D8C}"/>
          </ac:spMkLst>
        </pc:spChg>
      </pc:sldChg>
      <pc:sldChg chg="modSp new mod">
        <pc:chgData name="FAZIL KT" userId="e78c93089f646298" providerId="LiveId" clId="{9F3A2520-8307-42CD-B3F4-3CB49E3F1DE7}" dt="2026-02-24T01:12:55.035" v="152" actId="115"/>
        <pc:sldMkLst>
          <pc:docMk/>
          <pc:sldMk cId="1008370361" sldId="323"/>
        </pc:sldMkLst>
        <pc:spChg chg="mod">
          <ac:chgData name="FAZIL KT" userId="e78c93089f646298" providerId="LiveId" clId="{9F3A2520-8307-42CD-B3F4-3CB49E3F1DE7}" dt="2026-02-24T01:12:55.035" v="152" actId="115"/>
          <ac:spMkLst>
            <pc:docMk/>
            <pc:sldMk cId="1008370361" sldId="323"/>
            <ac:spMk id="3" creationId="{5378393F-61B6-366B-062A-C26E7C1E6EE1}"/>
          </ac:spMkLst>
        </pc:spChg>
      </pc:sldChg>
      <pc:sldChg chg="modSp new mod">
        <pc:chgData name="FAZIL KT" userId="e78c93089f646298" providerId="LiveId" clId="{9F3A2520-8307-42CD-B3F4-3CB49E3F1DE7}" dt="2026-02-24T01:13:37.855" v="156" actId="207"/>
        <pc:sldMkLst>
          <pc:docMk/>
          <pc:sldMk cId="3116271130" sldId="324"/>
        </pc:sldMkLst>
        <pc:spChg chg="mod">
          <ac:chgData name="FAZIL KT" userId="e78c93089f646298" providerId="LiveId" clId="{9F3A2520-8307-42CD-B3F4-3CB49E3F1DE7}" dt="2026-02-24T01:13:37.855" v="156" actId="207"/>
          <ac:spMkLst>
            <pc:docMk/>
            <pc:sldMk cId="3116271130" sldId="324"/>
            <ac:spMk id="3" creationId="{76CFB552-3D88-4C66-0098-FAE95C0BE656}"/>
          </ac:spMkLst>
        </pc:spChg>
      </pc:sldChg>
      <pc:sldChg chg="modSp new mod">
        <pc:chgData name="FAZIL KT" userId="e78c93089f646298" providerId="LiveId" clId="{9F3A2520-8307-42CD-B3F4-3CB49E3F1DE7}" dt="2026-02-24T01:18:03.921" v="167" actId="5793"/>
        <pc:sldMkLst>
          <pc:docMk/>
          <pc:sldMk cId="2742409767" sldId="325"/>
        </pc:sldMkLst>
        <pc:spChg chg="mod">
          <ac:chgData name="FAZIL KT" userId="e78c93089f646298" providerId="LiveId" clId="{9F3A2520-8307-42CD-B3F4-3CB49E3F1DE7}" dt="2026-02-24T01:18:03.921" v="167" actId="5793"/>
          <ac:spMkLst>
            <pc:docMk/>
            <pc:sldMk cId="2742409767" sldId="325"/>
            <ac:spMk id="3" creationId="{78B4D92E-783F-5668-5D37-67635238C8C9}"/>
          </ac:spMkLst>
        </pc:spChg>
      </pc:sldChg>
      <pc:sldChg chg="addSp delSp modSp new mod modClrScheme chgLayout">
        <pc:chgData name="FAZIL KT" userId="e78c93089f646298" providerId="LiveId" clId="{9F3A2520-8307-42CD-B3F4-3CB49E3F1DE7}" dt="2026-02-24T01:23:25.378" v="202" actId="113"/>
        <pc:sldMkLst>
          <pc:docMk/>
          <pc:sldMk cId="2521004515" sldId="326"/>
        </pc:sldMkLst>
        <pc:spChg chg="del">
          <ac:chgData name="FAZIL KT" userId="e78c93089f646298" providerId="LiveId" clId="{9F3A2520-8307-42CD-B3F4-3CB49E3F1DE7}" dt="2026-02-24T01:20:37.015" v="171" actId="21"/>
          <ac:spMkLst>
            <pc:docMk/>
            <pc:sldMk cId="2521004515" sldId="326"/>
            <ac:spMk id="2" creationId="{B0CF54D4-83FE-AF4C-27AA-A6B9968A3D27}"/>
          </ac:spMkLst>
        </pc:spChg>
        <pc:spChg chg="del">
          <ac:chgData name="FAZIL KT" userId="e78c93089f646298" providerId="LiveId" clId="{9F3A2520-8307-42CD-B3F4-3CB49E3F1DE7}" dt="2026-02-24T01:20:28.978" v="169"/>
          <ac:spMkLst>
            <pc:docMk/>
            <pc:sldMk cId="2521004515" sldId="326"/>
            <ac:spMk id="3" creationId="{B99096E9-C561-A592-D326-5AE4FE41DFD7}"/>
          </ac:spMkLst>
        </pc:spChg>
        <pc:graphicFrameChg chg="add mod ord modGraphic">
          <ac:chgData name="FAZIL KT" userId="e78c93089f646298" providerId="LiveId" clId="{9F3A2520-8307-42CD-B3F4-3CB49E3F1DE7}" dt="2026-02-24T01:23:25.378" v="202" actId="113"/>
          <ac:graphicFrameMkLst>
            <pc:docMk/>
            <pc:sldMk cId="2521004515" sldId="326"/>
            <ac:graphicFrameMk id="4" creationId="{0D1B5C15-1EA0-6E11-8661-ABA8C644B0BA}"/>
          </ac:graphicFrameMkLst>
        </pc:graphicFrameChg>
      </pc:sldChg>
      <pc:sldChg chg="addSp modSp new mod">
        <pc:chgData name="FAZIL KT" userId="e78c93089f646298" providerId="LiveId" clId="{9F3A2520-8307-42CD-B3F4-3CB49E3F1DE7}" dt="2026-02-24T01:24:26.329" v="218" actId="207"/>
        <pc:sldMkLst>
          <pc:docMk/>
          <pc:sldMk cId="3828122566" sldId="327"/>
        </pc:sldMkLst>
        <pc:graphicFrameChg chg="add mod modGraphic">
          <ac:chgData name="FAZIL KT" userId="e78c93089f646298" providerId="LiveId" clId="{9F3A2520-8307-42CD-B3F4-3CB49E3F1DE7}" dt="2026-02-24T01:24:26.329" v="218" actId="207"/>
          <ac:graphicFrameMkLst>
            <pc:docMk/>
            <pc:sldMk cId="3828122566" sldId="327"/>
            <ac:graphicFrameMk id="2" creationId="{9BE8B22B-C9F3-D7CE-309D-A68D20AC8A4F}"/>
          </ac:graphicFrameMkLst>
        </pc:graphicFrameChg>
      </pc:sldChg>
      <pc:sldChg chg="addSp delSp modSp new mod">
        <pc:chgData name="FAZIL KT" userId="e78c93089f646298" providerId="LiveId" clId="{9F3A2520-8307-42CD-B3F4-3CB49E3F1DE7}" dt="2026-02-24T06:51:52.375" v="289" actId="20577"/>
        <pc:sldMkLst>
          <pc:docMk/>
          <pc:sldMk cId="480633690" sldId="328"/>
        </pc:sldMkLst>
        <pc:spChg chg="mod">
          <ac:chgData name="FAZIL KT" userId="e78c93089f646298" providerId="LiveId" clId="{9F3A2520-8307-42CD-B3F4-3CB49E3F1DE7}" dt="2026-02-24T06:51:52.375" v="289" actId="20577"/>
          <ac:spMkLst>
            <pc:docMk/>
            <pc:sldMk cId="480633690" sldId="328"/>
            <ac:spMk id="2" creationId="{3908E916-C0E5-DDD5-7389-64380D89C7C8}"/>
          </ac:spMkLst>
        </pc:spChg>
        <pc:spChg chg="del">
          <ac:chgData name="FAZIL KT" userId="e78c93089f646298" providerId="LiveId" clId="{9F3A2520-8307-42CD-B3F4-3CB49E3F1DE7}" dt="2026-02-24T06:50:53.762" v="262"/>
          <ac:spMkLst>
            <pc:docMk/>
            <pc:sldMk cId="480633690" sldId="328"/>
            <ac:spMk id="3" creationId="{FBA71558-44C1-ACE0-A4A0-67C36B40C055}"/>
          </ac:spMkLst>
        </pc:spChg>
        <pc:spChg chg="add mod">
          <ac:chgData name="FAZIL KT" userId="e78c93089f646298" providerId="LiveId" clId="{9F3A2520-8307-42CD-B3F4-3CB49E3F1DE7}" dt="2026-02-24T06:51:16.444" v="267" actId="14100"/>
          <ac:spMkLst>
            <pc:docMk/>
            <pc:sldMk cId="480633690" sldId="328"/>
            <ac:spMk id="4" creationId="{053B6990-52EC-1D48-3FE1-05E0E4BBF0BA}"/>
          </ac:spMkLst>
        </pc:spChg>
      </pc:sldChg>
      <pc:sldChg chg="modSp new mod">
        <pc:chgData name="FAZIL KT" userId="e78c93089f646298" providerId="LiveId" clId="{9F3A2520-8307-42CD-B3F4-3CB49E3F1DE7}" dt="2026-02-24T06:54:14.869" v="315" actId="20577"/>
        <pc:sldMkLst>
          <pc:docMk/>
          <pc:sldMk cId="428441185" sldId="329"/>
        </pc:sldMkLst>
        <pc:spChg chg="mod">
          <ac:chgData name="FAZIL KT" userId="e78c93089f646298" providerId="LiveId" clId="{9F3A2520-8307-42CD-B3F4-3CB49E3F1DE7}" dt="2026-02-24T06:54:14.869" v="315" actId="20577"/>
          <ac:spMkLst>
            <pc:docMk/>
            <pc:sldMk cId="428441185" sldId="329"/>
            <ac:spMk id="3" creationId="{BD213F53-17E2-6B31-B56A-41CB74D76852}"/>
          </ac:spMkLst>
        </pc:spChg>
      </pc:sldChg>
      <pc:sldChg chg="new del ord">
        <pc:chgData name="FAZIL KT" userId="e78c93089f646298" providerId="LiveId" clId="{9F3A2520-8307-42CD-B3F4-3CB49E3F1DE7}" dt="2026-02-24T06:52:59.661" v="293" actId="2696"/>
        <pc:sldMkLst>
          <pc:docMk/>
          <pc:sldMk cId="1048480495" sldId="329"/>
        </pc:sldMkLst>
      </pc:sldChg>
      <pc:sldChg chg="modSp new mod">
        <pc:chgData name="FAZIL KT" userId="e78c93089f646298" providerId="LiveId" clId="{9F3A2520-8307-42CD-B3F4-3CB49E3F1DE7}" dt="2026-02-24T06:54:33.201" v="323" actId="27636"/>
        <pc:sldMkLst>
          <pc:docMk/>
          <pc:sldMk cId="1937190648" sldId="330"/>
        </pc:sldMkLst>
        <pc:spChg chg="mod">
          <ac:chgData name="FAZIL KT" userId="e78c93089f646298" providerId="LiveId" clId="{9F3A2520-8307-42CD-B3F4-3CB49E3F1DE7}" dt="2026-02-24T06:54:33.201" v="323" actId="27636"/>
          <ac:spMkLst>
            <pc:docMk/>
            <pc:sldMk cId="1937190648" sldId="330"/>
            <ac:spMk id="3" creationId="{00871552-9F6C-5710-1A84-2290D0E3238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6-02-16T18:01:46.9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9507 3545 0,'18'0'141,"0"0"-126,-1 18-15,-17 0 16,53-1 0,-18-17-16,54 36 15,-54-36 1,53 0-16,-53 0 16,124 0-1,-71 0 1,53 0-1,-52 0 1,-1 0 0,-35 17 15,0-17-15,0 18-1,-18-18 1,0 0-1,0 0 1,-17 0 0,17 0-1,18 0 1,-17 0 0,34 0-1,71 0 1,141 18-1,1 17 1,-195-35 0,71 0-16,105 17 15,-211-17 1,18 18 0,-36-18-16,35 0 15,36 35 1,-88-35 15,35 0-15,35 0-1,-53 18 1,1-18 0,-1 0-1,-17 0 1,17 0-1,0 0 1,18 0 15,-18 0-15,18-18 0,53-17-1,-35 17 1,-1 1-1,-17-1 1,-35 18 0,-106 0 140,-36 35-140,71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4T00:49:19.72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6-02-16T18:01:49.1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9648 5662 0,'18'0'125,"35"0"-109,123-18-16,-34-17 16,87 0-1,-53 0-15,-70 35 16,18-18 0,-89 18-16,0 0 15,53-18 1,-35 18-1,53 0 1,-18 18 0,53-18-1,-35 18 1,-18-1 0,36 1 15,35-18-16,52 0 1,-70 0 0,0 0-1,-35 35 1,-35-35 0,-54 0-1,19 0 1,-19 0-1,19 18 1,-1-18 0,0 0-1,18 0 1,-35 0 0,-1 0-16,1 0 15,0 0 1,17 0-1,0 0 1,36 0 0,35 0-1,-36 0 1,18 0 0,-17 0-1,17 0 1,106 0-1,-17 0 1,-36 0 15,-88 0-31,0 0 0,70 0 16,-35 0 0,-53 0-1,-17 0 1,17 0-1,1 0 1,-19 0 0,1 0-16,17 0 31,-17 0-15,17 0-1,-17 0 1,17 0-1,-17 0 1,-1 0 0,1 0-1,0 0 1,17 0 31,-17 0-32,17 0 1,-18 0 0,19-18-1,-1 18 1,-17 0 0,-1 0-1,-17-17 110,-17 17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4T00:19:59.657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 0,'2288'0'0,"-2585"-200"0,594 400 0,-594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4T00:20:01.762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27,'1466'0,"-1285"-13,6-1,106 16,-265-2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4T00:20:02.661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538 0,'-4'0,"-6"0,-10 0,-18 0,-17 0,-7 0,-1 0,-4 0,6 0,9 0,9 0,7 0,10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4T00:20:03.548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0,'4'0,"19"0,35 0,35 0,22 0,17 0,14 0,-7 0,-22 0,-30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6-02-16T18:01:18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9243 1499 0,'17'0'47,"1"-17"0,0 17 78,-1-18-110,36 0 1,0 1 0,-35 17-16,17-18 15,18 18 1,-18-18-1,-17 18 17,0 0-17,-1 0 1,1 0 31,17 0-16,-35 18 0,18-18-15,-18 18 0,17-18-1,1 0 1,0 17-1,-18 1 1,17-18 0,1 0 15,-18 18 0,35-18 16,0 0-16,-17 0 16,0 0-16,-106 17 48,-36 1-64,-17 0 16,70-18-15,36 17 0,0-17-1,17 0 126,124 0-32,0 0-93,106 0 0,-71-17-1,-88 17 1,-36 0-1,1 0 17,35 0-17,0 0 1,35 17 0,-35 1-1,0 0 1,0-1 15,17-17-15,-34 0-1,16 18 1,-34-18 0,35 0-1,-18 17 1,1 1-1,-1 0 1,-18-1 0,19 1-1,-19 0 1,1-18 0,17 0 15,-17 17-31,0-17 15,-1 0-15,1 0 16,17 0 0,-17 0-16,-1 0 15,1 0 17,0 0-17,-18 18 1,17-18-1,1 0 1,0 0 15,-1 0-15,-34 0 78,-19 0-79,-52 0 1,0 0 0,-18 0-1,36 0 1,52 0-1,0 0 1,1 0 156,-1-18-156,0 18-1,1-17 1,52 17 93,212-71-78,-159 71-15,18-18 0,17 1 15,-70-1-15,53 18-1,123 0 1,-34 0-1,-37 0 1,-140 0 0,17 0-16,-17 0 31,-106 18 47,17-18-62,-105 0-1,70 0 1,-18 0 0,19 0-1,-1-18 1,88 18-1,0-17 1,18-1 15,36 0-15,87 1 0,-17 17-1,106 0 16,-36 17-15,-158 19 15,-1-36-15,36 17 15,71-17-15,52 0-1,0-35 1,-70 17 0,35 1-1,-70 17 1,-36 0 0,1 0-1,-19 0 16,18 0-31,1 0 16,123 35 0,-107-17-1,72 17 1,-18 18 0,-53-18-1,-36-35 16,1 0-15,35 0 62,17 0-47,-34-18-15,17 18 0,-1-17-1,-34 17 1,35 0 0,-18-18-1,18 18 1,0-18-1,-18 1 1,-17 17 0,35-18-1,-35 1 1,-1 17 0,-34-18 93,-107-35-93,36 18-1,-36-1 1,54 36-1,35 0 1,-1 0 0,1 0-1,229 0 79,-141 0-78,53 0-16,0 0 15,123 0 1,-194 0 0,-17 0-1,-71 0 173,-18 0-173,36-17 1,-141 17 0,70-18-1,-35 0 1,-53-34-1,35 34 1,36 0 0,87 1-1,36-1 1,-17 18 93,-1 18-93,-17-1 0,35 1 15,0 0-16,70 17 1,89 0 0,194-35-1,-36 0 1,1 0 0,-195 0 15,-105 0-31,-36 18 125,-17-1-110,17 1-15,1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6-02-16T18:01:26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14076 1446 0,'35'0'47,"18"0"-31,-35 0 62,52 0-63,-17 0 1,35 0 0,-35 0-1,-17 0 1,-54 0 124,-17 0-124,-1-17 0,-105 17-1,124 0-15,-54-36 16,18 36 0,18 0-1,17 0 1,1 0-1,-1 0 110,0 0-109,36 18 78,158 35-79,-52 0 1,-1-35 0,-70-18-1,-106 0 173,18 0-173,-36 0 1,-17 0 0,53 0-16,0 0 15,-1 0 1,1 0 0,-35 17 15,17-17-16,-18 0 1,53 0 0,1 0 15,-1 0 78,1 0-93,-1 0-16,0 0 16,-17 0 15,17 0 31,-52 0-46,34 0 0,19 0-1,-1 0 16,1 0 63,-36 0-63,0-17 1,35-1-1,0 18-15,1 0-1,-18-18 1,17 18-1,0-17 1,-17 17 0,17 0-1,-17-18 1,-18 18 0,0-18-1,0 18 1,36 0-1,-19 0 1,1 0 15,18 0-31,-1-17 16,0 17 15,1-18-15,-1 18-16,18-18 15,-35 18 1,17 0 156,-35 0-156,0 18-1,36 0 1,-36-1-1,0-17 1,35 18 0,0-18-1,1 0-15,-1 0 16,1 0 15,-1 0 16,0 0-31,1 0 46,-19 0-46,1 0-1,0 0 1,-1 0 0,1 0-1,18 0 1,-1-18 0,0 18-1,-17-17 1,17-1-1,1 18 1,17-18 31,-18 1-16,-17 17-15,17 0-1,1-18 1,-1 18-16,-17 0 31,17-17-15,0-1 0,1 18-1,-1-18 63,0 18-46,1 0-32,-1 0 46,1-17 17,-1 17-47,0 0 30,1-18-30,-36 18 0,17 0-1,1 0 17,18 18-17,-19-1 1,19-17-1,17 18-15,-36 0 32,1-18-17,17 0 1,1 0 0,-1 0 15,0 0 0,1 0 0,-1 17 16,1-17-16,-1 0 1,0 18-1,1-18 0,-19 0 0,19 0-31,-1 0 16,-17 0 0,17 0 15,1 0-15,-1 0-1,0 0 16,1 0 16,-1 0-31,0 0 0,-17 0-1,17 0 32,1 0-31,-1 17-1,-17-17 1,17 0 0,-17 18-1,17-18 1,-17 0-1,17 0 1,1 0 0,-19 0-1,19 0 1,-18 0 0,-1-18 15,1 18-16,17-17 1,-17 17 0,17 0 15,-70-18 0,71 18-15,-19 0-1,1 0 1,17 0 0,-17 0-1,18 0 1,-1 0 0,0 0-16,1 0 15,-19-17 1,19 17-1,-1 0 1,0 0 0,-17 0 15,17-18 0,1 18-15,-1 0-1,1 0-15,-19 0 32,1 0-17,0-18 1,17 18 0,-17 0-1,0 0 1,17 0-1,-17 0 1,17 0 0,0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4T00:49:17.4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84808-7620-404A-AD8C-5A8EE5EE9FC4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5FBD2-A279-4C65-A6F6-AE3C9EC4F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17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FBD2-A279-4C65-A6F6-AE3C9EC4FD7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90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FBD2-A279-4C65-A6F6-AE3C9EC4FD7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362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FBD2-A279-4C65-A6F6-AE3C9EC4FD74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021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FBD2-A279-4C65-A6F6-AE3C9EC4FD74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56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5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3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5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3527" y="1133962"/>
            <a:ext cx="5003800" cy="325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B9A97"/>
                </a:solidFill>
                <a:latin typeface="Arial MT"/>
                <a:cs typeface="Arial MT"/>
              </a:defRPr>
            </a:lvl1pPr>
          </a:lstStyle>
          <a:p>
            <a:pPr marL="3483610">
              <a:spcBef>
                <a:spcPts val="10"/>
              </a:spcBef>
            </a:pPr>
            <a:fld id="{81D60167-4931-47E6-BA6A-407CBD079E47}" type="slidenum">
              <a:rPr lang="en-IN" spc="-50" smtClean="0"/>
              <a:pPr marL="3483610">
                <a:spcBef>
                  <a:spcPts val="10"/>
                </a:spcBef>
              </a:pPr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9674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5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1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2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2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8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18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8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9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B0172-1D95-4635-9686-5AC0F1D22991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F2DF14-D01A-45AD-8AA7-0D1BBCF3A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3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customXml" Target="../ink/ink8.xml"/><Relationship Id="rId4" Type="http://schemas.openxmlformats.org/officeDocument/2006/relationships/image" Target="../media/image5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customXml" Target="../ink/ink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2.png"/><Relationship Id="rId1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F79A-744B-D06D-87FA-1DCE05E73F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spc="-10" dirty="0">
                <a:latin typeface="Calibri"/>
                <a:cs typeface="Calibri"/>
              </a:rPr>
              <a:t>Approach to Syncope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DBD9F-AC2C-9DE2-5099-F2D81D9A4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DR FAZIL KT</a:t>
            </a:r>
          </a:p>
        </p:txBody>
      </p:sp>
    </p:spTree>
    <p:extLst>
      <p:ext uri="{BB962C8B-B14F-4D97-AF65-F5344CB8AC3E}">
        <p14:creationId xmlns:p14="http://schemas.microsoft.com/office/powerpoint/2010/main" val="83875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5455" y="405699"/>
            <a:ext cx="8539861" cy="768799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9844" rIns="0" bIns="0" rtlCol="0" anchor="ctr">
            <a:spAutoFit/>
          </a:bodyPr>
          <a:lstStyle/>
          <a:p>
            <a:pPr marL="674370">
              <a:lnSpc>
                <a:spcPct val="100000"/>
              </a:lnSpc>
              <a:spcBef>
                <a:spcPts val="234"/>
              </a:spcBef>
            </a:pPr>
            <a:r>
              <a:rPr lang="en-IN" sz="2400" b="1" dirty="0"/>
              <a:t>Mechanism of </a:t>
            </a:r>
            <a:r>
              <a:rPr lang="en-US" sz="2400" b="1" dirty="0">
                <a:solidFill>
                  <a:srgbClr val="FF0000"/>
                </a:solidFill>
              </a:rPr>
              <a:t>Reflex</a:t>
            </a:r>
            <a:r>
              <a:rPr lang="en-US" sz="2400" b="1" spc="75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syncope</a:t>
            </a:r>
            <a:r>
              <a:rPr lang="en-US" sz="2400" b="1" spc="1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neurally</a:t>
            </a:r>
            <a:r>
              <a:rPr lang="en-US" sz="2400" spc="5" dirty="0"/>
              <a:t> </a:t>
            </a:r>
            <a:r>
              <a:rPr lang="en-US" sz="2400" dirty="0"/>
              <a:t>mediated</a:t>
            </a:r>
            <a:r>
              <a:rPr lang="en-US" sz="2400" spc="-5" dirty="0"/>
              <a:t> </a:t>
            </a:r>
            <a:r>
              <a:rPr lang="en-US" sz="2400" spc="-10" dirty="0"/>
              <a:t>syncope)</a:t>
            </a:r>
            <a:endParaRPr sz="2400" b="1" dirty="0"/>
          </a:p>
        </p:txBody>
      </p:sp>
      <p:sp>
        <p:nvSpPr>
          <p:cNvPr id="13" name="object 13"/>
          <p:cNvSpPr txBox="1"/>
          <p:nvPr/>
        </p:nvSpPr>
        <p:spPr>
          <a:xfrm>
            <a:off x="2696999" y="1389146"/>
            <a:ext cx="7914332" cy="407970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>
              <a:spcBef>
                <a:spcPts val="38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250190" marR="250825" algn="ctr">
              <a:lnSpc>
                <a:spcPct val="102200"/>
              </a:lnSpc>
              <a:tabLst>
                <a:tab pos="3225165" algn="l"/>
              </a:tabLst>
            </a:pPr>
            <a:r>
              <a:rPr sz="2350" dirty="0">
                <a:latin typeface="Calibri"/>
                <a:cs typeface="Calibri"/>
              </a:rPr>
              <a:t>Cardiovascular</a:t>
            </a:r>
            <a:r>
              <a:rPr sz="2350" spc="10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reflexes</a:t>
            </a:r>
            <a:r>
              <a:rPr sz="2350" dirty="0">
                <a:latin typeface="Calibri"/>
                <a:cs typeface="Calibri"/>
              </a:rPr>
              <a:t>	controlling</a:t>
            </a:r>
            <a:r>
              <a:rPr sz="2350" spc="6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the</a:t>
            </a:r>
            <a:r>
              <a:rPr sz="2350" spc="7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circulation</a:t>
            </a:r>
            <a:r>
              <a:rPr sz="2350" spc="8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become </a:t>
            </a:r>
            <a:r>
              <a:rPr sz="2350" dirty="0">
                <a:latin typeface="Calibri"/>
                <a:cs typeface="Calibri"/>
              </a:rPr>
              <a:t>intermittently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inappropriate</a:t>
            </a:r>
            <a:endParaRPr sz="2350" dirty="0">
              <a:latin typeface="Calibri"/>
              <a:cs typeface="Calibri"/>
            </a:endParaRPr>
          </a:p>
          <a:p>
            <a:pPr marR="1905" algn="ctr">
              <a:spcBef>
                <a:spcPts val="65"/>
              </a:spcBef>
            </a:pPr>
            <a:r>
              <a:rPr sz="2350" dirty="0">
                <a:latin typeface="Calibri"/>
                <a:cs typeface="Calibri"/>
              </a:rPr>
              <a:t>(In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response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to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a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trigger)</a:t>
            </a:r>
            <a:endParaRPr sz="2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50" dirty="0">
              <a:latin typeface="Calibri"/>
              <a:cs typeface="Calibri"/>
            </a:endParaRPr>
          </a:p>
          <a:p>
            <a:pPr>
              <a:spcBef>
                <a:spcPts val="95"/>
              </a:spcBef>
            </a:pPr>
            <a:endParaRPr sz="2350" dirty="0">
              <a:latin typeface="Calibri"/>
              <a:cs typeface="Calibri"/>
            </a:endParaRPr>
          </a:p>
          <a:p>
            <a:pPr marR="17780" algn="ctr"/>
            <a:r>
              <a:rPr sz="2350" dirty="0">
                <a:latin typeface="Calibri"/>
                <a:cs typeface="Calibri"/>
              </a:rPr>
              <a:t>Resulting</a:t>
            </a:r>
            <a:r>
              <a:rPr sz="2350" spc="5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in</a:t>
            </a:r>
            <a:r>
              <a:rPr sz="2350" spc="6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vasodilatation</a:t>
            </a:r>
            <a:r>
              <a:rPr sz="2350" spc="7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and/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or</a:t>
            </a:r>
            <a:r>
              <a:rPr sz="2350" spc="5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bradycardia</a:t>
            </a:r>
            <a:endParaRPr sz="2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50" dirty="0">
              <a:latin typeface="Calibri"/>
              <a:cs typeface="Calibri"/>
            </a:endParaRPr>
          </a:p>
          <a:p>
            <a:pPr>
              <a:spcBef>
                <a:spcPts val="105"/>
              </a:spcBef>
            </a:pPr>
            <a:endParaRPr sz="2350" dirty="0">
              <a:latin typeface="Calibri"/>
              <a:cs typeface="Calibri"/>
            </a:endParaRPr>
          </a:p>
          <a:p>
            <a:pPr marL="49530" algn="ctr">
              <a:spcBef>
                <a:spcPts val="5"/>
              </a:spcBef>
            </a:pPr>
            <a:r>
              <a:rPr sz="2350" dirty="0">
                <a:latin typeface="Calibri"/>
                <a:cs typeface="Calibri"/>
              </a:rPr>
              <a:t>Fall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in</a:t>
            </a:r>
            <a:r>
              <a:rPr sz="2350" spc="5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arterial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BP</a:t>
            </a:r>
            <a:r>
              <a:rPr sz="2350" spc="7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and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global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cerebral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perfusion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2797436-229C-7CE2-E6FA-58CD9F07D292}"/>
              </a:ext>
            </a:extLst>
          </p:cNvPr>
          <p:cNvSpPr/>
          <p:nvPr/>
        </p:nvSpPr>
        <p:spPr>
          <a:xfrm rot="5400000">
            <a:off x="6210682" y="2976372"/>
            <a:ext cx="40233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D15B855-9151-A087-B904-D6D349D3FB82}"/>
              </a:ext>
            </a:extLst>
          </p:cNvPr>
          <p:cNvSpPr/>
          <p:nvPr/>
        </p:nvSpPr>
        <p:spPr>
          <a:xfrm rot="5400000">
            <a:off x="6210682" y="4385141"/>
            <a:ext cx="40233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5B2F14-7309-38A9-F0AC-887BC9845FB9}"/>
              </a:ext>
            </a:extLst>
          </p:cNvPr>
          <p:cNvSpPr txBox="1"/>
          <p:nvPr/>
        </p:nvSpPr>
        <p:spPr>
          <a:xfrm>
            <a:off x="3846930" y="5330442"/>
            <a:ext cx="7322185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79" lvl="1" indent="-162560">
              <a:lnSpc>
                <a:spcPct val="100000"/>
              </a:lnSpc>
              <a:spcBef>
                <a:spcPts val="2745"/>
              </a:spcBef>
              <a:buChar char="-"/>
              <a:tabLst>
                <a:tab pos="246379" algn="l"/>
              </a:tabLst>
            </a:pPr>
            <a:r>
              <a:rPr lang="en-US" spc="-10" dirty="0">
                <a:cs typeface="Calibri"/>
              </a:rPr>
              <a:t>Triggers:</a:t>
            </a:r>
            <a:endParaRPr lang="en-US" dirty="0">
              <a:cs typeface="Calibri"/>
            </a:endParaRPr>
          </a:p>
          <a:p>
            <a:pPr marL="1162050" lvl="2" indent="-162560">
              <a:lnSpc>
                <a:spcPct val="100000"/>
              </a:lnSpc>
              <a:spcBef>
                <a:spcPts val="65"/>
              </a:spcBef>
              <a:buChar char="-"/>
              <a:tabLst>
                <a:tab pos="1162050" algn="l"/>
              </a:tabLst>
            </a:pPr>
            <a:r>
              <a:rPr lang="en-US" dirty="0">
                <a:cs typeface="Calibri"/>
              </a:rPr>
              <a:t>orthostatic</a:t>
            </a:r>
            <a:r>
              <a:rPr lang="en-US" spc="80" dirty="0">
                <a:cs typeface="Calibri"/>
              </a:rPr>
              <a:t> </a:t>
            </a:r>
            <a:r>
              <a:rPr lang="en-US" dirty="0">
                <a:cs typeface="Calibri"/>
              </a:rPr>
              <a:t>stress</a:t>
            </a:r>
            <a:r>
              <a:rPr lang="en-US" spc="80" dirty="0">
                <a:cs typeface="Calibri"/>
              </a:rPr>
              <a:t> </a:t>
            </a:r>
            <a:r>
              <a:rPr lang="en-US" dirty="0">
                <a:cs typeface="Calibri"/>
              </a:rPr>
              <a:t>(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prolonged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standing</a:t>
            </a:r>
            <a:r>
              <a:rPr lang="en-US" spc="40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)</a:t>
            </a:r>
            <a:endParaRPr lang="en-US" dirty="0">
              <a:cs typeface="Calibri"/>
            </a:endParaRPr>
          </a:p>
          <a:p>
            <a:pPr marL="1162050" lvl="2" indent="-162560">
              <a:lnSpc>
                <a:spcPct val="100000"/>
              </a:lnSpc>
              <a:spcBef>
                <a:spcPts val="65"/>
              </a:spcBef>
              <a:buChar char="-"/>
              <a:tabLst>
                <a:tab pos="1162050" algn="l"/>
              </a:tabLst>
            </a:pPr>
            <a:r>
              <a:rPr lang="en-US" dirty="0">
                <a:cs typeface="Calibri"/>
              </a:rPr>
              <a:t>hot</a:t>
            </a:r>
            <a:r>
              <a:rPr lang="en-US" spc="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shower</a:t>
            </a:r>
            <a:endParaRPr lang="en-US" dirty="0">
              <a:cs typeface="Calibri"/>
            </a:endParaRPr>
          </a:p>
          <a:p>
            <a:pPr marL="1162050" lvl="2" indent="-162560">
              <a:lnSpc>
                <a:spcPct val="100000"/>
              </a:lnSpc>
              <a:spcBef>
                <a:spcPts val="65"/>
              </a:spcBef>
              <a:buChar char="-"/>
              <a:tabLst>
                <a:tab pos="1162050" algn="l"/>
              </a:tabLst>
            </a:pPr>
            <a:r>
              <a:rPr lang="en-US" dirty="0">
                <a:cs typeface="Calibri"/>
              </a:rPr>
              <a:t>emotional</a:t>
            </a:r>
            <a:r>
              <a:rPr lang="en-US" spc="40" dirty="0">
                <a:cs typeface="Calibri"/>
              </a:rPr>
              <a:t> </a:t>
            </a:r>
            <a:r>
              <a:rPr lang="en-US" dirty="0">
                <a:cs typeface="Calibri"/>
              </a:rPr>
              <a:t>stress</a:t>
            </a:r>
            <a:r>
              <a:rPr lang="en-US" spc="95" dirty="0">
                <a:cs typeface="Calibri"/>
              </a:rPr>
              <a:t> </a:t>
            </a:r>
            <a:r>
              <a:rPr lang="en-US" dirty="0">
                <a:cs typeface="Calibri"/>
              </a:rPr>
              <a:t>(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sight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8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blood</a:t>
            </a:r>
            <a:r>
              <a:rPr lang="en-US" sz="1200" spc="-10" dirty="0">
                <a:cs typeface="Calibri"/>
              </a:rPr>
              <a:t>)</a:t>
            </a:r>
            <a:endParaRPr lang="en-IN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0823" y="4573"/>
            <a:ext cx="22225" cy="6853555"/>
          </a:xfrm>
          <a:custGeom>
            <a:avLst/>
            <a:gdLst/>
            <a:ahLst/>
            <a:cxnLst/>
            <a:rect l="l" t="t" r="r" b="b"/>
            <a:pathLst>
              <a:path w="22225" h="6853555">
                <a:moveTo>
                  <a:pt x="21970" y="0"/>
                </a:moveTo>
                <a:lnTo>
                  <a:pt x="761" y="0"/>
                </a:lnTo>
                <a:lnTo>
                  <a:pt x="0" y="6853427"/>
                </a:lnTo>
                <a:lnTo>
                  <a:pt x="21209" y="6853427"/>
                </a:lnTo>
                <a:lnTo>
                  <a:pt x="21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5641" y="1"/>
            <a:ext cx="25400" cy="6857365"/>
          </a:xfrm>
          <a:custGeom>
            <a:avLst/>
            <a:gdLst/>
            <a:ahLst/>
            <a:cxnLst/>
            <a:rect l="l" t="t" r="r" b="b"/>
            <a:pathLst>
              <a:path w="25400" h="6857365">
                <a:moveTo>
                  <a:pt x="24870" y="0"/>
                </a:moveTo>
                <a:lnTo>
                  <a:pt x="1587" y="0"/>
                </a:lnTo>
                <a:lnTo>
                  <a:pt x="0" y="6857204"/>
                </a:lnTo>
                <a:lnTo>
                  <a:pt x="23283" y="6857210"/>
                </a:lnTo>
                <a:lnTo>
                  <a:pt x="24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744725" y="165493"/>
            <a:ext cx="6314440" cy="626745"/>
            <a:chOff x="1133855" y="64007"/>
            <a:chExt cx="6314440" cy="626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855" y="64007"/>
              <a:ext cx="6313932" cy="6263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723" y="150876"/>
              <a:ext cx="6144768" cy="457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2614" y="302379"/>
            <a:ext cx="6144895" cy="30072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495" rIns="0" bIns="0" rtlCol="0" anchor="ctr">
            <a:spAutoFit/>
          </a:bodyPr>
          <a:lstStyle/>
          <a:p>
            <a:pPr marL="86360">
              <a:lnSpc>
                <a:spcPct val="100000"/>
              </a:lnSpc>
              <a:spcBef>
                <a:spcPts val="185"/>
              </a:spcBef>
              <a:tabLst>
                <a:tab pos="3484879" algn="l"/>
              </a:tabLst>
            </a:pPr>
            <a:r>
              <a:rPr sz="1800" dirty="0">
                <a:solidFill>
                  <a:srgbClr val="FF0000"/>
                </a:solidFill>
              </a:rPr>
              <a:t>Venous</a:t>
            </a:r>
            <a:r>
              <a:rPr sz="1800" spc="5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pooling→</a:t>
            </a:r>
            <a:r>
              <a:rPr sz="1800" spc="80" dirty="0">
                <a:solidFill>
                  <a:srgbClr val="FF0000"/>
                </a:solidFill>
              </a:rPr>
              <a:t> </a:t>
            </a:r>
            <a:r>
              <a:rPr sz="1800" spc="-10" dirty="0">
                <a:solidFill>
                  <a:srgbClr val="FF0000"/>
                </a:solidFill>
              </a:rPr>
              <a:t>reduced</a:t>
            </a:r>
            <a:r>
              <a:rPr lang="en-US" sz="1800" spc="-10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ventricular</a:t>
            </a:r>
            <a:r>
              <a:rPr sz="1800" spc="25" dirty="0">
                <a:solidFill>
                  <a:srgbClr val="FF0000"/>
                </a:solidFill>
              </a:rPr>
              <a:t> </a:t>
            </a:r>
            <a:r>
              <a:rPr sz="1800" spc="-10" dirty="0">
                <a:solidFill>
                  <a:srgbClr val="FF0000"/>
                </a:solidFill>
              </a:rPr>
              <a:t>preload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rgbClr val="9B9A97"/>
                </a:solidFill>
                <a:latin typeface="Arial MT"/>
                <a:cs typeface="Arial MT"/>
              </a:defRPr>
            </a:lvl1pPr>
          </a:lstStyle>
          <a:p>
            <a:pPr marL="3483610">
              <a:spcBef>
                <a:spcPts val="10"/>
              </a:spcBef>
            </a:pPr>
            <a:fld id="{81D60167-4931-47E6-BA6A-407CBD079E47}" type="slidenum">
              <a:rPr lang="en-IN" spc="-50" smtClean="0"/>
              <a:pPr marL="3483610">
                <a:spcBef>
                  <a:spcPts val="10"/>
                </a:spcBef>
              </a:pPr>
              <a:t>11</a:t>
            </a:fld>
            <a:endParaRPr spc="-25" dirty="0"/>
          </a:p>
        </p:txBody>
      </p:sp>
      <p:grpSp>
        <p:nvGrpSpPr>
          <p:cNvPr id="8" name="object 8"/>
          <p:cNvGrpSpPr/>
          <p:nvPr/>
        </p:nvGrpSpPr>
        <p:grpSpPr>
          <a:xfrm>
            <a:off x="1871473" y="1133855"/>
            <a:ext cx="3378835" cy="571500"/>
            <a:chOff x="347472" y="1133855"/>
            <a:chExt cx="3378835" cy="5715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" y="1133855"/>
              <a:ext cx="3378708" cy="571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" y="1220723"/>
              <a:ext cx="3209544" cy="40233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58341" y="1220725"/>
            <a:ext cx="3209925" cy="33278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02945">
              <a:spcBef>
                <a:spcPts val="19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↓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COP and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BP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89779" y="703706"/>
            <a:ext cx="5180965" cy="1002030"/>
            <a:chOff x="3565778" y="703706"/>
            <a:chExt cx="5180965" cy="1002030"/>
          </a:xfrm>
        </p:grpSpPr>
        <p:sp>
          <p:nvSpPr>
            <p:cNvPr id="13" name="object 13"/>
            <p:cNvSpPr/>
            <p:nvPr/>
          </p:nvSpPr>
          <p:spPr>
            <a:xfrm>
              <a:off x="3575303" y="713231"/>
              <a:ext cx="210820" cy="429895"/>
            </a:xfrm>
            <a:custGeom>
              <a:avLst/>
              <a:gdLst/>
              <a:ahLst/>
              <a:cxnLst/>
              <a:rect l="l" t="t" r="r" b="b"/>
              <a:pathLst>
                <a:path w="210820" h="429894">
                  <a:moveTo>
                    <a:pt x="157734" y="0"/>
                  </a:moveTo>
                  <a:lnTo>
                    <a:pt x="52578" y="0"/>
                  </a:lnTo>
                  <a:lnTo>
                    <a:pt x="52578" y="324612"/>
                  </a:lnTo>
                  <a:lnTo>
                    <a:pt x="0" y="324612"/>
                  </a:lnTo>
                  <a:lnTo>
                    <a:pt x="105156" y="429767"/>
                  </a:lnTo>
                  <a:lnTo>
                    <a:pt x="210312" y="324612"/>
                  </a:lnTo>
                  <a:lnTo>
                    <a:pt x="157734" y="324612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5303" y="713231"/>
              <a:ext cx="210820" cy="429895"/>
            </a:xfrm>
            <a:custGeom>
              <a:avLst/>
              <a:gdLst/>
              <a:ahLst/>
              <a:cxnLst/>
              <a:rect l="l" t="t" r="r" b="b"/>
              <a:pathLst>
                <a:path w="210820" h="429894">
                  <a:moveTo>
                    <a:pt x="0" y="324612"/>
                  </a:moveTo>
                  <a:lnTo>
                    <a:pt x="52578" y="324612"/>
                  </a:lnTo>
                  <a:lnTo>
                    <a:pt x="52578" y="0"/>
                  </a:lnTo>
                  <a:lnTo>
                    <a:pt x="157734" y="0"/>
                  </a:lnTo>
                  <a:lnTo>
                    <a:pt x="157734" y="324612"/>
                  </a:lnTo>
                  <a:lnTo>
                    <a:pt x="210312" y="324612"/>
                  </a:lnTo>
                  <a:lnTo>
                    <a:pt x="105156" y="429767"/>
                  </a:lnTo>
                  <a:lnTo>
                    <a:pt x="0" y="3246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0167" y="1133855"/>
              <a:ext cx="5116068" cy="571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7035" y="1220723"/>
              <a:ext cx="4946904" cy="40233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241036" y="1220725"/>
            <a:ext cx="4947285" cy="33278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2710">
              <a:spcBef>
                <a:spcPts val="19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sensed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arterial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aroreceptors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71472" y="1627633"/>
            <a:ext cx="3360420" cy="635635"/>
            <a:chOff x="347472" y="1627632"/>
            <a:chExt cx="3360420" cy="63563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472" y="1627632"/>
              <a:ext cx="3360420" cy="635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340" y="1714500"/>
              <a:ext cx="3191256" cy="46634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958340" y="1714500"/>
            <a:ext cx="3191510" cy="3949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5725">
              <a:spcBef>
                <a:spcPts val="260"/>
              </a:spcBef>
            </a:pP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↑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catecholamine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54167" y="1700783"/>
            <a:ext cx="5171440" cy="571500"/>
            <a:chOff x="3630167" y="1700783"/>
            <a:chExt cx="5171440" cy="57150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0167" y="1700783"/>
              <a:ext cx="5170932" cy="571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7035" y="1787651"/>
              <a:ext cx="5001768" cy="40233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241036" y="1787651"/>
            <a:ext cx="5001895" cy="33855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9860">
              <a:spcBef>
                <a:spcPts val="24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Vigorously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contracting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vol-depleted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ventricle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871473" y="2706623"/>
            <a:ext cx="8453755" cy="562610"/>
            <a:chOff x="347472" y="2706623"/>
            <a:chExt cx="8453755" cy="56261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472" y="2706623"/>
              <a:ext cx="8453628" cy="5623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340" y="2793491"/>
              <a:ext cx="8284464" cy="39319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958341" y="2793493"/>
            <a:ext cx="8284845" cy="3340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740410">
              <a:spcBef>
                <a:spcPts val="204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Mechanoreceptors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fibers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(atria,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ventricles,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pulmonary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artery)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798320" y="3703320"/>
            <a:ext cx="8600440" cy="571500"/>
            <a:chOff x="274320" y="3703320"/>
            <a:chExt cx="8600440" cy="571500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4320" y="3703320"/>
              <a:ext cx="8599932" cy="5715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1188" y="3790188"/>
              <a:ext cx="8430768" cy="40233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885189" y="3790188"/>
            <a:ext cx="8430895" cy="33855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7620" algn="ctr">
              <a:spcBef>
                <a:spcPts val="24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Afferent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fibers</a:t>
            </a:r>
            <a:r>
              <a:rPr sz="2000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dorsal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vagal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nucleus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medulla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901148" y="4648290"/>
            <a:ext cx="8526780" cy="1184275"/>
            <a:chOff x="347472" y="4846320"/>
            <a:chExt cx="8526780" cy="1184275"/>
          </a:xfrm>
        </p:grpSpPr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7472" y="4846320"/>
              <a:ext cx="8526780" cy="11841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4340" y="4933188"/>
              <a:ext cx="8357616" cy="101498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998049" y="4709157"/>
            <a:ext cx="8357870" cy="96821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85725" marR="2635250">
              <a:lnSpc>
                <a:spcPts val="2380"/>
              </a:lnSpc>
              <a:spcBef>
                <a:spcPts val="35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Paradoxical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withdrawal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peripheral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sympathetic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tone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vagal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tone</a:t>
            </a:r>
            <a:endParaRPr sz="2000" dirty="0">
              <a:latin typeface="Calibri"/>
              <a:cs typeface="Calibri"/>
            </a:endParaRPr>
          </a:p>
          <a:p>
            <a:pPr marL="85725">
              <a:lnSpc>
                <a:spcPts val="2375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Vasodilatation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bradycardia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69878" y="6166486"/>
            <a:ext cx="3708400" cy="690880"/>
            <a:chOff x="2843783" y="6062471"/>
            <a:chExt cx="3708400" cy="690880"/>
          </a:xfrm>
        </p:grpSpPr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43783" y="6062471"/>
              <a:ext cx="3707892" cy="6903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30651" y="6149339"/>
              <a:ext cx="3538728" cy="52120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436619" y="6239178"/>
            <a:ext cx="3538854" cy="45332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2710">
              <a:spcBef>
                <a:spcPts val="17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syncope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presyncope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089778" y="2276475"/>
            <a:ext cx="229870" cy="1372870"/>
            <a:chOff x="3565778" y="2276475"/>
            <a:chExt cx="229870" cy="1372870"/>
          </a:xfrm>
        </p:grpSpPr>
        <p:sp>
          <p:nvSpPr>
            <p:cNvPr id="43" name="object 43"/>
            <p:cNvSpPr/>
            <p:nvPr/>
          </p:nvSpPr>
          <p:spPr>
            <a:xfrm>
              <a:off x="3575303" y="2286000"/>
              <a:ext cx="210820" cy="429895"/>
            </a:xfrm>
            <a:custGeom>
              <a:avLst/>
              <a:gdLst/>
              <a:ahLst/>
              <a:cxnLst/>
              <a:rect l="l" t="t" r="r" b="b"/>
              <a:pathLst>
                <a:path w="210820" h="429894">
                  <a:moveTo>
                    <a:pt x="157734" y="0"/>
                  </a:moveTo>
                  <a:lnTo>
                    <a:pt x="52578" y="0"/>
                  </a:lnTo>
                  <a:lnTo>
                    <a:pt x="52578" y="324612"/>
                  </a:lnTo>
                  <a:lnTo>
                    <a:pt x="0" y="324612"/>
                  </a:lnTo>
                  <a:lnTo>
                    <a:pt x="105156" y="429767"/>
                  </a:lnTo>
                  <a:lnTo>
                    <a:pt x="210312" y="324612"/>
                  </a:lnTo>
                  <a:lnTo>
                    <a:pt x="157734" y="324612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75303" y="2286000"/>
              <a:ext cx="210820" cy="429895"/>
            </a:xfrm>
            <a:custGeom>
              <a:avLst/>
              <a:gdLst/>
              <a:ahLst/>
              <a:cxnLst/>
              <a:rect l="l" t="t" r="r" b="b"/>
              <a:pathLst>
                <a:path w="210820" h="429894">
                  <a:moveTo>
                    <a:pt x="0" y="324612"/>
                  </a:moveTo>
                  <a:lnTo>
                    <a:pt x="52578" y="324612"/>
                  </a:lnTo>
                  <a:lnTo>
                    <a:pt x="52578" y="0"/>
                  </a:lnTo>
                  <a:lnTo>
                    <a:pt x="157734" y="0"/>
                  </a:lnTo>
                  <a:lnTo>
                    <a:pt x="157734" y="324612"/>
                  </a:lnTo>
                  <a:lnTo>
                    <a:pt x="210312" y="324612"/>
                  </a:lnTo>
                  <a:lnTo>
                    <a:pt x="105156" y="429767"/>
                  </a:lnTo>
                  <a:lnTo>
                    <a:pt x="0" y="3246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75303" y="3218688"/>
              <a:ext cx="210820" cy="421005"/>
            </a:xfrm>
            <a:custGeom>
              <a:avLst/>
              <a:gdLst/>
              <a:ahLst/>
              <a:cxnLst/>
              <a:rect l="l" t="t" r="r" b="b"/>
              <a:pathLst>
                <a:path w="210820" h="421004">
                  <a:moveTo>
                    <a:pt x="157734" y="0"/>
                  </a:moveTo>
                  <a:lnTo>
                    <a:pt x="52578" y="0"/>
                  </a:lnTo>
                  <a:lnTo>
                    <a:pt x="52578" y="315467"/>
                  </a:lnTo>
                  <a:lnTo>
                    <a:pt x="0" y="315467"/>
                  </a:lnTo>
                  <a:lnTo>
                    <a:pt x="105156" y="420624"/>
                  </a:lnTo>
                  <a:lnTo>
                    <a:pt x="210312" y="315467"/>
                  </a:lnTo>
                  <a:lnTo>
                    <a:pt x="157734" y="315467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75303" y="3218688"/>
              <a:ext cx="210820" cy="421005"/>
            </a:xfrm>
            <a:custGeom>
              <a:avLst/>
              <a:gdLst/>
              <a:ahLst/>
              <a:cxnLst/>
              <a:rect l="l" t="t" r="r" b="b"/>
              <a:pathLst>
                <a:path w="210820" h="421004">
                  <a:moveTo>
                    <a:pt x="0" y="315467"/>
                  </a:moveTo>
                  <a:lnTo>
                    <a:pt x="52578" y="315467"/>
                  </a:lnTo>
                  <a:lnTo>
                    <a:pt x="52578" y="0"/>
                  </a:lnTo>
                  <a:lnTo>
                    <a:pt x="157734" y="0"/>
                  </a:lnTo>
                  <a:lnTo>
                    <a:pt x="157734" y="315467"/>
                  </a:lnTo>
                  <a:lnTo>
                    <a:pt x="210312" y="315467"/>
                  </a:lnTo>
                  <a:lnTo>
                    <a:pt x="105156" y="420624"/>
                  </a:lnTo>
                  <a:lnTo>
                    <a:pt x="0" y="3154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089778" y="4352164"/>
            <a:ext cx="229870" cy="440055"/>
            <a:chOff x="3565778" y="4352163"/>
            <a:chExt cx="229870" cy="440055"/>
          </a:xfrm>
        </p:grpSpPr>
        <p:sp>
          <p:nvSpPr>
            <p:cNvPr id="48" name="object 48"/>
            <p:cNvSpPr/>
            <p:nvPr/>
          </p:nvSpPr>
          <p:spPr>
            <a:xfrm>
              <a:off x="3575303" y="4361688"/>
              <a:ext cx="210820" cy="421005"/>
            </a:xfrm>
            <a:custGeom>
              <a:avLst/>
              <a:gdLst/>
              <a:ahLst/>
              <a:cxnLst/>
              <a:rect l="l" t="t" r="r" b="b"/>
              <a:pathLst>
                <a:path w="210820" h="421004">
                  <a:moveTo>
                    <a:pt x="157734" y="0"/>
                  </a:moveTo>
                  <a:lnTo>
                    <a:pt x="52578" y="0"/>
                  </a:lnTo>
                  <a:lnTo>
                    <a:pt x="52578" y="315468"/>
                  </a:lnTo>
                  <a:lnTo>
                    <a:pt x="0" y="315468"/>
                  </a:lnTo>
                  <a:lnTo>
                    <a:pt x="105156" y="420624"/>
                  </a:lnTo>
                  <a:lnTo>
                    <a:pt x="210312" y="315468"/>
                  </a:lnTo>
                  <a:lnTo>
                    <a:pt x="157734" y="315468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75303" y="4361688"/>
              <a:ext cx="210820" cy="421005"/>
            </a:xfrm>
            <a:custGeom>
              <a:avLst/>
              <a:gdLst/>
              <a:ahLst/>
              <a:cxnLst/>
              <a:rect l="l" t="t" r="r" b="b"/>
              <a:pathLst>
                <a:path w="210820" h="421004">
                  <a:moveTo>
                    <a:pt x="0" y="315468"/>
                  </a:moveTo>
                  <a:lnTo>
                    <a:pt x="52578" y="315468"/>
                  </a:lnTo>
                  <a:lnTo>
                    <a:pt x="52578" y="0"/>
                  </a:lnTo>
                  <a:lnTo>
                    <a:pt x="157734" y="0"/>
                  </a:lnTo>
                  <a:lnTo>
                    <a:pt x="157734" y="315468"/>
                  </a:lnTo>
                  <a:lnTo>
                    <a:pt x="210312" y="315468"/>
                  </a:lnTo>
                  <a:lnTo>
                    <a:pt x="105156" y="420624"/>
                  </a:lnTo>
                  <a:lnTo>
                    <a:pt x="0" y="31546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D505F1E6-3185-A5AF-726D-DA4FA7D2C44E}"/>
              </a:ext>
            </a:extLst>
          </p:cNvPr>
          <p:cNvSpPr/>
          <p:nvPr/>
        </p:nvSpPr>
        <p:spPr>
          <a:xfrm rot="5400000">
            <a:off x="5652517" y="709020"/>
            <a:ext cx="40233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2B49D5E9-89B6-A5E3-8AEC-E507A92A9471}"/>
              </a:ext>
            </a:extLst>
          </p:cNvPr>
          <p:cNvSpPr/>
          <p:nvPr/>
        </p:nvSpPr>
        <p:spPr>
          <a:xfrm rot="5400000">
            <a:off x="5593843" y="2318195"/>
            <a:ext cx="40233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AC7B8B66-A40D-2885-10AD-FFDABDE36CDF}"/>
              </a:ext>
            </a:extLst>
          </p:cNvPr>
          <p:cNvSpPr/>
          <p:nvPr/>
        </p:nvSpPr>
        <p:spPr>
          <a:xfrm rot="5400000">
            <a:off x="5616005" y="3226333"/>
            <a:ext cx="40233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0BF11F38-3548-50F6-0A34-8C3FEF4C4E2B}"/>
              </a:ext>
            </a:extLst>
          </p:cNvPr>
          <p:cNvSpPr/>
          <p:nvPr/>
        </p:nvSpPr>
        <p:spPr>
          <a:xfrm rot="5400000">
            <a:off x="5650576" y="4153483"/>
            <a:ext cx="40233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4601FA2A-3EFB-58AB-7110-94E71AA89489}"/>
              </a:ext>
            </a:extLst>
          </p:cNvPr>
          <p:cNvSpPr/>
          <p:nvPr/>
        </p:nvSpPr>
        <p:spPr>
          <a:xfrm rot="5400000">
            <a:off x="5664322" y="5734994"/>
            <a:ext cx="40233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0823" y="4573"/>
            <a:ext cx="22225" cy="6853555"/>
          </a:xfrm>
          <a:custGeom>
            <a:avLst/>
            <a:gdLst/>
            <a:ahLst/>
            <a:cxnLst/>
            <a:rect l="l" t="t" r="r" b="b"/>
            <a:pathLst>
              <a:path w="22225" h="6853555">
                <a:moveTo>
                  <a:pt x="21970" y="0"/>
                </a:moveTo>
                <a:lnTo>
                  <a:pt x="761" y="0"/>
                </a:lnTo>
                <a:lnTo>
                  <a:pt x="0" y="6853427"/>
                </a:lnTo>
                <a:lnTo>
                  <a:pt x="21209" y="6853427"/>
                </a:lnTo>
                <a:lnTo>
                  <a:pt x="21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5641" y="1"/>
            <a:ext cx="25400" cy="6857365"/>
          </a:xfrm>
          <a:custGeom>
            <a:avLst/>
            <a:gdLst/>
            <a:ahLst/>
            <a:cxnLst/>
            <a:rect l="l" t="t" r="r" b="b"/>
            <a:pathLst>
              <a:path w="25400" h="6857365">
                <a:moveTo>
                  <a:pt x="24870" y="0"/>
                </a:moveTo>
                <a:lnTo>
                  <a:pt x="1587" y="0"/>
                </a:lnTo>
                <a:lnTo>
                  <a:pt x="0" y="6857204"/>
                </a:lnTo>
                <a:lnTo>
                  <a:pt x="23283" y="6857210"/>
                </a:lnTo>
                <a:lnTo>
                  <a:pt x="24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52015" y="2203705"/>
            <a:ext cx="2811780" cy="626745"/>
            <a:chOff x="128015" y="2203704"/>
            <a:chExt cx="2811780" cy="626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5" y="2203704"/>
              <a:ext cx="2811780" cy="626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4" y="2290572"/>
              <a:ext cx="2642616" cy="4572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38884" y="2290572"/>
            <a:ext cx="2642870" cy="39113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spcBef>
                <a:spcPts val="229"/>
              </a:spcBef>
            </a:pP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Vasodepressor</a:t>
            </a:r>
            <a:r>
              <a:rPr sz="23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23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2015" y="128016"/>
            <a:ext cx="8892540" cy="11292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8884" y="214884"/>
            <a:ext cx="8723376" cy="96012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574984" y="2258441"/>
            <a:ext cx="3095625" cy="626745"/>
            <a:chOff x="3063239" y="2203704"/>
            <a:chExt cx="3095625" cy="62674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3239" y="2203704"/>
              <a:ext cx="3095243" cy="6263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0107" y="2290572"/>
              <a:ext cx="2926080" cy="4572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674107" y="2290572"/>
            <a:ext cx="2926080" cy="39113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7630">
              <a:spcBef>
                <a:spcPts val="229"/>
              </a:spcBef>
            </a:pP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Cardioinhibitory</a:t>
            </a:r>
            <a:r>
              <a:rPr sz="23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69643" y="2278571"/>
            <a:ext cx="1824355" cy="626745"/>
            <a:chOff x="6345935" y="2203704"/>
            <a:chExt cx="1824355" cy="62674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5935" y="2203704"/>
              <a:ext cx="1824227" cy="6263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2803" y="2290572"/>
              <a:ext cx="1655063" cy="45720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154033" y="2342315"/>
            <a:ext cx="1655445" cy="39113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209" rIns="0" bIns="0" rtlCol="0" anchor="ctr">
            <a:spAutoFit/>
          </a:bodyPr>
          <a:lstStyle/>
          <a:p>
            <a:pPr marL="94615">
              <a:lnSpc>
                <a:spcPct val="100000"/>
              </a:lnSpc>
              <a:spcBef>
                <a:spcPts val="229"/>
              </a:spcBef>
              <a:tabLst>
                <a:tab pos="998855" algn="l"/>
              </a:tabLst>
            </a:pPr>
            <a:r>
              <a:rPr sz="2350" spc="-10" dirty="0">
                <a:solidFill>
                  <a:schemeClr val="bg2"/>
                </a:solidFill>
              </a:rPr>
              <a:t>Mixed</a:t>
            </a:r>
            <a:r>
              <a:rPr sz="2350" dirty="0">
                <a:solidFill>
                  <a:schemeClr val="bg2"/>
                </a:solidFill>
              </a:rPr>
              <a:t>	</a:t>
            </a:r>
            <a:r>
              <a:rPr sz="2350" spc="-20" dirty="0">
                <a:solidFill>
                  <a:schemeClr val="bg2"/>
                </a:solidFill>
              </a:rPr>
              <a:t>type</a:t>
            </a:r>
            <a:endParaRPr sz="2350" dirty="0">
              <a:solidFill>
                <a:schemeClr val="bg2"/>
              </a:solidFill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rgbClr val="9B9A97"/>
                </a:solidFill>
                <a:latin typeface="Arial MT"/>
                <a:cs typeface="Arial MT"/>
              </a:defRPr>
            </a:lvl1pPr>
          </a:lstStyle>
          <a:p>
            <a:pPr marL="3483610">
              <a:spcBef>
                <a:spcPts val="10"/>
              </a:spcBef>
            </a:pPr>
            <a:fld id="{81D60167-4931-47E6-BA6A-407CBD079E47}" type="slidenum">
              <a:rPr lang="en-IN" spc="-50" smtClean="0"/>
              <a:pPr marL="3483610">
                <a:spcBef>
                  <a:spcPts val="10"/>
                </a:spcBef>
              </a:pPr>
              <a:t>12</a:t>
            </a:fld>
            <a:endParaRPr spc="-25" dirty="0"/>
          </a:p>
        </p:txBody>
      </p:sp>
      <p:grpSp>
        <p:nvGrpSpPr>
          <p:cNvPr id="18" name="object 18"/>
          <p:cNvGrpSpPr/>
          <p:nvPr/>
        </p:nvGrpSpPr>
        <p:grpSpPr>
          <a:xfrm>
            <a:off x="1652015" y="1499617"/>
            <a:ext cx="2811780" cy="4979035"/>
            <a:chOff x="128015" y="1499616"/>
            <a:chExt cx="2811780" cy="4979035"/>
          </a:xfrm>
        </p:grpSpPr>
        <p:sp>
          <p:nvSpPr>
            <p:cNvPr id="19" name="object 19"/>
            <p:cNvSpPr/>
            <p:nvPr/>
          </p:nvSpPr>
          <p:spPr>
            <a:xfrm>
              <a:off x="1742600" y="1499616"/>
              <a:ext cx="228600" cy="715010"/>
            </a:xfrm>
            <a:custGeom>
              <a:avLst/>
              <a:gdLst/>
              <a:ahLst/>
              <a:cxnLst/>
              <a:rect l="l" t="t" r="r" b="b"/>
              <a:pathLst>
                <a:path w="228600" h="715010">
                  <a:moveTo>
                    <a:pt x="21992" y="486316"/>
                  </a:moveTo>
                  <a:lnTo>
                    <a:pt x="12412" y="489585"/>
                  </a:lnTo>
                  <a:lnTo>
                    <a:pt x="4893" y="496234"/>
                  </a:lnTo>
                  <a:lnTo>
                    <a:pt x="648" y="504967"/>
                  </a:lnTo>
                  <a:lnTo>
                    <a:pt x="0" y="514677"/>
                  </a:lnTo>
                  <a:lnTo>
                    <a:pt x="3268" y="524256"/>
                  </a:lnTo>
                  <a:lnTo>
                    <a:pt x="113631" y="714501"/>
                  </a:lnTo>
                  <a:lnTo>
                    <a:pt x="143194" y="664083"/>
                  </a:lnTo>
                  <a:lnTo>
                    <a:pt x="88358" y="664083"/>
                  </a:lnTo>
                  <a:lnTo>
                    <a:pt x="88474" y="613639"/>
                  </a:lnTo>
                  <a:lnTo>
                    <a:pt x="88573" y="570094"/>
                  </a:lnTo>
                  <a:lnTo>
                    <a:pt x="47210" y="498729"/>
                  </a:lnTo>
                  <a:lnTo>
                    <a:pt x="40487" y="491210"/>
                  </a:lnTo>
                  <a:lnTo>
                    <a:pt x="31716" y="486965"/>
                  </a:lnTo>
                  <a:lnTo>
                    <a:pt x="21992" y="486316"/>
                  </a:lnTo>
                  <a:close/>
                </a:path>
                <a:path w="228600" h="715010">
                  <a:moveTo>
                    <a:pt x="88592" y="570094"/>
                  </a:moveTo>
                  <a:lnTo>
                    <a:pt x="88474" y="613639"/>
                  </a:lnTo>
                  <a:lnTo>
                    <a:pt x="88358" y="664083"/>
                  </a:lnTo>
                  <a:lnTo>
                    <a:pt x="139158" y="664083"/>
                  </a:lnTo>
                  <a:lnTo>
                    <a:pt x="139187" y="651383"/>
                  </a:lnTo>
                  <a:lnTo>
                    <a:pt x="91712" y="651383"/>
                  </a:lnTo>
                  <a:lnTo>
                    <a:pt x="113842" y="613639"/>
                  </a:lnTo>
                  <a:lnTo>
                    <a:pt x="88592" y="570094"/>
                  </a:lnTo>
                  <a:close/>
                </a:path>
                <a:path w="228600" h="715010">
                  <a:moveTo>
                    <a:pt x="206285" y="486677"/>
                  </a:moveTo>
                  <a:lnTo>
                    <a:pt x="139373" y="570094"/>
                  </a:lnTo>
                  <a:lnTo>
                    <a:pt x="139274" y="613639"/>
                  </a:lnTo>
                  <a:lnTo>
                    <a:pt x="139158" y="664083"/>
                  </a:lnTo>
                  <a:lnTo>
                    <a:pt x="143194" y="664083"/>
                  </a:lnTo>
                  <a:lnTo>
                    <a:pt x="224883" y="524763"/>
                  </a:lnTo>
                  <a:lnTo>
                    <a:pt x="228171" y="515183"/>
                  </a:lnTo>
                  <a:lnTo>
                    <a:pt x="227566" y="505460"/>
                  </a:lnTo>
                  <a:lnTo>
                    <a:pt x="223365" y="496689"/>
                  </a:lnTo>
                  <a:lnTo>
                    <a:pt x="215866" y="489966"/>
                  </a:lnTo>
                  <a:lnTo>
                    <a:pt x="206285" y="486677"/>
                  </a:lnTo>
                  <a:close/>
                </a:path>
                <a:path w="228600" h="715010">
                  <a:moveTo>
                    <a:pt x="113842" y="613639"/>
                  </a:moveTo>
                  <a:lnTo>
                    <a:pt x="91712" y="651383"/>
                  </a:lnTo>
                  <a:lnTo>
                    <a:pt x="135729" y="651383"/>
                  </a:lnTo>
                  <a:lnTo>
                    <a:pt x="113842" y="613639"/>
                  </a:lnTo>
                  <a:close/>
                </a:path>
                <a:path w="228600" h="715010">
                  <a:moveTo>
                    <a:pt x="139373" y="570094"/>
                  </a:moveTo>
                  <a:lnTo>
                    <a:pt x="113842" y="613639"/>
                  </a:lnTo>
                  <a:lnTo>
                    <a:pt x="135729" y="651383"/>
                  </a:lnTo>
                  <a:lnTo>
                    <a:pt x="139187" y="651383"/>
                  </a:lnTo>
                  <a:lnTo>
                    <a:pt x="139274" y="613639"/>
                  </a:lnTo>
                  <a:lnTo>
                    <a:pt x="139373" y="570094"/>
                  </a:lnTo>
                  <a:close/>
                </a:path>
                <a:path w="228600" h="715010">
                  <a:moveTo>
                    <a:pt x="140682" y="0"/>
                  </a:moveTo>
                  <a:lnTo>
                    <a:pt x="89882" y="0"/>
                  </a:lnTo>
                  <a:lnTo>
                    <a:pt x="88766" y="486316"/>
                  </a:lnTo>
                  <a:lnTo>
                    <a:pt x="88701" y="514677"/>
                  </a:lnTo>
                  <a:lnTo>
                    <a:pt x="88592" y="570094"/>
                  </a:lnTo>
                  <a:lnTo>
                    <a:pt x="113842" y="613639"/>
                  </a:lnTo>
                  <a:lnTo>
                    <a:pt x="139373" y="570094"/>
                  </a:lnTo>
                  <a:lnTo>
                    <a:pt x="140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015" y="3630167"/>
              <a:ext cx="2811780" cy="28483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4884" y="3717036"/>
              <a:ext cx="2642616" cy="2679191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660392" y="1499617"/>
            <a:ext cx="3982720" cy="4979035"/>
            <a:chOff x="3136392" y="1499616"/>
            <a:chExt cx="3982720" cy="4979035"/>
          </a:xfrm>
        </p:grpSpPr>
        <p:sp>
          <p:nvSpPr>
            <p:cNvPr id="23" name="object 23"/>
            <p:cNvSpPr/>
            <p:nvPr/>
          </p:nvSpPr>
          <p:spPr>
            <a:xfrm>
              <a:off x="4101744" y="1499615"/>
              <a:ext cx="3017520" cy="715010"/>
            </a:xfrm>
            <a:custGeom>
              <a:avLst/>
              <a:gdLst/>
              <a:ahLst/>
              <a:cxnLst/>
              <a:rect l="l" t="t" r="r" b="b"/>
              <a:pathLst>
                <a:path w="3017520" h="715010">
                  <a:moveTo>
                    <a:pt x="228168" y="515188"/>
                  </a:moveTo>
                  <a:lnTo>
                    <a:pt x="227571" y="505472"/>
                  </a:lnTo>
                  <a:lnTo>
                    <a:pt x="223367" y="496697"/>
                  </a:lnTo>
                  <a:lnTo>
                    <a:pt x="215874" y="489966"/>
                  </a:lnTo>
                  <a:lnTo>
                    <a:pt x="206286" y="486689"/>
                  </a:lnTo>
                  <a:lnTo>
                    <a:pt x="196570" y="487286"/>
                  </a:lnTo>
                  <a:lnTo>
                    <a:pt x="187794" y="491490"/>
                  </a:lnTo>
                  <a:lnTo>
                    <a:pt x="181076" y="498983"/>
                  </a:lnTo>
                  <a:lnTo>
                    <a:pt x="139369" y="570103"/>
                  </a:lnTo>
                  <a:lnTo>
                    <a:pt x="140690" y="0"/>
                  </a:lnTo>
                  <a:lnTo>
                    <a:pt x="89890" y="0"/>
                  </a:lnTo>
                  <a:lnTo>
                    <a:pt x="88773" y="486321"/>
                  </a:lnTo>
                  <a:lnTo>
                    <a:pt x="88696" y="514680"/>
                  </a:lnTo>
                  <a:lnTo>
                    <a:pt x="88595" y="570103"/>
                  </a:lnTo>
                  <a:lnTo>
                    <a:pt x="88480" y="613651"/>
                  </a:lnTo>
                  <a:lnTo>
                    <a:pt x="88569" y="570103"/>
                  </a:lnTo>
                  <a:lnTo>
                    <a:pt x="47218" y="498729"/>
                  </a:lnTo>
                  <a:lnTo>
                    <a:pt x="40487" y="491210"/>
                  </a:lnTo>
                  <a:lnTo>
                    <a:pt x="31724" y="486968"/>
                  </a:lnTo>
                  <a:lnTo>
                    <a:pt x="21996" y="486321"/>
                  </a:lnTo>
                  <a:lnTo>
                    <a:pt x="12420" y="489585"/>
                  </a:lnTo>
                  <a:lnTo>
                    <a:pt x="4889" y="496239"/>
                  </a:lnTo>
                  <a:lnTo>
                    <a:pt x="647" y="504977"/>
                  </a:lnTo>
                  <a:lnTo>
                    <a:pt x="0" y="514680"/>
                  </a:lnTo>
                  <a:lnTo>
                    <a:pt x="3276" y="524256"/>
                  </a:lnTo>
                  <a:lnTo>
                    <a:pt x="113639" y="714502"/>
                  </a:lnTo>
                  <a:lnTo>
                    <a:pt x="143192" y="664083"/>
                  </a:lnTo>
                  <a:lnTo>
                    <a:pt x="224891" y="524764"/>
                  </a:lnTo>
                  <a:lnTo>
                    <a:pt x="228168" y="515188"/>
                  </a:lnTo>
                  <a:close/>
                </a:path>
                <a:path w="3017520" h="715010">
                  <a:moveTo>
                    <a:pt x="3017088" y="515188"/>
                  </a:moveTo>
                  <a:lnTo>
                    <a:pt x="3016491" y="505472"/>
                  </a:lnTo>
                  <a:lnTo>
                    <a:pt x="3012287" y="496697"/>
                  </a:lnTo>
                  <a:lnTo>
                    <a:pt x="3004794" y="489966"/>
                  </a:lnTo>
                  <a:lnTo>
                    <a:pt x="2995206" y="486689"/>
                  </a:lnTo>
                  <a:lnTo>
                    <a:pt x="2985490" y="487286"/>
                  </a:lnTo>
                  <a:lnTo>
                    <a:pt x="2976715" y="491490"/>
                  </a:lnTo>
                  <a:lnTo>
                    <a:pt x="2969996" y="498983"/>
                  </a:lnTo>
                  <a:lnTo>
                    <a:pt x="2928289" y="570103"/>
                  </a:lnTo>
                  <a:lnTo>
                    <a:pt x="2929610" y="0"/>
                  </a:lnTo>
                  <a:lnTo>
                    <a:pt x="2878810" y="0"/>
                  </a:lnTo>
                  <a:lnTo>
                    <a:pt x="2877693" y="486321"/>
                  </a:lnTo>
                  <a:lnTo>
                    <a:pt x="2877616" y="514680"/>
                  </a:lnTo>
                  <a:lnTo>
                    <a:pt x="2877515" y="570103"/>
                  </a:lnTo>
                  <a:lnTo>
                    <a:pt x="2877401" y="613651"/>
                  </a:lnTo>
                  <a:lnTo>
                    <a:pt x="2877489" y="570103"/>
                  </a:lnTo>
                  <a:lnTo>
                    <a:pt x="2836138" y="498729"/>
                  </a:lnTo>
                  <a:lnTo>
                    <a:pt x="2829407" y="491210"/>
                  </a:lnTo>
                  <a:lnTo>
                    <a:pt x="2820632" y="486968"/>
                  </a:lnTo>
                  <a:lnTo>
                    <a:pt x="2810916" y="486321"/>
                  </a:lnTo>
                  <a:lnTo>
                    <a:pt x="2801340" y="489585"/>
                  </a:lnTo>
                  <a:lnTo>
                    <a:pt x="2793809" y="496239"/>
                  </a:lnTo>
                  <a:lnTo>
                    <a:pt x="2789567" y="504977"/>
                  </a:lnTo>
                  <a:lnTo>
                    <a:pt x="2788920" y="514680"/>
                  </a:lnTo>
                  <a:lnTo>
                    <a:pt x="2792196" y="524256"/>
                  </a:lnTo>
                  <a:lnTo>
                    <a:pt x="2902559" y="714502"/>
                  </a:lnTo>
                  <a:lnTo>
                    <a:pt x="2932112" y="664083"/>
                  </a:lnTo>
                  <a:lnTo>
                    <a:pt x="3013811" y="524764"/>
                  </a:lnTo>
                  <a:lnTo>
                    <a:pt x="3017088" y="515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6392" y="3630167"/>
              <a:ext cx="2738628" cy="28483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23260" y="3717036"/>
              <a:ext cx="2569464" cy="267919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738884" y="3717035"/>
            <a:ext cx="2642870" cy="26797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spcBef>
                <a:spcPts val="445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Vasodilatation</a:t>
            </a:r>
            <a:endParaRPr sz="2350">
              <a:latin typeface="Calibri"/>
              <a:cs typeface="Calibri"/>
            </a:endParaRPr>
          </a:p>
          <a:p>
            <a:pPr marL="6350" algn="ctr">
              <a:spcBef>
                <a:spcPts val="65"/>
              </a:spcBef>
            </a:pP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(↓BP)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50">
              <a:latin typeface="Calibri"/>
              <a:cs typeface="Calibri"/>
            </a:endParaRPr>
          </a:p>
          <a:p>
            <a:pPr>
              <a:spcBef>
                <a:spcPts val="105"/>
              </a:spcBef>
            </a:pPr>
            <a:endParaRPr sz="235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hypotension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09977" y="2752344"/>
            <a:ext cx="264795" cy="3037205"/>
          </a:xfrm>
          <a:custGeom>
            <a:avLst/>
            <a:gdLst/>
            <a:ahLst/>
            <a:cxnLst/>
            <a:rect l="l" t="t" r="r" b="b"/>
            <a:pathLst>
              <a:path w="264794" h="3037204">
                <a:moveTo>
                  <a:pt x="228168" y="2837751"/>
                </a:moveTo>
                <a:lnTo>
                  <a:pt x="227571" y="2828036"/>
                </a:lnTo>
                <a:lnTo>
                  <a:pt x="223367" y="2819273"/>
                </a:lnTo>
                <a:lnTo>
                  <a:pt x="215874" y="2812542"/>
                </a:lnTo>
                <a:lnTo>
                  <a:pt x="206286" y="2809265"/>
                </a:lnTo>
                <a:lnTo>
                  <a:pt x="196570" y="2809862"/>
                </a:lnTo>
                <a:lnTo>
                  <a:pt x="187794" y="2814066"/>
                </a:lnTo>
                <a:lnTo>
                  <a:pt x="181076" y="2821559"/>
                </a:lnTo>
                <a:lnTo>
                  <a:pt x="139369" y="2892666"/>
                </a:lnTo>
                <a:lnTo>
                  <a:pt x="140690" y="2322576"/>
                </a:lnTo>
                <a:lnTo>
                  <a:pt x="89890" y="2322576"/>
                </a:lnTo>
                <a:lnTo>
                  <a:pt x="88773" y="2808846"/>
                </a:lnTo>
                <a:lnTo>
                  <a:pt x="88722" y="2827528"/>
                </a:lnTo>
                <a:lnTo>
                  <a:pt x="88607" y="2892666"/>
                </a:lnTo>
                <a:lnTo>
                  <a:pt x="88480" y="2936202"/>
                </a:lnTo>
                <a:lnTo>
                  <a:pt x="88569" y="2892666"/>
                </a:lnTo>
                <a:lnTo>
                  <a:pt x="47218" y="2821305"/>
                </a:lnTo>
                <a:lnTo>
                  <a:pt x="40487" y="2813786"/>
                </a:lnTo>
                <a:lnTo>
                  <a:pt x="31724" y="2809532"/>
                </a:lnTo>
                <a:lnTo>
                  <a:pt x="21996" y="2808846"/>
                </a:lnTo>
                <a:lnTo>
                  <a:pt x="12420" y="2812034"/>
                </a:lnTo>
                <a:lnTo>
                  <a:pt x="4889" y="2818765"/>
                </a:lnTo>
                <a:lnTo>
                  <a:pt x="647" y="2827528"/>
                </a:lnTo>
                <a:lnTo>
                  <a:pt x="0" y="2837256"/>
                </a:lnTo>
                <a:lnTo>
                  <a:pt x="3276" y="2846819"/>
                </a:lnTo>
                <a:lnTo>
                  <a:pt x="113639" y="3037065"/>
                </a:lnTo>
                <a:lnTo>
                  <a:pt x="143141" y="2986722"/>
                </a:lnTo>
                <a:lnTo>
                  <a:pt x="224891" y="2847302"/>
                </a:lnTo>
                <a:lnTo>
                  <a:pt x="228168" y="2837751"/>
                </a:lnTo>
                <a:close/>
              </a:path>
              <a:path w="264794" h="3037204">
                <a:moveTo>
                  <a:pt x="264617" y="767842"/>
                </a:moveTo>
                <a:lnTo>
                  <a:pt x="264020" y="758113"/>
                </a:lnTo>
                <a:lnTo>
                  <a:pt x="259816" y="749312"/>
                </a:lnTo>
                <a:lnTo>
                  <a:pt x="252323" y="742569"/>
                </a:lnTo>
                <a:lnTo>
                  <a:pt x="242735" y="739355"/>
                </a:lnTo>
                <a:lnTo>
                  <a:pt x="233006" y="740003"/>
                </a:lnTo>
                <a:lnTo>
                  <a:pt x="224243" y="744220"/>
                </a:lnTo>
                <a:lnTo>
                  <a:pt x="217525" y="751713"/>
                </a:lnTo>
                <a:lnTo>
                  <a:pt x="175895" y="822820"/>
                </a:lnTo>
                <a:lnTo>
                  <a:pt x="177266" y="0"/>
                </a:lnTo>
                <a:lnTo>
                  <a:pt x="126466" y="0"/>
                </a:lnTo>
                <a:lnTo>
                  <a:pt x="125234" y="739051"/>
                </a:lnTo>
                <a:lnTo>
                  <a:pt x="125133" y="822820"/>
                </a:lnTo>
                <a:lnTo>
                  <a:pt x="125018" y="866330"/>
                </a:lnTo>
                <a:lnTo>
                  <a:pt x="125095" y="822820"/>
                </a:lnTo>
                <a:lnTo>
                  <a:pt x="83667" y="751459"/>
                </a:lnTo>
                <a:lnTo>
                  <a:pt x="58445" y="739051"/>
                </a:lnTo>
                <a:lnTo>
                  <a:pt x="48869" y="742315"/>
                </a:lnTo>
                <a:lnTo>
                  <a:pt x="41338" y="748982"/>
                </a:lnTo>
                <a:lnTo>
                  <a:pt x="37096" y="757745"/>
                </a:lnTo>
                <a:lnTo>
                  <a:pt x="36449" y="767461"/>
                </a:lnTo>
                <a:lnTo>
                  <a:pt x="39725" y="776986"/>
                </a:lnTo>
                <a:lnTo>
                  <a:pt x="150215" y="967232"/>
                </a:lnTo>
                <a:lnTo>
                  <a:pt x="179717" y="916813"/>
                </a:lnTo>
                <a:lnTo>
                  <a:pt x="261340" y="777367"/>
                </a:lnTo>
                <a:lnTo>
                  <a:pt x="264617" y="767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47261" y="3717035"/>
            <a:ext cx="2569845" cy="26797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R="1905" algn="ctr">
              <a:spcBef>
                <a:spcPts val="265"/>
              </a:spcBef>
            </a:pP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Bradycardia</a:t>
            </a:r>
            <a:endParaRPr sz="2350">
              <a:latin typeface="Calibri"/>
              <a:cs typeface="Calibri"/>
            </a:endParaRPr>
          </a:p>
          <a:p>
            <a:pPr marR="1270" algn="ctr">
              <a:spcBef>
                <a:spcPts val="65"/>
              </a:spcBef>
            </a:pP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(↓HR)</a:t>
            </a:r>
            <a:endParaRPr sz="2350">
              <a:latin typeface="Calibri"/>
              <a:cs typeface="Calibri"/>
            </a:endParaRPr>
          </a:p>
          <a:p>
            <a:pPr marL="770255" marR="771525" indent="12065" algn="ctr">
              <a:lnSpc>
                <a:spcPct val="204500"/>
              </a:lnSpc>
            </a:pPr>
            <a:r>
              <a:rPr sz="2350" spc="2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Asystole</a:t>
            </a:r>
            <a:endParaRPr sz="2350">
              <a:latin typeface="Calibri"/>
              <a:cs typeface="Calibri"/>
            </a:endParaRPr>
          </a:p>
          <a:p>
            <a:pPr algn="ctr">
              <a:spcBef>
                <a:spcPts val="60"/>
              </a:spcBef>
            </a:pP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predominate)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698777" y="2788921"/>
            <a:ext cx="4772660" cy="3689985"/>
            <a:chOff x="4174777" y="2788920"/>
            <a:chExt cx="4772660" cy="3689985"/>
          </a:xfrm>
        </p:grpSpPr>
        <p:sp>
          <p:nvSpPr>
            <p:cNvPr id="30" name="object 30"/>
            <p:cNvSpPr/>
            <p:nvPr/>
          </p:nvSpPr>
          <p:spPr>
            <a:xfrm>
              <a:off x="4174769" y="2788919"/>
              <a:ext cx="3081655" cy="895985"/>
            </a:xfrm>
            <a:custGeom>
              <a:avLst/>
              <a:gdLst/>
              <a:ahLst/>
              <a:cxnLst/>
              <a:rect l="l" t="t" r="r" b="b"/>
              <a:pathLst>
                <a:path w="3081654" h="895985">
                  <a:moveTo>
                    <a:pt x="228168" y="696417"/>
                  </a:moveTo>
                  <a:lnTo>
                    <a:pt x="227571" y="686689"/>
                  </a:lnTo>
                  <a:lnTo>
                    <a:pt x="223367" y="677926"/>
                  </a:lnTo>
                  <a:lnTo>
                    <a:pt x="215874" y="671195"/>
                  </a:lnTo>
                  <a:lnTo>
                    <a:pt x="206336" y="667918"/>
                  </a:lnTo>
                  <a:lnTo>
                    <a:pt x="196608" y="668528"/>
                  </a:lnTo>
                  <a:lnTo>
                    <a:pt x="187807" y="672769"/>
                  </a:lnTo>
                  <a:lnTo>
                    <a:pt x="181076" y="680339"/>
                  </a:lnTo>
                  <a:lnTo>
                    <a:pt x="139458" y="751395"/>
                  </a:lnTo>
                  <a:lnTo>
                    <a:pt x="113944" y="794905"/>
                  </a:lnTo>
                  <a:lnTo>
                    <a:pt x="139433" y="751395"/>
                  </a:lnTo>
                  <a:lnTo>
                    <a:pt x="139560" y="696036"/>
                  </a:lnTo>
                  <a:lnTo>
                    <a:pt x="140817" y="0"/>
                  </a:lnTo>
                  <a:lnTo>
                    <a:pt x="90017" y="0"/>
                  </a:lnTo>
                  <a:lnTo>
                    <a:pt x="88811" y="667613"/>
                  </a:lnTo>
                  <a:lnTo>
                    <a:pt x="88773" y="686308"/>
                  </a:lnTo>
                  <a:lnTo>
                    <a:pt x="88658" y="751395"/>
                  </a:lnTo>
                  <a:lnTo>
                    <a:pt x="47218" y="680085"/>
                  </a:lnTo>
                  <a:lnTo>
                    <a:pt x="40487" y="672515"/>
                  </a:lnTo>
                  <a:lnTo>
                    <a:pt x="31724" y="668261"/>
                  </a:lnTo>
                  <a:lnTo>
                    <a:pt x="21996" y="667613"/>
                  </a:lnTo>
                  <a:lnTo>
                    <a:pt x="12420" y="670814"/>
                  </a:lnTo>
                  <a:lnTo>
                    <a:pt x="4889" y="677545"/>
                  </a:lnTo>
                  <a:lnTo>
                    <a:pt x="647" y="686308"/>
                  </a:lnTo>
                  <a:lnTo>
                    <a:pt x="0" y="696036"/>
                  </a:lnTo>
                  <a:lnTo>
                    <a:pt x="3276" y="705612"/>
                  </a:lnTo>
                  <a:lnTo>
                    <a:pt x="113766" y="895731"/>
                  </a:lnTo>
                  <a:lnTo>
                    <a:pt x="143217" y="845439"/>
                  </a:lnTo>
                  <a:lnTo>
                    <a:pt x="224891" y="705993"/>
                  </a:lnTo>
                  <a:lnTo>
                    <a:pt x="228168" y="696417"/>
                  </a:lnTo>
                  <a:close/>
                </a:path>
                <a:path w="3081654" h="895985">
                  <a:moveTo>
                    <a:pt x="3081096" y="696417"/>
                  </a:moveTo>
                  <a:lnTo>
                    <a:pt x="3080499" y="686689"/>
                  </a:lnTo>
                  <a:lnTo>
                    <a:pt x="3076295" y="677926"/>
                  </a:lnTo>
                  <a:lnTo>
                    <a:pt x="3068802" y="671195"/>
                  </a:lnTo>
                  <a:lnTo>
                    <a:pt x="3059265" y="667918"/>
                  </a:lnTo>
                  <a:lnTo>
                    <a:pt x="3049536" y="668528"/>
                  </a:lnTo>
                  <a:lnTo>
                    <a:pt x="3040735" y="672769"/>
                  </a:lnTo>
                  <a:lnTo>
                    <a:pt x="3034004" y="680339"/>
                  </a:lnTo>
                  <a:lnTo>
                    <a:pt x="2992386" y="751395"/>
                  </a:lnTo>
                  <a:lnTo>
                    <a:pt x="2966872" y="794905"/>
                  </a:lnTo>
                  <a:lnTo>
                    <a:pt x="2992361" y="751395"/>
                  </a:lnTo>
                  <a:lnTo>
                    <a:pt x="2992488" y="696036"/>
                  </a:lnTo>
                  <a:lnTo>
                    <a:pt x="2993745" y="0"/>
                  </a:lnTo>
                  <a:lnTo>
                    <a:pt x="2942945" y="0"/>
                  </a:lnTo>
                  <a:lnTo>
                    <a:pt x="2941739" y="667613"/>
                  </a:lnTo>
                  <a:lnTo>
                    <a:pt x="2941701" y="686308"/>
                  </a:lnTo>
                  <a:lnTo>
                    <a:pt x="2941586" y="751395"/>
                  </a:lnTo>
                  <a:lnTo>
                    <a:pt x="2900146" y="680085"/>
                  </a:lnTo>
                  <a:lnTo>
                    <a:pt x="2893415" y="672515"/>
                  </a:lnTo>
                  <a:lnTo>
                    <a:pt x="2884652" y="668261"/>
                  </a:lnTo>
                  <a:lnTo>
                    <a:pt x="2874924" y="667613"/>
                  </a:lnTo>
                  <a:lnTo>
                    <a:pt x="2865348" y="670814"/>
                  </a:lnTo>
                  <a:lnTo>
                    <a:pt x="2857817" y="677545"/>
                  </a:lnTo>
                  <a:lnTo>
                    <a:pt x="2853575" y="686308"/>
                  </a:lnTo>
                  <a:lnTo>
                    <a:pt x="2852928" y="696036"/>
                  </a:lnTo>
                  <a:lnTo>
                    <a:pt x="2856204" y="705612"/>
                  </a:lnTo>
                  <a:lnTo>
                    <a:pt x="2966694" y="895731"/>
                  </a:lnTo>
                  <a:lnTo>
                    <a:pt x="2996146" y="845439"/>
                  </a:lnTo>
                  <a:lnTo>
                    <a:pt x="3077819" y="705993"/>
                  </a:lnTo>
                  <a:lnTo>
                    <a:pt x="3081096" y="6964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2472" y="3630168"/>
              <a:ext cx="2884931" cy="284835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49339" y="3717036"/>
              <a:ext cx="2715767" cy="267919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673341" y="3717035"/>
            <a:ext cx="2715895" cy="226536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spcBef>
                <a:spcPts val="445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Vasodilatation</a:t>
            </a:r>
            <a:endParaRPr sz="2350">
              <a:latin typeface="Calibri"/>
              <a:cs typeface="Calibri"/>
            </a:endParaRPr>
          </a:p>
          <a:p>
            <a:pPr marL="5715" algn="ctr">
              <a:spcBef>
                <a:spcPts val="65"/>
              </a:spcBef>
            </a:pP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(↓BP)</a:t>
            </a:r>
            <a:endParaRPr sz="2350">
              <a:latin typeface="Calibri"/>
              <a:cs typeface="Calibri"/>
            </a:endParaRPr>
          </a:p>
          <a:p>
            <a:pPr>
              <a:spcBef>
                <a:spcPts val="75"/>
              </a:spcBef>
            </a:pPr>
            <a:endParaRPr sz="2350">
              <a:latin typeface="Calibri"/>
              <a:cs typeface="Calibri"/>
            </a:endParaRPr>
          </a:p>
          <a:p>
            <a:pPr marL="635" algn="ctr">
              <a:spcBef>
                <a:spcPts val="5"/>
              </a:spcBef>
            </a:pPr>
            <a:r>
              <a:rPr sz="2350" spc="-5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2350">
              <a:latin typeface="Calibri"/>
              <a:cs typeface="Calibri"/>
            </a:endParaRPr>
          </a:p>
          <a:p>
            <a:pPr marL="69850" algn="ctr">
              <a:spcBef>
                <a:spcPts val="65"/>
              </a:spcBef>
            </a:pP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Bradycardia</a:t>
            </a:r>
            <a:r>
              <a:rPr sz="23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(↓HR)</a:t>
            </a:r>
            <a:endParaRPr sz="2350">
              <a:latin typeface="Calibri"/>
              <a:cs typeface="Calibri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4703"/>
              </p:ext>
            </p:extLst>
          </p:nvPr>
        </p:nvGraphicFramePr>
        <p:xfrm>
          <a:off x="1734122" y="188659"/>
          <a:ext cx="8723629" cy="1285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0119">
                <a:tc gridSpan="4">
                  <a:txBody>
                    <a:bodyPr/>
                    <a:lstStyle/>
                    <a:p>
                      <a:pPr marL="1997075" marR="146685" indent="-1403350">
                        <a:lnSpc>
                          <a:spcPct val="100899"/>
                        </a:lnSpc>
                        <a:spcBef>
                          <a:spcPts val="120"/>
                        </a:spcBef>
                        <a:tabLst>
                          <a:tab pos="3928110" algn="l"/>
                          <a:tab pos="7599680" algn="l"/>
                        </a:tabLst>
                      </a:pP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Reflex</a:t>
                      </a:r>
                      <a:r>
                        <a:rPr sz="2800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syncope-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types</a:t>
                      </a:r>
                      <a:r>
                        <a:rPr sz="28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based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2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efferent</a:t>
                      </a:r>
                      <a:r>
                        <a:rPr sz="2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pathway) sympathetic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or</a:t>
                      </a:r>
                      <a:r>
                        <a:rPr sz="2800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parasympathetic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endParaRPr sz="2700" baseline="9259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CCFBB9-863F-FEC8-0732-15EF8158CA5C}"/>
              </a:ext>
            </a:extLst>
          </p:cNvPr>
          <p:cNvCxnSpPr/>
          <p:nvPr/>
        </p:nvCxnSpPr>
        <p:spPr>
          <a:xfrm>
            <a:off x="2909977" y="2788920"/>
            <a:ext cx="0" cy="84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8F5BB5D-6050-AE60-B3BF-B32317A42821}"/>
              </a:ext>
            </a:extLst>
          </p:cNvPr>
          <p:cNvCxnSpPr/>
          <p:nvPr/>
        </p:nvCxnSpPr>
        <p:spPr>
          <a:xfrm>
            <a:off x="6095936" y="2788920"/>
            <a:ext cx="0" cy="84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2C643F-682D-F51F-A924-BA9FB21E01B1}"/>
              </a:ext>
            </a:extLst>
          </p:cNvPr>
          <p:cNvCxnSpPr/>
          <p:nvPr/>
        </p:nvCxnSpPr>
        <p:spPr>
          <a:xfrm>
            <a:off x="8885207" y="2830068"/>
            <a:ext cx="0" cy="84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02B4-084E-5464-202B-5CCB6E9E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Orthostatic</a:t>
            </a:r>
            <a:r>
              <a:rPr lang="en-IN" spc="85" dirty="0"/>
              <a:t> </a:t>
            </a:r>
            <a:r>
              <a:rPr lang="en-IN" dirty="0"/>
              <a:t>hypotension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B031-C08B-7DA4-8CB0-18709698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49375" lvl="1" indent="-342900">
              <a:lnSpc>
                <a:spcPct val="100000"/>
              </a:lnSpc>
              <a:spcBef>
                <a:spcPts val="65"/>
              </a:spcBef>
              <a:tabLst>
                <a:tab pos="1169035" algn="l"/>
              </a:tabLst>
            </a:pPr>
            <a:r>
              <a:rPr lang="en-US" sz="2350" dirty="0">
                <a:cs typeface="Calibri"/>
              </a:rPr>
              <a:t>decrease</a:t>
            </a:r>
            <a:r>
              <a:rPr lang="en-US" sz="2350" spc="4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in</a:t>
            </a:r>
            <a:r>
              <a:rPr lang="en-US" sz="2350" spc="40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systolic BP</a:t>
            </a:r>
            <a:r>
              <a:rPr lang="en-US" sz="2350" spc="70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≥</a:t>
            </a:r>
            <a:r>
              <a:rPr lang="en-US" sz="2350" spc="40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20</a:t>
            </a:r>
            <a:r>
              <a:rPr lang="en-US" sz="2350" spc="1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mmHg</a:t>
            </a:r>
            <a:r>
              <a:rPr lang="en-US" sz="2350" spc="2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and</a:t>
            </a:r>
            <a:r>
              <a:rPr lang="en-US" sz="2350" spc="4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in</a:t>
            </a:r>
            <a:r>
              <a:rPr lang="en-US" sz="2350" spc="4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diastolic</a:t>
            </a:r>
            <a:r>
              <a:rPr lang="en-US" sz="2350" spc="-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BP</a:t>
            </a:r>
            <a:r>
              <a:rPr lang="en-US" sz="2350" spc="75" dirty="0">
                <a:cs typeface="Calibri"/>
              </a:rPr>
              <a:t> </a:t>
            </a:r>
            <a:r>
              <a:rPr lang="en-US" sz="2350" spc="-25" dirty="0">
                <a:cs typeface="Calibri"/>
              </a:rPr>
              <a:t>≥10</a:t>
            </a:r>
            <a:endParaRPr lang="en-US" sz="2350" dirty="0">
              <a:cs typeface="Calibri"/>
            </a:endParaRPr>
          </a:p>
          <a:p>
            <a:pPr marL="955675" indent="0">
              <a:lnSpc>
                <a:spcPct val="100000"/>
              </a:lnSpc>
              <a:spcBef>
                <a:spcPts val="65"/>
              </a:spcBef>
              <a:buNone/>
              <a:tabLst>
                <a:tab pos="3213735" algn="l"/>
              </a:tabLst>
            </a:pPr>
            <a:r>
              <a:rPr lang="en-US" sz="2350" dirty="0">
                <a:cs typeface="Calibri"/>
              </a:rPr>
              <a:t>mmHg</a:t>
            </a:r>
            <a:r>
              <a:rPr lang="en-US" sz="2350" spc="80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within</a:t>
            </a:r>
            <a:r>
              <a:rPr lang="en-US" sz="2350" spc="105" dirty="0">
                <a:cs typeface="Calibri"/>
              </a:rPr>
              <a:t> </a:t>
            </a:r>
            <a:r>
              <a:rPr lang="en-US" sz="2350" spc="-50" dirty="0">
                <a:cs typeface="Calibri"/>
              </a:rPr>
              <a:t>3</a:t>
            </a:r>
            <a:r>
              <a:rPr lang="en-US" sz="2350" dirty="0">
                <a:cs typeface="Calibri"/>
              </a:rPr>
              <a:t>min</a:t>
            </a:r>
            <a:r>
              <a:rPr lang="en-US" sz="2350" spc="10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of</a:t>
            </a:r>
            <a:r>
              <a:rPr lang="en-US" sz="2350" spc="40" dirty="0">
                <a:cs typeface="Calibri"/>
              </a:rPr>
              <a:t> </a:t>
            </a:r>
            <a:r>
              <a:rPr lang="en-US" sz="2350" spc="-10" dirty="0">
                <a:cs typeface="Calibri"/>
              </a:rPr>
              <a:t>standing</a:t>
            </a:r>
          </a:p>
          <a:p>
            <a:pPr marL="955675" indent="0">
              <a:lnSpc>
                <a:spcPct val="100000"/>
              </a:lnSpc>
              <a:spcBef>
                <a:spcPts val="65"/>
              </a:spcBef>
              <a:buNone/>
              <a:tabLst>
                <a:tab pos="3213735" algn="l"/>
              </a:tabLst>
            </a:pPr>
            <a:endParaRPr lang="en-US" sz="2350" spc="-10" dirty="0">
              <a:cs typeface="Calibri"/>
            </a:endParaRPr>
          </a:p>
          <a:p>
            <a:pPr marL="1298575" indent="-342900">
              <a:lnSpc>
                <a:spcPct val="100000"/>
              </a:lnSpc>
              <a:spcBef>
                <a:spcPts val="65"/>
              </a:spcBef>
              <a:tabLst>
                <a:tab pos="3213735" algn="l"/>
              </a:tabLst>
            </a:pPr>
            <a:r>
              <a:rPr lang="en-US" sz="2350" spc="-10" dirty="0" err="1">
                <a:cs typeface="Calibri"/>
              </a:rPr>
              <a:t>Inabilty</a:t>
            </a:r>
            <a:r>
              <a:rPr lang="en-US" sz="2350" spc="-10" dirty="0">
                <a:cs typeface="Calibri"/>
              </a:rPr>
              <a:t> to maintain sufficient BP and adequate cerebral perfusion against gravity</a:t>
            </a:r>
          </a:p>
          <a:p>
            <a:pPr marL="1298575" indent="-342900">
              <a:lnSpc>
                <a:spcPct val="100000"/>
              </a:lnSpc>
              <a:spcBef>
                <a:spcPts val="65"/>
              </a:spcBef>
              <a:tabLst>
                <a:tab pos="3213735" algn="l"/>
              </a:tabLst>
            </a:pPr>
            <a:r>
              <a:rPr lang="en-US" sz="2350" spc="-10" dirty="0">
                <a:cs typeface="Calibri"/>
              </a:rPr>
              <a:t>Due to sympathetic autonomic failure</a:t>
            </a:r>
            <a:endParaRPr lang="en-US" sz="2350" dirty="0">
              <a:cs typeface="Calibri"/>
            </a:endParaRPr>
          </a:p>
          <a:p>
            <a:pPr marL="1006475" lvl="1" indent="0">
              <a:lnSpc>
                <a:spcPct val="100000"/>
              </a:lnSpc>
              <a:spcBef>
                <a:spcPts val="65"/>
              </a:spcBef>
              <a:buNone/>
              <a:tabLst>
                <a:tab pos="1169035" algn="l"/>
              </a:tabLst>
            </a:pPr>
            <a:endParaRPr lang="en-US" sz="235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66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A0CC-2239-742E-D411-3A87CAEC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483997"/>
            <a:ext cx="10515600" cy="1325563"/>
          </a:xfrm>
        </p:spPr>
        <p:txBody>
          <a:bodyPr>
            <a:normAutofit/>
          </a:bodyPr>
          <a:lstStyle/>
          <a:p>
            <a:r>
              <a:rPr lang="en-IN" sz="2800" b="1" dirty="0"/>
              <a:t>BAROREFLEX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1D72FA-30C1-4DED-9632-D222B0D9A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80" y="405098"/>
            <a:ext cx="8182864" cy="5795169"/>
          </a:xfrm>
        </p:spPr>
      </p:pic>
    </p:spTree>
    <p:extLst>
      <p:ext uri="{BB962C8B-B14F-4D97-AF65-F5344CB8AC3E}">
        <p14:creationId xmlns:p14="http://schemas.microsoft.com/office/powerpoint/2010/main" val="244426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EA51-8DC8-6608-F029-E61CED9B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2CDA7-6E65-F1FE-05F3-76DE084C1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Delayed OH</a:t>
            </a:r>
          </a:p>
          <a:p>
            <a:r>
              <a:rPr lang="en-IN" dirty="0"/>
              <a:t>Initial OH</a:t>
            </a:r>
          </a:p>
          <a:p>
            <a:endParaRPr lang="en-IN" dirty="0"/>
          </a:p>
          <a:p>
            <a:r>
              <a:rPr lang="en-IN" dirty="0"/>
              <a:t>SYMPTOMS</a:t>
            </a:r>
          </a:p>
          <a:p>
            <a:r>
              <a:rPr lang="en-IN" dirty="0"/>
              <a:t>Light headedness ,Dizziness ,neck pain</a:t>
            </a:r>
          </a:p>
          <a:p>
            <a:endParaRPr lang="en-IN" dirty="0"/>
          </a:p>
          <a:p>
            <a:r>
              <a:rPr lang="en-IN" dirty="0"/>
              <a:t>Supine HTN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851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AFEF-1EDF-C6D3-C1EE-27BD9CBE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85426A-35CC-7F03-8199-4E0BC1581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" t="35886" r="-92" b="26230"/>
          <a:stretch>
            <a:fillRect/>
          </a:stretch>
        </p:blipFill>
        <p:spPr>
          <a:xfrm>
            <a:off x="2585509" y="559080"/>
            <a:ext cx="6486144" cy="399212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14913B-90C0-2B7A-315D-68608CBF18DE}"/>
                  </a:ext>
                </a:extLst>
              </p14:cNvPr>
              <p14:cNvContentPartPr/>
              <p14:nvPr/>
            </p14:nvContentPartPr>
            <p14:xfrm>
              <a:off x="3051435" y="753035"/>
              <a:ext cx="1860840" cy="178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14913B-90C0-2B7A-315D-68608CBF1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5595" y="689675"/>
                <a:ext cx="1892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16AA2C-7D93-F207-65C6-35743873707D}"/>
                  </a:ext>
                </a:extLst>
              </p14:cNvPr>
              <p14:cNvContentPartPr/>
              <p14:nvPr/>
            </p14:nvContentPartPr>
            <p14:xfrm>
              <a:off x="3295800" y="2019141"/>
              <a:ext cx="1638720" cy="101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16AA2C-7D93-F207-65C6-3574387370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9960" y="1955781"/>
                <a:ext cx="167004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08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E916-C0E5-DDD5-7389-64380D89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Postural Orthostatic Tachycardia Syndrome (POTS)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53B6990-52EC-1D48-3FE1-05E0E4BBF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9072" y="2365516"/>
            <a:ext cx="9335781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Heart rate increases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≥30 bpm within 10 minutes of standing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(≥40 bpm in adolescents)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significant drop in blood pressure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 lasting ≥6 months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other explanation (like dehydration, anemia, thyroid disease)</a:t>
            </a:r>
          </a:p>
        </p:txBody>
      </p:sp>
    </p:spTree>
    <p:extLst>
      <p:ext uri="{BB962C8B-B14F-4D97-AF65-F5344CB8AC3E}">
        <p14:creationId xmlns:p14="http://schemas.microsoft.com/office/powerpoint/2010/main" val="48063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DEAF-DC02-CC64-5EEA-B3B036B9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13F53-17E2-6B31-B56A-41CB74D76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  1. Neuropathic POTS</a:t>
            </a:r>
          </a:p>
          <a:p>
            <a:endParaRPr lang="en-IN" dirty="0"/>
          </a:p>
          <a:p>
            <a:r>
              <a:rPr lang="en-IN" b="1" dirty="0"/>
              <a:t>2. Hyperadrenergic POTS</a:t>
            </a:r>
          </a:p>
          <a:p>
            <a:r>
              <a:rPr lang="en-IN" dirty="0"/>
              <a:t>Higher standing norepinephrine levels.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4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202F-9301-9348-C8CD-134F28D1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71552-9F6C-5710-1A84-2290D0E3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92" y="1993392"/>
            <a:ext cx="10820279" cy="4370832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/>
              <a:t>3. Hypovolemic POTS</a:t>
            </a:r>
          </a:p>
          <a:p>
            <a:r>
              <a:rPr lang="en-IN" dirty="0"/>
              <a:t>Low circulating blood volume.</a:t>
            </a:r>
          </a:p>
          <a:p>
            <a:r>
              <a:rPr lang="en-IN" dirty="0"/>
              <a:t>Often linked to low renin/aldosterone levels.</a:t>
            </a:r>
          </a:p>
          <a:p>
            <a:endParaRPr lang="en-IN" dirty="0"/>
          </a:p>
          <a:p>
            <a:r>
              <a:rPr lang="en-IN" b="1" dirty="0"/>
              <a:t>4. Secondary POTS</a:t>
            </a:r>
          </a:p>
          <a:p>
            <a:r>
              <a:rPr lang="en-IN" dirty="0"/>
              <a:t>Occurs due to another condition, such as:</a:t>
            </a:r>
          </a:p>
          <a:p>
            <a:r>
              <a:rPr lang="en-IN" dirty="0"/>
              <a:t>Autoimmune disorders</a:t>
            </a:r>
          </a:p>
          <a:p>
            <a:r>
              <a:rPr lang="en-IN" dirty="0"/>
              <a:t>Ehlers-Danlos syndrome</a:t>
            </a:r>
          </a:p>
          <a:p>
            <a:r>
              <a:rPr lang="en-IN" dirty="0"/>
              <a:t>Diabetes</a:t>
            </a:r>
          </a:p>
          <a:p>
            <a:r>
              <a:rPr lang="en-IN" dirty="0"/>
              <a:t>Post-viral syndromes (including after COVID-19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719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B94B-F9A5-B826-383F-6DE38BA2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69C4-6557-7C20-26C6-622D07B2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 MT"/>
                <a:cs typeface="Arial MT"/>
              </a:rPr>
              <a:t>40%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will</a:t>
            </a:r>
            <a:r>
              <a:rPr lang="en-US" spc="-6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experience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syncope </a:t>
            </a:r>
            <a:r>
              <a:rPr lang="en-US" dirty="0">
                <a:latin typeface="Arial MT"/>
                <a:cs typeface="Arial MT"/>
              </a:rPr>
              <a:t>at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least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once</a:t>
            </a:r>
            <a:r>
              <a:rPr lang="en-US" spc="1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</a:t>
            </a:r>
            <a:r>
              <a:rPr lang="en-US" spc="-6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</a:t>
            </a:r>
            <a:r>
              <a:rPr lang="en-US" spc="1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lifetime</a:t>
            </a:r>
          </a:p>
          <a:p>
            <a:endParaRPr lang="en-US" dirty="0">
              <a:latin typeface="Arial MT"/>
              <a:cs typeface="Arial MT"/>
            </a:endParaRPr>
          </a:p>
          <a:p>
            <a:pPr marL="234950" indent="-222250">
              <a:lnSpc>
                <a:spcPts val="2780"/>
              </a:lnSpc>
              <a:buClr>
                <a:srgbClr val="5789C2"/>
              </a:buClr>
              <a:buSzPct val="70212"/>
              <a:buFont typeface="Wingdings"/>
              <a:buChar char=""/>
              <a:tabLst>
                <a:tab pos="234950" algn="l"/>
              </a:tabLst>
            </a:pPr>
            <a:r>
              <a:rPr lang="en-US" dirty="0">
                <a:cs typeface="Calibri"/>
              </a:rPr>
              <a:t>Major</a:t>
            </a:r>
            <a:r>
              <a:rPr lang="en-US" spc="20" dirty="0">
                <a:cs typeface="Calibri"/>
              </a:rPr>
              <a:t> </a:t>
            </a:r>
            <a:r>
              <a:rPr lang="en-US" dirty="0">
                <a:cs typeface="Calibri"/>
              </a:rPr>
              <a:t>morbidity</a:t>
            </a:r>
            <a:r>
              <a:rPr lang="en-US" spc="75" dirty="0">
                <a:cs typeface="Calibri"/>
              </a:rPr>
              <a:t> </a:t>
            </a:r>
            <a:r>
              <a:rPr lang="en-US" dirty="0">
                <a:cs typeface="Calibri"/>
              </a:rPr>
              <a:t>reported</a:t>
            </a:r>
            <a:r>
              <a:rPr lang="en-US" spc="50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5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6%</a:t>
            </a:r>
            <a:endParaRPr lang="en-US" dirty="0">
              <a:cs typeface="Calibri"/>
            </a:endParaRPr>
          </a:p>
          <a:p>
            <a:pPr marL="6350" indent="0">
              <a:lnSpc>
                <a:spcPts val="2780"/>
              </a:lnSpc>
              <a:buNone/>
            </a:pPr>
            <a:r>
              <a:rPr lang="en-US" dirty="0">
                <a:cs typeface="Calibri"/>
              </a:rPr>
              <a:t>(e</a:t>
            </a:r>
            <a:r>
              <a:rPr lang="en-US" spc="40" dirty="0">
                <a:cs typeface="Calibri"/>
              </a:rPr>
              <a:t> </a:t>
            </a:r>
            <a:r>
              <a:rPr lang="en-US" dirty="0">
                <a:cs typeface="Calibri"/>
              </a:rPr>
              <a:t>g:</a:t>
            </a:r>
            <a:r>
              <a:rPr lang="en-US" spc="20" dirty="0">
                <a:cs typeface="Calibri"/>
              </a:rPr>
              <a:t> </a:t>
            </a:r>
            <a:r>
              <a:rPr lang="en-US" dirty="0">
                <a:cs typeface="Calibri"/>
              </a:rPr>
              <a:t>fractures,</a:t>
            </a:r>
            <a:r>
              <a:rPr lang="en-US" spc="70" dirty="0">
                <a:cs typeface="Calibri"/>
              </a:rPr>
              <a:t> </a:t>
            </a:r>
            <a:r>
              <a:rPr lang="en-US" dirty="0">
                <a:cs typeface="Calibri"/>
              </a:rPr>
              <a:t>motor</a:t>
            </a:r>
            <a:r>
              <a:rPr lang="en-US" spc="50" dirty="0">
                <a:cs typeface="Calibri"/>
              </a:rPr>
              <a:t> </a:t>
            </a:r>
            <a:r>
              <a:rPr lang="en-US" dirty="0">
                <a:cs typeface="Calibri"/>
              </a:rPr>
              <a:t>vehicle</a:t>
            </a:r>
            <a:r>
              <a:rPr lang="en-US" spc="5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accidents)</a:t>
            </a:r>
          </a:p>
          <a:p>
            <a:pPr marL="6350" indent="0">
              <a:lnSpc>
                <a:spcPts val="2780"/>
              </a:lnSpc>
              <a:buNone/>
            </a:pPr>
            <a:endParaRPr lang="en-US" dirty="0">
              <a:cs typeface="Calibri"/>
            </a:endParaRPr>
          </a:p>
          <a:p>
            <a:pPr marL="234950" indent="-222250">
              <a:lnSpc>
                <a:spcPts val="2780"/>
              </a:lnSpc>
              <a:spcBef>
                <a:spcPts val="1655"/>
              </a:spcBef>
              <a:buClr>
                <a:srgbClr val="5789C2"/>
              </a:buClr>
              <a:buSzPct val="70212"/>
              <a:buFont typeface="Wingdings"/>
              <a:buChar char=""/>
              <a:tabLst>
                <a:tab pos="234950" algn="l"/>
              </a:tabLst>
            </a:pPr>
            <a:r>
              <a:rPr lang="en-US" dirty="0">
                <a:cs typeface="Calibri"/>
              </a:rPr>
              <a:t>Minor</a:t>
            </a:r>
            <a:r>
              <a:rPr lang="en-US" spc="50" dirty="0">
                <a:cs typeface="Calibri"/>
              </a:rPr>
              <a:t> </a:t>
            </a:r>
            <a:r>
              <a:rPr lang="en-US" dirty="0">
                <a:cs typeface="Calibri"/>
              </a:rPr>
              <a:t>injury</a:t>
            </a:r>
            <a:r>
              <a:rPr lang="en-US" spc="30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7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29%</a:t>
            </a:r>
            <a:endParaRPr lang="en-US" dirty="0">
              <a:cs typeface="Calibri"/>
            </a:endParaRPr>
          </a:p>
          <a:p>
            <a:pPr marL="6350" indent="0">
              <a:lnSpc>
                <a:spcPts val="2780"/>
              </a:lnSpc>
              <a:buNone/>
            </a:pPr>
            <a:r>
              <a:rPr lang="en-US" dirty="0">
                <a:cs typeface="Calibri"/>
              </a:rPr>
              <a:t>(e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g: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lacerations,</a:t>
            </a:r>
            <a:r>
              <a:rPr lang="en-US" spc="6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bruises)</a:t>
            </a:r>
            <a:endParaRPr lang="en-US" dirty="0">
              <a:cs typeface="Calibri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0785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6584-0352-4AB8-51E1-F77E81BB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Cardiac syncope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55310-6164-457A-A35C-52B6F1FFF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6" b="3322"/>
          <a:stretch>
            <a:fillRect/>
          </a:stretch>
        </p:blipFill>
        <p:spPr>
          <a:xfrm>
            <a:off x="1863304" y="1871932"/>
            <a:ext cx="5157245" cy="3925019"/>
          </a:xfrm>
        </p:spPr>
      </p:pic>
    </p:spTree>
    <p:extLst>
      <p:ext uri="{BB962C8B-B14F-4D97-AF65-F5344CB8AC3E}">
        <p14:creationId xmlns:p14="http://schemas.microsoft.com/office/powerpoint/2010/main" val="36081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5512-0E29-6B75-B040-0BCC55BD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AE195-5E50-E244-6BDE-CB3FCAD6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6443D4-FB8B-6865-D318-6F9B199A6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093266"/>
              </p:ext>
            </p:extLst>
          </p:nvPr>
        </p:nvGraphicFramePr>
        <p:xfrm>
          <a:off x="3081068" y="1696139"/>
          <a:ext cx="463094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947">
                  <a:extLst>
                    <a:ext uri="{9D8B030D-6E8A-4147-A177-3AD203B41FA5}">
                      <a16:colId xmlns:a16="http://schemas.microsoft.com/office/drawing/2014/main" val="1080849484"/>
                    </a:ext>
                  </a:extLst>
                </a:gridCol>
              </a:tblGrid>
              <a:tr h="365663">
                <a:tc>
                  <a:txBody>
                    <a:bodyPr/>
                    <a:lstStyle/>
                    <a:p>
                      <a:r>
                        <a:rPr lang="en-IN" dirty="0"/>
                        <a:t>History exam findings s/o cardiac syncope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260294"/>
                  </a:ext>
                </a:extLst>
              </a:tr>
              <a:tr h="365663">
                <a:tc>
                  <a:txBody>
                    <a:bodyPr/>
                    <a:lstStyle/>
                    <a:p>
                      <a:r>
                        <a:rPr lang="en-IN" dirty="0"/>
                        <a:t>1.Known heart 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991018"/>
                  </a:ext>
                </a:extLst>
              </a:tr>
              <a:tr h="365663">
                <a:tc>
                  <a:txBody>
                    <a:bodyPr/>
                    <a:lstStyle/>
                    <a:p>
                      <a:r>
                        <a:rPr lang="en-IN" dirty="0"/>
                        <a:t>2. </a:t>
                      </a:r>
                      <a:r>
                        <a:rPr lang="en-IN" dirty="0" err="1"/>
                        <a:t>abN</a:t>
                      </a:r>
                      <a:r>
                        <a:rPr lang="en-IN" dirty="0"/>
                        <a:t> CVS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50861"/>
                  </a:ext>
                </a:extLst>
              </a:tr>
              <a:tr h="365663">
                <a:tc>
                  <a:txBody>
                    <a:bodyPr/>
                    <a:lstStyle/>
                    <a:p>
                      <a:r>
                        <a:rPr lang="en-IN" dirty="0"/>
                        <a:t>3. family h/o sudden 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98637"/>
                  </a:ext>
                </a:extLst>
              </a:tr>
              <a:tr h="365663">
                <a:tc>
                  <a:txBody>
                    <a:bodyPr/>
                    <a:lstStyle/>
                    <a:p>
                      <a:r>
                        <a:rPr lang="en-IN" dirty="0"/>
                        <a:t>4. Male 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859100"/>
                  </a:ext>
                </a:extLst>
              </a:tr>
              <a:tr h="1442617">
                <a:tc>
                  <a:txBody>
                    <a:bodyPr/>
                    <a:lstStyle/>
                    <a:p>
                      <a:r>
                        <a:rPr lang="en-IN" dirty="0"/>
                        <a:t>5. Age &gt; 35 yrs at time of syncope</a:t>
                      </a:r>
                    </a:p>
                    <a:p>
                      <a:r>
                        <a:rPr lang="en-IN" dirty="0"/>
                        <a:t>6. 2 or fewer previous episodes</a:t>
                      </a:r>
                    </a:p>
                    <a:p>
                      <a:r>
                        <a:rPr lang="en-IN" dirty="0"/>
                        <a:t>7. Palpitations</a:t>
                      </a:r>
                    </a:p>
                    <a:p>
                      <a:r>
                        <a:rPr lang="en-IN" dirty="0"/>
                        <a:t>8.Chest pain or </a:t>
                      </a:r>
                      <a:r>
                        <a:rPr lang="en-IN" dirty="0" err="1"/>
                        <a:t>dyspnea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09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55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42AF-D5BD-42D3-A6CE-0BB23515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F65423-0709-8074-D381-6F509E5B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9233"/>
              </p:ext>
            </p:extLst>
          </p:nvPr>
        </p:nvGraphicFramePr>
        <p:xfrm>
          <a:off x="4464169" y="1533300"/>
          <a:ext cx="5046454" cy="356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227">
                  <a:extLst>
                    <a:ext uri="{9D8B030D-6E8A-4147-A177-3AD203B41FA5}">
                      <a16:colId xmlns:a16="http://schemas.microsoft.com/office/drawing/2014/main" val="407247474"/>
                    </a:ext>
                  </a:extLst>
                </a:gridCol>
                <a:gridCol w="2523227">
                  <a:extLst>
                    <a:ext uri="{9D8B030D-6E8A-4147-A177-3AD203B41FA5}">
                      <a16:colId xmlns:a16="http://schemas.microsoft.com/office/drawing/2014/main" val="2761286307"/>
                    </a:ext>
                  </a:extLst>
                </a:gridCol>
              </a:tblGrid>
              <a:tr h="532544">
                <a:tc>
                  <a:txBody>
                    <a:bodyPr/>
                    <a:lstStyle/>
                    <a:p>
                      <a:r>
                        <a:rPr lang="en-IN" dirty="0"/>
                        <a:t>EGSYS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70481"/>
                  </a:ext>
                </a:extLst>
              </a:tr>
              <a:tr h="656244">
                <a:tc>
                  <a:txBody>
                    <a:bodyPr/>
                    <a:lstStyle/>
                    <a:p>
                      <a:r>
                        <a:rPr lang="en-IN" dirty="0"/>
                        <a:t>Palpitation preceding syncope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658298"/>
                  </a:ext>
                </a:extLst>
              </a:tr>
              <a:tr h="656244">
                <a:tc>
                  <a:txBody>
                    <a:bodyPr/>
                    <a:lstStyle/>
                    <a:p>
                      <a:r>
                        <a:rPr lang="en-IN" dirty="0"/>
                        <a:t>Heart ds or abnormal ECG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22795"/>
                  </a:ext>
                </a:extLst>
              </a:tr>
              <a:tr h="532544">
                <a:tc>
                  <a:txBody>
                    <a:bodyPr/>
                    <a:lstStyle/>
                    <a:p>
                      <a:r>
                        <a:rPr lang="en-IN" dirty="0"/>
                        <a:t>Syncope during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606652"/>
                  </a:ext>
                </a:extLst>
              </a:tr>
              <a:tr h="656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Syncope while supine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806618"/>
                  </a:ext>
                </a:extLst>
              </a:tr>
              <a:tr h="532544">
                <a:tc>
                  <a:txBody>
                    <a:bodyPr/>
                    <a:lstStyle/>
                    <a:p>
                      <a:r>
                        <a:rPr lang="en-IN" dirty="0"/>
                        <a:t>Precipitating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072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2164AA-5CBE-6A96-C047-68C8C822C2F0}"/>
              </a:ext>
            </a:extLst>
          </p:cNvPr>
          <p:cNvSpPr txBox="1"/>
          <p:nvPr/>
        </p:nvSpPr>
        <p:spPr>
          <a:xfrm>
            <a:off x="5598543" y="5324700"/>
            <a:ext cx="445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A SCORE OF 3 OR MORE NEEDS  A CARDIOLOGIST EVALUATION</a:t>
            </a:r>
          </a:p>
        </p:txBody>
      </p:sp>
    </p:spTree>
    <p:extLst>
      <p:ext uri="{BB962C8B-B14F-4D97-AF65-F5344CB8AC3E}">
        <p14:creationId xmlns:p14="http://schemas.microsoft.com/office/powerpoint/2010/main" val="220111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526E-E472-AFAC-5D6A-B7EA6B84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San Francisco syncope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FD40-232C-E93C-8C4B-95AB7530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n-IN" sz="2400" dirty="0">
                <a:solidFill>
                  <a:srgbClr val="FF0000"/>
                </a:solidFill>
                <a:latin typeface="Arial MT"/>
                <a:cs typeface="Arial MT"/>
              </a:rPr>
              <a:t>CHESS</a:t>
            </a:r>
            <a:r>
              <a:rPr lang="en-IN"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N" sz="2400" spc="-10" dirty="0">
                <a:solidFill>
                  <a:srgbClr val="FF0000"/>
                </a:solidFill>
                <a:latin typeface="Arial MT"/>
                <a:cs typeface="Arial MT"/>
              </a:rPr>
              <a:t>acronym</a:t>
            </a:r>
            <a:endParaRPr lang="en-IN" sz="24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endParaRPr lang="en-US" sz="24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endParaRPr lang="en-US" sz="24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latin typeface="Arial MT"/>
                <a:cs typeface="Arial MT"/>
              </a:rPr>
              <a:t>Patients</a:t>
            </a:r>
            <a:r>
              <a:rPr lang="en-US" sz="2400" spc="-4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with</a:t>
            </a:r>
            <a:r>
              <a:rPr lang="en-US" sz="2400" spc="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syncope</a:t>
            </a:r>
            <a:r>
              <a:rPr lang="en-US" sz="2400" spc="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are</a:t>
            </a:r>
            <a:r>
              <a:rPr lang="en-US" sz="2400" spc="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at</a:t>
            </a:r>
            <a:r>
              <a:rPr lang="en-US" sz="2400" spc="-7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25%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risk</a:t>
            </a:r>
            <a:r>
              <a:rPr lang="en-US" sz="2400" spc="-3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for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serious </a:t>
            </a:r>
            <a:r>
              <a:rPr lang="en-US" sz="2400" dirty="0">
                <a:latin typeface="Arial MT"/>
                <a:cs typeface="Arial MT"/>
              </a:rPr>
              <a:t>outcomes</a:t>
            </a:r>
            <a:r>
              <a:rPr lang="en-US" sz="2400" spc="-5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if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they</a:t>
            </a:r>
            <a:r>
              <a:rPr lang="en-US" sz="2400" spc="1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present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with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one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of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these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spc="-20" dirty="0">
                <a:latin typeface="Arial MT"/>
                <a:cs typeface="Arial MT"/>
              </a:rPr>
              <a:t>five </a:t>
            </a:r>
            <a:r>
              <a:rPr lang="en-US" sz="2400" dirty="0">
                <a:latin typeface="Arial MT"/>
                <a:cs typeface="Arial MT"/>
              </a:rPr>
              <a:t>clinical</a:t>
            </a:r>
            <a:r>
              <a:rPr lang="en-US" sz="2400" spc="-10" dirty="0">
                <a:latin typeface="Arial MT"/>
                <a:cs typeface="Arial MT"/>
              </a:rPr>
              <a:t> conditions: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endParaRPr lang="en-US" sz="2400" dirty="0">
              <a:latin typeface="Arial MT"/>
              <a:cs typeface="Arial MT"/>
            </a:endParaRPr>
          </a:p>
          <a:p>
            <a:pPr marL="699135" marR="594995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en-US" sz="2400" dirty="0">
                <a:latin typeface="Arial MT"/>
                <a:cs typeface="Arial MT"/>
              </a:rPr>
              <a:t>  1.</a:t>
            </a:r>
            <a:r>
              <a:rPr lang="en-US" sz="2400" spc="-3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Congestive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heart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failure</a:t>
            </a:r>
            <a:r>
              <a:rPr lang="en-US" sz="2400" spc="-10" dirty="0">
                <a:latin typeface="Arial MT"/>
                <a:cs typeface="Arial MT"/>
              </a:rPr>
              <a:t> (CHF),</a:t>
            </a:r>
          </a:p>
          <a:p>
            <a:pPr marL="699135" marR="594995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en-US" sz="2400" spc="-10" dirty="0">
                <a:latin typeface="Arial MT"/>
                <a:cs typeface="Arial MT"/>
              </a:rPr>
              <a:t>  </a:t>
            </a:r>
            <a:r>
              <a:rPr lang="en-US" sz="2400" dirty="0">
                <a:latin typeface="Arial MT"/>
                <a:cs typeface="Arial MT"/>
              </a:rPr>
              <a:t>2.Hematocrit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spc="-20" dirty="0">
                <a:latin typeface="Arial MT"/>
                <a:cs typeface="Arial MT"/>
              </a:rPr>
              <a:t>&lt;30%</a:t>
            </a:r>
            <a:endParaRPr lang="en-US" sz="2400" dirty="0">
              <a:latin typeface="Arial MT"/>
              <a:cs typeface="Arial MT"/>
            </a:endParaRPr>
          </a:p>
          <a:p>
            <a:pPr marL="1182370" indent="-25463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1182370" algn="l"/>
              </a:tabLst>
            </a:pPr>
            <a:r>
              <a:rPr lang="en-US" sz="2400" dirty="0">
                <a:latin typeface="Arial MT"/>
                <a:cs typeface="Arial MT"/>
              </a:rPr>
              <a:t>ECG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abnormalities</a:t>
            </a:r>
            <a:endParaRPr lang="en-US" sz="2400" dirty="0">
              <a:latin typeface="Arial MT"/>
              <a:cs typeface="Arial MT"/>
            </a:endParaRPr>
          </a:p>
          <a:p>
            <a:pPr marL="1182370" indent="-254635">
              <a:lnSpc>
                <a:spcPct val="100000"/>
              </a:lnSpc>
              <a:buAutoNum type="arabicPeriod" startAt="3"/>
              <a:tabLst>
                <a:tab pos="1182370" algn="l"/>
              </a:tabLst>
            </a:pPr>
            <a:r>
              <a:rPr lang="en-US" sz="2400" dirty="0">
                <a:latin typeface="Arial MT"/>
                <a:cs typeface="Arial MT"/>
              </a:rPr>
              <a:t>Shortness</a:t>
            </a:r>
            <a:r>
              <a:rPr lang="en-US" sz="2400" spc="-4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of</a:t>
            </a:r>
            <a:r>
              <a:rPr lang="en-US" sz="2400" spc="-10" dirty="0">
                <a:latin typeface="Arial MT"/>
                <a:cs typeface="Arial MT"/>
              </a:rPr>
              <a:t> breath</a:t>
            </a:r>
            <a:endParaRPr lang="en-US" sz="2400" dirty="0">
              <a:latin typeface="Arial MT"/>
              <a:cs typeface="Arial MT"/>
            </a:endParaRPr>
          </a:p>
          <a:p>
            <a:pPr marL="1182370" indent="-25463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1182370" algn="l"/>
              </a:tabLst>
            </a:pPr>
            <a:r>
              <a:rPr lang="en-US" sz="2400" dirty="0">
                <a:latin typeface="Arial MT"/>
                <a:cs typeface="Arial MT"/>
              </a:rPr>
              <a:t>Systolic</a:t>
            </a:r>
            <a:r>
              <a:rPr lang="en-US" sz="2400" spc="1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blood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pressure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&lt;90</a:t>
            </a:r>
            <a:r>
              <a:rPr lang="en-US" sz="2400" spc="-7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mm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spc="-25" dirty="0">
                <a:latin typeface="Arial MT"/>
                <a:cs typeface="Arial MT"/>
              </a:rPr>
              <a:t>Hg</a:t>
            </a:r>
            <a:endParaRPr lang="en-US" sz="2400" dirty="0">
              <a:latin typeface="Arial MT"/>
              <a:cs typeface="Arial MT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9637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27C4-FD2D-12B8-EA4E-3D2B71A9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 of syncope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E69C-D0B1-D3FA-1776-1899234A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448CE024-724D-98E9-4FD3-50FCCD8E7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30865"/>
              </p:ext>
            </p:extLst>
          </p:nvPr>
        </p:nvGraphicFramePr>
        <p:xfrm>
          <a:off x="2808681" y="2172550"/>
          <a:ext cx="7713980" cy="3657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400" b="1" dirty="0"/>
                        <a:t>Diagnostic</a:t>
                      </a:r>
                      <a:r>
                        <a:rPr lang="en-IN" sz="2400" b="1" spc="-60" dirty="0"/>
                        <a:t> </a:t>
                      </a:r>
                      <a:r>
                        <a:rPr lang="en-IN" sz="2400" b="1" spc="-10" dirty="0"/>
                        <a:t>Assessment</a:t>
                      </a:r>
                      <a:endParaRPr sz="2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1800" b="1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Initial</a:t>
                      </a:r>
                      <a:r>
                        <a:rPr sz="1800" b="1" spc="-4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History,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Physical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Exam,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ECG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1905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38-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40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15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Tests/Procedures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Head-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Up</a:t>
                      </a:r>
                      <a:r>
                        <a:rPr sz="1800" spc="-5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Tilt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27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External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Cardiac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Monitoring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5-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272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Insertable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Loop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Recorder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(ILR)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43-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88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EP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Study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&lt;2-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18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54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30AA-6CFE-51F0-4921-795ABA53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C83CA-688E-C04B-CDFC-CFB119BDD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244CD-7CA6-374E-E5EE-4C77A6DD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2" t="-1" b="48745"/>
          <a:stretch>
            <a:fillRect/>
          </a:stretch>
        </p:blipFill>
        <p:spPr>
          <a:xfrm>
            <a:off x="1242204" y="1690689"/>
            <a:ext cx="9670211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4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6B3C-439B-11F2-CBDD-D5F43FE5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49E6F-68E7-1926-44F0-60FAF7F6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48BB1-BE4D-5F78-083D-88BC7890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6" t="51196" b="-1650"/>
          <a:stretch>
            <a:fillRect/>
          </a:stretch>
        </p:blipFill>
        <p:spPr>
          <a:xfrm>
            <a:off x="1250829" y="681037"/>
            <a:ext cx="8893835" cy="5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7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18D9-E836-57B6-A3FD-98E85F51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Ambulatory</a:t>
            </a:r>
            <a:r>
              <a:rPr lang="en-IN" spc="-140" dirty="0"/>
              <a:t> </a:t>
            </a:r>
            <a:r>
              <a:rPr lang="en-IN" spc="-25" dirty="0"/>
              <a:t>ECG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456A-C599-D5B4-00F5-B6080103F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84175">
              <a:lnSpc>
                <a:spcPct val="100000"/>
              </a:lnSpc>
              <a:spcBef>
                <a:spcPts val="735"/>
              </a:spcBef>
              <a:buClr>
                <a:srgbClr val="6D9FAF"/>
              </a:buClr>
              <a:buSzPct val="82978"/>
              <a:buFont typeface="Segoe UI Symbol"/>
              <a:buChar char="⦿"/>
              <a:tabLst>
                <a:tab pos="396875" algn="l"/>
              </a:tabLst>
            </a:pPr>
            <a:r>
              <a:rPr lang="en-IN" sz="2350" dirty="0">
                <a:cs typeface="Calibri"/>
              </a:rPr>
              <a:t>Ambulatory</a:t>
            </a:r>
            <a:r>
              <a:rPr lang="en-IN" sz="2350" spc="130" dirty="0">
                <a:cs typeface="Calibri"/>
              </a:rPr>
              <a:t> </a:t>
            </a:r>
            <a:r>
              <a:rPr lang="en-IN" sz="2350" spc="-25" dirty="0">
                <a:cs typeface="Calibri"/>
              </a:rPr>
              <a:t>ECG</a:t>
            </a:r>
            <a:endParaRPr lang="en-IN" sz="2350" dirty="0">
              <a:cs typeface="Calibri"/>
            </a:endParaRPr>
          </a:p>
          <a:p>
            <a:pPr marL="697865" lvl="1" indent="-273685">
              <a:lnSpc>
                <a:spcPct val="100000"/>
              </a:lnSpc>
              <a:spcBef>
                <a:spcPts val="640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7865" algn="l"/>
              </a:tabLst>
            </a:pPr>
            <a:r>
              <a:rPr lang="en-IN" sz="2350" dirty="0">
                <a:cs typeface="Calibri"/>
              </a:rPr>
              <a:t>Holter</a:t>
            </a:r>
            <a:r>
              <a:rPr lang="en-IN" sz="2350" spc="80" dirty="0">
                <a:cs typeface="Calibri"/>
              </a:rPr>
              <a:t> </a:t>
            </a:r>
            <a:r>
              <a:rPr lang="en-IN" sz="2350" spc="-10" dirty="0">
                <a:cs typeface="Calibri"/>
              </a:rPr>
              <a:t>monitoring</a:t>
            </a:r>
            <a:endParaRPr lang="en-IN" sz="2350" dirty="0">
              <a:cs typeface="Calibri"/>
            </a:endParaRPr>
          </a:p>
          <a:p>
            <a:pPr marL="697865" lvl="1" indent="-273685">
              <a:lnSpc>
                <a:spcPct val="100000"/>
              </a:lnSpc>
              <a:spcBef>
                <a:spcPts val="645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7865" algn="l"/>
              </a:tabLst>
            </a:pPr>
            <a:r>
              <a:rPr lang="en-IN" sz="2350" dirty="0">
                <a:cs typeface="Calibri"/>
              </a:rPr>
              <a:t>Event</a:t>
            </a:r>
            <a:r>
              <a:rPr lang="en-IN" sz="2350" spc="-25" dirty="0">
                <a:cs typeface="Calibri"/>
              </a:rPr>
              <a:t> </a:t>
            </a:r>
            <a:r>
              <a:rPr lang="en-IN" sz="2350" spc="-10" dirty="0">
                <a:cs typeface="Calibri"/>
              </a:rPr>
              <a:t>recorder</a:t>
            </a:r>
            <a:endParaRPr lang="en-IN" sz="2350" dirty="0">
              <a:cs typeface="Calibri"/>
            </a:endParaRPr>
          </a:p>
          <a:p>
            <a:pPr marL="1118870" lvl="2" indent="-392430">
              <a:lnSpc>
                <a:spcPct val="100000"/>
              </a:lnSpc>
              <a:spcBef>
                <a:spcPts val="640"/>
              </a:spcBef>
              <a:buClr>
                <a:srgbClr val="CCAE09"/>
              </a:buClr>
              <a:buSzPct val="85106"/>
              <a:buFont typeface="Arial MT"/>
              <a:buChar char="○"/>
              <a:tabLst>
                <a:tab pos="1118870" algn="l"/>
                <a:tab pos="2765425" algn="l"/>
              </a:tabLst>
            </a:pPr>
            <a:r>
              <a:rPr lang="en-IN" sz="2350" spc="-10" dirty="0">
                <a:cs typeface="Calibri"/>
              </a:rPr>
              <a:t>Intermittent</a:t>
            </a:r>
            <a:r>
              <a:rPr lang="en-IN" sz="2350" dirty="0">
                <a:cs typeface="Calibri"/>
              </a:rPr>
              <a:t>	vs.</a:t>
            </a:r>
            <a:r>
              <a:rPr lang="en-IN" sz="2350" spc="45" dirty="0">
                <a:cs typeface="Calibri"/>
              </a:rPr>
              <a:t> </a:t>
            </a:r>
            <a:r>
              <a:rPr lang="en-IN" sz="2350" spc="-20" dirty="0">
                <a:cs typeface="Calibri"/>
              </a:rPr>
              <a:t>Loop</a:t>
            </a:r>
            <a:endParaRPr lang="en-IN" sz="2350" dirty="0">
              <a:cs typeface="Calibri"/>
            </a:endParaRPr>
          </a:p>
          <a:p>
            <a:pPr marL="1118870" lvl="2" indent="-392430">
              <a:lnSpc>
                <a:spcPct val="100000"/>
              </a:lnSpc>
              <a:spcBef>
                <a:spcPts val="640"/>
              </a:spcBef>
              <a:buClr>
                <a:srgbClr val="CCAE09"/>
              </a:buClr>
              <a:buSzPct val="85106"/>
              <a:buFont typeface="Arial MT"/>
              <a:buChar char="○"/>
              <a:tabLst>
                <a:tab pos="1118870" algn="l"/>
              </a:tabLst>
            </a:pPr>
            <a:r>
              <a:rPr lang="en-IN" sz="2350" dirty="0">
                <a:cs typeface="Calibri"/>
              </a:rPr>
              <a:t>Implantable</a:t>
            </a:r>
            <a:r>
              <a:rPr lang="en-IN" sz="2350" spc="55" dirty="0">
                <a:cs typeface="Calibri"/>
              </a:rPr>
              <a:t> </a:t>
            </a:r>
            <a:r>
              <a:rPr lang="en-IN" sz="2350" dirty="0">
                <a:cs typeface="Calibri"/>
              </a:rPr>
              <a:t>Loop</a:t>
            </a:r>
            <a:r>
              <a:rPr lang="en-IN" sz="2350" spc="70" dirty="0">
                <a:cs typeface="Calibri"/>
              </a:rPr>
              <a:t> </a:t>
            </a:r>
            <a:r>
              <a:rPr lang="en-IN" sz="2350" dirty="0">
                <a:cs typeface="Calibri"/>
              </a:rPr>
              <a:t>Recorder</a:t>
            </a:r>
            <a:r>
              <a:rPr lang="en-IN" sz="2350" spc="55" dirty="0">
                <a:cs typeface="Calibri"/>
              </a:rPr>
              <a:t> </a:t>
            </a:r>
            <a:r>
              <a:rPr lang="en-IN" sz="2350" spc="-10" dirty="0">
                <a:cs typeface="Calibri"/>
              </a:rPr>
              <a:t>(ILR)</a:t>
            </a:r>
            <a:endParaRPr lang="en-IN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7F826A6-D4A7-C492-8686-9A845790B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76213"/>
              </p:ext>
            </p:extLst>
          </p:nvPr>
        </p:nvGraphicFramePr>
        <p:xfrm>
          <a:off x="1319568" y="1942624"/>
          <a:ext cx="7865109" cy="411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350" b="1" spc="-10" dirty="0">
                          <a:solidFill>
                            <a:srgbClr val="D3D2D0"/>
                          </a:solidFill>
                          <a:latin typeface="Calibri"/>
                          <a:cs typeface="Calibri"/>
                        </a:rPr>
                        <a:t>Method</a:t>
                      </a:r>
                      <a:endParaRPr sz="2350" dirty="0">
                        <a:latin typeface="Calibri"/>
                        <a:cs typeface="Calibri"/>
                      </a:endParaRPr>
                    </a:p>
                  </a:txBody>
                  <a:tcPr marL="0" marR="0" marT="2019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2350" b="1" spc="-10" dirty="0">
                          <a:solidFill>
                            <a:srgbClr val="D3D2D0"/>
                          </a:solidFill>
                          <a:latin typeface="Calibri"/>
                          <a:cs typeface="Calibri"/>
                        </a:rPr>
                        <a:t>Comments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2019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Holter</a:t>
                      </a:r>
                      <a:r>
                        <a:rPr sz="2350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(24-48</a:t>
                      </a:r>
                      <a:r>
                        <a:rPr sz="23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hours)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235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Useful</a:t>
                      </a:r>
                      <a:r>
                        <a:rPr sz="23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23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infrequent</a:t>
                      </a:r>
                      <a:r>
                        <a:rPr sz="2350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01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</a:t>
                      </a:r>
                      <a:r>
                        <a:rPr sz="23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Recorder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234315" indent="-142875">
                        <a:lnSpc>
                          <a:spcPct val="100000"/>
                        </a:lnSpc>
                        <a:spcBef>
                          <a:spcPts val="275"/>
                        </a:spcBef>
                        <a:buClr>
                          <a:srgbClr val="D3D2D0"/>
                        </a:buClr>
                        <a:buSzPct val="95744"/>
                        <a:buFont typeface="Wingdings"/>
                        <a:buChar char=""/>
                        <a:tabLst>
                          <a:tab pos="234315" algn="l"/>
                        </a:tabLst>
                      </a:pP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Useful</a:t>
                      </a:r>
                      <a:r>
                        <a:rPr sz="235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235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infrequent</a:t>
                      </a:r>
                      <a:r>
                        <a:rPr sz="23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2350" dirty="0">
                        <a:latin typeface="Calibri"/>
                        <a:cs typeface="Calibri"/>
                      </a:endParaRPr>
                    </a:p>
                    <a:p>
                      <a:pPr marL="234315" indent="-142875">
                        <a:lnSpc>
                          <a:spcPct val="100000"/>
                        </a:lnSpc>
                        <a:spcBef>
                          <a:spcPts val="1220"/>
                        </a:spcBef>
                        <a:buClr>
                          <a:srgbClr val="D3D2D0"/>
                        </a:buClr>
                        <a:buSzPct val="95744"/>
                        <a:buFont typeface="Wingdings"/>
                        <a:buChar char=""/>
                        <a:tabLst>
                          <a:tab pos="234315" algn="l"/>
                        </a:tabLst>
                      </a:pP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Limited</a:t>
                      </a:r>
                      <a:r>
                        <a:rPr sz="235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sz="2350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35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sudden</a:t>
                      </a:r>
                      <a:r>
                        <a:rPr sz="235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</a:t>
                      </a:r>
                      <a:endParaRPr sz="235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77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Loop</a:t>
                      </a:r>
                      <a:r>
                        <a:rPr sz="2350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Recorder</a:t>
                      </a:r>
                      <a:endParaRPr sz="235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234315" indent="-14287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D3D2D0"/>
                        </a:buClr>
                        <a:buSzPct val="95744"/>
                        <a:buFont typeface="Wingdings"/>
                        <a:buChar char=""/>
                        <a:tabLst>
                          <a:tab pos="234315" algn="l"/>
                        </a:tabLst>
                      </a:pP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Useful</a:t>
                      </a:r>
                      <a:r>
                        <a:rPr sz="235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235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infrequent</a:t>
                      </a:r>
                      <a:r>
                        <a:rPr sz="23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2350" dirty="0">
                        <a:latin typeface="Calibri"/>
                        <a:cs typeface="Calibri"/>
                      </a:endParaRPr>
                    </a:p>
                    <a:p>
                      <a:pPr marL="95250" marR="1339215" indent="-3810">
                        <a:lnSpc>
                          <a:spcPct val="102299"/>
                        </a:lnSpc>
                        <a:spcBef>
                          <a:spcPts val="1155"/>
                        </a:spcBef>
                        <a:buClr>
                          <a:srgbClr val="D3D2D0"/>
                        </a:buClr>
                        <a:buSzPct val="95744"/>
                        <a:buFont typeface="Wingdings"/>
                        <a:buChar char=""/>
                        <a:tabLst>
                          <a:tab pos="234315" algn="l"/>
                        </a:tabLst>
                      </a:pP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Implantable</a:t>
                      </a:r>
                      <a:r>
                        <a:rPr sz="235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r>
                        <a:rPr sz="2350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more </a:t>
                      </a:r>
                      <a:r>
                        <a:rPr sz="2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convenient</a:t>
                      </a:r>
                      <a:r>
                        <a:rPr sz="23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(ILR)</a:t>
                      </a:r>
                      <a:endParaRPr sz="235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368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CD2E-96D2-6F7D-24EC-4DB67BAC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74FB2-C7FC-2C9F-7E2F-577C2F6E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object 17">
            <a:extLst>
              <a:ext uri="{FF2B5EF4-FFF2-40B4-BE49-F238E27FC236}">
                <a16:creationId xmlns:a16="http://schemas.microsoft.com/office/drawing/2014/main" id="{49B884E9-EEC9-78A8-C422-F3B453B99D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2377" y="559777"/>
            <a:ext cx="5304789" cy="57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87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F14D-C9C1-269E-D4C8-F2E20FBA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035" y="420471"/>
            <a:ext cx="9603275" cy="1049235"/>
          </a:xfrm>
        </p:spPr>
        <p:txBody>
          <a:bodyPr/>
          <a:lstStyle/>
          <a:p>
            <a:r>
              <a:rPr lang="en-IN" dirty="0"/>
              <a:t>Head-up</a:t>
            </a:r>
            <a:r>
              <a:rPr lang="en-IN" spc="95" dirty="0"/>
              <a:t> </a:t>
            </a:r>
            <a:r>
              <a:rPr lang="en-IN" dirty="0"/>
              <a:t>tilt</a:t>
            </a:r>
            <a:r>
              <a:rPr lang="en-IN" spc="70" dirty="0"/>
              <a:t> </a:t>
            </a:r>
            <a:r>
              <a:rPr lang="en-IN" dirty="0"/>
              <a:t>test</a:t>
            </a:r>
            <a:r>
              <a:rPr lang="en-IN" spc="55" dirty="0"/>
              <a:t> </a:t>
            </a:r>
            <a:r>
              <a:rPr lang="en-IN" spc="-10" dirty="0"/>
              <a:t>(HUTT)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ABAB3-D716-3BC3-FDBC-A84B25A9A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33" y="208619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Young</a:t>
            </a:r>
            <a:r>
              <a:rPr lang="en-US" spc="70" dirty="0">
                <a:cs typeface="Calibri"/>
              </a:rPr>
              <a:t> </a:t>
            </a:r>
            <a:r>
              <a:rPr lang="en-US" dirty="0">
                <a:cs typeface="Calibri"/>
              </a:rPr>
              <a:t>patients</a:t>
            </a:r>
            <a:r>
              <a:rPr lang="en-US" spc="40" dirty="0">
                <a:cs typeface="Calibri"/>
              </a:rPr>
              <a:t> </a:t>
            </a:r>
            <a:r>
              <a:rPr lang="en-US" dirty="0">
                <a:cs typeface="Calibri"/>
              </a:rPr>
              <a:t>without</a:t>
            </a:r>
            <a:r>
              <a:rPr lang="en-US" spc="35" dirty="0">
                <a:cs typeface="Calibri"/>
              </a:rPr>
              <a:t> </a:t>
            </a:r>
            <a:r>
              <a:rPr lang="en-US" dirty="0">
                <a:cs typeface="Calibri"/>
              </a:rPr>
              <a:t>obvious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or</a:t>
            </a:r>
            <a:r>
              <a:rPr lang="en-US" spc="70" dirty="0">
                <a:cs typeface="Calibri"/>
              </a:rPr>
              <a:t> </a:t>
            </a:r>
            <a:r>
              <a:rPr lang="en-US" dirty="0">
                <a:cs typeface="Calibri"/>
              </a:rPr>
              <a:t>suspected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heart</a:t>
            </a:r>
            <a:r>
              <a:rPr lang="en-US" spc="-3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disease </a:t>
            </a:r>
            <a:r>
              <a:rPr lang="en-US" dirty="0">
                <a:cs typeface="Calibri"/>
              </a:rPr>
              <a:t>with</a:t>
            </a:r>
            <a:r>
              <a:rPr lang="en-US" spc="70" dirty="0">
                <a:cs typeface="Calibri"/>
              </a:rPr>
              <a:t> </a:t>
            </a:r>
            <a:r>
              <a:rPr lang="en-US" dirty="0">
                <a:cs typeface="Calibri"/>
              </a:rPr>
              <a:t>recurrent</a:t>
            </a:r>
            <a:r>
              <a:rPr lang="en-US" spc="55" dirty="0">
                <a:cs typeface="Calibri"/>
              </a:rPr>
              <a:t>  </a:t>
            </a:r>
            <a:r>
              <a:rPr lang="en-US" dirty="0">
                <a:cs typeface="Calibri"/>
              </a:rPr>
              <a:t>syncope</a:t>
            </a:r>
            <a:r>
              <a:rPr lang="en-US" spc="65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85" dirty="0">
                <a:cs typeface="Calibri"/>
              </a:rPr>
              <a:t> </a:t>
            </a:r>
            <a:r>
              <a:rPr lang="en-US" dirty="0">
                <a:cs typeface="Calibri"/>
              </a:rPr>
              <a:t>unexplained</a:t>
            </a:r>
            <a:r>
              <a:rPr lang="en-US" spc="70" dirty="0">
                <a:cs typeface="Calibri"/>
              </a:rPr>
              <a:t> </a:t>
            </a:r>
            <a:r>
              <a:rPr lang="en-US" dirty="0">
                <a:cs typeface="Calibri"/>
              </a:rPr>
              <a:t>origin,</a:t>
            </a:r>
            <a:r>
              <a:rPr lang="en-US" spc="80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70" dirty="0">
                <a:cs typeface="Calibri"/>
              </a:rPr>
              <a:t> </a:t>
            </a:r>
            <a:r>
              <a:rPr lang="en-US" dirty="0">
                <a:cs typeface="Calibri"/>
              </a:rPr>
              <a:t>which</a:t>
            </a:r>
            <a:r>
              <a:rPr lang="en-US" spc="7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the 	</a:t>
            </a:r>
            <a:r>
              <a:rPr lang="en-US" dirty="0">
                <a:cs typeface="Calibri"/>
              </a:rPr>
              <a:t>history</a:t>
            </a:r>
            <a:r>
              <a:rPr lang="en-US" spc="70" dirty="0">
                <a:cs typeface="Calibri"/>
              </a:rPr>
              <a:t> </a:t>
            </a:r>
            <a:r>
              <a:rPr lang="en-US" dirty="0">
                <a:cs typeface="Calibri"/>
              </a:rPr>
              <a:t>is</a:t>
            </a:r>
            <a:r>
              <a:rPr lang="en-US" spc="80" dirty="0">
                <a:cs typeface="Calibri"/>
              </a:rPr>
              <a:t> </a:t>
            </a:r>
            <a:r>
              <a:rPr lang="en-US" dirty="0">
                <a:cs typeface="Calibri"/>
              </a:rPr>
              <a:t>not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typical</a:t>
            </a:r>
            <a:r>
              <a:rPr lang="en-US" spc="100" dirty="0">
                <a:cs typeface="Calibri"/>
              </a:rPr>
              <a:t> </a:t>
            </a:r>
            <a:r>
              <a:rPr lang="en-US" dirty="0">
                <a:cs typeface="Calibri"/>
              </a:rPr>
              <a:t>enough</a:t>
            </a:r>
            <a:r>
              <a:rPr lang="en-US" spc="40" dirty="0">
                <a:cs typeface="Calibri"/>
              </a:rPr>
              <a:t> </a:t>
            </a:r>
            <a:r>
              <a:rPr lang="en-US" dirty="0">
                <a:cs typeface="Calibri"/>
              </a:rPr>
              <a:t>for</a:t>
            </a:r>
            <a:r>
              <a:rPr lang="en-US" spc="105" dirty="0">
                <a:cs typeface="Calibri"/>
              </a:rPr>
              <a:t> </a:t>
            </a:r>
            <a:r>
              <a:rPr lang="en-US" dirty="0">
                <a:cs typeface="Calibri"/>
              </a:rPr>
              <a:t>the</a:t>
            </a:r>
            <a:r>
              <a:rPr lang="en-US" spc="35" dirty="0">
                <a:cs typeface="Calibri"/>
              </a:rPr>
              <a:t> </a:t>
            </a:r>
            <a:r>
              <a:rPr lang="en-US" dirty="0">
                <a:cs typeface="Calibri"/>
              </a:rPr>
              <a:t>diagnosis</a:t>
            </a:r>
            <a:r>
              <a:rPr lang="en-US" spc="-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NMS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6551769-25D6-F1C3-57D8-3E771E02F1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4656" y="3584448"/>
            <a:ext cx="4267200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1DC9-A8E6-0AF9-35B9-F584DFC2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EBC7-E43D-6F28-892B-68FCA3BBB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r>
              <a:rPr lang="en-US" dirty="0"/>
              <a:t>Transient self limited loss of consciousness due to transient global cerebral hypoperfusion </a:t>
            </a:r>
          </a:p>
          <a:p>
            <a:r>
              <a:rPr lang="en-US" dirty="0"/>
              <a:t>rapid onset</a:t>
            </a:r>
          </a:p>
          <a:p>
            <a:r>
              <a:rPr lang="en-US" dirty="0"/>
              <a:t>short duration</a:t>
            </a:r>
          </a:p>
          <a:p>
            <a:r>
              <a:rPr lang="en-US" dirty="0"/>
              <a:t>spontaneous complete recovery </a:t>
            </a:r>
          </a:p>
          <a:p>
            <a:r>
              <a:rPr lang="en-US" dirty="0"/>
              <a:t>Can be associated with prodrome (presyncope) – dizziness ,</a:t>
            </a:r>
            <a:r>
              <a:rPr lang="en-US" dirty="0" err="1"/>
              <a:t>weakness,fatigue</a:t>
            </a:r>
            <a:r>
              <a:rPr lang="en-US" dirty="0"/>
              <a:t> ,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3155"/>
              </a:spcBef>
            </a:pPr>
            <a:endParaRPr lang="en-US" sz="3200" dirty="0">
              <a:cs typeface="Calibri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184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5568-DA4B-289F-F933-0BF53999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BDD81-3B6C-A50B-8A57-427E1CFC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1380226"/>
            <a:ext cx="10965611" cy="4796737"/>
          </a:xfrm>
        </p:spPr>
        <p:txBody>
          <a:bodyPr>
            <a:normAutofit fontScale="92500" lnSpcReduction="20000"/>
          </a:bodyPr>
          <a:lstStyle/>
          <a:p>
            <a:pPr marL="1090295" indent="-162560">
              <a:lnSpc>
                <a:spcPct val="100000"/>
              </a:lnSpc>
              <a:spcBef>
                <a:spcPts val="65"/>
              </a:spcBef>
              <a:buChar char="-"/>
              <a:tabLst>
                <a:tab pos="1090295" algn="l"/>
              </a:tabLst>
            </a:pPr>
            <a:r>
              <a:rPr lang="en-US" sz="2000" dirty="0">
                <a:cs typeface="Calibri"/>
              </a:rPr>
              <a:t>Patients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should</a:t>
            </a:r>
            <a:r>
              <a:rPr lang="en-US" sz="2000" spc="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be</a:t>
            </a:r>
            <a:r>
              <a:rPr lang="en-US" sz="2000" spc="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fasting</a:t>
            </a:r>
            <a:r>
              <a:rPr lang="en-US" sz="2000" spc="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for</a:t>
            </a:r>
            <a:r>
              <a:rPr lang="en-US" sz="2000" spc="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4 h</a:t>
            </a:r>
            <a:r>
              <a:rPr lang="en-US" sz="2000" spc="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prior</a:t>
            </a:r>
            <a:r>
              <a:rPr lang="en-US" sz="2000" spc="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to</a:t>
            </a:r>
            <a:r>
              <a:rPr lang="en-US" sz="2000" spc="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25" dirty="0">
                <a:cs typeface="Calibri"/>
              </a:rPr>
              <a:t> </a:t>
            </a:r>
            <a:r>
              <a:rPr lang="en-US" sz="2000" spc="-20" dirty="0">
                <a:cs typeface="Calibri"/>
              </a:rPr>
              <a:t>test </a:t>
            </a:r>
          </a:p>
          <a:p>
            <a:pPr marL="1090295" indent="-162560">
              <a:lnSpc>
                <a:spcPct val="100000"/>
              </a:lnSpc>
              <a:spcBef>
                <a:spcPts val="65"/>
              </a:spcBef>
              <a:buChar char="-"/>
              <a:tabLst>
                <a:tab pos="1090295" algn="l"/>
              </a:tabLst>
            </a:pPr>
            <a:endParaRPr lang="en-US" sz="2000" dirty="0">
              <a:cs typeface="Calibri"/>
            </a:endParaRPr>
          </a:p>
          <a:p>
            <a:pPr marL="1090295" indent="-162560">
              <a:lnSpc>
                <a:spcPct val="100000"/>
              </a:lnSpc>
              <a:spcBef>
                <a:spcPts val="65"/>
              </a:spcBef>
              <a:buChar char="-"/>
              <a:tabLst>
                <a:tab pos="1090295" algn="l"/>
              </a:tabLst>
            </a:pPr>
            <a:r>
              <a:rPr lang="en-US" sz="2000" dirty="0">
                <a:cs typeface="Calibri"/>
              </a:rPr>
              <a:t>Passive</a:t>
            </a:r>
            <a:r>
              <a:rPr lang="en-US" sz="2000" spc="5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phase</a:t>
            </a:r>
            <a:r>
              <a:rPr lang="en-US" sz="2000" spc="5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(20</a:t>
            </a:r>
            <a:r>
              <a:rPr lang="en-US" sz="2000" spc="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min)</a:t>
            </a:r>
            <a:r>
              <a:rPr lang="en-US" sz="2000" spc="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+</a:t>
            </a:r>
            <a:r>
              <a:rPr lang="en-US" sz="2000" spc="4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Sensitization </a:t>
            </a:r>
            <a:r>
              <a:rPr lang="en-US" sz="2000" dirty="0">
                <a:cs typeface="Calibri"/>
              </a:rPr>
              <a:t>phase</a:t>
            </a:r>
            <a:r>
              <a:rPr lang="en-US" sz="2000" spc="8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(20</a:t>
            </a:r>
            <a:r>
              <a:rPr lang="en-US" sz="2000" spc="50" dirty="0">
                <a:cs typeface="Calibri"/>
              </a:rPr>
              <a:t> </a:t>
            </a:r>
            <a:r>
              <a:rPr lang="en-US" sz="2000" spc="-20" dirty="0">
                <a:cs typeface="Calibri"/>
              </a:rPr>
              <a:t>min)</a:t>
            </a:r>
            <a:endParaRPr lang="en-US" sz="2000" dirty="0">
              <a:cs typeface="Calibri"/>
            </a:endParaRPr>
          </a:p>
          <a:p>
            <a:pPr marL="203200" indent="-190500">
              <a:lnSpc>
                <a:spcPts val="2390"/>
              </a:lnSpc>
              <a:spcBef>
                <a:spcPts val="120"/>
              </a:spcBef>
              <a:buChar char="-"/>
              <a:tabLst>
                <a:tab pos="203200" algn="l"/>
              </a:tabLst>
            </a:pPr>
            <a:endParaRPr lang="en-US" sz="2000" spc="-20" dirty="0">
              <a:cs typeface="Calibri"/>
            </a:endParaRPr>
          </a:p>
          <a:p>
            <a:pPr marL="203200" indent="-190500">
              <a:lnSpc>
                <a:spcPts val="2390"/>
              </a:lnSpc>
              <a:spcBef>
                <a:spcPts val="120"/>
              </a:spcBef>
              <a:buChar char="-"/>
              <a:tabLst>
                <a:tab pos="203200" algn="l"/>
              </a:tabLst>
            </a:pPr>
            <a:endParaRPr lang="en-US" sz="2000" spc="-20" dirty="0">
              <a:cs typeface="Calibri"/>
            </a:endParaRPr>
          </a:p>
          <a:p>
            <a:pPr marL="203200" indent="-190500">
              <a:lnSpc>
                <a:spcPts val="2390"/>
              </a:lnSpc>
              <a:spcBef>
                <a:spcPts val="120"/>
              </a:spcBef>
              <a:buChar char="-"/>
              <a:tabLst>
                <a:tab pos="203200" algn="l"/>
              </a:tabLst>
            </a:pPr>
            <a:r>
              <a:rPr lang="en-US" sz="2000" spc="-20" dirty="0">
                <a:cs typeface="Calibri"/>
              </a:rPr>
              <a:t>Table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tilted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at an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angle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of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70</a:t>
            </a:r>
            <a:r>
              <a:rPr lang="en-US" sz="2000" spc="-6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degrees,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with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footrest</a:t>
            </a:r>
            <a:r>
              <a:rPr lang="en-US" sz="2000" spc="-7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rest for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upper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spc="-20" dirty="0">
                <a:cs typeface="Calibri"/>
              </a:rPr>
              <a:t>limb</a:t>
            </a:r>
            <a:endParaRPr lang="en-US" sz="2000" dirty="0">
              <a:cs typeface="Calibri"/>
            </a:endParaRPr>
          </a:p>
          <a:p>
            <a:pPr marL="12065" indent="0">
              <a:lnSpc>
                <a:spcPts val="2390"/>
              </a:lnSpc>
              <a:buNone/>
            </a:pPr>
            <a:r>
              <a:rPr lang="en-US" sz="2000" dirty="0">
                <a:cs typeface="Calibri"/>
              </a:rPr>
              <a:t>    in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which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BP will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be</a:t>
            </a:r>
            <a:r>
              <a:rPr lang="en-US" sz="2000" spc="3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measured.</a:t>
            </a:r>
          </a:p>
          <a:p>
            <a:pPr marL="12065" indent="0">
              <a:lnSpc>
                <a:spcPts val="2390"/>
              </a:lnSpc>
              <a:buNone/>
            </a:pPr>
            <a:endParaRPr lang="en-US" sz="2000" dirty="0">
              <a:cs typeface="Calibri"/>
            </a:endParaRPr>
          </a:p>
          <a:p>
            <a:pPr marL="69215">
              <a:lnSpc>
                <a:spcPts val="2390"/>
              </a:lnSpc>
              <a:spcBef>
                <a:spcPts val="50"/>
              </a:spcBef>
            </a:pPr>
            <a:r>
              <a:rPr lang="en-US" sz="2000" dirty="0">
                <a:cs typeface="Calibri"/>
              </a:rPr>
              <a:t>-</a:t>
            </a:r>
            <a:r>
              <a:rPr lang="en-US" sz="2000" spc="39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Velcro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straps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allow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securing</a:t>
            </a:r>
            <a:r>
              <a:rPr lang="en-US" sz="2000" spc="-5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patient</a:t>
            </a:r>
            <a:r>
              <a:rPr lang="en-US" sz="2000" spc="-7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in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case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of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loss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of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postural</a:t>
            </a:r>
            <a:r>
              <a:rPr lang="en-US" sz="2000" spc="-7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tone.</a:t>
            </a:r>
          </a:p>
          <a:p>
            <a:pPr marL="0" indent="0">
              <a:lnSpc>
                <a:spcPts val="2390"/>
              </a:lnSpc>
              <a:spcBef>
                <a:spcPts val="50"/>
              </a:spcBef>
              <a:buNone/>
            </a:pPr>
            <a:endParaRPr lang="en-US" sz="2000" dirty="0">
              <a:cs typeface="Calibri"/>
            </a:endParaRPr>
          </a:p>
          <a:p>
            <a:pPr marL="261620" indent="-248920">
              <a:lnSpc>
                <a:spcPts val="2380"/>
              </a:lnSpc>
              <a:buChar char="-"/>
              <a:tabLst>
                <a:tab pos="261620" algn="l"/>
              </a:tabLst>
            </a:pPr>
            <a:r>
              <a:rPr lang="en-US" sz="2000" dirty="0">
                <a:cs typeface="Calibri"/>
              </a:rPr>
              <a:t>The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necessary</a:t>
            </a:r>
            <a:r>
              <a:rPr lang="en-US" sz="2000" spc="-7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equipment:</a:t>
            </a:r>
            <a:endParaRPr lang="en-US" sz="2000" dirty="0">
              <a:cs typeface="Calibri"/>
            </a:endParaRPr>
          </a:p>
          <a:p>
            <a:pPr marL="1118235" lvl="1" indent="-190500">
              <a:lnSpc>
                <a:spcPts val="2390"/>
              </a:lnSpc>
              <a:buChar char="-"/>
              <a:tabLst>
                <a:tab pos="1118235" algn="l"/>
              </a:tabLst>
            </a:pPr>
            <a:r>
              <a:rPr lang="en-US" sz="2000" dirty="0">
                <a:cs typeface="Calibri"/>
              </a:rPr>
              <a:t>Device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for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non-</a:t>
            </a:r>
            <a:r>
              <a:rPr lang="en-US" sz="2000" dirty="0">
                <a:cs typeface="Calibri"/>
              </a:rPr>
              <a:t>invasive</a:t>
            </a:r>
            <a:r>
              <a:rPr lang="en-US" sz="2000" spc="-6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monitoring</a:t>
            </a:r>
            <a:r>
              <a:rPr lang="en-US" sz="2000" spc="-7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of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BP</a:t>
            </a:r>
            <a:r>
              <a:rPr lang="en-US" sz="2000" spc="-9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(beat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to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beat)</a:t>
            </a:r>
            <a:endParaRPr lang="en-US" sz="2000" dirty="0">
              <a:cs typeface="Calibri"/>
            </a:endParaRPr>
          </a:p>
          <a:p>
            <a:pPr marL="1118235" lvl="1" indent="-190500">
              <a:lnSpc>
                <a:spcPct val="100000"/>
              </a:lnSpc>
              <a:spcBef>
                <a:spcPts val="50"/>
              </a:spcBef>
              <a:buChar char="-"/>
              <a:tabLst>
                <a:tab pos="1118235" algn="l"/>
              </a:tabLst>
            </a:pPr>
            <a:r>
              <a:rPr lang="en-US" sz="2000" dirty="0">
                <a:cs typeface="Calibri"/>
              </a:rPr>
              <a:t>BP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curve</a:t>
            </a:r>
            <a:endParaRPr lang="en-US" sz="2000" dirty="0">
              <a:cs typeface="Calibri"/>
            </a:endParaRPr>
          </a:p>
          <a:p>
            <a:r>
              <a:rPr lang="en-IN" sz="2000" dirty="0">
                <a:cs typeface="Calibri"/>
              </a:rPr>
              <a:t>ECG</a:t>
            </a:r>
            <a:r>
              <a:rPr lang="en-IN" sz="2000" spc="-20" dirty="0">
                <a:cs typeface="Calibri"/>
              </a:rPr>
              <a:t> </a:t>
            </a:r>
            <a:r>
              <a:rPr lang="en-IN" sz="2000" dirty="0">
                <a:cs typeface="Calibri"/>
              </a:rPr>
              <a:t>monitoring</a:t>
            </a:r>
            <a:r>
              <a:rPr lang="en-IN" sz="2000" spc="-50" dirty="0">
                <a:cs typeface="Calibri"/>
              </a:rPr>
              <a:t> </a:t>
            </a:r>
            <a:r>
              <a:rPr lang="en-IN" sz="2000" spc="-10" dirty="0">
                <a:cs typeface="Calibri"/>
              </a:rPr>
              <a:t>devices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28109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42AA-2D5B-6595-22F7-E0275F20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3CC4-8976-6F65-C06B-67B041E31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sensitivity of the test can be increased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by the use of longer tilt durations</a:t>
            </a:r>
          </a:p>
          <a:p>
            <a:r>
              <a:rPr lang="en-US" dirty="0"/>
              <a:t> steeper tilt angles</a:t>
            </a:r>
          </a:p>
          <a:p>
            <a:endParaRPr lang="en-US" dirty="0"/>
          </a:p>
          <a:p>
            <a:r>
              <a:rPr lang="en-US" dirty="0"/>
              <a:t> provocative agents such as isoproterenol or nitroglycerin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7255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0F6A-7D64-7180-BB70-E9E557C1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F8B22-5CDE-94FC-2490-69C2665A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u="sng" dirty="0">
                <a:solidFill>
                  <a:srgbClr val="FF0000"/>
                </a:solidFill>
              </a:rPr>
              <a:t>C/I</a:t>
            </a:r>
          </a:p>
          <a:p>
            <a:r>
              <a:rPr lang="en-IN" dirty="0"/>
              <a:t>Severe LVOTO</a:t>
            </a:r>
          </a:p>
          <a:p>
            <a:r>
              <a:rPr lang="en-IN" dirty="0"/>
              <a:t>Severe MS</a:t>
            </a:r>
          </a:p>
          <a:p>
            <a:r>
              <a:rPr lang="en-IN" dirty="0"/>
              <a:t>Critical cerebral vascular stenosis</a:t>
            </a:r>
          </a:p>
          <a:p>
            <a:r>
              <a:rPr lang="en-IN" dirty="0"/>
              <a:t>Critical proximal coronary stenosis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5343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E5EC1-1E9B-3EDD-E488-5BCE8411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6215F-517D-446A-C1BE-4491FB041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849" t="22079" r="5502" b="15474"/>
          <a:stretch>
            <a:fillRect/>
          </a:stretch>
        </p:blipFill>
        <p:spPr>
          <a:xfrm>
            <a:off x="1261872" y="777240"/>
            <a:ext cx="9628631" cy="57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22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38885" y="305209"/>
            <a:ext cx="8650605" cy="62453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1384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sz="3150" dirty="0">
                <a:solidFill>
                  <a:schemeClr val="tx1"/>
                </a:solidFill>
              </a:rPr>
              <a:t>Carotid</a:t>
            </a:r>
            <a:r>
              <a:rPr sz="3150" spc="130" dirty="0">
                <a:solidFill>
                  <a:schemeClr val="tx1"/>
                </a:solidFill>
              </a:rPr>
              <a:t> </a:t>
            </a:r>
            <a:r>
              <a:rPr sz="3150" dirty="0">
                <a:solidFill>
                  <a:schemeClr val="tx1"/>
                </a:solidFill>
              </a:rPr>
              <a:t>Sinus</a:t>
            </a:r>
            <a:r>
              <a:rPr sz="3150" spc="50" dirty="0">
                <a:solidFill>
                  <a:schemeClr val="tx1"/>
                </a:solidFill>
              </a:rPr>
              <a:t> </a:t>
            </a:r>
            <a:r>
              <a:rPr sz="3150" dirty="0">
                <a:solidFill>
                  <a:schemeClr val="tx1"/>
                </a:solidFill>
              </a:rPr>
              <a:t>Massage</a:t>
            </a:r>
            <a:r>
              <a:rPr sz="3150" spc="65" dirty="0">
                <a:solidFill>
                  <a:schemeClr val="tx1"/>
                </a:solidFill>
              </a:rPr>
              <a:t> </a:t>
            </a:r>
            <a:r>
              <a:rPr sz="3150" spc="-10" dirty="0">
                <a:solidFill>
                  <a:schemeClr val="tx1"/>
                </a:solidFill>
              </a:rPr>
              <a:t>(CSM)</a:t>
            </a:r>
            <a:endParaRPr sz="3150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3378" y="1279045"/>
            <a:ext cx="3561079" cy="52260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96875" indent="-384175">
              <a:spcBef>
                <a:spcPts val="730"/>
              </a:spcBef>
              <a:buClr>
                <a:srgbClr val="6D9FAF"/>
              </a:buClr>
              <a:buSzPct val="82978"/>
              <a:buFont typeface="Segoe UI Symbol"/>
              <a:buChar char="⦿"/>
              <a:tabLst>
                <a:tab pos="396875" algn="l"/>
              </a:tabLst>
            </a:pPr>
            <a:r>
              <a:rPr sz="2350" spc="-10" dirty="0">
                <a:latin typeface="Calibri"/>
                <a:cs typeface="Calibri"/>
              </a:rPr>
              <a:t>Method</a:t>
            </a:r>
            <a:endParaRPr sz="2350" dirty="0">
              <a:latin typeface="Calibri"/>
              <a:cs typeface="Calibri"/>
            </a:endParaRPr>
          </a:p>
          <a:p>
            <a:pPr marL="697230" lvl="1" indent="-273050">
              <a:spcBef>
                <a:spcPts val="640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7230" algn="l"/>
              </a:tabLst>
            </a:pPr>
            <a:r>
              <a:rPr sz="2350" dirty="0">
                <a:latin typeface="Calibri"/>
                <a:cs typeface="Calibri"/>
              </a:rPr>
              <a:t>Massage,</a:t>
            </a:r>
            <a:r>
              <a:rPr sz="2350" spc="9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5-10</a:t>
            </a:r>
            <a:r>
              <a:rPr sz="2350" spc="6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seconds</a:t>
            </a:r>
            <a:endParaRPr sz="2350" dirty="0">
              <a:latin typeface="Calibri"/>
              <a:cs typeface="Calibri"/>
            </a:endParaRPr>
          </a:p>
          <a:p>
            <a:pPr marL="697865" lvl="1" indent="-273685">
              <a:spcBef>
                <a:spcPts val="640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7865" algn="l"/>
              </a:tabLst>
            </a:pPr>
            <a:r>
              <a:rPr sz="2350" dirty="0">
                <a:latin typeface="Calibri"/>
                <a:cs typeface="Calibri"/>
              </a:rPr>
              <a:t>Don’t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occlude</a:t>
            </a:r>
            <a:endParaRPr sz="2350" dirty="0">
              <a:latin typeface="Calibri"/>
              <a:cs typeface="Calibri"/>
            </a:endParaRPr>
          </a:p>
          <a:p>
            <a:pPr marL="697230" marR="511175" lvl="1" indent="-273685">
              <a:lnSpc>
                <a:spcPct val="102299"/>
              </a:lnSpc>
              <a:spcBef>
                <a:spcPts val="575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8500" algn="l"/>
              </a:tabLst>
            </a:pPr>
            <a:r>
              <a:rPr sz="2350" dirty="0">
                <a:latin typeface="Calibri"/>
                <a:cs typeface="Calibri"/>
              </a:rPr>
              <a:t>Supine</a:t>
            </a:r>
            <a:r>
              <a:rPr sz="2350" spc="5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and</a:t>
            </a:r>
            <a:r>
              <a:rPr sz="2350" spc="5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upright 	posture</a:t>
            </a:r>
            <a:endParaRPr sz="2350" dirty="0">
              <a:latin typeface="Calibri"/>
              <a:cs typeface="Calibri"/>
            </a:endParaRPr>
          </a:p>
          <a:p>
            <a:pPr marL="698500">
              <a:spcBef>
                <a:spcPts val="60"/>
              </a:spcBef>
            </a:pPr>
            <a:r>
              <a:rPr sz="2350" dirty="0">
                <a:latin typeface="Calibri"/>
                <a:cs typeface="Calibri"/>
              </a:rPr>
              <a:t>(on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tilt</a:t>
            </a:r>
            <a:r>
              <a:rPr sz="2350" spc="6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table)</a:t>
            </a:r>
            <a:endParaRPr sz="2350" dirty="0">
              <a:latin typeface="Calibri"/>
              <a:cs typeface="Calibri"/>
            </a:endParaRPr>
          </a:p>
          <a:p>
            <a:pPr marL="396875" indent="-384175">
              <a:spcBef>
                <a:spcPts val="645"/>
              </a:spcBef>
              <a:buClr>
                <a:srgbClr val="6D9FAF"/>
              </a:buClr>
              <a:buSzPct val="82978"/>
              <a:buFont typeface="Segoe UI Symbol"/>
              <a:buChar char="⦿"/>
              <a:tabLst>
                <a:tab pos="396875" algn="l"/>
              </a:tabLst>
            </a:pPr>
            <a:r>
              <a:rPr sz="2350" spc="-10" dirty="0">
                <a:latin typeface="Calibri"/>
                <a:cs typeface="Calibri"/>
              </a:rPr>
              <a:t>Outcome</a:t>
            </a:r>
            <a:endParaRPr sz="2350" dirty="0">
              <a:latin typeface="Calibri"/>
              <a:cs typeface="Calibri"/>
            </a:endParaRPr>
          </a:p>
          <a:p>
            <a:pPr marL="697230" marR="178435" lvl="1" indent="-273685">
              <a:lnSpc>
                <a:spcPct val="102299"/>
              </a:lnSpc>
              <a:spcBef>
                <a:spcPts val="575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8500" algn="l"/>
                <a:tab pos="1951355" algn="l"/>
              </a:tabLst>
            </a:pPr>
            <a:r>
              <a:rPr sz="2350" dirty="0">
                <a:latin typeface="Calibri"/>
                <a:cs typeface="Calibri"/>
              </a:rPr>
              <a:t>&gt;3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second</a:t>
            </a:r>
            <a:r>
              <a:rPr sz="2350" spc="8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asystole 	and/or</a:t>
            </a:r>
            <a:r>
              <a:rPr sz="2350" dirty="0">
                <a:latin typeface="Calibri"/>
                <a:cs typeface="Calibri"/>
              </a:rPr>
              <a:t>&gt;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50</a:t>
            </a:r>
            <a:r>
              <a:rPr sz="2350" spc="75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mmHg 	</a:t>
            </a:r>
            <a:r>
              <a:rPr sz="2350" dirty="0">
                <a:latin typeface="Calibri"/>
                <a:cs typeface="Calibri"/>
              </a:rPr>
              <a:t>fall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in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systolic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BP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with 	</a:t>
            </a:r>
            <a:r>
              <a:rPr sz="2350" dirty="0">
                <a:latin typeface="Calibri"/>
                <a:cs typeface="Calibri"/>
              </a:rPr>
              <a:t>reproduction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spc="-25" dirty="0">
                <a:latin typeface="Calibri"/>
                <a:cs typeface="Calibri"/>
              </a:rPr>
              <a:t>of 	</a:t>
            </a:r>
            <a:r>
              <a:rPr sz="2350" dirty="0">
                <a:latin typeface="Calibri"/>
                <a:cs typeface="Calibri"/>
              </a:rPr>
              <a:t>symptoms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=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Carotid 	</a:t>
            </a:r>
            <a:r>
              <a:rPr sz="2350" dirty="0">
                <a:latin typeface="Calibri"/>
                <a:cs typeface="Calibri"/>
              </a:rPr>
              <a:t>Sinus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Syndrome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6180" y="1547813"/>
            <a:ext cx="3992245" cy="473129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96875" indent="-384175">
              <a:spcBef>
                <a:spcPts val="735"/>
              </a:spcBef>
              <a:buClr>
                <a:srgbClr val="6D9FAF"/>
              </a:buClr>
              <a:buSzPct val="82978"/>
              <a:buFont typeface="Segoe UI Symbol"/>
              <a:buChar char="⦿"/>
              <a:tabLst>
                <a:tab pos="396875" algn="l"/>
              </a:tabLst>
            </a:pPr>
            <a:r>
              <a:rPr sz="2350" dirty="0">
                <a:latin typeface="Calibri"/>
                <a:cs typeface="Calibri"/>
              </a:rPr>
              <a:t>Absolute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contraindications</a:t>
            </a:r>
            <a:endParaRPr sz="2350" dirty="0">
              <a:latin typeface="Calibri"/>
              <a:cs typeface="Calibri"/>
            </a:endParaRPr>
          </a:p>
          <a:p>
            <a:pPr marL="697865" marR="5080" lvl="1" indent="-273685">
              <a:lnSpc>
                <a:spcPct val="102299"/>
              </a:lnSpc>
              <a:spcBef>
                <a:spcPts val="575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9135" algn="l"/>
              </a:tabLst>
            </a:pPr>
            <a:r>
              <a:rPr sz="2350" dirty="0">
                <a:latin typeface="Calibri"/>
                <a:cs typeface="Calibri"/>
              </a:rPr>
              <a:t>Carotid</a:t>
            </a:r>
            <a:r>
              <a:rPr sz="2350" spc="6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bruit,</a:t>
            </a:r>
            <a:r>
              <a:rPr sz="2350" spc="5" dirty="0">
                <a:latin typeface="Calibri"/>
                <a:cs typeface="Calibri"/>
              </a:rPr>
              <a:t> </a:t>
            </a:r>
            <a:endParaRPr lang="en-IN" sz="2350" spc="5" dirty="0">
              <a:latin typeface="Calibri"/>
              <a:cs typeface="Calibri"/>
            </a:endParaRPr>
          </a:p>
          <a:p>
            <a:pPr marL="697865" marR="5080" lvl="1" indent="-273685">
              <a:lnSpc>
                <a:spcPct val="102299"/>
              </a:lnSpc>
              <a:spcBef>
                <a:spcPts val="575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9135" algn="l"/>
              </a:tabLst>
            </a:pPr>
            <a:r>
              <a:rPr sz="2350" spc="-20" dirty="0">
                <a:latin typeface="Calibri"/>
                <a:cs typeface="Calibri"/>
              </a:rPr>
              <a:t>known </a:t>
            </a:r>
            <a:r>
              <a:rPr sz="2350" dirty="0">
                <a:latin typeface="Calibri"/>
                <a:cs typeface="Calibri"/>
              </a:rPr>
              <a:t>significant</a:t>
            </a:r>
            <a:r>
              <a:rPr sz="2350" spc="5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carotid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arterial 	</a:t>
            </a:r>
            <a:r>
              <a:rPr sz="2350" dirty="0">
                <a:latin typeface="Calibri"/>
                <a:cs typeface="Calibri"/>
              </a:rPr>
              <a:t>disease</a:t>
            </a:r>
            <a:endParaRPr lang="en-IN" sz="2350" dirty="0">
              <a:latin typeface="Calibri"/>
              <a:cs typeface="Calibri"/>
            </a:endParaRPr>
          </a:p>
          <a:p>
            <a:pPr marL="697865" marR="5080" lvl="1" indent="-273685">
              <a:lnSpc>
                <a:spcPct val="102299"/>
              </a:lnSpc>
              <a:spcBef>
                <a:spcPts val="575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9135" algn="l"/>
              </a:tabLst>
            </a:pPr>
            <a:r>
              <a:rPr sz="2350" spc="-4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previous</a:t>
            </a:r>
            <a:r>
              <a:rPr sz="2350" spc="7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CVA(</a:t>
            </a:r>
            <a:r>
              <a:rPr sz="2350" spc="60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last </a:t>
            </a:r>
            <a:r>
              <a:rPr sz="2350" dirty="0">
                <a:latin typeface="Calibri"/>
                <a:cs typeface="Calibri"/>
              </a:rPr>
              <a:t>3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months</a:t>
            </a:r>
            <a:r>
              <a:rPr sz="2350" spc="90" dirty="0">
                <a:latin typeface="Calibri"/>
                <a:cs typeface="Calibri"/>
              </a:rPr>
              <a:t> </a:t>
            </a:r>
            <a:r>
              <a:rPr sz="2350" spc="-50" dirty="0">
                <a:latin typeface="Calibri"/>
                <a:cs typeface="Calibri"/>
              </a:rPr>
              <a:t>)</a:t>
            </a:r>
            <a:endParaRPr lang="en-IN" sz="2350" spc="-50" dirty="0">
              <a:latin typeface="Calibri"/>
              <a:cs typeface="Calibri"/>
            </a:endParaRPr>
          </a:p>
          <a:p>
            <a:pPr marL="424180" marR="5080" lvl="1">
              <a:lnSpc>
                <a:spcPct val="102299"/>
              </a:lnSpc>
              <a:spcBef>
                <a:spcPts val="575"/>
              </a:spcBef>
              <a:buClr>
                <a:srgbClr val="6D9FAF"/>
              </a:buClr>
              <a:buSzPct val="91489"/>
              <a:tabLst>
                <a:tab pos="699135" algn="l"/>
              </a:tabLst>
            </a:pPr>
            <a:endParaRPr sz="2350" dirty="0">
              <a:latin typeface="Calibri"/>
              <a:cs typeface="Calibri"/>
            </a:endParaRPr>
          </a:p>
          <a:p>
            <a:pPr marL="396875" indent="-384175">
              <a:spcBef>
                <a:spcPts val="640"/>
              </a:spcBef>
              <a:buClr>
                <a:srgbClr val="6D9FAF"/>
              </a:buClr>
              <a:buSzPct val="82978"/>
              <a:buFont typeface="Segoe UI Symbol"/>
              <a:buChar char="⦿"/>
              <a:tabLst>
                <a:tab pos="396875" algn="l"/>
              </a:tabLst>
            </a:pPr>
            <a:r>
              <a:rPr sz="2350" spc="-10" dirty="0">
                <a:latin typeface="Calibri"/>
                <a:cs typeface="Calibri"/>
              </a:rPr>
              <a:t>Complications</a:t>
            </a:r>
            <a:endParaRPr sz="2350" dirty="0">
              <a:latin typeface="Calibri"/>
              <a:cs typeface="Calibri"/>
            </a:endParaRPr>
          </a:p>
          <a:p>
            <a:pPr marL="698500" lvl="1" indent="-273685">
              <a:spcBef>
                <a:spcPts val="640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8500" algn="l"/>
              </a:tabLst>
            </a:pPr>
            <a:r>
              <a:rPr sz="2350" dirty="0">
                <a:latin typeface="Calibri"/>
                <a:cs typeface="Calibri"/>
              </a:rPr>
              <a:t>Primarily</a:t>
            </a:r>
            <a:r>
              <a:rPr sz="2350" spc="7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neurological</a:t>
            </a:r>
            <a:endParaRPr sz="2350" dirty="0">
              <a:latin typeface="Calibri"/>
              <a:cs typeface="Calibri"/>
            </a:endParaRPr>
          </a:p>
          <a:p>
            <a:pPr marL="698500" lvl="1" indent="-273685">
              <a:spcBef>
                <a:spcPts val="640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8500" algn="l"/>
              </a:tabLst>
            </a:pPr>
            <a:r>
              <a:rPr sz="2350" dirty="0">
                <a:latin typeface="Calibri"/>
                <a:cs typeface="Calibri"/>
              </a:rPr>
              <a:t>Less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than</a:t>
            </a:r>
            <a:r>
              <a:rPr sz="2350" spc="70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0.2%</a:t>
            </a:r>
            <a:endParaRPr sz="2350" dirty="0">
              <a:latin typeface="Calibri"/>
              <a:cs typeface="Calibri"/>
            </a:endParaRPr>
          </a:p>
          <a:p>
            <a:pPr marL="698500" lvl="1" indent="-273685">
              <a:spcBef>
                <a:spcPts val="640"/>
              </a:spcBef>
              <a:buClr>
                <a:srgbClr val="6D9FAF"/>
              </a:buClr>
              <a:buSzPct val="91489"/>
              <a:buFont typeface="Segoe UI Symbol"/>
              <a:buChar char="⚫"/>
              <a:tabLst>
                <a:tab pos="698500" algn="l"/>
              </a:tabLst>
            </a:pPr>
            <a:r>
              <a:rPr sz="2350" dirty="0">
                <a:latin typeface="Calibri"/>
                <a:cs typeface="Calibri"/>
              </a:rPr>
              <a:t>Usually</a:t>
            </a:r>
            <a:r>
              <a:rPr sz="2350" spc="8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transient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0910" y="6014136"/>
            <a:ext cx="3890645" cy="41806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92810" marR="6350" indent="762000" algn="r">
              <a:lnSpc>
                <a:spcPts val="1510"/>
              </a:lnSpc>
              <a:spcBef>
                <a:spcPts val="260"/>
              </a:spcBef>
            </a:pP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26:989.</a:t>
            </a:r>
            <a:endParaRPr sz="1350" dirty="0">
              <a:latin typeface="Calibri"/>
              <a:cs typeface="Calibri"/>
            </a:endParaRPr>
          </a:p>
          <a:p>
            <a:pPr marR="5080" algn="r">
              <a:lnSpc>
                <a:spcPts val="1485"/>
              </a:lnSpc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Munro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N,</a:t>
            </a:r>
            <a:r>
              <a:rPr sz="13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13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3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Geriatr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Soc.</a:t>
            </a:r>
            <a:r>
              <a:rPr sz="13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1994;42:1248-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1251.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5641" y="1"/>
            <a:ext cx="25400" cy="6857365"/>
          </a:xfrm>
          <a:custGeom>
            <a:avLst/>
            <a:gdLst/>
            <a:ahLst/>
            <a:cxnLst/>
            <a:rect l="l" t="t" r="r" b="b"/>
            <a:pathLst>
              <a:path w="25400" h="6857365">
                <a:moveTo>
                  <a:pt x="24870" y="0"/>
                </a:moveTo>
                <a:lnTo>
                  <a:pt x="1587" y="0"/>
                </a:lnTo>
                <a:lnTo>
                  <a:pt x="0" y="6857204"/>
                </a:lnTo>
                <a:lnTo>
                  <a:pt x="23283" y="6857210"/>
                </a:lnTo>
                <a:lnTo>
                  <a:pt x="24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40823" y="4573"/>
            <a:ext cx="22225" cy="6853555"/>
          </a:xfrm>
          <a:custGeom>
            <a:avLst/>
            <a:gdLst/>
            <a:ahLst/>
            <a:cxnLst/>
            <a:rect l="l" t="t" r="r" b="b"/>
            <a:pathLst>
              <a:path w="22225" h="6853555">
                <a:moveTo>
                  <a:pt x="21970" y="0"/>
                </a:moveTo>
                <a:lnTo>
                  <a:pt x="761" y="0"/>
                </a:lnTo>
                <a:lnTo>
                  <a:pt x="0" y="6853427"/>
                </a:lnTo>
                <a:lnTo>
                  <a:pt x="21209" y="6853427"/>
                </a:lnTo>
                <a:lnTo>
                  <a:pt x="21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6B59-F6ED-E0C4-9161-B62CB9C1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371" y="82143"/>
            <a:ext cx="9603275" cy="1049235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Arial MT"/>
                <a:cs typeface="Arial MT"/>
              </a:rPr>
              <a:t>Management</a:t>
            </a:r>
            <a:r>
              <a:rPr lang="en-IN" sz="2400" b="1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N" sz="2400" b="1" dirty="0">
                <a:solidFill>
                  <a:srgbClr val="FF0000"/>
                </a:solidFill>
                <a:latin typeface="Arial MT"/>
                <a:cs typeface="Arial MT"/>
              </a:rPr>
              <a:t>Strategies</a:t>
            </a:r>
            <a:r>
              <a:rPr lang="en-IN" sz="2400" b="1" spc="-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22B33-AEA8-E29B-B1D4-EFE0B46A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1" y="606760"/>
            <a:ext cx="10515600" cy="542646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b="1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dirty="0">
                <a:cs typeface="Calibri"/>
              </a:rPr>
              <a:t>Goals</a:t>
            </a:r>
            <a:r>
              <a:rPr lang="en-US" b="1" spc="6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of</a:t>
            </a:r>
            <a:r>
              <a:rPr lang="en-US" b="1" spc="4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treatment:</a:t>
            </a:r>
            <a:endParaRPr lang="en-US" dirty="0">
              <a:cs typeface="Calibri"/>
            </a:endParaRPr>
          </a:p>
          <a:p>
            <a:pPr marL="721360" indent="-162560">
              <a:lnSpc>
                <a:spcPct val="100000"/>
              </a:lnSpc>
              <a:spcBef>
                <a:spcPts val="65"/>
              </a:spcBef>
              <a:buChar char="-"/>
              <a:tabLst>
                <a:tab pos="721360" algn="l"/>
              </a:tabLst>
            </a:pPr>
            <a:r>
              <a:rPr lang="en-US" dirty="0">
                <a:cs typeface="Calibri"/>
              </a:rPr>
              <a:t>Prevention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70" dirty="0">
                <a:cs typeface="Calibri"/>
              </a:rPr>
              <a:t> </a:t>
            </a:r>
            <a:r>
              <a:rPr lang="en-US" dirty="0">
                <a:cs typeface="Calibri"/>
              </a:rPr>
              <a:t>symptom</a:t>
            </a:r>
            <a:r>
              <a:rPr lang="en-US" spc="50" dirty="0">
                <a:cs typeface="Calibri"/>
              </a:rPr>
              <a:t> </a:t>
            </a:r>
            <a:r>
              <a:rPr lang="en-US" dirty="0">
                <a:cs typeface="Calibri"/>
              </a:rPr>
              <a:t>recurrence</a:t>
            </a:r>
            <a:r>
              <a:rPr lang="en-US" spc="125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50" dirty="0">
                <a:cs typeface="Calibri"/>
              </a:rPr>
              <a:t> </a:t>
            </a:r>
            <a:r>
              <a:rPr lang="en-US" dirty="0">
                <a:cs typeface="Calibri"/>
              </a:rPr>
              <a:t>associated</a:t>
            </a:r>
            <a:r>
              <a:rPr lang="en-US" spc="5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injuries</a:t>
            </a:r>
            <a:endParaRPr lang="en-US" dirty="0">
              <a:cs typeface="Calibri"/>
            </a:endParaRPr>
          </a:p>
          <a:p>
            <a:pPr marL="721360" indent="-162560">
              <a:lnSpc>
                <a:spcPct val="100000"/>
              </a:lnSpc>
              <a:spcBef>
                <a:spcPts val="65"/>
              </a:spcBef>
              <a:buChar char="-"/>
              <a:tabLst>
                <a:tab pos="721360" algn="l"/>
              </a:tabLst>
            </a:pPr>
            <a:r>
              <a:rPr lang="en-US" dirty="0">
                <a:cs typeface="Calibri"/>
              </a:rPr>
              <a:t>improved</a:t>
            </a:r>
            <a:r>
              <a:rPr lang="en-US" spc="55" dirty="0">
                <a:cs typeface="Calibri"/>
              </a:rPr>
              <a:t> </a:t>
            </a:r>
            <a:r>
              <a:rPr lang="en-US" dirty="0">
                <a:cs typeface="Calibri"/>
              </a:rPr>
              <a:t>quality</a:t>
            </a:r>
            <a:r>
              <a:rPr lang="en-US" spc="85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7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life</a:t>
            </a:r>
            <a:endParaRPr lang="en-US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lang="en-US" b="1" dirty="0">
                <a:cs typeface="Calibri"/>
              </a:rPr>
              <a:t>Initial</a:t>
            </a:r>
            <a:r>
              <a:rPr lang="en-US" b="1" spc="100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treatment: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lang="en-US" dirty="0">
              <a:cs typeface="Calibri"/>
            </a:endParaRPr>
          </a:p>
          <a:p>
            <a:pPr marL="240665">
              <a:lnSpc>
                <a:spcPct val="100000"/>
              </a:lnSpc>
              <a:buSzPct val="95744"/>
              <a:buAutoNum type="arabicPeriod"/>
              <a:tabLst>
                <a:tab pos="240665" algn="l"/>
              </a:tabLst>
            </a:pPr>
            <a:r>
              <a:rPr lang="en-US" dirty="0">
                <a:cs typeface="Calibri"/>
              </a:rPr>
              <a:t>Education</a:t>
            </a:r>
            <a:r>
              <a:rPr lang="en-US" spc="60" dirty="0">
                <a:cs typeface="Calibri"/>
              </a:rPr>
              <a:t> </a:t>
            </a:r>
            <a:r>
              <a:rPr lang="en-US" dirty="0">
                <a:cs typeface="Calibri"/>
              </a:rPr>
              <a:t>regarding</a:t>
            </a:r>
            <a:r>
              <a:rPr lang="en-US" spc="55" dirty="0">
                <a:cs typeface="Calibri"/>
              </a:rPr>
              <a:t> </a:t>
            </a:r>
            <a:r>
              <a:rPr lang="en-US" dirty="0">
                <a:cs typeface="Calibri"/>
              </a:rPr>
              <a:t>avoidance</a:t>
            </a:r>
            <a:r>
              <a:rPr lang="en-US" spc="60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triggering</a:t>
            </a:r>
            <a:r>
              <a:rPr lang="en-US" spc="5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events</a:t>
            </a:r>
            <a:endParaRPr lang="en-US" dirty="0">
              <a:cs typeface="Calibri"/>
            </a:endParaRPr>
          </a:p>
          <a:p>
            <a:pPr marL="699135" indent="0">
              <a:lnSpc>
                <a:spcPct val="100000"/>
              </a:lnSpc>
              <a:spcBef>
                <a:spcPts val="60"/>
              </a:spcBef>
              <a:buNone/>
            </a:pPr>
            <a:r>
              <a:rPr lang="en-US" dirty="0">
                <a:cs typeface="Calibri"/>
              </a:rPr>
              <a:t>(hot</a:t>
            </a:r>
            <a:r>
              <a:rPr lang="en-US" spc="60" dirty="0">
                <a:cs typeface="Calibri"/>
              </a:rPr>
              <a:t> </a:t>
            </a:r>
            <a:r>
              <a:rPr lang="en-US" dirty="0">
                <a:cs typeface="Calibri"/>
              </a:rPr>
              <a:t>crowded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environments,</a:t>
            </a:r>
            <a:r>
              <a:rPr lang="en-US" spc="55" dirty="0">
                <a:cs typeface="Calibri"/>
              </a:rPr>
              <a:t> </a:t>
            </a:r>
            <a:r>
              <a:rPr lang="en-US" dirty="0">
                <a:cs typeface="Calibri"/>
              </a:rPr>
              <a:t>volume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depletion,</a:t>
            </a:r>
            <a:r>
              <a:rPr lang="en-US" spc="50" dirty="0">
                <a:cs typeface="Calibri"/>
              </a:rPr>
              <a:t> </a:t>
            </a:r>
            <a:r>
              <a:rPr lang="en-US" dirty="0">
                <a:cs typeface="Calibri"/>
              </a:rPr>
              <a:t>effects</a:t>
            </a:r>
            <a:r>
              <a:rPr lang="en-US" spc="75" dirty="0">
                <a:cs typeface="Calibri"/>
              </a:rPr>
              <a:t> </a:t>
            </a:r>
            <a:r>
              <a:rPr lang="en-US" spc="-25" dirty="0" err="1">
                <a:cs typeface="Calibri"/>
              </a:rPr>
              <a:t>of</a:t>
            </a:r>
            <a:r>
              <a:rPr lang="en-US" dirty="0" err="1">
                <a:cs typeface="Calibri"/>
              </a:rPr>
              <a:t>cough</a:t>
            </a:r>
            <a:r>
              <a:rPr lang="en-US" dirty="0">
                <a:cs typeface="Calibri"/>
              </a:rPr>
              <a:t>,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tight</a:t>
            </a:r>
            <a:r>
              <a:rPr lang="en-US" spc="6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collars)</a:t>
            </a:r>
          </a:p>
          <a:p>
            <a:pPr marL="699135" indent="0">
              <a:lnSpc>
                <a:spcPct val="100000"/>
              </a:lnSpc>
              <a:spcBef>
                <a:spcPts val="60"/>
              </a:spcBef>
              <a:buNone/>
            </a:pPr>
            <a:endParaRPr lang="en-US" dirty="0">
              <a:cs typeface="Calibri"/>
            </a:endParaRPr>
          </a:p>
          <a:p>
            <a:pPr marL="313690" indent="-300990">
              <a:lnSpc>
                <a:spcPct val="100000"/>
              </a:lnSpc>
              <a:spcBef>
                <a:spcPts val="65"/>
              </a:spcBef>
              <a:buSzPct val="95744"/>
              <a:buAutoNum type="arabicPeriod" startAt="2"/>
              <a:tabLst>
                <a:tab pos="313690" algn="l"/>
              </a:tabLst>
            </a:pPr>
            <a:r>
              <a:rPr lang="en-US" dirty="0">
                <a:cs typeface="Calibri"/>
              </a:rPr>
              <a:t>Recognition</a:t>
            </a:r>
            <a:r>
              <a:rPr lang="en-US" spc="70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25" dirty="0">
                <a:cs typeface="Calibri"/>
              </a:rPr>
              <a:t> </a:t>
            </a:r>
            <a:r>
              <a:rPr lang="en-US" dirty="0">
                <a:cs typeface="Calibri"/>
              </a:rPr>
              <a:t>premonitory</a:t>
            </a:r>
            <a:r>
              <a:rPr lang="en-US" spc="114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symptoms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FFFFFF"/>
              </a:buClr>
              <a:buFont typeface="Calibri"/>
              <a:buAutoNum type="arabicPeriod" startAt="2"/>
            </a:pPr>
            <a:endParaRPr lang="en-US" dirty="0">
              <a:cs typeface="Calibri"/>
            </a:endParaRPr>
          </a:p>
          <a:p>
            <a:pPr marL="313690" indent="-300990">
              <a:lnSpc>
                <a:spcPct val="100000"/>
              </a:lnSpc>
              <a:spcBef>
                <a:spcPts val="5"/>
              </a:spcBef>
              <a:buSzPct val="95744"/>
              <a:buAutoNum type="arabicPeriod" startAt="2"/>
              <a:tabLst>
                <a:tab pos="313690" algn="l"/>
                <a:tab pos="5200015" algn="l"/>
              </a:tabLst>
            </a:pPr>
            <a:r>
              <a:rPr lang="en-US" dirty="0" err="1">
                <a:cs typeface="Calibri"/>
              </a:rPr>
              <a:t>Manoeuvres</a:t>
            </a:r>
            <a:r>
              <a:rPr lang="en-US" spc="6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35" dirty="0">
                <a:cs typeface="Calibri"/>
              </a:rPr>
              <a:t> </a:t>
            </a:r>
            <a:r>
              <a:rPr lang="en-US" dirty="0">
                <a:cs typeface="Calibri"/>
              </a:rPr>
              <a:t>abort</a:t>
            </a:r>
            <a:r>
              <a:rPr lang="en-US" spc="65" dirty="0">
                <a:cs typeface="Calibri"/>
              </a:rPr>
              <a:t> </a:t>
            </a:r>
            <a:r>
              <a:rPr lang="en-US" dirty="0">
                <a:cs typeface="Calibri"/>
              </a:rPr>
              <a:t>the</a:t>
            </a:r>
            <a:r>
              <a:rPr lang="en-US" spc="110" dirty="0">
                <a:cs typeface="Calibri"/>
              </a:rPr>
              <a:t> </a:t>
            </a:r>
            <a:r>
              <a:rPr lang="en-US" dirty="0">
                <a:cs typeface="Calibri"/>
              </a:rPr>
              <a:t>episode</a:t>
            </a:r>
            <a:r>
              <a:rPr lang="en-US" spc="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(</a:t>
            </a:r>
            <a:r>
              <a:rPr lang="en-US" spc="-10" dirty="0" err="1">
                <a:cs typeface="Calibri"/>
              </a:rPr>
              <a:t>e.g.</a:t>
            </a:r>
            <a:r>
              <a:rPr lang="en-US" dirty="0" err="1">
                <a:cs typeface="Calibri"/>
              </a:rPr>
              <a:t>supine</a:t>
            </a:r>
            <a:r>
              <a:rPr lang="en-US" spc="75" dirty="0">
                <a:cs typeface="Calibri"/>
              </a:rPr>
              <a:t> </a:t>
            </a:r>
            <a:r>
              <a:rPr lang="en-US" dirty="0">
                <a:cs typeface="Calibri"/>
              </a:rPr>
              <a:t>posture,</a:t>
            </a:r>
            <a:r>
              <a:rPr lang="en-US" spc="1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Physical</a:t>
            </a:r>
            <a:r>
              <a:rPr lang="en-US" dirty="0">
                <a:cs typeface="Calibri"/>
              </a:rPr>
              <a:t>  </a:t>
            </a:r>
            <a:r>
              <a:rPr lang="en-US" spc="-10" dirty="0">
                <a:cs typeface="Calibri"/>
              </a:rPr>
              <a:t>Counter</a:t>
            </a:r>
            <a:r>
              <a:rPr lang="en-US" dirty="0">
                <a:cs typeface="Calibri"/>
              </a:rPr>
              <a:t>pressure</a:t>
            </a:r>
            <a:r>
              <a:rPr lang="en-US" spc="75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manoeuvres</a:t>
            </a:r>
            <a:r>
              <a:rPr lang="en-US" spc="12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(PCMs)</a:t>
            </a:r>
          </a:p>
          <a:p>
            <a:pPr marL="313690" indent="-300990">
              <a:lnSpc>
                <a:spcPct val="100000"/>
              </a:lnSpc>
              <a:spcBef>
                <a:spcPts val="5"/>
              </a:spcBef>
              <a:buSzPct val="95744"/>
              <a:buAutoNum type="arabicPeriod" startAt="2"/>
              <a:tabLst>
                <a:tab pos="313690" algn="l"/>
                <a:tab pos="5200015" algn="l"/>
              </a:tabLst>
            </a:pPr>
            <a:endParaRPr lang="en-US" dirty="0"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580"/>
              </a:spcBef>
              <a:buSzPct val="95744"/>
              <a:buAutoNum type="arabicPeriod" startAt="4"/>
              <a:tabLst>
                <a:tab pos="240665" algn="l"/>
                <a:tab pos="3784600" algn="l"/>
              </a:tabLst>
            </a:pPr>
            <a:r>
              <a:rPr lang="en-US" dirty="0">
                <a:cs typeface="Calibri"/>
              </a:rPr>
              <a:t>Careful</a:t>
            </a:r>
            <a:r>
              <a:rPr lang="en-US" spc="40" dirty="0">
                <a:cs typeface="Calibri"/>
              </a:rPr>
              <a:t> </a:t>
            </a:r>
            <a:r>
              <a:rPr lang="en-US" dirty="0">
                <a:cs typeface="Calibri"/>
              </a:rPr>
              <a:t>avoidance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7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agents </a:t>
            </a:r>
            <a:r>
              <a:rPr lang="en-US" dirty="0">
                <a:cs typeface="Calibri"/>
              </a:rPr>
              <a:t>lowering</a:t>
            </a:r>
            <a:r>
              <a:rPr lang="en-US" spc="5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BP:</a:t>
            </a:r>
            <a:r>
              <a:rPr lang="en-US" dirty="0">
                <a:cs typeface="Calibri"/>
              </a:rPr>
              <a:t>	alpha-blockers,</a:t>
            </a:r>
            <a:r>
              <a:rPr lang="en-US" spc="20" dirty="0">
                <a:cs typeface="Calibri"/>
              </a:rPr>
              <a:t> </a:t>
            </a:r>
            <a:r>
              <a:rPr lang="en-US" dirty="0">
                <a:cs typeface="Calibri"/>
              </a:rPr>
              <a:t>diuretics,</a:t>
            </a:r>
            <a:r>
              <a:rPr lang="en-US" spc="3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alcohol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98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BFB5-97D4-551C-87F9-2AFDCEAF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8550B-601C-CAF3-AEE5-10D93FD85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805">
              <a:lnSpc>
                <a:spcPct val="100000"/>
              </a:lnSpc>
              <a:spcBef>
                <a:spcPts val="225"/>
              </a:spcBef>
              <a:tabLst>
                <a:tab pos="2313940" algn="l"/>
                <a:tab pos="4820285" algn="l"/>
              </a:tabLst>
            </a:pPr>
            <a:r>
              <a:rPr lang="en-US" dirty="0">
                <a:cs typeface="Calibri"/>
              </a:rPr>
              <a:t>Isometric</a:t>
            </a:r>
            <a:r>
              <a:rPr lang="en-US" spc="90" dirty="0">
                <a:cs typeface="Calibri"/>
              </a:rPr>
              <a:t> </a:t>
            </a:r>
            <a:r>
              <a:rPr lang="en-US" dirty="0">
                <a:cs typeface="Calibri"/>
              </a:rPr>
              <a:t>PCMs</a:t>
            </a:r>
            <a:r>
              <a:rPr lang="en-US" spc="100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-</a:t>
            </a:r>
            <a:r>
              <a:rPr lang="en-US" dirty="0">
                <a:cs typeface="Calibri"/>
              </a:rPr>
              <a:t>induce</a:t>
            </a:r>
            <a:r>
              <a:rPr lang="en-US" spc="35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80" dirty="0">
                <a:cs typeface="Calibri"/>
              </a:rPr>
              <a:t> significant increase</a:t>
            </a:r>
            <a:r>
              <a:rPr lang="en-US" spc="50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6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BP</a:t>
            </a:r>
          </a:p>
          <a:p>
            <a:pPr marL="0" indent="0">
              <a:lnSpc>
                <a:spcPct val="100000"/>
              </a:lnSpc>
              <a:spcBef>
                <a:spcPts val="225"/>
              </a:spcBef>
              <a:buNone/>
              <a:tabLst>
                <a:tab pos="2313940" algn="l"/>
                <a:tab pos="4820285" algn="l"/>
              </a:tabLst>
            </a:pPr>
            <a:endParaRPr lang="en-US" dirty="0">
              <a:cs typeface="Calibri"/>
            </a:endParaRPr>
          </a:p>
          <a:p>
            <a:pPr marL="1169035" indent="-162560">
              <a:lnSpc>
                <a:spcPct val="100000"/>
              </a:lnSpc>
              <a:spcBef>
                <a:spcPts val="60"/>
              </a:spcBef>
              <a:buChar char="-"/>
              <a:tabLst>
                <a:tab pos="1169035" algn="l"/>
              </a:tabLst>
            </a:pPr>
            <a:r>
              <a:rPr lang="en-US" dirty="0">
                <a:cs typeface="Calibri"/>
              </a:rPr>
              <a:t>leg</a:t>
            </a:r>
            <a:r>
              <a:rPr lang="en-US" spc="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crossing</a:t>
            </a:r>
            <a:endParaRPr lang="en-US" dirty="0">
              <a:cs typeface="Calibri"/>
            </a:endParaRPr>
          </a:p>
          <a:p>
            <a:pPr marL="1169035" indent="-162560">
              <a:lnSpc>
                <a:spcPct val="100000"/>
              </a:lnSpc>
              <a:spcBef>
                <a:spcPts val="65"/>
              </a:spcBef>
              <a:buChar char="-"/>
              <a:tabLst>
                <a:tab pos="1169035" algn="l"/>
              </a:tabLst>
            </a:pPr>
            <a:r>
              <a:rPr lang="en-US" dirty="0">
                <a:cs typeface="Calibri"/>
              </a:rPr>
              <a:t>hand</a:t>
            </a:r>
            <a:r>
              <a:rPr lang="en-US" spc="35" dirty="0">
                <a:cs typeface="Calibri"/>
              </a:rPr>
              <a:t> </a:t>
            </a:r>
            <a:r>
              <a:rPr lang="en-US" dirty="0">
                <a:cs typeface="Calibri"/>
              </a:rPr>
              <a:t>grip</a:t>
            </a:r>
            <a:r>
              <a:rPr lang="en-US" spc="40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arm</a:t>
            </a:r>
            <a:r>
              <a:rPr lang="en-US" spc="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tensing</a:t>
            </a:r>
            <a:endParaRPr lang="en-US" dirty="0">
              <a:cs typeface="Calibri"/>
            </a:endParaRPr>
          </a:p>
          <a:p>
            <a:endParaRPr lang="en-IN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664471-1C31-7BB8-585C-0C3F7369A463}"/>
                  </a:ext>
                </a:extLst>
              </p14:cNvPr>
              <p14:cNvContentPartPr/>
              <p14:nvPr/>
            </p14:nvContentPartPr>
            <p14:xfrm>
              <a:off x="6345720" y="22491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664471-1C31-7BB8-585C-0C3F7369A4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7720" y="214113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D58E-0C2D-90C0-C6D6-76ADFE7E8E86}"/>
                  </a:ext>
                </a:extLst>
              </p14:cNvPr>
              <p14:cNvContentPartPr/>
              <p14:nvPr/>
            </p14:nvContentPartPr>
            <p14:xfrm>
              <a:off x="3145680" y="256017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D58E-0C2D-90C0-C6D6-76ADFE7E8E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7680" y="2452176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766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4443-DAD2-E621-78F5-0E459FF3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547" y="1391655"/>
            <a:ext cx="9603275" cy="1049235"/>
          </a:xfrm>
        </p:spPr>
        <p:txBody>
          <a:bodyPr>
            <a:normAutofit/>
          </a:bodyPr>
          <a:lstStyle/>
          <a:p>
            <a:r>
              <a:rPr lang="en-IN" sz="2800" b="1" dirty="0"/>
              <a:t>Pharmacological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63EE-C9D9-2738-68B2-1C61E784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4705" lvl="1" indent="-274955">
              <a:lnSpc>
                <a:spcPct val="100000"/>
              </a:lnSpc>
              <a:spcBef>
                <a:spcPts val="355"/>
              </a:spcBef>
              <a:buClr>
                <a:srgbClr val="6D9FAF"/>
              </a:buClr>
              <a:buSzPct val="85106"/>
              <a:buFont typeface="Segoe UI Symbol"/>
              <a:buChar char="⚫"/>
              <a:tabLst>
                <a:tab pos="814705" algn="l"/>
              </a:tabLs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0726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43A9-BB71-E3AE-77DD-6C53CDD4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304A96-847E-A6F3-2FFE-D3FE207E7D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1579" y="2352838"/>
            <a:ext cx="9502922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MIDODRINE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Mechanism: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Peripheral α1-agonist → increases vascular tone → prevents venous pooling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RCTs show reduced recurrence in frequent vasovagal syncope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Best for: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Young patients with hypotensive phenotype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Limitation: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Supine hypertension, urinary retention</a:t>
            </a:r>
          </a:p>
        </p:txBody>
      </p:sp>
    </p:spTree>
    <p:extLst>
      <p:ext uri="{BB962C8B-B14F-4D97-AF65-F5344CB8AC3E}">
        <p14:creationId xmlns:p14="http://schemas.microsoft.com/office/powerpoint/2010/main" val="481702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1255-DBD7-AC33-9C16-58947A9E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393F-61B6-366B-062A-C26E7C1E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u="sng" dirty="0">
                <a:solidFill>
                  <a:srgbClr val="FF0000"/>
                </a:solidFill>
              </a:rPr>
              <a:t>Fludrocortisone</a:t>
            </a:r>
          </a:p>
          <a:p>
            <a:r>
              <a:rPr lang="en-IN" b="1" dirty="0"/>
              <a:t>Mechanism:</a:t>
            </a:r>
            <a:r>
              <a:rPr lang="en-IN" dirty="0"/>
              <a:t> Expands plasma volume</a:t>
            </a:r>
          </a:p>
          <a:p>
            <a:r>
              <a:rPr lang="en-IN" b="1" dirty="0"/>
              <a:t>Evidence:</a:t>
            </a:r>
            <a:r>
              <a:rPr lang="en-IN" dirty="0"/>
              <a:t> POST-II trial showed modest benefit</a:t>
            </a:r>
          </a:p>
          <a:p>
            <a:r>
              <a:rPr lang="en-IN" b="1" dirty="0"/>
              <a:t>Best for:</a:t>
            </a:r>
            <a:r>
              <a:rPr lang="en-IN" dirty="0"/>
              <a:t> Low blood pressure, hypovolemia tendency</a:t>
            </a:r>
          </a:p>
          <a:p>
            <a:r>
              <a:rPr lang="en-IN" b="1" dirty="0"/>
              <a:t>Limitation:</a:t>
            </a:r>
            <a:r>
              <a:rPr lang="en-IN" dirty="0"/>
              <a:t> Hypertension, </a:t>
            </a:r>
            <a:r>
              <a:rPr lang="en-IN" dirty="0" err="1"/>
              <a:t>hypokalemia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837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27601" y="2351023"/>
            <a:ext cx="54610" cy="1168400"/>
            <a:chOff x="2903601" y="2351023"/>
            <a:chExt cx="54610" cy="1168400"/>
          </a:xfrm>
        </p:grpSpPr>
        <p:sp>
          <p:nvSpPr>
            <p:cNvPr id="3" name="object 3"/>
            <p:cNvSpPr/>
            <p:nvPr/>
          </p:nvSpPr>
          <p:spPr>
            <a:xfrm>
              <a:off x="2903601" y="2351023"/>
              <a:ext cx="29209" cy="1143000"/>
            </a:xfrm>
            <a:custGeom>
              <a:avLst/>
              <a:gdLst/>
              <a:ahLst/>
              <a:cxnLst/>
              <a:rect l="l" t="t" r="r" b="b"/>
              <a:pathLst>
                <a:path w="29210" h="1143000">
                  <a:moveTo>
                    <a:pt x="28575" y="0"/>
                  </a:moveTo>
                  <a:lnTo>
                    <a:pt x="0" y="0"/>
                  </a:lnTo>
                  <a:lnTo>
                    <a:pt x="126" y="1143000"/>
                  </a:lnTo>
                  <a:lnTo>
                    <a:pt x="28701" y="11430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29128" y="2376423"/>
              <a:ext cx="28575" cy="1143000"/>
            </a:xfrm>
            <a:custGeom>
              <a:avLst/>
              <a:gdLst/>
              <a:ahLst/>
              <a:cxnLst/>
              <a:rect l="l" t="t" r="r" b="b"/>
              <a:pathLst>
                <a:path w="28575" h="1143000">
                  <a:moveTo>
                    <a:pt x="28575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8575" y="11430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0652" y="2363723"/>
              <a:ext cx="0" cy="1143000"/>
            </a:xfrm>
            <a:custGeom>
              <a:avLst/>
              <a:gdLst/>
              <a:ahLst/>
              <a:cxnLst/>
              <a:rect l="l" t="t" r="r" b="b"/>
              <a:pathLst>
                <a:path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2857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356984" y="2351023"/>
            <a:ext cx="54610" cy="1168400"/>
            <a:chOff x="4832984" y="2351023"/>
            <a:chExt cx="54610" cy="1168400"/>
          </a:xfrm>
        </p:grpSpPr>
        <p:sp>
          <p:nvSpPr>
            <p:cNvPr id="7" name="object 7"/>
            <p:cNvSpPr/>
            <p:nvPr/>
          </p:nvSpPr>
          <p:spPr>
            <a:xfrm>
              <a:off x="4832984" y="2351023"/>
              <a:ext cx="29209" cy="1143000"/>
            </a:xfrm>
            <a:custGeom>
              <a:avLst/>
              <a:gdLst/>
              <a:ahLst/>
              <a:cxnLst/>
              <a:rect l="l" t="t" r="r" b="b"/>
              <a:pathLst>
                <a:path w="29210" h="1143000">
                  <a:moveTo>
                    <a:pt x="28575" y="0"/>
                  </a:moveTo>
                  <a:lnTo>
                    <a:pt x="0" y="0"/>
                  </a:lnTo>
                  <a:lnTo>
                    <a:pt x="126" y="1143000"/>
                  </a:lnTo>
                  <a:lnTo>
                    <a:pt x="28701" y="11430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58511" y="2376423"/>
              <a:ext cx="28575" cy="1143000"/>
            </a:xfrm>
            <a:custGeom>
              <a:avLst/>
              <a:gdLst/>
              <a:ahLst/>
              <a:cxnLst/>
              <a:rect l="l" t="t" r="r" b="b"/>
              <a:pathLst>
                <a:path w="28575" h="1143000">
                  <a:moveTo>
                    <a:pt x="28575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8575" y="11430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0035" y="2363723"/>
              <a:ext cx="0" cy="1143000"/>
            </a:xfrm>
            <a:custGeom>
              <a:avLst/>
              <a:gdLst/>
              <a:ahLst/>
              <a:cxnLst/>
              <a:rect l="l" t="t" r="r" b="b"/>
              <a:pathLst>
                <a:path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2857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654551" y="2706623"/>
            <a:ext cx="1696720" cy="2931160"/>
            <a:chOff x="2130551" y="2706623"/>
            <a:chExt cx="1696720" cy="293116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0551" y="2706623"/>
              <a:ext cx="1696212" cy="29306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7419" y="2793491"/>
              <a:ext cx="1527047" cy="27614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17419" y="2793491"/>
              <a:ext cx="1527175" cy="2761615"/>
            </a:xfrm>
            <a:custGeom>
              <a:avLst/>
              <a:gdLst/>
              <a:ahLst/>
              <a:cxnLst/>
              <a:rect l="l" t="t" r="r" b="b"/>
              <a:pathLst>
                <a:path w="1527175" h="2761615">
                  <a:moveTo>
                    <a:pt x="0" y="2761487"/>
                  </a:moveTo>
                  <a:lnTo>
                    <a:pt x="1527047" y="2761487"/>
                  </a:lnTo>
                  <a:lnTo>
                    <a:pt x="1527047" y="0"/>
                  </a:lnTo>
                  <a:lnTo>
                    <a:pt x="0" y="0"/>
                  </a:lnTo>
                  <a:lnTo>
                    <a:pt x="0" y="2761487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537624" y="2686504"/>
            <a:ext cx="1696720" cy="2912745"/>
            <a:chOff x="3986784" y="2706623"/>
            <a:chExt cx="1696720" cy="291274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6784" y="2706623"/>
              <a:ext cx="1696212" cy="29123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3652" y="2793491"/>
              <a:ext cx="1527048" cy="27432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73652" y="2793491"/>
              <a:ext cx="1527175" cy="2743200"/>
            </a:xfrm>
            <a:custGeom>
              <a:avLst/>
              <a:gdLst/>
              <a:ahLst/>
              <a:cxnLst/>
              <a:rect l="l" t="t" r="r" b="b"/>
              <a:pathLst>
                <a:path w="1527175" h="2743200">
                  <a:moveTo>
                    <a:pt x="0" y="2743200"/>
                  </a:moveTo>
                  <a:lnTo>
                    <a:pt x="1527048" y="2743200"/>
                  </a:lnTo>
                  <a:lnTo>
                    <a:pt x="1527048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798320" y="192023"/>
            <a:ext cx="8746490" cy="754380"/>
            <a:chOff x="274320" y="192023"/>
            <a:chExt cx="8746490" cy="75438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320" y="192023"/>
              <a:ext cx="8746236" cy="7543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188" y="278892"/>
              <a:ext cx="8577072" cy="585215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885188" y="316749"/>
            <a:ext cx="8577580" cy="50975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4765" rIns="0" bIns="0" rtlCol="0" anchor="ctr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95"/>
              </a:spcBef>
            </a:pPr>
            <a:r>
              <a:rPr sz="3150" dirty="0">
                <a:solidFill>
                  <a:srgbClr val="FF0000"/>
                </a:solidFill>
              </a:rPr>
              <a:t>Classification</a:t>
            </a:r>
            <a:r>
              <a:rPr sz="3150" spc="75" dirty="0">
                <a:solidFill>
                  <a:srgbClr val="FF0000"/>
                </a:solidFill>
              </a:rPr>
              <a:t> </a:t>
            </a:r>
            <a:r>
              <a:rPr sz="3150" dirty="0">
                <a:solidFill>
                  <a:srgbClr val="FF0000"/>
                </a:solidFill>
              </a:rPr>
              <a:t>and</a:t>
            </a:r>
            <a:r>
              <a:rPr sz="3150" spc="85" dirty="0">
                <a:solidFill>
                  <a:srgbClr val="FF0000"/>
                </a:solidFill>
              </a:rPr>
              <a:t> </a:t>
            </a:r>
            <a:r>
              <a:rPr sz="3150" dirty="0">
                <a:solidFill>
                  <a:srgbClr val="FF0000"/>
                </a:solidFill>
              </a:rPr>
              <a:t>Etiology</a:t>
            </a:r>
            <a:r>
              <a:rPr sz="3150" spc="114" dirty="0">
                <a:solidFill>
                  <a:srgbClr val="FF0000"/>
                </a:solidFill>
              </a:rPr>
              <a:t> </a:t>
            </a:r>
            <a:r>
              <a:rPr sz="3150" dirty="0">
                <a:solidFill>
                  <a:srgbClr val="FF0000"/>
                </a:solidFill>
              </a:rPr>
              <a:t>of</a:t>
            </a:r>
            <a:r>
              <a:rPr sz="3150" spc="65" dirty="0">
                <a:solidFill>
                  <a:srgbClr val="FF0000"/>
                </a:solidFill>
              </a:rPr>
              <a:t> </a:t>
            </a:r>
            <a:r>
              <a:rPr sz="3150" spc="-10" dirty="0">
                <a:solidFill>
                  <a:srgbClr val="FF0000"/>
                </a:solidFill>
              </a:rPr>
              <a:t>Syncope</a:t>
            </a:r>
            <a:endParaRPr sz="3150" dirty="0">
              <a:solidFill>
                <a:srgbClr val="FF0000"/>
              </a:solidFill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54551" y="1344168"/>
            <a:ext cx="1623060" cy="1083945"/>
            <a:chOff x="2130551" y="1344167"/>
            <a:chExt cx="1623060" cy="108394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0551" y="1344167"/>
              <a:ext cx="1623060" cy="10835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7419" y="1431035"/>
              <a:ext cx="1453895" cy="9144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741420" y="1431036"/>
            <a:ext cx="1454150" cy="908582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424815" marR="149225" indent="-343535">
              <a:spcBef>
                <a:spcPts val="1365"/>
              </a:spcBef>
            </a:pPr>
            <a:r>
              <a:rPr b="1" spc="-10" dirty="0" err="1">
                <a:solidFill>
                  <a:srgbClr val="FFFFFF"/>
                </a:solidFill>
                <a:latin typeface="Arial"/>
                <a:cs typeface="Arial"/>
              </a:rPr>
              <a:t>Orthostati</a:t>
            </a:r>
            <a:r>
              <a:rPr lang="en-IN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</a:p>
          <a:p>
            <a:pPr marL="424815" marR="149225" indent="-343535">
              <a:spcBef>
                <a:spcPts val="1365"/>
              </a:spcBef>
            </a:pPr>
            <a:r>
              <a:rPr lang="en-IN" b="1" spc="-10" dirty="0">
                <a:solidFill>
                  <a:srgbClr val="FFFFFF"/>
                </a:solidFill>
                <a:latin typeface="Arial"/>
                <a:cs typeface="Arial"/>
              </a:rPr>
              <a:t>intolerance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5510784" y="1344168"/>
            <a:ext cx="1696720" cy="1083945"/>
            <a:chOff x="3986784" y="1344167"/>
            <a:chExt cx="1696720" cy="1083945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6784" y="1344167"/>
              <a:ext cx="1696212" cy="10835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73652" y="1431035"/>
              <a:ext cx="1527048" cy="91440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597653" y="1431037"/>
            <a:ext cx="1527175" cy="629018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54305" marR="149225" indent="6350" algn="ctr">
              <a:spcBef>
                <a:spcPts val="285"/>
              </a:spcBef>
            </a:pP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endParaRPr lang="en-IN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4305" marR="149225" indent="6350" algn="ctr">
              <a:spcBef>
                <a:spcPts val="285"/>
              </a:spcBef>
            </a:pPr>
            <a:r>
              <a:rPr lang="en-IN" b="1" spc="-10" dirty="0">
                <a:solidFill>
                  <a:srgbClr val="FFFFFF"/>
                </a:solidFill>
                <a:latin typeface="Arial"/>
                <a:cs typeface="Arial"/>
              </a:rPr>
              <a:t>syncope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229856" y="1344168"/>
            <a:ext cx="1769745" cy="1083945"/>
            <a:chOff x="5705855" y="1344167"/>
            <a:chExt cx="1769745" cy="1083945"/>
          </a:xfrm>
        </p:grpSpPr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05855" y="1344167"/>
              <a:ext cx="1769363" cy="10835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92723" y="1431035"/>
              <a:ext cx="1600200" cy="9144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792723" y="1431035"/>
              <a:ext cx="1600200" cy="914400"/>
            </a:xfrm>
            <a:custGeom>
              <a:avLst/>
              <a:gdLst/>
              <a:ahLst/>
              <a:cxnLst/>
              <a:rect l="l" t="t" r="r" b="b"/>
              <a:pathLst>
                <a:path w="1600200" h="914400">
                  <a:moveTo>
                    <a:pt x="0" y="914400"/>
                  </a:moveTo>
                  <a:lnTo>
                    <a:pt x="1600200" y="914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564374" y="1454467"/>
            <a:ext cx="11029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IN" b="1" spc="-10" dirty="0">
                <a:solidFill>
                  <a:srgbClr val="FFFFFF"/>
                </a:solidFill>
                <a:latin typeface="Arial"/>
                <a:cs typeface="Arial"/>
              </a:rPr>
              <a:t>Unknown causes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79412" y="2004949"/>
            <a:ext cx="16725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816608" y="2203133"/>
            <a:ext cx="1696720" cy="3388995"/>
            <a:chOff x="292608" y="2203132"/>
            <a:chExt cx="1696720" cy="3388995"/>
          </a:xfrm>
        </p:grpSpPr>
        <p:sp>
          <p:nvSpPr>
            <p:cNvPr id="41" name="object 41"/>
            <p:cNvSpPr/>
            <p:nvPr/>
          </p:nvSpPr>
          <p:spPr>
            <a:xfrm>
              <a:off x="1111440" y="2204720"/>
              <a:ext cx="28575" cy="1069975"/>
            </a:xfrm>
            <a:custGeom>
              <a:avLst/>
              <a:gdLst/>
              <a:ahLst/>
              <a:cxnLst/>
              <a:rect l="l" t="t" r="r" b="b"/>
              <a:pathLst>
                <a:path w="28575" h="1069975">
                  <a:moveTo>
                    <a:pt x="28575" y="0"/>
                  </a:moveTo>
                  <a:lnTo>
                    <a:pt x="0" y="0"/>
                  </a:lnTo>
                  <a:lnTo>
                    <a:pt x="0" y="1069847"/>
                  </a:lnTo>
                  <a:lnTo>
                    <a:pt x="28575" y="106984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36840" y="2230120"/>
              <a:ext cx="28575" cy="1069975"/>
            </a:xfrm>
            <a:custGeom>
              <a:avLst/>
              <a:gdLst/>
              <a:ahLst/>
              <a:cxnLst/>
              <a:rect l="l" t="t" r="r" b="b"/>
              <a:pathLst>
                <a:path w="28575" h="1069975">
                  <a:moveTo>
                    <a:pt x="28575" y="0"/>
                  </a:moveTo>
                  <a:lnTo>
                    <a:pt x="0" y="0"/>
                  </a:lnTo>
                  <a:lnTo>
                    <a:pt x="0" y="1069847"/>
                  </a:lnTo>
                  <a:lnTo>
                    <a:pt x="28575" y="106984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8427" y="2217420"/>
              <a:ext cx="0" cy="1069975"/>
            </a:xfrm>
            <a:custGeom>
              <a:avLst/>
              <a:gdLst/>
              <a:ahLst/>
              <a:cxnLst/>
              <a:rect l="l" t="t" r="r" b="b"/>
              <a:pathLst>
                <a:path h="1069975">
                  <a:moveTo>
                    <a:pt x="0" y="0"/>
                  </a:moveTo>
                  <a:lnTo>
                    <a:pt x="0" y="1069847"/>
                  </a:lnTo>
                </a:path>
              </a:pathLst>
            </a:custGeom>
            <a:ln w="2857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2660904"/>
              <a:ext cx="1696212" cy="293065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9476" y="2747772"/>
              <a:ext cx="1527048" cy="276148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79476" y="2747772"/>
              <a:ext cx="1527175" cy="2761615"/>
            </a:xfrm>
            <a:custGeom>
              <a:avLst/>
              <a:gdLst/>
              <a:ahLst/>
              <a:cxnLst/>
              <a:rect l="l" t="t" r="r" b="b"/>
              <a:pathLst>
                <a:path w="1527175" h="2761615">
                  <a:moveTo>
                    <a:pt x="0" y="2761488"/>
                  </a:moveTo>
                  <a:lnTo>
                    <a:pt x="1527048" y="2761488"/>
                  </a:lnTo>
                  <a:lnTo>
                    <a:pt x="1527048" y="0"/>
                  </a:lnTo>
                  <a:lnTo>
                    <a:pt x="0" y="0"/>
                  </a:lnTo>
                  <a:lnTo>
                    <a:pt x="0" y="276148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577681" y="2785110"/>
            <a:ext cx="137795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979536" y="3034187"/>
            <a:ext cx="530860" cy="5378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3189" indent="-110489">
              <a:spcBef>
                <a:spcPts val="310"/>
              </a:spcBef>
              <a:buChar char="•"/>
              <a:tabLst>
                <a:tab pos="123189" algn="l"/>
              </a:tabLst>
            </a:pPr>
            <a:r>
              <a:rPr sz="1500" spc="-25" dirty="0">
                <a:solidFill>
                  <a:srgbClr val="FFFFFF"/>
                </a:solidFill>
                <a:latin typeface="Arial MT"/>
                <a:cs typeface="Arial MT"/>
              </a:rPr>
              <a:t>VVS</a:t>
            </a:r>
            <a:endParaRPr sz="1500">
              <a:latin typeface="Arial MT"/>
              <a:cs typeface="Arial MT"/>
            </a:endParaRPr>
          </a:p>
          <a:p>
            <a:pPr marL="122555" indent="-109855">
              <a:spcBef>
                <a:spcPts val="220"/>
              </a:spcBef>
              <a:buChar char="•"/>
              <a:tabLst>
                <a:tab pos="122555" algn="l"/>
              </a:tabLst>
            </a:pPr>
            <a:r>
              <a:rPr sz="1500" spc="-25" dirty="0">
                <a:solidFill>
                  <a:srgbClr val="FFFFFF"/>
                </a:solidFill>
                <a:latin typeface="Arial MT"/>
                <a:cs typeface="Arial MT"/>
              </a:rPr>
              <a:t>CSS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79536" y="3540831"/>
            <a:ext cx="1139190" cy="9874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2555" indent="-109855">
              <a:spcBef>
                <a:spcPts val="430"/>
              </a:spcBef>
              <a:buChar char="•"/>
              <a:tabLst>
                <a:tab pos="122555" algn="l"/>
              </a:tabLst>
            </a:pP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Situational</a:t>
            </a:r>
            <a:endParaRPr sz="1500">
              <a:latin typeface="Arial MT"/>
              <a:cs typeface="Arial MT"/>
            </a:endParaRPr>
          </a:p>
          <a:p>
            <a:pPr marL="369570" lvl="1" indent="-133350">
              <a:spcBef>
                <a:spcPts val="275"/>
              </a:spcBef>
              <a:buSzPct val="92307"/>
              <a:buFont typeface="Wingdings"/>
              <a:buChar char=""/>
              <a:tabLst>
                <a:tab pos="369570" algn="l"/>
              </a:tabLst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Cough</a:t>
            </a:r>
            <a:endParaRPr sz="1300">
              <a:latin typeface="Arial MT"/>
              <a:cs typeface="Arial MT"/>
            </a:endParaRPr>
          </a:p>
          <a:p>
            <a:pPr marL="369570" marR="5080" lvl="1" indent="-133350">
              <a:lnSpc>
                <a:spcPct val="115500"/>
              </a:lnSpc>
              <a:buSzPct val="92307"/>
              <a:buFont typeface="Wingdings"/>
              <a:buChar char=""/>
              <a:tabLst>
                <a:tab pos="376555" algn="l"/>
              </a:tabLst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Post- 	Micturition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97324" y="2857564"/>
            <a:ext cx="137795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91279" y="3106978"/>
            <a:ext cx="1322070" cy="5384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32080" indent="-119380">
              <a:spcBef>
                <a:spcPts val="315"/>
              </a:spcBef>
              <a:buChar char="•"/>
              <a:tabLst>
                <a:tab pos="132080" algn="l"/>
              </a:tabLst>
            </a:pP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Drug-Induced</a:t>
            </a:r>
            <a:endParaRPr sz="1500">
              <a:latin typeface="Arial MT"/>
              <a:cs typeface="Arial MT"/>
            </a:endParaRPr>
          </a:p>
          <a:p>
            <a:pPr marL="132080" indent="-119380">
              <a:spcBef>
                <a:spcPts val="215"/>
              </a:spcBef>
              <a:buChar char="•"/>
              <a:tabLst>
                <a:tab pos="132080" algn="l"/>
              </a:tabLst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Vol.</a:t>
            </a:r>
            <a:r>
              <a:rPr sz="15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Depletion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91280" y="3613534"/>
            <a:ext cx="1179195" cy="7588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1285" indent="-108585">
              <a:spcBef>
                <a:spcPts val="434"/>
              </a:spcBef>
              <a:buChar char="•"/>
              <a:tabLst>
                <a:tab pos="121285" algn="l"/>
              </a:tabLst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ANS</a:t>
            </a:r>
            <a:r>
              <a:rPr sz="15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Failure</a:t>
            </a:r>
            <a:endParaRPr sz="1500">
              <a:latin typeface="Arial MT"/>
              <a:cs typeface="Arial MT"/>
            </a:endParaRPr>
          </a:p>
          <a:p>
            <a:pPr marL="378460" lvl="1" indent="-133350">
              <a:spcBef>
                <a:spcPts val="275"/>
              </a:spcBef>
              <a:buSzPct val="92307"/>
              <a:buFont typeface="Wingdings"/>
              <a:buChar char=""/>
              <a:tabLst>
                <a:tab pos="378460" algn="l"/>
              </a:tabLst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Primary</a:t>
            </a:r>
            <a:endParaRPr sz="1300">
              <a:latin typeface="Arial MT"/>
              <a:cs typeface="Arial MT"/>
            </a:endParaRPr>
          </a:p>
          <a:p>
            <a:pPr marL="378460" lvl="1" indent="-133350">
              <a:spcBef>
                <a:spcPts val="240"/>
              </a:spcBef>
              <a:buSzPct val="92307"/>
              <a:buFont typeface="Wingdings"/>
              <a:buChar char=""/>
              <a:tabLst>
                <a:tab pos="378460" algn="l"/>
              </a:tabLst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Secondary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412230" y="2857564"/>
            <a:ext cx="137795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816608" y="1371600"/>
            <a:ext cx="1696720" cy="1074420"/>
            <a:chOff x="292608" y="1371600"/>
            <a:chExt cx="1696720" cy="1074420"/>
          </a:xfrm>
        </p:grpSpPr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2608" y="1371600"/>
              <a:ext cx="1696212" cy="10744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476" y="1458468"/>
              <a:ext cx="1527048" cy="90525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79476" y="1458468"/>
              <a:ext cx="1527175" cy="905510"/>
            </a:xfrm>
            <a:custGeom>
              <a:avLst/>
              <a:gdLst/>
              <a:ahLst/>
              <a:cxnLst/>
              <a:rect l="l" t="t" r="r" b="b"/>
              <a:pathLst>
                <a:path w="1527175" h="905510">
                  <a:moveTo>
                    <a:pt x="0" y="905255"/>
                  </a:moveTo>
                  <a:lnTo>
                    <a:pt x="1527048" y="905255"/>
                  </a:lnTo>
                  <a:lnTo>
                    <a:pt x="1527048" y="0"/>
                  </a:lnTo>
                  <a:lnTo>
                    <a:pt x="0" y="0"/>
                  </a:lnTo>
                  <a:lnTo>
                    <a:pt x="0" y="90525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154848" y="1475295"/>
            <a:ext cx="101663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b="1" spc="-10" dirty="0" err="1">
                <a:solidFill>
                  <a:srgbClr val="FFFFFF"/>
                </a:solidFill>
                <a:latin typeface="Arial"/>
                <a:cs typeface="Arial"/>
              </a:rPr>
              <a:t>Neurally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- Mediated</a:t>
            </a:r>
            <a:endParaRPr lang="en-IN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spcBef>
                <a:spcPts val="100"/>
              </a:spcBef>
            </a:pPr>
            <a:r>
              <a:rPr lang="en-IN" b="1" spc="-10" dirty="0">
                <a:solidFill>
                  <a:srgbClr val="FFFFFF"/>
                </a:solidFill>
                <a:latin typeface="Arial"/>
                <a:cs typeface="Arial"/>
              </a:rPr>
              <a:t>(Reflex)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7229856" y="2351024"/>
            <a:ext cx="1687195" cy="3268345"/>
            <a:chOff x="5705855" y="2351023"/>
            <a:chExt cx="1687195" cy="3268345"/>
          </a:xfrm>
        </p:grpSpPr>
        <p:sp>
          <p:nvSpPr>
            <p:cNvPr id="82" name="object 82"/>
            <p:cNvSpPr/>
            <p:nvPr/>
          </p:nvSpPr>
          <p:spPr>
            <a:xfrm>
              <a:off x="6625208" y="2351023"/>
              <a:ext cx="29209" cy="1143000"/>
            </a:xfrm>
            <a:custGeom>
              <a:avLst/>
              <a:gdLst/>
              <a:ahLst/>
              <a:cxnLst/>
              <a:rect l="l" t="t" r="r" b="b"/>
              <a:pathLst>
                <a:path w="29209" h="1143000">
                  <a:moveTo>
                    <a:pt x="28575" y="0"/>
                  </a:moveTo>
                  <a:lnTo>
                    <a:pt x="0" y="0"/>
                  </a:lnTo>
                  <a:lnTo>
                    <a:pt x="126" y="1143000"/>
                  </a:lnTo>
                  <a:lnTo>
                    <a:pt x="28701" y="11430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50608" y="2376423"/>
              <a:ext cx="29209" cy="1143000"/>
            </a:xfrm>
            <a:custGeom>
              <a:avLst/>
              <a:gdLst/>
              <a:ahLst/>
              <a:cxnLst/>
              <a:rect l="l" t="t" r="r" b="b"/>
              <a:pathLst>
                <a:path w="29209" h="1143000">
                  <a:moveTo>
                    <a:pt x="28575" y="0"/>
                  </a:moveTo>
                  <a:lnTo>
                    <a:pt x="0" y="0"/>
                  </a:lnTo>
                  <a:lnTo>
                    <a:pt x="126" y="1143000"/>
                  </a:lnTo>
                  <a:lnTo>
                    <a:pt x="28701" y="11430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52259" y="2363723"/>
              <a:ext cx="0" cy="1143000"/>
            </a:xfrm>
            <a:custGeom>
              <a:avLst/>
              <a:gdLst/>
              <a:ahLst/>
              <a:cxnLst/>
              <a:rect l="l" t="t" r="r" b="b"/>
              <a:pathLst>
                <a:path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2857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05855" y="2706623"/>
              <a:ext cx="1687068" cy="291236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92723" y="2793491"/>
              <a:ext cx="1517903" cy="274320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792723" y="2793491"/>
              <a:ext cx="1518285" cy="2743200"/>
            </a:xfrm>
            <a:custGeom>
              <a:avLst/>
              <a:gdLst/>
              <a:ahLst/>
              <a:cxnLst/>
              <a:rect l="l" t="t" r="r" b="b"/>
              <a:pathLst>
                <a:path w="1518284" h="2743200">
                  <a:moveTo>
                    <a:pt x="0" y="2743200"/>
                  </a:moveTo>
                  <a:lnTo>
                    <a:pt x="1517903" y="2743200"/>
                  </a:lnTo>
                  <a:lnTo>
                    <a:pt x="1517903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7538084" y="2751882"/>
            <a:ext cx="1066800" cy="29046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5104" algn="ctr">
              <a:spcBef>
                <a:spcPts val="405"/>
              </a:spcBef>
            </a:pP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539156" y="4573"/>
            <a:ext cx="22225" cy="6853555"/>
          </a:xfrm>
          <a:custGeom>
            <a:avLst/>
            <a:gdLst/>
            <a:ahLst/>
            <a:cxnLst/>
            <a:rect l="l" t="t" r="r" b="b"/>
            <a:pathLst>
              <a:path w="22225" h="6853555">
                <a:moveTo>
                  <a:pt x="21960" y="0"/>
                </a:moveTo>
                <a:lnTo>
                  <a:pt x="794" y="0"/>
                </a:lnTo>
                <a:lnTo>
                  <a:pt x="0" y="6853427"/>
                </a:lnTo>
                <a:lnTo>
                  <a:pt x="21167" y="6853427"/>
                </a:lnTo>
                <a:lnTo>
                  <a:pt x="21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640823" y="4573"/>
            <a:ext cx="22225" cy="6853555"/>
          </a:xfrm>
          <a:custGeom>
            <a:avLst/>
            <a:gdLst/>
            <a:ahLst/>
            <a:cxnLst/>
            <a:rect l="l" t="t" r="r" b="b"/>
            <a:pathLst>
              <a:path w="22225" h="6853555">
                <a:moveTo>
                  <a:pt x="21970" y="0"/>
                </a:moveTo>
                <a:lnTo>
                  <a:pt x="761" y="0"/>
                </a:lnTo>
                <a:lnTo>
                  <a:pt x="0" y="6853427"/>
                </a:lnTo>
                <a:lnTo>
                  <a:pt x="21209" y="6853427"/>
                </a:lnTo>
                <a:lnTo>
                  <a:pt x="21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511671" y="6512015"/>
            <a:ext cx="39763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500" spc="-75" baseline="-8333" dirty="0">
                <a:solidFill>
                  <a:srgbClr val="9B9A97"/>
                </a:solidFill>
                <a:latin typeface="Arial MT"/>
                <a:cs typeface="Arial MT"/>
              </a:rPr>
              <a:t>9</a:t>
            </a:r>
            <a:endParaRPr sz="1500" baseline="-8333" dirty="0">
              <a:latin typeface="Arial MT"/>
              <a:cs typeface="Arial M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7BBAF-F68A-9DC3-E963-EB381E941202}"/>
              </a:ext>
            </a:extLst>
          </p:cNvPr>
          <p:cNvSpPr txBox="1"/>
          <p:nvPr/>
        </p:nvSpPr>
        <p:spPr>
          <a:xfrm>
            <a:off x="5381114" y="3147230"/>
            <a:ext cx="1980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305" marR="149225" indent="6350" algn="ctr">
              <a:spcBef>
                <a:spcPts val="285"/>
              </a:spcBef>
            </a:pPr>
            <a:r>
              <a:rPr lang="en-IN" sz="1400" spc="-10" dirty="0">
                <a:solidFill>
                  <a:srgbClr val="FFFFFF"/>
                </a:solidFill>
                <a:latin typeface="Arial"/>
                <a:cs typeface="Arial"/>
              </a:rPr>
              <a:t>Cardiac Arrhythmia</a:t>
            </a:r>
            <a:endParaRPr lang="en-IN" sz="14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23977-B57F-E4D7-A3DA-E8A5E519C56A}"/>
              </a:ext>
            </a:extLst>
          </p:cNvPr>
          <p:cNvSpPr txBox="1"/>
          <p:nvPr/>
        </p:nvSpPr>
        <p:spPr>
          <a:xfrm rot="10800000" flipV="1">
            <a:off x="5475794" y="3645017"/>
            <a:ext cx="17837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IN" sz="1100" spc="-10" dirty="0">
                <a:solidFill>
                  <a:srgbClr val="FFFFFF"/>
                </a:solidFill>
                <a:latin typeface="Arial"/>
                <a:cs typeface="Arial"/>
              </a:rPr>
              <a:t>Structural</a:t>
            </a:r>
            <a:endParaRPr lang="en-IN" sz="1100" dirty="0">
              <a:latin typeface="Arial"/>
              <a:cs typeface="Arial"/>
            </a:endParaRPr>
          </a:p>
          <a:p>
            <a:pPr marL="2540" algn="ctr">
              <a:spcBef>
                <a:spcPts val="5"/>
              </a:spcBef>
            </a:pPr>
            <a:r>
              <a:rPr lang="en-IN" sz="1100" spc="-10" dirty="0">
                <a:solidFill>
                  <a:srgbClr val="FFFFFF"/>
                </a:solidFill>
                <a:latin typeface="Arial"/>
                <a:cs typeface="Arial"/>
              </a:rPr>
              <a:t>Cardio-pulmonary</a:t>
            </a:r>
            <a:endParaRPr lang="en-IN"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0FF8-4D10-6237-1AD3-CD348685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B552-3D88-4C66-0098-FAE95C0B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Droxidopa</a:t>
            </a:r>
          </a:p>
          <a:p>
            <a:r>
              <a:rPr lang="en-US" dirty="0"/>
              <a:t>Increases norepinephrine levels</a:t>
            </a:r>
          </a:p>
          <a:p>
            <a:r>
              <a:rPr lang="en-US" dirty="0"/>
              <a:t>Useful in neurogenic orthostatic hypotension</a:t>
            </a:r>
          </a:p>
          <a:p>
            <a:r>
              <a:rPr lang="en-US" dirty="0"/>
              <a:t>Approved in several countries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6271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3879-830F-7B71-C325-CDCDE21A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D92E-783F-5668-5D37-67635238C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3080" indent="-384810">
              <a:lnSpc>
                <a:spcPct val="100000"/>
              </a:lnSpc>
              <a:buClr>
                <a:srgbClr val="6D9FAF"/>
              </a:buClr>
              <a:buSzPct val="82978"/>
              <a:buFont typeface="Segoe UI Symbol"/>
              <a:buChar char="⦿"/>
              <a:tabLst>
                <a:tab pos="513080" algn="l"/>
              </a:tabLst>
            </a:pPr>
            <a:r>
              <a:rPr lang="en-IN" spc="-10" dirty="0">
                <a:solidFill>
                  <a:srgbClr val="FF0000"/>
                </a:solidFill>
                <a:cs typeface="Calibri"/>
              </a:rPr>
              <a:t>SSRIs</a:t>
            </a:r>
            <a:endParaRPr lang="en-IN" dirty="0">
              <a:solidFill>
                <a:srgbClr val="FF0000"/>
              </a:solidFill>
              <a:cs typeface="Calibri"/>
            </a:endParaRPr>
          </a:p>
          <a:p>
            <a:pPr marL="949960">
              <a:lnSpc>
                <a:spcPct val="100000"/>
              </a:lnSpc>
              <a:spcBef>
                <a:spcPts val="355"/>
              </a:spcBef>
            </a:pPr>
            <a:r>
              <a:rPr lang="en-IN" spc="-10" dirty="0">
                <a:cs typeface="Calibri"/>
              </a:rPr>
              <a:t>Paroxetine (refractory emotional trigger syncope)</a:t>
            </a:r>
          </a:p>
          <a:p>
            <a:pPr marL="721360" indent="0">
              <a:lnSpc>
                <a:spcPct val="100000"/>
              </a:lnSpc>
              <a:spcBef>
                <a:spcPts val="355"/>
              </a:spcBef>
              <a:buNone/>
            </a:pPr>
            <a:endParaRPr lang="en-IN" spc="-10" dirty="0">
              <a:cs typeface="Calibri"/>
            </a:endParaRPr>
          </a:p>
          <a:p>
            <a:r>
              <a:rPr lang="en-US" dirty="0"/>
              <a:t>SSRIs are hypothesized to:</a:t>
            </a:r>
          </a:p>
          <a:p>
            <a:r>
              <a:rPr lang="en-US" dirty="0"/>
              <a:t>Stabilize central autonomic regulation</a:t>
            </a:r>
          </a:p>
          <a:p>
            <a:r>
              <a:rPr lang="en-US" dirty="0"/>
              <a:t>Reduce exaggerated reflex responses</a:t>
            </a:r>
          </a:p>
          <a:p>
            <a:r>
              <a:rPr lang="en-US" dirty="0"/>
              <a:t>Decrease recurrence in selected patients</a:t>
            </a:r>
          </a:p>
          <a:p>
            <a:pPr marL="721360" indent="0">
              <a:lnSpc>
                <a:spcPct val="100000"/>
              </a:lnSpc>
              <a:spcBef>
                <a:spcPts val="355"/>
              </a:spcBef>
              <a:buNone/>
            </a:pPr>
            <a:endParaRPr lang="en-IN" dirty="0">
              <a:cs typeface="Calibri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2409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1B5C15-1EA0-6E11-8661-ABA8C644B0B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1548872"/>
              </p:ext>
            </p:extLst>
          </p:nvPr>
        </p:nvGraphicFramePr>
        <p:xfrm>
          <a:off x="539496" y="694944"/>
          <a:ext cx="10360152" cy="5129783"/>
        </p:xfrm>
        <a:graphic>
          <a:graphicData uri="http://schemas.openxmlformats.org/drawingml/2006/table">
            <a:tbl>
              <a:tblPr/>
              <a:tblGrid>
                <a:gridCol w="3453384">
                  <a:extLst>
                    <a:ext uri="{9D8B030D-6E8A-4147-A177-3AD203B41FA5}">
                      <a16:colId xmlns:a16="http://schemas.microsoft.com/office/drawing/2014/main" val="158759525"/>
                    </a:ext>
                  </a:extLst>
                </a:gridCol>
                <a:gridCol w="3453384">
                  <a:extLst>
                    <a:ext uri="{9D8B030D-6E8A-4147-A177-3AD203B41FA5}">
                      <a16:colId xmlns:a16="http://schemas.microsoft.com/office/drawing/2014/main" val="1876661431"/>
                    </a:ext>
                  </a:extLst>
                </a:gridCol>
                <a:gridCol w="3453384">
                  <a:extLst>
                    <a:ext uri="{9D8B030D-6E8A-4147-A177-3AD203B41FA5}">
                      <a16:colId xmlns:a16="http://schemas.microsoft.com/office/drawing/2014/main" val="1978064053"/>
                    </a:ext>
                  </a:extLst>
                </a:gridCol>
              </a:tblGrid>
              <a:tr h="8867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</a:rPr>
                        <a:t>VASOVAGAL SYNCOPE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dirty="0">
                          <a:solidFill>
                            <a:srgbClr val="FF0000"/>
                          </a:solidFill>
                        </a:rPr>
                        <a:t>ESC Recommendation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dirty="0">
                          <a:solidFill>
                            <a:srgbClr val="FF0000"/>
                          </a:solidFill>
                        </a:rPr>
                        <a:t>ACC/AHA/HRS Recommendation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660085"/>
                  </a:ext>
                </a:extLst>
              </a:tr>
              <a:tr h="5852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/>
                        <a:t>Education &amp; lifestyle</a:t>
                      </a:r>
                      <a:endParaRPr lang="en-IN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170717"/>
                  </a:ext>
                </a:extLst>
              </a:tr>
              <a:tr h="10241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/>
                        <a:t>Midodrine</a:t>
                      </a:r>
                      <a:endParaRPr lang="en-IN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Class IIa (should be considered)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IIa (reasonable)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12619"/>
                  </a:ext>
                </a:extLst>
              </a:tr>
              <a:tr h="5852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/>
                        <a:t>Fludrocortisone</a:t>
                      </a:r>
                      <a:endParaRPr lang="en-IN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IIb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IIb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396022"/>
                  </a:ext>
                </a:extLst>
              </a:tr>
              <a:tr h="10241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/>
                        <a:t>Beta-blockers</a:t>
                      </a:r>
                      <a:endParaRPr lang="en-IN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Not recommended routinely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May be considered in patients ≥40 yrs (IIb)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893817"/>
                  </a:ext>
                </a:extLst>
              </a:tr>
              <a:tr h="10241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/>
                        <a:t>SSRIs</a:t>
                      </a:r>
                      <a:endParaRPr lang="en-IN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Weak evidence (IIb)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May be considered in refractory cases (IIb)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472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004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E8B22B-C9F3-D7CE-309D-A68D20AC8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71604"/>
              </p:ext>
            </p:extLst>
          </p:nvPr>
        </p:nvGraphicFramePr>
        <p:xfrm>
          <a:off x="795528" y="768096"/>
          <a:ext cx="9866376" cy="4344450"/>
        </p:xfrm>
        <a:graphic>
          <a:graphicData uri="http://schemas.openxmlformats.org/drawingml/2006/table">
            <a:tbl>
              <a:tblPr/>
              <a:tblGrid>
                <a:gridCol w="3288792">
                  <a:extLst>
                    <a:ext uri="{9D8B030D-6E8A-4147-A177-3AD203B41FA5}">
                      <a16:colId xmlns:a16="http://schemas.microsoft.com/office/drawing/2014/main" val="1869321426"/>
                    </a:ext>
                  </a:extLst>
                </a:gridCol>
                <a:gridCol w="3288792">
                  <a:extLst>
                    <a:ext uri="{9D8B030D-6E8A-4147-A177-3AD203B41FA5}">
                      <a16:colId xmlns:a16="http://schemas.microsoft.com/office/drawing/2014/main" val="1952373466"/>
                    </a:ext>
                  </a:extLst>
                </a:gridCol>
                <a:gridCol w="3288792">
                  <a:extLst>
                    <a:ext uri="{9D8B030D-6E8A-4147-A177-3AD203B41FA5}">
                      <a16:colId xmlns:a16="http://schemas.microsoft.com/office/drawing/2014/main" val="513681626"/>
                    </a:ext>
                  </a:extLst>
                </a:gridCol>
              </a:tblGrid>
              <a:tr h="579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Orthostatic Hypotension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>
                          <a:solidFill>
                            <a:srgbClr val="FF0000"/>
                          </a:solidFill>
                        </a:rPr>
                        <a:t>ESC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dirty="0">
                          <a:solidFill>
                            <a:srgbClr val="FF0000"/>
                          </a:solidFill>
                        </a:rPr>
                        <a:t>ACC/AHA/HRS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901777"/>
                  </a:ext>
                </a:extLst>
              </a:tr>
              <a:tr h="1013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Volume expansion (fluids, salt)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243461"/>
                  </a:ext>
                </a:extLst>
              </a:tr>
              <a:tr h="579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Compression stockings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Recommended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Recommended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590720"/>
                  </a:ext>
                </a:extLst>
              </a:tr>
              <a:tr h="579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/>
                        <a:t>Midodrine</a:t>
                      </a:r>
                      <a:endParaRPr lang="en-IN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13542"/>
                  </a:ext>
                </a:extLst>
              </a:tr>
              <a:tr h="1013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b="1"/>
                        <a:t>Droxidopa</a:t>
                      </a:r>
                      <a:endParaRPr lang="en-IN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Recommended (where available)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Class IIa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243769"/>
                  </a:ext>
                </a:extLst>
              </a:tr>
              <a:tr h="579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Fludrocortisone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IIb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dirty="0"/>
                        <a:t>IIb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011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122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C6B3-0B9F-975F-5130-428B677D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7C2A-5685-AFAE-E777-05D0540C2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7" y="1581912"/>
            <a:ext cx="10579608" cy="50749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Cardiac pacing </a:t>
            </a:r>
          </a:p>
          <a:p>
            <a:pPr marL="0" indent="0">
              <a:buNone/>
            </a:pPr>
            <a:r>
              <a:rPr lang="en-US" sz="2000" dirty="0"/>
              <a:t>frequent recurrent reflex syncope,  &gt;40 years, and documented spontaneous cardioinhibitory or mixed response during monitoring of recurrent syncope</a:t>
            </a:r>
            <a:r>
              <a:rPr lang="en-US" dirty="0"/>
              <a:t>.</a:t>
            </a:r>
          </a:p>
          <a:p>
            <a:r>
              <a:rPr lang="en-US" dirty="0"/>
              <a:t>CSS	</a:t>
            </a:r>
          </a:p>
          <a:p>
            <a:endParaRPr lang="en-IN" dirty="0"/>
          </a:p>
          <a:p>
            <a:r>
              <a:rPr lang="en-US" sz="2000" dirty="0"/>
              <a:t>Dual-chamber pacing - age 40 or older with recurrent VVS and prolonged spontaneous pauses</a:t>
            </a:r>
            <a:r>
              <a:rPr lang="en-US" dirty="0"/>
              <a:t>.</a:t>
            </a:r>
          </a:p>
          <a:p>
            <a:pPr marL="469900" lvl="1" indent="0">
              <a:lnSpc>
                <a:spcPts val="2705"/>
              </a:lnSpc>
              <a:spcBef>
                <a:spcPts val="355"/>
              </a:spcBef>
              <a:buClr>
                <a:srgbClr val="6D9FAF"/>
              </a:buClr>
              <a:buSzPct val="85106"/>
              <a:buNone/>
              <a:tabLst>
                <a:tab pos="756285" algn="l"/>
              </a:tabLst>
            </a:pPr>
            <a:endParaRPr lang="en-IN" sz="2350" dirty="0">
              <a:cs typeface="Calibri"/>
            </a:endParaRPr>
          </a:p>
          <a:p>
            <a:pPr marL="469900" lvl="1" indent="0">
              <a:lnSpc>
                <a:spcPts val="2705"/>
              </a:lnSpc>
              <a:spcBef>
                <a:spcPts val="355"/>
              </a:spcBef>
              <a:buClr>
                <a:srgbClr val="6D9FAF"/>
              </a:buClr>
              <a:buSzPct val="85106"/>
              <a:buNone/>
              <a:tabLst>
                <a:tab pos="756285" algn="l"/>
              </a:tabLst>
            </a:pPr>
            <a:endParaRPr lang="en-IN" sz="235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553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D2E6-6C3D-FA4D-4314-AD1486B5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E304-5083-445C-A921-41924CF9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According to the European Society of Cardiology (ESC) Syncope Guidelines:</a:t>
            </a:r>
          </a:p>
          <a:p>
            <a:r>
              <a:rPr lang="en-IN" b="1" dirty="0"/>
              <a:t>Class I indication</a:t>
            </a:r>
            <a:r>
              <a:rPr lang="en-IN" dirty="0"/>
              <a:t> → Syncope due to documented AV block or significant bradycardia</a:t>
            </a:r>
          </a:p>
          <a:p>
            <a:r>
              <a:rPr lang="en-IN" b="1" dirty="0"/>
              <a:t>Class </a:t>
            </a:r>
            <a:r>
              <a:rPr lang="en-IN" b="1" dirty="0" err="1"/>
              <a:t>IIa</a:t>
            </a:r>
            <a:r>
              <a:rPr lang="en-IN" b="1" dirty="0"/>
              <a:t> indication</a:t>
            </a:r>
            <a:r>
              <a:rPr lang="en-IN" dirty="0"/>
              <a:t> → Recurrent reflex syncope with documented </a:t>
            </a:r>
            <a:r>
              <a:rPr lang="en-IN" dirty="0" err="1"/>
              <a:t>asystolic</a:t>
            </a:r>
            <a:r>
              <a:rPr lang="en-IN" dirty="0"/>
              <a:t> pauses (especially ≥40 years old)</a:t>
            </a:r>
          </a:p>
          <a:p>
            <a:r>
              <a:rPr lang="en-IN" b="1" dirty="0"/>
              <a:t>Not recommended</a:t>
            </a:r>
            <a:r>
              <a:rPr lang="en-IN" dirty="0"/>
              <a:t> → Typical vasovagal syncope without documented cardioinhibitory response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744360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7ACB47-F7C3-55D7-1781-75EB0990A1E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4358466"/>
              </p:ext>
            </p:extLst>
          </p:nvPr>
        </p:nvGraphicFramePr>
        <p:xfrm>
          <a:off x="0" y="192024"/>
          <a:ext cx="12015218" cy="6126480"/>
        </p:xfrm>
        <a:graphic>
          <a:graphicData uri="http://schemas.openxmlformats.org/drawingml/2006/table">
            <a:tbl>
              <a:tblPr/>
              <a:tblGrid>
                <a:gridCol w="1719689">
                  <a:extLst>
                    <a:ext uri="{9D8B030D-6E8A-4147-A177-3AD203B41FA5}">
                      <a16:colId xmlns:a16="http://schemas.microsoft.com/office/drawing/2014/main" val="3764893741"/>
                    </a:ext>
                  </a:extLst>
                </a:gridCol>
                <a:gridCol w="1719689">
                  <a:extLst>
                    <a:ext uri="{9D8B030D-6E8A-4147-A177-3AD203B41FA5}">
                      <a16:colId xmlns:a16="http://schemas.microsoft.com/office/drawing/2014/main" val="4005853651"/>
                    </a:ext>
                  </a:extLst>
                </a:gridCol>
                <a:gridCol w="1719689">
                  <a:extLst>
                    <a:ext uri="{9D8B030D-6E8A-4147-A177-3AD203B41FA5}">
                      <a16:colId xmlns:a16="http://schemas.microsoft.com/office/drawing/2014/main" val="3632331034"/>
                    </a:ext>
                  </a:extLst>
                </a:gridCol>
                <a:gridCol w="1719689">
                  <a:extLst>
                    <a:ext uri="{9D8B030D-6E8A-4147-A177-3AD203B41FA5}">
                      <a16:colId xmlns:a16="http://schemas.microsoft.com/office/drawing/2014/main" val="3213606798"/>
                    </a:ext>
                  </a:extLst>
                </a:gridCol>
                <a:gridCol w="1719689">
                  <a:extLst>
                    <a:ext uri="{9D8B030D-6E8A-4147-A177-3AD203B41FA5}">
                      <a16:colId xmlns:a16="http://schemas.microsoft.com/office/drawing/2014/main" val="2096987260"/>
                    </a:ext>
                  </a:extLst>
                </a:gridCol>
                <a:gridCol w="1719689">
                  <a:extLst>
                    <a:ext uri="{9D8B030D-6E8A-4147-A177-3AD203B41FA5}">
                      <a16:colId xmlns:a16="http://schemas.microsoft.com/office/drawing/2014/main" val="862627351"/>
                    </a:ext>
                  </a:extLst>
                </a:gridCol>
                <a:gridCol w="1697084">
                  <a:extLst>
                    <a:ext uri="{9D8B030D-6E8A-4147-A177-3AD203B41FA5}">
                      <a16:colId xmlns:a16="http://schemas.microsoft.com/office/drawing/2014/main" val="2194528896"/>
                    </a:ext>
                  </a:extLst>
                </a:gridCol>
              </a:tblGrid>
              <a:tr h="3588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Study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Year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Population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Design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Pacing Type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Main Outcome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Conclusion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805990"/>
                  </a:ext>
                </a:extLst>
              </a:tr>
              <a:tr h="12888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VPS II</a:t>
                      </a:r>
                      <a:r>
                        <a:rPr lang="en-US" sz="1600"/>
                        <a:t> (Second Vasovagal Pacemaker Study)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2003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Recurrent vasovagal syncope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Randomized, double-blind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Dual-chamber pacing vs sensing only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No significant reduction in recurrent syncope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Routine pacing </a:t>
                      </a:r>
                      <a:r>
                        <a:rPr lang="en-US" sz="1600" b="1"/>
                        <a:t>not beneficial</a:t>
                      </a:r>
                      <a:r>
                        <a:rPr lang="en-US" sz="1600"/>
                        <a:t> in typical vasovagal syncope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19585"/>
                  </a:ext>
                </a:extLst>
              </a:tr>
              <a:tr h="12888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/>
                        <a:t>SYNPACE</a:t>
                      </a:r>
                      <a:endParaRPr lang="en-IN" sz="1600"/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2004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Severe recurrent vasovagal syncope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Randomized, placebo-controlled (pacemaker ON vs OFF)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Dual-chamber pacing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No significant difference in recurrence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Does </a:t>
                      </a:r>
                      <a:r>
                        <a:rPr lang="en-US" sz="1600" b="1" dirty="0"/>
                        <a:t>not support routine pacing</a:t>
                      </a:r>
                      <a:endParaRPr lang="en-US" sz="1600" dirty="0"/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540859"/>
                  </a:ext>
                </a:extLst>
              </a:tr>
              <a:tr h="16969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/>
                        <a:t>ISSUE‑3</a:t>
                      </a:r>
                      <a:endParaRPr lang="en-IN" sz="1600"/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2012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≥40 yrs, recurrent syncope with documented asystole (loop recorder)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Randomized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Dual-chamber pacing vs sensing only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Significant reduction in recurrence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Pacing beneficial when </a:t>
                      </a:r>
                      <a:r>
                        <a:rPr lang="en-US" sz="1600" b="1"/>
                        <a:t>asystole documented</a:t>
                      </a:r>
                      <a:endParaRPr lang="en-US" sz="1600"/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193154"/>
                  </a:ext>
                </a:extLst>
              </a:tr>
              <a:tr h="14929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/>
                        <a:t>BioSync CLS</a:t>
                      </a:r>
                      <a:endParaRPr lang="en-IN" sz="1600"/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2020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≥40 yrs, severe reflex syncope with tilt-induced asystole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Randomized, double-blind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Closed-loop stimulation (CLS) vs inactive pacing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Marked reduction in syncope recurrence</a:t>
                      </a:r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Strong support for pacing in </a:t>
                      </a:r>
                      <a:r>
                        <a:rPr lang="en-US" sz="1600" b="1" dirty="0"/>
                        <a:t>cardioinhibitory reflex syncope</a:t>
                      </a:r>
                      <a:endParaRPr lang="en-US" sz="1600" dirty="0"/>
                    </a:p>
                  </a:txBody>
                  <a:tcPr marL="33820" marR="33820" marT="16910" marB="16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08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216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121B-13C4-0558-522B-C1AFAB8E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238E-E0B9-FD40-A60B-970CDC69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024" y="3288665"/>
            <a:ext cx="10515600" cy="4351338"/>
          </a:xfrm>
        </p:spPr>
        <p:txBody>
          <a:bodyPr>
            <a:normAutofit/>
          </a:bodyPr>
          <a:lstStyle/>
          <a:p>
            <a:r>
              <a:rPr lang="en-IN" sz="4800" b="1" dirty="0">
                <a:latin typeface="Blackadder ITC" panose="04020505051007020D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77328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D1E6-0035-DB92-4299-377EEA6E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4967-31CC-3F94-6B7C-EB535110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FALSE regarding orthostatic hypotension </a:t>
            </a:r>
          </a:p>
          <a:p>
            <a:endParaRPr lang="en-IN" dirty="0"/>
          </a:p>
          <a:p>
            <a:pPr marL="1006475" lvl="1" indent="0">
              <a:lnSpc>
                <a:spcPct val="100000"/>
              </a:lnSpc>
              <a:spcBef>
                <a:spcPts val="65"/>
              </a:spcBef>
              <a:buNone/>
              <a:tabLst>
                <a:tab pos="1169035" algn="l"/>
              </a:tabLst>
            </a:pPr>
            <a:r>
              <a:rPr lang="en-US" sz="2350" dirty="0">
                <a:cs typeface="Calibri"/>
              </a:rPr>
              <a:t>1)decrease</a:t>
            </a:r>
            <a:r>
              <a:rPr lang="en-US" sz="2350" spc="4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in</a:t>
            </a:r>
            <a:r>
              <a:rPr lang="en-US" sz="2350" spc="40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systolic BP</a:t>
            </a:r>
            <a:r>
              <a:rPr lang="en-US" sz="2350" spc="70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≥</a:t>
            </a:r>
            <a:r>
              <a:rPr lang="en-US" sz="2350" spc="40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20</a:t>
            </a:r>
            <a:r>
              <a:rPr lang="en-US" sz="2350" spc="1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mmHg</a:t>
            </a:r>
            <a:r>
              <a:rPr lang="en-US" sz="2350" spc="25" dirty="0">
                <a:cs typeface="Calibri"/>
              </a:rPr>
              <a:t> </a:t>
            </a:r>
          </a:p>
          <a:p>
            <a:pPr marL="1006475" lvl="1" indent="0">
              <a:lnSpc>
                <a:spcPct val="100000"/>
              </a:lnSpc>
              <a:spcBef>
                <a:spcPts val="65"/>
              </a:spcBef>
              <a:buNone/>
              <a:tabLst>
                <a:tab pos="1169035" algn="l"/>
              </a:tabLst>
            </a:pPr>
            <a:endParaRPr lang="en-US" sz="2350" dirty="0">
              <a:cs typeface="Calibri"/>
            </a:endParaRPr>
          </a:p>
          <a:p>
            <a:pPr marL="1006475" lvl="1" indent="0">
              <a:lnSpc>
                <a:spcPct val="100000"/>
              </a:lnSpc>
              <a:spcBef>
                <a:spcPts val="65"/>
              </a:spcBef>
              <a:buNone/>
              <a:tabLst>
                <a:tab pos="1169035" algn="l"/>
              </a:tabLst>
            </a:pPr>
            <a:r>
              <a:rPr lang="en-US" sz="2350" dirty="0">
                <a:cs typeface="Calibri"/>
              </a:rPr>
              <a:t>2) decrease</a:t>
            </a:r>
            <a:r>
              <a:rPr lang="en-US" sz="2350" spc="4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in</a:t>
            </a:r>
            <a:r>
              <a:rPr lang="en-US" sz="2350" spc="40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diastolic</a:t>
            </a:r>
            <a:r>
              <a:rPr lang="en-US" sz="2350" spc="-5" dirty="0">
                <a:cs typeface="Calibri"/>
              </a:rPr>
              <a:t> </a:t>
            </a:r>
            <a:r>
              <a:rPr lang="en-US" sz="2350" dirty="0">
                <a:cs typeface="Calibri"/>
              </a:rPr>
              <a:t>BP</a:t>
            </a:r>
            <a:r>
              <a:rPr lang="en-US" sz="2350" spc="75" dirty="0">
                <a:cs typeface="Calibri"/>
              </a:rPr>
              <a:t> </a:t>
            </a:r>
            <a:r>
              <a:rPr lang="en-US" sz="2350" spc="-25" dirty="0">
                <a:cs typeface="Calibri"/>
              </a:rPr>
              <a:t>≥20 </a:t>
            </a:r>
            <a:r>
              <a:rPr lang="en-US" sz="2350" dirty="0">
                <a:cs typeface="Calibri"/>
              </a:rPr>
              <a:t>mmHg</a:t>
            </a:r>
          </a:p>
          <a:p>
            <a:pPr marL="1006475" lvl="1" indent="0">
              <a:lnSpc>
                <a:spcPct val="100000"/>
              </a:lnSpc>
              <a:spcBef>
                <a:spcPts val="65"/>
              </a:spcBef>
              <a:buNone/>
              <a:tabLst>
                <a:tab pos="1169035" algn="l"/>
              </a:tabLst>
            </a:pPr>
            <a:endParaRPr lang="en-US" sz="2350" spc="-10" dirty="0">
              <a:cs typeface="Calibri"/>
            </a:endParaRPr>
          </a:p>
          <a:p>
            <a:pPr marL="955675" indent="0">
              <a:lnSpc>
                <a:spcPct val="100000"/>
              </a:lnSpc>
              <a:spcBef>
                <a:spcPts val="65"/>
              </a:spcBef>
              <a:buNone/>
              <a:tabLst>
                <a:tab pos="3213735" algn="l"/>
              </a:tabLst>
            </a:pPr>
            <a:r>
              <a:rPr lang="en-US" sz="2350" spc="-10" dirty="0">
                <a:cs typeface="Calibri"/>
              </a:rPr>
              <a:t> 3) </a:t>
            </a:r>
            <a:r>
              <a:rPr lang="en-US" sz="2350" spc="-10" dirty="0" err="1">
                <a:cs typeface="Calibri"/>
              </a:rPr>
              <a:t>Inabilty</a:t>
            </a:r>
            <a:r>
              <a:rPr lang="en-US" sz="2350" spc="-10" dirty="0">
                <a:cs typeface="Calibri"/>
              </a:rPr>
              <a:t> to maintain sufficient BP and adequate cerebral perfusion against gravity</a:t>
            </a:r>
            <a:endParaRPr lang="en-US" sz="2350" dirty="0">
              <a:cs typeface="Calibri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0862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D2DA-DA6B-3BC0-0C0C-5550A2D8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5EDD-5394-A6D2-4CD3-757B4E6DC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605" marR="306705" indent="-383540">
              <a:lnSpc>
                <a:spcPct val="101099"/>
              </a:lnSpc>
              <a:spcBef>
                <a:spcPts val="75"/>
              </a:spcBef>
              <a:buClr>
                <a:srgbClr val="6D9FAF"/>
              </a:buClr>
              <a:buSzPct val="78333"/>
              <a:buFont typeface="Segoe UI Symbol"/>
              <a:buChar char="⦿"/>
              <a:tabLst>
                <a:tab pos="396875" algn="l"/>
              </a:tabLst>
            </a:pPr>
            <a:r>
              <a:rPr lang="en-US" dirty="0">
                <a:cs typeface="Calibri"/>
              </a:rPr>
              <a:t>Contraindications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for HUTT except?</a:t>
            </a:r>
            <a:r>
              <a:rPr lang="en-US" spc="55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 marL="890905" indent="-878205">
              <a:lnSpc>
                <a:spcPct val="100000"/>
              </a:lnSpc>
              <a:spcBef>
                <a:spcPts val="835"/>
              </a:spcBef>
              <a:buClr>
                <a:srgbClr val="6D9FAF"/>
              </a:buClr>
              <a:buSzPct val="82539"/>
              <a:buFont typeface="Segoe UI Symbol"/>
              <a:buChar char="⦿"/>
              <a:tabLst>
                <a:tab pos="890905" algn="l"/>
              </a:tabLst>
            </a:pPr>
            <a:r>
              <a:rPr lang="en-US" dirty="0">
                <a:cs typeface="Calibri"/>
              </a:rPr>
              <a:t>a)</a:t>
            </a:r>
            <a:r>
              <a:rPr lang="en-US" spc="4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IHD</a:t>
            </a:r>
            <a:endParaRPr lang="en-US" dirty="0">
              <a:cs typeface="Calibri"/>
            </a:endParaRPr>
          </a:p>
          <a:p>
            <a:pPr marL="890905" indent="-878205">
              <a:lnSpc>
                <a:spcPct val="100000"/>
              </a:lnSpc>
              <a:spcBef>
                <a:spcPts val="835"/>
              </a:spcBef>
              <a:buClr>
                <a:srgbClr val="6D9FAF"/>
              </a:buClr>
              <a:buSzPct val="82539"/>
              <a:buFont typeface="Segoe UI Symbol"/>
              <a:buChar char="⦿"/>
              <a:tabLst>
                <a:tab pos="890905" algn="l"/>
              </a:tabLst>
            </a:pPr>
            <a:r>
              <a:rPr lang="en-US" dirty="0">
                <a:cs typeface="Calibri"/>
              </a:rPr>
              <a:t>b)</a:t>
            </a:r>
            <a:r>
              <a:rPr lang="en-US" spc="6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hypotension</a:t>
            </a:r>
            <a:endParaRPr lang="en-US" dirty="0">
              <a:cs typeface="Calibri"/>
            </a:endParaRPr>
          </a:p>
          <a:p>
            <a:pPr marL="890905" indent="-878205">
              <a:lnSpc>
                <a:spcPct val="100000"/>
              </a:lnSpc>
              <a:spcBef>
                <a:spcPts val="835"/>
              </a:spcBef>
              <a:buClr>
                <a:srgbClr val="6D9FAF"/>
              </a:buClr>
              <a:buSzPct val="82539"/>
              <a:buFont typeface="Segoe UI Symbol"/>
              <a:buChar char="⦿"/>
              <a:tabLst>
                <a:tab pos="890905" algn="l"/>
              </a:tabLst>
            </a:pPr>
            <a:r>
              <a:rPr lang="en-US" dirty="0">
                <a:cs typeface="Calibri"/>
              </a:rPr>
              <a:t>c)</a:t>
            </a:r>
            <a:r>
              <a:rPr lang="en-US" spc="55" dirty="0">
                <a:cs typeface="Calibri"/>
              </a:rPr>
              <a:t> </a:t>
            </a:r>
            <a:r>
              <a:rPr lang="en-US" dirty="0">
                <a:cs typeface="Calibri"/>
              </a:rPr>
              <a:t>left</a:t>
            </a:r>
            <a:r>
              <a:rPr lang="en-US" spc="65" dirty="0">
                <a:cs typeface="Calibri"/>
              </a:rPr>
              <a:t> </a:t>
            </a:r>
            <a:r>
              <a:rPr lang="en-US" dirty="0">
                <a:cs typeface="Calibri"/>
              </a:rPr>
              <a:t>ventricular</a:t>
            </a:r>
            <a:r>
              <a:rPr lang="en-US" spc="25" dirty="0">
                <a:cs typeface="Calibri"/>
              </a:rPr>
              <a:t> </a:t>
            </a:r>
            <a:r>
              <a:rPr lang="en-US" dirty="0">
                <a:cs typeface="Calibri"/>
              </a:rPr>
              <a:t>outflow</a:t>
            </a:r>
            <a:r>
              <a:rPr lang="en-US" spc="85" dirty="0">
                <a:cs typeface="Calibri"/>
              </a:rPr>
              <a:t> </a:t>
            </a:r>
            <a:r>
              <a:rPr lang="en-US" dirty="0">
                <a:cs typeface="Calibri"/>
              </a:rPr>
              <a:t>tract</a:t>
            </a:r>
            <a:r>
              <a:rPr lang="en-US" spc="6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obstruction</a:t>
            </a:r>
            <a:endParaRPr lang="en-US" dirty="0">
              <a:cs typeface="Calibri"/>
            </a:endParaRPr>
          </a:p>
          <a:p>
            <a:pPr marL="890905" indent="-878205">
              <a:lnSpc>
                <a:spcPct val="100000"/>
              </a:lnSpc>
              <a:spcBef>
                <a:spcPts val="835"/>
              </a:spcBef>
              <a:buClr>
                <a:srgbClr val="6D9FAF"/>
              </a:buClr>
              <a:buSzPct val="82539"/>
              <a:buFont typeface="Segoe UI Symbol"/>
              <a:buChar char="⦿"/>
              <a:tabLst>
                <a:tab pos="890905" algn="l"/>
              </a:tabLst>
            </a:pPr>
            <a:r>
              <a:rPr lang="en-US" dirty="0">
                <a:cs typeface="Calibri"/>
              </a:rPr>
              <a:t>d)</a:t>
            </a:r>
            <a:r>
              <a:rPr lang="en-US" spc="100" dirty="0">
                <a:cs typeface="Calibri"/>
              </a:rPr>
              <a:t> </a:t>
            </a:r>
            <a:r>
              <a:rPr lang="en-US" dirty="0">
                <a:cs typeface="Calibri"/>
              </a:rPr>
              <a:t>significant</a:t>
            </a:r>
            <a:r>
              <a:rPr lang="en-US" spc="80" dirty="0">
                <a:cs typeface="Calibri"/>
              </a:rPr>
              <a:t> </a:t>
            </a:r>
            <a:r>
              <a:rPr lang="en-US" dirty="0">
                <a:cs typeface="Calibri"/>
              </a:rPr>
              <a:t>aortic</a:t>
            </a:r>
            <a:r>
              <a:rPr lang="en-US" spc="8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stenosis</a:t>
            </a:r>
            <a:endParaRPr lang="en-US" dirty="0">
              <a:cs typeface="Calibri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832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0C32-8897-8C39-F406-8888F320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C0BE-8FE7-67D7-473A-09E501E4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109BB410-4D95-0B02-2E1B-8E0DA2789DA1}"/>
              </a:ext>
            </a:extLst>
          </p:cNvPr>
          <p:cNvGrpSpPr/>
          <p:nvPr/>
        </p:nvGrpSpPr>
        <p:grpSpPr>
          <a:xfrm>
            <a:off x="2314204" y="477583"/>
            <a:ext cx="5970778" cy="5902833"/>
            <a:chOff x="2633154" y="200787"/>
            <a:chExt cx="6191250" cy="609981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D316F3F-3776-4E2E-4F8A-62DE2EBEF40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2616" y="210312"/>
              <a:ext cx="6172200" cy="608076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7909AC7-620B-6290-36B2-50E3D4CE1DD8}"/>
                </a:ext>
              </a:extLst>
            </p:cNvPr>
            <p:cNvSpPr/>
            <p:nvPr/>
          </p:nvSpPr>
          <p:spPr>
            <a:xfrm>
              <a:off x="2637917" y="205549"/>
              <a:ext cx="6181725" cy="6090285"/>
            </a:xfrm>
            <a:custGeom>
              <a:avLst/>
              <a:gdLst/>
              <a:ahLst/>
              <a:cxnLst/>
              <a:rect l="l" t="t" r="r" b="b"/>
              <a:pathLst>
                <a:path w="6181725" h="6090285">
                  <a:moveTo>
                    <a:pt x="0" y="6090285"/>
                  </a:moveTo>
                  <a:lnTo>
                    <a:pt x="6181725" y="6090285"/>
                  </a:lnTo>
                  <a:lnTo>
                    <a:pt x="6181725" y="0"/>
                  </a:lnTo>
                  <a:lnTo>
                    <a:pt x="0" y="0"/>
                  </a:lnTo>
                  <a:lnTo>
                    <a:pt x="0" y="609028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FD77637-38C6-877B-28EE-4AC66E855DD4}"/>
              </a:ext>
            </a:extLst>
          </p:cNvPr>
          <p:cNvSpPr/>
          <p:nvPr/>
        </p:nvSpPr>
        <p:spPr>
          <a:xfrm>
            <a:off x="6323162" y="5943600"/>
            <a:ext cx="534838" cy="1639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E3C19C7-2224-89ED-D201-D023C47F5BBE}"/>
              </a:ext>
            </a:extLst>
          </p:cNvPr>
          <p:cNvSpPr/>
          <p:nvPr/>
        </p:nvSpPr>
        <p:spPr>
          <a:xfrm>
            <a:off x="6245525" y="2559169"/>
            <a:ext cx="534838" cy="1639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0223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7EBD-0AF4-53E3-32FF-713B0AC8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85EC-44EC-6224-E8EB-35B2A2F6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HUTT RESPONSE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F16BF-D93A-FDBA-361F-792CFEE8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58" t="55537" r="4986" b="17748"/>
          <a:stretch>
            <a:fillRect/>
          </a:stretch>
        </p:blipFill>
        <p:spPr>
          <a:xfrm>
            <a:off x="4141024" y="2834640"/>
            <a:ext cx="5033504" cy="20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4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CC77-4CAA-3679-B30C-114BA0B1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4BC0-B0B7-7B02-257C-210425F86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4970" marR="5080" indent="-382905">
              <a:lnSpc>
                <a:spcPct val="100000"/>
              </a:lnSpc>
              <a:spcBef>
                <a:spcPts val="125"/>
              </a:spcBef>
              <a:buClr>
                <a:srgbClr val="6D9FAF"/>
              </a:buClr>
              <a:buSzPct val="78333"/>
              <a:buFont typeface="Segoe UI Symbol"/>
              <a:buChar char="⦿"/>
              <a:tabLst>
                <a:tab pos="396875" algn="l"/>
              </a:tabLst>
            </a:pPr>
            <a:r>
              <a:rPr lang="en-IN" dirty="0">
                <a:latin typeface="Arial MT"/>
                <a:cs typeface="Arial MT"/>
              </a:rPr>
              <a:t>Drugs</a:t>
            </a:r>
            <a:r>
              <a:rPr lang="en-IN" spc="35" dirty="0">
                <a:latin typeface="Arial MT"/>
                <a:cs typeface="Arial MT"/>
              </a:rPr>
              <a:t> </a:t>
            </a:r>
            <a:r>
              <a:rPr lang="en-IN" dirty="0">
                <a:latin typeface="Arial MT"/>
                <a:cs typeface="Arial MT"/>
              </a:rPr>
              <a:t>proven</a:t>
            </a:r>
            <a:r>
              <a:rPr lang="en-IN" spc="5" dirty="0">
                <a:latin typeface="Arial MT"/>
                <a:cs typeface="Arial MT"/>
              </a:rPr>
              <a:t> </a:t>
            </a:r>
            <a:r>
              <a:rPr lang="en-IN" dirty="0">
                <a:latin typeface="Arial MT"/>
                <a:cs typeface="Arial MT"/>
              </a:rPr>
              <a:t>to</a:t>
            </a:r>
            <a:r>
              <a:rPr lang="en-IN" spc="5" dirty="0">
                <a:latin typeface="Arial MT"/>
                <a:cs typeface="Arial MT"/>
              </a:rPr>
              <a:t> </a:t>
            </a:r>
            <a:r>
              <a:rPr lang="en-IN" dirty="0">
                <a:latin typeface="Arial MT"/>
                <a:cs typeface="Arial MT"/>
              </a:rPr>
              <a:t>be</a:t>
            </a:r>
            <a:r>
              <a:rPr lang="en-IN" spc="10" dirty="0">
                <a:latin typeface="Arial MT"/>
                <a:cs typeface="Arial MT"/>
              </a:rPr>
              <a:t> </a:t>
            </a:r>
            <a:r>
              <a:rPr lang="en-IN" dirty="0">
                <a:latin typeface="Arial MT"/>
                <a:cs typeface="Arial MT"/>
              </a:rPr>
              <a:t>useful</a:t>
            </a:r>
            <a:r>
              <a:rPr lang="en-IN" spc="-55" dirty="0">
                <a:latin typeface="Arial MT"/>
                <a:cs typeface="Arial MT"/>
              </a:rPr>
              <a:t> </a:t>
            </a:r>
            <a:r>
              <a:rPr lang="en-IN" dirty="0">
                <a:latin typeface="Arial MT"/>
                <a:cs typeface="Arial MT"/>
              </a:rPr>
              <a:t>in</a:t>
            </a:r>
            <a:r>
              <a:rPr lang="en-IN" spc="-60" dirty="0">
                <a:latin typeface="Arial MT"/>
                <a:cs typeface="Arial MT"/>
              </a:rPr>
              <a:t> </a:t>
            </a:r>
            <a:r>
              <a:rPr lang="en-IN" spc="-25" dirty="0">
                <a:latin typeface="Arial MT"/>
                <a:cs typeface="Arial MT"/>
              </a:rPr>
              <a:t>VVS </a:t>
            </a:r>
            <a:r>
              <a:rPr lang="en-IN" spc="-10" dirty="0">
                <a:latin typeface="Arial MT"/>
                <a:cs typeface="Arial MT"/>
              </a:rPr>
              <a:t>except</a:t>
            </a:r>
          </a:p>
          <a:p>
            <a:pPr marL="12065" marR="5080" indent="0">
              <a:lnSpc>
                <a:spcPct val="100000"/>
              </a:lnSpc>
              <a:spcBef>
                <a:spcPts val="125"/>
              </a:spcBef>
              <a:buClr>
                <a:srgbClr val="6D9FAF"/>
              </a:buClr>
              <a:buSzPct val="78333"/>
              <a:buNone/>
              <a:tabLst>
                <a:tab pos="396875" algn="l"/>
              </a:tabLst>
            </a:pPr>
            <a:endParaRPr lang="en-IN" dirty="0">
              <a:latin typeface="Arial MT"/>
              <a:cs typeface="Arial MT"/>
            </a:endParaRPr>
          </a:p>
          <a:p>
            <a:pPr marL="395605" indent="-382905">
              <a:lnSpc>
                <a:spcPct val="100000"/>
              </a:lnSpc>
              <a:spcBef>
                <a:spcPts val="730"/>
              </a:spcBef>
              <a:buClr>
                <a:srgbClr val="6D9FAF"/>
              </a:buClr>
              <a:buSzPct val="78333"/>
              <a:buFont typeface="Segoe UI Symbol"/>
              <a:buChar char="⦿"/>
              <a:tabLst>
                <a:tab pos="395605" algn="l"/>
              </a:tabLst>
            </a:pPr>
            <a:r>
              <a:rPr lang="en-IN" dirty="0">
                <a:latin typeface="Arial MT"/>
                <a:cs typeface="Arial MT"/>
              </a:rPr>
              <a:t>A)</a:t>
            </a:r>
            <a:r>
              <a:rPr lang="en-IN" spc="-20" dirty="0">
                <a:latin typeface="Arial MT"/>
                <a:cs typeface="Arial MT"/>
              </a:rPr>
              <a:t> </a:t>
            </a:r>
            <a:r>
              <a:rPr lang="en-IN" spc="-10" dirty="0">
                <a:latin typeface="Arial MT"/>
                <a:cs typeface="Arial MT"/>
              </a:rPr>
              <a:t>Midodrine</a:t>
            </a:r>
            <a:endParaRPr lang="en-IN" dirty="0">
              <a:latin typeface="Arial MT"/>
              <a:cs typeface="Arial MT"/>
            </a:endParaRPr>
          </a:p>
          <a:p>
            <a:pPr marL="395605" indent="-382905">
              <a:lnSpc>
                <a:spcPct val="100000"/>
              </a:lnSpc>
              <a:spcBef>
                <a:spcPts val="725"/>
              </a:spcBef>
              <a:buClr>
                <a:srgbClr val="6D9FAF"/>
              </a:buClr>
              <a:buSzPct val="78333"/>
              <a:buFont typeface="Segoe UI Symbol"/>
              <a:buChar char="⦿"/>
              <a:tabLst>
                <a:tab pos="395605" algn="l"/>
              </a:tabLst>
            </a:pPr>
            <a:r>
              <a:rPr lang="en-IN" dirty="0">
                <a:latin typeface="Arial MT"/>
                <a:cs typeface="Arial MT"/>
              </a:rPr>
              <a:t>B)</a:t>
            </a:r>
            <a:r>
              <a:rPr lang="en-IN" spc="-20" dirty="0">
                <a:latin typeface="Arial MT"/>
                <a:cs typeface="Arial MT"/>
              </a:rPr>
              <a:t> </a:t>
            </a:r>
            <a:r>
              <a:rPr lang="en-IN" spc="-10" dirty="0">
                <a:latin typeface="Arial MT"/>
                <a:cs typeface="Arial MT"/>
              </a:rPr>
              <a:t>Atenolol</a:t>
            </a:r>
            <a:endParaRPr lang="en-IN" dirty="0">
              <a:latin typeface="Arial MT"/>
              <a:cs typeface="Arial MT"/>
            </a:endParaRPr>
          </a:p>
          <a:p>
            <a:pPr marL="395605" indent="-382905">
              <a:lnSpc>
                <a:spcPct val="100000"/>
              </a:lnSpc>
              <a:spcBef>
                <a:spcPts val="725"/>
              </a:spcBef>
              <a:buClr>
                <a:srgbClr val="6D9FAF"/>
              </a:buClr>
              <a:buSzPct val="78333"/>
              <a:buFont typeface="Segoe UI Symbol"/>
              <a:buChar char="⦿"/>
              <a:tabLst>
                <a:tab pos="395605" algn="l"/>
              </a:tabLst>
            </a:pPr>
            <a:r>
              <a:rPr lang="en-IN" dirty="0">
                <a:latin typeface="Arial MT"/>
                <a:cs typeface="Arial MT"/>
              </a:rPr>
              <a:t>C)</a:t>
            </a:r>
            <a:r>
              <a:rPr lang="en-IN" spc="-5" dirty="0">
                <a:latin typeface="Arial MT"/>
                <a:cs typeface="Arial MT"/>
              </a:rPr>
              <a:t> </a:t>
            </a:r>
            <a:r>
              <a:rPr lang="en-IN" spc="-10" dirty="0">
                <a:latin typeface="Arial MT"/>
                <a:cs typeface="Arial MT"/>
              </a:rPr>
              <a:t>Fludrocortisone</a:t>
            </a:r>
            <a:endParaRPr lang="en-IN" dirty="0">
              <a:latin typeface="Arial MT"/>
              <a:cs typeface="Arial MT"/>
            </a:endParaRPr>
          </a:p>
          <a:p>
            <a:pPr marL="395605" indent="-382905">
              <a:lnSpc>
                <a:spcPct val="100000"/>
              </a:lnSpc>
              <a:spcBef>
                <a:spcPts val="730"/>
              </a:spcBef>
              <a:buClr>
                <a:srgbClr val="6D9FAF"/>
              </a:buClr>
              <a:buSzPct val="78333"/>
              <a:buFont typeface="Segoe UI Symbol"/>
              <a:buChar char="⦿"/>
              <a:tabLst>
                <a:tab pos="395605" algn="l"/>
              </a:tabLst>
            </a:pPr>
            <a:r>
              <a:rPr lang="en-IN" dirty="0">
                <a:latin typeface="Arial MT"/>
                <a:cs typeface="Arial MT"/>
              </a:rPr>
              <a:t>D)</a:t>
            </a:r>
            <a:r>
              <a:rPr lang="en-IN" spc="-10" dirty="0">
                <a:latin typeface="Arial MT"/>
                <a:cs typeface="Arial MT"/>
              </a:rPr>
              <a:t> Paroxetine</a:t>
            </a:r>
            <a:endParaRPr lang="en-IN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1913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8D2DC06-1360-E0EC-2117-F3F33C9E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375E-7E7B-268E-D9F4-51CF10B75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" name="object 18">
            <a:extLst>
              <a:ext uri="{FF2B5EF4-FFF2-40B4-BE49-F238E27FC236}">
                <a16:creationId xmlns:a16="http://schemas.microsoft.com/office/drawing/2014/main" id="{0CA499ED-BC40-3BCC-A854-2B87E3C86D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488" y="1825625"/>
            <a:ext cx="7927848" cy="42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EFFE-A5E9-F2D6-631A-01FA0DA7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BDDE-C7FA-1A53-24D6-FD5AC5184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119"/>
            <a:ext cx="10515600" cy="4351338"/>
          </a:xfrm>
        </p:spPr>
        <p:txBody>
          <a:bodyPr/>
          <a:lstStyle/>
          <a:p>
            <a:r>
              <a:rPr lang="en-IN" dirty="0"/>
              <a:t>Failure of cerebral blood flow autoregulation –</a:t>
            </a:r>
          </a:p>
          <a:p>
            <a:r>
              <a:rPr lang="en-IN" dirty="0"/>
              <a:t> leads global  cerebral hypoperfusion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u="sng" dirty="0"/>
              <a:t>Mechanism </a:t>
            </a:r>
          </a:p>
          <a:p>
            <a:r>
              <a:rPr lang="en-IN" dirty="0"/>
              <a:t>  CO</a:t>
            </a:r>
          </a:p>
          <a:p>
            <a:r>
              <a:rPr lang="en-IN" dirty="0"/>
              <a:t>  PVR</a:t>
            </a:r>
          </a:p>
          <a:p>
            <a:r>
              <a:rPr lang="en-IN" dirty="0"/>
              <a:t>  Cerebral vascular resistance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014C354-DA70-3074-AE9B-6CEF1283DC28}"/>
              </a:ext>
            </a:extLst>
          </p:cNvPr>
          <p:cNvSpPr/>
          <p:nvPr/>
        </p:nvSpPr>
        <p:spPr>
          <a:xfrm flipH="1">
            <a:off x="1171754" y="4379605"/>
            <a:ext cx="94889" cy="298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F1DCE10-7F4F-47E6-17B8-51C6E273AF9C}"/>
              </a:ext>
            </a:extLst>
          </p:cNvPr>
          <p:cNvSpPr/>
          <p:nvPr/>
        </p:nvSpPr>
        <p:spPr>
          <a:xfrm>
            <a:off x="1171754" y="3966788"/>
            <a:ext cx="94891" cy="2242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36371E8-1686-1EAA-2357-3809FF472262}"/>
              </a:ext>
            </a:extLst>
          </p:cNvPr>
          <p:cNvSpPr/>
          <p:nvPr/>
        </p:nvSpPr>
        <p:spPr>
          <a:xfrm>
            <a:off x="1153061" y="4942478"/>
            <a:ext cx="94891" cy="22428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294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E10F5-CA1E-1CCD-2D4D-AB76D40A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Neural syncope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4505-71DC-E300-C754-66C815B9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82" y="1853754"/>
            <a:ext cx="10096418" cy="3450613"/>
          </a:xfrm>
        </p:spPr>
        <p:txBody>
          <a:bodyPr/>
          <a:lstStyle/>
          <a:p>
            <a:r>
              <a:rPr lang="en-IN" sz="2400" dirty="0"/>
              <a:t>Sudden transient change in autonomic efferent activity</a:t>
            </a:r>
          </a:p>
          <a:p>
            <a:r>
              <a:rPr lang="en-IN" sz="2400" dirty="0"/>
              <a:t>   parasympathetic outflow ,       sympathetic outflow  </a:t>
            </a:r>
          </a:p>
          <a:p>
            <a:r>
              <a:rPr lang="en-IN" sz="2400" dirty="0"/>
              <a:t>-       brady , vasodilation,        vasoconstrictor tone – </a:t>
            </a:r>
          </a:p>
          <a:p>
            <a:r>
              <a:rPr lang="en-IN" sz="2400" dirty="0"/>
              <a:t>       cerebral blood flow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FF8712-8BCF-F94F-7236-055CA1B46353}"/>
              </a:ext>
            </a:extLst>
          </p:cNvPr>
          <p:cNvSpPr/>
          <p:nvPr/>
        </p:nvSpPr>
        <p:spPr>
          <a:xfrm>
            <a:off x="1570008" y="3176505"/>
            <a:ext cx="448573" cy="252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F8F4B9C-FCDE-F226-98AF-D1B76C28C2EB}"/>
              </a:ext>
            </a:extLst>
          </p:cNvPr>
          <p:cNvSpPr/>
          <p:nvPr/>
        </p:nvSpPr>
        <p:spPr>
          <a:xfrm>
            <a:off x="5165325" y="2518914"/>
            <a:ext cx="86264" cy="345056"/>
          </a:xfrm>
          <a:prstGeom prst="down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402BA8D-4575-F628-C48F-018763177DED}"/>
              </a:ext>
            </a:extLst>
          </p:cNvPr>
          <p:cNvSpPr/>
          <p:nvPr/>
        </p:nvSpPr>
        <p:spPr>
          <a:xfrm>
            <a:off x="1794294" y="3694176"/>
            <a:ext cx="86265" cy="337983"/>
          </a:xfrm>
          <a:prstGeom prst="down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C7D4F36-857B-81BD-DA81-9E8D8780130F}"/>
              </a:ext>
            </a:extLst>
          </p:cNvPr>
          <p:cNvSpPr/>
          <p:nvPr/>
        </p:nvSpPr>
        <p:spPr>
          <a:xfrm>
            <a:off x="4916885" y="3078897"/>
            <a:ext cx="114730" cy="337982"/>
          </a:xfrm>
          <a:prstGeom prst="down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A6E2DBB-1D81-CE1A-6DEC-974BC0148023}"/>
              </a:ext>
            </a:extLst>
          </p:cNvPr>
          <p:cNvSpPr/>
          <p:nvPr/>
        </p:nvSpPr>
        <p:spPr>
          <a:xfrm>
            <a:off x="1505310" y="2479360"/>
            <a:ext cx="129396" cy="34505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20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1E31-7D27-28AA-6E20-58F19C53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5343B6-40B0-039D-FC4B-0E85573F1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459" b="63768"/>
          <a:stretch>
            <a:fillRect/>
          </a:stretch>
        </p:blipFill>
        <p:spPr>
          <a:xfrm>
            <a:off x="3049524" y="578097"/>
            <a:ext cx="6569964" cy="570180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67BCF7-1B13-2732-32D7-2C4FBAAFB044}"/>
                  </a:ext>
                </a:extLst>
              </p14:cNvPr>
              <p14:cNvContentPartPr/>
              <p14:nvPr/>
            </p14:nvContentPartPr>
            <p14:xfrm>
              <a:off x="3422520" y="1276200"/>
              <a:ext cx="1365840" cy="9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67BCF7-1B13-2732-32D7-2C4FBAAFB0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6680" y="1212840"/>
                <a:ext cx="1397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86AB2C-97AE-50C0-01E7-2AC2D6DC3066}"/>
                  </a:ext>
                </a:extLst>
              </p14:cNvPr>
              <p14:cNvContentPartPr/>
              <p14:nvPr/>
            </p14:nvContentPartPr>
            <p14:xfrm>
              <a:off x="3473280" y="1981080"/>
              <a:ext cx="1797480" cy="57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86AB2C-97AE-50C0-01E7-2AC2D6DC30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7440" y="1917720"/>
                <a:ext cx="1828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AB6B90-7BEF-2354-92CD-94A66FF40C4C}"/>
                  </a:ext>
                </a:extLst>
              </p14:cNvPr>
              <p14:cNvContentPartPr/>
              <p14:nvPr/>
            </p14:nvContentPartPr>
            <p14:xfrm>
              <a:off x="4525920" y="2680056"/>
              <a:ext cx="824040" cy="14450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AB6B90-7BEF-2354-92CD-94A66FF40C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7920" y="2644020"/>
                <a:ext cx="859680" cy="216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D7BDDD-F57A-39D6-5938-8D6785DF588E}"/>
                  </a:ext>
                </a:extLst>
              </p14:cNvPr>
              <p14:cNvContentPartPr/>
              <p14:nvPr/>
            </p14:nvContentPartPr>
            <p14:xfrm>
              <a:off x="5925240" y="2733336"/>
              <a:ext cx="775800" cy="10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D7BDDD-F57A-39D6-5938-8D6785DF58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7240" y="2697336"/>
                <a:ext cx="8114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145AE6-3D36-8185-D7FF-6C323EA6CFFF}"/>
                  </a:ext>
                </a:extLst>
              </p14:cNvPr>
              <p14:cNvContentPartPr/>
              <p14:nvPr/>
            </p14:nvContentPartPr>
            <p14:xfrm>
              <a:off x="5740560" y="2752416"/>
              <a:ext cx="1936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145AE6-3D36-8185-D7FF-6C323EA6CF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2920" y="2716416"/>
                <a:ext cx="229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0549D8-AFA0-4F02-0FAD-56AC8075B0BA}"/>
                  </a:ext>
                </a:extLst>
              </p14:cNvPr>
              <p14:cNvContentPartPr/>
              <p14:nvPr/>
            </p14:nvContentPartPr>
            <p14:xfrm>
              <a:off x="5495400" y="2752416"/>
              <a:ext cx="32940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0549D8-AFA0-4F02-0FAD-56AC8075B0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77760" y="2716416"/>
                <a:ext cx="36504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2286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2879</TotalTime>
  <Words>1623</Words>
  <Application>Microsoft Office PowerPoint</Application>
  <PresentationFormat>Widescreen</PresentationFormat>
  <Paragraphs>396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Arial MT</vt:lpstr>
      <vt:lpstr>Blackadder ITC</vt:lpstr>
      <vt:lpstr>Calibri</vt:lpstr>
      <vt:lpstr>Gill Sans MT</vt:lpstr>
      <vt:lpstr>Segoe UI Symbol</vt:lpstr>
      <vt:lpstr>Times New Roman</vt:lpstr>
      <vt:lpstr>Wingdings</vt:lpstr>
      <vt:lpstr>Gallery</vt:lpstr>
      <vt:lpstr>Approach to Syncope</vt:lpstr>
      <vt:lpstr>PowerPoint Presentation</vt:lpstr>
      <vt:lpstr>DEFINITION</vt:lpstr>
      <vt:lpstr>Classification and Etiology of Syncope</vt:lpstr>
      <vt:lpstr>PowerPoint Presentation</vt:lpstr>
      <vt:lpstr>PowerPoint Presentation</vt:lpstr>
      <vt:lpstr>Pathophysiology</vt:lpstr>
      <vt:lpstr>Neural syncope</vt:lpstr>
      <vt:lpstr>PowerPoint Presentation</vt:lpstr>
      <vt:lpstr>Mechanism of Reflex syncope (neurally mediated syncope)</vt:lpstr>
      <vt:lpstr>Venous pooling→ reduced ventricular preload</vt:lpstr>
      <vt:lpstr>Mixed type</vt:lpstr>
      <vt:lpstr>Orthostatic hypotension</vt:lpstr>
      <vt:lpstr>BAROREFLEX</vt:lpstr>
      <vt:lpstr>PowerPoint Presentation</vt:lpstr>
      <vt:lpstr>PowerPoint Presentation</vt:lpstr>
      <vt:lpstr>Postural Orthostatic Tachycardia Syndrome (POTS)</vt:lpstr>
      <vt:lpstr>PowerPoint Presentation</vt:lpstr>
      <vt:lpstr>PowerPoint Presentation</vt:lpstr>
      <vt:lpstr>Cardiac syncope</vt:lpstr>
      <vt:lpstr>PowerPoint Presentation</vt:lpstr>
      <vt:lpstr>PowerPoint Presentation</vt:lpstr>
      <vt:lpstr>San Francisco syncope rule</vt:lpstr>
      <vt:lpstr>Evaluation of syncope </vt:lpstr>
      <vt:lpstr>PowerPoint Presentation</vt:lpstr>
      <vt:lpstr>PowerPoint Presentation</vt:lpstr>
      <vt:lpstr>Ambulatory ECG</vt:lpstr>
      <vt:lpstr>PowerPoint Presentation</vt:lpstr>
      <vt:lpstr>Head-up tilt test (HUTT)</vt:lpstr>
      <vt:lpstr>PowerPoint Presentation</vt:lpstr>
      <vt:lpstr>PowerPoint Presentation</vt:lpstr>
      <vt:lpstr>PowerPoint Presentation</vt:lpstr>
      <vt:lpstr>PowerPoint Presentation</vt:lpstr>
      <vt:lpstr>Carotid Sinus Massage (CSM)</vt:lpstr>
      <vt:lpstr>Management Strategies </vt:lpstr>
      <vt:lpstr>PowerPoint Presentation</vt:lpstr>
      <vt:lpstr>Pharmacological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FAZIL KT</dc:creator>
  <cp:lastModifiedBy>ADMIN</cp:lastModifiedBy>
  <cp:revision>30</cp:revision>
  <dcterms:created xsi:type="dcterms:W3CDTF">2026-02-05T17:13:44Z</dcterms:created>
  <dcterms:modified xsi:type="dcterms:W3CDTF">2026-02-24T07:16:03Z</dcterms:modified>
</cp:coreProperties>
</file>